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3" r:id="rId7"/>
    <p:sldMasterId id="2147483746" r:id="rId8"/>
    <p:sldMasterId id="2147483758" r:id="rId9"/>
    <p:sldMasterId id="2147483771" r:id="rId10"/>
    <p:sldMasterId id="2147483783" r:id="rId11"/>
  </p:sldMasterIdLst>
  <p:notesMasterIdLst>
    <p:notesMasterId r:id="rId49"/>
  </p:notesMasterIdLst>
  <p:sldIdLst>
    <p:sldId id="257" r:id="rId12"/>
    <p:sldId id="259" r:id="rId13"/>
    <p:sldId id="260" r:id="rId14"/>
    <p:sldId id="330" r:id="rId15"/>
    <p:sldId id="548" r:id="rId16"/>
    <p:sldId id="312" r:id="rId17"/>
    <p:sldId id="549" r:id="rId18"/>
    <p:sldId id="595" r:id="rId19"/>
    <p:sldId id="596" r:id="rId20"/>
    <p:sldId id="597" r:id="rId21"/>
    <p:sldId id="598" r:id="rId22"/>
    <p:sldId id="277" r:id="rId23"/>
    <p:sldId id="278" r:id="rId24"/>
    <p:sldId id="599" r:id="rId25"/>
    <p:sldId id="264" r:id="rId26"/>
    <p:sldId id="466" r:id="rId27"/>
    <p:sldId id="600" r:id="rId28"/>
    <p:sldId id="265" r:id="rId29"/>
    <p:sldId id="266" r:id="rId30"/>
    <p:sldId id="298" r:id="rId31"/>
    <p:sldId id="299" r:id="rId32"/>
    <p:sldId id="601" r:id="rId33"/>
    <p:sldId id="328" r:id="rId34"/>
    <p:sldId id="290" r:id="rId35"/>
    <p:sldId id="329" r:id="rId36"/>
    <p:sldId id="602" r:id="rId37"/>
    <p:sldId id="346" r:id="rId38"/>
    <p:sldId id="347" r:id="rId39"/>
    <p:sldId id="391" r:id="rId40"/>
    <p:sldId id="321" r:id="rId41"/>
    <p:sldId id="316" r:id="rId42"/>
    <p:sldId id="322" r:id="rId43"/>
    <p:sldId id="603" r:id="rId44"/>
    <p:sldId id="604" r:id="rId45"/>
    <p:sldId id="273" r:id="rId46"/>
    <p:sldId id="605" r:id="rId47"/>
    <p:sldId id="60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F6600"/>
    <a:srgbClr val="FF330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7" autoAdjust="0"/>
    <p:restoredTop sz="77174" autoAdjust="0"/>
  </p:normalViewPr>
  <p:slideViewPr>
    <p:cSldViewPr snapToGrid="0">
      <p:cViewPr varScale="1">
        <p:scale>
          <a:sx n="91" d="100"/>
          <a:sy n="91" d="100"/>
        </p:scale>
        <p:origin x="344" y="176"/>
      </p:cViewPr>
      <p:guideLst/>
    </p:cSldViewPr>
  </p:slideViewPr>
  <p:outlineViewPr>
    <p:cViewPr>
      <p:scale>
        <a:sx n="33" d="100"/>
        <a:sy n="33" d="100"/>
      </p:scale>
      <p:origin x="0" y="-12336"/>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17/06/2020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asis-database.org/concern/summaries/9019s2443?locale=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resources.ncelp.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xabay.com/users/OpenClipart-Vectors-30363/?utm_source=link-attribution&amp;utm_medium=referral&amp;utm_campaign=image&amp;utm_content=155996"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5996"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lipart-library.com/search2/?q=italy#gsc.tab=1&amp;gsc.q=italy&amp;gsc.page=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ixabay.com/users/OpenClipart-Vectors-30363/?utm_source=link-attribution&amp;utm_medium=referral&amp;utm_campaign=image&amp;utm_content=155996"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5996"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‘Old dogs can learn new tricks: research- and practice-informed ideas for language teaching’</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Old dogs (that’s me – 50 next week, maybe not old, but ‘with some experience behind me’!) can learn new tricks. As many language teachers are, I have always been passionate about teaching phonics and grammar (I’m not sure I gave vocabulary teaching deep enough thought to say I was passionate about that, previously – it just was part of my practice!), In the last couple of years I have learnt some new things about teaching it, and have developed aspects of my practice as a result, working with Professor Emma Marsden and the NCELP team.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dirty="0"/>
              <a:t>This one-hour session cannot hope to contain everything that’s useful and important from NCELP’s work (!), and it very deliberately is not setting out to be a summary or overview session (as I did last </a:t>
            </a:r>
            <a:r>
              <a:rPr lang="en-GB" dirty="0" err="1"/>
              <a:t>last</a:t>
            </a:r>
            <a:r>
              <a:rPr lang="en-GB" dirty="0"/>
              <a:t> year).</a:t>
            </a:r>
            <a:br>
              <a:rPr lang="en-GB" dirty="0"/>
            </a:br>
            <a:r>
              <a:rPr lang="en-GB" dirty="0"/>
              <a:t>If you were at last June’s ALL Event or you are already familiar with NCELP’s work and resources, then this session will probably feel like a ‘next instalment’.  If not, then it’s probably useful to access other sessions, including perhaps the ALL London Event presentation from last year.</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This genuinely feels like strong use of translation into English.</a:t>
            </a:r>
            <a:br>
              <a:rPr lang="en-GB" sz="1200" b="1" kern="1200" dirty="0">
                <a:solidFill>
                  <a:schemeClr val="tx1"/>
                </a:solidFill>
                <a:effectLst/>
                <a:latin typeface="+mn-lt"/>
                <a:ea typeface="+mn-ea"/>
                <a:cs typeface="+mn-cs"/>
              </a:rPr>
            </a:b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Reading [ANSWERS]</a:t>
            </a:r>
          </a:p>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2 minutes</a:t>
            </a: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Elicit the key trigger words (for specified  / unspecified time) that determine which tense to use in English (specified = simple past, unspecified = present perfect).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574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rPr>
              <a:t>This aspect of NCELP’s work owes a lot to the research of Professor Emma Marsden, which has contributed to a now substantial number (50+) of experimental studies (in classrooms as well as laboratories) since the early 1990s,  looking at the teaching of a range of grammar features.</a:t>
            </a:r>
          </a:p>
          <a:p>
            <a:pPr marL="0" marR="0" lvl="0" indent="0" algn="l" rtl="0">
              <a:lnSpc>
                <a:spcPct val="80000"/>
              </a:lnSpc>
              <a:spcBef>
                <a:spcPts val="0"/>
              </a:spcBef>
              <a:spcAft>
                <a:spcPts val="0"/>
              </a:spcAft>
              <a:buClr>
                <a:schemeClr val="dk1"/>
              </a:buClr>
              <a:buSzPts val="2000"/>
              <a:buFont typeface="Arial"/>
              <a:buNone/>
            </a:pPr>
            <a:r>
              <a:rPr lang="en-GB" sz="1200" b="0" i="0" kern="1200" dirty="0">
                <a:solidFill>
                  <a:schemeClr val="tx1"/>
                </a:solidFill>
                <a:effectLst/>
                <a:latin typeface="+mn-lt"/>
                <a:ea typeface="+mn-ea"/>
                <a:cs typeface="+mn-cs"/>
              </a:rPr>
              <a:t>[I want to take a moment to flag OASIS, too, which is an incredible idea and resource for anyone interested in languages teaching and research.  Essentially it’s a searchable repository of one-page summaries of research studies into language acquisition and language learning.]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Building on the work of Bill VanPatten, (e.g., </a:t>
            </a:r>
            <a:r>
              <a:rPr lang="en-GB" dirty="0">
                <a:hlinkClick r:id="rId3"/>
              </a:rPr>
              <a:t>https://oasis-database.org/concern/summaries/9019s2443?locale=en</a:t>
            </a:r>
            <a:r>
              <a:rPr lang="en-GB" dirty="0"/>
              <a:t>)</a:t>
            </a:r>
            <a:r>
              <a:rPr lang="en-GB" sz="1200" b="0" i="0" kern="1200" dirty="0">
                <a:solidFill>
                  <a:schemeClr val="tx1"/>
                </a:solidFill>
                <a:effectLst/>
                <a:latin typeface="+mn-lt"/>
                <a:ea typeface="+mn-ea"/>
                <a:cs typeface="+mn-cs"/>
              </a:rPr>
              <a:t>, researchers have experimented by practising in the input (L &amp; R) many ‘harder to reach’ grammar features, which learners typically don’t just pick up by being asked to understand the main details of a text containing the target feature.  </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600" b="1" i="1" dirty="0">
                <a:solidFill>
                  <a:srgbClr val="104F75"/>
                </a:solidFill>
                <a:latin typeface="+mn-lt"/>
                <a:ea typeface="Calibri"/>
                <a:cs typeface="Calibri"/>
                <a:sym typeface="Calibri"/>
              </a:rPr>
              <a:t>Evidence suggests benefits for:</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analysis of language</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‘Training the ear’ to notice small phonemic differences (e.g. </a:t>
            </a:r>
            <a:r>
              <a:rPr lang="en-GB" sz="1200" i="1" dirty="0">
                <a:solidFill>
                  <a:srgbClr val="104F75"/>
                </a:solidFill>
                <a:latin typeface="+mn-lt"/>
                <a:ea typeface="Calibri"/>
                <a:cs typeface="Calibri"/>
                <a:sym typeface="Calibri"/>
              </a:rPr>
              <a:t>je</a:t>
            </a:r>
            <a:r>
              <a:rPr lang="en-GB" sz="1200" dirty="0">
                <a:solidFill>
                  <a:srgbClr val="104F75"/>
                </a:solidFill>
                <a:latin typeface="+mn-lt"/>
                <a:ea typeface="Calibri"/>
                <a:cs typeface="Calibri"/>
                <a:sym typeface="Calibri"/>
              </a:rPr>
              <a:t> / </a:t>
            </a:r>
            <a:r>
              <a:rPr lang="en-GB" sz="1200" i="1" dirty="0" err="1">
                <a:solidFill>
                  <a:srgbClr val="104F75"/>
                </a:solidFill>
                <a:latin typeface="+mn-lt"/>
                <a:ea typeface="Calibri"/>
                <a:cs typeface="Calibri"/>
                <a:sym typeface="Calibri"/>
              </a:rPr>
              <a:t>j’ai</a:t>
            </a:r>
            <a:r>
              <a:rPr lang="en-GB" sz="1200" dirty="0">
                <a:solidFill>
                  <a:srgbClr val="104F75"/>
                </a:solidFill>
                <a:latin typeface="+mn-lt"/>
                <a:ea typeface="Calibri"/>
                <a:cs typeface="Calibri"/>
                <a:sym typeface="Calibri"/>
              </a:rPr>
              <a:t>)</a:t>
            </a:r>
            <a:endParaRPr lang="en-GB" dirty="0"/>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Improving comprehension </a:t>
            </a:r>
            <a:r>
              <a:rPr lang="en-GB" sz="1200" i="1" dirty="0">
                <a:solidFill>
                  <a:srgbClr val="104F75"/>
                </a:solidFill>
                <a:latin typeface="+mn-lt"/>
                <a:ea typeface="Calibri"/>
                <a:cs typeface="Calibri"/>
                <a:sym typeface="Calibri"/>
              </a:rPr>
              <a:t>and</a:t>
            </a:r>
            <a:r>
              <a:rPr lang="en-GB" sz="1200" dirty="0">
                <a:solidFill>
                  <a:srgbClr val="104F75"/>
                </a:solidFill>
                <a:latin typeface="+mn-lt"/>
                <a:ea typeface="Calibri"/>
                <a:cs typeface="Calibri"/>
                <a:sym typeface="Calibri"/>
              </a:rPr>
              <a:t> production</a:t>
            </a:r>
            <a:endParaRPr lang="en-GB" sz="1600" dirty="0">
              <a:solidFill>
                <a:srgbClr val="104F75"/>
              </a:solidFill>
              <a:latin typeface="+mn-lt"/>
              <a:ea typeface="Calibri"/>
              <a:cs typeface="Calibri"/>
              <a:sym typeface="Calibri"/>
            </a:endParaRPr>
          </a:p>
          <a:p>
            <a:pPr marL="228600" marR="0" lvl="0" indent="-228600" algn="l" rtl="0">
              <a:lnSpc>
                <a:spcPct val="80000"/>
              </a:lnSpc>
              <a:spcBef>
                <a:spcPts val="1000"/>
              </a:spcBef>
              <a:spcAft>
                <a:spcPts val="0"/>
              </a:spcAft>
              <a:buClr>
                <a:srgbClr val="E87D1E"/>
              </a:buClr>
              <a:buSzPts val="2000"/>
              <a:buFont typeface="Noto Sans Symbols"/>
              <a:buChar char="▪"/>
            </a:pPr>
            <a:r>
              <a:rPr lang="en-GB" sz="1200" dirty="0">
                <a:solidFill>
                  <a:srgbClr val="104F75"/>
                </a:solidFill>
                <a:latin typeface="+mn-lt"/>
                <a:ea typeface="Calibri"/>
                <a:cs typeface="Calibri"/>
                <a:sym typeface="Calibri"/>
              </a:rPr>
              <a:t>A range of ages, proficiencies, languages, grammar features</a:t>
            </a:r>
            <a:endParaRPr lang="en-GB" sz="1600" dirty="0">
              <a:solidFill>
                <a:srgbClr val="104F75"/>
              </a:solidFill>
              <a:latin typeface="+mn-lt"/>
              <a:ea typeface="Calibri"/>
              <a:cs typeface="Calibri"/>
              <a:sym typeface="Calibri"/>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781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dirty="0"/>
              <a:t>Here is just one quick example from the Y7 resources. This principle is in action in every sequence in which a new grammar feature is introduced and practised.</a:t>
            </a:r>
            <a:br>
              <a:rPr lang="en-GB" b="0" dirty="0"/>
            </a:br>
            <a:r>
              <a:rPr lang="en-GB" b="0" dirty="0"/>
              <a:t>Compelling students to process pairs of forms/meanings isn’t just for verbs, or tenses, there are examples from both morphology (the forms of words) and syntax (order of words within a sentence) with all word classes: with adjectives (masculine vs feminine agreements, pre- vs post-nominal placement), with adverbs (time vs manner, time vs place), word order, with prepositions (e.g., accusative vs dative uses in German). On the next slide, we have one more example, a reading this time, practising</a:t>
            </a:r>
          </a:p>
          <a:p>
            <a:endParaRPr lang="en-GB" b="1" dirty="0"/>
          </a:p>
          <a:p>
            <a:r>
              <a:rPr lang="en-GB" b="1" dirty="0"/>
              <a:t>Timing</a:t>
            </a:r>
            <a:r>
              <a:rPr lang="en-GB" dirty="0"/>
              <a:t>: 2 minutes</a:t>
            </a:r>
            <a:br>
              <a:rPr lang="en-GB" dirty="0"/>
            </a:br>
            <a:r>
              <a:rPr lang="en-GB" b="1" dirty="0"/>
              <a:t>Aim</a:t>
            </a:r>
            <a:r>
              <a:rPr lang="en-GB" dirty="0"/>
              <a:t>: This task aims to</a:t>
            </a:r>
            <a:r>
              <a:rPr lang="en-GB" baseline="0" dirty="0"/>
              <a:t> help learners understand the difference in meaning between the infinitive and the third person singular.  </a:t>
            </a:r>
            <a:r>
              <a:rPr lang="en-GB" dirty="0"/>
              <a:t>Tell students to pay careful attention to the verb that they hear. The vocabulary other</a:t>
            </a:r>
            <a:r>
              <a:rPr lang="en-GB" baseline="0" dirty="0"/>
              <a:t> than the verbs in this activity is either already known to students or is a cognate.  </a:t>
            </a:r>
            <a:br>
              <a:rPr lang="en-GB" baseline="0" dirty="0"/>
            </a:br>
            <a:r>
              <a:rPr lang="en-GB" b="1" baseline="0" dirty="0"/>
              <a:t>Procedure</a:t>
            </a:r>
            <a:r>
              <a:rPr lang="en-GB" baseline="0" dirty="0"/>
              <a:t>:</a:t>
            </a:r>
            <a:br>
              <a:rPr lang="en-GB" baseline="0" dirty="0"/>
            </a:br>
            <a:r>
              <a:rPr lang="en-GB" baseline="0" dirty="0"/>
              <a:t>1. Students write 1-8 in their books.</a:t>
            </a:r>
          </a:p>
          <a:p>
            <a:r>
              <a:rPr lang="en-GB" baseline="0" dirty="0"/>
              <a:t>2. They listen to each phrase to decide if they are hearing the infinitive or the 3</a:t>
            </a:r>
            <a:r>
              <a:rPr lang="en-GB" baseline="30000" dirty="0"/>
              <a:t>rd</a:t>
            </a:r>
            <a:r>
              <a:rPr lang="en-GB" baseline="0" dirty="0"/>
              <a:t> person, and they choose the category ‘action in genera’ or ‘someone does the action’ to connect securely the form and its meaning.</a:t>
            </a:r>
            <a:br>
              <a:rPr lang="en-GB" baseline="0" dirty="0"/>
            </a:br>
            <a:r>
              <a:rPr lang="en-GB" baseline="0" dirty="0"/>
              <a:t>3. Answer ticks are animated to appear.</a:t>
            </a:r>
          </a:p>
          <a:p>
            <a:endParaRPr lang="en-GB" baseline="0" dirty="0"/>
          </a:p>
          <a:p>
            <a:pPr marL="228600" indent="-228600">
              <a:buAutoNum type="arabicPeriod"/>
            </a:pPr>
            <a:r>
              <a:rPr lang="en-GB" baseline="0" dirty="0"/>
              <a:t>[‘</a:t>
            </a:r>
            <a:r>
              <a:rPr lang="en-GB" baseline="0" dirty="0" err="1"/>
              <a:t>pling</a:t>
            </a:r>
            <a:r>
              <a:rPr lang="en-GB" baseline="0" dirty="0"/>
              <a:t>’ sound] Lee </a:t>
            </a:r>
            <a:r>
              <a:rPr lang="en-GB" baseline="0" dirty="0" err="1"/>
              <a:t>frases</a:t>
            </a:r>
            <a:r>
              <a:rPr lang="en-GB" baseline="0" dirty="0"/>
              <a:t> </a:t>
            </a:r>
            <a:r>
              <a:rPr lang="en-GB" baseline="0" dirty="0" err="1"/>
              <a:t>interesantes</a:t>
            </a:r>
            <a:r>
              <a:rPr lang="en-GB" baseline="0" dirty="0"/>
              <a:t>.</a:t>
            </a:r>
          </a:p>
          <a:p>
            <a:pPr marL="228600" indent="-228600">
              <a:buAutoNum type="arabicPeriod"/>
            </a:pPr>
            <a:r>
              <a:rPr lang="en-GB" baseline="0" dirty="0"/>
              <a:t>[‘</a:t>
            </a:r>
            <a:r>
              <a:rPr lang="en-GB" baseline="0" dirty="0" err="1"/>
              <a:t>pling</a:t>
            </a:r>
            <a:r>
              <a:rPr lang="en-GB" baseline="0" dirty="0"/>
              <a:t>’ sound] </a:t>
            </a:r>
            <a:r>
              <a:rPr lang="en-GB" baseline="0" dirty="0" err="1"/>
              <a:t>Vivir</a:t>
            </a:r>
            <a:r>
              <a:rPr lang="en-GB" baseline="0" dirty="0"/>
              <a:t> </a:t>
            </a:r>
            <a:r>
              <a:rPr lang="en-GB" baseline="0" dirty="0" err="1"/>
              <a:t>cerca</a:t>
            </a:r>
            <a:r>
              <a:rPr lang="en-GB" baseline="0" dirty="0"/>
              <a:t> del pueblo.</a:t>
            </a:r>
          </a:p>
          <a:p>
            <a:pPr marL="228600" indent="-228600">
              <a:buAutoNum type="arabicPeriod"/>
            </a:pPr>
            <a:r>
              <a:rPr lang="en-GB" baseline="0" dirty="0"/>
              <a:t>[‘</a:t>
            </a:r>
            <a:r>
              <a:rPr lang="en-GB" baseline="0" dirty="0" err="1"/>
              <a:t>pling</a:t>
            </a:r>
            <a:r>
              <a:rPr lang="en-GB" baseline="0" dirty="0"/>
              <a:t>’ sound] </a:t>
            </a:r>
            <a:r>
              <a:rPr lang="en-GB" baseline="0" dirty="0" err="1"/>
              <a:t>Bebe</a:t>
            </a:r>
            <a:r>
              <a:rPr lang="en-GB" baseline="0" dirty="0"/>
              <a:t> coca cola.</a:t>
            </a:r>
          </a:p>
          <a:p>
            <a:pPr marL="228600" indent="-228600">
              <a:buAutoNum type="arabicPeriod"/>
            </a:pPr>
            <a:r>
              <a:rPr lang="en-GB" baseline="0" dirty="0"/>
              <a:t>[‘</a:t>
            </a:r>
            <a:r>
              <a:rPr lang="en-GB" baseline="0" dirty="0" err="1"/>
              <a:t>pling</a:t>
            </a:r>
            <a:r>
              <a:rPr lang="en-GB" baseline="0" dirty="0"/>
              <a:t>’ sound] Come comida.</a:t>
            </a:r>
          </a:p>
          <a:p>
            <a:pPr marL="228600" indent="-228600">
              <a:buAutoNum type="arabicPeriod"/>
            </a:pPr>
            <a:r>
              <a:rPr lang="en-GB" baseline="0" dirty="0"/>
              <a:t>[‘</a:t>
            </a:r>
            <a:r>
              <a:rPr lang="en-GB" baseline="0" dirty="0" err="1"/>
              <a:t>pling</a:t>
            </a:r>
            <a:r>
              <a:rPr lang="en-GB" baseline="0" dirty="0"/>
              <a:t>’ sound] Leer </a:t>
            </a:r>
            <a:r>
              <a:rPr lang="en-GB" baseline="0" dirty="0" err="1"/>
              <a:t>juntos</a:t>
            </a:r>
            <a:r>
              <a:rPr lang="en-GB" baseline="0" dirty="0"/>
              <a:t>.</a:t>
            </a:r>
          </a:p>
          <a:p>
            <a:pPr marL="228600" indent="-228600">
              <a:buAutoNum type="arabicPeriod"/>
            </a:pPr>
            <a:r>
              <a:rPr lang="en-GB" baseline="0" dirty="0"/>
              <a:t>[‘</a:t>
            </a:r>
            <a:r>
              <a:rPr lang="en-GB" baseline="0" dirty="0" err="1"/>
              <a:t>pling</a:t>
            </a:r>
            <a:r>
              <a:rPr lang="en-GB" baseline="0" dirty="0"/>
              <a:t>’ sound] Vive </a:t>
            </a:r>
            <a:r>
              <a:rPr lang="en-GB" baseline="0" dirty="0" err="1"/>
              <a:t>lejos</a:t>
            </a:r>
            <a:r>
              <a:rPr lang="en-GB" baseline="0" dirty="0"/>
              <a:t> de </a:t>
            </a:r>
            <a:r>
              <a:rPr lang="en-GB" baseline="0" dirty="0" err="1"/>
              <a:t>aquí</a:t>
            </a:r>
            <a:r>
              <a:rPr lang="en-GB" baseline="0" dirty="0"/>
              <a:t>.</a:t>
            </a:r>
          </a:p>
          <a:p>
            <a:pPr marL="228600" indent="-228600">
              <a:buAutoNum type="arabicPeriod"/>
            </a:pPr>
            <a:r>
              <a:rPr lang="en-GB" baseline="0" dirty="0"/>
              <a:t>[‘</a:t>
            </a:r>
            <a:r>
              <a:rPr lang="en-GB" baseline="0" dirty="0" err="1"/>
              <a:t>pling</a:t>
            </a:r>
            <a:r>
              <a:rPr lang="en-GB" baseline="0" dirty="0"/>
              <a:t>’ sound] Comer mucho.</a:t>
            </a:r>
          </a:p>
          <a:p>
            <a:pPr marL="228600" indent="-228600">
              <a:buAutoNum type="arabicPeriod"/>
            </a:pPr>
            <a:r>
              <a:rPr lang="en-GB" baseline="0" dirty="0"/>
              <a:t>[‘</a:t>
            </a:r>
            <a:r>
              <a:rPr lang="en-GB" baseline="0" dirty="0" err="1"/>
              <a:t>pling</a:t>
            </a:r>
            <a:r>
              <a:rPr lang="en-GB" baseline="0" dirty="0"/>
              <a:t>’ sound] </a:t>
            </a:r>
            <a:r>
              <a:rPr lang="en-GB" baseline="0" dirty="0" err="1"/>
              <a:t>Beber</a:t>
            </a:r>
            <a:r>
              <a:rPr lang="en-GB" baseline="0" dirty="0"/>
              <a:t> </a:t>
            </a:r>
            <a:r>
              <a:rPr lang="en-GB" baseline="0" dirty="0" err="1"/>
              <a:t>limonada</a:t>
            </a:r>
            <a:r>
              <a:rPr lang="en-GB" baseline="0" dirty="0"/>
              <a:t>.</a:t>
            </a:r>
          </a:p>
          <a:p>
            <a:endParaRPr lang="en-GB" baseline="0" dirty="0"/>
          </a:p>
          <a:p>
            <a:r>
              <a:rPr lang="en-GB" baseline="0" dirty="0"/>
              <a:t>Ask students to translate the text extracts to ensure comprehension of meaning.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09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Poem - </a:t>
            </a:r>
            <a:r>
              <a:rPr lang="en-GB" b="1" dirty="0" err="1"/>
              <a:t>Immer</a:t>
            </a:r>
            <a:r>
              <a:rPr lang="en-GB" b="1" dirty="0"/>
              <a:t> </a:t>
            </a:r>
            <a:r>
              <a:rPr lang="en-GB" b="1" dirty="0" err="1"/>
              <a:t>höher</a:t>
            </a:r>
            <a:r>
              <a:rPr lang="en-GB" b="1" dirty="0"/>
              <a:t> (Ernst</a:t>
            </a:r>
            <a:r>
              <a:rPr lang="en-GB" b="1" baseline="0" dirty="0"/>
              <a:t> </a:t>
            </a:r>
            <a:r>
              <a:rPr lang="en-GB" b="1" baseline="0" dirty="0" err="1"/>
              <a:t>Jandl</a:t>
            </a:r>
            <a:r>
              <a:rPr lang="en-GB" b="1" baseline="0" dirty="0"/>
              <a:t>)</a:t>
            </a:r>
            <a:br>
              <a:rPr lang="en-GB" baseline="0" dirty="0"/>
            </a:br>
            <a:r>
              <a:rPr lang="en-GB" baseline="0" dirty="0"/>
              <a:t>Time: 7 mins </a:t>
            </a:r>
            <a:r>
              <a:rPr lang="en-GB" baseline="0" dirty="0" err="1"/>
              <a:t>approx</a:t>
            </a:r>
            <a:br>
              <a:rPr lang="en-GB" baseline="0" dirty="0"/>
            </a:br>
            <a:br>
              <a:rPr lang="en-GB" baseline="0" dirty="0"/>
            </a:br>
            <a:r>
              <a:rPr lang="en-GB" baseline="0" dirty="0"/>
              <a:t>Here are nine assorted lines from the poem.  NB: for the whole poem, search for German SOW Y7 Term 3.2 Week 7 on the NCELP Resource Portal. </a:t>
            </a:r>
            <a:r>
              <a:rPr lang="en-GB" dirty="0">
                <a:hlinkClick r:id="rId3"/>
              </a:rPr>
              <a:t>https://resources.ncelp.org/</a:t>
            </a:r>
            <a:br>
              <a:rPr lang="en-GB" baseline="0" dirty="0"/>
            </a:br>
            <a:r>
              <a:rPr lang="en-GB" baseline="0" dirty="0"/>
              <a:t>Students needs to decide which verb ‘</a:t>
            </a:r>
            <a:r>
              <a:rPr lang="en-GB" baseline="0" dirty="0" err="1"/>
              <a:t>steigt</a:t>
            </a:r>
            <a:r>
              <a:rPr lang="en-GB" baseline="0" dirty="0"/>
              <a:t>’ or ‘</a:t>
            </a:r>
            <a:r>
              <a:rPr lang="en-GB" baseline="0" dirty="0" err="1"/>
              <a:t>steht</a:t>
            </a:r>
            <a:r>
              <a:rPr lang="en-GB" baseline="0" dirty="0"/>
              <a:t>’ is the correct option.</a:t>
            </a:r>
            <a:br>
              <a:rPr lang="en-GB" baseline="0" dirty="0"/>
            </a:br>
            <a:r>
              <a:rPr lang="en-GB" baseline="0" dirty="0"/>
              <a:t>Remind as necessary that it is the article after the preposition ‘auf’ that will tell them which verb (movement or location) is correct.</a:t>
            </a:r>
            <a:br>
              <a:rPr lang="en-GB" baseline="0" dirty="0"/>
            </a:br>
            <a:br>
              <a:rPr lang="en-GB" baseline="0" dirty="0"/>
            </a:br>
            <a:r>
              <a:rPr lang="en-GB" baseline="0" dirty="0"/>
              <a:t>1. Students write 1-9 and write either ‘</a:t>
            </a:r>
            <a:r>
              <a:rPr lang="en-GB" baseline="0" dirty="0" err="1"/>
              <a:t>steigt</a:t>
            </a:r>
            <a:r>
              <a:rPr lang="en-GB" baseline="0" dirty="0"/>
              <a:t>’ or ‘</a:t>
            </a:r>
            <a:r>
              <a:rPr lang="en-GB" baseline="0" dirty="0" err="1"/>
              <a:t>steht</a:t>
            </a:r>
            <a:r>
              <a:rPr lang="en-GB" baseline="0" dirty="0"/>
              <a:t>’.</a:t>
            </a:r>
            <a:br>
              <a:rPr lang="en-GB" baseline="0" dirty="0"/>
            </a:br>
            <a:r>
              <a:rPr lang="en-GB" baseline="0" dirty="0"/>
              <a:t>2. Teachers elicit the answers (chorally) by inviting students to say each full line of the poem, and then confirm by clicking for the verbs to appear, one by one.</a:t>
            </a:r>
            <a:br>
              <a:rPr lang="en-GB" baseline="0" dirty="0"/>
            </a:br>
            <a:r>
              <a:rPr lang="en-GB" baseline="0" dirty="0"/>
              <a:t>3. Teachers then elicit the English translation for each line (this might also be done chorally, or individually, as preferred).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C7748-D062-4C64-B882-FCEF58CBC97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46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seems like such an obvious one now, but I realise that I hadn’t systematically differentiated between activities that practise pronunciation / reading aloud of previously-taught language (i.e., with the aim of reactivating the sound-symbol representations of particular words, which is essentially one aspect of vocabulary knowledge) and practising SSC knowledge itself, for which you need unknown words (so that you’re sure that students are apply the knowledge rather than remembering the pronunciation of a previously-taught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905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48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This is something else that I think many of us would say that we teach, but ‘as and when’ rather than in a planned way.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useful thing about a planned approach, is that we can be more confident about which patterns to prioritise.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Which word patterns are the most frequent?  i.e., which patterns occur most often in the most frequent 2000 words?</a:t>
            </a:r>
          </a:p>
          <a:p>
            <a:endParaRPr lang="en-GB" sz="1200" b="0" i="0" kern="1200" dirty="0">
              <a:solidFill>
                <a:schemeClr val="tx1"/>
              </a:solidFill>
              <a:effectLst/>
              <a:latin typeface="+mn-lt"/>
              <a:ea typeface="+mn-ea"/>
              <a:cs typeface="+mn-cs"/>
            </a:endParaRPr>
          </a:p>
          <a:p>
            <a:r>
              <a:rPr lang="en-GB" dirty="0"/>
              <a:t>The following activities have been created to </a:t>
            </a:r>
            <a:r>
              <a:rPr lang="en-GB" baseline="0" dirty="0"/>
              <a:t>provide opportunities to:</a:t>
            </a:r>
          </a:p>
          <a:p>
            <a:r>
              <a:rPr lang="en-GB" baseline="0" dirty="0"/>
              <a:t> - make connections and understand patterns between the new language and English</a:t>
            </a:r>
            <a:br>
              <a:rPr lang="en-GB" baseline="0" dirty="0"/>
            </a:br>
            <a:r>
              <a:rPr lang="en-GB" baseline="0" dirty="0"/>
              <a:t> - practise those links by translating new language </a:t>
            </a:r>
            <a:r>
              <a:rPr lang="en-GB" baseline="0" dirty="0">
                <a:sym typeface="Wingdings" panose="05000000000000000000" pitchFamily="2" charset="2"/>
              </a:rPr>
              <a:t> English and English  new language</a:t>
            </a:r>
          </a:p>
          <a:p>
            <a:pPr marL="171450" indent="-171450">
              <a:buFontTx/>
              <a:buChar char="-"/>
            </a:pPr>
            <a:r>
              <a:rPr lang="en-GB" baseline="0" dirty="0">
                <a:sym typeface="Wingdings" panose="05000000000000000000" pitchFamily="2" charset="2"/>
              </a:rPr>
              <a:t>consolidate their SSC (phonics) knowledge by reading the words / sentences aloud</a:t>
            </a:r>
          </a:p>
          <a:p>
            <a:pPr marL="171450" indent="-171450">
              <a:buFontTx/>
              <a:buChar char="-"/>
            </a:pPr>
            <a:r>
              <a:rPr lang="en-GB" baseline="0" dirty="0">
                <a:sym typeface="Wingdings" panose="05000000000000000000" pitchFamily="2" charset="2"/>
              </a:rPr>
              <a:t>reinforce their knowledge of spelling and pronunciation rules (e.g. single vs double consonants in writing and syllable stress in speaking)</a:t>
            </a:r>
          </a:p>
          <a:p>
            <a:pPr marL="0" indent="0">
              <a:buFontTx/>
              <a:buNone/>
            </a:pPr>
            <a:endParaRPr lang="en-GB" baseline="0" dirty="0">
              <a:sym typeface="Wingdings" panose="05000000000000000000" pitchFamily="2" charset="2"/>
            </a:endParaRPr>
          </a:p>
          <a:p>
            <a:pPr marL="0" indent="0">
              <a:buFontTx/>
              <a:buNone/>
            </a:pPr>
            <a:r>
              <a:rPr lang="en-GB" baseline="0" dirty="0">
                <a:sym typeface="Wingdings" panose="05000000000000000000" pitchFamily="2" charset="2"/>
              </a:rPr>
              <a:t>I’m just going to show one example here. </a:t>
            </a:r>
            <a:br>
              <a:rPr lang="en-GB" baseline="0" dirty="0">
                <a:sym typeface="Wingdings" panose="05000000000000000000" pitchFamily="2" charset="2"/>
              </a:rPr>
            </a:br>
            <a:r>
              <a:rPr lang="en-GB" baseline="0" dirty="0">
                <a:sym typeface="Wingdings" panose="05000000000000000000" pitchFamily="2" charset="2"/>
              </a:rPr>
              <a:t>One idea for delivery is that </a:t>
            </a:r>
            <a:r>
              <a:rPr lang="en-GB" dirty="0"/>
              <a:t>each pattern is</a:t>
            </a:r>
            <a:r>
              <a:rPr lang="en-GB" baseline="0" dirty="0"/>
              <a:t> given 10 minutes in tutor time (so NOT taking time out of language lessons!) each week; they are written so that non-linguist tutors could deliver them.</a:t>
            </a:r>
            <a:endParaRPr lang="en-GB" dirty="0"/>
          </a:p>
          <a:p>
            <a:r>
              <a:rPr lang="en-GB" sz="1200" b="0" i="0" kern="1200" dirty="0">
                <a:solidFill>
                  <a:schemeClr val="tx1"/>
                </a:solidFill>
                <a:effectLst/>
                <a:latin typeface="+mn-lt"/>
                <a:ea typeface="+mn-ea"/>
                <a:cs typeface="+mn-cs"/>
              </a:rPr>
              <a:t>Alternatively they could be built into KS3 lessons.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57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Word frequencies: </a:t>
            </a:r>
            <a:r>
              <a:rPr lang="de-DE" baseline="0" dirty="0"/>
              <a:t>Oktober [757] Musik [469] die Diskussion [850] direkt [370] das Projekt [605] die Kosten [722] der Kontakt [700] der Artikel [903] das Produkt [643]</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base"/>
            <a:r>
              <a:rPr lang="en-GB" sz="1200" b="0" i="0" kern="1200" dirty="0">
                <a:solidFill>
                  <a:schemeClr val="tx1"/>
                </a:solidFill>
                <a:effectLst/>
                <a:latin typeface="+mn-lt"/>
                <a:ea typeface="+mn-ea"/>
                <a:cs typeface="+mn-cs"/>
              </a:rPr>
              <a:t>These word pattern tasks have been written particularly with the NCELP Y8 SOW in mind.  Current</a:t>
            </a:r>
            <a:r>
              <a:rPr lang="en-GB" sz="1200" b="0" i="0" kern="1200" baseline="0" dirty="0">
                <a:solidFill>
                  <a:schemeClr val="tx1"/>
                </a:solidFill>
                <a:effectLst/>
                <a:latin typeface="+mn-lt"/>
                <a:ea typeface="+mn-ea"/>
                <a:cs typeface="+mn-cs"/>
              </a:rPr>
              <a:t> thinking is to include on</a:t>
            </a:r>
            <a:r>
              <a:rPr lang="en-GB" sz="1200" b="0" i="0" kern="1200" dirty="0">
                <a:solidFill>
                  <a:schemeClr val="tx1"/>
                </a:solidFill>
                <a:effectLst/>
                <a:latin typeface="+mn-lt"/>
                <a:ea typeface="+mn-ea"/>
                <a:cs typeface="+mn-cs"/>
              </a:rPr>
              <a:t>e short activity to introduce and practise a pattern once every two weeks.</a:t>
            </a:r>
          </a:p>
          <a:p>
            <a:pPr fontAlgn="base"/>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We have not included every single pattern that</a:t>
            </a:r>
            <a:r>
              <a:rPr lang="en-GB" sz="1200" b="0" i="0" kern="1200" baseline="0" dirty="0">
                <a:solidFill>
                  <a:schemeClr val="tx1"/>
                </a:solidFill>
                <a:effectLst/>
                <a:latin typeface="+mn-lt"/>
                <a:ea typeface="+mn-ea"/>
                <a:cs typeface="+mn-cs"/>
              </a:rPr>
              <a:t> exists, of course </a:t>
            </a:r>
            <a:r>
              <a:rPr lang="en-GB" sz="1200" b="0" i="0" kern="1200" dirty="0">
                <a:solidFill>
                  <a:schemeClr val="tx1"/>
                </a:solidFill>
                <a:effectLst/>
                <a:latin typeface="+mn-lt"/>
                <a:ea typeface="+mn-ea"/>
                <a:cs typeface="+mn-cs"/>
              </a:rPr>
              <a:t>- just those where there were sufficient, high-frequency words in the top 2000 to suggest that it would be a useful pattern to highlight to students in Y8.  NB: Within</a:t>
            </a:r>
            <a:r>
              <a:rPr lang="en-GB" sz="1200" b="0" i="0" kern="1200" baseline="0" dirty="0">
                <a:solidFill>
                  <a:schemeClr val="tx1"/>
                </a:solidFill>
                <a:effectLst/>
                <a:latin typeface="+mn-lt"/>
                <a:ea typeface="+mn-ea"/>
                <a:cs typeface="+mn-cs"/>
              </a:rPr>
              <a:t> the Y8 German SOW document you will find a ‘word patterns’ tab, an inventory of all the patterns and their words that were considered.</a:t>
            </a:r>
            <a:br>
              <a:rPr lang="en-GB" sz="1200" b="0" i="0" kern="1200" baseline="0" dirty="0">
                <a:solidFill>
                  <a:schemeClr val="tx1"/>
                </a:solidFill>
                <a:effectLst/>
                <a:latin typeface="+mn-lt"/>
                <a:ea typeface="+mn-ea"/>
                <a:cs typeface="+mn-cs"/>
              </a:rPr>
            </a:br>
            <a:br>
              <a:rPr lang="en-GB" sz="1200" b="0" i="0" kern="1200" baseline="0" dirty="0">
                <a:solidFill>
                  <a:schemeClr val="tx1"/>
                </a:solidFill>
                <a:effectLst/>
                <a:latin typeface="+mn-lt"/>
                <a:ea typeface="+mn-ea"/>
                <a:cs typeface="+mn-cs"/>
              </a:rPr>
            </a:br>
            <a:r>
              <a:rPr lang="en-GB" sz="1200" b="0" i="0" kern="1200" baseline="0" dirty="0">
                <a:solidFill>
                  <a:schemeClr val="tx1"/>
                </a:solidFill>
                <a:effectLst/>
                <a:latin typeface="+mn-lt"/>
                <a:ea typeface="+mn-ea"/>
                <a:cs typeface="+mn-cs"/>
              </a:rPr>
              <a:t>The</a:t>
            </a:r>
            <a:r>
              <a:rPr lang="en-GB" sz="1200" b="0" i="0" kern="1200" dirty="0">
                <a:solidFill>
                  <a:schemeClr val="tx1"/>
                </a:solidFill>
                <a:effectLst/>
                <a:latin typeface="+mn-lt"/>
                <a:ea typeface="+mn-ea"/>
                <a:cs typeface="+mn-cs"/>
              </a:rPr>
              <a:t> idea is that these patterns not only reinforce, revisit, extend vocabulary knowledge, but they also revisit key basic grammar knowledge (parts of speech, capital letters on nouns, definite articles/gender, plural rules) and can provide opportunities</a:t>
            </a:r>
            <a:r>
              <a:rPr lang="en-GB" sz="1200" b="0" i="0" kern="1200" baseline="0" dirty="0">
                <a:solidFill>
                  <a:schemeClr val="tx1"/>
                </a:solidFill>
                <a:effectLst/>
                <a:latin typeface="+mn-lt"/>
                <a:ea typeface="+mn-ea"/>
                <a:cs typeface="+mn-cs"/>
              </a:rPr>
              <a:t> for students to apply their </a:t>
            </a:r>
            <a:r>
              <a:rPr lang="en-GB" sz="1200" b="0" i="0" kern="1200" dirty="0">
                <a:solidFill>
                  <a:schemeClr val="tx1"/>
                </a:solidFill>
                <a:effectLst/>
                <a:latin typeface="+mn-lt"/>
                <a:ea typeface="+mn-ea"/>
                <a:cs typeface="+mn-cs"/>
              </a:rPr>
              <a:t>phonics knowledge when they sound out the new words they've created.</a:t>
            </a:r>
            <a:r>
              <a:rPr lang="en-GB" sz="1200" b="0" i="0" kern="1200" baseline="0" dirty="0">
                <a:solidFill>
                  <a:schemeClr val="tx1"/>
                </a:solidFill>
                <a:effectLst/>
                <a:latin typeface="+mn-lt"/>
                <a:ea typeface="+mn-ea"/>
                <a:cs typeface="+mn-cs"/>
              </a:rPr>
              <a:t>  In short, these</a:t>
            </a:r>
            <a:r>
              <a:rPr lang="en-GB" sz="1200" b="0" i="0" kern="1200" dirty="0">
                <a:solidFill>
                  <a:schemeClr val="tx1"/>
                </a:solidFill>
                <a:effectLst/>
                <a:latin typeface="+mn-lt"/>
                <a:ea typeface="+mn-ea"/>
                <a:cs typeface="+mn-cs"/>
              </a:rPr>
              <a:t> are PVG-rich tasks.  </a:t>
            </a:r>
            <a:br>
              <a:rPr lang="en-GB" sz="1200" b="0" i="0" kern="1200" dirty="0">
                <a:solidFill>
                  <a:schemeClr val="tx1"/>
                </a:solidFill>
                <a:effectLst/>
                <a:latin typeface="+mn-lt"/>
                <a:ea typeface="+mn-ea"/>
                <a:cs typeface="+mn-cs"/>
              </a:rPr>
            </a:br>
            <a:br>
              <a:rPr lang="en-GB" sz="1200" b="0" i="0" kern="1200">
                <a:solidFill>
                  <a:schemeClr val="tx1"/>
                </a:solidFill>
                <a:effectLst/>
                <a:latin typeface="+mn-lt"/>
                <a:ea typeface="+mn-ea"/>
                <a:cs typeface="+mn-cs"/>
              </a:rPr>
            </a:b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01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41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by </a:t>
            </a:r>
            <a:r>
              <a:rPr lang="en-GB" sz="1200" b="0" i="0" u="sng" kern="1200" dirty="0" err="1">
                <a:solidFill>
                  <a:schemeClr val="tx1"/>
                </a:solidFill>
                <a:effectLst/>
                <a:latin typeface="+mn-lt"/>
                <a:ea typeface="+mn-ea"/>
                <a:cs typeface="+mn-cs"/>
                <a:hlinkClick r:id="rId3"/>
              </a:rPr>
              <a:t>OpenClipart</a:t>
            </a:r>
            <a:r>
              <a:rPr lang="en-GB" sz="1200" b="0" i="0" u="sng" kern="1200" dirty="0">
                <a:solidFill>
                  <a:schemeClr val="tx1"/>
                </a:solidFill>
                <a:effectLst/>
                <a:latin typeface="+mn-lt"/>
                <a:ea typeface="+mn-ea"/>
                <a:cs typeface="+mn-cs"/>
                <a:hlinkClick r:id="rId3"/>
              </a:rPr>
              <a:t>-Vectors</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is a list of what we will talk about in this session.</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 won’t get stuck on this slide, giving a summary of what each one is, as it’s going to be more useful to go directly to resources that are examples of these things, and talk about those.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Where the word pattern is </a:t>
            </a:r>
            <a:r>
              <a:rPr lang="en-GB" b="1" i="1" baseline="0" dirty="0"/>
              <a:t>within</a:t>
            </a:r>
            <a:r>
              <a:rPr lang="en-GB" b="1" baseline="0" dirty="0"/>
              <a:t> the new language rather than </a:t>
            </a:r>
            <a:r>
              <a:rPr lang="en-GB" b="1" i="1" baseline="0" dirty="0"/>
              <a:t>between</a:t>
            </a:r>
            <a:r>
              <a:rPr lang="en-GB" b="1" baseline="0" dirty="0"/>
              <a:t> the new language and English, we are talking about word families.</a:t>
            </a:r>
            <a:br>
              <a:rPr lang="en-GB" b="1" baseline="0" dirty="0"/>
            </a:br>
            <a:r>
              <a:rPr lang="en-GB" sz="1200" dirty="0">
                <a:solidFill>
                  <a:srgbClr val="4472C4">
                    <a:lumMod val="50000"/>
                  </a:srgbClr>
                </a:solidFill>
                <a:latin typeface="Century Gothic" panose="020B0502020202020204" pitchFamily="34" charset="0"/>
              </a:rPr>
              <a:t>Definition of a word family: </a:t>
            </a:r>
            <a:r>
              <a:rPr lang="en-GB" sz="1200" b="1" dirty="0">
                <a:solidFill>
                  <a:srgbClr val="4472C4">
                    <a:lumMod val="50000"/>
                  </a:srgbClr>
                </a:solidFill>
                <a:latin typeface="Century Gothic" panose="020B0502020202020204" pitchFamily="34" charset="0"/>
              </a:rPr>
              <a:t>any parts of speech/word classes connected by a common, semantically-related 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These sorts of patterns can be incredibly useful for developing students’ ability to understand the language they’re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Students either know the noun or the verb (or both), or there is a cognate element.  Both nouns and verbs are highly-frequent, almost all within the top 1000 words.</a:t>
            </a:r>
            <a:br>
              <a:rPr lang="en-GB" b="0" baseline="0" dirty="0"/>
            </a:br>
            <a:r>
              <a:rPr lang="en-GB" b="0" baseline="0" dirty="0"/>
              <a:t>The genders of the new nouns are given in brackets next to the English word.</a:t>
            </a:r>
            <a:br>
              <a:rPr lang="en-GB" b="0" baseline="0" dirty="0"/>
            </a:br>
            <a:br>
              <a:rPr lang="en-GB" b="0" baseline="0" dirty="0"/>
            </a:br>
            <a:r>
              <a:rPr lang="en-GB" b="0" baseline="0" dirty="0"/>
              <a:t>Students need to activate the following prior knowledge to complete the task:</a:t>
            </a:r>
            <a:br>
              <a:rPr lang="en-GB" b="0" baseline="0" dirty="0"/>
            </a:br>
            <a:r>
              <a:rPr lang="en-GB" b="0" baseline="0" dirty="0"/>
              <a:t>1] definite articles for (m) - der, (f) - die, and (</a:t>
            </a:r>
            <a:r>
              <a:rPr lang="en-GB" b="0" baseline="0" dirty="0" err="1"/>
              <a:t>nt</a:t>
            </a:r>
            <a:r>
              <a:rPr lang="en-GB" b="0" baseline="0" dirty="0"/>
              <a:t>) - das nouns</a:t>
            </a:r>
            <a:br>
              <a:rPr lang="en-GB" b="0" baseline="0" dirty="0"/>
            </a:br>
            <a:r>
              <a:rPr lang="en-GB" b="0" baseline="0" dirty="0"/>
              <a:t>2] capital letters needed on all nouns</a:t>
            </a:r>
            <a:br>
              <a:rPr lang="en-GB" b="0" baseline="0" dirty="0"/>
            </a:br>
            <a:r>
              <a:rPr lang="en-GB" b="0" baseline="0" dirty="0"/>
              <a:t>3] stem is the word for the meaning carrying part of the verb, and (generally, and in all the examples in this task) is the full infinitive minus -</a:t>
            </a:r>
            <a:r>
              <a:rPr lang="en-GB" b="0" baseline="0" dirty="0" err="1"/>
              <a:t>en</a:t>
            </a:r>
            <a:r>
              <a:rPr lang="en-GB" b="0" baseline="0" dirty="0"/>
              <a:t>. </a:t>
            </a:r>
            <a:br>
              <a:rPr lang="en-GB" b="0" baseline="0" dirty="0"/>
            </a:br>
            <a:br>
              <a:rPr lang="en-GB" b="1" baseline="0" dirty="0"/>
            </a:br>
            <a:r>
              <a:rPr lang="en-GB" b="1" baseline="0" dirty="0"/>
              <a:t>Note: der </a:t>
            </a:r>
            <a:r>
              <a:rPr lang="en-GB" b="0" baseline="0" dirty="0"/>
              <a:t>was selected as the gender for </a:t>
            </a:r>
            <a:r>
              <a:rPr lang="en-GB" b="1" baseline="0" dirty="0" err="1"/>
              <a:t>Teil</a:t>
            </a:r>
            <a:r>
              <a:rPr lang="en-GB" b="0" baseline="0" dirty="0"/>
              <a:t>, here as students first learn the word of ‘part’ in the more abstract sense (e.g. first part of a match, film, book homework) rather than a physical component part.</a:t>
            </a:r>
            <a:br>
              <a:rPr lang="en-GB" b="0" baseline="0" dirty="0"/>
            </a:br>
            <a:br>
              <a:rPr lang="en-GB" b="0" baseline="0" dirty="0"/>
            </a:br>
            <a:r>
              <a:rPr lang="en-GB" b="1" baseline="0" dirty="0"/>
              <a:t>Note: </a:t>
            </a:r>
            <a:r>
              <a:rPr lang="en-GB" b="0" baseline="0" dirty="0"/>
              <a:t>The five nouns in the 2</a:t>
            </a:r>
            <a:r>
              <a:rPr lang="en-GB" b="0" baseline="30000" dirty="0"/>
              <a:t>nd</a:t>
            </a:r>
            <a:r>
              <a:rPr lang="en-GB" b="0" baseline="0" dirty="0"/>
              <a:t> table are ‘stem + -e’.  Teachers should draw attention to this additional pattern.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baseline="0" dirty="0"/>
            </a:br>
            <a:r>
              <a:rPr lang="en-GB" b="1" baseline="0" dirty="0"/>
              <a:t>Word frequencies: </a:t>
            </a:r>
            <a:br>
              <a:rPr lang="en-GB" baseline="0" dirty="0"/>
            </a:br>
            <a:r>
              <a:rPr lang="de-DE" baseline="0" dirty="0"/>
              <a:t>die Arbeit	208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Fall	187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Plan	954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der/das Teil	198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das Spiel	328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Anfang	427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Antwort	522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Versuch	791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der Beginn	845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Frage	157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Folge	431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Liebe	844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die Rede	759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das Ende	183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arbeiten	234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fallen	332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planen	579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teilen	906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spielen	205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anfangen	497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antworten	826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versuchen	247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beginnen	251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fragen	153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folgen	160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lieben	701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reden	368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enden	1313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75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420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are the sorts of questions lexical profiling can answer: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1]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percentage of the words in this text are </a:t>
            </a: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high-frequency</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words?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Does this text contain any </a:t>
            </a: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low-frequency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which I may want to gloss or replace?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How many of the words in this text have students learned so far?</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521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One of the NCELP STs (specialist teachers), Louise Bergon, from Archbishop Temple in Preston, used the profiler to analyse the Edexcel Higher French and Spanish reading papers from 2018 and 2019, finding consistently that around 90% words in them are in the top 2000.  This really underlines the importance of teaching high-frequency words to all of our students, including those in Y8-11 heading for the current GCSE.  </a:t>
            </a:r>
            <a:br>
              <a:rPr lang="en-GB" i="0" dirty="0"/>
            </a:br>
            <a:r>
              <a:rPr lang="en-GB" i="0" dirty="0"/>
              <a:t>We have to remember that the awarding bodies were explicitly told that words </a:t>
            </a:r>
            <a:r>
              <a:rPr lang="en-GB" b="1" i="0" dirty="0"/>
              <a:t>not</a:t>
            </a:r>
            <a:r>
              <a:rPr lang="en-GB" i="0" dirty="0"/>
              <a:t> listed in the vocabulary lists </a:t>
            </a:r>
            <a:r>
              <a:rPr lang="en-GB" b="1" i="0" dirty="0"/>
              <a:t>must </a:t>
            </a:r>
            <a:r>
              <a:rPr lang="en-GB" i="0" dirty="0"/>
              <a:t>appear in the exams, to stop the exams from being predictable.</a:t>
            </a:r>
            <a:br>
              <a:rPr lang="en-GB" i="0" dirty="0"/>
            </a:br>
            <a:r>
              <a:rPr lang="en-GB" i="0" dirty="0"/>
              <a:t>Which words are being included therefore?  It’s unsurprising that they include high-frequency words in the top 2000.</a:t>
            </a:r>
          </a:p>
          <a:p>
            <a:pPr fontAlgn="base"/>
            <a:r>
              <a:rPr lang="en-GB" sz="1200" b="0" i="0" kern="1200" dirty="0">
                <a:solidFill>
                  <a:schemeClr val="tx1"/>
                </a:solidFill>
                <a:effectLst/>
                <a:latin typeface="+mn-lt"/>
                <a:ea typeface="+mn-ea"/>
                <a:cs typeface="+mn-cs"/>
              </a:rPr>
              <a:t>When I’m asked whether the NCELP SOW are a good grounding for the current GCSE, I have to have to conclude, on the basis of word knowledge, (which we also know from research is the most decisive factor in achievement at GCSE) that they are.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NCELP SOW list the frequency of every word taught and keep a track of the overall frequency.  Now that Y7 SOW and resources are finished, we can see that this % is between 90 – 92% for the different languages.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Analysis carried out by Louise Bergon:</a:t>
            </a:r>
          </a:p>
          <a:p>
            <a:pPr fontAlgn="base"/>
            <a:r>
              <a:rPr lang="en-GB" sz="1200" b="0" i="0" kern="1200" dirty="0">
                <a:solidFill>
                  <a:schemeClr val="tx1"/>
                </a:solidFill>
                <a:effectLst/>
                <a:latin typeface="+mn-lt"/>
                <a:ea typeface="+mn-ea"/>
                <a:cs typeface="+mn-cs"/>
              </a:rPr>
              <a:t>Higher Edexcel Reading Papers from 2018 and 20019 in Spanish and French</a:t>
            </a:r>
          </a:p>
          <a:p>
            <a:pPr fontAlgn="base"/>
            <a:r>
              <a:rPr lang="en-GB" sz="1200" b="0" i="0" kern="1200" dirty="0">
                <a:solidFill>
                  <a:schemeClr val="tx1"/>
                </a:solidFill>
                <a:effectLst/>
                <a:latin typeface="+mn-lt"/>
                <a:ea typeface="+mn-ea"/>
                <a:cs typeface="+mn-cs"/>
              </a:rPr>
              <a:t>2018 Higher French average score = 90.48% </a:t>
            </a:r>
          </a:p>
          <a:p>
            <a:pPr fontAlgn="base"/>
            <a:r>
              <a:rPr lang="en-GB" sz="1200" b="0" i="0" kern="1200" dirty="0">
                <a:solidFill>
                  <a:schemeClr val="tx1"/>
                </a:solidFill>
                <a:effectLst/>
                <a:latin typeface="+mn-lt"/>
                <a:ea typeface="+mn-ea"/>
                <a:cs typeface="+mn-cs"/>
              </a:rPr>
              <a:t>2019 Higher French average score = 89% </a:t>
            </a:r>
          </a:p>
          <a:p>
            <a:pPr fontAlgn="base"/>
            <a:r>
              <a:rPr lang="en-GB" sz="1200" b="0" i="0" kern="1200" dirty="0">
                <a:solidFill>
                  <a:schemeClr val="tx1"/>
                </a:solidFill>
                <a:effectLst/>
                <a:latin typeface="+mn-lt"/>
                <a:ea typeface="+mn-ea"/>
                <a:cs typeface="+mn-cs"/>
              </a:rPr>
              <a:t>2018 Higher Spanish average score = 90.87% </a:t>
            </a:r>
          </a:p>
          <a:p>
            <a:pPr fontAlgn="base"/>
            <a:r>
              <a:rPr lang="en-GB" sz="1200" b="0" i="0" kern="1200" dirty="0">
                <a:solidFill>
                  <a:schemeClr val="tx1"/>
                </a:solidFill>
                <a:effectLst/>
                <a:latin typeface="+mn-lt"/>
                <a:ea typeface="+mn-ea"/>
                <a:cs typeface="+mn-cs"/>
              </a:rPr>
              <a:t>2019 Higher Spanish average score = 91.14%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398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solidFill>
                  <a:prstClr val="white"/>
                </a:solidFill>
                <a:latin typeface="Century Gothic" panose="020B0502020202020204" pitchFamily="34" charset="0"/>
              </a:rPr>
              <a:t>Victoria Hobson / Nick Avery / Rachel Hawkes</a:t>
            </a:r>
            <a:br>
              <a:rPr lang="en-GB" sz="1200" dirty="0">
                <a:solidFill>
                  <a:prstClr val="white"/>
                </a:solidFill>
                <a:latin typeface="Century Gothic" panose="020B0502020202020204" pitchFamily="34" charset="0"/>
              </a:rPr>
            </a:br>
            <a:endParaRPr lang="en-GB" sz="12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200" dirty="0">
                <a:solidFill>
                  <a:prstClr val="white"/>
                </a:solidFill>
                <a:latin typeface="Century Gothic" panose="020B0502020202020204" pitchFamily="34" charset="0"/>
              </a:rPr>
              <a:t>What difference does this tool make on a daily basis to us in our teaching?</a:t>
            </a:r>
            <a:br>
              <a:rPr lang="en-GB" sz="1200" dirty="0">
                <a:solidFill>
                  <a:prstClr val="white"/>
                </a:solidFill>
                <a:latin typeface="Century Gothic" panose="020B0502020202020204" pitchFamily="34" charset="0"/>
              </a:rPr>
            </a:br>
            <a:r>
              <a:rPr lang="en-GB" sz="1200" dirty="0">
                <a:solidFill>
                  <a:prstClr val="white"/>
                </a:solidFill>
                <a:latin typeface="Century Gothic" panose="020B0502020202020204" pitchFamily="34" charset="0"/>
              </a:rPr>
              <a:t>It’s probably useful to look at an example...</a:t>
            </a:r>
            <a:br>
              <a:rPr lang="en-GB" sz="1200" dirty="0">
                <a:solidFill>
                  <a:prstClr val="white"/>
                </a:solidFill>
                <a:latin typeface="Century Gothic" panose="020B0502020202020204" pitchFamily="34" charset="0"/>
              </a:rPr>
            </a:br>
            <a:r>
              <a:rPr lang="en-GB" sz="1200" dirty="0">
                <a:solidFill>
                  <a:prstClr val="white"/>
                </a:solidFill>
                <a:latin typeface="Century Gothic" panose="020B0502020202020204" pitchFamily="34" charset="0"/>
              </a:rPr>
              <a:t>This is a text from Term 3 Y7 1</a:t>
            </a:r>
            <a:r>
              <a:rPr lang="en-GB" sz="1200" baseline="30000" dirty="0">
                <a:solidFill>
                  <a:prstClr val="white"/>
                </a:solidFill>
                <a:latin typeface="Century Gothic" panose="020B0502020202020204" pitchFamily="34" charset="0"/>
              </a:rPr>
              <a:t>st</a:t>
            </a:r>
            <a:r>
              <a:rPr lang="en-GB" sz="1200" dirty="0">
                <a:solidFill>
                  <a:prstClr val="white"/>
                </a:solidFill>
                <a:latin typeface="Century Gothic" panose="020B0502020202020204" pitchFamily="34" charset="0"/>
              </a:rPr>
              <a:t> week after half-term  - It is impossible to analyse at a glance how ‘</a:t>
            </a:r>
            <a:r>
              <a:rPr lang="en-GB" sz="1200" b="1" dirty="0">
                <a:solidFill>
                  <a:prstClr val="white"/>
                </a:solidFill>
                <a:latin typeface="Century Gothic" panose="020B0502020202020204" pitchFamily="34" charset="0"/>
              </a:rPr>
              <a:t>readable</a:t>
            </a:r>
            <a:r>
              <a:rPr lang="en-GB" sz="1200" dirty="0">
                <a:solidFill>
                  <a:prstClr val="white"/>
                </a:solidFill>
                <a:latin typeface="Century Gothic" panose="020B0502020202020204" pitchFamily="34" charset="0"/>
              </a:rPr>
              <a:t>’ this text is. But, copy and paste it into the Ant-Profiler NCELP, and select the wordlist from up to and including the week before May half-term, and you can see at a glance that it has 97% readability.  Even more usefully, you can see which words haven’t yet been taught, and make a judgement about any tweaks or glosses to make.  You can edit the text within the profiler, and it instantly adjusts the readability.</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12</a:t>
            </a:r>
            <a:r>
              <a:rPr lang="en-GB" baseline="0" dirty="0"/>
              <a:t> minutes (including reading activity on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understanding of different persons of the verb ‘</a:t>
            </a:r>
            <a:r>
              <a:rPr lang="en-GB" b="0" baseline="0" dirty="0" err="1"/>
              <a:t>tener</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r>
              <a:rPr lang="en-GB" baseline="0" dirty="0"/>
              <a:t>students first read the text through once silently, or listen to their teacher read it. Once finished, students work individually or in pairs/groups to find what different members of the family have (see task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Text readability </a:t>
            </a:r>
            <a:r>
              <a:rPr lang="en-GB" b="0" baseline="0" dirty="0"/>
              <a:t>(with reference to 2000 most frequent words, discounting proper nouns): </a:t>
            </a:r>
            <a:r>
              <a:rPr lang="en-GB" b="1" baseline="0" dirty="0"/>
              <a:t>96%</a:t>
            </a:r>
          </a:p>
          <a:p>
            <a:r>
              <a:rPr lang="en-GB" b="0" baseline="0" dirty="0"/>
              <a:t>Words from outside top 2000: restaurante [2626]; </a:t>
            </a:r>
            <a:r>
              <a:rPr lang="en-GB" b="0" baseline="0" dirty="0" err="1"/>
              <a:t>detrás</a:t>
            </a:r>
            <a:r>
              <a:rPr lang="en-GB" b="0" baseline="0" dirty="0"/>
              <a:t> [2044] – taught in 2.2.4; balcón [3133] – seen in poem ‘La plaza tiene una </a:t>
            </a:r>
            <a:r>
              <a:rPr lang="en-GB" b="0" baseline="0" dirty="0" err="1"/>
              <a:t>torre</a:t>
            </a:r>
            <a:r>
              <a:rPr lang="en-GB" b="0" baseline="0" dirty="0"/>
              <a:t>’ (2.1.1) and later revisited as part of revisiting cycle; doméstico [2521].</a:t>
            </a:r>
          </a:p>
          <a:p>
            <a:r>
              <a:rPr lang="en-GB" b="1" baseline="0" dirty="0"/>
              <a:t>Text readability </a:t>
            </a:r>
            <a:r>
              <a:rPr lang="en-GB" b="0" baseline="0" dirty="0"/>
              <a:t>(using Y7 SoW vocabulary up to 3.1.6 and discounting cognates/near-cognates): </a:t>
            </a:r>
            <a:r>
              <a:rPr lang="en-GB" b="1" baseline="0" dirty="0"/>
              <a:t>97%</a:t>
            </a:r>
          </a:p>
          <a:p>
            <a:endParaRPr lang="en-GB" b="0" baseline="0" dirty="0"/>
          </a:p>
          <a:p>
            <a:r>
              <a:rPr lang="en-GB" b="0" baseline="0" dirty="0"/>
              <a:t>All words have been previously taught in the Y7 scheme of work or used for phonics practice, with the exceptions listed below:</a:t>
            </a:r>
          </a:p>
          <a:p>
            <a:endParaRPr lang="en-GB" b="0" baseline="0" dirty="0"/>
          </a:p>
          <a:p>
            <a:pPr marL="171450" indent="-171450">
              <a:buFont typeface="Arial" panose="020B0604020202020204" pitchFamily="34" charset="0"/>
              <a:buChar char="•"/>
            </a:pPr>
            <a:r>
              <a:rPr lang="en-GB" b="0" baseline="0" dirty="0"/>
              <a:t>Cognates/near-cognates: ‘</a:t>
            </a:r>
            <a:r>
              <a:rPr lang="en-GB" b="0" baseline="0" dirty="0" err="1"/>
              <a:t>Comentar</a:t>
            </a:r>
            <a:r>
              <a:rPr lang="en-GB" b="0" baseline="0" dirty="0"/>
              <a:t>’ [634], ‘</a:t>
            </a:r>
            <a:r>
              <a:rPr lang="en-GB" b="0" baseline="0" dirty="0" err="1"/>
              <a:t>doméstico</a:t>
            </a:r>
            <a:r>
              <a:rPr lang="en-GB" b="0" baseline="0" dirty="0"/>
              <a:t>’ [2521], ‘restaurante’ [2626], </a:t>
            </a:r>
            <a:r>
              <a:rPr lang="en-GB" b="0" baseline="0" dirty="0" err="1"/>
              <a:t>paciencia</a:t>
            </a:r>
            <a:r>
              <a:rPr lang="en-GB" b="0" baseline="0" dirty="0"/>
              <a:t>’ [2357] and ‘</a:t>
            </a:r>
            <a:r>
              <a:rPr lang="en-GB" b="0" baseline="0" dirty="0" err="1"/>
              <a:t>moderno</a:t>
            </a:r>
            <a:r>
              <a:rPr lang="en-GB" b="0" baseline="0" dirty="0"/>
              <a:t>’ [861]. </a:t>
            </a:r>
          </a:p>
          <a:p>
            <a:pPr marL="171450" indent="-171450">
              <a:buFont typeface="Arial" panose="020B0604020202020204" pitchFamily="34" charset="0"/>
              <a:buChar char="•"/>
            </a:pPr>
            <a:r>
              <a:rPr lang="en-GB" b="0" baseline="0" dirty="0"/>
              <a:t>‘Mi’ (and ‘mis’) will be taught as a grammar feature in Y7, T3.2, Week 3. The word has frequently appeared in earlier resources, however.</a:t>
            </a:r>
          </a:p>
          <a:p>
            <a:pPr marL="171450" indent="-171450">
              <a:buFont typeface="Arial" panose="020B0604020202020204" pitchFamily="34" charset="0"/>
              <a:buChar char="•"/>
            </a:pPr>
            <a:r>
              <a:rPr lang="en-GB" b="0" baseline="0" dirty="0"/>
              <a:t>Glosses are given for ‘</a:t>
            </a:r>
            <a:r>
              <a:rPr lang="en-GB" b="0" baseline="0" dirty="0" err="1"/>
              <a:t>jardín</a:t>
            </a:r>
            <a:r>
              <a:rPr lang="en-GB" b="0" baseline="0" dirty="0"/>
              <a:t>’ [1195] and habitación [1069], as these words haven’t been previously taught and they are not cognates.</a:t>
            </a:r>
          </a:p>
          <a:p>
            <a:pPr marL="171450" indent="-171450">
              <a:buFont typeface="Arial" panose="020B0604020202020204" pitchFamily="34" charset="0"/>
              <a:buChar char="•"/>
            </a:pPr>
            <a:r>
              <a:rPr lang="en-GB" b="0" baseline="0" dirty="0"/>
              <a:t>We would expect students to be able to understand ‘</a:t>
            </a:r>
            <a:r>
              <a:rPr lang="en-GB" b="0" baseline="0" dirty="0" err="1"/>
              <a:t>donde</a:t>
            </a:r>
            <a:r>
              <a:rPr lang="en-GB" b="0" baseline="0" dirty="0"/>
              <a:t>’ and ‘</a:t>
            </a:r>
            <a:r>
              <a:rPr lang="en-GB" b="0" baseline="0" dirty="0" err="1"/>
              <a:t>cuando</a:t>
            </a:r>
            <a:r>
              <a:rPr lang="en-GB" b="0" baseline="0" dirty="0"/>
              <a:t>’ as the question forms of these words (with tilde) have been taught in Y7. </a:t>
            </a:r>
          </a:p>
          <a:p>
            <a:pPr marL="171450" indent="-171450">
              <a:buFont typeface="Arial" panose="020B0604020202020204" pitchFamily="34" charset="0"/>
              <a:buChar char="•"/>
            </a:pPr>
            <a:r>
              <a:rPr lang="en-GB" b="0" baseline="0" dirty="0"/>
              <a:t>‘</a:t>
            </a:r>
            <a:r>
              <a:rPr lang="en-GB" b="0" baseline="0" dirty="0" err="1"/>
              <a:t>Cierto</a:t>
            </a:r>
            <a:r>
              <a:rPr lang="en-GB" b="0" baseline="0" dirty="0"/>
              <a:t>’ and ‘</a:t>
            </a:r>
            <a:r>
              <a:rPr lang="en-GB" b="0" baseline="0" dirty="0" err="1"/>
              <a:t>porque</a:t>
            </a:r>
            <a:r>
              <a:rPr lang="en-GB" b="0" baseline="0" dirty="0"/>
              <a:t>’ have been encountered in phonics practice activities. We recommend eliciting the meaning of these words, since they may be less familiar.</a:t>
            </a:r>
          </a:p>
          <a:p>
            <a:pPr marL="171450" indent="-171450">
              <a:buFont typeface="Arial" panose="020B0604020202020204" pitchFamily="34" charset="0"/>
              <a:buChar char="•"/>
            </a:pPr>
            <a:r>
              <a:rPr lang="en-GB" b="0" baseline="0" dirty="0"/>
              <a:t>It may be possible for students to guess the meaning of ‘negro’ in ‘un </a:t>
            </a:r>
            <a:r>
              <a:rPr lang="en-GB" b="0" baseline="0" dirty="0" err="1"/>
              <a:t>gato</a:t>
            </a:r>
            <a:r>
              <a:rPr lang="en-GB" b="0" baseline="0" dirty="0"/>
              <a:t> </a:t>
            </a:r>
            <a:r>
              <a:rPr lang="en-GB" b="0" baseline="0" dirty="0" err="1"/>
              <a:t>blanco</a:t>
            </a:r>
            <a:r>
              <a:rPr lang="en-GB" b="0" baseline="0" dirty="0"/>
              <a:t> y negro’, given that the collocation ‘black and white’ also exists in English.</a:t>
            </a:r>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4AA3A-6297-4A81-B074-FA71CC3753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878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86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437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solidFill>
                  <a:schemeClr val="accent5">
                    <a:lumMod val="50000"/>
                  </a:schemeClr>
                </a:solidFill>
              </a:rPr>
              <a:t>The no.1 aim of the first example here it to trap the </a:t>
            </a:r>
            <a:r>
              <a:rPr lang="en-GB" b="1" dirty="0">
                <a:solidFill>
                  <a:schemeClr val="accent5">
                    <a:lumMod val="50000"/>
                  </a:schemeClr>
                </a:solidFill>
              </a:rPr>
              <a:t>verb form </a:t>
            </a:r>
            <a:r>
              <a:rPr lang="en-GB" dirty="0">
                <a:solidFill>
                  <a:schemeClr val="accent5">
                    <a:lumMod val="50000"/>
                  </a:schemeClr>
                </a:solidFill>
              </a:rPr>
              <a:t>(it’s helpful that Spanish usually drops the pronoun so it’s natural for students to have to rely on the verb form/ending to distinguish between different persons)</a:t>
            </a:r>
          </a:p>
          <a:p>
            <a:r>
              <a:rPr lang="en-GB" dirty="0">
                <a:solidFill>
                  <a:schemeClr val="accent5">
                    <a:lumMod val="50000"/>
                  </a:schemeClr>
                </a:solidFill>
              </a:rPr>
              <a:t>However, it doesn’t 100% trap the ‘al’ or ‘a la’ because students can still write down the necessary information (i.e. the where) even if their partner says ‘al’ when it should be ‘a la’.  This is a secondary focus rather than the main aim of the task.  To trap two target features at once is often either impossible or renders the interaction too disjointed and awkward </a:t>
            </a:r>
          </a:p>
          <a:p>
            <a:r>
              <a:rPr lang="en-GB" dirty="0">
                <a:solidFill>
                  <a:schemeClr val="accent5">
                    <a:lumMod val="50000"/>
                  </a:schemeClr>
                </a:solidFill>
              </a:rPr>
              <a:t>There is sometimes a delicate balance to be found between being able to trap the form and setting the parameters for a satisfying spoken exchange</a:t>
            </a:r>
          </a:p>
          <a:p>
            <a:r>
              <a:rPr lang="en-GB" dirty="0">
                <a:solidFill>
                  <a:schemeClr val="accent5">
                    <a:lumMod val="50000"/>
                  </a:schemeClr>
                </a:solidFill>
              </a:rPr>
              <a:t>However, the structure of this task strongly tips the balance in favour of students producing the correct ‘al’ or ‘a la’ by:</a:t>
            </a:r>
            <a:br>
              <a:rPr lang="en-GB" dirty="0">
                <a:solidFill>
                  <a:schemeClr val="accent5">
                    <a:lumMod val="50000"/>
                  </a:schemeClr>
                </a:solidFill>
              </a:rPr>
            </a:br>
            <a:r>
              <a:rPr lang="en-GB" dirty="0" err="1">
                <a:solidFill>
                  <a:schemeClr val="accent5">
                    <a:lumMod val="50000"/>
                  </a:schemeClr>
                </a:solidFill>
              </a:rPr>
              <a:t>i</a:t>
            </a:r>
            <a:r>
              <a:rPr lang="en-GB" dirty="0">
                <a:solidFill>
                  <a:schemeClr val="accent5">
                    <a:lumMod val="50000"/>
                  </a:schemeClr>
                </a:solidFill>
              </a:rPr>
              <a:t>. having provided ample practice in the listening and reading tasks that precede this one</a:t>
            </a:r>
            <a:br>
              <a:rPr lang="en-GB" dirty="0">
                <a:solidFill>
                  <a:schemeClr val="accent5">
                    <a:lumMod val="50000"/>
                  </a:schemeClr>
                </a:solidFill>
              </a:rPr>
            </a:br>
            <a:r>
              <a:rPr lang="en-GB" dirty="0">
                <a:solidFill>
                  <a:schemeClr val="accent5">
                    <a:lumMod val="50000"/>
                  </a:schemeClr>
                </a:solidFill>
              </a:rPr>
              <a:t>ii. providing a supportive structure that provides some of the vocabulary for the task, freeing up attentional resources to focus on the verb ending and the ‘al’/’a la’.</a:t>
            </a:r>
          </a:p>
          <a:p>
            <a:endParaRPr lang="en-GB" b="1" baseline="0" dirty="0"/>
          </a:p>
          <a:p>
            <a:endParaRPr lang="en-GB" b="1" baseline="0" dirty="0"/>
          </a:p>
          <a:p>
            <a:r>
              <a:rPr lang="en-GB" b="1" baseline="0" dirty="0"/>
              <a:t>Timing: </a:t>
            </a:r>
            <a:r>
              <a:rPr lang="en-GB" b="0" baseline="0" dirty="0"/>
              <a:t>10 minutes</a:t>
            </a:r>
          </a:p>
          <a:p>
            <a:endParaRPr lang="en-GB" b="0" baseline="0" dirty="0"/>
          </a:p>
          <a:p>
            <a:r>
              <a:rPr lang="en-GB" b="1" baseline="0" dirty="0"/>
              <a:t>Aim: </a:t>
            </a:r>
            <a:r>
              <a:rPr lang="en-GB" b="0" baseline="0" dirty="0"/>
              <a:t>The main aim of this paired speaking/listening activity is correct use and understanding of ‘voy’ and ‘va’ to convey ‘I go’ or ‘s/he goes’. </a:t>
            </a:r>
            <a:br>
              <a:rPr lang="en-GB" b="0" baseline="0" dirty="0"/>
            </a:br>
            <a:r>
              <a:rPr lang="en-GB" b="0" baseline="0" dirty="0"/>
              <a:t>The activity also provides the opportunity to consolidate use of ‘al’ with singular masculine nouns and ‘a la’ with singular feminine nouns. </a:t>
            </a:r>
          </a:p>
          <a:p>
            <a:endParaRPr lang="en-GB" b="0" baseline="0" dirty="0"/>
          </a:p>
          <a:p>
            <a:r>
              <a:rPr lang="en-GB" b="0" baseline="0" dirty="0"/>
              <a:t>The lexical information (where and when each person goes) is given in Spanish to the person speaking. This allows for greater focus on the grammar (choosing whether to say ‘voy’ or ‘va’ and ‘al’ or ‘a la’). </a:t>
            </a:r>
            <a:br>
              <a:rPr lang="en-GB" b="0" baseline="0" dirty="0"/>
            </a:br>
            <a:r>
              <a:rPr lang="en-GB" b="0" baseline="0" dirty="0"/>
              <a:t>This also prevents copying, since the listener is expected to write the English. In lesson 2, the person speaking will be expected to produce the sentence in Spanish, based on an English prompt. </a:t>
            </a:r>
            <a:br>
              <a:rPr lang="en-GB" b="0" baseline="0" dirty="0"/>
            </a:br>
            <a:br>
              <a:rPr lang="en-GB" b="0" baseline="0" dirty="0"/>
            </a:br>
            <a:r>
              <a:rPr lang="en-GB" b="1" baseline="0" dirty="0"/>
              <a:t>Procedure:</a:t>
            </a:r>
            <a:br>
              <a:rPr lang="en-GB" b="0" baseline="0" dirty="0"/>
            </a:br>
            <a:r>
              <a:rPr lang="en-GB" b="0" baseline="0" dirty="0"/>
              <a:t>1. Before starting, copy down a blank version of the grid on the right-hand side of this slide, numbered 1-6</a:t>
            </a:r>
            <a:br>
              <a:rPr lang="en-GB" b="0" baseline="0" dirty="0"/>
            </a:br>
            <a:r>
              <a:rPr lang="en-GB" b="0" baseline="0" dirty="0"/>
              <a:t>2. Person A starts speaking – Person B completes the details in his/her grid.</a:t>
            </a:r>
            <a:br>
              <a:rPr lang="en-GB" b="0" baseline="0" dirty="0"/>
            </a:br>
            <a:r>
              <a:rPr lang="en-GB" b="0" baseline="0" dirty="0"/>
              <a:t>3. Roles can be swapped after every turn, or after Person A has done all six utterances.</a:t>
            </a:r>
          </a:p>
          <a:p>
            <a:r>
              <a:rPr lang="en-GB" b="0" baseline="0" dirty="0"/>
              <a:t>4. Answers are checked on the next slide.</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Clipart from </a:t>
            </a:r>
            <a:r>
              <a:rPr lang="es-ES" dirty="0">
                <a:hlinkClick r:id="rId3"/>
              </a:rPr>
              <a:t>http://clipart-library.com</a:t>
            </a:r>
            <a:endParaRPr lang="en-GB"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010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p>
          <a:p>
            <a:r>
              <a:rPr lang="en-GB" b="1" baseline="0" dirty="0"/>
              <a:t>Target sentences:</a:t>
            </a:r>
            <a:endParaRPr lang="en-GB" b="1" dirty="0"/>
          </a:p>
          <a:p>
            <a:r>
              <a:rPr lang="en-GB" b="1" dirty="0"/>
              <a:t>Person A</a:t>
            </a:r>
            <a:endParaRPr lang="es-GB" b="1" dirty="0"/>
          </a:p>
          <a:p>
            <a:pPr marL="228600" indent="-228600">
              <a:buAutoNum type="arabicPeriod"/>
            </a:pPr>
            <a:r>
              <a:rPr lang="en-GB" dirty="0"/>
              <a:t>V</a:t>
            </a:r>
            <a:r>
              <a:rPr lang="es-GB" dirty="0"/>
              <a:t>oy al norte los sábados.</a:t>
            </a:r>
          </a:p>
          <a:p>
            <a:pPr marL="228600" indent="-228600">
              <a:buAutoNum type="arabicPeriod"/>
            </a:pPr>
            <a:r>
              <a:rPr lang="en-GB" dirty="0"/>
              <a:t>V</a:t>
            </a:r>
            <a:r>
              <a:rPr lang="es-GB" dirty="0"/>
              <a:t>a </a:t>
            </a:r>
            <a:r>
              <a:rPr lang="en-GB" dirty="0"/>
              <a:t>al </a:t>
            </a:r>
            <a:r>
              <a:rPr lang="es-GB" dirty="0"/>
              <a:t>edificio antiguo durante las vacaciones.</a:t>
            </a:r>
          </a:p>
          <a:p>
            <a:pPr marL="228600" indent="-228600">
              <a:buAutoNum type="arabicPeriod"/>
            </a:pPr>
            <a:r>
              <a:rPr lang="en-GB" dirty="0"/>
              <a:t>V</a:t>
            </a:r>
            <a:r>
              <a:rPr lang="es-GB" dirty="0"/>
              <a:t>a</a:t>
            </a:r>
            <a:r>
              <a:rPr lang="en-GB" dirty="0"/>
              <a:t> a</a:t>
            </a:r>
            <a:r>
              <a:rPr lang="es-GB" dirty="0"/>
              <a:t> la estación por la mañana.</a:t>
            </a:r>
          </a:p>
          <a:p>
            <a:pPr marL="228600" indent="-228600">
              <a:buAutoNum type="arabicPeriod"/>
            </a:pPr>
            <a:r>
              <a:rPr lang="en-GB" dirty="0"/>
              <a:t>Voy </a:t>
            </a:r>
            <a:r>
              <a:rPr lang="es-GB" dirty="0"/>
              <a:t>al este en enero.</a:t>
            </a:r>
          </a:p>
          <a:p>
            <a:pPr marL="228600" indent="-228600">
              <a:buAutoNum type="arabicPeriod"/>
            </a:pPr>
            <a:r>
              <a:rPr lang="en-GB" dirty="0"/>
              <a:t>Voy</a:t>
            </a:r>
            <a:r>
              <a:rPr lang="en-GB" baseline="0" dirty="0"/>
              <a:t> </a:t>
            </a:r>
            <a:r>
              <a:rPr lang="es-GB" dirty="0"/>
              <a:t>a </a:t>
            </a:r>
            <a:r>
              <a:rPr lang="en-GB" dirty="0"/>
              <a:t>la</a:t>
            </a:r>
            <a:r>
              <a:rPr lang="es-GB" dirty="0"/>
              <a:t> clase de chino los martes.</a:t>
            </a:r>
          </a:p>
          <a:p>
            <a:pPr marL="228600" indent="-228600">
              <a:buAutoNum type="arabicPeriod"/>
            </a:pPr>
            <a:r>
              <a:rPr lang="en-GB" dirty="0"/>
              <a:t>Va a la playa</a:t>
            </a:r>
            <a:r>
              <a:rPr lang="en-GB" baseline="0" dirty="0"/>
              <a:t> </a:t>
            </a:r>
            <a:r>
              <a:rPr lang="es-GB" dirty="0"/>
              <a:t>todas las tardes</a:t>
            </a:r>
            <a:r>
              <a:rPr lang="en-GB" dirty="0"/>
              <a:t>.</a:t>
            </a:r>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Person B</a:t>
            </a:r>
          </a:p>
          <a:p>
            <a:pPr marL="228600" indent="-228600">
              <a:buAutoNum type="arabicPeriod"/>
            </a:pPr>
            <a:r>
              <a:rPr lang="en-GB" dirty="0"/>
              <a:t>V</a:t>
            </a:r>
            <a:r>
              <a:rPr lang="es-GB" dirty="0"/>
              <a:t>oy al banco a veces.</a:t>
            </a:r>
          </a:p>
          <a:p>
            <a:pPr marL="228600" indent="-228600">
              <a:buAutoNum type="arabicPeriod"/>
            </a:pPr>
            <a:r>
              <a:rPr lang="en-GB" dirty="0"/>
              <a:t>V</a:t>
            </a:r>
            <a:r>
              <a:rPr lang="es-GB" dirty="0"/>
              <a:t>oy a </a:t>
            </a:r>
            <a:r>
              <a:rPr lang="en-GB" dirty="0"/>
              <a:t>la</a:t>
            </a:r>
            <a:r>
              <a:rPr lang="es-GB" dirty="0"/>
              <a:t> iglesia grande los domingos.</a:t>
            </a:r>
          </a:p>
          <a:p>
            <a:pPr marL="228600" indent="-228600">
              <a:buAutoNum type="arabicPeriod"/>
            </a:pPr>
            <a:r>
              <a:rPr lang="en-GB" dirty="0"/>
              <a:t>V</a:t>
            </a:r>
            <a:r>
              <a:rPr lang="es-GB" dirty="0"/>
              <a:t>a </a:t>
            </a:r>
            <a:r>
              <a:rPr lang="en-GB" dirty="0"/>
              <a:t>al </a:t>
            </a:r>
            <a:r>
              <a:rPr lang="es-GB" dirty="0"/>
              <a:t>barrio bonito</a:t>
            </a:r>
            <a:r>
              <a:rPr lang="en-GB" dirty="0"/>
              <a:t> normalmente</a:t>
            </a:r>
            <a:r>
              <a:rPr lang="es-GB" dirty="0"/>
              <a:t>.</a:t>
            </a:r>
          </a:p>
          <a:p>
            <a:pPr marL="228600" indent="-228600">
              <a:buAutoNum type="arabicPeriod"/>
            </a:pPr>
            <a:r>
              <a:rPr lang="en-GB" dirty="0"/>
              <a:t>V</a:t>
            </a:r>
            <a:r>
              <a:rPr lang="es-GB" dirty="0"/>
              <a:t>a </a:t>
            </a:r>
            <a:r>
              <a:rPr lang="en-GB" dirty="0"/>
              <a:t>a la calle </a:t>
            </a:r>
            <a:r>
              <a:rPr lang="es-GB" dirty="0"/>
              <a:t>todos los días.</a:t>
            </a:r>
          </a:p>
          <a:p>
            <a:pPr marL="228600" indent="-228600">
              <a:buAutoNum type="arabicPeriod"/>
            </a:pPr>
            <a:r>
              <a:rPr lang="en-GB" dirty="0"/>
              <a:t>V</a:t>
            </a:r>
            <a:r>
              <a:rPr lang="es-GB" dirty="0"/>
              <a:t>oy al mercado </a:t>
            </a:r>
            <a:r>
              <a:rPr lang="en-GB" dirty="0"/>
              <a:t>en febrero</a:t>
            </a:r>
            <a:r>
              <a:rPr lang="es-GB" dirty="0"/>
              <a:t>.</a:t>
            </a:r>
          </a:p>
          <a:p>
            <a:pPr marL="228600" indent="-228600">
              <a:buAutoNum type="arabicPeriod"/>
            </a:pPr>
            <a:r>
              <a:rPr lang="en-GB" dirty="0"/>
              <a:t>V</a:t>
            </a:r>
            <a:r>
              <a:rPr lang="es-GB" dirty="0"/>
              <a:t>a a la tiendas</a:t>
            </a:r>
            <a:r>
              <a:rPr lang="en-GB" dirty="0"/>
              <a:t> los lunes</a:t>
            </a:r>
            <a:r>
              <a:rPr lang="es-GB" dirty="0"/>
              <a:t>.</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70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ANSWERS</a:t>
            </a:r>
            <a:r>
              <a:rPr lang="en-GB" b="1" baseline="0" dirty="0"/>
              <a:t> – DISPLAY DURING FEEDBACK</a:t>
            </a:r>
            <a:endParaRPr lang="es-GB" b="1" dirty="0"/>
          </a:p>
          <a:p>
            <a:pPr marL="0" indent="0">
              <a:buNone/>
            </a:pPr>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681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It’s not hard to recognise why these are important.  We only need to have heard a colleague who is not a native English speaker instruct a student to pick up a ‘sheet’ or try not to smile when a Y7 student tells us earnestly that he or she ‘</a:t>
            </a:r>
            <a:r>
              <a:rPr lang="en-GB" sz="1200" b="0" i="0" kern="1200" dirty="0" err="1">
                <a:solidFill>
                  <a:schemeClr val="tx1"/>
                </a:solidFill>
                <a:effectLst/>
                <a:latin typeface="+mn-lt"/>
                <a:ea typeface="+mn-ea"/>
                <a:cs typeface="+mn-cs"/>
              </a:rPr>
              <a:t>tiene</a:t>
            </a:r>
            <a:r>
              <a:rPr lang="en-GB" sz="1200" b="0" i="0" kern="1200" dirty="0">
                <a:solidFill>
                  <a:schemeClr val="tx1"/>
                </a:solidFill>
                <a:effectLst/>
                <a:latin typeface="+mn-lt"/>
                <a:ea typeface="+mn-ea"/>
                <a:cs typeface="+mn-cs"/>
              </a:rPr>
              <a:t> once </a:t>
            </a:r>
            <a:r>
              <a:rPr lang="en-GB" sz="1200" b="0" i="0" kern="1200" dirty="0" err="1">
                <a:solidFill>
                  <a:schemeClr val="tx1"/>
                </a:solidFill>
                <a:effectLst/>
                <a:latin typeface="+mn-lt"/>
                <a:ea typeface="+mn-ea"/>
                <a:cs typeface="+mn-cs"/>
              </a:rPr>
              <a:t>anos</a:t>
            </a:r>
            <a:r>
              <a:rPr lang="en-GB" sz="1200" b="0" i="0" kern="1200" dirty="0">
                <a:solidFill>
                  <a:schemeClr val="tx1"/>
                </a:solidFill>
                <a:effectLst/>
                <a:latin typeface="+mn-lt"/>
                <a:ea typeface="+mn-ea"/>
                <a:cs typeface="+mn-cs"/>
              </a:rPr>
              <a: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Focusing on them explicitly, though. If you’d asked me two years ago whether I did that in my teaching, I would have said ‘well, yes, incidentally, when it comes up’.</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977975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Applied speaking: picture description</a:t>
            </a:r>
          </a:p>
          <a:p>
            <a:endParaRPr lang="en-GB" dirty="0"/>
          </a:p>
          <a:p>
            <a:r>
              <a:rPr lang="en-GB" dirty="0"/>
              <a:t>In this speaking activity, students apply their knowledge of a range of vocabulary and grammar points to describe an image.</a:t>
            </a:r>
          </a:p>
          <a:p>
            <a:endParaRPr lang="en-GB" dirty="0"/>
          </a:p>
          <a:p>
            <a:r>
              <a:rPr lang="en-GB" dirty="0"/>
              <a:t>Students work in pairs. Partner A says the sentences to describe the image on this slide, with Partner B giving corrections and feedback. Partner B’s image and sentences are on the following slide. Answers are displayed on clicks.</a:t>
            </a:r>
          </a:p>
          <a:p>
            <a:endParaRPr lang="en-GB" i="0" u="none" dirty="0"/>
          </a:p>
          <a:p>
            <a:r>
              <a:rPr lang="en-GB" i="0" u="none" dirty="0"/>
              <a:t>Estimated timings: approx. 10 minutes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43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Speaking: 6 minutes</a:t>
            </a:r>
          </a:p>
          <a:p>
            <a:r>
              <a:rPr lang="en-GB" dirty="0"/>
              <a:t>This activity reflects</a:t>
            </a:r>
            <a:r>
              <a:rPr lang="en-GB" baseline="0" dirty="0"/>
              <a:t> the type of speaking task that students will do in the ‘applying your knowledge’ test in 3.2.2 (next week), using Vocaroo.</a:t>
            </a:r>
          </a:p>
          <a:p>
            <a:r>
              <a:rPr lang="en-GB" baseline="0" dirty="0"/>
              <a:t>A number of previously taught features are revisited here, including several features revisited in this week’s lessons. These include TENER; SER for permanent traits; ESTAR for location;  ESTAR for temporary state; ‘hay’; use of del vs de la; choice of definite vs indefinite article.</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b="0" kern="1200" dirty="0">
                <a:solidFill>
                  <a:schemeClr val="tx1"/>
                </a:solidFill>
                <a:effectLst/>
                <a:latin typeface="+mn-lt"/>
                <a:ea typeface="+mn-ea"/>
                <a:cs typeface="+mn-cs"/>
              </a:rPr>
              <a:t>Encourage students to </a:t>
            </a:r>
            <a:r>
              <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take their time (up</a:t>
            </a:r>
            <a:r>
              <a:rPr lang="en-GB" sz="1200" b="0" baseline="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 to a minute) </a:t>
            </a:r>
            <a:r>
              <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to think what they want to say, but to try not to write it down. Encourage them also to </a:t>
            </a:r>
            <a:r>
              <a:rPr lang="en-GB" sz="1200" b="0" kern="1200" dirty="0">
                <a:solidFill>
                  <a:schemeClr val="tx1"/>
                </a:solidFill>
                <a:effectLst/>
                <a:latin typeface="+mn-lt"/>
                <a:ea typeface="+mn-ea"/>
                <a:cs typeface="+mn-cs"/>
              </a:rPr>
              <a:t>break each sentence down into groups of words as this may make the</a:t>
            </a:r>
            <a:r>
              <a:rPr lang="en-GB" sz="1200" b="0" kern="1200" baseline="0" dirty="0">
                <a:solidFill>
                  <a:schemeClr val="tx1"/>
                </a:solidFill>
                <a:effectLst/>
                <a:latin typeface="+mn-lt"/>
                <a:ea typeface="+mn-ea"/>
                <a:cs typeface="+mn-cs"/>
              </a:rPr>
              <a:t> task seem more achievable</a:t>
            </a:r>
            <a:r>
              <a:rPr lang="en-GB" sz="1200" b="0" kern="1200" dirty="0">
                <a:solidFill>
                  <a:schemeClr val="tx1"/>
                </a:solidFill>
                <a:effectLst/>
                <a:latin typeface="+mn-lt"/>
                <a:ea typeface="+mn-ea"/>
                <a:cs typeface="+mn-cs"/>
              </a:rPr>
              <a:t>.</a:t>
            </a:r>
          </a:p>
          <a:p>
            <a:pPr>
              <a:spcAft>
                <a:spcPts val="800"/>
              </a:spcAft>
            </a:pPr>
            <a:endPar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endParaRPr>
          </a:p>
          <a:p>
            <a:pPr>
              <a:spcAft>
                <a:spcPts val="800"/>
              </a:spcAft>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F3320-630C-404B-AA9B-FD490A9F34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760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answers slide.  Most of the speaking tasks in the Term 3 resources have additional audio designed to support students who are completing speaking tasks at home.</a:t>
            </a:r>
            <a:br>
              <a:rPr lang="en-GB" b="1" dirty="0"/>
            </a:br>
            <a:endParaRPr lang="en-GB" b="1" dirty="0"/>
          </a:p>
          <a:p>
            <a:r>
              <a:rPr lang="en-GB" b="1" dirty="0"/>
              <a:t>ANSWERS</a:t>
            </a:r>
            <a:endParaRPr lang="en-GB" sz="1200" b="1" kern="1200" dirty="0">
              <a:solidFill>
                <a:schemeClr val="tx1"/>
              </a:solidFill>
              <a:effectLst/>
              <a:latin typeface="+mn-lt"/>
              <a:ea typeface="+mn-ea"/>
              <a:cs typeface="+mn-cs"/>
            </a:endParaRPr>
          </a:p>
          <a:p>
            <a:pPr>
              <a:spcAft>
                <a:spcPts val="800"/>
              </a:spcAft>
            </a:pPr>
            <a:r>
              <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Click</a:t>
            </a:r>
            <a:r>
              <a:rPr lang="en-GB" sz="1200" b="0" baseline="0"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 on the orange action button to hear the sentence. This can be useful for students accessing this material from home to check the accuracy of their pronunciation.</a:t>
            </a:r>
            <a:endParaRPr lang="en-GB" sz="1200" b="0" dirty="0">
              <a:solidFill>
                <a:srgbClr val="002060"/>
              </a:solidFill>
              <a:latin typeface="Century Gothic" panose="020B0502020202020204" pitchFamily="34" charset="0"/>
              <a:ea typeface="SimSun" panose="02010600030101010101" pitchFamily="2" charset="-122"/>
              <a:cs typeface="Times New Roman" panose="02020603050405020304" pitchFamily="18" charset="0"/>
            </a:endParaRPr>
          </a:p>
          <a:p>
            <a:pPr>
              <a:spcAft>
                <a:spcPts val="800"/>
              </a:spcAft>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F3320-630C-404B-AA9B-FD490A9F34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66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And finally, one of the things I’ve got most excited about recently is assessment.  I’ve always been a bit uncomfortable about the imprecision of some tests we’ve used in school, some of which I designed myself over the years!  I’ve felt for a long time that the most secure information I get about how students are doing is when I do sentence level English </a:t>
            </a:r>
            <a:r>
              <a:rPr lang="en-GB" sz="1200" b="0" i="0" kern="1200" dirty="0">
                <a:solidFill>
                  <a:schemeClr val="tx1"/>
                </a:solidFill>
                <a:effectLst/>
                <a:latin typeface="+mn-lt"/>
                <a:ea typeface="+mn-ea"/>
                <a:cs typeface="+mn-cs"/>
                <a:sym typeface="Wingdings" panose="05000000000000000000" pitchFamily="2" charset="2"/>
              </a:rPr>
              <a:t> new language (or vice versa) translation tasks as short tests in class.  I hadn’t really analysed why these feel so much more secure than the sort of task that gets students to read a passage and complete true/false questions, but clearly it’s because one is a test of what they have been taught, and the other is a more holistic test of what they’ve been taught plus what they can work out from the context (i.e. it implies a use of strategies, and one which is quite loose and open-ended).</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I’ve also been unconvinced by the amount of time tests end up taking out of teaching, particularly if there’s an extended preparation or revision period.</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 set of tests that we’ve created this year for Y7 is designed to be done over two lessons.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achievement test assesses each strand of phonics, vocabulary and grammar in each mode and modality, so grammar is assessed through speaking, listening, reading and writing, for example.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 particularly like some of the vocabulary tests – they also make very good classroom activities!</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applying your knowledge test looks much more like a test we recognise (listening passage with comprehension, reading and writing translations and picture description. But what feels particularly good about it is that across the whole test, every grammar feature taught is tested somewhere.</a:t>
            </a:r>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728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extract from the Y7 Spanish achievement test.</a:t>
            </a:r>
          </a:p>
          <a:p>
            <a:r>
              <a:rPr lang="en-GB" sz="1200" b="1" kern="1200" dirty="0">
                <a:solidFill>
                  <a:schemeClr val="tx1"/>
                </a:solidFill>
                <a:effectLst/>
                <a:latin typeface="+mn-lt"/>
                <a:ea typeface="+mn-ea"/>
                <a:cs typeface="+mn-cs"/>
              </a:rPr>
              <a:t>VOCABULARY (PART B)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[Words in the list have a 6s pause between each word. Each list of four words plays twice.]</a:t>
            </a:r>
          </a:p>
          <a:p>
            <a:r>
              <a:rPr lang="en-GB" sz="1200" kern="1200" dirty="0">
                <a:solidFill>
                  <a:schemeClr val="tx1"/>
                </a:solidFill>
                <a:effectLst/>
                <a:latin typeface="+mn-lt"/>
                <a:ea typeface="+mn-ea"/>
                <a:cs typeface="+mn-cs"/>
              </a:rPr>
              <a:t> </a:t>
            </a:r>
          </a:p>
          <a:p>
            <a:r>
              <a:rPr lang="es-CO" sz="1200" kern="1200" dirty="0">
                <a:solidFill>
                  <a:schemeClr val="tx1"/>
                </a:solidFill>
                <a:effectLst/>
                <a:latin typeface="+mn-lt"/>
                <a:ea typeface="+mn-ea"/>
                <a:cs typeface="+mn-cs"/>
              </a:rPr>
              <a:t>1) A – el correo	B – el padre		C – el vaso		D – el parque</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2) A – la moneda	B – el material		C – el chino		D –  la fruta</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3) A – la carta		B – el hermano	C – el perro		D – el mercado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4) A – la palabra	B –  la tarea		C –  la mesa		D –  el arte </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5) A – la ropa		B – la música		C – el barco		D –  el viernes</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6) A – la actividad	B –  el gato		C – la noche		D –  el lugar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7) A – el jueves	B – el trabajo		C – el oeste		D –  el producto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8) A – el centro	B – el bolígrafo 	C – el tiempo		D –  el pueblo</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9) A – bailar		B –  necesitar		C – llevar		D – dar</a:t>
            </a:r>
            <a:endParaRPr lang="en-GB" sz="12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10) A – la silla		B –  la ciudad		C – el domingo	D –  el agua</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240114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from the final lesson in Y7 that revises 141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Vokabeln</a:t>
            </a:r>
            <a:r>
              <a:rPr lang="en-GB" b="1" baseline="0" dirty="0"/>
              <a:t> [4]</a:t>
            </a:r>
            <a:br>
              <a:rPr lang="en-GB" b="1" baseline="0" dirty="0"/>
            </a:br>
            <a:r>
              <a:rPr lang="en-GB" b="0" baseline="0" dirty="0"/>
              <a:t>Time:  10 mins approx.</a:t>
            </a:r>
            <a:endParaRPr lang="en-GB" b="1" baseline="0" dirty="0"/>
          </a:p>
          <a:p>
            <a:endParaRPr lang="en-GB" b="1" baseline="0" dirty="0"/>
          </a:p>
          <a:p>
            <a:r>
              <a:rPr lang="en-GB" baseline="0" dirty="0"/>
              <a:t>This written task revisits </a:t>
            </a:r>
            <a:r>
              <a:rPr lang="en-GB" b="1" baseline="0" dirty="0"/>
              <a:t>42 </a:t>
            </a:r>
            <a:r>
              <a:rPr lang="en-GB" baseline="0" dirty="0"/>
              <a:t>further nouns.</a:t>
            </a:r>
            <a:br>
              <a:rPr lang="en-GB" baseline="0" dirty="0"/>
            </a:br>
            <a:r>
              <a:rPr lang="en-GB" baseline="0" dirty="0"/>
              <a:t>Here time is once again constrained to compel learners to comprehend words more quickly, a valuable component in vocabulary practice that speeds up the process of recall.</a:t>
            </a:r>
          </a:p>
          <a:p>
            <a:endParaRPr lang="en-GB" baseline="0" dirty="0"/>
          </a:p>
          <a:p>
            <a:endParaRPr lang="en-GB" baseline="0" dirty="0"/>
          </a:p>
          <a:p>
            <a:r>
              <a:rPr lang="en-GB" baseline="0" dirty="0"/>
              <a:t>1. Students write 1-12 in books.</a:t>
            </a:r>
            <a:br>
              <a:rPr lang="en-GB" baseline="0" dirty="0"/>
            </a:br>
            <a:r>
              <a:rPr lang="en-GB" baseline="0" dirty="0"/>
              <a:t>2. They listen to each set of three words and write the most appropriate category word.</a:t>
            </a:r>
            <a:br>
              <a:rPr lang="en-GB" baseline="0" dirty="0"/>
            </a:br>
            <a:r>
              <a:rPr lang="en-GB" b="1" i="1" baseline="0" dirty="0"/>
              <a:t>Note: </a:t>
            </a:r>
            <a:r>
              <a:rPr lang="en-GB" baseline="0" dirty="0"/>
              <a:t>Teachers may wish to encourage students to write any words down that they hear, so that they have more time to review them and select the most appropriate category word.</a:t>
            </a:r>
            <a:br>
              <a:rPr lang="en-GB" baseline="0" dirty="0"/>
            </a:br>
            <a:r>
              <a:rPr lang="en-GB" baseline="0" dirty="0"/>
              <a:t>3.  Answers (including a written version of the three words in each set) appear on mouse clicks.</a:t>
            </a:r>
            <a:br>
              <a:rPr lang="en-GB" baseline="0" dirty="0"/>
            </a:br>
            <a:r>
              <a:rPr lang="en-GB" baseline="0" dirty="0"/>
              <a:t>4.  At this point, teachers may wish to encourage learners to ask the meanings of any words they can’t remember the English for.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frequencies:</a:t>
            </a:r>
            <a:br>
              <a:rPr lang="en-GB" b="1" baseline="0" dirty="0"/>
            </a:br>
            <a:r>
              <a:rPr lang="en-GB" b="0" baseline="0" dirty="0" err="1"/>
              <a:t>Mittwoch</a:t>
            </a:r>
            <a:r>
              <a:rPr lang="en-GB" b="0" baseline="0" dirty="0"/>
              <a:t> [1091] </a:t>
            </a:r>
            <a:r>
              <a:rPr lang="en-GB" b="0" baseline="0" dirty="0" err="1"/>
              <a:t>Freitag</a:t>
            </a:r>
            <a:r>
              <a:rPr lang="en-GB" b="0" baseline="0" dirty="0"/>
              <a:t> [1277] </a:t>
            </a:r>
            <a:r>
              <a:rPr lang="en-GB" b="0" baseline="0" dirty="0" err="1"/>
              <a:t>Dienstag</a:t>
            </a:r>
            <a:r>
              <a:rPr lang="en-GB" b="0" baseline="0" dirty="0"/>
              <a:t> [1032] </a:t>
            </a:r>
            <a:r>
              <a:rPr lang="en-GB" b="0" baseline="0" dirty="0" err="1"/>
              <a:t>Chor</a:t>
            </a:r>
            <a:r>
              <a:rPr lang="en-GB" b="0" baseline="0" dirty="0"/>
              <a:t> [3714] </a:t>
            </a:r>
            <a:r>
              <a:rPr lang="en-GB" b="0" baseline="0" dirty="0" err="1"/>
              <a:t>Orchester</a:t>
            </a:r>
            <a:r>
              <a:rPr lang="en-GB" b="0" baseline="0" dirty="0"/>
              <a:t> [2553] </a:t>
            </a:r>
            <a:r>
              <a:rPr lang="en-GB" b="0" baseline="0" dirty="0" err="1"/>
              <a:t>Konzert</a:t>
            </a:r>
            <a:r>
              <a:rPr lang="en-GB" b="0" baseline="0" dirty="0"/>
              <a:t> [1721] </a:t>
            </a:r>
            <a:r>
              <a:rPr lang="en-GB" b="0" baseline="0" dirty="0" err="1"/>
              <a:t>Schwester</a:t>
            </a:r>
            <a:r>
              <a:rPr lang="en-GB" b="0" baseline="0" dirty="0"/>
              <a:t> [776] </a:t>
            </a:r>
            <a:r>
              <a:rPr lang="en-GB" b="0" baseline="0" dirty="0" err="1"/>
              <a:t>Bruder</a:t>
            </a:r>
            <a:r>
              <a:rPr lang="en-GB" b="0" baseline="0" dirty="0"/>
              <a:t> [687] Mutter [227] </a:t>
            </a:r>
            <a:r>
              <a:rPr lang="en-GB" b="0" baseline="0" dirty="0" err="1"/>
              <a:t>Moschee</a:t>
            </a:r>
            <a:r>
              <a:rPr lang="en-GB" b="0" baseline="0" dirty="0"/>
              <a:t> [&gt;4034] </a:t>
            </a:r>
            <a:r>
              <a:rPr lang="en-GB" b="0" baseline="0" dirty="0" err="1"/>
              <a:t>Geschäft</a:t>
            </a:r>
            <a:r>
              <a:rPr lang="en-GB" b="0" baseline="0" dirty="0"/>
              <a:t> [663] Museum [1360] Morgen [311] </a:t>
            </a:r>
            <a:r>
              <a:rPr lang="en-GB" b="0" baseline="0" dirty="0" err="1"/>
              <a:t>Nachmittag</a:t>
            </a:r>
            <a:r>
              <a:rPr lang="en-GB" b="0" baseline="0" dirty="0"/>
              <a:t> [1426] Abend [313] Herr [187] Frau [103] </a:t>
            </a:r>
            <a:r>
              <a:rPr lang="en-GB" b="0" baseline="0" dirty="0" err="1"/>
              <a:t>Naturwissenschaften</a:t>
            </a:r>
            <a:r>
              <a:rPr lang="en-GB" b="0" baseline="0" dirty="0"/>
              <a:t> [3772] </a:t>
            </a:r>
            <a:r>
              <a:rPr lang="en-GB" b="0" baseline="0" dirty="0" err="1"/>
              <a:t>Frage</a:t>
            </a:r>
            <a:r>
              <a:rPr lang="en-GB" b="0" baseline="0" dirty="0"/>
              <a:t> [152] </a:t>
            </a:r>
            <a:r>
              <a:rPr lang="en-GB" b="0" baseline="0" dirty="0" err="1"/>
              <a:t>Antwort</a:t>
            </a:r>
            <a:r>
              <a:rPr lang="en-GB" b="0" baseline="0" dirty="0"/>
              <a:t> [708] </a:t>
            </a:r>
            <a:r>
              <a:rPr lang="en-GB" b="0" baseline="0" dirty="0" err="1"/>
              <a:t>Englisch</a:t>
            </a:r>
            <a:r>
              <a:rPr lang="en-GB" b="0" baseline="0" dirty="0"/>
              <a:t> [628] </a:t>
            </a:r>
            <a:r>
              <a:rPr lang="en-GB" b="0" baseline="0" dirty="0" err="1"/>
              <a:t>Tafel</a:t>
            </a:r>
            <a:r>
              <a:rPr lang="en-GB" b="0" baseline="0" dirty="0"/>
              <a:t> [3660] </a:t>
            </a:r>
            <a:r>
              <a:rPr lang="en-GB" b="0" baseline="0" dirty="0" err="1"/>
              <a:t>Tür</a:t>
            </a:r>
            <a:r>
              <a:rPr lang="en-GB" b="0" baseline="0" dirty="0"/>
              <a:t> [400] </a:t>
            </a:r>
            <a:r>
              <a:rPr lang="en-GB" b="0" baseline="0" dirty="0" err="1"/>
              <a:t>Flasche</a:t>
            </a:r>
            <a:r>
              <a:rPr lang="en-GB" b="0" baseline="0" dirty="0"/>
              <a:t> [1762] Handy [2466] </a:t>
            </a:r>
            <a:r>
              <a:rPr lang="en-GB" b="0" baseline="0" dirty="0" err="1"/>
              <a:t>Gutschein</a:t>
            </a:r>
            <a:r>
              <a:rPr lang="en-GB" b="0" baseline="0" dirty="0"/>
              <a:t> [78/3025] </a:t>
            </a:r>
            <a:r>
              <a:rPr lang="en-GB" b="0" baseline="0" dirty="0" err="1"/>
              <a:t>Katze</a:t>
            </a:r>
            <a:r>
              <a:rPr lang="en-GB" b="0" baseline="0" dirty="0"/>
              <a:t> [1500] </a:t>
            </a:r>
            <a:r>
              <a:rPr lang="en-GB" b="0" baseline="0" dirty="0" err="1"/>
              <a:t>Fluss</a:t>
            </a:r>
            <a:r>
              <a:rPr lang="en-GB" b="0" baseline="0" dirty="0"/>
              <a:t> [1551] See [1167] </a:t>
            </a:r>
            <a:r>
              <a:rPr lang="en-GB" b="0" baseline="0" dirty="0" err="1"/>
              <a:t>Schwimmbad</a:t>
            </a:r>
            <a:r>
              <a:rPr lang="en-GB" b="0" baseline="0" dirty="0"/>
              <a:t> [&gt;4034/1579] </a:t>
            </a:r>
            <a:r>
              <a:rPr lang="en-GB" b="0" baseline="0" dirty="0" err="1"/>
              <a:t>Arzt</a:t>
            </a:r>
            <a:r>
              <a:rPr lang="en-GB" b="0" baseline="0" dirty="0"/>
              <a:t> [614] </a:t>
            </a:r>
            <a:r>
              <a:rPr lang="en-GB" b="0" baseline="0" dirty="0" err="1"/>
              <a:t>Mädchen</a:t>
            </a:r>
            <a:r>
              <a:rPr lang="en-GB" b="0" baseline="0" dirty="0"/>
              <a:t> [537] </a:t>
            </a:r>
            <a:r>
              <a:rPr lang="en-GB" b="0" baseline="0" dirty="0" err="1"/>
              <a:t>Junge</a:t>
            </a:r>
            <a:r>
              <a:rPr lang="en-GB" b="0" baseline="0" dirty="0"/>
              <a:t> [630] </a:t>
            </a:r>
            <a:r>
              <a:rPr lang="en-GB" b="0" baseline="0" dirty="0" err="1"/>
              <a:t>Woche</a:t>
            </a:r>
            <a:r>
              <a:rPr lang="en-GB" b="0" baseline="0" dirty="0"/>
              <a:t> [209] Monat [306] </a:t>
            </a:r>
            <a:r>
              <a:rPr lang="en-GB" b="0" baseline="0" dirty="0" err="1"/>
              <a:t>Jahr</a:t>
            </a:r>
            <a:r>
              <a:rPr lang="en-GB" b="0" baseline="0" dirty="0"/>
              <a:t> [53] </a:t>
            </a:r>
            <a:r>
              <a:rPr lang="en-GB" b="0" baseline="0" dirty="0" err="1"/>
              <a:t>Familie</a:t>
            </a:r>
            <a:r>
              <a:rPr lang="en-GB" b="0" baseline="0" dirty="0"/>
              <a:t> [310] </a:t>
            </a:r>
            <a:r>
              <a:rPr lang="en-GB" b="0" baseline="0" dirty="0" err="1"/>
              <a:t>Musik</a:t>
            </a:r>
            <a:r>
              <a:rPr lang="en-GB" b="0" baseline="0" dirty="0"/>
              <a:t> [471] </a:t>
            </a:r>
            <a:r>
              <a:rPr lang="en-GB" b="0" baseline="0" dirty="0" err="1"/>
              <a:t>Großstadt</a:t>
            </a:r>
            <a:r>
              <a:rPr lang="en-GB" b="0" baseline="0" dirty="0"/>
              <a:t> [3314] Tag [108] Unterricht [1107] </a:t>
            </a:r>
            <a:r>
              <a:rPr lang="en-GB" b="0" baseline="0" dirty="0" err="1"/>
              <a:t>Sprache</a:t>
            </a:r>
            <a:r>
              <a:rPr lang="en-GB" b="0" baseline="0" dirty="0"/>
              <a:t> [367] </a:t>
            </a:r>
            <a:r>
              <a:rPr lang="en-GB" b="0" baseline="0" dirty="0" err="1"/>
              <a:t>Klassenzimmer</a:t>
            </a:r>
            <a:r>
              <a:rPr lang="en-GB" b="0" baseline="0" dirty="0"/>
              <a:t> [609/619] </a:t>
            </a:r>
            <a:r>
              <a:rPr lang="en-GB" b="0" baseline="0" dirty="0" err="1"/>
              <a:t>Geschenk</a:t>
            </a:r>
            <a:r>
              <a:rPr lang="en-GB" b="0" baseline="0" dirty="0"/>
              <a:t> [3610] Wasser [297] Mensch [104] </a:t>
            </a:r>
            <a:br>
              <a:rPr lang="en-GB" b="0" baseline="0" dirty="0"/>
            </a:br>
            <a:endParaRPr lang="en-GB" b="0"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1" baseline="0" dirty="0"/>
            </a:br>
            <a:r>
              <a:rPr lang="en-GB" b="0" baseline="0" dirty="0"/>
              <a:t>[1] </a:t>
            </a:r>
            <a:r>
              <a:rPr lang="en-GB" b="0" baseline="0" dirty="0" err="1"/>
              <a:t>Mittwoch</a:t>
            </a:r>
            <a:r>
              <a:rPr lang="en-GB" b="0" baseline="0" dirty="0"/>
              <a:t>, </a:t>
            </a:r>
            <a:r>
              <a:rPr lang="en-GB" b="0" baseline="0" dirty="0" err="1"/>
              <a:t>Freitag</a:t>
            </a:r>
            <a:r>
              <a:rPr lang="en-GB" b="0" baseline="0" dirty="0"/>
              <a:t>, </a:t>
            </a:r>
            <a:r>
              <a:rPr lang="en-GB" b="0" baseline="0" dirty="0" err="1"/>
              <a:t>Dienstag</a:t>
            </a:r>
            <a:br>
              <a:rPr lang="en-GB" b="0" baseline="0" dirty="0"/>
            </a:br>
            <a:r>
              <a:rPr lang="en-GB" b="0" baseline="0" dirty="0"/>
              <a:t>[2] der </a:t>
            </a:r>
            <a:r>
              <a:rPr lang="en-GB" b="0" baseline="0" dirty="0" err="1"/>
              <a:t>Chor</a:t>
            </a:r>
            <a:r>
              <a:rPr lang="en-GB" b="0" baseline="0" dirty="0"/>
              <a:t>, das </a:t>
            </a:r>
            <a:r>
              <a:rPr lang="en-GB" b="0" baseline="0" dirty="0" err="1"/>
              <a:t>Orchester</a:t>
            </a:r>
            <a:r>
              <a:rPr lang="en-GB" b="0" baseline="0" dirty="0"/>
              <a:t>, das </a:t>
            </a:r>
            <a:r>
              <a:rPr lang="en-GB" b="0" baseline="0" dirty="0" err="1"/>
              <a:t>Konzert</a:t>
            </a:r>
            <a:br>
              <a:rPr lang="en-GB" b="0" baseline="0" dirty="0"/>
            </a:br>
            <a:r>
              <a:rPr lang="en-GB" b="0" baseline="0" dirty="0"/>
              <a:t>[3] die </a:t>
            </a:r>
            <a:r>
              <a:rPr lang="en-GB" b="0" baseline="0" dirty="0" err="1"/>
              <a:t>Schwester</a:t>
            </a:r>
            <a:r>
              <a:rPr lang="en-GB" b="0" baseline="0" dirty="0"/>
              <a:t>, der </a:t>
            </a:r>
            <a:r>
              <a:rPr lang="en-GB" b="0" baseline="0" dirty="0" err="1"/>
              <a:t>Bruder</a:t>
            </a:r>
            <a:r>
              <a:rPr lang="en-GB" b="0" baseline="0" dirty="0"/>
              <a:t>, die Mutter</a:t>
            </a:r>
            <a:br>
              <a:rPr lang="en-GB" b="0" baseline="0" dirty="0"/>
            </a:br>
            <a:r>
              <a:rPr lang="en-GB" b="0" baseline="0" dirty="0"/>
              <a:t>[4] </a:t>
            </a:r>
            <a:r>
              <a:rPr lang="en-GB" sz="1200" dirty="0">
                <a:solidFill>
                  <a:schemeClr val="accent5">
                    <a:lumMod val="50000"/>
                  </a:schemeClr>
                </a:solidFill>
              </a:rPr>
              <a:t>die </a:t>
            </a:r>
            <a:r>
              <a:rPr lang="en-GB" sz="1200" dirty="0" err="1">
                <a:solidFill>
                  <a:schemeClr val="accent5">
                    <a:lumMod val="50000"/>
                  </a:schemeClr>
                </a:solidFill>
              </a:rPr>
              <a:t>Moschee</a:t>
            </a:r>
            <a:r>
              <a:rPr lang="en-GB" sz="1200" dirty="0">
                <a:solidFill>
                  <a:schemeClr val="accent5">
                    <a:lumMod val="50000"/>
                  </a:schemeClr>
                </a:solidFill>
              </a:rPr>
              <a:t>, das </a:t>
            </a:r>
            <a:r>
              <a:rPr lang="en-GB" sz="1200" dirty="0" err="1">
                <a:solidFill>
                  <a:schemeClr val="accent5">
                    <a:lumMod val="50000"/>
                  </a:schemeClr>
                </a:solidFill>
              </a:rPr>
              <a:t>Geschäft</a:t>
            </a:r>
            <a:r>
              <a:rPr lang="en-GB" sz="1200" dirty="0">
                <a:solidFill>
                  <a:schemeClr val="accent5">
                    <a:lumMod val="50000"/>
                  </a:schemeClr>
                </a:solidFill>
              </a:rPr>
              <a:t>, das Museum</a:t>
            </a:r>
            <a:br>
              <a:rPr lang="en-GB" sz="1200" dirty="0">
                <a:solidFill>
                  <a:schemeClr val="accent5">
                    <a:lumMod val="50000"/>
                  </a:schemeClr>
                </a:solidFill>
              </a:rPr>
            </a:br>
            <a:r>
              <a:rPr lang="en-GB" sz="1200" dirty="0">
                <a:solidFill>
                  <a:schemeClr val="accent5">
                    <a:lumMod val="50000"/>
                  </a:schemeClr>
                </a:solidFill>
              </a:rPr>
              <a:t>[5] der Morgen, der </a:t>
            </a:r>
            <a:r>
              <a:rPr lang="en-GB" sz="1200" dirty="0" err="1">
                <a:solidFill>
                  <a:schemeClr val="accent5">
                    <a:lumMod val="50000"/>
                  </a:schemeClr>
                </a:solidFill>
              </a:rPr>
              <a:t>Nachmittag</a:t>
            </a:r>
            <a:r>
              <a:rPr lang="en-GB" sz="1200" dirty="0">
                <a:solidFill>
                  <a:schemeClr val="accent5">
                    <a:lumMod val="50000"/>
                  </a:schemeClr>
                </a:solidFill>
              </a:rPr>
              <a:t>, der Abend</a:t>
            </a:r>
            <a:br>
              <a:rPr lang="en-GB" sz="1200" dirty="0">
                <a:solidFill>
                  <a:schemeClr val="accent5">
                    <a:lumMod val="50000"/>
                  </a:schemeClr>
                </a:solidFill>
              </a:rPr>
            </a:br>
            <a:r>
              <a:rPr lang="en-GB" sz="1200" dirty="0">
                <a:solidFill>
                  <a:schemeClr val="accent5">
                    <a:lumMod val="50000"/>
                  </a:schemeClr>
                </a:solidFill>
              </a:rPr>
              <a:t>[6] Herr,</a:t>
            </a:r>
            <a:r>
              <a:rPr lang="en-GB" sz="1200" baseline="0" dirty="0">
                <a:solidFill>
                  <a:schemeClr val="accent5">
                    <a:lumMod val="50000"/>
                  </a:schemeClr>
                </a:solidFill>
              </a:rPr>
              <a:t> Frau, </a:t>
            </a:r>
            <a:r>
              <a:rPr lang="en-GB" sz="1200" baseline="0" dirty="0" err="1">
                <a:solidFill>
                  <a:schemeClr val="accent5">
                    <a:lumMod val="50000"/>
                  </a:schemeClr>
                </a:solidFill>
              </a:rPr>
              <a:t>Naturwissenschaften</a:t>
            </a:r>
            <a:br>
              <a:rPr lang="en-GB" sz="1200" baseline="0" dirty="0">
                <a:solidFill>
                  <a:schemeClr val="accent5">
                    <a:lumMod val="50000"/>
                  </a:schemeClr>
                </a:solidFill>
              </a:rPr>
            </a:br>
            <a:r>
              <a:rPr lang="en-GB" sz="1200" baseline="0" dirty="0">
                <a:solidFill>
                  <a:schemeClr val="accent5">
                    <a:lumMod val="50000"/>
                  </a:schemeClr>
                </a:solidFill>
              </a:rPr>
              <a:t>[7] die </a:t>
            </a:r>
            <a:r>
              <a:rPr lang="en-GB" sz="1200" baseline="0" dirty="0" err="1">
                <a:solidFill>
                  <a:schemeClr val="accent5">
                    <a:lumMod val="50000"/>
                  </a:schemeClr>
                </a:solidFill>
              </a:rPr>
              <a:t>Frage</a:t>
            </a:r>
            <a:r>
              <a:rPr lang="en-GB" sz="1200" baseline="0" dirty="0">
                <a:solidFill>
                  <a:schemeClr val="accent5">
                    <a:lumMod val="50000"/>
                  </a:schemeClr>
                </a:solidFill>
              </a:rPr>
              <a:t>, die </a:t>
            </a:r>
            <a:r>
              <a:rPr lang="en-GB" sz="1200" baseline="0" dirty="0" err="1">
                <a:solidFill>
                  <a:schemeClr val="accent5">
                    <a:lumMod val="50000"/>
                  </a:schemeClr>
                </a:solidFill>
              </a:rPr>
              <a:t>Antwort</a:t>
            </a:r>
            <a:r>
              <a:rPr lang="en-GB" sz="1200" baseline="0" dirty="0">
                <a:solidFill>
                  <a:schemeClr val="accent5">
                    <a:lumMod val="50000"/>
                  </a:schemeClr>
                </a:solidFill>
              </a:rPr>
              <a:t>, </a:t>
            </a:r>
            <a:r>
              <a:rPr lang="en-GB" sz="1200" baseline="0" dirty="0" err="1">
                <a:solidFill>
                  <a:schemeClr val="accent5">
                    <a:lumMod val="50000"/>
                  </a:schemeClr>
                </a:solidFill>
              </a:rPr>
              <a:t>Englisch</a:t>
            </a:r>
            <a:br>
              <a:rPr lang="en-GB" sz="1200" baseline="0" dirty="0">
                <a:solidFill>
                  <a:schemeClr val="accent5">
                    <a:lumMod val="50000"/>
                  </a:schemeClr>
                </a:solidFill>
              </a:rPr>
            </a:br>
            <a:r>
              <a:rPr lang="en-GB" sz="1200" baseline="0" dirty="0">
                <a:solidFill>
                  <a:schemeClr val="accent5">
                    <a:lumMod val="50000"/>
                  </a:schemeClr>
                </a:solidFill>
              </a:rPr>
              <a:t>[8] </a:t>
            </a:r>
            <a:r>
              <a:rPr lang="en-GB" sz="1200" dirty="0">
                <a:solidFill>
                  <a:schemeClr val="accent5">
                    <a:lumMod val="50000"/>
                  </a:schemeClr>
                </a:solidFill>
              </a:rPr>
              <a:t>die </a:t>
            </a:r>
            <a:r>
              <a:rPr lang="en-GB" sz="1200" dirty="0" err="1">
                <a:solidFill>
                  <a:schemeClr val="accent5">
                    <a:lumMod val="50000"/>
                  </a:schemeClr>
                </a:solidFill>
              </a:rPr>
              <a:t>Tafel</a:t>
            </a:r>
            <a:r>
              <a:rPr lang="en-GB" sz="1200" dirty="0">
                <a:solidFill>
                  <a:schemeClr val="accent5">
                    <a:lumMod val="50000"/>
                  </a:schemeClr>
                </a:solidFill>
              </a:rPr>
              <a:t>, die </a:t>
            </a:r>
            <a:r>
              <a:rPr lang="en-GB" sz="1200" dirty="0" err="1">
                <a:solidFill>
                  <a:schemeClr val="accent5">
                    <a:lumMod val="50000"/>
                  </a:schemeClr>
                </a:solidFill>
              </a:rPr>
              <a:t>Tür</a:t>
            </a:r>
            <a:r>
              <a:rPr lang="en-GB" sz="1200" dirty="0">
                <a:solidFill>
                  <a:schemeClr val="accent5">
                    <a:lumMod val="50000"/>
                  </a:schemeClr>
                </a:solidFill>
              </a:rPr>
              <a:t>, die </a:t>
            </a:r>
            <a:r>
              <a:rPr lang="en-GB" sz="1200" dirty="0" err="1">
                <a:solidFill>
                  <a:schemeClr val="accent5">
                    <a:lumMod val="50000"/>
                  </a:schemeClr>
                </a:solidFill>
              </a:rPr>
              <a:t>Flasche</a:t>
            </a:r>
            <a:br>
              <a:rPr lang="en-GB" sz="1200" dirty="0">
                <a:solidFill>
                  <a:schemeClr val="accent5">
                    <a:lumMod val="50000"/>
                  </a:schemeClr>
                </a:solidFill>
              </a:rPr>
            </a:br>
            <a:r>
              <a:rPr lang="en-GB" sz="1200" dirty="0">
                <a:solidFill>
                  <a:schemeClr val="accent5">
                    <a:lumMod val="50000"/>
                  </a:schemeClr>
                </a:solidFill>
              </a:rPr>
              <a:t>[9] das Handy, der </a:t>
            </a:r>
            <a:r>
              <a:rPr lang="en-GB" sz="1200" dirty="0" err="1">
                <a:solidFill>
                  <a:schemeClr val="accent5">
                    <a:lumMod val="50000"/>
                  </a:schemeClr>
                </a:solidFill>
              </a:rPr>
              <a:t>Gutschein</a:t>
            </a:r>
            <a:r>
              <a:rPr lang="en-GB" sz="1200" dirty="0">
                <a:solidFill>
                  <a:schemeClr val="accent5">
                    <a:lumMod val="50000"/>
                  </a:schemeClr>
                </a:solidFill>
              </a:rPr>
              <a:t>, die </a:t>
            </a:r>
            <a:r>
              <a:rPr lang="en-GB" sz="1200" dirty="0" err="1">
                <a:solidFill>
                  <a:schemeClr val="accent5">
                    <a:lumMod val="50000"/>
                  </a:schemeClr>
                </a:solidFill>
              </a:rPr>
              <a:t>Katze</a:t>
            </a:r>
            <a:br>
              <a:rPr lang="en-GB" sz="1200" dirty="0">
                <a:solidFill>
                  <a:schemeClr val="accent5">
                    <a:lumMod val="50000"/>
                  </a:schemeClr>
                </a:solidFill>
              </a:rPr>
            </a:br>
            <a:r>
              <a:rPr lang="en-GB" sz="1200" dirty="0">
                <a:solidFill>
                  <a:schemeClr val="accent5">
                    <a:lumMod val="50000"/>
                  </a:schemeClr>
                </a:solidFill>
              </a:rPr>
              <a:t>[10]</a:t>
            </a:r>
            <a:r>
              <a:rPr lang="en-GB" sz="1200" baseline="0" dirty="0">
                <a:solidFill>
                  <a:schemeClr val="accent5">
                    <a:lumMod val="50000"/>
                  </a:schemeClr>
                </a:solidFill>
              </a:rPr>
              <a:t> </a:t>
            </a:r>
            <a:r>
              <a:rPr lang="en-GB" sz="1200" dirty="0">
                <a:solidFill>
                  <a:schemeClr val="accent5">
                    <a:lumMod val="50000"/>
                  </a:schemeClr>
                </a:solidFill>
              </a:rPr>
              <a:t>der </a:t>
            </a:r>
            <a:r>
              <a:rPr lang="en-GB" sz="1200" dirty="0" err="1">
                <a:solidFill>
                  <a:schemeClr val="accent5">
                    <a:lumMod val="50000"/>
                  </a:schemeClr>
                </a:solidFill>
              </a:rPr>
              <a:t>Fluss</a:t>
            </a:r>
            <a:r>
              <a:rPr lang="en-GB" sz="1200" dirty="0">
                <a:solidFill>
                  <a:schemeClr val="accent5">
                    <a:lumMod val="50000"/>
                  </a:schemeClr>
                </a:solidFill>
              </a:rPr>
              <a:t>, der See, das </a:t>
            </a:r>
            <a:r>
              <a:rPr lang="en-GB" sz="1200" dirty="0" err="1">
                <a:solidFill>
                  <a:schemeClr val="accent5">
                    <a:lumMod val="50000"/>
                  </a:schemeClr>
                </a:solidFill>
              </a:rPr>
              <a:t>Schwimmbad</a:t>
            </a:r>
            <a:br>
              <a:rPr lang="en-GB" sz="1200" dirty="0">
                <a:solidFill>
                  <a:schemeClr val="accent5">
                    <a:lumMod val="50000"/>
                  </a:schemeClr>
                </a:solidFill>
              </a:rPr>
            </a:br>
            <a:r>
              <a:rPr lang="en-GB" sz="1200" dirty="0">
                <a:solidFill>
                  <a:schemeClr val="accent5">
                    <a:lumMod val="50000"/>
                  </a:schemeClr>
                </a:solidFill>
              </a:rPr>
              <a:t>[11] der </a:t>
            </a:r>
            <a:r>
              <a:rPr lang="en-GB" sz="1200" dirty="0" err="1">
                <a:solidFill>
                  <a:schemeClr val="accent5">
                    <a:lumMod val="50000"/>
                  </a:schemeClr>
                </a:solidFill>
              </a:rPr>
              <a:t>Arzt</a:t>
            </a:r>
            <a:r>
              <a:rPr lang="en-GB" sz="1200" dirty="0">
                <a:solidFill>
                  <a:schemeClr val="accent5">
                    <a:lumMod val="50000"/>
                  </a:schemeClr>
                </a:solidFill>
              </a:rPr>
              <a:t>, das </a:t>
            </a:r>
            <a:r>
              <a:rPr lang="en-GB" sz="1200" dirty="0" err="1">
                <a:solidFill>
                  <a:schemeClr val="accent5">
                    <a:lumMod val="50000"/>
                  </a:schemeClr>
                </a:solidFill>
              </a:rPr>
              <a:t>Mädchen</a:t>
            </a:r>
            <a:r>
              <a:rPr lang="en-GB" sz="1200" dirty="0">
                <a:solidFill>
                  <a:schemeClr val="accent5">
                    <a:lumMod val="50000"/>
                  </a:schemeClr>
                </a:solidFill>
              </a:rPr>
              <a:t>, der </a:t>
            </a:r>
            <a:r>
              <a:rPr lang="en-GB" sz="1200" dirty="0" err="1">
                <a:solidFill>
                  <a:schemeClr val="accent5">
                    <a:lumMod val="50000"/>
                  </a:schemeClr>
                </a:solidFill>
              </a:rPr>
              <a:t>Junge</a:t>
            </a:r>
            <a:br>
              <a:rPr lang="en-GB" sz="1200" dirty="0">
                <a:solidFill>
                  <a:schemeClr val="accent5">
                    <a:lumMod val="50000"/>
                  </a:schemeClr>
                </a:solidFill>
              </a:rPr>
            </a:br>
            <a:r>
              <a:rPr lang="en-GB" sz="1200" dirty="0">
                <a:solidFill>
                  <a:schemeClr val="accent5">
                    <a:lumMod val="50000"/>
                  </a:schemeClr>
                </a:solidFill>
              </a:rPr>
              <a:t>[12]</a:t>
            </a:r>
            <a:r>
              <a:rPr lang="en-GB" sz="1200" baseline="0" dirty="0">
                <a:solidFill>
                  <a:schemeClr val="accent5">
                    <a:lumMod val="50000"/>
                  </a:schemeClr>
                </a:solidFill>
              </a:rPr>
              <a:t> </a:t>
            </a:r>
            <a:r>
              <a:rPr lang="en-GB" sz="1200" dirty="0">
                <a:solidFill>
                  <a:schemeClr val="accent5">
                    <a:lumMod val="50000"/>
                  </a:schemeClr>
                </a:solidFill>
              </a:rPr>
              <a:t>die </a:t>
            </a:r>
            <a:r>
              <a:rPr lang="en-GB" sz="1200" dirty="0" err="1">
                <a:solidFill>
                  <a:schemeClr val="accent5">
                    <a:lumMod val="50000"/>
                  </a:schemeClr>
                </a:solidFill>
              </a:rPr>
              <a:t>Woche</a:t>
            </a:r>
            <a:r>
              <a:rPr lang="en-GB" sz="1200" dirty="0">
                <a:solidFill>
                  <a:schemeClr val="accent5">
                    <a:lumMod val="50000"/>
                  </a:schemeClr>
                </a:solidFill>
              </a:rPr>
              <a:t>, der Monat, das </a:t>
            </a:r>
            <a:r>
              <a:rPr lang="en-GB" sz="1200" dirty="0" err="1">
                <a:solidFill>
                  <a:schemeClr val="accent5">
                    <a:lumMod val="50000"/>
                  </a:schemeClr>
                </a:solidFill>
              </a:rPr>
              <a:t>Jahr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endParaRPr lang="en-GB" b="0" baseline="0" dirty="0"/>
          </a:p>
          <a:p>
            <a:endParaRPr lang="en-GB" b="1" baseline="0" dirty="0"/>
          </a:p>
          <a:p>
            <a:endParaRPr lang="en-GB" b="1" baseline="0" dirty="0"/>
          </a:p>
          <a:p>
            <a:endParaRPr lang="en-GB" b="1" baseline="0" dirty="0"/>
          </a:p>
          <a:p>
            <a:endParaRPr lang="en-GB" b="1" baseline="0"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567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Image by </a:t>
            </a:r>
            <a:r>
              <a:rPr lang="en-GB" sz="1200" b="0" i="0" u="sng" kern="1200" dirty="0" err="1">
                <a:solidFill>
                  <a:schemeClr val="tx1"/>
                </a:solidFill>
                <a:effectLst/>
                <a:latin typeface="+mn-lt"/>
                <a:ea typeface="+mn-ea"/>
                <a:cs typeface="+mn-cs"/>
                <a:hlinkClick r:id="rId3"/>
              </a:rPr>
              <a:t>OpenClipart</a:t>
            </a:r>
            <a:r>
              <a:rPr lang="en-GB" sz="1200" b="0" i="0" u="sng" kern="1200" dirty="0">
                <a:solidFill>
                  <a:schemeClr val="tx1"/>
                </a:solidFill>
                <a:effectLst/>
                <a:latin typeface="+mn-lt"/>
                <a:ea typeface="+mn-ea"/>
                <a:cs typeface="+mn-cs"/>
                <a:hlinkClick r:id="rId3"/>
              </a:rPr>
              <a:t>-Vectors</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This is a list of what we just talked about.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maybe it’s a good time to open up to questions (I hope I have enough time!).  If there aren’t’ any questions, I will just leave you with the link to the session and thank you very much for joining me today.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856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299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is a slightly different angle, but I’ve included it to show the breadth and depth of NCELP’s phonics work as it’s developed through Y7. Here English has two pronunciations for ‘</a:t>
            </a:r>
            <a:r>
              <a:rPr lang="en-GB" b="0" dirty="0" err="1"/>
              <a:t>ch</a:t>
            </a:r>
            <a:r>
              <a:rPr lang="en-GB" b="0" dirty="0"/>
              <a:t>’ where French has one (there’s a reason for that, as where the English and French pronunciations overlap, those are words ‘borrowed’ form French).</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2 minutes</a:t>
            </a:r>
            <a:br>
              <a:rPr lang="en-GB" dirty="0"/>
            </a:br>
            <a:r>
              <a:rPr lang="en-GB" b="1" dirty="0"/>
              <a:t>Aim: </a:t>
            </a:r>
            <a:r>
              <a:rPr lang="en-GB" dirty="0"/>
              <a:t>This activity highlights similarities and differences in the English and French pronunciation of the SSC [</a:t>
            </a:r>
            <a:r>
              <a:rPr lang="en-GB" dirty="0" err="1"/>
              <a:t>ch</a:t>
            </a:r>
            <a:r>
              <a:rPr lang="en-GB" dirty="0"/>
              <a:t>], using near-cognates which have not been previously taught. Images are provided to aid recognition. The activity aims to show that while the pronunciation of this SSC changes in English, it is consistent in French. Teachers to highlight that, where the sound is ‘</a:t>
            </a:r>
            <a:r>
              <a:rPr lang="en-GB" dirty="0" err="1"/>
              <a:t>sh</a:t>
            </a:r>
            <a:r>
              <a:rPr lang="en-GB" dirty="0"/>
              <a:t>’ in English, these words are “borrowed” from French (chef, brochure, champagne, moustache).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Students write 1-10 in their exercise books and decide if the [</a:t>
            </a:r>
            <a:r>
              <a:rPr lang="en-GB" dirty="0" err="1"/>
              <a:t>ch</a:t>
            </a:r>
            <a:r>
              <a:rPr lang="en-GB" dirty="0"/>
              <a:t>] in the French word sounds the same as in English, or different from the English. </a:t>
            </a:r>
            <a:br>
              <a:rPr lang="en-GB" dirty="0"/>
            </a:br>
            <a:r>
              <a:rPr lang="en-GB" dirty="0"/>
              <a:t>They then listen to the words and check their answers.</a:t>
            </a:r>
          </a:p>
          <a:p>
            <a:endParaRPr lang="en-GB" dirty="0"/>
          </a:p>
          <a:p>
            <a:r>
              <a:rPr lang="en-GB" b="1" dirty="0"/>
              <a:t>TRANSCRIPT:</a:t>
            </a:r>
          </a:p>
          <a:p>
            <a:pPr marL="228600" indent="-228600">
              <a:buAutoNum type="arabicPeriod"/>
            </a:pPr>
            <a:r>
              <a:rPr lang="en-GB" dirty="0"/>
              <a:t>chef</a:t>
            </a:r>
          </a:p>
          <a:p>
            <a:pPr marL="228600" indent="-228600">
              <a:buAutoNum type="arabicPeriod"/>
            </a:pPr>
            <a:r>
              <a:rPr lang="en-GB" dirty="0"/>
              <a:t>avalanche</a:t>
            </a:r>
          </a:p>
          <a:p>
            <a:pPr marL="228600" indent="-228600">
              <a:buAutoNum type="arabicPeriod"/>
            </a:pPr>
            <a:r>
              <a:rPr lang="en-GB" dirty="0" err="1"/>
              <a:t>touche</a:t>
            </a:r>
            <a:endParaRPr lang="en-GB" dirty="0"/>
          </a:p>
          <a:p>
            <a:pPr marL="228600" indent="-228600">
              <a:buAutoNum type="arabicPeriod"/>
            </a:pPr>
            <a:r>
              <a:rPr lang="en-GB" dirty="0"/>
              <a:t>brochure</a:t>
            </a:r>
          </a:p>
          <a:p>
            <a:pPr marL="228600" indent="-228600">
              <a:buAutoNum type="arabicPeriod"/>
            </a:pPr>
            <a:r>
              <a:rPr lang="en-GB" dirty="0"/>
              <a:t>charge</a:t>
            </a:r>
          </a:p>
          <a:p>
            <a:pPr marL="228600" indent="-228600">
              <a:buAutoNum type="arabicPeriod"/>
            </a:pPr>
            <a:r>
              <a:rPr lang="en-GB" dirty="0"/>
              <a:t>champagne</a:t>
            </a:r>
          </a:p>
          <a:p>
            <a:pPr marL="228600" indent="-228600">
              <a:buAutoNum type="arabicPeriod"/>
            </a:pPr>
            <a:r>
              <a:rPr lang="en-GB" dirty="0" err="1"/>
              <a:t>chocolat</a:t>
            </a:r>
            <a:endParaRPr lang="en-GB" dirty="0"/>
          </a:p>
          <a:p>
            <a:pPr marL="228600" indent="-228600">
              <a:buAutoNum type="arabicPeriod"/>
            </a:pPr>
            <a:r>
              <a:rPr lang="en-GB" dirty="0"/>
              <a:t>champion</a:t>
            </a:r>
          </a:p>
          <a:p>
            <a:pPr marL="228600" indent="-228600">
              <a:buAutoNum type="arabicPeriod"/>
            </a:pPr>
            <a:r>
              <a:rPr lang="en-GB" dirty="0"/>
              <a:t>moustache</a:t>
            </a:r>
          </a:p>
          <a:p>
            <a:pPr marL="228600" indent="-228600">
              <a:buAutoNum type="arabicPeriod"/>
            </a:pPr>
            <a:r>
              <a:rPr lang="en-GB" dirty="0"/>
              <a:t>riche</a:t>
            </a:r>
          </a:p>
          <a:p>
            <a:endParaRPr lang="en-GB" dirty="0"/>
          </a:p>
          <a:p>
            <a:r>
              <a:rPr lang="en-GB" sz="1200" b="1" kern="1200" dirty="0">
                <a:solidFill>
                  <a:schemeClr val="tx1"/>
                </a:solidFill>
                <a:effectLst/>
                <a:latin typeface="+mn-lt"/>
                <a:ea typeface="+mn-ea"/>
                <a:cs typeface="+mn-cs"/>
              </a:rPr>
              <a:t>Frequency rankings of </a:t>
            </a:r>
            <a:r>
              <a:rPr lang="en-GB" sz="1200" b="1" u="none" kern="1200" dirty="0">
                <a:solidFill>
                  <a:schemeClr val="tx1"/>
                </a:solidFill>
                <a:effectLst/>
                <a:latin typeface="+mn-lt"/>
                <a:ea typeface="+mn-ea"/>
                <a:cs typeface="+mn-cs"/>
              </a:rPr>
              <a:t>non-SOW (near-)cognates</a:t>
            </a:r>
            <a:r>
              <a:rPr lang="en-GB" sz="1200" b="1" kern="1200" dirty="0">
                <a:solidFill>
                  <a:schemeClr val="tx1"/>
                </a:solidFill>
                <a:effectLst/>
                <a:latin typeface="+mn-lt"/>
                <a:ea typeface="+mn-ea"/>
                <a:cs typeface="+mn-cs"/>
              </a:rPr>
              <a:t> (1 is the most common word in French):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avalanche [4426], brochure [&gt;5000], champagne [&gt;5000], champion [2443], charge [849], chef [386], chocolat [4556], moustache [&gt;5000], riche [599], touche [3775]</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endParaRPr lang="en-GB" dirty="0"/>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14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1 minute</a:t>
            </a:r>
            <a:br>
              <a:rPr lang="en-GB" dirty="0"/>
            </a:br>
            <a:r>
              <a:rPr lang="en-GB" b="1" dirty="0"/>
              <a:t>Aim: </a:t>
            </a:r>
            <a:r>
              <a:rPr lang="en-GB" b="0" dirty="0"/>
              <a:t>To practise the same SSC [</a:t>
            </a:r>
            <a:r>
              <a:rPr lang="en-GB" b="0" dirty="0" err="1"/>
              <a:t>ch</a:t>
            </a:r>
            <a:r>
              <a:rPr lang="en-GB" b="0" dirty="0"/>
              <a:t>] in oral modality, productive mode.</a:t>
            </a:r>
            <a:br>
              <a:rPr lang="en-GB" b="0" dirty="0"/>
            </a:br>
            <a:br>
              <a:rPr lang="en-GB" dirty="0"/>
            </a:br>
            <a:r>
              <a:rPr lang="en-GB" b="1" dirty="0"/>
              <a:t>Procedure:</a:t>
            </a:r>
            <a:br>
              <a:rPr lang="en-GB" dirty="0"/>
            </a:br>
            <a:r>
              <a:rPr lang="en-GB" dirty="0"/>
              <a:t>Students now practise saying the words</a:t>
            </a:r>
            <a:r>
              <a:rPr lang="en-US" dirty="0"/>
              <a:t> in pairs, each choosing a word from a different side, then swapping sides. </a:t>
            </a:r>
            <a:br>
              <a:rPr lang="en-US" dirty="0"/>
            </a:br>
            <a:r>
              <a:rPr lang="en-US" dirty="0"/>
              <a:t>Students check each others’ pronunciation, trying to get the longest ‘rally’ of correct pronunciations. </a:t>
            </a:r>
            <a:br>
              <a:rPr lang="en-US" dirty="0"/>
            </a:br>
            <a:r>
              <a:rPr lang="en-US" dirty="0"/>
              <a:t>The teacher circulates to check that students are drawing on their existing knowledge of French SSCs to pronounce the words accurately and avoid L1 interference.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beginning the task, teacher to remind students: </a:t>
            </a:r>
            <a:r>
              <a:rPr lang="en-US" b="1" dirty="0"/>
              <a:t>two</a:t>
            </a:r>
            <a:r>
              <a:rPr lang="en-US" b="0" dirty="0"/>
              <a:t> pronunciations in English, </a:t>
            </a:r>
            <a:r>
              <a:rPr lang="en-US" b="1" dirty="0"/>
              <a:t>one</a:t>
            </a:r>
            <a:r>
              <a:rPr lang="en-US" b="0" dirty="0"/>
              <a:t> pronunciation in French.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74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Again, I think I’d previously approached the teaching of polysemous words in much more of an incidental than a strategic or planned way.  I had to try out ways of pronouncing here, there is more than one 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960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b="0" dirty="0"/>
            </a:br>
            <a:br>
              <a:rPr lang="en-GB" b="0" dirty="0"/>
            </a:br>
            <a:r>
              <a:rPr lang="en-GB" b="1" dirty="0"/>
              <a:t>Aim: </a:t>
            </a:r>
            <a:r>
              <a:rPr lang="en-GB" b="0" dirty="0"/>
              <a:t>To practise the different translation of the two prepositions with verbs of movement and location.</a:t>
            </a:r>
          </a:p>
          <a:p>
            <a:r>
              <a:rPr lang="en-GB" b="0" dirty="0"/>
              <a:t>Attention should be drawn to the fact that the same preposition can be translated differently depending on the context.</a:t>
            </a:r>
            <a:br>
              <a:rPr lang="en-GB" b="0" dirty="0"/>
            </a:br>
            <a:br>
              <a:rPr lang="en-GB" b="0" dirty="0"/>
            </a:br>
            <a:r>
              <a:rPr lang="en-GB" b="1" dirty="0"/>
              <a:t>Procedure:</a:t>
            </a:r>
            <a:br>
              <a:rPr lang="en-GB" b="0" dirty="0"/>
            </a:br>
            <a:r>
              <a:rPr lang="en-GB" b="0" dirty="0"/>
              <a:t>Students write 1 – 8 in their books.</a:t>
            </a:r>
            <a:br>
              <a:rPr lang="en-GB" b="0" dirty="0"/>
            </a:br>
            <a:r>
              <a:rPr lang="en-GB" b="0" dirty="0"/>
              <a:t>For each sentence, they decide between the two meanings.</a:t>
            </a:r>
            <a:br>
              <a:rPr lang="en-GB" b="0" dirty="0"/>
            </a:br>
            <a:r>
              <a:rPr lang="en-GB" b="0" dirty="0"/>
              <a:t>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34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Although this is NOT the same as polysemous words, the idea of multiple English meanings for one foreign language form also extends to grammar features, and is a major source of cross-linguistic difficulty. In the early stages of learning the perfect tense, I think most German teachers will have had their students produce things like ‘Ich </a:t>
            </a:r>
            <a:r>
              <a:rPr lang="en-GB" sz="1200" b="0" kern="1200" dirty="0" err="1">
                <a:solidFill>
                  <a:schemeClr val="tx1"/>
                </a:solidFill>
                <a:effectLst/>
                <a:latin typeface="+mn-lt"/>
                <a:ea typeface="+mn-ea"/>
                <a:cs typeface="+mn-cs"/>
              </a:rPr>
              <a:t>gekauft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ein</a:t>
            </a:r>
            <a:r>
              <a:rPr lang="en-GB" sz="1200" b="0" kern="1200" dirty="0">
                <a:solidFill>
                  <a:schemeClr val="tx1"/>
                </a:solidFill>
                <a:effectLst/>
                <a:latin typeface="+mn-lt"/>
                <a:ea typeface="+mn-ea"/>
                <a:cs typeface="+mn-cs"/>
              </a:rPr>
              <a:t> T-Shirt’.  We often teach students the English perfect tense mapping onto the German perfect tense first, because it’s the closest match:</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Fußball</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gespielt</a:t>
            </a:r>
            <a:r>
              <a:rPr lang="en-GB" sz="1200" b="0" kern="1200" dirty="0">
                <a:solidFill>
                  <a:schemeClr val="tx1"/>
                </a:solidFill>
                <a:effectLst/>
                <a:latin typeface="+mn-lt"/>
                <a:ea typeface="+mn-ea"/>
                <a:cs typeface="+mn-cs"/>
              </a:rPr>
              <a:t>. I have played football.</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Then we tell them that the German perfect tense also translates ‘I played football’.</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And often perhaps we might leave it there, and then just remind them about that, when they make mistakes.</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But when you think about it, you hardly ever / never (?) use the English perfect tense on its own, without a adverb that triggers it.  </a:t>
            </a:r>
            <a:r>
              <a:rPr lang="en-GB" sz="1200" b="0" kern="1200" dirty="0" err="1">
                <a:solidFill>
                  <a:schemeClr val="tx1"/>
                </a:solidFill>
                <a:effectLst/>
                <a:latin typeface="+mn-lt"/>
                <a:ea typeface="+mn-ea"/>
                <a:cs typeface="+mn-cs"/>
              </a:rPr>
              <a:t>Decontextualised</a:t>
            </a:r>
            <a:r>
              <a:rPr lang="en-GB" sz="1200" b="0" kern="1200" dirty="0">
                <a:solidFill>
                  <a:schemeClr val="tx1"/>
                </a:solidFill>
                <a:effectLst/>
                <a:latin typeface="+mn-lt"/>
                <a:ea typeface="+mn-ea"/>
                <a:cs typeface="+mn-cs"/>
              </a:rPr>
              <a:t> examples like ‘I have played football’ sound oddly incomplete.  It needs something like: I have never / often / always / already.  And the same applies, perhaps to a lesser extent, to ‘I played football’ – here, we can usefully add ‘last week / yesterday morning / in July’.</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Before expecting students to be able to use the perfect tense well in German, it might be a good idea to give some specific practice in understanding it.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To do that, we’ll also find ourselves teaching and focusing intently on some very high-frequency adverbs that might otherwise get overlooked, too.</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I’m not sure I’ve ever taught </a:t>
            </a:r>
            <a:r>
              <a:rPr lang="en-GB" sz="1200" b="1" kern="1200" dirty="0" err="1">
                <a:solidFill>
                  <a:schemeClr val="tx1"/>
                </a:solidFill>
                <a:effectLst/>
                <a:latin typeface="+mn-lt"/>
                <a:ea typeface="+mn-ea"/>
                <a:cs typeface="+mn-cs"/>
              </a:rPr>
              <a:t>bisher</a:t>
            </a:r>
            <a:r>
              <a:rPr lang="en-GB" sz="1200" b="0" kern="1200" dirty="0">
                <a:solidFill>
                  <a:schemeClr val="tx1"/>
                </a:solidFill>
                <a:effectLst/>
                <a:latin typeface="+mn-lt"/>
                <a:ea typeface="+mn-ea"/>
                <a:cs typeface="+mn-cs"/>
              </a:rPr>
              <a:t> [441], or spent as much time on </a:t>
            </a:r>
            <a:r>
              <a:rPr lang="en-GB" sz="1200" b="1" kern="1200" dirty="0" err="1">
                <a:solidFill>
                  <a:schemeClr val="tx1"/>
                </a:solidFill>
                <a:effectLst/>
                <a:latin typeface="+mn-lt"/>
                <a:ea typeface="+mn-ea"/>
                <a:cs typeface="+mn-cs"/>
              </a:rPr>
              <a:t>schon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[61]!</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Reading</a:t>
            </a:r>
          </a:p>
          <a:p>
            <a:r>
              <a:rPr lang="en-GB" sz="1200" b="1" kern="1200" dirty="0">
                <a:solidFill>
                  <a:schemeClr val="tx1"/>
                </a:solidFill>
                <a:effectLst/>
                <a:latin typeface="+mn-lt"/>
                <a:ea typeface="+mn-ea"/>
                <a:cs typeface="+mn-cs"/>
              </a:rPr>
              <a:t>Timing: </a:t>
            </a:r>
            <a:r>
              <a:rPr lang="en-GB" sz="1200" kern="1200" dirty="0">
                <a:solidFill>
                  <a:schemeClr val="tx1"/>
                </a:solidFill>
                <a:effectLst/>
                <a:latin typeface="+mn-lt"/>
                <a:ea typeface="+mn-ea"/>
                <a:cs typeface="+mn-cs"/>
              </a:rPr>
              <a:t>3 minutes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connect the four perfect tense sentences with their correct meaning in English.</a:t>
            </a: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Procedure: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Remind that there are two ways to translate the perfect tense in German.</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Translate the sentences (individually or in pairs)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3. Use the next slide to correct the sentences.</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19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841440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98578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298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622652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61140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62391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05422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811654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662240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17/06/2020</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093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17/06/2020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062211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17/06/2020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535439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17/06/2020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594435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17/06/2020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683087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011649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806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130248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99149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75251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18261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358147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695638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35113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6621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70664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31494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1424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607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7800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170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80073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7476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0302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88847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28589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30445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76535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795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54793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3239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14436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6625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41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40532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32080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7917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4679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2851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1669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3689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211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1546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4625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41653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9995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0121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5933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6834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99525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3109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688968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616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327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59723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38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42742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868343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5607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0472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527671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8563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771376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484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1811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47143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192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710489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498976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46709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8038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5220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2869816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753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60791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4183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939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61054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46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47511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5531222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332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854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46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338786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93079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560894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51881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08763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96155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866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9614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42172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002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17/06/2020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666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019225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82265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763178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3440861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044954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415031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897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1927524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90860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6.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3.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6" Type="http://schemas.openxmlformats.org/officeDocument/2006/relationships/hyperlink" Target="about:blank" TargetMode="Externa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5.jp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2177689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3039281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051695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42011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874473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02761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38262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22514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8420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0149238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ncelp.org/ncelp-teacher-cp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80.png"/><Relationship Id="rId4"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oasis-database.org/concern/summaries/m039k4882?locale=en" TargetMode="External"/><Relationship Id="rId4" Type="http://schemas.openxmlformats.org/officeDocument/2006/relationships/hyperlink" Target="https://oasis-database.org/concern/summaries/z029p472x?locale=en" TargetMode="External"/></Relationships>
</file>

<file path=ppt/slides/_rels/slide1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image" Target="../media/image40.png"/><Relationship Id="rId10" Type="http://schemas.openxmlformats.org/officeDocument/2006/relationships/audio" Target="../media/audio18.wav"/><Relationship Id="rId4" Type="http://schemas.openxmlformats.org/officeDocument/2006/relationships/audio" Target="../media/audio13.wav"/><Relationship Id="rId9" Type="http://schemas.openxmlformats.org/officeDocument/2006/relationships/audio" Target="../media/audio17.wav"/></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image" Target="../media/image15.png"/><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image" Target="../media/image46.jpeg"/><Relationship Id="rId9" Type="http://schemas.openxmlformats.org/officeDocument/2006/relationships/audio" Target="../media/audio25.wav"/></Relationships>
</file>

<file path=ppt/slides/_rels/slide1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3" Type="http://schemas.openxmlformats.org/officeDocument/2006/relationships/image" Target="../media/image22.png"/><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16.xml"/><Relationship Id="rId16" Type="http://schemas.openxmlformats.org/officeDocument/2006/relationships/image" Target="../media/image47.png"/><Relationship Id="rId1" Type="http://schemas.openxmlformats.org/officeDocument/2006/relationships/slideLayout" Target="../slideLayouts/slideLayout81.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5" Type="http://schemas.openxmlformats.org/officeDocument/2006/relationships/audio" Target="../media/audio4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resources.ncelp.org/concern/resources/qj72p761f?locale=en" TargetMode="External"/><Relationship Id="rId4" Type="http://schemas.openxmlformats.org/officeDocument/2006/relationships/hyperlink" Target="https://resources.ncelp.org/concern/resources/bc386j21m?locale=e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resources.ncelp.org/concern/resources/sq87bt648?locale=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ncelp.org/ncelp-teacher-cpd/" TargetMode="Externa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19.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08.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19.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58.tiff"/></Relationships>
</file>

<file path=ppt/slides/_rels/slide2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0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7.wav"/><Relationship Id="rId3" Type="http://schemas.openxmlformats.org/officeDocument/2006/relationships/image" Target="../media/image63.png"/><Relationship Id="rId7" Type="http://schemas.openxmlformats.org/officeDocument/2006/relationships/audio" Target="../media/audio42.wav"/><Relationship Id="rId12" Type="http://schemas.openxmlformats.org/officeDocument/2006/relationships/image" Target="../media/image67.png"/><Relationship Id="rId17" Type="http://schemas.openxmlformats.org/officeDocument/2006/relationships/audio" Target="../media/audio51.wav"/><Relationship Id="rId2" Type="http://schemas.openxmlformats.org/officeDocument/2006/relationships/notesSlide" Target="../notesSlides/notesSlide32.xml"/><Relationship Id="rId16" Type="http://schemas.openxmlformats.org/officeDocument/2006/relationships/audio" Target="../media/audio50.wav"/><Relationship Id="rId1" Type="http://schemas.openxmlformats.org/officeDocument/2006/relationships/slideLayout" Target="../slideLayouts/slideLayout108.xml"/><Relationship Id="rId6" Type="http://schemas.openxmlformats.org/officeDocument/2006/relationships/image" Target="../media/image66.jpeg"/><Relationship Id="rId11" Type="http://schemas.openxmlformats.org/officeDocument/2006/relationships/audio" Target="../media/audio46.wav"/><Relationship Id="rId5" Type="http://schemas.openxmlformats.org/officeDocument/2006/relationships/image" Target="../media/image65.jpeg"/><Relationship Id="rId15" Type="http://schemas.openxmlformats.org/officeDocument/2006/relationships/audio" Target="../media/audio49.wav"/><Relationship Id="rId10" Type="http://schemas.openxmlformats.org/officeDocument/2006/relationships/audio" Target="../media/audio45.wav"/><Relationship Id="rId4" Type="http://schemas.openxmlformats.org/officeDocument/2006/relationships/image" Target="../media/image64.jpeg"/><Relationship Id="rId9" Type="http://schemas.openxmlformats.org/officeDocument/2006/relationships/audio" Target="../media/audio44.wav"/><Relationship Id="rId14" Type="http://schemas.openxmlformats.org/officeDocument/2006/relationships/audio" Target="../media/audio48.wav"/></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3" Type="http://schemas.openxmlformats.org/officeDocument/2006/relationships/image" Target="../media/image15.png"/><Relationship Id="rId7" Type="http://schemas.openxmlformats.org/officeDocument/2006/relationships/audio" Target="../media/audio55.wav"/><Relationship Id="rId12" Type="http://schemas.openxmlformats.org/officeDocument/2006/relationships/audio" Target="../media/audio60.wav"/><Relationship Id="rId2" Type="http://schemas.openxmlformats.org/officeDocument/2006/relationships/notesSlide" Target="../notesSlides/notesSlide35.xml"/><Relationship Id="rId1" Type="http://schemas.openxmlformats.org/officeDocument/2006/relationships/slideLayout" Target="../slideLayouts/slideLayout73.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audio" Target="../media/audio63.wav"/><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resources.ncelp.org/concern/resources/sq87bt648?locale=en"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ncelp.org/ncelp-teacher-cp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ncelp.org/ncelp-teacher-cpd/"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audio" Target="../media/audio1.wav"/><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6.wav"/><Relationship Id="rId18" Type="http://schemas.openxmlformats.org/officeDocument/2006/relationships/image" Target="../media/image30.png"/><Relationship Id="rId3" Type="http://schemas.openxmlformats.org/officeDocument/2006/relationships/image" Target="../media/image22.png"/><Relationship Id="rId21" Type="http://schemas.openxmlformats.org/officeDocument/2006/relationships/audio" Target="../media/audio10.wav"/><Relationship Id="rId7" Type="http://schemas.openxmlformats.org/officeDocument/2006/relationships/audio" Target="../media/audio3.wav"/><Relationship Id="rId12" Type="http://schemas.openxmlformats.org/officeDocument/2006/relationships/image" Target="../media/image27.jpeg"/><Relationship Id="rId17" Type="http://schemas.openxmlformats.org/officeDocument/2006/relationships/audio" Target="../media/audio8.wav"/><Relationship Id="rId2" Type="http://schemas.openxmlformats.org/officeDocument/2006/relationships/notesSlide" Target="../notesSlides/notesSlide5.xml"/><Relationship Id="rId16" Type="http://schemas.openxmlformats.org/officeDocument/2006/relationships/image" Target="../media/image29.jpeg"/><Relationship Id="rId20"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image" Target="../media/image24.png"/><Relationship Id="rId11" Type="http://schemas.openxmlformats.org/officeDocument/2006/relationships/audio" Target="../media/audio5.wav"/><Relationship Id="rId24" Type="http://schemas.openxmlformats.org/officeDocument/2006/relationships/image" Target="../media/image33.jpeg"/><Relationship Id="rId5" Type="http://schemas.openxmlformats.org/officeDocument/2006/relationships/image" Target="../media/image23.jpeg"/><Relationship Id="rId15" Type="http://schemas.openxmlformats.org/officeDocument/2006/relationships/audio" Target="../media/audio7.wav"/><Relationship Id="rId23" Type="http://schemas.openxmlformats.org/officeDocument/2006/relationships/audio" Target="../media/audio11.wav"/><Relationship Id="rId10" Type="http://schemas.openxmlformats.org/officeDocument/2006/relationships/image" Target="../media/image26.png"/><Relationship Id="rId19" Type="http://schemas.openxmlformats.org/officeDocument/2006/relationships/audio" Target="../media/audio9.wav"/><Relationship Id="rId4" Type="http://schemas.openxmlformats.org/officeDocument/2006/relationships/audio" Target="../media/audio2.wav"/><Relationship Id="rId9" Type="http://schemas.openxmlformats.org/officeDocument/2006/relationships/audio" Target="../media/audio4.wav"/><Relationship Id="rId14" Type="http://schemas.openxmlformats.org/officeDocument/2006/relationships/image" Target="../media/image28.pn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6.gif"/><Relationship Id="rId5" Type="http://schemas.openxmlformats.org/officeDocument/2006/relationships/image" Target="../media/image3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audio" Target="../media/audio12.wav"/></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80.png"/><Relationship Id="rId4"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Box 15">
            <a:extLst>
              <a:ext uri="{FF2B5EF4-FFF2-40B4-BE49-F238E27FC236}">
                <a16:creationId xmlns:a16="http://schemas.microsoft.com/office/drawing/2014/main" id="{ECF67D5B-28E3-483E-A736-DB342C7E92DE}"/>
              </a:ext>
            </a:extLst>
          </p:cNvPr>
          <p:cNvSpPr txBox="1"/>
          <p:nvPr/>
        </p:nvSpPr>
        <p:spPr>
          <a:xfrm>
            <a:off x="28737" y="102462"/>
            <a:ext cx="8531603"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This presentation: </a:t>
            </a:r>
            <a:r>
              <a:rPr lang="en-GB" sz="2000" dirty="0">
                <a:solidFill>
                  <a:schemeClr val="bg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https://ncelp.org/ncelp-teacher-cpd/</a:t>
            </a:r>
            <a:endParaRPr lang="en-GB" sz="2000" dirty="0">
              <a:solidFill>
                <a:schemeClr val="bg1"/>
              </a:solidFill>
              <a:latin typeface="Century Gothic" panose="020B0502020202020204" pitchFamily="34" charset="0"/>
            </a:endParaRPr>
          </a:p>
        </p:txBody>
      </p:sp>
      <p:sp>
        <p:nvSpPr>
          <p:cNvPr id="2" name="Title 1"/>
          <p:cNvSpPr>
            <a:spLocks noGrp="1"/>
          </p:cNvSpPr>
          <p:nvPr>
            <p:ph type="ctrTitle"/>
          </p:nvPr>
        </p:nvSpPr>
        <p:spPr>
          <a:xfrm>
            <a:off x="95073" y="2009743"/>
            <a:ext cx="7740825" cy="2247138"/>
          </a:xfrm>
        </p:spPr>
        <p:txBody>
          <a:bodyPr>
            <a:normAutofit/>
          </a:bodyPr>
          <a:lstStyle/>
          <a:p>
            <a:pPr algn="l"/>
            <a:r>
              <a:rPr lang="en-GB" sz="4000" b="1" dirty="0">
                <a:solidFill>
                  <a:prstClr val="white"/>
                </a:solidFill>
              </a:rPr>
              <a:t>Old dogs can learn new tricks: </a:t>
            </a:r>
            <a:br>
              <a:rPr lang="en-GB" b="1" dirty="0">
                <a:solidFill>
                  <a:prstClr val="white"/>
                </a:solidFill>
              </a:rPr>
            </a:br>
            <a:endParaRPr lang="en-GB" dirty="0"/>
          </a:p>
        </p:txBody>
      </p:sp>
      <p:sp>
        <p:nvSpPr>
          <p:cNvPr id="3" name="Subtitle 2"/>
          <p:cNvSpPr>
            <a:spLocks noGrp="1"/>
          </p:cNvSpPr>
          <p:nvPr>
            <p:ph type="subTitle" idx="1"/>
          </p:nvPr>
        </p:nvSpPr>
        <p:spPr>
          <a:xfrm>
            <a:off x="95073" y="3429000"/>
            <a:ext cx="6818489" cy="1655762"/>
          </a:xfrm>
        </p:spPr>
        <p:txBody>
          <a:bodyPr/>
          <a:lstStyle/>
          <a:p>
            <a:pPr algn="l"/>
            <a:r>
              <a:rPr lang="en-GB" sz="3200" dirty="0">
                <a:solidFill>
                  <a:prstClr val="white"/>
                </a:solidFill>
              </a:rPr>
              <a:t>research- and practice-informed ideas for language teaching</a:t>
            </a:r>
          </a:p>
          <a:p>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56445"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Rachel Hawkes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17/ 06 / 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4" name="Picture 13" descr="woman">
            <a:extLst>
              <a:ext uri="{FF2B5EF4-FFF2-40B4-BE49-F238E27FC236}">
                <a16:creationId xmlns:a16="http://schemas.microsoft.com/office/drawing/2014/main" id="{CECA98E0-DEDB-4CDD-9E5D-B5D158D82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478" y="5939813"/>
            <a:ext cx="693678" cy="886654"/>
          </a:xfrm>
          <a:prstGeom prst="rect">
            <a:avLst/>
          </a:prstGeom>
        </p:spPr>
      </p:pic>
      <p:pic>
        <p:nvPicPr>
          <p:cNvPr id="7" name="Picture 6" descr="dog">
            <a:extLst>
              <a:ext uri="{FF2B5EF4-FFF2-40B4-BE49-F238E27FC236}">
                <a16:creationId xmlns:a16="http://schemas.microsoft.com/office/drawing/2014/main" id="{02A6BB0E-D3C0-4B5B-9A5E-4725B94A94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709" y="3289178"/>
            <a:ext cx="2126519" cy="3057787"/>
          </a:xfrm>
          <a:prstGeom prst="rect">
            <a:avLst/>
          </a:prstGeom>
        </p:spPr>
      </p:pic>
      <p:pic>
        <p:nvPicPr>
          <p:cNvPr id="15" name="Picture 14" descr="NCELP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8;p2" descr="background for title"/>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66826" y="0"/>
            <a:ext cx="10503373" cy="1325563"/>
          </a:xfrm>
        </p:spPr>
        <p:txBody>
          <a:bodyPr>
            <a:normAutofit/>
          </a:bodyPr>
          <a:lstStyle/>
          <a:p>
            <a:r>
              <a:rPr lang="en-GB" sz="2400" dirty="0">
                <a:solidFill>
                  <a:schemeClr val="bg1"/>
                </a:solidFill>
              </a:rPr>
              <a:t>Mehmet </a:t>
            </a:r>
            <a:r>
              <a:rPr lang="en-GB" sz="2400" dirty="0" err="1">
                <a:solidFill>
                  <a:schemeClr val="bg1"/>
                </a:solidFill>
              </a:rPr>
              <a:t>redet</a:t>
            </a:r>
            <a:r>
              <a:rPr lang="en-GB" sz="2400" dirty="0">
                <a:solidFill>
                  <a:schemeClr val="bg1"/>
                </a:solidFill>
              </a:rPr>
              <a:t> </a:t>
            </a:r>
            <a:r>
              <a:rPr lang="en-GB" sz="2400" dirty="0" err="1">
                <a:solidFill>
                  <a:schemeClr val="bg1"/>
                </a:solidFill>
              </a:rPr>
              <a:t>über</a:t>
            </a:r>
            <a:r>
              <a:rPr lang="en-GB" sz="2400" dirty="0">
                <a:solidFill>
                  <a:schemeClr val="bg1"/>
                </a:solidFill>
              </a:rPr>
              <a:t> </a:t>
            </a:r>
            <a:r>
              <a:rPr lang="en-GB" sz="2400" dirty="0" err="1">
                <a:solidFill>
                  <a:schemeClr val="bg1"/>
                </a:solidFill>
              </a:rPr>
              <a:t>seinen</a:t>
            </a:r>
            <a:r>
              <a:rPr lang="en-GB" sz="2400" dirty="0">
                <a:solidFill>
                  <a:schemeClr val="bg1"/>
                </a:solidFill>
              </a:rPr>
              <a:t> </a:t>
            </a:r>
            <a:r>
              <a:rPr lang="en-GB" sz="2400" dirty="0" err="1">
                <a:solidFill>
                  <a:schemeClr val="bg1"/>
                </a:solidFill>
              </a:rPr>
              <a:t>Urlaub</a:t>
            </a:r>
            <a:r>
              <a:rPr lang="en-GB" sz="2400" dirty="0">
                <a:solidFill>
                  <a:schemeClr val="bg1"/>
                </a:solidFill>
              </a:rPr>
              <a:t> in der Schweiz</a:t>
            </a:r>
          </a:p>
        </p:txBody>
      </p:sp>
      <p:pic>
        <p:nvPicPr>
          <p:cNvPr id="7" name="Picture 6" descr="man talking"/>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336384" y="2875712"/>
            <a:ext cx="1512000" cy="2581106"/>
          </a:xfrm>
          <a:prstGeom prst="rect">
            <a:avLst/>
          </a:prstGeom>
        </p:spPr>
      </p:pic>
      <mc:AlternateContent xmlns:mc="http://schemas.openxmlformats.org/markup-compatibility/2006" xmlns:a14="http://schemas.microsoft.com/office/drawing/2010/main">
        <mc:Choice Requires="a14">
          <p:sp>
            <p:nvSpPr>
              <p:cNvPr id="8" name="Rounded Rectangular Callout 7"/>
              <p:cNvSpPr/>
              <p:nvPr/>
            </p:nvSpPr>
            <p:spPr>
              <a:xfrm>
                <a:off x="2325188" y="1325563"/>
                <a:ext cx="6232657" cy="4131255"/>
              </a:xfrm>
              <a:prstGeom prst="wedgeRoundRectCallout">
                <a:avLst>
                  <a:gd name="adj1" fmla="val -57653"/>
                  <a:gd name="adj2" fmla="val 2655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Diesen Sommer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Kreuzlingen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Sommerurlaub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mag das Haus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[1]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bisher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Schlafzimmer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Schreibtisch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Stehlampe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Schlagzeug</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[2]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Letzte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Woche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Bodensee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danach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20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[3]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schon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[4]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Heute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Nachmittag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Radtour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Morgen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Strand. Ich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den Bodensee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wunderschön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5"/>
                <a:stretch>
                  <a:fillRect b="-1618"/>
                </a:stretch>
              </a:blipFill>
              <a:ln>
                <a:solidFill>
                  <a:srgbClr val="104F75"/>
                </a:solidFill>
              </a:ln>
            </p:spPr>
            <p:txBody>
              <a:bodyPr/>
              <a:lstStyle/>
              <a:p>
                <a:r>
                  <a:rPr lang="en-GB">
                    <a:noFill/>
                  </a:rPr>
                  <a:t> </a:t>
                </a:r>
              </a:p>
            </p:txBody>
          </p:sp>
        </mc:Fallback>
      </mc:AlternateContent>
      <p:sp>
        <p:nvSpPr>
          <p:cNvPr id="14" name="Google Shape;150;p2"/>
          <p:cNvSpPr/>
          <p:nvPr/>
        </p:nvSpPr>
        <p:spPr>
          <a:xfrm>
            <a:off x="10096500" y="103918"/>
            <a:ext cx="194502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Antworten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graphicFrame>
        <p:nvGraphicFramePr>
          <p:cNvPr id="3" name="Table 4">
            <a:extLst>
              <a:ext uri="{FF2B5EF4-FFF2-40B4-BE49-F238E27FC236}">
                <a16:creationId xmlns:a16="http://schemas.microsoft.com/office/drawing/2014/main" id="{C807D588-83AD-4DF4-B9D0-C9AF83F52917}"/>
              </a:ext>
            </a:extLst>
          </p:cNvPr>
          <p:cNvGraphicFramePr>
            <a:graphicFrameLocks noGrp="1"/>
          </p:cNvGraphicFramePr>
          <p:nvPr/>
        </p:nvGraphicFramePr>
        <p:xfrm>
          <a:off x="8648700" y="719666"/>
          <a:ext cx="3392826" cy="5427136"/>
        </p:xfrm>
        <a:graphic>
          <a:graphicData uri="http://schemas.openxmlformats.org/drawingml/2006/table">
            <a:tbl>
              <a:tblPr firstRow="1" bandRow="1">
                <a:tableStyleId>{5940675A-B579-460E-94D1-54222C63F5DA}</a:tableStyleId>
              </a:tblPr>
              <a:tblGrid>
                <a:gridCol w="508000">
                  <a:extLst>
                    <a:ext uri="{9D8B030D-6E8A-4147-A177-3AD203B41FA5}">
                      <a16:colId xmlns:a16="http://schemas.microsoft.com/office/drawing/2014/main" val="3963858898"/>
                    </a:ext>
                  </a:extLst>
                </a:gridCol>
                <a:gridCol w="2884826">
                  <a:extLst>
                    <a:ext uri="{9D8B030D-6E8A-4147-A177-3AD203B41FA5}">
                      <a16:colId xmlns:a16="http://schemas.microsoft.com/office/drawing/2014/main" val="2152348257"/>
                    </a:ext>
                  </a:extLst>
                </a:gridCol>
              </a:tblGrid>
              <a:tr h="1356784">
                <a:tc>
                  <a:txBody>
                    <a:bodyPr/>
                    <a:lstStyle/>
                    <a:p>
                      <a:pPr algn="ctr"/>
                      <a:r>
                        <a:rPr lang="en-GB" sz="2000" dirty="0">
                          <a:solidFill>
                            <a:schemeClr val="accent5">
                              <a:lumMod val="50000"/>
                            </a:schemeClr>
                          </a:solidFill>
                          <a:latin typeface="Century Gothic" panose="020B0502020202020204" pitchFamily="34" charset="0"/>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9180891"/>
                  </a:ext>
                </a:extLst>
              </a:tr>
              <a:tr h="1356784">
                <a:tc>
                  <a:txBody>
                    <a:bodyPr/>
                    <a:lstStyle/>
                    <a:p>
                      <a:pPr algn="ctr"/>
                      <a:r>
                        <a:rPr lang="en-GB" sz="2000" dirty="0">
                          <a:solidFill>
                            <a:schemeClr val="accent5">
                              <a:lumMod val="50000"/>
                            </a:schemeClr>
                          </a:solidFill>
                          <a:latin typeface="Century Gothic" panose="020B0502020202020204" pitchFamily="34" charset="0"/>
                        </a:rPr>
                        <a:t>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5830601"/>
                  </a:ext>
                </a:extLst>
              </a:tr>
              <a:tr h="1356784">
                <a:tc>
                  <a:txBody>
                    <a:bodyPr/>
                    <a:lstStyle/>
                    <a:p>
                      <a:pPr algn="ctr"/>
                      <a:r>
                        <a:rPr lang="en-GB" sz="2000" dirty="0">
                          <a:solidFill>
                            <a:schemeClr val="accent5">
                              <a:lumMod val="50000"/>
                            </a:schemeClr>
                          </a:solidFill>
                          <a:latin typeface="Century Gothic" panose="020B0502020202020204" pitchFamily="34" charset="0"/>
                        </a:rPr>
                        <a:t>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5858846"/>
                  </a:ext>
                </a:extLst>
              </a:tr>
              <a:tr h="1356784">
                <a:tc>
                  <a:txBody>
                    <a:bodyPr/>
                    <a:lstStyle/>
                    <a:p>
                      <a:pPr algn="ctr"/>
                      <a:r>
                        <a:rPr lang="en-GB" sz="2000" dirty="0">
                          <a:solidFill>
                            <a:schemeClr val="accent5">
                              <a:lumMod val="50000"/>
                            </a:schemeClr>
                          </a:solidFill>
                          <a:latin typeface="Century Gothic" panose="020B0502020202020204" pitchFamily="34" charset="0"/>
                        </a:rPr>
                        <a:t>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2392501"/>
                  </a:ext>
                </a:extLst>
              </a:tr>
            </a:tbl>
          </a:graphicData>
        </a:graphic>
      </p:graphicFrame>
      <p:sp>
        <p:nvSpPr>
          <p:cNvPr id="6" name="TextBox 5">
            <a:extLst>
              <a:ext uri="{FF2B5EF4-FFF2-40B4-BE49-F238E27FC236}">
                <a16:creationId xmlns:a16="http://schemas.microsoft.com/office/drawing/2014/main" id="{DFBBD91F-57D3-4D1A-A4C1-C3293B322FF2}"/>
              </a:ext>
            </a:extLst>
          </p:cNvPr>
          <p:cNvSpPr txBox="1"/>
          <p:nvPr/>
        </p:nvSpPr>
        <p:spPr>
          <a:xfrm>
            <a:off x="9193902" y="817731"/>
            <a:ext cx="2667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have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never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stayed</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a holiday house before!</a:t>
            </a:r>
          </a:p>
        </p:txBody>
      </p:sp>
      <p:sp>
        <p:nvSpPr>
          <p:cNvPr id="11" name="TextBox 10">
            <a:extLst>
              <a:ext uri="{FF2B5EF4-FFF2-40B4-BE49-F238E27FC236}">
                <a16:creationId xmlns:a16="http://schemas.microsoft.com/office/drawing/2014/main" id="{EFD2F287-C211-445F-A46A-4FD7E7041DB5}"/>
              </a:ext>
            </a:extLst>
          </p:cNvPr>
          <p:cNvSpPr txBox="1"/>
          <p:nvPr/>
        </p:nvSpPr>
        <p:spPr>
          <a:xfrm>
            <a:off x="9150515" y="2070629"/>
            <a:ext cx="29437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Last week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visited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Lake Constance every day and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played</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football afterwards.</a:t>
            </a:r>
          </a:p>
        </p:txBody>
      </p:sp>
      <p:sp>
        <p:nvSpPr>
          <p:cNvPr id="12" name="TextBox 11">
            <a:extLst>
              <a:ext uri="{FF2B5EF4-FFF2-40B4-BE49-F238E27FC236}">
                <a16:creationId xmlns:a16="http://schemas.microsoft.com/office/drawing/2014/main" id="{4DA81A90-8D5B-4C72-81C0-0C326D127C93}"/>
              </a:ext>
            </a:extLst>
          </p:cNvPr>
          <p:cNvSpPr txBox="1"/>
          <p:nvPr/>
        </p:nvSpPr>
        <p:spPr>
          <a:xfrm>
            <a:off x="9157828" y="3759791"/>
            <a:ext cx="29437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have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also already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visited</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an aqua park.</a:t>
            </a:r>
          </a:p>
        </p:txBody>
      </p:sp>
      <p:sp>
        <p:nvSpPr>
          <p:cNvPr id="15" name="TextBox 14">
            <a:extLst>
              <a:ext uri="{FF2B5EF4-FFF2-40B4-BE49-F238E27FC236}">
                <a16:creationId xmlns:a16="http://schemas.microsoft.com/office/drawing/2014/main" id="{0BB880FD-6CB7-4456-BD91-0B82F2581254}"/>
              </a:ext>
            </a:extLst>
          </p:cNvPr>
          <p:cNvSpPr txBox="1"/>
          <p:nvPr/>
        </p:nvSpPr>
        <p:spPr>
          <a:xfrm>
            <a:off x="9193902" y="5102875"/>
            <a:ext cx="29437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afternoon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went on (I did)</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bike ride.</a:t>
            </a:r>
          </a:p>
        </p:txBody>
      </p:sp>
      <p:sp>
        <p:nvSpPr>
          <p:cNvPr id="13" name="TextBox 12">
            <a:extLst>
              <a:ext uri="{FF2B5EF4-FFF2-40B4-BE49-F238E27FC236}">
                <a16:creationId xmlns:a16="http://schemas.microsoft.com/office/drawing/2014/main" id="{B5781E63-0881-4B1B-86C6-B01D507066E1}"/>
              </a:ext>
            </a:extLst>
          </p:cNvPr>
          <p:cNvSpPr txBox="1"/>
          <p:nvPr/>
        </p:nvSpPr>
        <p:spPr>
          <a:xfrm>
            <a:off x="3182131" y="6364656"/>
            <a:ext cx="4728253"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Artwork: Steve Clarke</a:t>
            </a:r>
          </a:p>
        </p:txBody>
      </p:sp>
    </p:spTree>
    <p:extLst>
      <p:ext uri="{BB962C8B-B14F-4D97-AF65-F5344CB8AC3E}">
        <p14:creationId xmlns:p14="http://schemas.microsoft.com/office/powerpoint/2010/main" val="23779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Processing pairs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55896" y="1691502"/>
            <a:ext cx="11996854" cy="4570150"/>
          </a:xfrm>
        </p:spPr>
        <p:txBody>
          <a:bodyPr anchor="ctr">
            <a:normAutofit fontScale="92500"/>
          </a:bodyPr>
          <a:lstStyle/>
          <a:p>
            <a:pPr>
              <a:spcBef>
                <a:spcPts val="0"/>
              </a:spcBef>
              <a:buClr>
                <a:schemeClr val="accent5">
                  <a:lumMod val="50000"/>
                </a:schemeClr>
              </a:buClr>
              <a:buSzPts val="2400"/>
              <a:buFont typeface="Noto Sans Symbols"/>
              <a:buChar char="▪"/>
            </a:pPr>
            <a:r>
              <a:rPr lang="en-GB" dirty="0">
                <a:solidFill>
                  <a:schemeClr val="accent1">
                    <a:lumMod val="50000"/>
                  </a:schemeClr>
                </a:solidFill>
              </a:rPr>
              <a:t>Avoid working with whole paradigms</a:t>
            </a:r>
            <a:br>
              <a:rPr lang="en-GB" dirty="0">
                <a:solidFill>
                  <a:schemeClr val="accent1">
                    <a:lumMod val="50000"/>
                  </a:schemeClr>
                </a:solidFill>
              </a:rPr>
            </a:br>
            <a:r>
              <a:rPr lang="en-GB" dirty="0">
                <a:solidFill>
                  <a:schemeClr val="accent1">
                    <a:lumMod val="50000"/>
                  </a:schemeClr>
                </a:solidFill>
              </a:rPr>
              <a:t> at one time, particularly in the first stages of language learning</a:t>
            </a:r>
          </a:p>
          <a:p>
            <a:pPr>
              <a:buClr>
                <a:schemeClr val="accent5">
                  <a:lumMod val="50000"/>
                </a:schemeClr>
              </a:buClr>
              <a:buSzPts val="2400"/>
              <a:buFont typeface="Noto Sans Symbols"/>
              <a:buChar char="▪"/>
            </a:pPr>
            <a:r>
              <a:rPr lang="en-GB" dirty="0">
                <a:solidFill>
                  <a:schemeClr val="accent1">
                    <a:lumMod val="50000"/>
                  </a:schemeClr>
                </a:solidFill>
              </a:rPr>
              <a:t>Attention is a limited resource; learners can only pay attention to so much at any one time </a:t>
            </a:r>
            <a:br>
              <a:rPr lang="en-GB" dirty="0">
                <a:solidFill>
                  <a:schemeClr val="accent1">
                    <a:lumMod val="50000"/>
                  </a:schemeClr>
                </a:solidFill>
              </a:rPr>
            </a:br>
            <a:r>
              <a:rPr lang="en-GB" sz="1600" dirty="0">
                <a:solidFill>
                  <a:schemeClr val="accent1">
                    <a:lumMod val="50000"/>
                  </a:schemeClr>
                </a:solidFill>
              </a:rPr>
              <a:t>(Lee &amp; VanPatten, 1995; VanPatten, 2002; Wong, 2004)</a:t>
            </a: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Focus on accurate and reliable knowledge of one form juxtaposed with another (e.g. </a:t>
            </a:r>
            <a:r>
              <a:rPr lang="en-GB" i="1" dirty="0">
                <a:solidFill>
                  <a:schemeClr val="accent1">
                    <a:lumMod val="50000"/>
                  </a:schemeClr>
                </a:solidFill>
              </a:rPr>
              <a:t>je </a:t>
            </a:r>
            <a:r>
              <a:rPr lang="en-GB" i="1" dirty="0" err="1">
                <a:solidFill>
                  <a:schemeClr val="accent1">
                    <a:lumMod val="50000"/>
                  </a:schemeClr>
                </a:solidFill>
              </a:rPr>
              <a:t>jou</a:t>
            </a:r>
            <a:r>
              <a:rPr lang="en-GB" b="1" i="1" u="sng" dirty="0" err="1">
                <a:solidFill>
                  <a:schemeClr val="accent1">
                    <a:lumMod val="50000"/>
                  </a:schemeClr>
                </a:solidFill>
              </a:rPr>
              <a:t>e</a:t>
            </a:r>
            <a:r>
              <a:rPr lang="en-GB" dirty="0">
                <a:solidFill>
                  <a:schemeClr val="accent1">
                    <a:lumMod val="50000"/>
                  </a:schemeClr>
                </a:solidFill>
              </a:rPr>
              <a:t> vs. </a:t>
            </a:r>
            <a:r>
              <a:rPr lang="en-GB" i="1" dirty="0">
                <a:solidFill>
                  <a:schemeClr val="accent1">
                    <a:lumMod val="50000"/>
                  </a:schemeClr>
                </a:solidFill>
              </a:rPr>
              <a:t>nous </a:t>
            </a:r>
            <a:r>
              <a:rPr lang="en-GB" i="1" dirty="0" err="1">
                <a:solidFill>
                  <a:schemeClr val="accent1">
                    <a:lumMod val="50000"/>
                  </a:schemeClr>
                </a:solidFill>
              </a:rPr>
              <a:t>jou</a:t>
            </a:r>
            <a:r>
              <a:rPr lang="en-GB" b="1" i="1" u="sng" dirty="0" err="1">
                <a:solidFill>
                  <a:schemeClr val="accent1">
                    <a:lumMod val="50000"/>
                  </a:schemeClr>
                </a:solidFill>
              </a:rPr>
              <a:t>ons</a:t>
            </a:r>
            <a:r>
              <a:rPr lang="en-GB" dirty="0">
                <a:solidFill>
                  <a:schemeClr val="accent1">
                    <a:lumMod val="50000"/>
                  </a:schemeClr>
                </a:solidFill>
              </a:rPr>
              <a:t>) </a:t>
            </a:r>
          </a:p>
          <a:p>
            <a:pPr>
              <a:buClr>
                <a:schemeClr val="accent5">
                  <a:lumMod val="50000"/>
                </a:schemeClr>
              </a:buClr>
              <a:buSzPts val="2400"/>
              <a:buFont typeface="Noto Sans Symbols"/>
              <a:buChar char="▪"/>
            </a:pPr>
            <a:r>
              <a:rPr lang="en-GB" dirty="0">
                <a:solidFill>
                  <a:schemeClr val="accent1">
                    <a:lumMod val="50000"/>
                  </a:schemeClr>
                </a:solidFill>
              </a:rPr>
              <a:t>Provide plenty of practice for each pair of grammatical forms/meanings</a:t>
            </a:r>
          </a:p>
          <a:p>
            <a:pPr>
              <a:buClr>
                <a:schemeClr val="accent5">
                  <a:lumMod val="50000"/>
                </a:schemeClr>
              </a:buClr>
              <a:buSzPts val="2400"/>
              <a:buFont typeface="Noto Sans Symbols"/>
              <a:buChar char="▪"/>
            </a:pPr>
            <a:r>
              <a:rPr lang="en-GB" dirty="0">
                <a:solidFill>
                  <a:schemeClr val="accent1">
                    <a:lumMod val="50000"/>
                  </a:schemeClr>
                </a:solidFill>
              </a:rPr>
              <a:t>Remove other ‘cues’ so that learners focus on the target feature: </a:t>
            </a:r>
            <a:br>
              <a:rPr lang="en-GB" dirty="0">
                <a:solidFill>
                  <a:schemeClr val="accent1">
                    <a:lumMod val="50000"/>
                  </a:schemeClr>
                </a:solidFill>
              </a:rPr>
            </a:br>
            <a:r>
              <a:rPr lang="en-GB" dirty="0">
                <a:solidFill>
                  <a:schemeClr val="accent1">
                    <a:lumMod val="50000"/>
                  </a:schemeClr>
                </a:solidFill>
              </a:rPr>
              <a:t>e.g., </a:t>
            </a:r>
            <a:r>
              <a:rPr lang="en-GB" strike="sngStrike" dirty="0">
                <a:solidFill>
                  <a:schemeClr val="accent1">
                    <a:lumMod val="50000"/>
                  </a:schemeClr>
                </a:solidFill>
              </a:rPr>
              <a:t>le weekend dernier, </a:t>
            </a:r>
            <a:r>
              <a:rPr lang="en-GB" dirty="0" err="1">
                <a:solidFill>
                  <a:schemeClr val="accent1">
                    <a:lumMod val="50000"/>
                  </a:schemeClr>
                </a:solidFill>
              </a:rPr>
              <a:t>j’ai</a:t>
            </a:r>
            <a:r>
              <a:rPr lang="en-GB" dirty="0">
                <a:solidFill>
                  <a:schemeClr val="accent1">
                    <a:lumMod val="50000"/>
                  </a:schemeClr>
                </a:solidFill>
              </a:rPr>
              <a:t> </a:t>
            </a:r>
            <a:r>
              <a:rPr lang="en-GB" dirty="0" err="1">
                <a:solidFill>
                  <a:schemeClr val="accent1">
                    <a:lumMod val="50000"/>
                  </a:schemeClr>
                </a:solidFill>
              </a:rPr>
              <a:t>mangé</a:t>
            </a:r>
            <a:endParaRPr lang="en-GB" dirty="0">
              <a:solidFill>
                <a:schemeClr val="accent1">
                  <a:lumMod val="50000"/>
                </a:schemeClr>
              </a:solidFill>
            </a:endParaRPr>
          </a:p>
          <a:p>
            <a:pPr>
              <a:buClr>
                <a:schemeClr val="accent5">
                  <a:lumMod val="50000"/>
                </a:schemeClr>
              </a:buClr>
              <a:buSzPts val="2400"/>
              <a:buFont typeface="Noto Sans Symbols"/>
              <a:buChar char="▪"/>
            </a:pPr>
            <a:r>
              <a:rPr lang="en-GB" dirty="0">
                <a:solidFill>
                  <a:schemeClr val="accent1">
                    <a:lumMod val="50000"/>
                  </a:schemeClr>
                </a:solidFill>
              </a:rPr>
              <a:t>Gradually build up wider system</a:t>
            </a:r>
          </a:p>
          <a:p>
            <a:pPr>
              <a:buClr>
                <a:schemeClr val="accent5">
                  <a:lumMod val="50000"/>
                </a:schemeClr>
              </a:buClr>
            </a:pPr>
            <a:endParaRPr lang="en-GB" dirty="0">
              <a:solidFill>
                <a:schemeClr val="accent1">
                  <a:lumMod val="50000"/>
                </a:schemeClr>
              </a:solidFill>
            </a:endParaRPr>
          </a:p>
        </p:txBody>
      </p:sp>
      <p:sp>
        <p:nvSpPr>
          <p:cNvPr id="25" name="Rounded Rectangular Callout 4">
            <a:extLst>
              <a:ext uri="{FF2B5EF4-FFF2-40B4-BE49-F238E27FC236}">
                <a16:creationId xmlns:a16="http://schemas.microsoft.com/office/drawing/2014/main" id="{2CE44CB8-E6A9-4C0B-A014-E556479D30BF}"/>
              </a:ext>
            </a:extLst>
          </p:cNvPr>
          <p:cNvSpPr/>
          <p:nvPr/>
        </p:nvSpPr>
        <p:spPr>
          <a:xfrm>
            <a:off x="6460941" y="98575"/>
            <a:ext cx="5691809" cy="1725258"/>
          </a:xfrm>
          <a:prstGeom prst="wedgeRoundRectCallout">
            <a:avLst>
              <a:gd name="adj1" fmla="val -20833"/>
              <a:gd name="adj2" fmla="val 48674"/>
              <a:gd name="adj3" fmla="val 16667"/>
            </a:avLst>
          </a:prstGeom>
          <a:solidFill>
            <a:srgbClr val="104F75"/>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dk1"/>
              </a:buClr>
              <a:buSzPts val="2000"/>
            </a:pPr>
            <a:r>
              <a:rPr lang="en-GB" sz="2000" b="1" dirty="0">
                <a:solidFill>
                  <a:schemeClr val="bg1"/>
                </a:solidFill>
              </a:rPr>
              <a:t>50</a:t>
            </a:r>
            <a:r>
              <a:rPr lang="en-GB" sz="2000" b="1" dirty="0">
                <a:solidFill>
                  <a:schemeClr val="bg1"/>
                </a:solidFill>
                <a:latin typeface="Century Gothic" panose="020B0502020202020204" pitchFamily="34" charset="0"/>
              </a:rPr>
              <a:t>+ experimental studies, including:</a:t>
            </a:r>
            <a:endParaRPr lang="en-GB" sz="2000" dirty="0">
              <a:solidFill>
                <a:schemeClr val="bg1"/>
              </a:solidFill>
              <a:latin typeface="Century Gothic" panose="020B0502020202020204" pitchFamily="34" charset="0"/>
            </a:endParaRPr>
          </a:p>
          <a:p>
            <a:pPr>
              <a:buClr>
                <a:srgbClr val="E87D1E"/>
              </a:buClr>
              <a:buSzPts val="2000"/>
              <a:buFont typeface="Noto Sans Symbols"/>
              <a:buChar char="▪"/>
            </a:pPr>
            <a:r>
              <a:rPr lang="en-GB" sz="2000" dirty="0">
                <a:solidFill>
                  <a:schemeClr val="bg1"/>
                </a:solidFill>
                <a:latin typeface="Century Gothic" panose="020B0502020202020204" pitchFamily="34" charset="0"/>
              </a:rPr>
              <a:t>French verb inflections with 11 to 14 </a:t>
            </a:r>
            <a:r>
              <a:rPr lang="en-GB" sz="2000" dirty="0" err="1">
                <a:solidFill>
                  <a:schemeClr val="bg1"/>
                </a:solidFill>
                <a:latin typeface="Century Gothic" panose="020B0502020202020204" pitchFamily="34" charset="0"/>
              </a:rPr>
              <a:t>yr</a:t>
            </a:r>
            <a:r>
              <a:rPr lang="en-GB" sz="2000" dirty="0">
                <a:solidFill>
                  <a:schemeClr val="bg1"/>
                </a:solidFill>
                <a:latin typeface="Century Gothic" panose="020B0502020202020204" pitchFamily="34" charset="0"/>
              </a:rPr>
              <a:t> olds (</a:t>
            </a:r>
            <a:r>
              <a:rPr lang="en-GB" sz="2000" dirty="0">
                <a:solidFill>
                  <a:srgbClr val="FF6600"/>
                </a:solidFill>
                <a:latin typeface="Century Gothic" panose="020B0502020202020204" pitchFamily="34" charset="0"/>
                <a:hlinkClick r:id="rId4">
                  <a:extLst>
                    <a:ext uri="{A12FA001-AC4F-418D-AE19-62706E023703}">
                      <ahyp:hlinkClr xmlns:ahyp="http://schemas.microsoft.com/office/drawing/2018/hyperlinkcolor" val="tx"/>
                    </a:ext>
                  </a:extLst>
                </a:hlinkClick>
              </a:rPr>
              <a:t>Marsden, 2006</a:t>
            </a:r>
            <a:r>
              <a:rPr lang="en-GB" sz="2000" dirty="0">
                <a:solidFill>
                  <a:schemeClr val="bg1"/>
                </a:solidFill>
                <a:latin typeface="Century Gothic" panose="020B0502020202020204" pitchFamily="34" charset="0"/>
              </a:rPr>
              <a:t>)</a:t>
            </a:r>
          </a:p>
          <a:p>
            <a:pPr>
              <a:buClr>
                <a:srgbClr val="E87D1E"/>
              </a:buClr>
              <a:buSzPts val="2000"/>
              <a:buFont typeface="Noto Sans Symbols"/>
              <a:buChar char="▪"/>
            </a:pPr>
            <a:r>
              <a:rPr lang="en-GB" sz="2000" dirty="0">
                <a:solidFill>
                  <a:schemeClr val="bg1"/>
                </a:solidFill>
                <a:latin typeface="Century Gothic" panose="020B0502020202020204" pitchFamily="34" charset="0"/>
              </a:rPr>
              <a:t>German case marking with 9 to 11 </a:t>
            </a:r>
            <a:r>
              <a:rPr lang="en-GB" sz="2000" dirty="0" err="1">
                <a:solidFill>
                  <a:schemeClr val="bg1"/>
                </a:solidFill>
                <a:latin typeface="Century Gothic" panose="020B0502020202020204" pitchFamily="34" charset="0"/>
              </a:rPr>
              <a:t>yr</a:t>
            </a:r>
            <a:r>
              <a:rPr lang="en-GB" sz="2000" dirty="0">
                <a:solidFill>
                  <a:schemeClr val="bg1"/>
                </a:solidFill>
                <a:latin typeface="Century Gothic" panose="020B0502020202020204" pitchFamily="34" charset="0"/>
              </a:rPr>
              <a:t> olds (</a:t>
            </a:r>
            <a:r>
              <a:rPr lang="en-GB" sz="2000" dirty="0">
                <a:solidFill>
                  <a:srgbClr val="FF6600"/>
                </a:solidFill>
                <a:latin typeface="Century Gothic" panose="020B0502020202020204" pitchFamily="34" charset="0"/>
                <a:hlinkClick r:id="rId5">
                  <a:extLst>
                    <a:ext uri="{A12FA001-AC4F-418D-AE19-62706E023703}">
                      <ahyp:hlinkClr xmlns:ahyp="http://schemas.microsoft.com/office/drawing/2018/hyperlinkcolor" val="tx"/>
                    </a:ext>
                  </a:extLst>
                </a:hlinkClick>
              </a:rPr>
              <a:t>Kasprowicz &amp; Marsden, 2017</a:t>
            </a:r>
            <a:r>
              <a:rPr lang="en-GB" sz="2000" dirty="0">
                <a:solidFill>
                  <a:schemeClr val="bg1"/>
                </a:solidFill>
                <a:latin typeface="Century Gothic" panose="020B0502020202020204" pitchFamily="34" charset="0"/>
              </a:rPr>
              <a:t>)</a:t>
            </a:r>
          </a:p>
        </p:txBody>
      </p:sp>
      <p:pic>
        <p:nvPicPr>
          <p:cNvPr id="3" name="Picture 2" descr="OASIS logo">
            <a:extLst>
              <a:ext uri="{FF2B5EF4-FFF2-40B4-BE49-F238E27FC236}">
                <a16:creationId xmlns:a16="http://schemas.microsoft.com/office/drawing/2014/main" id="{91B826EB-9621-4A71-A5D6-F4EE13CAB63C}"/>
              </a:ext>
            </a:extLst>
          </p:cNvPr>
          <p:cNvPicPr>
            <a:picLocks noChangeAspect="1"/>
          </p:cNvPicPr>
          <p:nvPr/>
        </p:nvPicPr>
        <p:blipFill rotWithShape="1">
          <a:blip r:embed="rId6"/>
          <a:srcRect/>
          <a:stretch/>
        </p:blipFill>
        <p:spPr>
          <a:xfrm>
            <a:off x="9004852" y="5442180"/>
            <a:ext cx="3031252" cy="819471"/>
          </a:xfrm>
          <a:prstGeom prst="rect">
            <a:avLst/>
          </a:prstGeom>
        </p:spPr>
      </p:pic>
      <p:sp>
        <p:nvSpPr>
          <p:cNvPr id="26" name="Rectangle 25">
            <a:extLst>
              <a:ext uri="{FF2B5EF4-FFF2-40B4-BE49-F238E27FC236}">
                <a16:creationId xmlns:a16="http://schemas.microsoft.com/office/drawing/2014/main" id="{FD464D56-3380-4DD4-9485-E0AF495570F4}"/>
              </a:ext>
            </a:extLst>
          </p:cNvPr>
          <p:cNvSpPr/>
          <p:nvPr/>
        </p:nvSpPr>
        <p:spPr>
          <a:xfrm>
            <a:off x="5257800" y="6456775"/>
            <a:ext cx="4410182" cy="341632"/>
          </a:xfrm>
          <a:prstGeom prst="rect">
            <a:avLst/>
          </a:prstGeom>
        </p:spPr>
        <p:txBody>
          <a:bodyPr wrap="none">
            <a:spAutoFit/>
          </a:bodyPr>
          <a:lstStyle/>
          <a:p>
            <a:pPr lvl="0">
              <a:lnSpc>
                <a:spcPct val="90000"/>
              </a:lnSpc>
              <a:spcBef>
                <a:spcPct val="0"/>
              </a:spcBef>
              <a:defRPr/>
            </a:pPr>
            <a:r>
              <a:rPr lang="en-GB" dirty="0">
                <a:solidFill>
                  <a:prstClr val="white"/>
                </a:solidFill>
                <a:latin typeface="Century Gothic" panose="020B0502020202020204" pitchFamily="34" charset="0"/>
              </a:rPr>
              <a:t>Rowena Kasprowicz / Emma Marsden</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59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Problemas con </a:t>
            </a:r>
            <a:r>
              <a:rPr lang="en-GB" sz="3600" b="1" i="1" dirty="0">
                <a:solidFill>
                  <a:schemeClr val="bg1"/>
                </a:solidFill>
              </a:rPr>
              <a:t>Siri</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1" y="1222165"/>
            <a:ext cx="771688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Siri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funciona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móvil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hoy! </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it talking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los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mensajes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opción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 name="Rectangle: Rounded Corners 22" descr="tablet screen">
            <a:extLst>
              <a:ext uri="{FF2B5EF4-FFF2-40B4-BE49-F238E27FC236}">
                <a16:creationId xmlns:a16="http://schemas.microsoft.com/office/drawing/2014/main" id="{7A6DE30B-325F-49D8-9696-030E4F14245E}"/>
              </a:ext>
            </a:extLst>
          </p:cNvPr>
          <p:cNvSpPr/>
          <p:nvPr/>
        </p:nvSpPr>
        <p:spPr>
          <a:xfrm>
            <a:off x="4056130" y="2103340"/>
            <a:ext cx="3195779" cy="4081178"/>
          </a:xfrm>
          <a:prstGeom prst="roundRect">
            <a:avLst/>
          </a:prstGeom>
          <a:solidFill>
            <a:schemeClr val="tx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 name="Rectangle 2" descr="rectangle over the table screen"/>
          <p:cNvSpPr/>
          <p:nvPr/>
        </p:nvSpPr>
        <p:spPr>
          <a:xfrm>
            <a:off x="4320662" y="2519459"/>
            <a:ext cx="2628363" cy="32206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Oval 34" descr="oval to represent the 'home' button for the table screen">
            <a:extLst>
              <a:ext uri="{FF2B5EF4-FFF2-40B4-BE49-F238E27FC236}">
                <a16:creationId xmlns:a16="http://schemas.microsoft.com/office/drawing/2014/main" id="{6E697A13-5ADB-480F-88A1-2A663F75E103}"/>
              </a:ext>
            </a:extLst>
          </p:cNvPr>
          <p:cNvSpPr/>
          <p:nvPr/>
        </p:nvSpPr>
        <p:spPr>
          <a:xfrm>
            <a:off x="5478972" y="5741104"/>
            <a:ext cx="462011" cy="44240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5"/>
          <p:cNvGraphicFramePr>
            <a:graphicFrameLocks noGrp="1"/>
          </p:cNvGraphicFramePr>
          <p:nvPr/>
        </p:nvGraphicFramePr>
        <p:xfrm>
          <a:off x="7251909" y="813952"/>
          <a:ext cx="4740646" cy="5261992"/>
        </p:xfrm>
        <a:graphic>
          <a:graphicData uri="http://schemas.openxmlformats.org/drawingml/2006/table">
            <a:tbl>
              <a:tblPr firstRow="1" bandRow="1">
                <a:tableStyleId>{8A107856-5554-42FB-B03E-39F5DBC370BA}</a:tableStyleId>
              </a:tblPr>
              <a:tblGrid>
                <a:gridCol w="825291">
                  <a:extLst>
                    <a:ext uri="{9D8B030D-6E8A-4147-A177-3AD203B41FA5}">
                      <a16:colId xmlns:a16="http://schemas.microsoft.com/office/drawing/2014/main" val="776145775"/>
                    </a:ext>
                  </a:extLst>
                </a:gridCol>
                <a:gridCol w="1955800">
                  <a:extLst>
                    <a:ext uri="{9D8B030D-6E8A-4147-A177-3AD203B41FA5}">
                      <a16:colId xmlns:a16="http://schemas.microsoft.com/office/drawing/2014/main" val="2928869905"/>
                    </a:ext>
                  </a:extLst>
                </a:gridCol>
                <a:gridCol w="1959555">
                  <a:extLst>
                    <a:ext uri="{9D8B030D-6E8A-4147-A177-3AD203B41FA5}">
                      <a16:colId xmlns:a16="http://schemas.microsoft.com/office/drawing/2014/main" val="2415405571"/>
                    </a:ext>
                  </a:extLst>
                </a:gridCol>
              </a:tblGrid>
              <a:tr h="736662">
                <a:tc>
                  <a:txBody>
                    <a:bodyPr/>
                    <a:lstStyle/>
                    <a:p>
                      <a:pPr algn="ct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the action </a:t>
                      </a:r>
                      <a:r>
                        <a:rPr lang="en-GB" sz="2000" b="1" i="1" baseline="0" dirty="0">
                          <a:solidFill>
                            <a:schemeClr val="accent5">
                              <a:lumMod val="75000"/>
                            </a:schemeClr>
                          </a:solidFill>
                          <a:latin typeface="Century Gothic" panose="020B0502020202020204" pitchFamily="34" charset="0"/>
                        </a:rPr>
                        <a:t>in general</a:t>
                      </a:r>
                      <a:endParaRPr lang="en-GB" sz="2000" b="1" i="1" dirty="0">
                        <a:solidFill>
                          <a:schemeClr val="accent5">
                            <a:lumMod val="75000"/>
                          </a:schemeClr>
                        </a:solidFill>
                        <a:latin typeface="Century Gothic" panose="020B0502020202020204" pitchFamily="34" charset="0"/>
                      </a:endParaRPr>
                    </a:p>
                  </a:txBody>
                  <a:tcPr anchor="ctr"/>
                </a:tc>
                <a:tc>
                  <a:txBody>
                    <a:bodyPr/>
                    <a:lstStyle/>
                    <a:p>
                      <a:pPr algn="ctr"/>
                      <a:r>
                        <a:rPr lang="en-GB" sz="2000" b="1" baseline="0" dirty="0">
                          <a:solidFill>
                            <a:schemeClr val="accent5">
                              <a:lumMod val="75000"/>
                            </a:schemeClr>
                          </a:solidFill>
                          <a:latin typeface="Century Gothic" panose="020B0502020202020204" pitchFamily="34" charset="0"/>
                        </a:rPr>
                        <a:t>someone does the action</a:t>
                      </a:r>
                      <a:endParaRPr lang="en-GB" sz="2000" b="1" dirty="0">
                        <a:solidFill>
                          <a:schemeClr val="accent5">
                            <a:lumMod val="75000"/>
                          </a:schemeClr>
                        </a:solidFill>
                        <a:latin typeface="Century Gothic" panose="020B0502020202020204" pitchFamily="34" charset="0"/>
                      </a:endParaRPr>
                    </a:p>
                  </a:txBody>
                  <a:tcPr anchor="ctr"/>
                </a:tc>
                <a:extLst>
                  <a:ext uri="{0D108BD9-81ED-4DB2-BD59-A6C34878D82A}">
                    <a16:rowId xmlns:a16="http://schemas.microsoft.com/office/drawing/2014/main" val="924415809"/>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0047697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848763795"/>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extLst>
                  <a:ext uri="{0D108BD9-81ED-4DB2-BD59-A6C34878D82A}">
                    <a16:rowId xmlns:a16="http://schemas.microsoft.com/office/drawing/2014/main" val="4107030061"/>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067270774"/>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4255301201"/>
                  </a:ext>
                </a:extLst>
              </a:tr>
              <a:tr h="532019">
                <a:tc>
                  <a:txBody>
                    <a:bodyPr/>
                    <a:lstStyle/>
                    <a:p>
                      <a:endParaRPr lang="en-GB" sz="1600">
                        <a:latin typeface="Century Gothic" panose="020B0502020202020204" pitchFamily="34" charset="0"/>
                      </a:endParaRPr>
                    </a:p>
                  </a:txBody>
                  <a:tcPr/>
                </a:tc>
                <a:tc>
                  <a:txBody>
                    <a:bodyPr/>
                    <a:lstStyle/>
                    <a:p>
                      <a:endParaRPr lang="en-GB" sz="160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62356550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3164601267"/>
                  </a:ext>
                </a:extLst>
              </a:tr>
              <a:tr h="532019">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tc>
                  <a:txBody>
                    <a:bodyPr/>
                    <a:lstStyle/>
                    <a:p>
                      <a:endParaRPr lang="en-GB" sz="1600" dirty="0">
                        <a:latin typeface="Century Gothic" panose="020B0502020202020204" pitchFamily="34" charset="0"/>
                      </a:endParaRPr>
                    </a:p>
                  </a:txBody>
                  <a:tcPr/>
                </a:tc>
                <a:extLst>
                  <a:ext uri="{0D108BD9-81ED-4DB2-BD59-A6C34878D82A}">
                    <a16:rowId xmlns:a16="http://schemas.microsoft.com/office/drawing/2014/main" val="961647291"/>
                  </a:ext>
                </a:extLst>
              </a:tr>
            </a:tbl>
          </a:graphicData>
        </a:graphic>
      </p:graphicFrame>
      <p:sp>
        <p:nvSpPr>
          <p:cNvPr id="36" name="Action Button: Custom 35">
            <a:hlinkClick r:id="" action="ppaction://noaction" highlightClick="1">
              <a:snd r:embed="rId4" name="lee frases interesantes.wav"/>
            </a:hlinkClick>
          </p:cNvPr>
          <p:cNvSpPr/>
          <p:nvPr/>
        </p:nvSpPr>
        <p:spPr>
          <a:xfrm>
            <a:off x="7479999" y="193495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7"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5773" y="186111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7" name="Action Button: Custom 36">
            <a:hlinkClick r:id="" action="ppaction://noaction" highlightClick="1">
              <a:snd r:embed="rId6" name="vivir cerca del pueblo.wav"/>
            </a:hlinkClick>
          </p:cNvPr>
          <p:cNvSpPr/>
          <p:nvPr/>
        </p:nvSpPr>
        <p:spPr>
          <a:xfrm>
            <a:off x="7479999" y="24552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28"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1199" y="238138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8" name="Action Button: Custom 37">
            <a:hlinkClick r:id="" action="ppaction://noaction" highlightClick="1">
              <a:snd r:embed="rId7" name="bebe coca cola.wav"/>
            </a:hlinkClick>
          </p:cNvPr>
          <p:cNvSpPr/>
          <p:nvPr/>
        </p:nvSpPr>
        <p:spPr>
          <a:xfrm>
            <a:off x="7466100" y="29717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29"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5773" y="293533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9" name="Action Button: Custom 38">
            <a:hlinkClick r:id="" action="ppaction://noaction" highlightClick="1">
              <a:snd r:embed="rId8" name="come comida.wav"/>
            </a:hlinkClick>
          </p:cNvPr>
          <p:cNvSpPr/>
          <p:nvPr/>
        </p:nvSpPr>
        <p:spPr>
          <a:xfrm>
            <a:off x="7479999" y="3498787"/>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0"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5773" y="348483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0" name="Action Button: Custom 39">
            <a:hlinkClick r:id="" action="ppaction://noaction" highlightClick="1">
              <a:snd r:embed="rId9" name="leer juntos.wav"/>
            </a:hlinkClick>
          </p:cNvPr>
          <p:cNvSpPr/>
          <p:nvPr/>
        </p:nvSpPr>
        <p:spPr>
          <a:xfrm>
            <a:off x="7479998" y="40181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1"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5118" y="4006126"/>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1" name="Action Button: Custom 40">
            <a:hlinkClick r:id="" action="ppaction://noaction" highlightClick="1">
              <a:snd r:embed="rId10" name="vive lejos de aquí.wav"/>
            </a:hlinkClick>
          </p:cNvPr>
          <p:cNvSpPr/>
          <p:nvPr/>
        </p:nvSpPr>
        <p:spPr>
          <a:xfrm>
            <a:off x="7466099" y="458590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2"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35773" y="451763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2" name="Action Button: Custom 41">
            <a:hlinkClick r:id="" action="ppaction://noaction" highlightClick="1">
              <a:snd r:embed="rId11" name="comer mucho.wav"/>
            </a:hlinkClick>
          </p:cNvPr>
          <p:cNvSpPr/>
          <p:nvPr/>
        </p:nvSpPr>
        <p:spPr>
          <a:xfrm>
            <a:off x="7466098" y="515075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33"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5080" y="5053967"/>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3" name="Action Button: Custom 42">
            <a:hlinkClick r:id="" action="ppaction://noaction" highlightClick="1">
              <a:snd r:embed="rId12" name="beber limonada.wav"/>
            </a:hlinkClick>
          </p:cNvPr>
          <p:cNvSpPr/>
          <p:nvPr/>
        </p:nvSpPr>
        <p:spPr>
          <a:xfrm>
            <a:off x="7466098" y="565437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Picture 2" descr="green checkma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5118" y="555967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BFDB628-B9EE-411A-85A2-327A92130B02}"/>
              </a:ext>
            </a:extLst>
          </p:cNvPr>
          <p:cNvSpPr/>
          <p:nvPr/>
        </p:nvSpPr>
        <p:spPr>
          <a:xfrm>
            <a:off x="3253846" y="6453878"/>
            <a:ext cx="8452304" cy="341632"/>
          </a:xfrm>
          <a:prstGeom prst="rect">
            <a:avLst/>
          </a:prstGeom>
        </p:spPr>
        <p:txBody>
          <a:bodyPr wrap="square">
            <a:spAutoFit/>
          </a:bodyPr>
          <a:lstStyle/>
          <a:p>
            <a:pPr lvl="0">
              <a:lnSpc>
                <a:spcPct val="90000"/>
              </a:lnSpc>
              <a:spcBef>
                <a:spcPct val="0"/>
              </a:spcBef>
              <a:defRPr/>
            </a:pPr>
            <a:r>
              <a:rPr lang="en-GB" dirty="0">
                <a:solidFill>
                  <a:prstClr val="white"/>
                </a:solidFill>
                <a:latin typeface="Century Gothic" panose="020B0502020202020204" pitchFamily="34" charset="0"/>
              </a:rPr>
              <a:t>St. James’ Hub Teachers / Victoria Hobson / Nick Avery</a:t>
            </a:r>
          </a:p>
        </p:txBody>
      </p:sp>
    </p:spTree>
    <p:extLst>
      <p:ext uri="{BB962C8B-B14F-4D97-AF65-F5344CB8AC3E}">
        <p14:creationId xmlns:p14="http://schemas.microsoft.com/office/powerpoint/2010/main" val="137728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828594" cy="869950"/>
          </a:xfrm>
          <a:prstGeom prst="rect">
            <a:avLst/>
          </a:prstGeom>
        </p:spPr>
      </p:pic>
      <p:sp>
        <p:nvSpPr>
          <p:cNvPr id="4" name="Title 3"/>
          <p:cNvSpPr>
            <a:spLocks noGrp="1"/>
          </p:cNvSpPr>
          <p:nvPr>
            <p:ph type="title"/>
          </p:nvPr>
        </p:nvSpPr>
        <p:spPr>
          <a:xfrm>
            <a:off x="0" y="-219012"/>
            <a:ext cx="10515600" cy="1325563"/>
          </a:xfrm>
        </p:spPr>
        <p:txBody>
          <a:bodyPr>
            <a:normAutofit/>
          </a:bodyPr>
          <a:lstStyle/>
          <a:p>
            <a:r>
              <a:rPr lang="en-GB" sz="4000" b="1" dirty="0" err="1">
                <a:solidFill>
                  <a:schemeClr val="bg1"/>
                </a:solidFill>
              </a:rPr>
              <a:t>Steigt</a:t>
            </a:r>
            <a:r>
              <a:rPr lang="en-GB" sz="4000" b="1" dirty="0">
                <a:solidFill>
                  <a:schemeClr val="bg1"/>
                </a:solidFill>
              </a:rPr>
              <a:t> </a:t>
            </a:r>
            <a:r>
              <a:rPr lang="en-GB" sz="4000" b="1" dirty="0" err="1">
                <a:solidFill>
                  <a:schemeClr val="bg1"/>
                </a:solidFill>
              </a:rPr>
              <a:t>oder</a:t>
            </a:r>
            <a:r>
              <a:rPr lang="en-GB" sz="4000" b="1" dirty="0">
                <a:solidFill>
                  <a:schemeClr val="bg1"/>
                </a:solidFill>
              </a:rPr>
              <a:t> </a:t>
            </a:r>
            <a:r>
              <a:rPr lang="en-GB" sz="4000" b="1" dirty="0" err="1">
                <a:solidFill>
                  <a:schemeClr val="bg1"/>
                </a:solidFill>
              </a:rPr>
              <a:t>steht</a:t>
            </a:r>
            <a:r>
              <a:rPr lang="en-GB" sz="4000" b="1" dirty="0">
                <a:solidFill>
                  <a:schemeClr val="bg1"/>
                </a:solidFill>
              </a:rPr>
              <a:t>?</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913164" y="158883"/>
            <a:ext cx="1049147" cy="40011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6" name="Table 5"/>
          <p:cNvGraphicFramePr>
            <a:graphicFrameLocks noGrp="1"/>
          </p:cNvGraphicFramePr>
          <p:nvPr/>
        </p:nvGraphicFramePr>
        <p:xfrm>
          <a:off x="230241" y="1106549"/>
          <a:ext cx="6239139" cy="4997070"/>
        </p:xfrm>
        <a:graphic>
          <a:graphicData uri="http://schemas.openxmlformats.org/drawingml/2006/table">
            <a:tbl>
              <a:tblPr firstRow="1" bandRow="1">
                <a:tableStyleId>{5940675A-B579-460E-94D1-54222C63F5DA}</a:tableStyleId>
              </a:tblPr>
              <a:tblGrid>
                <a:gridCol w="6239139">
                  <a:extLst>
                    <a:ext uri="{9D8B030D-6E8A-4147-A177-3AD203B41FA5}">
                      <a16:colId xmlns:a16="http://schemas.microsoft.com/office/drawing/2014/main" val="20000"/>
                    </a:ext>
                  </a:extLst>
                </a:gridCol>
              </a:tblGrid>
              <a:tr h="555230">
                <a:tc>
                  <a:txBody>
                    <a:bodyPr/>
                    <a:lstStyle/>
                    <a:p>
                      <a:r>
                        <a:rPr lang="en-GB" sz="2400" dirty="0">
                          <a:solidFill>
                            <a:schemeClr val="accent5">
                              <a:lumMod val="50000"/>
                            </a:schemeClr>
                          </a:solidFill>
                          <a:latin typeface="Century Gothic" panose="020B0502020202020204" pitchFamily="34" charset="0"/>
                        </a:rPr>
                        <a:t>1 Der </a:t>
                      </a:r>
                      <a:r>
                        <a:rPr lang="en-GB" sz="2400" dirty="0" err="1">
                          <a:solidFill>
                            <a:schemeClr val="accent5">
                              <a:lumMod val="50000"/>
                            </a:schemeClr>
                          </a:solidFill>
                          <a:latin typeface="Century Gothic" panose="020B0502020202020204" pitchFamily="34" charset="0"/>
                        </a:rPr>
                        <a:t>Tisch</a:t>
                      </a:r>
                      <a:r>
                        <a:rPr lang="en-GB" sz="2400" baseline="0" dirty="0">
                          <a:solidFill>
                            <a:schemeClr val="accent5">
                              <a:lumMod val="50000"/>
                            </a:schemeClr>
                          </a:solidFill>
                          <a:latin typeface="Century Gothic" panose="020B0502020202020204" pitchFamily="34" charset="0"/>
                        </a:rPr>
                        <a:t> _________ auf </a:t>
                      </a:r>
                      <a:r>
                        <a:rPr lang="en-GB" sz="2400" baseline="0" dirty="0" err="1">
                          <a:solidFill>
                            <a:schemeClr val="accent5">
                              <a:lumMod val="50000"/>
                            </a:schemeClr>
                          </a:solidFill>
                          <a:latin typeface="Century Gothic" panose="020B0502020202020204" pitchFamily="34" charset="0"/>
                        </a:rPr>
                        <a:t>dem</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Haus</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5230">
                <a:tc>
                  <a:txBody>
                    <a:bodyPr/>
                    <a:lstStyle/>
                    <a:p>
                      <a:r>
                        <a:rPr lang="en-GB" sz="2400" dirty="0">
                          <a:solidFill>
                            <a:schemeClr val="accent5">
                              <a:lumMod val="50000"/>
                            </a:schemeClr>
                          </a:solidFill>
                          <a:latin typeface="Century Gothic" panose="020B0502020202020204" pitchFamily="34" charset="0"/>
                        </a:rPr>
                        <a:t>2 Der Mann _________ auf den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55230">
                <a:tc>
                  <a:txBody>
                    <a:bodyPr/>
                    <a:lstStyle/>
                    <a:p>
                      <a:r>
                        <a:rPr lang="en-GB" sz="2400" dirty="0">
                          <a:solidFill>
                            <a:schemeClr val="accent5">
                              <a:lumMod val="50000"/>
                            </a:schemeClr>
                          </a:solidFill>
                          <a:latin typeface="Century Gothic" panose="020B0502020202020204" pitchFamily="34" charset="0"/>
                        </a:rPr>
                        <a:t>3 Der </a:t>
                      </a:r>
                      <a:r>
                        <a:rPr lang="en-GB" sz="2400" dirty="0" err="1">
                          <a:solidFill>
                            <a:schemeClr val="accent5">
                              <a:lumMod val="50000"/>
                            </a:schemeClr>
                          </a:solidFill>
                          <a:latin typeface="Century Gothic" panose="020B0502020202020204" pitchFamily="34" charset="0"/>
                        </a:rPr>
                        <a:t>Mond</a:t>
                      </a:r>
                      <a:r>
                        <a:rPr lang="en-GB" sz="2400" dirty="0">
                          <a:solidFill>
                            <a:schemeClr val="accent5">
                              <a:lumMod val="50000"/>
                            </a:schemeClr>
                          </a:solidFill>
                          <a:latin typeface="Century Gothic" panose="020B0502020202020204" pitchFamily="34" charset="0"/>
                        </a:rPr>
                        <a:t> __________ auf die </a:t>
                      </a:r>
                      <a:r>
                        <a:rPr lang="en-GB" sz="2400" dirty="0" err="1">
                          <a:solidFill>
                            <a:schemeClr val="accent5">
                              <a:lumMod val="50000"/>
                            </a:schemeClr>
                          </a:solidFill>
                          <a:latin typeface="Century Gothic" panose="020B0502020202020204" pitchFamily="34" charset="0"/>
                        </a:rPr>
                        <a:t>Nacht</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5230">
                <a:tc>
                  <a:txBody>
                    <a:bodyPr/>
                    <a:lstStyle/>
                    <a:p>
                      <a:r>
                        <a:rPr lang="en-GB" sz="2400" dirty="0">
                          <a:solidFill>
                            <a:schemeClr val="accent5">
                              <a:lumMod val="50000"/>
                            </a:schemeClr>
                          </a:solidFill>
                          <a:latin typeface="Century Gothic" panose="020B0502020202020204" pitchFamily="34" charset="0"/>
                        </a:rPr>
                        <a:t>4 Der </a:t>
                      </a:r>
                      <a:r>
                        <a:rPr lang="en-GB" sz="2400" dirty="0" err="1">
                          <a:solidFill>
                            <a:schemeClr val="accent5">
                              <a:lumMod val="50000"/>
                            </a:schemeClr>
                          </a:solidFill>
                          <a:latin typeface="Century Gothic" panose="020B0502020202020204" pitchFamily="34" charset="0"/>
                        </a:rPr>
                        <a:t>Sessel</a:t>
                      </a:r>
                      <a:r>
                        <a:rPr lang="en-GB" sz="2400" dirty="0">
                          <a:solidFill>
                            <a:schemeClr val="accent5">
                              <a:lumMod val="50000"/>
                            </a:schemeClr>
                          </a:solidFill>
                          <a:latin typeface="Century Gothic" panose="020B0502020202020204" pitchFamily="34" charset="0"/>
                        </a:rPr>
                        <a:t> __________ auf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55230">
                <a:tc>
                  <a:txBody>
                    <a:bodyPr/>
                    <a:lstStyle/>
                    <a:p>
                      <a:r>
                        <a:rPr lang="en-GB" sz="2400" dirty="0">
                          <a:solidFill>
                            <a:schemeClr val="accent5">
                              <a:lumMod val="50000"/>
                            </a:schemeClr>
                          </a:solidFill>
                          <a:latin typeface="Century Gothic" panose="020B0502020202020204" pitchFamily="34" charset="0"/>
                        </a:rPr>
                        <a:t>5 Der </a:t>
                      </a:r>
                      <a:r>
                        <a:rPr lang="en-GB" sz="2400" dirty="0" err="1">
                          <a:solidFill>
                            <a:schemeClr val="accent5">
                              <a:lumMod val="50000"/>
                            </a:schemeClr>
                          </a:solidFill>
                          <a:latin typeface="Century Gothic" panose="020B0502020202020204" pitchFamily="34" charset="0"/>
                        </a:rPr>
                        <a:t>Tisch</a:t>
                      </a:r>
                      <a:r>
                        <a:rPr lang="en-GB" sz="2400" dirty="0">
                          <a:solidFill>
                            <a:schemeClr val="accent5">
                              <a:lumMod val="50000"/>
                            </a:schemeClr>
                          </a:solidFill>
                          <a:latin typeface="Century Gothic" panose="020B0502020202020204" pitchFamily="34" charset="0"/>
                        </a:rPr>
                        <a:t> ___________ auf das </a:t>
                      </a:r>
                      <a:r>
                        <a:rPr lang="en-GB" sz="2400" dirty="0" err="1">
                          <a:solidFill>
                            <a:schemeClr val="accent5">
                              <a:lumMod val="50000"/>
                            </a:schemeClr>
                          </a:solidFill>
                          <a:latin typeface="Century Gothic" panose="020B0502020202020204" pitchFamily="34" charset="0"/>
                        </a:rPr>
                        <a:t>Haus</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55230">
                <a:tc>
                  <a:txBody>
                    <a:bodyPr/>
                    <a:lstStyle/>
                    <a:p>
                      <a:r>
                        <a:rPr lang="en-GB" sz="2400" dirty="0">
                          <a:solidFill>
                            <a:schemeClr val="accent5">
                              <a:lumMod val="50000"/>
                            </a:schemeClr>
                          </a:solidFill>
                          <a:latin typeface="Century Gothic" panose="020B0502020202020204" pitchFamily="34" charset="0"/>
                        </a:rPr>
                        <a:t>6 Das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Haus</a:t>
                      </a:r>
                      <a:r>
                        <a:rPr lang="en-GB" sz="2400" baseline="0" dirty="0">
                          <a:solidFill>
                            <a:schemeClr val="accent5">
                              <a:lumMod val="50000"/>
                            </a:schemeClr>
                          </a:solidFill>
                          <a:latin typeface="Century Gothic" panose="020B0502020202020204" pitchFamily="34" charset="0"/>
                        </a:rPr>
                        <a:t> ___________ auf den Berg.</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55230">
                <a:tc>
                  <a:txBody>
                    <a:bodyPr/>
                    <a:lstStyle/>
                    <a:p>
                      <a:r>
                        <a:rPr lang="en-GB" sz="2400" dirty="0">
                          <a:solidFill>
                            <a:schemeClr val="accent5">
                              <a:lumMod val="50000"/>
                            </a:schemeClr>
                          </a:solidFill>
                          <a:latin typeface="Century Gothic" panose="020B0502020202020204" pitchFamily="34" charset="0"/>
                        </a:rPr>
                        <a:t>7 Der Berg ___________</a:t>
                      </a:r>
                      <a:r>
                        <a:rPr lang="en-GB" sz="2400" baseline="0" dirty="0">
                          <a:solidFill>
                            <a:schemeClr val="accent5">
                              <a:lumMod val="50000"/>
                            </a:schemeClr>
                          </a:solidFill>
                          <a:latin typeface="Century Gothic" panose="020B0502020202020204" pitchFamily="34" charset="0"/>
                        </a:rPr>
                        <a:t> auf </a:t>
                      </a:r>
                      <a:r>
                        <a:rPr lang="en-GB" sz="2400" baseline="0" dirty="0" err="1">
                          <a:solidFill>
                            <a:schemeClr val="accent5">
                              <a:lumMod val="50000"/>
                            </a:schemeClr>
                          </a:solidFill>
                          <a:latin typeface="Century Gothic" panose="020B0502020202020204" pitchFamily="34" charset="0"/>
                        </a:rPr>
                        <a:t>dem</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Mond</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55230">
                <a:tc>
                  <a:txBody>
                    <a:bodyPr/>
                    <a:lstStyle/>
                    <a:p>
                      <a:r>
                        <a:rPr lang="en-GB" sz="2400" dirty="0">
                          <a:solidFill>
                            <a:schemeClr val="accent5">
                              <a:lumMod val="50000"/>
                            </a:schemeClr>
                          </a:solidFill>
                          <a:latin typeface="Century Gothic" panose="020B0502020202020204" pitchFamily="34" charset="0"/>
                        </a:rPr>
                        <a:t>8 Der Mann ___________ auf </a:t>
                      </a:r>
                      <a:r>
                        <a:rPr lang="en-GB" sz="2400" dirty="0" err="1">
                          <a:solidFill>
                            <a:schemeClr val="accent5">
                              <a:lumMod val="50000"/>
                            </a:schemeClr>
                          </a:solidFill>
                          <a:latin typeface="Century Gothic" panose="020B0502020202020204" pitchFamily="34" charset="0"/>
                        </a:rPr>
                        <a:t>dem</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Sessel</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55230">
                <a:tc>
                  <a:txBody>
                    <a:bodyPr/>
                    <a:lstStyle/>
                    <a:p>
                      <a:r>
                        <a:rPr lang="en-GB" sz="2400" dirty="0">
                          <a:solidFill>
                            <a:schemeClr val="accent5">
                              <a:lumMod val="50000"/>
                            </a:schemeClr>
                          </a:solidFill>
                          <a:latin typeface="Century Gothic" panose="020B0502020202020204" pitchFamily="34" charset="0"/>
                        </a:rPr>
                        <a:t>9 Der </a:t>
                      </a:r>
                      <a:r>
                        <a:rPr lang="en-GB" sz="2400" dirty="0" err="1">
                          <a:solidFill>
                            <a:schemeClr val="accent5">
                              <a:lumMod val="50000"/>
                            </a:schemeClr>
                          </a:solidFill>
                          <a:latin typeface="Century Gothic" panose="020B0502020202020204" pitchFamily="34" charset="0"/>
                        </a:rPr>
                        <a:t>Mond</a:t>
                      </a:r>
                      <a:r>
                        <a:rPr lang="en-GB" sz="2400" dirty="0">
                          <a:solidFill>
                            <a:schemeClr val="accent5">
                              <a:lumMod val="50000"/>
                            </a:schemeClr>
                          </a:solidFill>
                          <a:latin typeface="Century Gothic" panose="020B0502020202020204" pitchFamily="34" charset="0"/>
                        </a:rPr>
                        <a:t> ___________ auf der </a:t>
                      </a:r>
                      <a:r>
                        <a:rPr lang="en-GB" sz="2400" dirty="0" err="1">
                          <a:solidFill>
                            <a:schemeClr val="accent5">
                              <a:lumMod val="50000"/>
                            </a:schemeClr>
                          </a:solidFill>
                          <a:latin typeface="Century Gothic" panose="020B0502020202020204" pitchFamily="34" charset="0"/>
                        </a:rPr>
                        <a:t>Nacht</a:t>
                      </a:r>
                      <a:r>
                        <a:rPr lang="en-GB" sz="2400" dirty="0">
                          <a:solidFill>
                            <a:schemeClr val="accent5">
                              <a:lumMod val="50000"/>
                            </a:schemeClr>
                          </a:solidFill>
                          <a:latin typeface="Century Gothic" panose="020B0502020202020204"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17" name="TextBox 16"/>
          <p:cNvSpPr txBox="1"/>
          <p:nvPr/>
        </p:nvSpPr>
        <p:spPr>
          <a:xfrm>
            <a:off x="1968285" y="1106549"/>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18" name="TextBox 17"/>
          <p:cNvSpPr txBox="1"/>
          <p:nvPr/>
        </p:nvSpPr>
        <p:spPr>
          <a:xfrm>
            <a:off x="2167179" y="1692152"/>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19" name="TextBox 18"/>
          <p:cNvSpPr txBox="1"/>
          <p:nvPr/>
        </p:nvSpPr>
        <p:spPr>
          <a:xfrm>
            <a:off x="2167179" y="2271159"/>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0" name="TextBox 19"/>
          <p:cNvSpPr txBox="1"/>
          <p:nvPr/>
        </p:nvSpPr>
        <p:spPr>
          <a:xfrm>
            <a:off x="2151681" y="2808260"/>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1" name="TextBox 20"/>
          <p:cNvSpPr txBox="1"/>
          <p:nvPr/>
        </p:nvSpPr>
        <p:spPr>
          <a:xfrm>
            <a:off x="2167179" y="3379805"/>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2" name="TextBox 21"/>
          <p:cNvSpPr txBox="1"/>
          <p:nvPr/>
        </p:nvSpPr>
        <p:spPr>
          <a:xfrm>
            <a:off x="2167179" y="3916906"/>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steigt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3" name="TextBox 22"/>
          <p:cNvSpPr txBox="1"/>
          <p:nvPr/>
        </p:nvSpPr>
        <p:spPr>
          <a:xfrm>
            <a:off x="2151681" y="4473161"/>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4" name="TextBox 23"/>
          <p:cNvSpPr txBox="1"/>
          <p:nvPr/>
        </p:nvSpPr>
        <p:spPr>
          <a:xfrm>
            <a:off x="2226589" y="5029416"/>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sp>
        <p:nvSpPr>
          <p:cNvPr id="25" name="TextBox 24"/>
          <p:cNvSpPr txBox="1"/>
          <p:nvPr/>
        </p:nvSpPr>
        <p:spPr>
          <a:xfrm>
            <a:off x="2226589" y="5566517"/>
            <a:ext cx="14258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28700"/>
                </a:solidFill>
                <a:effectLst/>
                <a:uLnTx/>
                <a:uFillTx/>
                <a:latin typeface="Century Gothic" panose="020F0302020204030204"/>
                <a:ea typeface="+mn-ea"/>
                <a:cs typeface="+mn-cs"/>
              </a:rPr>
              <a:t>steht</a:t>
            </a:r>
            <a:endParaRPr kumimoji="0" lang="en-GB" sz="2400" b="1" i="0" u="none" strike="noStrike" kern="1200" cap="none" spc="0" normalizeH="0" baseline="0" noProof="0" dirty="0">
              <a:ln>
                <a:noFill/>
              </a:ln>
              <a:solidFill>
                <a:srgbClr val="E28700"/>
              </a:solidFill>
              <a:effectLst/>
              <a:uLnTx/>
              <a:uFillTx/>
              <a:latin typeface="Century Gothic" panose="020F0302020204030204"/>
              <a:ea typeface="+mn-ea"/>
              <a:cs typeface="+mn-cs"/>
            </a:endParaRPr>
          </a:p>
        </p:txBody>
      </p:sp>
      <p:pic>
        <p:nvPicPr>
          <p:cNvPr id="12" name="Picture 11" descr="man play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9522" y="2050821"/>
            <a:ext cx="519494" cy="963485"/>
          </a:xfrm>
          <a:prstGeom prst="rect">
            <a:avLst/>
          </a:prstGeom>
        </p:spPr>
      </p:pic>
      <p:sp>
        <p:nvSpPr>
          <p:cNvPr id="15" name="TextBox 14"/>
          <p:cNvSpPr txBox="1"/>
          <p:nvPr/>
        </p:nvSpPr>
        <p:spPr>
          <a:xfrm>
            <a:off x="8989016" y="2453661"/>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steigen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Picture 12" descr="people stand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5335" y="3013012"/>
            <a:ext cx="389695" cy="761541"/>
          </a:xfrm>
          <a:prstGeom prst="rect">
            <a:avLst/>
          </a:prstGeom>
        </p:spPr>
      </p:pic>
      <p:sp>
        <p:nvSpPr>
          <p:cNvPr id="14" name="TextBox 13"/>
          <p:cNvSpPr txBox="1"/>
          <p:nvPr/>
        </p:nvSpPr>
        <p:spPr>
          <a:xfrm>
            <a:off x="8989016" y="3269925"/>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 name="Picture 8" descr="moo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1644" y="3735917"/>
            <a:ext cx="883920" cy="883920"/>
          </a:xfrm>
          <a:prstGeom prst="rect">
            <a:avLst/>
          </a:prstGeom>
        </p:spPr>
      </p:pic>
      <p:sp>
        <p:nvSpPr>
          <p:cNvPr id="2" name="TextBox 1"/>
          <p:cNvSpPr txBox="1"/>
          <p:nvPr/>
        </p:nvSpPr>
        <p:spPr>
          <a:xfrm>
            <a:off x="8989016" y="3988439"/>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Mond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armchai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50103" y="4438390"/>
            <a:ext cx="527003" cy="460716"/>
          </a:xfrm>
          <a:prstGeom prst="rect">
            <a:avLst/>
          </a:prstGeom>
        </p:spPr>
      </p:pic>
      <p:sp>
        <p:nvSpPr>
          <p:cNvPr id="10" name="TextBox 9"/>
          <p:cNvSpPr txBox="1"/>
          <p:nvPr/>
        </p:nvSpPr>
        <p:spPr>
          <a:xfrm>
            <a:off x="8989016" y="4488527"/>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Sessel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mountai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1489" y="4909575"/>
            <a:ext cx="804076" cy="520974"/>
          </a:xfrm>
          <a:prstGeom prst="rect">
            <a:avLst/>
          </a:prstGeom>
        </p:spPr>
      </p:pic>
      <p:sp>
        <p:nvSpPr>
          <p:cNvPr id="11" name="TextBox 10"/>
          <p:cNvSpPr txBox="1"/>
          <p:nvPr/>
        </p:nvSpPr>
        <p:spPr>
          <a:xfrm>
            <a:off x="9113003" y="4967677"/>
            <a:ext cx="21077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Berg</a:t>
            </a:r>
          </a:p>
        </p:txBody>
      </p:sp>
      <p:sp>
        <p:nvSpPr>
          <p:cNvPr id="16" name="TextBox 15"/>
          <p:cNvSpPr txBox="1"/>
          <p:nvPr/>
        </p:nvSpPr>
        <p:spPr>
          <a:xfrm>
            <a:off x="3361316" y="6356141"/>
            <a:ext cx="6681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extracts from </a:t>
            </a:r>
            <a:r>
              <a:rPr kumimoji="0" lang="en-GB" sz="2400" b="1" i="1" u="none" strike="noStrike" kern="1200" cap="none" spc="0" normalizeH="0" baseline="0" noProof="0" dirty="0" err="1">
                <a:ln>
                  <a:noFill/>
                </a:ln>
                <a:solidFill>
                  <a:prstClr val="white"/>
                </a:solidFill>
                <a:effectLst/>
                <a:uLnTx/>
                <a:uFillTx/>
                <a:latin typeface="Century Gothic" panose="020F0302020204030204"/>
                <a:ea typeface="+mn-ea"/>
                <a:cs typeface="+mn-cs"/>
              </a:rPr>
              <a:t>Immer</a:t>
            </a:r>
            <a:r>
              <a:rPr kumimoji="0" lang="en-GB" sz="24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prstClr val="white"/>
                </a:solidFill>
                <a:effectLst/>
                <a:uLnTx/>
                <a:uFillTx/>
                <a:latin typeface="Century Gothic" panose="020F0302020204030204"/>
                <a:ea typeface="+mn-ea"/>
                <a:cs typeface="+mn-cs"/>
              </a:rPr>
              <a:t>höher</a:t>
            </a:r>
            <a:r>
              <a:rPr kumimoji="0" lang="en-GB" sz="2400" b="1" i="1"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Ernst </a:t>
            </a:r>
            <a:r>
              <a:rPr kumimoji="0" lang="en-GB" sz="2400" b="0" i="0" u="none" strike="noStrike" kern="1200" cap="none" spc="0" normalizeH="0" noProof="0" dirty="0" err="1">
                <a:ln>
                  <a:noFill/>
                </a:ln>
                <a:solidFill>
                  <a:prstClr val="white"/>
                </a:solidFill>
                <a:effectLst/>
                <a:uLnTx/>
                <a:uFillTx/>
                <a:latin typeface="Century Gothic" panose="020F0302020204030204"/>
                <a:ea typeface="+mn-ea"/>
                <a:cs typeface="+mn-cs"/>
              </a:rPr>
              <a:t>Jandl</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142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Using unknown words [phonics]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293817"/>
            <a:ext cx="11612541" cy="4172705"/>
          </a:xfrm>
        </p:spPr>
        <p:txBody>
          <a:bodyPr anchor="t">
            <a:normAutofit lnSpcReduction="10000"/>
          </a:bodyPr>
          <a:lstStyle/>
          <a:p>
            <a:pPr marL="0" indent="0">
              <a:buNone/>
            </a:pPr>
            <a:r>
              <a:rPr lang="en-GB" dirty="0">
                <a:solidFill>
                  <a:schemeClr val="accent1">
                    <a:lumMod val="50000"/>
                  </a:schemeClr>
                </a:solidFill>
              </a:rPr>
              <a:t>To practise applying SSC (symbol-sound correspondence) knowledge, we need to use </a:t>
            </a:r>
            <a:r>
              <a:rPr lang="en-GB" b="1" dirty="0">
                <a:solidFill>
                  <a:schemeClr val="accent1">
                    <a:lumMod val="50000"/>
                  </a:schemeClr>
                </a:solidFill>
              </a:rPr>
              <a:t>unknown</a:t>
            </a:r>
            <a:r>
              <a:rPr lang="en-GB" dirty="0">
                <a:solidFill>
                  <a:schemeClr val="accent1">
                    <a:lumMod val="50000"/>
                  </a:schemeClr>
                </a:solidFill>
              </a:rPr>
              <a:t> words. For example:</a:t>
            </a:r>
          </a:p>
          <a:p>
            <a:pPr lvl="1">
              <a:lnSpc>
                <a:spcPct val="200000"/>
              </a:lnSpc>
              <a:buFont typeface="Wingdings" panose="05000000000000000000" pitchFamily="2" charset="2"/>
              <a:buChar char="§"/>
            </a:pPr>
            <a:r>
              <a:rPr lang="en-GB" sz="2600" dirty="0">
                <a:solidFill>
                  <a:schemeClr val="accent1">
                    <a:lumMod val="50000"/>
                  </a:schemeClr>
                </a:solidFill>
              </a:rPr>
              <a:t>Place names</a:t>
            </a:r>
          </a:p>
          <a:p>
            <a:pPr lvl="1">
              <a:lnSpc>
                <a:spcPct val="200000"/>
              </a:lnSpc>
              <a:buFont typeface="Wingdings" panose="05000000000000000000" pitchFamily="2" charset="2"/>
              <a:buChar char="§"/>
            </a:pPr>
            <a:r>
              <a:rPr lang="en-GB" sz="2600" dirty="0">
                <a:solidFill>
                  <a:schemeClr val="accent1">
                    <a:lumMod val="50000"/>
                  </a:schemeClr>
                </a:solidFill>
              </a:rPr>
              <a:t>People’s names</a:t>
            </a:r>
          </a:p>
          <a:p>
            <a:pPr lvl="1">
              <a:lnSpc>
                <a:spcPct val="200000"/>
              </a:lnSpc>
              <a:buFont typeface="Wingdings" panose="05000000000000000000" pitchFamily="2" charset="2"/>
              <a:buChar char="§"/>
            </a:pPr>
            <a:r>
              <a:rPr lang="en-GB" sz="2600"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600" dirty="0">
                <a:solidFill>
                  <a:schemeClr val="accent1">
                    <a:lumMod val="50000"/>
                  </a:schemeClr>
                </a:solidFill>
              </a:rPr>
              <a:t>Cognates (not previously-taught)</a:t>
            </a: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258150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6905628" cy="869950"/>
          </a:xfrm>
          <a:prstGeom prst="rect">
            <a:avLst/>
          </a:prstGeom>
        </p:spPr>
      </p:pic>
      <p:sp>
        <p:nvSpPr>
          <p:cNvPr id="2" name="Title 1"/>
          <p:cNvSpPr>
            <a:spLocks noGrp="1"/>
          </p:cNvSpPr>
          <p:nvPr>
            <p:ph type="title"/>
          </p:nvPr>
        </p:nvSpPr>
        <p:spPr>
          <a:xfrm>
            <a:off x="-22576" y="-18470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32932" y="100235"/>
            <a:ext cx="2230980" cy="37784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descr="map of the German border with Swizterland and Austria.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4" name="TextBox 33"/>
          <p:cNvSpPr txBox="1"/>
          <p:nvPr/>
        </p:nvSpPr>
        <p:spPr>
          <a:xfrm>
            <a:off x="3879173" y="3657585"/>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eu</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7" name="Oval 6" descr="oval to show place on map"/>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670829"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zlingen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p:cNvSpPr txBox="1"/>
          <p:nvPr/>
        </p:nvSpPr>
        <p:spPr>
          <a:xfrm>
            <a:off x="1649077" y="361963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S t</a:t>
            </a:r>
          </a:p>
        </p:txBody>
      </p:sp>
      <p:sp>
        <p:nvSpPr>
          <p:cNvPr id="21" name="TextBox 20"/>
          <p:cNvSpPr txBox="1"/>
          <p:nvPr/>
        </p:nvSpPr>
        <p:spPr>
          <a:xfrm>
            <a:off x="1344203" y="362176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eckborn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Action Button: Custom 24">
            <a:hlinkClick r:id="" action="ppaction://noaction" highlightClick="1">
              <a:snd r:embed="rId6" name="2. 2. Steckborn.wav"/>
            </a:hlinkClick>
            <a:extLst>
              <a:ext uri="{FF2B5EF4-FFF2-40B4-BE49-F238E27FC236}">
                <a16:creationId xmlns:a16="http://schemas.microsoft.com/office/drawing/2014/main" id="{E56C3004-E6FA-49F3-B12D-655F2D168FF0}"/>
              </a:ext>
            </a:extLst>
          </p:cNvPr>
          <p:cNvSpPr/>
          <p:nvPr/>
        </p:nvSpPr>
        <p:spPr>
          <a:xfrm>
            <a:off x="1419838" y="3699239"/>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Oval 12" descr="oval to show place on map"/>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p:cNvSpPr txBox="1"/>
          <p:nvPr/>
        </p:nvSpPr>
        <p:spPr>
          <a:xfrm>
            <a:off x="1188994" y="221999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Radolf_ell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p:cNvSpPr txBox="1"/>
          <p:nvPr/>
        </p:nvSpPr>
        <p:spPr>
          <a:xfrm>
            <a:off x="2213214" y="221786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z</a:t>
            </a:r>
          </a:p>
        </p:txBody>
      </p:sp>
      <p:sp>
        <p:nvSpPr>
          <p:cNvPr id="27" name="Action Button: Custom 26">
            <a:hlinkClick r:id="" action="ppaction://noaction" highlightClick="1">
              <a:snd r:embed="rId7" name="2. 3. Radolfzell.wav"/>
            </a:hlinkClick>
          </p:cNvPr>
          <p:cNvSpPr/>
          <p:nvPr/>
        </p:nvSpPr>
        <p:spPr>
          <a:xfrm>
            <a:off x="1270360" y="2304870"/>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5" name="Oval 14" descr="oval to show place on map"/>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p:cNvSpPr txBox="1"/>
          <p:nvPr/>
        </p:nvSpPr>
        <p:spPr>
          <a:xfrm>
            <a:off x="1639824" y="171627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Allensba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38" name="TextBox 37"/>
          <p:cNvSpPr txBox="1"/>
          <p:nvPr/>
        </p:nvSpPr>
        <p:spPr>
          <a:xfrm>
            <a:off x="3035181" y="1716271"/>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28" name="Action Button: Custom 27">
            <a:hlinkClick r:id="" action="ppaction://noaction" highlightClick="1">
              <a:snd r:embed="rId8" name="2. 4. Allensbach.wav"/>
            </a:hlinkClick>
          </p:cNvPr>
          <p:cNvSpPr/>
          <p:nvPr/>
        </p:nvSpPr>
        <p:spPr>
          <a:xfrm>
            <a:off x="1746295" y="1807851"/>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6" name="Oval 15" descr="oval to show place on map"/>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Box 38">
            <a:hlinkClick r:id="" action="ppaction://noaction">
              <a:snd r:embed="rId9" name="2. 5. Wallhausen.wav"/>
            </a:hlinkClick>
          </p:cNvPr>
          <p:cNvSpPr txBox="1"/>
          <p:nvPr/>
        </p:nvSpPr>
        <p:spPr>
          <a:xfrm>
            <a:off x="4720818" y="1791322"/>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W</a:t>
            </a:r>
          </a:p>
        </p:txBody>
      </p:sp>
      <p:sp>
        <p:nvSpPr>
          <p:cNvPr id="20" name="TextBox 19"/>
          <p:cNvSpPr txBox="1"/>
          <p:nvPr/>
        </p:nvSpPr>
        <p:spPr>
          <a:xfrm>
            <a:off x="4519288"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allhausen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2" name="Oval 11" descr="oval to show place on map"/>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5498425" y="2604608"/>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Hagn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p>
        </p:txBody>
      </p:sp>
      <p:sp>
        <p:nvSpPr>
          <p:cNvPr id="41" name="TextBox 40"/>
          <p:cNvSpPr txBox="1"/>
          <p:nvPr/>
        </p:nvSpPr>
        <p:spPr>
          <a:xfrm>
            <a:off x="6498549" y="261797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au</a:t>
            </a:r>
          </a:p>
        </p:txBody>
      </p:sp>
      <p:sp>
        <p:nvSpPr>
          <p:cNvPr id="30" name="Action Button: Custom 29">
            <a:hlinkClick r:id="" action="ppaction://noaction" highlightClick="1">
              <a:snd r:embed="rId10" name="2. 6. Hagnau.wav"/>
            </a:hlinkClick>
          </p:cNvPr>
          <p:cNvSpPr/>
          <p:nvPr/>
        </p:nvSpPr>
        <p:spPr>
          <a:xfrm>
            <a:off x="5610684" y="2719792"/>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0" name="Oval 9" descr="oval to show place on map"/>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074898" y="3004718"/>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Fr_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dri</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shafen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7612321" y="300471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ie</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6" name="TextBox 35"/>
          <p:cNvSpPr txBox="1"/>
          <p:nvPr/>
        </p:nvSpPr>
        <p:spPr>
          <a:xfrm>
            <a:off x="8238826" y="300427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ch</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1" name="Action Button: Custom 30">
            <a:hlinkClick r:id="" action="ppaction://noaction" highlightClick="1">
              <a:snd r:embed="rId11" name="2. 7. Friedrichshafen.wav"/>
            </a:hlinkClick>
          </p:cNvPr>
          <p:cNvSpPr/>
          <p:nvPr/>
        </p:nvSpPr>
        <p:spPr>
          <a:xfrm>
            <a:off x="7174773" y="310478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9" name="Oval 8" descr="oval to show place on map"/>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p:cNvSpPr txBox="1"/>
          <p:nvPr/>
        </p:nvSpPr>
        <p:spPr>
          <a:xfrm>
            <a:off x="5932822" y="5481454"/>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Altenrh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_n</a:t>
            </a:r>
          </a:p>
        </p:txBody>
      </p:sp>
      <p:sp>
        <p:nvSpPr>
          <p:cNvPr id="42" name="TextBox 41"/>
          <p:cNvSpPr txBox="1"/>
          <p:nvPr/>
        </p:nvSpPr>
        <p:spPr>
          <a:xfrm>
            <a:off x="7108463" y="5464698"/>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A6500"/>
                </a:solidFill>
                <a:effectLst/>
                <a:uLnTx/>
                <a:uFillTx/>
                <a:latin typeface="Century Gothic" panose="020F0302020204030204"/>
                <a:ea typeface="+mn-ea"/>
                <a:cs typeface="+mn-cs"/>
              </a:rPr>
              <a:t>ei</a:t>
            </a:r>
            <a:endPar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endParaRPr>
          </a:p>
        </p:txBody>
      </p:sp>
      <p:sp>
        <p:nvSpPr>
          <p:cNvPr id="32" name="Action Button: Custom 31">
            <a:hlinkClick r:id="" action="ppaction://noaction" highlightClick="1">
              <a:snd r:embed="rId12" name="2. 8. Altenrhein.wav"/>
            </a:hlinkClick>
          </p:cNvPr>
          <p:cNvSpPr/>
          <p:nvPr/>
        </p:nvSpPr>
        <p:spPr>
          <a:xfrm>
            <a:off x="6024615" y="5563668"/>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1" name="Oval 10" descr="oval to show place on map"/>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p:cNvSpPr txBox="1"/>
          <p:nvPr/>
        </p:nvSpPr>
        <p:spPr>
          <a:xfrm>
            <a:off x="4176947" y="4322413"/>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_</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omanshorn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hlinkClick r:id="" action="ppaction://noaction">
              <a:snd r:embed="rId13" name="2. 9. Romanshorn.wav"/>
            </a:hlinkClick>
          </p:cNvPr>
          <p:cNvSpPr txBox="1"/>
          <p:nvPr/>
        </p:nvSpPr>
        <p:spPr>
          <a:xfrm>
            <a:off x="4403869" y="4322413"/>
            <a:ext cx="5953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A6500"/>
                </a:solidFill>
                <a:effectLst/>
                <a:uLnTx/>
                <a:uFillTx/>
                <a:latin typeface="Century Gothic" panose="020F0302020204030204"/>
                <a:ea typeface="+mn-ea"/>
                <a:cs typeface="+mn-cs"/>
              </a:rPr>
              <a:t>R</a:t>
            </a:r>
          </a:p>
        </p:txBody>
      </p:sp>
      <p:sp>
        <p:nvSpPr>
          <p:cNvPr id="33" name="Action Button: Custom 32">
            <a:hlinkClick r:id="" action="ppaction://noaction" highlightClick="1"/>
          </p:cNvPr>
          <p:cNvSpPr/>
          <p:nvPr/>
        </p:nvSpPr>
        <p:spPr>
          <a:xfrm>
            <a:off x="4264732" y="4426944"/>
            <a:ext cx="288099" cy="262982"/>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4" name="Oval 13" descr="oval to show place on map"/>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112E31A9-14B6-4D8B-B9D0-33FBFFD128D6}"/>
              </a:ext>
            </a:extLst>
          </p:cNvPr>
          <p:cNvSpPr txBox="1"/>
          <p:nvPr/>
        </p:nvSpPr>
        <p:spPr>
          <a:xfrm>
            <a:off x="3182131" y="6364656"/>
            <a:ext cx="4728253" cy="400110"/>
          </a:xfrm>
          <a:prstGeom prst="rect">
            <a:avLst/>
          </a:prstGeom>
          <a:noFill/>
        </p:spPr>
        <p:txBody>
          <a:bodyPr wrap="square" rtlCol="0">
            <a:spAutoFit/>
          </a:bodyPr>
          <a:lstStyle/>
          <a:p>
            <a:r>
              <a:rPr lang="en-GB" sz="2000" dirty="0">
                <a:solidFill>
                  <a:schemeClr val="bg1"/>
                </a:solidFill>
              </a:rPr>
              <a:t>Artwork: Steve Clarke</a:t>
            </a:r>
          </a:p>
        </p:txBody>
      </p:sp>
    </p:spTree>
    <p:extLst>
      <p:ext uri="{BB962C8B-B14F-4D97-AF65-F5344CB8AC3E}">
        <p14:creationId xmlns:p14="http://schemas.microsoft.com/office/powerpoint/2010/main" val="178516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37" grpId="0"/>
      <p:bldP spid="38" grpId="0"/>
      <p:bldP spid="39" grpId="0"/>
      <p:bldP spid="41" grpId="0"/>
      <p:bldP spid="35" grpId="0"/>
      <p:bldP spid="36"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Autofit/>
          </a:bodyPr>
          <a:lstStyle/>
          <a:p>
            <a:r>
              <a:rPr lang="fr-FR" sz="3600" b="1" dirty="0">
                <a:solidFill>
                  <a:schemeClr val="bg1"/>
                </a:solidFill>
                <a:latin typeface="Century Gothic" panose="020B0502020202020204" pitchFamily="34" charset="0"/>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208063" y="1387306"/>
            <a:ext cx="115986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noms.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Attention! C’est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hard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[j]/soft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62" name="Group 61" descr="exercise 1">
            <a:extLst>
              <a:ext uri="{FF2B5EF4-FFF2-40B4-BE49-F238E27FC236}">
                <a16:creationId xmlns:a16="http://schemas.microsoft.com/office/drawing/2014/main" id="{841A07CE-C00F-462D-B0DD-FD91479B79D1}"/>
              </a:ext>
            </a:extLst>
          </p:cNvPr>
          <p:cNvGrpSpPr/>
          <p:nvPr/>
        </p:nvGrpSpPr>
        <p:grpSpPr>
          <a:xfrm>
            <a:off x="369610" y="2997000"/>
            <a:ext cx="2756079" cy="432000"/>
            <a:chOff x="418636" y="2395799"/>
            <a:chExt cx="2756079" cy="432000"/>
          </a:xfrm>
        </p:grpSpPr>
        <p:sp>
          <p:nvSpPr>
            <p:cNvPr id="63" name="Action Button: Custom 16">
              <a:hlinkClick r:id="" action="ppaction://noaction" highlightClick="1">
                <a:snd r:embed="rId4"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a:t>
              </a:r>
            </a:p>
          </p:txBody>
        </p:sp>
      </p:grpSp>
      <p:grpSp>
        <p:nvGrpSpPr>
          <p:cNvPr id="50" name="Group 49" descr="exercise number 2">
            <a:extLst>
              <a:ext uri="{FF2B5EF4-FFF2-40B4-BE49-F238E27FC236}">
                <a16:creationId xmlns:a16="http://schemas.microsoft.com/office/drawing/2014/main" id="{8FD43676-23AF-4E7C-9151-D5172F5653EB}"/>
              </a:ext>
            </a:extLst>
          </p:cNvPr>
          <p:cNvGrpSpPr/>
          <p:nvPr/>
        </p:nvGrpSpPr>
        <p:grpSpPr>
          <a:xfrm>
            <a:off x="369610" y="3763350"/>
            <a:ext cx="2756079" cy="432000"/>
            <a:chOff x="418636" y="2395799"/>
            <a:chExt cx="2756079" cy="432000"/>
          </a:xfrm>
        </p:grpSpPr>
        <p:sp>
          <p:nvSpPr>
            <p:cNvPr id="51" name="Action Button: Custom 16">
              <a:hlinkClick r:id="" action="ppaction://noaction" highlightClick="1">
                <a:snd r:embed="rId5"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3" name="Group 52" descr="exercise 3">
            <a:extLst>
              <a:ext uri="{FF2B5EF4-FFF2-40B4-BE49-F238E27FC236}">
                <a16:creationId xmlns:a16="http://schemas.microsoft.com/office/drawing/2014/main" id="{D53D8FE7-E95E-4F70-A704-3A0B4EE01517}"/>
              </a:ext>
            </a:extLst>
          </p:cNvPr>
          <p:cNvGrpSpPr/>
          <p:nvPr/>
        </p:nvGrpSpPr>
        <p:grpSpPr>
          <a:xfrm>
            <a:off x="369610" y="4529700"/>
            <a:ext cx="2756079" cy="432000"/>
            <a:chOff x="418636" y="2395799"/>
            <a:chExt cx="2756079" cy="432000"/>
          </a:xfrm>
        </p:grpSpPr>
        <p:sp>
          <p:nvSpPr>
            <p:cNvPr id="54" name="Action Button: Custom 16">
              <a:hlinkClick r:id="" action="ppaction://noaction" highlightClick="1">
                <a:snd r:embed="rId6"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6" name="Group 55" descr="exercise 4">
            <a:extLst>
              <a:ext uri="{FF2B5EF4-FFF2-40B4-BE49-F238E27FC236}">
                <a16:creationId xmlns:a16="http://schemas.microsoft.com/office/drawing/2014/main" id="{989F25CF-8677-418C-BD4B-85DB0DF00FD3}"/>
              </a:ext>
            </a:extLst>
          </p:cNvPr>
          <p:cNvGrpSpPr/>
          <p:nvPr/>
        </p:nvGrpSpPr>
        <p:grpSpPr>
          <a:xfrm>
            <a:off x="369610" y="5296049"/>
            <a:ext cx="2756079" cy="432000"/>
            <a:chOff x="418636" y="2395799"/>
            <a:chExt cx="2756079" cy="432000"/>
          </a:xfrm>
        </p:grpSpPr>
        <p:sp>
          <p:nvSpPr>
            <p:cNvPr id="57" name="Action Button: Custom 16">
              <a:hlinkClick r:id="" action="ppaction://noaction" highlightClick="1">
                <a:snd r:embed="rId7"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p>
          </p:txBody>
        </p:sp>
      </p:grpSp>
      <p:grpSp>
        <p:nvGrpSpPr>
          <p:cNvPr id="134" name="Group 133" descr="exercise 5">
            <a:extLst>
              <a:ext uri="{FF2B5EF4-FFF2-40B4-BE49-F238E27FC236}">
                <a16:creationId xmlns:a16="http://schemas.microsoft.com/office/drawing/2014/main" id="{4904C1E8-6B7B-4625-AC39-95CC65A8CFB9}"/>
              </a:ext>
            </a:extLst>
          </p:cNvPr>
          <p:cNvGrpSpPr/>
          <p:nvPr/>
        </p:nvGrpSpPr>
        <p:grpSpPr>
          <a:xfrm>
            <a:off x="4107690" y="2997000"/>
            <a:ext cx="2756079" cy="432000"/>
            <a:chOff x="418636" y="2395799"/>
            <a:chExt cx="2756079" cy="432000"/>
          </a:xfrm>
        </p:grpSpPr>
        <p:sp>
          <p:nvSpPr>
            <p:cNvPr id="135" name="Action Button: Custom 16">
              <a:hlinkClick r:id="" action="ppaction://noaction" highlightClick="1">
                <a:snd r:embed="rId8"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lles</a:t>
              </a:r>
            </a:p>
          </p:txBody>
        </p:sp>
      </p:grpSp>
      <p:grpSp>
        <p:nvGrpSpPr>
          <p:cNvPr id="125" name="Group 124" descr="exercise 6">
            <a:extLst>
              <a:ext uri="{FF2B5EF4-FFF2-40B4-BE49-F238E27FC236}">
                <a16:creationId xmlns:a16="http://schemas.microsoft.com/office/drawing/2014/main" id="{7488FC20-650E-425B-964A-3D444935974C}"/>
              </a:ext>
            </a:extLst>
          </p:cNvPr>
          <p:cNvGrpSpPr/>
          <p:nvPr/>
        </p:nvGrpSpPr>
        <p:grpSpPr>
          <a:xfrm>
            <a:off x="4107690" y="3763350"/>
            <a:ext cx="2756079" cy="432000"/>
            <a:chOff x="418636" y="2395799"/>
            <a:chExt cx="2756079" cy="432000"/>
          </a:xfrm>
        </p:grpSpPr>
        <p:sp>
          <p:nvSpPr>
            <p:cNvPr id="126" name="Action Button: Custom 16">
              <a:hlinkClick r:id="" action="ppaction://noaction" highlightClick="1">
                <a:snd r:embed="rId9"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8" name="Group 127" descr="exercise 7">
            <a:extLst>
              <a:ext uri="{FF2B5EF4-FFF2-40B4-BE49-F238E27FC236}">
                <a16:creationId xmlns:a16="http://schemas.microsoft.com/office/drawing/2014/main" id="{94D66223-81C1-4EDA-B3E4-536E2B48E0E7}"/>
              </a:ext>
            </a:extLst>
          </p:cNvPr>
          <p:cNvGrpSpPr/>
          <p:nvPr/>
        </p:nvGrpSpPr>
        <p:grpSpPr>
          <a:xfrm>
            <a:off x="4107690" y="4529700"/>
            <a:ext cx="2756079" cy="432000"/>
            <a:chOff x="418636" y="2395799"/>
            <a:chExt cx="2756079" cy="432000"/>
          </a:xfrm>
        </p:grpSpPr>
        <p:sp>
          <p:nvSpPr>
            <p:cNvPr id="129" name="Action Button: Custom 16">
              <a:hlinkClick r:id="" action="ppaction://noaction" highlightClick="1">
                <a:snd r:embed="rId10"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oséphine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1" name="Group 130" descr="exercise 8">
            <a:extLst>
              <a:ext uri="{FF2B5EF4-FFF2-40B4-BE49-F238E27FC236}">
                <a16:creationId xmlns:a16="http://schemas.microsoft.com/office/drawing/2014/main" id="{654516A4-AB17-496D-ACD6-359712EB1267}"/>
              </a:ext>
            </a:extLst>
          </p:cNvPr>
          <p:cNvGrpSpPr/>
          <p:nvPr/>
        </p:nvGrpSpPr>
        <p:grpSpPr>
          <a:xfrm>
            <a:off x="4107690" y="5296049"/>
            <a:ext cx="2756079" cy="432000"/>
            <a:chOff x="418636" y="2395799"/>
            <a:chExt cx="2756079" cy="432000"/>
          </a:xfrm>
        </p:grpSpPr>
        <p:sp>
          <p:nvSpPr>
            <p:cNvPr id="132" name="Action Button: Custom 16">
              <a:hlinkClick r:id="" action="ppaction://noaction" highlightClick="1">
                <a:snd r:embed="rId11"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Mor</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6" name="Group 145" descr="exercise 9">
            <a:extLst>
              <a:ext uri="{FF2B5EF4-FFF2-40B4-BE49-F238E27FC236}">
                <a16:creationId xmlns:a16="http://schemas.microsoft.com/office/drawing/2014/main" id="{D103989B-7E37-4399-B4B2-162723E6E397}"/>
              </a:ext>
            </a:extLst>
          </p:cNvPr>
          <p:cNvGrpSpPr/>
          <p:nvPr/>
        </p:nvGrpSpPr>
        <p:grpSpPr>
          <a:xfrm>
            <a:off x="7845770" y="2997000"/>
            <a:ext cx="2756079" cy="432000"/>
            <a:chOff x="418636" y="2395799"/>
            <a:chExt cx="2756079" cy="432000"/>
          </a:xfrm>
        </p:grpSpPr>
        <p:sp>
          <p:nvSpPr>
            <p:cNvPr id="147" name="Action Button: Custom 16">
              <a:hlinkClick r:id="" action="ppaction://noaction" highlightClick="1">
                <a:snd r:embed="rId12"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8" name="TextBox 147" descr="exercise 9">
              <a:extLst>
                <a:ext uri="{FF2B5EF4-FFF2-40B4-BE49-F238E27FC236}">
                  <a16:creationId xmlns:a16="http://schemas.microsoft.com/office/drawing/2014/main" id="{28ABFC8D-AFD1-40D0-8B62-9D194EEBE336}"/>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acques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37" name="Group 136" descr="exercise 10">
            <a:extLst>
              <a:ext uri="{FF2B5EF4-FFF2-40B4-BE49-F238E27FC236}">
                <a16:creationId xmlns:a16="http://schemas.microsoft.com/office/drawing/2014/main" id="{8CBC4617-2D03-417A-B7DD-97F5FEAD2A6F}"/>
              </a:ext>
            </a:extLst>
          </p:cNvPr>
          <p:cNvGrpSpPr/>
          <p:nvPr/>
        </p:nvGrpSpPr>
        <p:grpSpPr>
          <a:xfrm>
            <a:off x="7845770" y="3763350"/>
            <a:ext cx="2756079" cy="432000"/>
            <a:chOff x="418636" y="2395799"/>
            <a:chExt cx="2756079" cy="432000"/>
          </a:xfrm>
        </p:grpSpPr>
        <p:sp>
          <p:nvSpPr>
            <p:cNvPr id="138" name="Action Button: Custom 16">
              <a:hlinkClick r:id="" action="ppaction://noaction" highlightClick="1">
                <a:snd r:embed="rId13"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39" name="TextBox 138" descr="exercise 10">
              <a:extLst>
                <a:ext uri="{FF2B5EF4-FFF2-40B4-BE49-F238E27FC236}">
                  <a16:creationId xmlns:a16="http://schemas.microsoft.com/office/drawing/2014/main" id="{2CAEFC8C-B8C7-4906-A6D4-7E606DF6D954}"/>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érôme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0" name="Group 139" descr="exercise 11">
            <a:extLst>
              <a:ext uri="{FF2B5EF4-FFF2-40B4-BE49-F238E27FC236}">
                <a16:creationId xmlns:a16="http://schemas.microsoft.com/office/drawing/2014/main" id="{EE1FF8E9-A5E9-43B6-AF3E-B42EA999F128}"/>
              </a:ext>
            </a:extLst>
          </p:cNvPr>
          <p:cNvGrpSpPr/>
          <p:nvPr/>
        </p:nvGrpSpPr>
        <p:grpSpPr>
          <a:xfrm>
            <a:off x="7845770" y="4529700"/>
            <a:ext cx="2756079" cy="432000"/>
            <a:chOff x="418636" y="2395799"/>
            <a:chExt cx="2756079" cy="432000"/>
          </a:xfrm>
        </p:grpSpPr>
        <p:sp>
          <p:nvSpPr>
            <p:cNvPr id="141" name="Action Button: Custom 16">
              <a:hlinkClick r:id="" action="ppaction://noaction" highlightClick="1">
                <a:snd r:embed="rId14"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3" name="Group 142" descr="exercise 12">
            <a:extLst>
              <a:ext uri="{FF2B5EF4-FFF2-40B4-BE49-F238E27FC236}">
                <a16:creationId xmlns:a16="http://schemas.microsoft.com/office/drawing/2014/main" id="{CD13FAAD-B405-491A-9947-EF2037A11F4C}"/>
              </a:ext>
            </a:extLst>
          </p:cNvPr>
          <p:cNvGrpSpPr/>
          <p:nvPr/>
        </p:nvGrpSpPr>
        <p:grpSpPr>
          <a:xfrm>
            <a:off x="7845770" y="5296049"/>
            <a:ext cx="2756079" cy="432000"/>
            <a:chOff x="418636" y="2395799"/>
            <a:chExt cx="2756079" cy="432000"/>
          </a:xfrm>
        </p:grpSpPr>
        <p:sp>
          <p:nvSpPr>
            <p:cNvPr id="144" name="Action Button: Custom 16">
              <a:hlinkClick r:id="" action="ppaction://noaction" highlightClick="1">
                <a:snd r:embed="rId15"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45" name="TextBox 144" descr="exercise 12">
              <a:extLst>
                <a:ext uri="{FF2B5EF4-FFF2-40B4-BE49-F238E27FC236}">
                  <a16:creationId xmlns:a16="http://schemas.microsoft.com/office/drawing/2014/main" id="{3C298F1F-7177-4125-9794-5B7B1EEC01A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orges</a:t>
              </a:r>
            </a:p>
          </p:txBody>
        </p:sp>
      </p:grpSp>
      <p:pic>
        <p:nvPicPr>
          <p:cNvPr id="16" name="Picture 15" descr="person speaking">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10513260" y="1043645"/>
            <a:ext cx="1457325" cy="2933700"/>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8061770" y="1545749"/>
            <a:ext cx="2168229" cy="587852"/>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Mon nom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45" name="TextBox 44">
            <a:extLst>
              <a:ext uri="{FF2B5EF4-FFF2-40B4-BE49-F238E27FC236}">
                <a16:creationId xmlns:a16="http://schemas.microsoft.com/office/drawing/2014/main" id="{E55B12A3-2EE8-4EC8-9FFC-CCF9490CB87F}"/>
              </a:ext>
            </a:extLst>
          </p:cNvPr>
          <p:cNvSpPr txBox="1"/>
          <p:nvPr/>
        </p:nvSpPr>
        <p:spPr>
          <a:xfrm>
            <a:off x="4789672" y="6388070"/>
            <a:ext cx="4728253" cy="400110"/>
          </a:xfrm>
          <a:prstGeom prst="rect">
            <a:avLst/>
          </a:prstGeom>
          <a:noFill/>
        </p:spPr>
        <p:txBody>
          <a:bodyPr wrap="square" rtlCol="0">
            <a:spAutoFit/>
          </a:bodyPr>
          <a:lstStyle/>
          <a:p>
            <a:pPr algn="r"/>
            <a:r>
              <a:rPr lang="en-GB" sz="2000" dirty="0">
                <a:solidFill>
                  <a:schemeClr val="bg1"/>
                </a:solidFill>
              </a:rPr>
              <a:t>Adeline Charlton / Natalie Finlayson</a:t>
            </a:r>
          </a:p>
        </p:txBody>
      </p:sp>
    </p:spTree>
    <p:extLst>
      <p:ext uri="{BB962C8B-B14F-4D97-AF65-F5344CB8AC3E}">
        <p14:creationId xmlns:p14="http://schemas.microsoft.com/office/powerpoint/2010/main" val="1910142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Teaching word patterns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765067"/>
            <a:ext cx="11612541" cy="4810644"/>
          </a:xfrm>
        </p:spPr>
        <p:txBody>
          <a:bodyPr anchor="t">
            <a:normAutofit/>
          </a:bodyPr>
          <a:lstStyle/>
          <a:p>
            <a:pPr marL="0" indent="0">
              <a:buNone/>
            </a:pPr>
            <a:r>
              <a:rPr lang="en-GB" b="1" dirty="0">
                <a:solidFill>
                  <a:schemeClr val="accent1">
                    <a:lumMod val="50000"/>
                  </a:schemeClr>
                </a:solidFill>
              </a:rPr>
              <a:t>Word patterns </a:t>
            </a:r>
            <a:r>
              <a:rPr lang="en-GB" dirty="0">
                <a:solidFill>
                  <a:schemeClr val="accent1">
                    <a:lumMod val="50000"/>
                  </a:schemeClr>
                </a:solidFill>
              </a:rPr>
              <a:t>between English and another language in this context refer to categories of near-cognates that follow a commonly occurring pattern. </a:t>
            </a:r>
            <a:br>
              <a:rPr lang="en-GB" dirty="0">
                <a:solidFill>
                  <a:schemeClr val="accent1">
                    <a:lumMod val="50000"/>
                  </a:schemeClr>
                </a:solidFill>
              </a:rPr>
            </a:br>
            <a:endParaRPr lang="en-GB" dirty="0">
              <a:solidFill>
                <a:schemeClr val="accent1">
                  <a:lumMod val="50000"/>
                </a:schemeClr>
              </a:solidFill>
            </a:endParaRPr>
          </a:p>
          <a:p>
            <a:pPr lvl="1">
              <a:buFont typeface="Wingdings" panose="05000000000000000000" pitchFamily="2" charset="2"/>
              <a:buChar char="§"/>
            </a:pPr>
            <a:r>
              <a:rPr lang="en-GB" sz="2800" dirty="0">
                <a:solidFill>
                  <a:schemeClr val="accent1">
                    <a:lumMod val="50000"/>
                  </a:schemeClr>
                </a:solidFill>
              </a:rPr>
              <a:t>The Spanish word adds an –</a:t>
            </a:r>
            <a:r>
              <a:rPr lang="en-GB" sz="2800" b="1" dirty="0">
                <a:solidFill>
                  <a:schemeClr val="accent1">
                    <a:lumMod val="50000"/>
                  </a:schemeClr>
                </a:solidFill>
              </a:rPr>
              <a:t>o</a:t>
            </a:r>
            <a:r>
              <a:rPr lang="en-GB" sz="2800" dirty="0">
                <a:solidFill>
                  <a:schemeClr val="accent1">
                    <a:lumMod val="50000"/>
                  </a:schemeClr>
                </a:solidFill>
              </a:rPr>
              <a:t> (and sometimes a tilde:</a:t>
            </a:r>
            <a:br>
              <a:rPr lang="en-GB" sz="2800" dirty="0">
                <a:solidFill>
                  <a:schemeClr val="accent1">
                    <a:lumMod val="50000"/>
                  </a:schemeClr>
                </a:solidFill>
              </a:rPr>
            </a:br>
            <a:r>
              <a:rPr lang="en-GB" sz="2800" b="1" i="1" dirty="0" err="1">
                <a:solidFill>
                  <a:schemeClr val="accent1">
                    <a:lumMod val="50000"/>
                  </a:schemeClr>
                </a:solidFill>
              </a:rPr>
              <a:t>aspecto</a:t>
            </a:r>
            <a:r>
              <a:rPr lang="en-GB" sz="2800" dirty="0">
                <a:solidFill>
                  <a:schemeClr val="accent1">
                    <a:lumMod val="50000"/>
                  </a:schemeClr>
                </a:solidFill>
              </a:rPr>
              <a:t>, </a:t>
            </a:r>
            <a:r>
              <a:rPr lang="en-GB" sz="2800" b="1" i="1" dirty="0" err="1">
                <a:solidFill>
                  <a:schemeClr val="accent1">
                    <a:lumMod val="50000"/>
                  </a:schemeClr>
                </a:solidFill>
              </a:rPr>
              <a:t>económico</a:t>
            </a:r>
            <a:r>
              <a:rPr lang="en-GB" sz="2800" b="1" i="1" dirty="0">
                <a:solidFill>
                  <a:schemeClr val="accent1">
                    <a:lumMod val="50000"/>
                  </a:schemeClr>
                </a:solidFill>
              </a:rPr>
              <a:t> </a:t>
            </a:r>
          </a:p>
          <a:p>
            <a:pPr lvl="1">
              <a:lnSpc>
                <a:spcPct val="120000"/>
              </a:lnSpc>
              <a:buFont typeface="Wingdings" panose="05000000000000000000" pitchFamily="2" charset="2"/>
              <a:buChar char="§"/>
            </a:pPr>
            <a:r>
              <a:rPr lang="en-GB" sz="2800" dirty="0">
                <a:solidFill>
                  <a:schemeClr val="accent1">
                    <a:lumMod val="50000"/>
                  </a:schemeClr>
                </a:solidFill>
              </a:rPr>
              <a:t>Words ending in –</a:t>
            </a:r>
            <a:r>
              <a:rPr lang="en-GB" sz="2800" b="1" dirty="0">
                <a:solidFill>
                  <a:schemeClr val="accent1">
                    <a:lumMod val="50000"/>
                  </a:schemeClr>
                </a:solidFill>
              </a:rPr>
              <a:t>c</a:t>
            </a:r>
            <a:r>
              <a:rPr lang="en-GB" sz="2800" dirty="0">
                <a:solidFill>
                  <a:schemeClr val="accent1">
                    <a:lumMod val="50000"/>
                  </a:schemeClr>
                </a:solidFill>
              </a:rPr>
              <a:t>, -</a:t>
            </a:r>
            <a:r>
              <a:rPr lang="en-GB" sz="2800" b="1" dirty="0">
                <a:solidFill>
                  <a:schemeClr val="accent1">
                    <a:lumMod val="50000"/>
                  </a:schemeClr>
                </a:solidFill>
              </a:rPr>
              <a:t>k </a:t>
            </a:r>
            <a:r>
              <a:rPr lang="en-GB" sz="2800" dirty="0">
                <a:solidFill>
                  <a:schemeClr val="accent1">
                    <a:lumMod val="50000"/>
                  </a:schemeClr>
                </a:solidFill>
              </a:rPr>
              <a:t>and –</a:t>
            </a:r>
            <a:r>
              <a:rPr lang="en-GB" sz="2800" b="1" dirty="0" err="1">
                <a:solidFill>
                  <a:schemeClr val="accent1">
                    <a:lumMod val="50000"/>
                  </a:schemeClr>
                </a:solidFill>
              </a:rPr>
              <a:t>cal</a:t>
            </a:r>
            <a:r>
              <a:rPr lang="en-GB" sz="2800" b="1" dirty="0">
                <a:solidFill>
                  <a:schemeClr val="accent1">
                    <a:lumMod val="50000"/>
                  </a:schemeClr>
                </a:solidFill>
              </a:rPr>
              <a:t> </a:t>
            </a:r>
            <a:r>
              <a:rPr lang="en-GB" sz="2800" dirty="0">
                <a:solidFill>
                  <a:schemeClr val="accent1">
                    <a:lumMod val="50000"/>
                  </a:schemeClr>
                </a:solidFill>
              </a:rPr>
              <a:t>often change to -</a:t>
            </a:r>
            <a:r>
              <a:rPr lang="en-GB" sz="2800" b="1" dirty="0">
                <a:solidFill>
                  <a:schemeClr val="accent1">
                    <a:lumMod val="50000"/>
                  </a:schemeClr>
                </a:solidFill>
              </a:rPr>
              <a:t>que </a:t>
            </a:r>
            <a:r>
              <a:rPr lang="en-GB" sz="2800" dirty="0">
                <a:solidFill>
                  <a:schemeClr val="accent1">
                    <a:lumMod val="50000"/>
                  </a:schemeClr>
                </a:solidFill>
              </a:rPr>
              <a:t>in French: </a:t>
            </a:r>
            <a:r>
              <a:rPr lang="en-GB" sz="2800" b="1" i="1" dirty="0" err="1">
                <a:solidFill>
                  <a:schemeClr val="accent1">
                    <a:lumMod val="50000"/>
                  </a:schemeClr>
                </a:solidFill>
              </a:rPr>
              <a:t>publique</a:t>
            </a:r>
            <a:r>
              <a:rPr lang="en-GB" sz="2800" b="1" i="1" dirty="0">
                <a:solidFill>
                  <a:schemeClr val="accent1">
                    <a:lumMod val="50000"/>
                  </a:schemeClr>
                </a:solidFill>
              </a:rPr>
              <a:t>, </a:t>
            </a:r>
            <a:r>
              <a:rPr lang="en-GB" sz="2800" b="1" i="1" dirty="0" err="1">
                <a:solidFill>
                  <a:schemeClr val="accent1">
                    <a:lumMod val="50000"/>
                  </a:schemeClr>
                </a:solidFill>
              </a:rPr>
              <a:t>banque</a:t>
            </a:r>
            <a:r>
              <a:rPr lang="en-GB" sz="2800" b="1" i="1" dirty="0">
                <a:solidFill>
                  <a:schemeClr val="accent1">
                    <a:lumMod val="50000"/>
                  </a:schemeClr>
                </a:solidFill>
              </a:rPr>
              <a:t>, </a:t>
            </a:r>
            <a:r>
              <a:rPr lang="en-GB" sz="2800" b="1" i="1" dirty="0" err="1">
                <a:solidFill>
                  <a:schemeClr val="accent1">
                    <a:lumMod val="50000"/>
                  </a:schemeClr>
                </a:solidFill>
              </a:rPr>
              <a:t>historique</a:t>
            </a:r>
            <a:endParaRPr lang="en-GB" sz="2800" b="1" i="1" dirty="0">
              <a:solidFill>
                <a:schemeClr val="accent1">
                  <a:lumMod val="50000"/>
                </a:schemeClr>
              </a:solidFill>
            </a:endParaRPr>
          </a:p>
          <a:p>
            <a:pPr lvl="1">
              <a:lnSpc>
                <a:spcPct val="120000"/>
              </a:lnSpc>
              <a:buFont typeface="Wingdings" panose="05000000000000000000" pitchFamily="2" charset="2"/>
              <a:buChar char="§"/>
            </a:pPr>
            <a:r>
              <a:rPr lang="en-GB" sz="2800" dirty="0">
                <a:solidFill>
                  <a:schemeClr val="accent1">
                    <a:lumMod val="50000"/>
                  </a:schemeClr>
                </a:solidFill>
              </a:rPr>
              <a:t>German ‘</a:t>
            </a:r>
            <a:r>
              <a:rPr lang="en-GB" sz="2800" b="1" dirty="0">
                <a:solidFill>
                  <a:schemeClr val="accent1">
                    <a:lumMod val="50000"/>
                  </a:schemeClr>
                </a:solidFill>
              </a:rPr>
              <a:t>k</a:t>
            </a:r>
            <a:r>
              <a:rPr lang="en-GB" sz="2800" dirty="0">
                <a:solidFill>
                  <a:schemeClr val="accent1">
                    <a:lumMod val="50000"/>
                  </a:schemeClr>
                </a:solidFill>
              </a:rPr>
              <a:t>’ is often English ‘</a:t>
            </a:r>
            <a:r>
              <a:rPr lang="en-GB" sz="2800" b="1" dirty="0">
                <a:solidFill>
                  <a:schemeClr val="accent1">
                    <a:lumMod val="50000"/>
                  </a:schemeClr>
                </a:solidFill>
              </a:rPr>
              <a:t>c</a:t>
            </a:r>
            <a:r>
              <a:rPr lang="en-GB" sz="2800" dirty="0">
                <a:solidFill>
                  <a:schemeClr val="accent1">
                    <a:lumMod val="50000"/>
                  </a:schemeClr>
                </a:solidFill>
              </a:rPr>
              <a:t>’: </a:t>
            </a:r>
            <a:r>
              <a:rPr lang="en-GB" sz="2800" b="1" i="1" dirty="0" err="1">
                <a:solidFill>
                  <a:schemeClr val="accent1">
                    <a:lumMod val="50000"/>
                  </a:schemeClr>
                </a:solidFill>
              </a:rPr>
              <a:t>Oktober</a:t>
            </a:r>
            <a:r>
              <a:rPr lang="en-GB" sz="2800" b="1" i="1" dirty="0">
                <a:solidFill>
                  <a:schemeClr val="accent1">
                    <a:lumMod val="50000"/>
                  </a:schemeClr>
                </a:solidFill>
              </a:rPr>
              <a:t>, </a:t>
            </a:r>
            <a:r>
              <a:rPr lang="en-GB" sz="2800" b="1" i="1" dirty="0" err="1">
                <a:solidFill>
                  <a:schemeClr val="accent1">
                    <a:lumMod val="50000"/>
                  </a:schemeClr>
                </a:solidFill>
              </a:rPr>
              <a:t>Musik</a:t>
            </a:r>
            <a:endParaRPr lang="en-GB" sz="2800" b="1" i="1" dirty="0">
              <a:solidFill>
                <a:schemeClr val="accent1">
                  <a:lumMod val="50000"/>
                </a:schemeClr>
              </a:solidFill>
            </a:endParaRPr>
          </a:p>
          <a:p>
            <a:pPr marL="0" indent="0">
              <a:buNone/>
            </a:pPr>
            <a:endParaRPr lang="en-GB" dirty="0">
              <a:solidFill>
                <a:schemeClr val="accent1">
                  <a:lumMod val="50000"/>
                </a:schemeClr>
              </a:solidFill>
            </a:endParaRPr>
          </a:p>
        </p:txBody>
      </p:sp>
      <p:sp>
        <p:nvSpPr>
          <p:cNvPr id="6" name="Rectangle 5">
            <a:extLst>
              <a:ext uri="{FF2B5EF4-FFF2-40B4-BE49-F238E27FC236}">
                <a16:creationId xmlns:a16="http://schemas.microsoft.com/office/drawing/2014/main" id="{FD40C109-1BB7-4001-AEE8-DAC0651654B5}"/>
              </a:ext>
            </a:extLst>
          </p:cNvPr>
          <p:cNvSpPr/>
          <p:nvPr/>
        </p:nvSpPr>
        <p:spPr>
          <a:xfrm>
            <a:off x="6869009" y="166185"/>
            <a:ext cx="5135781" cy="1200329"/>
          </a:xfrm>
          <a:prstGeom prst="rect">
            <a:avLst/>
          </a:prstGeom>
          <a:solidFill>
            <a:schemeClr val="accent4">
              <a:lumMod val="20000"/>
              <a:lumOff val="80000"/>
            </a:schemeClr>
          </a:solidFill>
          <a:ln>
            <a:solidFill>
              <a:schemeClr val="accent5">
                <a:lumMod val="50000"/>
              </a:schemeClr>
            </a:solidFill>
          </a:ln>
          <a:effectLst>
            <a:outerShdw blurRad="50800" dist="38100" dir="5400000" algn="t" rotWithShape="0">
              <a:prstClr val="black">
                <a:alpha val="40000"/>
              </a:prstClr>
            </a:outerShdw>
          </a:effectLst>
        </p:spPr>
        <p:txBody>
          <a:bodyPr wrap="square">
            <a:spAutoFit/>
          </a:bodyPr>
          <a:lstStyle/>
          <a:p>
            <a:pPr>
              <a:defRPr/>
            </a:pPr>
            <a:r>
              <a:rPr lang="en-GB" dirty="0">
                <a:solidFill>
                  <a:srgbClr val="4472C4">
                    <a:lumMod val="50000"/>
                  </a:srgbClr>
                </a:solidFill>
                <a:latin typeface="Century Gothic" panose="020B0502020202020204" pitchFamily="34" charset="0"/>
              </a:rPr>
              <a:t>“When words that can be understood using these rules occur in context, students will be expected to understand them.” </a:t>
            </a:r>
            <a:br>
              <a:rPr lang="en-GB" dirty="0">
                <a:solidFill>
                  <a:srgbClr val="4472C4">
                    <a:lumMod val="50000"/>
                  </a:srgbClr>
                </a:solidFill>
                <a:latin typeface="Century Gothic" panose="020B0502020202020204" pitchFamily="34" charset="0"/>
              </a:rPr>
            </a:br>
            <a:r>
              <a:rPr lang="en-GB" dirty="0">
                <a:solidFill>
                  <a:srgbClr val="4472C4">
                    <a:lumMod val="50000"/>
                  </a:srgbClr>
                </a:solidFill>
                <a:latin typeface="Century Gothic" panose="020B0502020202020204" pitchFamily="34" charset="0"/>
              </a:rPr>
              <a:t>AQA Specification section 3.4.1.17 </a:t>
            </a:r>
          </a:p>
        </p:txBody>
      </p:sp>
      <p:sp>
        <p:nvSpPr>
          <p:cNvPr id="3" name="TextBox 2">
            <a:extLst>
              <a:ext uri="{FF2B5EF4-FFF2-40B4-BE49-F238E27FC236}">
                <a16:creationId xmlns:a16="http://schemas.microsoft.com/office/drawing/2014/main" id="{0F695659-9EC2-4555-B64F-8D164955681A}"/>
              </a:ext>
            </a:extLst>
          </p:cNvPr>
          <p:cNvSpPr txBox="1"/>
          <p:nvPr/>
        </p:nvSpPr>
        <p:spPr>
          <a:xfrm>
            <a:off x="3221502" y="6396335"/>
            <a:ext cx="1519310"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Spanish</a:t>
            </a:r>
            <a:r>
              <a:rPr lang="en-GB" sz="2400" dirty="0">
                <a:solidFill>
                  <a:srgbClr val="002060"/>
                </a:solidFill>
                <a:latin typeface="Century Gothic" panose="020B0502020202020204" pitchFamily="34" charset="0"/>
              </a:rPr>
              <a:t> </a:t>
            </a:r>
          </a:p>
        </p:txBody>
      </p:sp>
      <p:sp>
        <p:nvSpPr>
          <p:cNvPr id="9" name="TextBox 8">
            <a:extLst>
              <a:ext uri="{FF2B5EF4-FFF2-40B4-BE49-F238E27FC236}">
                <a16:creationId xmlns:a16="http://schemas.microsoft.com/office/drawing/2014/main" id="{CD5E6F73-F19F-4DA9-92EB-97F4A95B6D60}"/>
              </a:ext>
            </a:extLst>
          </p:cNvPr>
          <p:cNvSpPr txBox="1"/>
          <p:nvPr/>
        </p:nvSpPr>
        <p:spPr>
          <a:xfrm>
            <a:off x="4647027" y="6396334"/>
            <a:ext cx="1519310" cy="461665"/>
          </a:xfrm>
          <a:prstGeom prst="rect">
            <a:avLst/>
          </a:prstGeom>
          <a:noFill/>
        </p:spPr>
        <p:txBody>
          <a:bodyPr wrap="square" rtlCol="0">
            <a:spAutoFit/>
          </a:bodyPr>
          <a:lstStyle/>
          <a:p>
            <a:r>
              <a:rPr lang="en-GB" sz="2400" b="1"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German</a:t>
            </a:r>
            <a:endParaRPr lang="en-GB"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391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4" name="Oval 3" descr="number 1"/>
          <p:cNvSpPr/>
          <p:nvPr/>
        </p:nvSpPr>
        <p:spPr>
          <a:xfrm>
            <a:off x="87341" y="36576"/>
            <a:ext cx="642328" cy="4838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Change English ‘c’ to ‘k’ to create many German words.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Rounded Rectangle 5"/>
          <p:cNvSpPr/>
          <p:nvPr/>
        </p:nvSpPr>
        <p:spPr>
          <a:xfrm>
            <a:off x="183941" y="1580861"/>
            <a:ext cx="4554649" cy="105899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a:t>
            </a:r>
            <a:r>
              <a:rPr kumimoji="0" lang="en-GB" sz="3200" b="1" i="0" u="none" strike="noStrike" kern="1200" cap="none" spc="0" normalizeH="0" baseline="0" noProof="0" dirty="0">
                <a:ln>
                  <a:noFill/>
                </a:ln>
                <a:solidFill>
                  <a:srgbClr val="FF6600"/>
                </a:solidFill>
                <a:effectLst/>
                <a:uLnTx/>
                <a:uFillTx/>
                <a:latin typeface="Century Gothic" panose="020F0302020204030204"/>
                <a:ea typeface="+mn-ea"/>
                <a:cs typeface="+mn-cs"/>
              </a:rPr>
              <a:t>c</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tober is a month.</a:t>
            </a:r>
            <a:endParaRPr kumimoji="0" lang="en-GB"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8" name="Right Arrow 7" descr="arrow between English and German sentence"/>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Rounded Rectangle 6"/>
          <p:cNvSpPr/>
          <p:nvPr/>
        </p:nvSpPr>
        <p:spPr>
          <a:xfrm>
            <a:off x="6733732" y="1564576"/>
            <a:ext cx="5006975" cy="101252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a:t>
            </a:r>
            <a:r>
              <a:rPr kumimoji="0" lang="en-GB" sz="3200" b="1" i="0" u="none" strike="noStrike" kern="1200" cap="none" spc="0" normalizeH="0" baseline="0" noProof="0" dirty="0" err="1">
                <a:ln>
                  <a:noFill/>
                </a:ln>
                <a:solidFill>
                  <a:srgbClr val="FF6600"/>
                </a:solidFill>
                <a:effectLst/>
                <a:uLnTx/>
                <a:uFillTx/>
                <a:latin typeface="Century Gothic" panose="020F0302020204030204"/>
                <a:ea typeface="+mn-ea"/>
                <a:cs typeface="+mn-cs"/>
              </a:rPr>
              <a:t>k</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tober</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ein</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Monat.</a:t>
            </a:r>
            <a:endParaRPr kumimoji="0" lang="en-GB" sz="4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endParaRPr>
          </a:p>
        </p:txBody>
      </p:sp>
      <p:sp>
        <p:nvSpPr>
          <p:cNvPr id="10" name="Rounded Rectangle 9"/>
          <p:cNvSpPr/>
          <p:nvPr/>
        </p:nvSpPr>
        <p:spPr>
          <a:xfrm>
            <a:off x="211136" y="3400113"/>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Der Zug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fährt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direkt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I love music and I’m doing a project.</a:t>
            </a:r>
          </a:p>
        </p:txBody>
      </p:sp>
      <p:sp>
        <p:nvSpPr>
          <p:cNvPr id="11" name="Rounded Rectangle 10"/>
          <p:cNvSpPr/>
          <p:nvPr/>
        </p:nvSpPr>
        <p:spPr>
          <a:xfrm>
            <a:off x="6387194" y="2958315"/>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discussion (f)</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contact (m)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article (m)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costs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product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Choose one and write a sentence in German.</a:t>
            </a:r>
          </a:p>
        </p:txBody>
      </p:sp>
      <p:pic>
        <p:nvPicPr>
          <p:cNvPr id="15" name="Picture 14" descr="sta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Tree>
    <p:extLst>
      <p:ext uri="{BB962C8B-B14F-4D97-AF65-F5344CB8AC3E}">
        <p14:creationId xmlns:p14="http://schemas.microsoft.com/office/powerpoint/2010/main" val="19232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8" grpId="0" animBg="1"/>
      <p:bldP spid="7"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nswers'"/>
          <p:cNvSpPr txBox="1">
            <a:spLocks/>
          </p:cNvSpPr>
          <p:nvPr/>
        </p:nvSpPr>
        <p:spPr>
          <a:xfrm>
            <a:off x="1771115" y="652010"/>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itle 11"/>
          <p:cNvSpPr>
            <a:spLocks noGrp="1"/>
          </p:cNvSpPr>
          <p:nvPr>
            <p:ph type="title"/>
          </p:nvPr>
        </p:nvSpPr>
        <p:spPr>
          <a:xfrm>
            <a:off x="456665" y="376223"/>
            <a:ext cx="10515600" cy="1325563"/>
          </a:xfrm>
        </p:spPr>
        <p:txBody>
          <a:bodyPr/>
          <a:lstStyle/>
          <a:p>
            <a:pPr algn="ctr"/>
            <a:r>
              <a:rPr lang="en-GB" b="1" dirty="0">
                <a:solidFill>
                  <a:prstClr val="white"/>
                </a:solidFill>
              </a:rPr>
              <a:t>ANTWORTEN</a:t>
            </a:r>
          </a:p>
        </p:txBody>
      </p:sp>
      <p:sp>
        <p:nvSpPr>
          <p:cNvPr id="3" name="Oval 2" descr="the number 1 "/>
          <p:cNvSpPr/>
          <p:nvPr/>
        </p:nvSpPr>
        <p:spPr>
          <a:xfrm>
            <a:off x="95887" y="96397"/>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 name="Content Placeholder 2"/>
          <p:cNvSpPr txBox="1">
            <a:spLocks/>
          </p:cNvSpPr>
          <p:nvPr/>
        </p:nvSpPr>
        <p:spPr>
          <a:xfrm>
            <a:off x="915033" y="1743026"/>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Zug fährt direkt.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love music and I‘m doing a project.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discussion (f)</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contact (m)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article (m)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costs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product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b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743026"/>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train goes direct(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ly</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Ich liebe Musik und ich mache ein Projekt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Diskussion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Kontakt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Artikel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Kosten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Produkt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4E7DFD04-0EE5-4608-A7E4-12ED409242F7}"/>
              </a:ext>
            </a:extLst>
          </p:cNvPr>
          <p:cNvSpPr txBox="1"/>
          <p:nvPr/>
        </p:nvSpPr>
        <p:spPr>
          <a:xfrm>
            <a:off x="9326660" y="3105834"/>
            <a:ext cx="2405557" cy="646331"/>
          </a:xfrm>
          <a:prstGeom prst="rect">
            <a:avLst/>
          </a:prstGeom>
          <a:solidFill>
            <a:srgbClr val="FBF0D5"/>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 ‘el’ replaces English ‘le’ </a:t>
            </a:r>
          </a:p>
        </p:txBody>
      </p:sp>
      <p:cxnSp>
        <p:nvCxnSpPr>
          <p:cNvPr id="14" name="Straight Arrow Connector 13" descr="arrow drawing attention to 'der Artikel'"/>
          <p:cNvCxnSpPr>
            <a:stCxn id="13" idx="2"/>
          </p:cNvCxnSpPr>
          <p:nvPr/>
        </p:nvCxnSpPr>
        <p:spPr>
          <a:xfrm flipH="1">
            <a:off x="8508569" y="3752165"/>
            <a:ext cx="2020870" cy="598065"/>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E7DFD04-0EE5-4608-A7E4-12ED409242F7}"/>
              </a:ext>
            </a:extLst>
          </p:cNvPr>
          <p:cNvSpPr txBox="1"/>
          <p:nvPr/>
        </p:nvSpPr>
        <p:spPr>
          <a:xfrm>
            <a:off x="9326660" y="3866056"/>
            <a:ext cx="2736712" cy="646331"/>
          </a:xfrm>
          <a:prstGeom prst="rect">
            <a:avLst/>
          </a:prstGeom>
          <a:solidFill>
            <a:srgbClr val="FBF0D5"/>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 common plural ending (Rule 3)</a:t>
            </a:r>
          </a:p>
        </p:txBody>
      </p:sp>
      <p:cxnSp>
        <p:nvCxnSpPr>
          <p:cNvPr id="17" name="Straight Arrow Connector 16" descr="arrow drawing attention to 'die Kosten'"/>
          <p:cNvCxnSpPr/>
          <p:nvPr/>
        </p:nvCxnSpPr>
        <p:spPr>
          <a:xfrm flipH="1">
            <a:off x="8694550" y="4512387"/>
            <a:ext cx="1394314" cy="43809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41316" y="5825633"/>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of these nouns?</a:t>
            </a:r>
          </a:p>
        </p:txBody>
      </p:sp>
      <p:sp>
        <p:nvSpPr>
          <p:cNvPr id="9" name="TextBox 8"/>
          <p:cNvSpPr txBox="1"/>
          <p:nvPr/>
        </p:nvSpPr>
        <p:spPr>
          <a:xfrm>
            <a:off x="3786428" y="6418677"/>
            <a:ext cx="5097111"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Don’t forget to pronounce the words. </a:t>
            </a:r>
          </a:p>
        </p:txBody>
      </p:sp>
    </p:spTree>
    <p:extLst>
      <p:ext uri="{BB962C8B-B14F-4D97-AF65-F5344CB8AC3E}">
        <p14:creationId xmlns:p14="http://schemas.microsoft.com/office/powerpoint/2010/main" val="137605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22" presetClass="entr" presetSubtype="1"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22" presetClass="entr" presetSubtype="1"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P spid="16" grpId="0" animBg="1"/>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In this session...</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r>
              <a:rPr lang="en-GB" dirty="0">
                <a:solidFill>
                  <a:schemeClr val="accent1">
                    <a:lumMod val="50000"/>
                  </a:schemeClr>
                </a:solidFill>
              </a:rPr>
              <a:t>Minimal pairs (P)</a:t>
            </a:r>
          </a:p>
          <a:p>
            <a:r>
              <a:rPr lang="en-GB" dirty="0">
                <a:solidFill>
                  <a:schemeClr val="accent1">
                    <a:lumMod val="50000"/>
                  </a:schemeClr>
                </a:solidFill>
              </a:rPr>
              <a:t>Multiple word meanings (V)</a:t>
            </a:r>
          </a:p>
          <a:p>
            <a:r>
              <a:rPr lang="en-GB" dirty="0">
                <a:solidFill>
                  <a:schemeClr val="accent1">
                    <a:lumMod val="50000"/>
                  </a:schemeClr>
                </a:solidFill>
              </a:rPr>
              <a:t>Processing pairs (G)</a:t>
            </a:r>
          </a:p>
          <a:p>
            <a:r>
              <a:rPr lang="en-GB" dirty="0">
                <a:solidFill>
                  <a:schemeClr val="accent1">
                    <a:lumMod val="50000"/>
                  </a:schemeClr>
                </a:solidFill>
              </a:rPr>
              <a:t>Using unknown words (P)</a:t>
            </a:r>
          </a:p>
          <a:p>
            <a:r>
              <a:rPr lang="en-GB" dirty="0">
                <a:solidFill>
                  <a:schemeClr val="accent1">
                    <a:lumMod val="50000"/>
                  </a:schemeClr>
                </a:solidFill>
              </a:rPr>
              <a:t>Teaching word patterns (V)</a:t>
            </a:r>
          </a:p>
          <a:p>
            <a:r>
              <a:rPr lang="en-GB" dirty="0">
                <a:solidFill>
                  <a:schemeClr val="accent1">
                    <a:lumMod val="50000"/>
                  </a:schemeClr>
                </a:solidFill>
              </a:rPr>
              <a:t>Lexical profiling (V)</a:t>
            </a:r>
          </a:p>
          <a:p>
            <a:r>
              <a:rPr lang="en-GB" dirty="0">
                <a:solidFill>
                  <a:schemeClr val="accent1">
                    <a:lumMod val="50000"/>
                  </a:schemeClr>
                </a:solidFill>
              </a:rPr>
              <a:t>Trapping the forms (G)</a:t>
            </a:r>
          </a:p>
          <a:p>
            <a:r>
              <a:rPr lang="en-GB" dirty="0">
                <a:solidFill>
                  <a:schemeClr val="accent1">
                    <a:lumMod val="50000"/>
                  </a:schemeClr>
                </a:solidFill>
              </a:rPr>
              <a:t>Assessing the knowledge (P,V,G)</a:t>
            </a:r>
          </a:p>
        </p:txBody>
      </p:sp>
      <p:pic>
        <p:nvPicPr>
          <p:cNvPr id="17" name="Picture 16"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sp>
        <p:nvSpPr>
          <p:cNvPr id="8" name="TextBox 7">
            <a:extLst>
              <a:ext uri="{FF2B5EF4-FFF2-40B4-BE49-F238E27FC236}">
                <a16:creationId xmlns:a16="http://schemas.microsoft.com/office/drawing/2014/main" id="{FEAE1058-89D6-4FEB-8A45-76EF3589CFDA}"/>
              </a:ext>
            </a:extLst>
          </p:cNvPr>
          <p:cNvSpPr txBox="1"/>
          <p:nvPr/>
        </p:nvSpPr>
        <p:spPr>
          <a:xfrm>
            <a:off x="153355" y="5882591"/>
            <a:ext cx="853160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Other sessions: </a:t>
            </a:r>
            <a:r>
              <a:rPr lang="en-GB" sz="2000" dirty="0">
                <a:latin typeface="Century Gothic" panose="020B0502020202020204" pitchFamily="34" charset="0"/>
                <a:hlinkClick r:id="rId5"/>
              </a:rPr>
              <a:t>https://ncelp.org/ncelp-teacher-cpd/</a:t>
            </a:r>
            <a:endParaRPr lang="en-GB" sz="2000" dirty="0">
              <a:solidFill>
                <a:srgbClr val="002060"/>
              </a:solidFill>
              <a:latin typeface="Century Gothic" panose="020B0502020202020204" pitchFamily="34" charset="0"/>
            </a:endParaRPr>
          </a:p>
        </p:txBody>
      </p:sp>
      <p:pic>
        <p:nvPicPr>
          <p:cNvPr id="15" name="Picture 14" descr="ALL London logo June 2019">
            <a:extLst>
              <a:ext uri="{FF2B5EF4-FFF2-40B4-BE49-F238E27FC236}">
                <a16:creationId xmlns:a16="http://schemas.microsoft.com/office/drawing/2014/main" id="{27953498-07B9-4360-B70A-20859BF56926}"/>
              </a:ext>
            </a:extLst>
          </p:cNvPr>
          <p:cNvPicPr>
            <a:picLocks noChangeAspect="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93433" y="5371309"/>
            <a:ext cx="2949601" cy="1474801"/>
          </a:xfrm>
          <a:prstGeom prst="rect">
            <a:avLst/>
          </a:prstGeom>
        </p:spPr>
      </p:pic>
      <p:sp>
        <p:nvSpPr>
          <p:cNvPr id="9" name="TextBox 8">
            <a:extLst>
              <a:ext uri="{FF2B5EF4-FFF2-40B4-BE49-F238E27FC236}">
                <a16:creationId xmlns:a16="http://schemas.microsoft.com/office/drawing/2014/main" id="{F2CE0F7B-3310-4F71-860F-8A29776DF27A}"/>
              </a:ext>
            </a:extLst>
          </p:cNvPr>
          <p:cNvSpPr txBox="1"/>
          <p:nvPr/>
        </p:nvSpPr>
        <p:spPr>
          <a:xfrm>
            <a:off x="9056665" y="5708082"/>
            <a:ext cx="298198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hlinkClick r:id="rId7"/>
              </a:rPr>
              <a:t>ALL London June 2019</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4" name="Oval 3" descr="number 8"/>
          <p:cNvSpPr/>
          <p:nvPr/>
        </p:nvSpPr>
        <p:spPr>
          <a:xfrm>
            <a:off x="87341" y="36576"/>
            <a:ext cx="946980" cy="4838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All of these nouns are the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stem</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of their sibling verb. </a:t>
            </a:r>
          </a:p>
        </p:txBody>
      </p:sp>
      <p:graphicFrame>
        <p:nvGraphicFramePr>
          <p:cNvPr id="16" name="Table 15"/>
          <p:cNvGraphicFramePr>
            <a:graphicFrameLocks noGrp="1"/>
          </p:cNvGraphicFramePr>
          <p:nvPr>
            <p:extLst>
              <p:ext uri="{D42A27DB-BD31-4B8C-83A1-F6EECF244321}">
                <p14:modId xmlns:p14="http://schemas.microsoft.com/office/powerpoint/2010/main" val="1562450105"/>
              </p:ext>
            </p:extLst>
          </p:nvPr>
        </p:nvGraphicFramePr>
        <p:xfrm>
          <a:off x="335783" y="1318453"/>
          <a:ext cx="5624750" cy="3783203"/>
        </p:xfrm>
        <a:graphic>
          <a:graphicData uri="http://schemas.openxmlformats.org/drawingml/2006/table">
            <a:tbl>
              <a:tblPr firstRow="1" bandRow="1">
                <a:tableStyleId>{5C22544A-7EE6-4342-B048-85BDC9FD1C3A}</a:tableStyleId>
              </a:tblPr>
              <a:tblGrid>
                <a:gridCol w="3203284">
                  <a:extLst>
                    <a:ext uri="{9D8B030D-6E8A-4147-A177-3AD203B41FA5}">
                      <a16:colId xmlns:a16="http://schemas.microsoft.com/office/drawing/2014/main" val="660022236"/>
                    </a:ext>
                  </a:extLst>
                </a:gridCol>
                <a:gridCol w="2421466">
                  <a:extLst>
                    <a:ext uri="{9D8B030D-6E8A-4147-A177-3AD203B41FA5}">
                      <a16:colId xmlns:a16="http://schemas.microsoft.com/office/drawing/2014/main" val="20001"/>
                    </a:ext>
                  </a:extLst>
                </a:gridCol>
              </a:tblGrid>
              <a:tr h="440309">
                <a:tc>
                  <a:txBody>
                    <a:bodyPr/>
                    <a:lstStyle/>
                    <a:p>
                      <a:pPr marL="0" indent="0">
                        <a:buNone/>
                      </a:pPr>
                      <a:r>
                        <a:rPr lang="en-GB" sz="2000" b="0" baseline="0" dirty="0">
                          <a:solidFill>
                            <a:schemeClr val="accent1">
                              <a:lumMod val="50000"/>
                            </a:schemeClr>
                          </a:solidFill>
                        </a:rPr>
                        <a:t>1. the work (f)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440309">
                <a:tc>
                  <a:txBody>
                    <a:bodyPr/>
                    <a:lstStyle/>
                    <a:p>
                      <a:r>
                        <a:rPr lang="en-GB" sz="2000" b="0" dirty="0">
                          <a:solidFill>
                            <a:schemeClr val="accent1">
                              <a:lumMod val="50000"/>
                            </a:schemeClr>
                          </a:solidFill>
                        </a:rPr>
                        <a:t>2. the fall, case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440309">
                <a:tc>
                  <a:txBody>
                    <a:bodyPr/>
                    <a:lstStyle/>
                    <a:p>
                      <a:r>
                        <a:rPr lang="en-GB" sz="2000" b="0" dirty="0">
                          <a:solidFill>
                            <a:schemeClr val="accent1">
                              <a:lumMod val="50000"/>
                            </a:schemeClr>
                          </a:solidFill>
                        </a:rPr>
                        <a:t>3. the plan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440309">
                <a:tc>
                  <a:txBody>
                    <a:bodyPr/>
                    <a:lstStyle/>
                    <a:p>
                      <a:pPr marL="0" indent="0">
                        <a:buNone/>
                      </a:pPr>
                      <a:r>
                        <a:rPr lang="en-GB" sz="2000" b="0" baseline="0" dirty="0">
                          <a:solidFill>
                            <a:schemeClr val="accent1">
                              <a:lumMod val="50000"/>
                            </a:schemeClr>
                          </a:solidFill>
                          <a:sym typeface="Wingdings" panose="05000000000000000000" pitchFamily="2" charset="2"/>
                        </a:rPr>
                        <a:t>4. the part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sym typeface="Wingdings" panose="05000000000000000000" pitchFamily="2" charset="2"/>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440309">
                <a:tc>
                  <a:txBody>
                    <a:bodyPr/>
                    <a:lstStyle/>
                    <a:p>
                      <a:pPr marL="0" indent="0">
                        <a:buNone/>
                      </a:pPr>
                      <a:r>
                        <a:rPr lang="en-GB" sz="2000" b="0" dirty="0">
                          <a:solidFill>
                            <a:schemeClr val="accent1">
                              <a:lumMod val="50000"/>
                            </a:schemeClr>
                          </a:solidFill>
                        </a:rPr>
                        <a:t>5. the game, match (</a:t>
                      </a:r>
                      <a:r>
                        <a:rPr lang="en-GB" sz="2000" b="0" dirty="0" err="1">
                          <a:solidFill>
                            <a:schemeClr val="accent1">
                              <a:lumMod val="50000"/>
                            </a:schemeClr>
                          </a:solidFill>
                        </a:rPr>
                        <a:t>nt</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440309">
                <a:tc>
                  <a:txBody>
                    <a:bodyPr/>
                    <a:lstStyle/>
                    <a:p>
                      <a:r>
                        <a:rPr lang="en-GB" sz="2000" b="0" dirty="0">
                          <a:solidFill>
                            <a:schemeClr val="accent1">
                              <a:lumMod val="50000"/>
                            </a:schemeClr>
                          </a:solidFill>
                        </a:rPr>
                        <a:t>6. the start (m) x 2</a:t>
                      </a:r>
                      <a:br>
                        <a:rPr lang="en-GB" sz="2000" b="0" dirty="0">
                          <a:solidFill>
                            <a:schemeClr val="accent1">
                              <a:lumMod val="50000"/>
                            </a:schemeClr>
                          </a:solidFill>
                        </a:rPr>
                      </a:b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440309">
                <a:tc>
                  <a:txBody>
                    <a:bodyPr/>
                    <a:lstStyle/>
                    <a:p>
                      <a:r>
                        <a:rPr lang="en-GB" sz="2000" b="0" dirty="0">
                          <a:solidFill>
                            <a:schemeClr val="accent1">
                              <a:lumMod val="50000"/>
                            </a:schemeClr>
                          </a:solidFill>
                        </a:rPr>
                        <a:t>7. the answer (f)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440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8. the attempt, try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bl>
          </a:graphicData>
        </a:graphic>
      </p:graphicFrame>
      <p:sp>
        <p:nvSpPr>
          <p:cNvPr id="3" name="Rectangle 2"/>
          <p:cNvSpPr/>
          <p:nvPr/>
        </p:nvSpPr>
        <p:spPr>
          <a:xfrm>
            <a:off x="255372" y="5085466"/>
            <a:ext cx="42402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Verb auf Deutsch?</a:t>
            </a:r>
          </a:p>
        </p:txBody>
      </p:sp>
      <p:graphicFrame>
        <p:nvGraphicFramePr>
          <p:cNvPr id="9" name="Table 8"/>
          <p:cNvGraphicFramePr>
            <a:graphicFrameLocks noGrp="1"/>
          </p:cNvGraphicFramePr>
          <p:nvPr/>
        </p:nvGraphicFramePr>
        <p:xfrm>
          <a:off x="337842" y="5518635"/>
          <a:ext cx="11516315" cy="767080"/>
        </p:xfrm>
        <a:graphic>
          <a:graphicData uri="http://schemas.openxmlformats.org/drawingml/2006/table">
            <a:tbl>
              <a:tblPr firstRow="1" bandRow="1">
                <a:tableStyleId>{5940675A-B579-460E-94D1-54222C63F5DA}</a:tableStyleId>
              </a:tblPr>
              <a:tblGrid>
                <a:gridCol w="2303263">
                  <a:extLst>
                    <a:ext uri="{9D8B030D-6E8A-4147-A177-3AD203B41FA5}">
                      <a16:colId xmlns:a16="http://schemas.microsoft.com/office/drawing/2014/main" val="20000"/>
                    </a:ext>
                  </a:extLst>
                </a:gridCol>
                <a:gridCol w="2303263">
                  <a:extLst>
                    <a:ext uri="{9D8B030D-6E8A-4147-A177-3AD203B41FA5}">
                      <a16:colId xmlns:a16="http://schemas.microsoft.com/office/drawing/2014/main" val="20001"/>
                    </a:ext>
                  </a:extLst>
                </a:gridCol>
                <a:gridCol w="2303263">
                  <a:extLst>
                    <a:ext uri="{9D8B030D-6E8A-4147-A177-3AD203B41FA5}">
                      <a16:colId xmlns:a16="http://schemas.microsoft.com/office/drawing/2014/main" val="20002"/>
                    </a:ext>
                  </a:extLst>
                </a:gridCol>
                <a:gridCol w="2303263">
                  <a:extLst>
                    <a:ext uri="{9D8B030D-6E8A-4147-A177-3AD203B41FA5}">
                      <a16:colId xmlns:a16="http://schemas.microsoft.com/office/drawing/2014/main" val="20003"/>
                    </a:ext>
                  </a:extLst>
                </a:gridCol>
                <a:gridCol w="2303263">
                  <a:extLst>
                    <a:ext uri="{9D8B030D-6E8A-4147-A177-3AD203B41FA5}">
                      <a16:colId xmlns:a16="http://schemas.microsoft.com/office/drawing/2014/main" val="20004"/>
                    </a:ext>
                  </a:extLst>
                </a:gridCol>
              </a:tblGrid>
              <a:tr h="370840">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Frage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Rede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Liebe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das</a:t>
                      </a:r>
                      <a:r>
                        <a:rPr lang="en-GB" sz="2000" baseline="0" dirty="0">
                          <a:solidFill>
                            <a:schemeClr val="accent5">
                              <a:lumMod val="50000"/>
                            </a:schemeClr>
                          </a:solidFill>
                        </a:rPr>
                        <a:t> </a:t>
                      </a:r>
                      <a:r>
                        <a:rPr lang="en-GB" sz="2000" baseline="0" dirty="0" err="1">
                          <a:solidFill>
                            <a:schemeClr val="accent5">
                              <a:lumMod val="50000"/>
                            </a:schemeClr>
                          </a:solidFill>
                        </a:rPr>
                        <a:t>Ende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Folge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7" name="TextBox 16"/>
          <p:cNvSpPr txBox="1"/>
          <p:nvPr/>
        </p:nvSpPr>
        <p:spPr>
          <a:xfrm rot="21128098">
            <a:off x="6261253" y="1399715"/>
            <a:ext cx="17949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rot="252966">
            <a:off x="6565105" y="3086710"/>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p:cNvSpPr txBox="1"/>
          <p:nvPr/>
        </p:nvSpPr>
        <p:spPr>
          <a:xfrm rot="21388309">
            <a:off x="6252173" y="4658879"/>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rot="252966">
            <a:off x="10031202" y="1325640"/>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p:cNvSpPr txBox="1"/>
          <p:nvPr/>
        </p:nvSpPr>
        <p:spPr>
          <a:xfrm rot="21391215">
            <a:off x="10448194" y="2801121"/>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versuchen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p:cNvSpPr txBox="1"/>
          <p:nvPr/>
        </p:nvSpPr>
        <p:spPr>
          <a:xfrm rot="21391215">
            <a:off x="8514442" y="4772520"/>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rot="230017">
            <a:off x="8370637" y="2522125"/>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rot="21391215">
            <a:off x="8035822" y="1328159"/>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rot="21391215">
            <a:off x="10555474" y="3526050"/>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p:cNvSpPr txBox="1"/>
          <p:nvPr/>
        </p:nvSpPr>
        <p:spPr>
          <a:xfrm rot="508350">
            <a:off x="10782181" y="473955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fallen</a:t>
            </a:r>
          </a:p>
        </p:txBody>
      </p:sp>
      <p:sp>
        <p:nvSpPr>
          <p:cNvPr id="29" name="TextBox 28"/>
          <p:cNvSpPr txBox="1"/>
          <p:nvPr/>
        </p:nvSpPr>
        <p:spPr>
          <a:xfrm rot="21391215">
            <a:off x="5970286" y="3830427"/>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p:cNvSpPr txBox="1"/>
          <p:nvPr/>
        </p:nvSpPr>
        <p:spPr>
          <a:xfrm rot="21391215">
            <a:off x="6249311" y="2192174"/>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p:cNvSpPr txBox="1"/>
          <p:nvPr/>
        </p:nvSpPr>
        <p:spPr>
          <a:xfrm rot="21391215">
            <a:off x="10283030" y="1963766"/>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folgen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p:cNvSpPr txBox="1"/>
          <p:nvPr/>
        </p:nvSpPr>
        <p:spPr>
          <a:xfrm rot="21391215">
            <a:off x="7822780" y="3781036"/>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937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17" grpId="0"/>
      <p:bldP spid="20" grpId="0"/>
      <p:bldP spid="21" grpId="0"/>
      <p:bldP spid="22" grpId="0"/>
      <p:bldP spid="23" grpId="0"/>
      <p:bldP spid="24" grpId="0"/>
      <p:bldP spid="25" grpId="0"/>
      <p:bldP spid="26" grpId="0"/>
      <p:bldP spid="27" grpId="0"/>
      <p:bldP spid="28" grpId="0"/>
      <p:bldP spid="29" grpId="0"/>
      <p:bldP spid="30" grpId="0"/>
      <p:bldP spid="32"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ANTWORTEN</a:t>
            </a:r>
            <a:br>
              <a:rPr lang="en-GB" sz="2800" b="1" dirty="0">
                <a:solidFill>
                  <a:srgbClr val="4472C4">
                    <a:lumMod val="50000"/>
                  </a:srgbClr>
                </a:solidFill>
                <a:ea typeface="+mn-ea"/>
                <a:cs typeface="+mn-cs"/>
              </a:rPr>
            </a:br>
            <a:endParaRPr lang="en-GB" dirty="0"/>
          </a:p>
        </p:txBody>
      </p:sp>
      <p:sp>
        <p:nvSpPr>
          <p:cNvPr id="4" name="Oval 3" descr="the number 8"/>
          <p:cNvSpPr/>
          <p:nvPr/>
        </p:nvSpPr>
        <p:spPr>
          <a:xfrm>
            <a:off x="87341" y="36576"/>
            <a:ext cx="946980" cy="4838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465535"/>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All of these nouns are the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stem</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of their sibling verb. </a:t>
            </a:r>
          </a:p>
        </p:txBody>
      </p:sp>
      <p:graphicFrame>
        <p:nvGraphicFramePr>
          <p:cNvPr id="48" name="Table 47"/>
          <p:cNvGraphicFramePr>
            <a:graphicFrameLocks noGrp="1"/>
          </p:cNvGraphicFramePr>
          <p:nvPr>
            <p:extLst>
              <p:ext uri="{D42A27DB-BD31-4B8C-83A1-F6EECF244321}">
                <p14:modId xmlns:p14="http://schemas.microsoft.com/office/powerpoint/2010/main" val="65482483"/>
              </p:ext>
            </p:extLst>
          </p:nvPr>
        </p:nvGraphicFramePr>
        <p:xfrm>
          <a:off x="335783" y="1318453"/>
          <a:ext cx="5624750" cy="3783203"/>
        </p:xfrm>
        <a:graphic>
          <a:graphicData uri="http://schemas.openxmlformats.org/drawingml/2006/table">
            <a:tbl>
              <a:tblPr firstRow="1" bandRow="1">
                <a:tableStyleId>{5C22544A-7EE6-4342-B048-85BDC9FD1C3A}</a:tableStyleId>
              </a:tblPr>
              <a:tblGrid>
                <a:gridCol w="3203284">
                  <a:extLst>
                    <a:ext uri="{9D8B030D-6E8A-4147-A177-3AD203B41FA5}">
                      <a16:colId xmlns:a16="http://schemas.microsoft.com/office/drawing/2014/main" val="660022236"/>
                    </a:ext>
                  </a:extLst>
                </a:gridCol>
                <a:gridCol w="2421466">
                  <a:extLst>
                    <a:ext uri="{9D8B030D-6E8A-4147-A177-3AD203B41FA5}">
                      <a16:colId xmlns:a16="http://schemas.microsoft.com/office/drawing/2014/main" val="20001"/>
                    </a:ext>
                  </a:extLst>
                </a:gridCol>
              </a:tblGrid>
              <a:tr h="440309">
                <a:tc>
                  <a:txBody>
                    <a:bodyPr/>
                    <a:lstStyle/>
                    <a:p>
                      <a:pPr marL="0" indent="0">
                        <a:buNone/>
                      </a:pPr>
                      <a:r>
                        <a:rPr lang="en-GB" sz="2000" b="0" baseline="0" dirty="0">
                          <a:solidFill>
                            <a:schemeClr val="accent1">
                              <a:lumMod val="50000"/>
                            </a:schemeClr>
                          </a:solidFill>
                        </a:rPr>
                        <a:t>1. the work (f)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625409"/>
                  </a:ext>
                </a:extLst>
              </a:tr>
              <a:tr h="440309">
                <a:tc>
                  <a:txBody>
                    <a:bodyPr/>
                    <a:lstStyle/>
                    <a:p>
                      <a:r>
                        <a:rPr lang="en-GB" sz="2000" b="0" dirty="0">
                          <a:solidFill>
                            <a:schemeClr val="accent1">
                              <a:lumMod val="50000"/>
                            </a:schemeClr>
                          </a:solidFill>
                        </a:rPr>
                        <a:t>2. the fall, case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992579"/>
                  </a:ext>
                </a:extLst>
              </a:tr>
              <a:tr h="440309">
                <a:tc>
                  <a:txBody>
                    <a:bodyPr/>
                    <a:lstStyle/>
                    <a:p>
                      <a:r>
                        <a:rPr lang="en-GB" sz="2000" b="0" dirty="0">
                          <a:solidFill>
                            <a:schemeClr val="accent1">
                              <a:lumMod val="50000"/>
                            </a:schemeClr>
                          </a:solidFill>
                        </a:rPr>
                        <a:t>3. the plan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774271"/>
                  </a:ext>
                </a:extLst>
              </a:tr>
              <a:tr h="440309">
                <a:tc>
                  <a:txBody>
                    <a:bodyPr/>
                    <a:lstStyle/>
                    <a:p>
                      <a:pPr marL="0" indent="0">
                        <a:buNone/>
                      </a:pPr>
                      <a:r>
                        <a:rPr lang="en-GB" sz="2000" b="0" baseline="0" dirty="0">
                          <a:solidFill>
                            <a:schemeClr val="accent1">
                              <a:lumMod val="50000"/>
                            </a:schemeClr>
                          </a:solidFill>
                          <a:sym typeface="Wingdings" panose="05000000000000000000" pitchFamily="2" charset="2"/>
                        </a:rPr>
                        <a:t>4. the part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baseline="0" dirty="0">
                        <a:solidFill>
                          <a:schemeClr val="accent1">
                            <a:lumMod val="50000"/>
                          </a:schemeClr>
                        </a:solidFill>
                        <a:sym typeface="Wingdings" panose="05000000000000000000" pitchFamily="2" charset="2"/>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1790900"/>
                  </a:ext>
                </a:extLst>
              </a:tr>
              <a:tr h="440309">
                <a:tc>
                  <a:txBody>
                    <a:bodyPr/>
                    <a:lstStyle/>
                    <a:p>
                      <a:pPr marL="0" indent="0">
                        <a:buNone/>
                      </a:pPr>
                      <a:r>
                        <a:rPr lang="en-GB" sz="2000" b="0" dirty="0">
                          <a:solidFill>
                            <a:schemeClr val="accent1">
                              <a:lumMod val="50000"/>
                            </a:schemeClr>
                          </a:solidFill>
                        </a:rPr>
                        <a:t>5. the game, match (</a:t>
                      </a:r>
                      <a:r>
                        <a:rPr lang="en-GB" sz="2000" b="0" dirty="0" err="1">
                          <a:solidFill>
                            <a:schemeClr val="accent1">
                              <a:lumMod val="50000"/>
                            </a:schemeClr>
                          </a:solidFill>
                        </a:rPr>
                        <a:t>nt</a:t>
                      </a:r>
                      <a:r>
                        <a:rPr lang="en-GB" sz="2000" b="0"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None/>
                      </a:pP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965362"/>
                  </a:ext>
                </a:extLst>
              </a:tr>
              <a:tr h="440309">
                <a:tc>
                  <a:txBody>
                    <a:bodyPr/>
                    <a:lstStyle/>
                    <a:p>
                      <a:r>
                        <a:rPr lang="en-GB" sz="2000" b="0" dirty="0">
                          <a:solidFill>
                            <a:schemeClr val="accent1">
                              <a:lumMod val="50000"/>
                            </a:schemeClr>
                          </a:solidFill>
                        </a:rPr>
                        <a:t>6. the start (m) x 2</a:t>
                      </a:r>
                      <a:br>
                        <a:rPr lang="en-GB" sz="2000" b="0" dirty="0">
                          <a:solidFill>
                            <a:schemeClr val="accent1">
                              <a:lumMod val="50000"/>
                            </a:schemeClr>
                          </a:solidFill>
                        </a:rPr>
                      </a:b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956905"/>
                  </a:ext>
                </a:extLst>
              </a:tr>
              <a:tr h="440309">
                <a:tc>
                  <a:txBody>
                    <a:bodyPr/>
                    <a:lstStyle/>
                    <a:p>
                      <a:r>
                        <a:rPr lang="en-GB" sz="2000" b="0" dirty="0">
                          <a:solidFill>
                            <a:schemeClr val="accent1">
                              <a:lumMod val="50000"/>
                            </a:schemeClr>
                          </a:solidFill>
                        </a:rPr>
                        <a:t>7. the answer (f)</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95304"/>
                  </a:ext>
                </a:extLst>
              </a:tr>
              <a:tr h="440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rPr>
                        <a:t>8. the attempt, try (m)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accent1">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6352797"/>
                  </a:ext>
                </a:extLst>
              </a:tr>
            </a:tbl>
          </a:graphicData>
        </a:graphic>
      </p:graphicFrame>
      <p:sp>
        <p:nvSpPr>
          <p:cNvPr id="47" name="Rectangle 46"/>
          <p:cNvSpPr/>
          <p:nvPr/>
        </p:nvSpPr>
        <p:spPr>
          <a:xfrm>
            <a:off x="255372" y="5085466"/>
            <a:ext cx="424026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Verb auf Deutsch?</a:t>
            </a:r>
          </a:p>
        </p:txBody>
      </p:sp>
      <p:graphicFrame>
        <p:nvGraphicFramePr>
          <p:cNvPr id="49" name="Table 48"/>
          <p:cNvGraphicFramePr>
            <a:graphicFrameLocks noGrp="1"/>
          </p:cNvGraphicFramePr>
          <p:nvPr/>
        </p:nvGraphicFramePr>
        <p:xfrm>
          <a:off x="337842" y="5518635"/>
          <a:ext cx="11516315" cy="767080"/>
        </p:xfrm>
        <a:graphic>
          <a:graphicData uri="http://schemas.openxmlformats.org/drawingml/2006/table">
            <a:tbl>
              <a:tblPr firstRow="1" bandRow="1">
                <a:tableStyleId>{5940675A-B579-460E-94D1-54222C63F5DA}</a:tableStyleId>
              </a:tblPr>
              <a:tblGrid>
                <a:gridCol w="2303263">
                  <a:extLst>
                    <a:ext uri="{9D8B030D-6E8A-4147-A177-3AD203B41FA5}">
                      <a16:colId xmlns:a16="http://schemas.microsoft.com/office/drawing/2014/main" val="20000"/>
                    </a:ext>
                  </a:extLst>
                </a:gridCol>
                <a:gridCol w="2303263">
                  <a:extLst>
                    <a:ext uri="{9D8B030D-6E8A-4147-A177-3AD203B41FA5}">
                      <a16:colId xmlns:a16="http://schemas.microsoft.com/office/drawing/2014/main" val="20001"/>
                    </a:ext>
                  </a:extLst>
                </a:gridCol>
                <a:gridCol w="2303263">
                  <a:extLst>
                    <a:ext uri="{9D8B030D-6E8A-4147-A177-3AD203B41FA5}">
                      <a16:colId xmlns:a16="http://schemas.microsoft.com/office/drawing/2014/main" val="20002"/>
                    </a:ext>
                  </a:extLst>
                </a:gridCol>
                <a:gridCol w="2303263">
                  <a:extLst>
                    <a:ext uri="{9D8B030D-6E8A-4147-A177-3AD203B41FA5}">
                      <a16:colId xmlns:a16="http://schemas.microsoft.com/office/drawing/2014/main" val="20003"/>
                    </a:ext>
                  </a:extLst>
                </a:gridCol>
                <a:gridCol w="2303263">
                  <a:extLst>
                    <a:ext uri="{9D8B030D-6E8A-4147-A177-3AD203B41FA5}">
                      <a16:colId xmlns:a16="http://schemas.microsoft.com/office/drawing/2014/main" val="20004"/>
                    </a:ext>
                  </a:extLst>
                </a:gridCol>
              </a:tblGrid>
              <a:tr h="370840">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Frage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Rede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Liebe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das</a:t>
                      </a:r>
                      <a:r>
                        <a:rPr lang="en-GB" sz="2000" baseline="0" dirty="0">
                          <a:solidFill>
                            <a:schemeClr val="accent5">
                              <a:lumMod val="50000"/>
                            </a:schemeClr>
                          </a:solidFill>
                        </a:rPr>
                        <a:t> </a:t>
                      </a:r>
                      <a:r>
                        <a:rPr lang="en-GB" sz="2000" baseline="0" dirty="0" err="1">
                          <a:solidFill>
                            <a:schemeClr val="accent5">
                              <a:lumMod val="50000"/>
                            </a:schemeClr>
                          </a:solidFill>
                        </a:rPr>
                        <a:t>Ende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000" dirty="0">
                          <a:solidFill>
                            <a:schemeClr val="accent5">
                              <a:lumMod val="50000"/>
                            </a:schemeClr>
                          </a:solidFill>
                        </a:rPr>
                        <a:t>die </a:t>
                      </a:r>
                      <a:r>
                        <a:rPr lang="en-GB" sz="2000" dirty="0" err="1">
                          <a:solidFill>
                            <a:schemeClr val="accent5">
                              <a:lumMod val="50000"/>
                            </a:schemeClr>
                          </a:solidFill>
                        </a:rPr>
                        <a:t>Folge</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0" name="TextBox 49"/>
          <p:cNvSpPr txBox="1"/>
          <p:nvPr/>
        </p:nvSpPr>
        <p:spPr>
          <a:xfrm rot="21128098">
            <a:off x="6261253" y="1399715"/>
            <a:ext cx="17949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p:cNvSpPr txBox="1"/>
          <p:nvPr/>
        </p:nvSpPr>
        <p:spPr>
          <a:xfrm rot="252966">
            <a:off x="6565105" y="3086710"/>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p:cNvSpPr txBox="1"/>
          <p:nvPr/>
        </p:nvSpPr>
        <p:spPr>
          <a:xfrm rot="21388309">
            <a:off x="6252173" y="4658879"/>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p:nvPr/>
        </p:nvSpPr>
        <p:spPr>
          <a:xfrm rot="252966">
            <a:off x="10031202" y="1325640"/>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p:cNvSpPr txBox="1"/>
          <p:nvPr/>
        </p:nvSpPr>
        <p:spPr>
          <a:xfrm rot="21391215">
            <a:off x="10448194" y="2801121"/>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versuchen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p:cNvSpPr txBox="1"/>
          <p:nvPr/>
        </p:nvSpPr>
        <p:spPr>
          <a:xfrm rot="21391215">
            <a:off x="8514442" y="4772520"/>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6" name="TextBox 55"/>
          <p:cNvSpPr txBox="1"/>
          <p:nvPr/>
        </p:nvSpPr>
        <p:spPr>
          <a:xfrm rot="230017">
            <a:off x="8370637" y="2522125"/>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p:cNvSpPr txBox="1"/>
          <p:nvPr/>
        </p:nvSpPr>
        <p:spPr>
          <a:xfrm rot="21391215">
            <a:off x="8035822" y="1328159"/>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p:cNvSpPr txBox="1"/>
          <p:nvPr/>
        </p:nvSpPr>
        <p:spPr>
          <a:xfrm rot="21391215">
            <a:off x="10555474" y="3526050"/>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p:cNvSpPr txBox="1"/>
          <p:nvPr/>
        </p:nvSpPr>
        <p:spPr>
          <a:xfrm rot="508350">
            <a:off x="10782181" y="4739554"/>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fallen</a:t>
            </a:r>
          </a:p>
        </p:txBody>
      </p:sp>
      <p:sp>
        <p:nvSpPr>
          <p:cNvPr id="60" name="TextBox 59"/>
          <p:cNvSpPr txBox="1"/>
          <p:nvPr/>
        </p:nvSpPr>
        <p:spPr>
          <a:xfrm rot="21391215">
            <a:off x="5970286" y="3830427"/>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p:cNvSpPr txBox="1"/>
          <p:nvPr/>
        </p:nvSpPr>
        <p:spPr>
          <a:xfrm rot="21391215">
            <a:off x="6249311" y="2192174"/>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p:cNvSpPr txBox="1"/>
          <p:nvPr/>
        </p:nvSpPr>
        <p:spPr>
          <a:xfrm rot="21391215">
            <a:off x="10283030" y="1963766"/>
            <a:ext cx="25932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folgen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p:cNvSpPr txBox="1"/>
          <p:nvPr/>
        </p:nvSpPr>
        <p:spPr>
          <a:xfrm rot="21391215">
            <a:off x="7822780" y="3781036"/>
            <a:ext cx="25932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p:cNvSpPr txBox="1"/>
          <p:nvPr/>
        </p:nvSpPr>
        <p:spPr>
          <a:xfrm>
            <a:off x="3526776" y="1323743"/>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Arbeit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p:nvPr/>
        </p:nvSpPr>
        <p:spPr>
          <a:xfrm>
            <a:off x="3509712" y="1762536"/>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Fall</a:t>
            </a:r>
          </a:p>
        </p:txBody>
      </p:sp>
      <p:sp>
        <p:nvSpPr>
          <p:cNvPr id="66" name="TextBox 65"/>
          <p:cNvSpPr txBox="1"/>
          <p:nvPr/>
        </p:nvSpPr>
        <p:spPr>
          <a:xfrm>
            <a:off x="3509711" y="2222189"/>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Plan</a:t>
            </a:r>
          </a:p>
        </p:txBody>
      </p:sp>
      <p:sp>
        <p:nvSpPr>
          <p:cNvPr id="67" name="TextBox 66"/>
          <p:cNvSpPr txBox="1"/>
          <p:nvPr/>
        </p:nvSpPr>
        <p:spPr>
          <a:xfrm>
            <a:off x="3509711" y="2662558"/>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Teil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p:cNvSpPr txBox="1"/>
          <p:nvPr/>
        </p:nvSpPr>
        <p:spPr>
          <a:xfrm>
            <a:off x="3509711" y="3084116"/>
            <a:ext cx="2433757" cy="409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Spiel</a:t>
            </a:r>
          </a:p>
        </p:txBody>
      </p:sp>
      <p:sp>
        <p:nvSpPr>
          <p:cNvPr id="69" name="TextBox 68"/>
          <p:cNvSpPr txBox="1"/>
          <p:nvPr/>
        </p:nvSpPr>
        <p:spPr>
          <a:xfrm>
            <a:off x="3509711" y="3542853"/>
            <a:ext cx="24508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p:cNvSpPr txBox="1"/>
          <p:nvPr/>
        </p:nvSpPr>
        <p:spPr>
          <a:xfrm>
            <a:off x="3484115" y="4289868"/>
            <a:ext cx="24508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p:cNvSpPr txBox="1"/>
          <p:nvPr/>
        </p:nvSpPr>
        <p:spPr>
          <a:xfrm>
            <a:off x="3458779" y="4696375"/>
            <a:ext cx="24508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Versuch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p:cNvSpPr txBox="1"/>
          <p:nvPr/>
        </p:nvSpPr>
        <p:spPr>
          <a:xfrm>
            <a:off x="255372" y="5863801"/>
            <a:ext cx="24508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p:cNvSpPr txBox="1"/>
          <p:nvPr/>
        </p:nvSpPr>
        <p:spPr>
          <a:xfrm>
            <a:off x="2706194" y="5879535"/>
            <a:ext cx="22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p:cNvSpPr txBox="1"/>
          <p:nvPr/>
        </p:nvSpPr>
        <p:spPr>
          <a:xfrm>
            <a:off x="4985296" y="5863801"/>
            <a:ext cx="22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p:cNvSpPr txBox="1"/>
          <p:nvPr/>
        </p:nvSpPr>
        <p:spPr>
          <a:xfrm>
            <a:off x="7264398" y="5863801"/>
            <a:ext cx="22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p:cNvSpPr txBox="1"/>
          <p:nvPr/>
        </p:nvSpPr>
        <p:spPr>
          <a:xfrm>
            <a:off x="9630694" y="5879535"/>
            <a:ext cx="22214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folgen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p:cNvSpPr txBox="1"/>
          <p:nvPr/>
        </p:nvSpPr>
        <p:spPr>
          <a:xfrm>
            <a:off x="3509711" y="6424004"/>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Tree>
    <p:extLst>
      <p:ext uri="{BB962C8B-B14F-4D97-AF65-F5344CB8AC3E}">
        <p14:creationId xmlns:p14="http://schemas.microsoft.com/office/powerpoint/2010/main" val="144289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8" presetClass="emph" presetSubtype="0" fill="hold" grpId="0" nodeType="withEffect">
                                  <p:stCondLst>
                                    <p:cond delay="0"/>
                                  </p:stCondLst>
                                  <p:iterate type="lt">
                                    <p:tmPct val="4000"/>
                                  </p:iterate>
                                  <p:childTnLst>
                                    <p:set>
                                      <p:cBhvr override="childStyle">
                                        <p:cTn id="8" dur="500" fill="hold"/>
                                        <p:tgtEl>
                                          <p:spTgt spid="51"/>
                                        </p:tgtEl>
                                        <p:attrNameLst>
                                          <p:attrName>style.textDecorationUnderline</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8" presetClass="emph" presetSubtype="0" fill="hold" grpId="0" nodeType="withEffect">
                                  <p:stCondLst>
                                    <p:cond delay="0"/>
                                  </p:stCondLst>
                                  <p:iterate type="lt">
                                    <p:tmPct val="4000"/>
                                  </p:iterate>
                                  <p:childTnLst>
                                    <p:set>
                                      <p:cBhvr override="childStyle">
                                        <p:cTn id="14" dur="500" fill="hold"/>
                                        <p:tgtEl>
                                          <p:spTgt spid="59"/>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8" presetClass="emph" presetSubtype="0" fill="hold" grpId="0" nodeType="withEffect">
                                  <p:stCondLst>
                                    <p:cond delay="0"/>
                                  </p:stCondLst>
                                  <p:iterate type="lt">
                                    <p:tmPct val="4000"/>
                                  </p:iterate>
                                  <p:childTnLst>
                                    <p:set>
                                      <p:cBhvr override="childStyle">
                                        <p:cTn id="20" dur="500" fill="hold"/>
                                        <p:tgtEl>
                                          <p:spTgt spid="5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8" presetClass="emph" presetSubtype="0" fill="hold" grpId="0" nodeType="withEffect">
                                  <p:stCondLst>
                                    <p:cond delay="0"/>
                                  </p:stCondLst>
                                  <p:iterate type="lt">
                                    <p:tmPct val="4000"/>
                                  </p:iterate>
                                  <p:childTnLst>
                                    <p:set>
                                      <p:cBhvr override="childStyle">
                                        <p:cTn id="26" dur="500" fill="hold"/>
                                        <p:tgtEl>
                                          <p:spTgt spid="61"/>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8" presetClass="emph" presetSubtype="0" fill="hold" grpId="0" nodeType="withEffect">
                                  <p:stCondLst>
                                    <p:cond delay="0"/>
                                  </p:stCondLst>
                                  <p:iterate type="lt">
                                    <p:tmPct val="4000"/>
                                  </p:iterate>
                                  <p:childTnLst>
                                    <p:set>
                                      <p:cBhvr override="childStyle">
                                        <p:cTn id="32" dur="500" fill="hold"/>
                                        <p:tgtEl>
                                          <p:spTgt spid="63"/>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8" presetClass="emph" presetSubtype="0" fill="hold" grpId="0" nodeType="withEffect">
                                  <p:stCondLst>
                                    <p:cond delay="0"/>
                                  </p:stCondLst>
                                  <p:iterate type="lt">
                                    <p:tmPct val="4000"/>
                                  </p:iterate>
                                  <p:childTnLst>
                                    <p:set>
                                      <p:cBhvr override="childStyle">
                                        <p:cTn id="38" dur="500" fill="hold"/>
                                        <p:tgtEl>
                                          <p:spTgt spid="56"/>
                                        </p:tgtEl>
                                        <p:attrNameLst>
                                          <p:attrName>style.textDecorationUnderline</p:attrName>
                                        </p:attrNameLst>
                                      </p:cBhvr>
                                      <p:to>
                                        <p:strVal val="true"/>
                                      </p:to>
                                    </p:set>
                                  </p:childTnLst>
                                </p:cTn>
                              </p:par>
                              <p:par>
                                <p:cTn id="39" presetID="18" presetClass="emph" presetSubtype="0" fill="hold" grpId="0" nodeType="withEffect">
                                  <p:stCondLst>
                                    <p:cond delay="0"/>
                                  </p:stCondLst>
                                  <p:iterate type="lt">
                                    <p:tmPct val="4000"/>
                                  </p:iterate>
                                  <p:childTnLst>
                                    <p:set>
                                      <p:cBhvr override="childStyle">
                                        <p:cTn id="40" dur="500" fill="hold"/>
                                        <p:tgtEl>
                                          <p:spTgt spid="58"/>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8" presetClass="emph" presetSubtype="0" fill="hold" grpId="0" nodeType="withEffect">
                                  <p:stCondLst>
                                    <p:cond delay="0"/>
                                  </p:stCondLst>
                                  <p:iterate type="lt">
                                    <p:tmPct val="4000"/>
                                  </p:iterate>
                                  <p:childTnLst>
                                    <p:set>
                                      <p:cBhvr override="childStyle">
                                        <p:cTn id="46" dur="500" fill="hold"/>
                                        <p:tgtEl>
                                          <p:spTgt spid="50"/>
                                        </p:tgtEl>
                                        <p:attrNameLst>
                                          <p:attrName>style.textDecorationUnderline</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8" presetClass="emph" presetSubtype="0" fill="hold" grpId="0" nodeType="withEffect">
                                  <p:stCondLst>
                                    <p:cond delay="0"/>
                                  </p:stCondLst>
                                  <p:iterate type="lt">
                                    <p:tmPct val="4000"/>
                                  </p:iterate>
                                  <p:childTnLst>
                                    <p:set>
                                      <p:cBhvr override="childStyle">
                                        <p:cTn id="52" dur="500" fill="hold"/>
                                        <p:tgtEl>
                                          <p:spTgt spid="54"/>
                                        </p:tgtEl>
                                        <p:attrNameLst>
                                          <p:attrName>style.textDecorationUnderline</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par>
                                <p:cTn id="57" presetID="18" presetClass="emph" presetSubtype="0" fill="hold" grpId="0" nodeType="withEffect">
                                  <p:stCondLst>
                                    <p:cond delay="0"/>
                                  </p:stCondLst>
                                  <p:iterate type="lt">
                                    <p:tmPct val="4000"/>
                                  </p:iterate>
                                  <p:childTnLst>
                                    <p:set>
                                      <p:cBhvr override="childStyle">
                                        <p:cTn id="58" dur="500" fill="hold"/>
                                        <p:tgtEl>
                                          <p:spTgt spid="57"/>
                                        </p:tgtEl>
                                        <p:attrNameLst>
                                          <p:attrName>style.textDecorationUnderline</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par>
                                <p:cTn id="63" presetID="18" presetClass="emph" presetSubtype="0" fill="hold" grpId="0" nodeType="withEffect">
                                  <p:stCondLst>
                                    <p:cond delay="0"/>
                                  </p:stCondLst>
                                  <p:iterate type="lt">
                                    <p:tmPct val="4000"/>
                                  </p:iterate>
                                  <p:childTnLst>
                                    <p:set>
                                      <p:cBhvr override="childStyle">
                                        <p:cTn id="64" dur="500" fill="hold"/>
                                        <p:tgtEl>
                                          <p:spTgt spid="60"/>
                                        </p:tgtEl>
                                        <p:attrNameLst>
                                          <p:attrName>style.textDecorationUnderline</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cTn>
                              </p:par>
                              <p:par>
                                <p:cTn id="69" presetID="18" presetClass="emph" presetSubtype="0" fill="hold" grpId="0" nodeType="withEffect">
                                  <p:stCondLst>
                                    <p:cond delay="0"/>
                                  </p:stCondLst>
                                  <p:iterate type="lt">
                                    <p:tmPct val="4000"/>
                                  </p:iterate>
                                  <p:childTnLst>
                                    <p:set>
                                      <p:cBhvr override="childStyle">
                                        <p:cTn id="70" dur="500" fill="hold"/>
                                        <p:tgtEl>
                                          <p:spTgt spid="52"/>
                                        </p:tgtEl>
                                        <p:attrNameLst>
                                          <p:attrName>style.textDecorationUnderline</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par>
                                <p:cTn id="75" presetID="18" presetClass="emph" presetSubtype="0" fill="hold" grpId="0" nodeType="withEffect">
                                  <p:stCondLst>
                                    <p:cond delay="0"/>
                                  </p:stCondLst>
                                  <p:iterate type="lt">
                                    <p:tmPct val="4000"/>
                                  </p:iterate>
                                  <p:childTnLst>
                                    <p:set>
                                      <p:cBhvr override="childStyle">
                                        <p:cTn id="76" dur="500" fill="hold"/>
                                        <p:tgtEl>
                                          <p:spTgt spid="53"/>
                                        </p:tgtEl>
                                        <p:attrNameLst>
                                          <p:attrName>style.textDecorationUnderline</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par>
                                <p:cTn id="81" presetID="18" presetClass="emph" presetSubtype="0" fill="hold" grpId="0" nodeType="withEffect">
                                  <p:stCondLst>
                                    <p:cond delay="0"/>
                                  </p:stCondLst>
                                  <p:iterate type="lt">
                                    <p:tmPct val="4000"/>
                                  </p:iterate>
                                  <p:childTnLst>
                                    <p:set>
                                      <p:cBhvr override="childStyle">
                                        <p:cTn id="82" dur="500" fill="hold"/>
                                        <p:tgtEl>
                                          <p:spTgt spid="62"/>
                                        </p:tgtEl>
                                        <p:attrNameLst>
                                          <p:attrName>style.textDecorationUnderline</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Lexical profiling</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393208"/>
            <a:ext cx="11612541" cy="4810644"/>
          </a:xfrm>
        </p:spPr>
        <p:txBody>
          <a:bodyPr anchor="t">
            <a:normAutofit/>
          </a:bodyPr>
          <a:lstStyle/>
          <a:p>
            <a:pPr>
              <a:buFont typeface="Wingdings" panose="05000000000000000000" pitchFamily="2" charset="2"/>
              <a:buChar char="§"/>
            </a:pPr>
            <a:r>
              <a:rPr lang="en-GB" b="1" dirty="0">
                <a:solidFill>
                  <a:schemeClr val="accent1">
                    <a:lumMod val="50000"/>
                  </a:schemeClr>
                </a:solidFill>
              </a:rPr>
              <a:t>Lexical profiling </a:t>
            </a:r>
            <a:r>
              <a:rPr lang="en-GB" dirty="0">
                <a:solidFill>
                  <a:schemeClr val="accent1">
                    <a:lumMod val="50000"/>
                  </a:schemeClr>
                </a:solidFill>
              </a:rPr>
              <a:t>is an analysis of words in a text to assess its suitability.</a:t>
            </a:r>
          </a:p>
          <a:p>
            <a:pPr>
              <a:buFont typeface="Wingdings" panose="05000000000000000000" pitchFamily="2" charset="2"/>
              <a:buChar char="§"/>
            </a:pPr>
            <a:r>
              <a:rPr lang="en-GB" dirty="0">
                <a:solidFill>
                  <a:schemeClr val="accent1">
                    <a:lumMod val="50000"/>
                  </a:schemeClr>
                </a:solidFill>
              </a:rPr>
              <a:t>It can be done manually (!! </a:t>
            </a:r>
            <a:r>
              <a:rPr lang="en-GB" dirty="0">
                <a:solidFill>
                  <a:schemeClr val="accent1">
                    <a:lumMod val="50000"/>
                  </a:schemeClr>
                </a:solidFill>
                <a:sym typeface="Wingdings" panose="05000000000000000000" pitchFamily="2" charset="2"/>
              </a:rPr>
              <a:t>) or electronically (), using a tool such as </a:t>
            </a:r>
            <a:r>
              <a:rPr lang="en-GB" i="1" dirty="0" err="1">
                <a:solidFill>
                  <a:srgbClr val="4472C4">
                    <a:lumMod val="50000"/>
                  </a:srgbClr>
                </a:solidFill>
              </a:rPr>
              <a:t>AntProfiler</a:t>
            </a:r>
            <a:r>
              <a:rPr lang="en-GB" i="1" dirty="0">
                <a:solidFill>
                  <a:srgbClr val="4472C4">
                    <a:lumMod val="50000"/>
                  </a:srgbClr>
                </a:solidFill>
              </a:rPr>
              <a:t>-NCELP </a:t>
            </a:r>
            <a:r>
              <a:rPr lang="en-GB" dirty="0">
                <a:solidFill>
                  <a:srgbClr val="4472C4">
                    <a:lumMod val="50000"/>
                  </a:srgbClr>
                </a:solidFill>
              </a:rPr>
              <a:t>(Anthony 2020).</a:t>
            </a: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endParaRPr lang="en-GB" dirty="0">
              <a:solidFill>
                <a:srgbClr val="4472C4">
                  <a:lumMod val="50000"/>
                </a:srgbClr>
              </a:solidFill>
            </a:endParaRPr>
          </a:p>
          <a:p>
            <a:pPr>
              <a:buFont typeface="Wingdings" panose="05000000000000000000" pitchFamily="2" charset="2"/>
              <a:buChar char="§"/>
            </a:pPr>
            <a:r>
              <a:rPr lang="en-GB" dirty="0">
                <a:solidFill>
                  <a:srgbClr val="4472C4">
                    <a:lumMod val="50000"/>
                  </a:srgbClr>
                </a:solidFill>
              </a:rPr>
              <a:t>A free, online version of </a:t>
            </a:r>
            <a:r>
              <a:rPr lang="en-GB" dirty="0" err="1">
                <a:solidFill>
                  <a:srgbClr val="4472C4">
                    <a:lumMod val="50000"/>
                  </a:srgbClr>
                </a:solidFill>
              </a:rPr>
              <a:t>AntProfiler</a:t>
            </a:r>
            <a:r>
              <a:rPr lang="en-GB" dirty="0">
                <a:solidFill>
                  <a:srgbClr val="4472C4">
                    <a:lumMod val="50000"/>
                  </a:srgbClr>
                </a:solidFill>
              </a:rPr>
              <a:t>-NCELP will soon be available! </a:t>
            </a:r>
            <a:br>
              <a:rPr lang="en-GB" dirty="0">
                <a:solidFill>
                  <a:schemeClr val="accent1">
                    <a:lumMod val="50000"/>
                  </a:schemeClr>
                </a:solidFill>
              </a:rPr>
            </a:br>
            <a:endParaRPr lang="en-GB" dirty="0">
              <a:solidFill>
                <a:schemeClr val="accent1">
                  <a:lumMod val="50000"/>
                </a:schemeClr>
              </a:solidFill>
            </a:endParaRPr>
          </a:p>
          <a:p>
            <a:pPr>
              <a:buFont typeface="Wingdings" panose="05000000000000000000" pitchFamily="2" charset="2"/>
              <a:buChar char="§"/>
            </a:pPr>
            <a:endParaRPr lang="en-GB" dirty="0">
              <a:solidFill>
                <a:schemeClr val="accent1">
                  <a:lumMod val="50000"/>
                </a:schemeClr>
              </a:solidFill>
            </a:endParaRPr>
          </a:p>
        </p:txBody>
      </p:sp>
      <p:grpSp>
        <p:nvGrpSpPr>
          <p:cNvPr id="8" name="Group 7" descr="computer with a book and an ant">
            <a:extLst>
              <a:ext uri="{FF2B5EF4-FFF2-40B4-BE49-F238E27FC236}">
                <a16:creationId xmlns:a16="http://schemas.microsoft.com/office/drawing/2014/main" id="{56F9F63C-E01A-4E30-81AC-3F4274302B24}"/>
              </a:ext>
            </a:extLst>
          </p:cNvPr>
          <p:cNvGrpSpPr/>
          <p:nvPr/>
        </p:nvGrpSpPr>
        <p:grpSpPr>
          <a:xfrm>
            <a:off x="4444115" y="3429000"/>
            <a:ext cx="2111052" cy="1500599"/>
            <a:chOff x="8666999" y="4557387"/>
            <a:chExt cx="2111052" cy="1500599"/>
          </a:xfrm>
        </p:grpSpPr>
        <p:pic>
          <p:nvPicPr>
            <p:cNvPr id="10" name="Picture 10" descr="Computer Notebook Clip Art">
              <a:extLst>
                <a:ext uri="{FF2B5EF4-FFF2-40B4-BE49-F238E27FC236}">
                  <a16:creationId xmlns:a16="http://schemas.microsoft.com/office/drawing/2014/main" id="{07CCF5A4-2A64-49DE-93D9-66A05759E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4227" y="4767556"/>
              <a:ext cx="1743824" cy="12904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AntWordProfiler">
              <a:extLst>
                <a:ext uri="{FF2B5EF4-FFF2-40B4-BE49-F238E27FC236}">
                  <a16:creationId xmlns:a16="http://schemas.microsoft.com/office/drawing/2014/main" id="{D58EBC1D-5722-4FD8-8BBA-98B586E82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6999" y="4557387"/>
              <a:ext cx="952500" cy="96202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9D6646D1-75D6-429D-888B-136FB43BECB1}"/>
              </a:ext>
            </a:extLst>
          </p:cNvPr>
          <p:cNvSpPr/>
          <p:nvPr/>
        </p:nvSpPr>
        <p:spPr>
          <a:xfrm>
            <a:off x="289729" y="5837983"/>
            <a:ext cx="11752216" cy="365869"/>
          </a:xfrm>
          <a:prstGeom prst="rect">
            <a:avLst/>
          </a:prstGeom>
        </p:spPr>
        <p:txBody>
          <a:bodyPr wrap="square">
            <a:spAutoFit/>
          </a:bodyPr>
          <a:lstStyle/>
          <a:p>
            <a:pPr>
              <a:lnSpc>
                <a:spcPct val="107000"/>
              </a:lnSpc>
            </a:pPr>
            <a:r>
              <a:rPr lang="en-GB"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Anthony, L. (2020). </a:t>
            </a:r>
            <a:r>
              <a:rPr lang="en-GB" i="1" dirty="0" err="1">
                <a:solidFill>
                  <a:srgbClr val="002060"/>
                </a:solidFill>
                <a:latin typeface="Century Gothic" panose="020B0502020202020204" pitchFamily="34" charset="0"/>
                <a:ea typeface="SimSun" panose="02010600030101010101" pitchFamily="2" charset="-122"/>
                <a:cs typeface="Times New Roman" panose="02020603050405020304" pitchFamily="18" charset="0"/>
              </a:rPr>
              <a:t>AntProfiler</a:t>
            </a:r>
            <a:r>
              <a:rPr lang="en-GB" i="1"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-NCELP 1.0.0 </a:t>
            </a:r>
            <a:r>
              <a:rPr lang="en-GB"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[Computer Software]. Tokyo, Japan: </a:t>
            </a:r>
            <a:r>
              <a:rPr lang="en-GB" dirty="0" err="1">
                <a:solidFill>
                  <a:srgbClr val="002060"/>
                </a:solidFill>
                <a:latin typeface="Century Gothic" panose="020B0502020202020204" pitchFamily="34" charset="0"/>
                <a:ea typeface="SimSun" panose="02010600030101010101" pitchFamily="2" charset="-122"/>
                <a:cs typeface="Times New Roman" panose="02020603050405020304" pitchFamily="18" charset="0"/>
              </a:rPr>
              <a:t>Waseda</a:t>
            </a:r>
            <a:r>
              <a:rPr lang="en-GB" dirty="0">
                <a:solidFill>
                  <a:srgbClr val="002060"/>
                </a:solidFill>
                <a:latin typeface="Century Gothic" panose="020B0502020202020204" pitchFamily="34" charset="0"/>
                <a:ea typeface="SimSun" panose="02010600030101010101" pitchFamily="2" charset="-122"/>
                <a:cs typeface="Times New Roman" panose="02020603050405020304" pitchFamily="18" charset="0"/>
              </a:rPr>
              <a:t> University. </a:t>
            </a:r>
          </a:p>
        </p:txBody>
      </p:sp>
      <p:sp>
        <p:nvSpPr>
          <p:cNvPr id="4" name="TextBox 3">
            <a:extLst>
              <a:ext uri="{FF2B5EF4-FFF2-40B4-BE49-F238E27FC236}">
                <a16:creationId xmlns:a16="http://schemas.microsoft.com/office/drawing/2014/main" id="{2CF32EA7-2E88-4F66-BE41-FBC10F6BF0B4}"/>
              </a:ext>
            </a:extLst>
          </p:cNvPr>
          <p:cNvSpPr txBox="1"/>
          <p:nvPr/>
        </p:nvSpPr>
        <p:spPr>
          <a:xfrm>
            <a:off x="2540614" y="6445619"/>
            <a:ext cx="7110769" cy="369332"/>
          </a:xfrm>
          <a:prstGeom prst="rect">
            <a:avLst/>
          </a:prstGeom>
          <a:noFill/>
        </p:spPr>
        <p:txBody>
          <a:bodyPr wrap="square" rtlCol="0">
            <a:spAutoFit/>
          </a:bodyPr>
          <a:lstStyle/>
          <a:p>
            <a:pPr algn="r"/>
            <a:r>
              <a:rPr lang="en-GB" dirty="0">
                <a:solidFill>
                  <a:schemeClr val="bg1"/>
                </a:solidFill>
                <a:latin typeface="Century Gothic" panose="020B0502020202020204" pitchFamily="34" charset="0"/>
              </a:rPr>
              <a:t>With thanks to Laurence Anthony / Natalie Finlayson</a:t>
            </a:r>
          </a:p>
        </p:txBody>
      </p:sp>
    </p:spTree>
    <p:extLst>
      <p:ext uri="{BB962C8B-B14F-4D97-AF65-F5344CB8AC3E}">
        <p14:creationId xmlns:p14="http://schemas.microsoft.com/office/powerpoint/2010/main" val="40131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a:extLst>
              <a:ext uri="{FF2B5EF4-FFF2-40B4-BE49-F238E27FC236}">
                <a16:creationId xmlns:a16="http://schemas.microsoft.com/office/drawing/2014/main" id="{C888D403-CCBC-D14A-BEC6-560A21CED118}"/>
              </a:ext>
            </a:extLst>
          </p:cNvPr>
          <p:cNvSpPr>
            <a:spLocks noGrp="1"/>
          </p:cNvSpPr>
          <p:nvPr>
            <p:ph type="title"/>
          </p:nvPr>
        </p:nvSpPr>
        <p:spPr>
          <a:xfrm>
            <a:off x="0" y="296863"/>
            <a:ext cx="5627077" cy="716027"/>
          </a:xfrm>
        </p:spPr>
        <p:txBody>
          <a:bodyPr>
            <a:normAutofit/>
          </a:bodyPr>
          <a:lstStyle/>
          <a:p>
            <a:r>
              <a:rPr lang="en-GB" sz="2800" b="1" dirty="0">
                <a:solidFill>
                  <a:prstClr val="white"/>
                </a:solidFill>
              </a:rPr>
              <a:t>Lexical profiling (frequency)</a:t>
            </a:r>
            <a:endParaRPr lang="en-US" sz="2800" dirty="0"/>
          </a:p>
        </p:txBody>
      </p:sp>
      <p:sp>
        <p:nvSpPr>
          <p:cNvPr id="4" name="TextBox 3">
            <a:extLst>
              <a:ext uri="{FF2B5EF4-FFF2-40B4-BE49-F238E27FC236}">
                <a16:creationId xmlns:a16="http://schemas.microsoft.com/office/drawing/2014/main" id="{AFC9BCCA-85F7-4C2B-A885-544F17016CAE}"/>
              </a:ext>
            </a:extLst>
          </p:cNvPr>
          <p:cNvSpPr txBox="1"/>
          <p:nvPr/>
        </p:nvSpPr>
        <p:spPr>
          <a:xfrm>
            <a:off x="303273" y="1232941"/>
            <a:ext cx="449989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is what lexical profiling using </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AntProfiler-NCELP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with a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2000-band frequency list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coverage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value tells you the percentage of words in the text which appear in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top 2000</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in black have a frequency of 1-2000. Words in orange have a frequency value of &gt;2000.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Teachers can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edit texts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directly in the program by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removing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glossing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replacing</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highlighted words and, checking the edits for suitability.</a:t>
            </a:r>
          </a:p>
        </p:txBody>
      </p:sp>
      <p:pic>
        <p:nvPicPr>
          <p:cNvPr id="14" name="Picture 13" descr="screenshot of lexical profiling ">
            <a:extLst>
              <a:ext uri="{FF2B5EF4-FFF2-40B4-BE49-F238E27FC236}">
                <a16:creationId xmlns:a16="http://schemas.microsoft.com/office/drawing/2014/main" id="{3D8727D4-DFF6-4312-921B-ACADFE9F972E}"/>
              </a:ext>
            </a:extLst>
          </p:cNvPr>
          <p:cNvPicPr>
            <a:picLocks noChangeAspect="1"/>
          </p:cNvPicPr>
          <p:nvPr/>
        </p:nvPicPr>
        <p:blipFill>
          <a:blip r:embed="rId4"/>
          <a:stretch>
            <a:fillRect/>
          </a:stretch>
        </p:blipFill>
        <p:spPr>
          <a:xfrm>
            <a:off x="4941869" y="1163991"/>
            <a:ext cx="6903400" cy="4959260"/>
          </a:xfrm>
          <a:prstGeom prst="rect">
            <a:avLst/>
          </a:prstGeom>
        </p:spPr>
      </p:pic>
      <p:sp>
        <p:nvSpPr>
          <p:cNvPr id="9" name="Oval 8" descr="oval to highlight the total coverage">
            <a:extLst>
              <a:ext uri="{FF2B5EF4-FFF2-40B4-BE49-F238E27FC236}">
                <a16:creationId xmlns:a16="http://schemas.microsoft.com/office/drawing/2014/main" id="{7F4EEC34-F3C6-43D3-9F94-DCF594A845FB}"/>
              </a:ext>
            </a:extLst>
          </p:cNvPr>
          <p:cNvSpPr/>
          <p:nvPr/>
        </p:nvSpPr>
        <p:spPr>
          <a:xfrm>
            <a:off x="4941869" y="3530422"/>
            <a:ext cx="1058239" cy="4217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TextBox 7">
            <a:extLst>
              <a:ext uri="{FF2B5EF4-FFF2-40B4-BE49-F238E27FC236}">
                <a16:creationId xmlns:a16="http://schemas.microsoft.com/office/drawing/2014/main" id="{AEECF182-F58E-45D3-9D12-D922354B62A4}"/>
              </a:ext>
            </a:extLst>
          </p:cNvPr>
          <p:cNvSpPr txBox="1"/>
          <p:nvPr/>
        </p:nvSpPr>
        <p:spPr>
          <a:xfrm>
            <a:off x="3376246" y="6400800"/>
            <a:ext cx="6083828" cy="400110"/>
          </a:xfrm>
          <a:prstGeom prst="rect">
            <a:avLst/>
          </a:prstGeom>
          <a:noFill/>
        </p:spPr>
        <p:txBody>
          <a:bodyPr wrap="square" rtlCol="0">
            <a:spAutoFit/>
          </a:bodyPr>
          <a:lstStyle/>
          <a:p>
            <a:pPr algn="r"/>
            <a:r>
              <a:rPr lang="en-GB" sz="2000" dirty="0">
                <a:solidFill>
                  <a:schemeClr val="bg1"/>
                </a:solidFill>
                <a:latin typeface="Century Gothic" panose="020B0502020202020204" pitchFamily="34" charset="0"/>
              </a:rPr>
              <a:t>Natalie Finlayson</a:t>
            </a:r>
          </a:p>
        </p:txBody>
      </p:sp>
    </p:spTree>
    <p:extLst>
      <p:ext uri="{BB962C8B-B14F-4D97-AF65-F5344CB8AC3E}">
        <p14:creationId xmlns:p14="http://schemas.microsoft.com/office/powerpoint/2010/main" val="23314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59" y="9894"/>
            <a:ext cx="4028680" cy="1325563"/>
          </a:xfrm>
        </p:spPr>
        <p:txBody>
          <a:bodyPr>
            <a:normAutofit/>
          </a:bodyPr>
          <a:lstStyle/>
          <a:p>
            <a:r>
              <a:rPr lang="en-GB" sz="3600" b="1" dirty="0">
                <a:latin typeface="Century Gothic" panose="020B0502020202020204" pitchFamily="34" charset="0"/>
              </a:rPr>
              <a:t>La familia López</a:t>
            </a:r>
            <a:br>
              <a:rPr lang="en-GB" sz="3600" b="1" dirty="0">
                <a:latin typeface="Century Gothic" panose="020B0502020202020204" pitchFamily="34" charset="0"/>
              </a:rPr>
            </a:br>
            <a:r>
              <a:rPr lang="en-GB" sz="3600" b="1" dirty="0">
                <a:latin typeface="Century Gothic" panose="020B0502020202020204" pitchFamily="34" charset="0"/>
              </a:rPr>
              <a:t>En casa</a:t>
            </a:r>
          </a:p>
        </p:txBody>
      </p:sp>
      <p:sp>
        <p:nvSpPr>
          <p:cNvPr id="6" name="TextBox 5"/>
          <p:cNvSpPr txBox="1"/>
          <p:nvPr/>
        </p:nvSpPr>
        <p:spPr>
          <a:xfrm>
            <a:off x="4222458" y="88755"/>
            <a:ext cx="9114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Lucía</a:t>
            </a:r>
          </a:p>
        </p:txBody>
      </p:sp>
      <p:pic>
        <p:nvPicPr>
          <p:cNvPr id="19" name="Picture 18" descr="Lucia "/>
          <p:cNvPicPr>
            <a:picLocks noChangeAspect="1"/>
          </p:cNvPicPr>
          <p:nvPr/>
        </p:nvPicPr>
        <p:blipFill>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4678192" y="16970"/>
            <a:ext cx="2384926" cy="1341521"/>
          </a:xfrm>
          <a:prstGeom prst="rect">
            <a:avLst/>
          </a:prstGeom>
        </p:spPr>
      </p:pic>
      <p:sp>
        <p:nvSpPr>
          <p:cNvPr id="10" name="Rounded Rectangular Callout 9" descr="speech bubble for the exercise, coming from Lucia"/>
          <p:cNvSpPr/>
          <p:nvPr/>
        </p:nvSpPr>
        <p:spPr>
          <a:xfrm>
            <a:off x="129961" y="1243525"/>
            <a:ext cx="11510496" cy="5021455"/>
          </a:xfrm>
          <a:prstGeom prst="wedgeRoundRectCallout">
            <a:avLst>
              <a:gd name="adj1" fmla="val 4017"/>
              <a:gd name="adj2" fmla="val -626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extBox 8"/>
          <p:cNvSpPr txBox="1"/>
          <p:nvPr/>
        </p:nvSpPr>
        <p:spPr>
          <a:xfrm>
            <a:off x="410066" y="1314874"/>
            <a:ext cx="1123039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Hola, soy Lucía y vivo con mi familia en una casa moderna y hermosa. También es bastante grande. Está en el centro de San Sebastián y somos felices allí. La casa tiene vistas bonitas del mar. Muy cerca tenemos tiendas, restaurantes y un museo famoso, el </a:t>
            </a:r>
            <a:r>
              <a:rPr kumimoji="0" lang="es-CO"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Museo San Telmo.</a:t>
            </a:r>
            <a:r>
              <a:rPr kumimoji="0" lang="es-CO"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una habitación* grande y Daniel tiene otra bastante grande. Mis padres tienen una habitación pequeña, pero es muy bonita y tranquila. Mi madre tiene muchos libros allí y lee delante de la ventana. Mi padre tiene una mesa donde hace el trabajo de la escuela. La mesa está detrás de la puerta. Mi madre tiene otra mesa en el balcón donde escribe libros. Debajo de la cama tienen ropa, bolsas y zapatos nuevos. Los domingos, cuando hago tareas domésticas, organizo las cosas. Mi madre siempre comenta, ‘¡Tienes mucha paciencia!’. Es cierto porque es una tarea muy aburrida.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Fuera de la casa tenemos un jardín* con plantas, flores y árboles. En mi familia tenemos animales también. Tengo un gato blanco y negro. Pasa mucho tiempo detrás de la casa en los árboles con los pájaros. Daniel tiene un perro. ¡El gato y el perro no son amigos!</a:t>
            </a:r>
          </a:p>
        </p:txBody>
      </p:sp>
      <p:pic>
        <p:nvPicPr>
          <p:cNvPr id="20" name="Picture 19" descr="Diego and Dnaiel on couches"/>
          <p:cNvPicPr>
            <a:picLocks noChangeAspect="1"/>
          </p:cNvPicPr>
          <p:nvPr/>
        </p:nvPicPr>
        <p:blipFill>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6926280" y="7513"/>
            <a:ext cx="2306610" cy="1297468"/>
          </a:xfrm>
          <a:prstGeom prst="rect">
            <a:avLst/>
          </a:prstGeom>
        </p:spPr>
      </p:pic>
      <p:sp>
        <p:nvSpPr>
          <p:cNvPr id="7" name="TextBox 6"/>
          <p:cNvSpPr txBox="1"/>
          <p:nvPr/>
        </p:nvSpPr>
        <p:spPr>
          <a:xfrm>
            <a:off x="6425973" y="25354"/>
            <a:ext cx="983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Diego</a:t>
            </a:r>
          </a:p>
        </p:txBody>
      </p:sp>
      <p:sp>
        <p:nvSpPr>
          <p:cNvPr id="5" name="TextBox 4"/>
          <p:cNvSpPr txBox="1"/>
          <p:nvPr/>
        </p:nvSpPr>
        <p:spPr>
          <a:xfrm>
            <a:off x="8490442" y="7512"/>
            <a:ext cx="10658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Daniel</a:t>
            </a:r>
          </a:p>
        </p:txBody>
      </p:sp>
      <p:sp>
        <p:nvSpPr>
          <p:cNvPr id="8" name="TextBox 7"/>
          <p:cNvSpPr txBox="1"/>
          <p:nvPr/>
        </p:nvSpPr>
        <p:spPr>
          <a:xfrm>
            <a:off x="9799859" y="0"/>
            <a:ext cx="9252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Ana</a:t>
            </a:r>
          </a:p>
        </p:txBody>
      </p:sp>
      <p:pic>
        <p:nvPicPr>
          <p:cNvPr id="15" name="Picture 14" descr="Ana reading"/>
          <p:cNvPicPr>
            <a:picLocks noChangeAspect="1"/>
          </p:cNvPicPr>
          <p:nvPr/>
        </p:nvPicPr>
        <p:blipFill rotWithShape="1">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rcRect l="6942" t="8654" r="57902" b="7692"/>
          <a:stretch/>
        </p:blipFill>
        <p:spPr>
          <a:xfrm>
            <a:off x="10248893" y="123857"/>
            <a:ext cx="835928" cy="1118859"/>
          </a:xfrm>
          <a:prstGeom prst="rect">
            <a:avLst/>
          </a:prstGeom>
        </p:spPr>
      </p:pic>
      <p:sp>
        <p:nvSpPr>
          <p:cNvPr id="13" name="Rounded Rectangle 11" descr="background rectangle&#10;">
            <a:extLst>
              <a:ext uri="{FF2B5EF4-FFF2-40B4-BE49-F238E27FC236}">
                <a16:creationId xmlns:a16="http://schemas.microsoft.com/office/drawing/2014/main" id="{9268BA27-9508-448E-9915-ACE234D74542}"/>
              </a:ext>
            </a:extLst>
          </p:cNvPr>
          <p:cNvSpPr/>
          <p:nvPr/>
        </p:nvSpPr>
        <p:spPr>
          <a:xfrm>
            <a:off x="11174179" y="125449"/>
            <a:ext cx="8998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itle 1"/>
          <p:cNvSpPr txBox="1">
            <a:spLocks/>
          </p:cNvSpPr>
          <p:nvPr/>
        </p:nvSpPr>
        <p:spPr>
          <a:xfrm>
            <a:off x="11317176" y="-345836"/>
            <a:ext cx="11555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a:t>
            </a:r>
          </a:p>
        </p:txBody>
      </p:sp>
      <p:sp>
        <p:nvSpPr>
          <p:cNvPr id="18" name="TextBox 17"/>
          <p:cNvSpPr txBox="1"/>
          <p:nvPr/>
        </p:nvSpPr>
        <p:spPr>
          <a:xfrm>
            <a:off x="3573794" y="6402981"/>
            <a:ext cx="5892800" cy="400110"/>
          </a:xfrm>
          <a:prstGeom prst="rect">
            <a:avLst/>
          </a:prstGeom>
          <a:noFill/>
          <a:ln w="28575">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habitación = bedroom; el jardín = garden</a:t>
            </a:r>
          </a:p>
        </p:txBody>
      </p:sp>
      <p:sp>
        <p:nvSpPr>
          <p:cNvPr id="16" name="TextBox 15">
            <a:extLst>
              <a:ext uri="{FF2B5EF4-FFF2-40B4-BE49-F238E27FC236}">
                <a16:creationId xmlns:a16="http://schemas.microsoft.com/office/drawing/2014/main" id="{1A2D1D5D-3891-4C99-AB67-453C1B5088B0}"/>
              </a:ext>
            </a:extLst>
          </p:cNvPr>
          <p:cNvSpPr txBox="1"/>
          <p:nvPr/>
        </p:nvSpPr>
        <p:spPr>
          <a:xfrm rot="16200000">
            <a:off x="9617863" y="3838799"/>
            <a:ext cx="4728253" cy="400110"/>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Artwork: Mark Davies</a:t>
            </a:r>
          </a:p>
        </p:txBody>
      </p:sp>
    </p:spTree>
    <p:extLst>
      <p:ext uri="{BB962C8B-B14F-4D97-AF65-F5344CB8AC3E}">
        <p14:creationId xmlns:p14="http://schemas.microsoft.com/office/powerpoint/2010/main" val="2053893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a:extLst>
              <a:ext uri="{FF2B5EF4-FFF2-40B4-BE49-F238E27FC236}">
                <a16:creationId xmlns:a16="http://schemas.microsoft.com/office/drawing/2014/main" id="{3F219124-3C28-BD47-A476-AD838A1F24EC}"/>
              </a:ext>
            </a:extLst>
          </p:cNvPr>
          <p:cNvSpPr>
            <a:spLocks noGrp="1"/>
          </p:cNvSpPr>
          <p:nvPr>
            <p:ph type="title"/>
          </p:nvPr>
        </p:nvSpPr>
        <p:spPr>
          <a:xfrm>
            <a:off x="0" y="302738"/>
            <a:ext cx="5591908" cy="743060"/>
          </a:xfrm>
        </p:spPr>
        <p:txBody>
          <a:bodyPr>
            <a:normAutofit/>
          </a:bodyPr>
          <a:lstStyle/>
          <a:p>
            <a:r>
              <a:rPr lang="en-GB" sz="2800" b="1" dirty="0">
                <a:solidFill>
                  <a:prstClr val="white"/>
                </a:solidFill>
              </a:rPr>
              <a:t>Lexical profiling (NCELP SOW)</a:t>
            </a:r>
            <a:endParaRPr lang="en-US" sz="2800" dirty="0"/>
          </a:p>
        </p:txBody>
      </p:sp>
      <p:sp>
        <p:nvSpPr>
          <p:cNvPr id="4" name="TextBox 3">
            <a:extLst>
              <a:ext uri="{FF2B5EF4-FFF2-40B4-BE49-F238E27FC236}">
                <a16:creationId xmlns:a16="http://schemas.microsoft.com/office/drawing/2014/main" id="{AFC9BCCA-85F7-4C2B-A885-544F17016CAE}"/>
              </a:ext>
            </a:extLst>
          </p:cNvPr>
          <p:cNvSpPr txBox="1"/>
          <p:nvPr/>
        </p:nvSpPr>
        <p:spPr>
          <a:xfrm>
            <a:off x="257039" y="1522696"/>
            <a:ext cx="648458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If you are adopting the NCELP scheme of work, you might be interested to know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how suitable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 text is for inclusion in a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given NCELP week</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Using special SOW-compatible wordlists created by NCELP, </a:t>
            </a:r>
            <a:r>
              <a:rPr kumimoji="0" lang="en-GB" sz="20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AntProfiler-NCELP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can perform bespoke lexical profiling.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 the top right, you can see the results of profiling a text using the wordlist for French Y7 SOW 1.2.3.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 the bottom right, you can see the results of profiling the same text using the wordlist for French Y7 SOW 3.2.7.</a:t>
            </a:r>
          </a:p>
        </p:txBody>
      </p:sp>
      <p:pic>
        <p:nvPicPr>
          <p:cNvPr id="8" name="Picture 7" descr="screenshot of the lexical profiling for the NCELP scheme of work">
            <a:extLst>
              <a:ext uri="{FF2B5EF4-FFF2-40B4-BE49-F238E27FC236}">
                <a16:creationId xmlns:a16="http://schemas.microsoft.com/office/drawing/2014/main" id="{A1B27CF1-35D3-4EBC-A719-9903BCBF60F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8957" y="409441"/>
            <a:ext cx="3737997" cy="2906394"/>
          </a:xfrm>
          <a:prstGeom prst="rect">
            <a:avLst/>
          </a:prstGeom>
          <a:noFill/>
          <a:ln>
            <a:noFill/>
          </a:ln>
        </p:spPr>
      </p:pic>
      <p:pic>
        <p:nvPicPr>
          <p:cNvPr id="9" name="Picture 8" descr="screenshot of the lexical profiling for the NCELP scheme of work">
            <a:extLst>
              <a:ext uri="{FF2B5EF4-FFF2-40B4-BE49-F238E27FC236}">
                <a16:creationId xmlns:a16="http://schemas.microsoft.com/office/drawing/2014/main" id="{0E37D496-7AB0-4F74-8D62-E4A61B97634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8957" y="3542165"/>
            <a:ext cx="3737997" cy="2509313"/>
          </a:xfrm>
          <a:prstGeom prst="rect">
            <a:avLst/>
          </a:prstGeom>
          <a:noFill/>
          <a:ln>
            <a:noFill/>
          </a:ln>
        </p:spPr>
      </p:pic>
      <p:sp>
        <p:nvSpPr>
          <p:cNvPr id="10" name="TextBox 9">
            <a:extLst>
              <a:ext uri="{FF2B5EF4-FFF2-40B4-BE49-F238E27FC236}">
                <a16:creationId xmlns:a16="http://schemas.microsoft.com/office/drawing/2014/main" id="{D8E2936C-BCFE-42F8-AD9C-6108B1CFFD49}"/>
              </a:ext>
            </a:extLst>
          </p:cNvPr>
          <p:cNvSpPr txBox="1"/>
          <p:nvPr/>
        </p:nvSpPr>
        <p:spPr>
          <a:xfrm>
            <a:off x="3376246" y="6400800"/>
            <a:ext cx="6083828" cy="400110"/>
          </a:xfrm>
          <a:prstGeom prst="rect">
            <a:avLst/>
          </a:prstGeom>
          <a:noFill/>
        </p:spPr>
        <p:txBody>
          <a:bodyPr wrap="square" rtlCol="0">
            <a:spAutoFit/>
          </a:bodyPr>
          <a:lstStyle/>
          <a:p>
            <a:pPr algn="r"/>
            <a:r>
              <a:rPr lang="en-GB" sz="2000" dirty="0">
                <a:solidFill>
                  <a:schemeClr val="bg1"/>
                </a:solidFill>
                <a:latin typeface="Century Gothic" panose="020B0502020202020204" pitchFamily="34" charset="0"/>
              </a:rPr>
              <a:t>Natalie Finlayson</a:t>
            </a:r>
          </a:p>
        </p:txBody>
      </p:sp>
    </p:spTree>
    <p:extLst>
      <p:ext uri="{BB962C8B-B14F-4D97-AF65-F5344CB8AC3E}">
        <p14:creationId xmlns:p14="http://schemas.microsoft.com/office/powerpoint/2010/main" val="3509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Trapping the forms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460854"/>
            <a:ext cx="11612541" cy="4810644"/>
          </a:xfrm>
        </p:spPr>
        <p:txBody>
          <a:bodyPr anchor="t">
            <a:normAutofit/>
          </a:bodyPr>
          <a:lstStyle/>
          <a:p>
            <a:r>
              <a:rPr lang="en-GB" b="1" dirty="0">
                <a:solidFill>
                  <a:schemeClr val="accent1">
                    <a:lumMod val="50000"/>
                  </a:schemeClr>
                </a:solidFill>
              </a:rPr>
              <a:t>Trapping a form </a:t>
            </a:r>
            <a:r>
              <a:rPr lang="en-GB" dirty="0">
                <a:solidFill>
                  <a:schemeClr val="accent1">
                    <a:lumMod val="50000"/>
                  </a:schemeClr>
                </a:solidFill>
              </a:rPr>
              <a:t>means making a language feature </a:t>
            </a:r>
            <a:r>
              <a:rPr lang="en-GB" b="1" i="1" dirty="0">
                <a:solidFill>
                  <a:schemeClr val="accent1">
                    <a:lumMod val="50000"/>
                  </a:schemeClr>
                </a:solidFill>
              </a:rPr>
              <a:t>essential</a:t>
            </a:r>
            <a:r>
              <a:rPr lang="en-GB" dirty="0">
                <a:solidFill>
                  <a:schemeClr val="accent1">
                    <a:lumMod val="50000"/>
                  </a:schemeClr>
                </a:solidFill>
              </a:rPr>
              <a:t> for completion of the task.</a:t>
            </a:r>
            <a:br>
              <a:rPr lang="en-GB" dirty="0">
                <a:solidFill>
                  <a:schemeClr val="accent1">
                    <a:lumMod val="50000"/>
                  </a:schemeClr>
                </a:solidFill>
              </a:rPr>
            </a:br>
            <a:endParaRPr lang="en-GB" dirty="0">
              <a:solidFill>
                <a:schemeClr val="accent1">
                  <a:lumMod val="50000"/>
                </a:schemeClr>
              </a:solidFill>
            </a:endParaRPr>
          </a:p>
          <a:p>
            <a:r>
              <a:rPr lang="en-GB" dirty="0">
                <a:solidFill>
                  <a:schemeClr val="accent1">
                    <a:lumMod val="50000"/>
                  </a:schemeClr>
                </a:solidFill>
              </a:rPr>
              <a:t>It can be tricky to do this, particularly in spoken interaction!</a:t>
            </a:r>
          </a:p>
          <a:p>
            <a:endParaRPr lang="en-GB" dirty="0">
              <a:solidFill>
                <a:schemeClr val="accent1">
                  <a:lumMod val="50000"/>
                </a:schemeClr>
              </a:solidFill>
            </a:endParaRPr>
          </a:p>
          <a:p>
            <a:r>
              <a:rPr lang="en-GB" dirty="0">
                <a:solidFill>
                  <a:schemeClr val="accent1">
                    <a:lumMod val="50000"/>
                  </a:schemeClr>
                </a:solidFill>
              </a:rPr>
              <a:t>It is much easier to achieve in straightforward spoken or written production tasks i.e., translation from English into the new language.</a:t>
            </a:r>
          </a:p>
          <a:p>
            <a:endParaRPr lang="en-GB" dirty="0">
              <a:solidFill>
                <a:schemeClr val="accent1">
                  <a:lumMod val="50000"/>
                </a:schemeClr>
              </a:solidFill>
            </a:endParaRPr>
          </a:p>
        </p:txBody>
      </p:sp>
    </p:spTree>
    <p:extLst>
      <p:ext uri="{BB962C8B-B14F-4D97-AF65-F5344CB8AC3E}">
        <p14:creationId xmlns:p14="http://schemas.microsoft.com/office/powerpoint/2010/main" val="77177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descr="background rectangle&#10;">
            <a:extLst>
              <a:ext uri="{FF2B5EF4-FFF2-40B4-BE49-F238E27FC236}">
                <a16:creationId xmlns:a16="http://schemas.microsoft.com/office/drawing/2014/main" id="{7873F2D8-CB6F-1D42-9F7D-7682337E4E10}"/>
              </a:ext>
            </a:extLst>
          </p:cNvPr>
          <p:cNvSpPr/>
          <p:nvPr/>
        </p:nvSpPr>
        <p:spPr>
          <a:xfrm>
            <a:off x="9800771" y="18667"/>
            <a:ext cx="2340972" cy="52817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5">
            <a:extLst>
              <a:ext uri="{FF2B5EF4-FFF2-40B4-BE49-F238E27FC236}">
                <a16:creationId xmlns:a16="http://schemas.microsoft.com/office/drawing/2014/main" id="{4596A262-C0DD-234A-9EB8-4179904ECB5E}"/>
              </a:ext>
            </a:extLst>
          </p:cNvPr>
          <p:cNvSpPr>
            <a:spLocks noGrp="1"/>
          </p:cNvSpPr>
          <p:nvPr>
            <p:ph type="title"/>
          </p:nvPr>
        </p:nvSpPr>
        <p:spPr>
          <a:xfrm>
            <a:off x="9800771" y="18667"/>
            <a:ext cx="2894511" cy="528174"/>
          </a:xfrm>
        </p:spPr>
        <p:txBody>
          <a:bodyPr>
            <a:noAutofit/>
          </a:bodyPr>
          <a:lstStyle/>
          <a:p>
            <a:r>
              <a:rPr lang="en-GB" sz="2000" b="1" dirty="0">
                <a:solidFill>
                  <a:prstClr val="white"/>
                </a:solidFill>
              </a:rPr>
              <a:t>hablar / escuchar</a:t>
            </a:r>
            <a:endParaRPr lang="es-GB" sz="2000" dirty="0"/>
          </a:p>
        </p:txBody>
      </p:sp>
      <p:grpSp>
        <p:nvGrpSpPr>
          <p:cNvPr id="23" name="Grupo 22" descr="Spanish exercise">
            <a:extLst>
              <a:ext uri="{FF2B5EF4-FFF2-40B4-BE49-F238E27FC236}">
                <a16:creationId xmlns:a16="http://schemas.microsoft.com/office/drawing/2014/main" id="{40F00A34-3EE5-9349-B022-288706D01DBD}"/>
              </a:ext>
            </a:extLst>
          </p:cNvPr>
          <p:cNvGrpSpPr/>
          <p:nvPr/>
        </p:nvGrpSpPr>
        <p:grpSpPr>
          <a:xfrm>
            <a:off x="242178" y="28114"/>
            <a:ext cx="11381859" cy="3202081"/>
            <a:chOff x="285721" y="273748"/>
            <a:chExt cx="11381859" cy="3202081"/>
          </a:xfrm>
        </p:grpSpPr>
        <p:sp>
          <p:nvSpPr>
            <p:cNvPr id="8" name="CuadroTexto 7">
              <a:extLst>
                <a:ext uri="{FF2B5EF4-FFF2-40B4-BE49-F238E27FC236}">
                  <a16:creationId xmlns:a16="http://schemas.microsoft.com/office/drawing/2014/main" id="{EB411FD1-01CA-FD43-8DA5-B77CB373295E}"/>
                </a:ext>
              </a:extLst>
            </p:cNvPr>
            <p:cNvSpPr txBox="1"/>
            <p:nvPr/>
          </p:nvSpPr>
          <p:spPr>
            <a:xfrm>
              <a:off x="285721" y="273748"/>
              <a:ext cx="93726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Hablas con un compañero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sobre</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amiga en Italia. </a:t>
              </a:r>
            </a:p>
          </p:txBody>
        </p:sp>
        <p:pic>
          <p:nvPicPr>
            <p:cNvPr id="11" name="Imagen 10" descr="map of Italy">
              <a:extLst>
                <a:ext uri="{FF2B5EF4-FFF2-40B4-BE49-F238E27FC236}">
                  <a16:creationId xmlns:a16="http://schemas.microsoft.com/office/drawing/2014/main" id="{64C70280-1D49-0E49-A4F4-87ADB43BFAE0}"/>
                </a:ext>
              </a:extLst>
            </p:cNvPr>
            <p:cNvPicPr>
              <a:picLocks noChangeAspect="1"/>
            </p:cNvPicPr>
            <p:nvPr/>
          </p:nvPicPr>
          <p:blipFill>
            <a:blip r:embed="rId3"/>
            <a:stretch>
              <a:fillRect/>
            </a:stretch>
          </p:blipFill>
          <p:spPr>
            <a:xfrm>
              <a:off x="10276930" y="1621629"/>
              <a:ext cx="1390650" cy="1854200"/>
            </a:xfrm>
            <a:prstGeom prst="rect">
              <a:avLst/>
            </a:prstGeom>
          </p:spPr>
        </p:pic>
        <p:pic>
          <p:nvPicPr>
            <p:cNvPr id="12" name="Imagen 11" descr="girl">
              <a:extLst>
                <a:ext uri="{FF2B5EF4-FFF2-40B4-BE49-F238E27FC236}">
                  <a16:creationId xmlns:a16="http://schemas.microsoft.com/office/drawing/2014/main" id="{4FE510ED-F6D2-554C-8A84-7DB09796B7C8}"/>
                </a:ext>
              </a:extLst>
            </p:cNvPr>
            <p:cNvPicPr>
              <a:picLocks noChangeAspect="1"/>
            </p:cNvPicPr>
            <p:nvPr/>
          </p:nvPicPr>
          <p:blipFill>
            <a:blip r:embed="rId4"/>
            <a:stretch>
              <a:fillRect/>
            </a:stretch>
          </p:blipFill>
          <p:spPr>
            <a:xfrm>
              <a:off x="8801129" y="1507669"/>
              <a:ext cx="857250" cy="1537854"/>
            </a:xfrm>
            <a:prstGeom prst="rect">
              <a:avLst/>
            </a:prstGeom>
          </p:spPr>
        </p:pic>
      </p:grpSp>
      <p:sp>
        <p:nvSpPr>
          <p:cNvPr id="9" name="CuadroTexto 8">
            <a:extLst>
              <a:ext uri="{FF2B5EF4-FFF2-40B4-BE49-F238E27FC236}">
                <a16:creationId xmlns:a16="http://schemas.microsoft.com/office/drawing/2014/main" id="{40C79E53-26F7-814E-A503-F0BEE1029EEF}"/>
              </a:ext>
            </a:extLst>
          </p:cNvPr>
          <p:cNvSpPr txBox="1"/>
          <p:nvPr/>
        </p:nvSpPr>
        <p:spPr>
          <a:xfrm>
            <a:off x="242178" y="532181"/>
            <a:ext cx="966790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 your partner where you go and when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where your friend in Italy goes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when</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s-GB" sz="2400" b="0" i="0" u="none" strike="noStrike" kern="1200" cap="none" spc="0" normalizeH="0" baseline="0" noProof="0" dirty="0">
                <a:ln>
                  <a:noFill/>
                </a:ln>
                <a:solidFill>
                  <a:srgbClr val="E66700"/>
                </a:solidFill>
                <a:effectLst/>
                <a:uLnTx/>
                <a:uFillTx/>
                <a:latin typeface="Century Gothic" panose="020F0302020204030204"/>
                <a:ea typeface="+mn-ea"/>
                <a:cs typeface="+mn-cs"/>
              </a:rPr>
              <a:t>voy</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talk about ‘</a:t>
            </a:r>
            <a:r>
              <a:rPr kumimoji="0" lang="es-GB" sz="2400" b="0" i="0" u="none" strike="noStrike" kern="1200" cap="none" spc="0" normalizeH="0" baseline="0" noProof="0" dirty="0">
                <a:ln>
                  <a:noFill/>
                </a:ln>
                <a:solidFill>
                  <a:srgbClr val="E66700"/>
                </a:solidFill>
                <a:effectLst/>
                <a:uLnTx/>
                <a:uFillTx/>
                <a:latin typeface="Century Gothic" panose="020F0302020204030204"/>
                <a:ea typeface="+mn-ea"/>
                <a:cs typeface="+mn-cs"/>
              </a:rPr>
              <a:t>I</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s-GB" sz="2400" b="0" i="0" u="none" strike="noStrike" kern="1200" cap="none" spc="0" normalizeH="0" baseline="0" noProof="0" dirty="0">
                <a:ln>
                  <a:noFill/>
                </a:ln>
                <a:solidFill>
                  <a:srgbClr val="E66700"/>
                </a:solidFill>
                <a:effectLst/>
                <a:uLnTx/>
                <a:uFillTx/>
                <a:latin typeface="Century Gothic" panose="020F0302020204030204"/>
                <a:ea typeface="+mn-ea"/>
                <a:cs typeface="+mn-cs"/>
              </a:rPr>
              <a:t>va</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talk about ‘</a:t>
            </a:r>
            <a:r>
              <a:rPr kumimoji="0" lang="es-GB" sz="2400" b="0" i="0" u="none" strike="noStrike" kern="1200" cap="none" spc="0" normalizeH="0" baseline="0" noProof="0" dirty="0">
                <a:ln>
                  <a:noFill/>
                </a:ln>
                <a:solidFill>
                  <a:srgbClr val="E66700"/>
                </a:solidFill>
                <a:effectLst/>
                <a:uLnTx/>
                <a:uFillTx/>
                <a:latin typeface="Century Gothic" panose="020F0302020204030204"/>
                <a:ea typeface="+mn-ea"/>
                <a:cs typeface="+mn-cs"/>
              </a:rPr>
              <a:t>she</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CuadroTexto 9">
            <a:extLst>
              <a:ext uri="{FF2B5EF4-FFF2-40B4-BE49-F238E27FC236}">
                <a16:creationId xmlns:a16="http://schemas.microsoft.com/office/drawing/2014/main" id="{090DFCC1-9238-3646-9360-9A5D2FB874BD}"/>
              </a:ext>
            </a:extLst>
          </p:cNvPr>
          <p:cNvSpPr txBox="1"/>
          <p:nvPr/>
        </p:nvSpPr>
        <p:spPr>
          <a:xfrm>
            <a:off x="242178" y="2569056"/>
            <a:ext cx="903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completa la tabla en inglés.</a:t>
            </a:r>
          </a:p>
        </p:txBody>
      </p:sp>
      <p:sp>
        <p:nvSpPr>
          <p:cNvPr id="14" name="CuadroTexto 13">
            <a:extLst>
              <a:ext uri="{FF2B5EF4-FFF2-40B4-BE49-F238E27FC236}">
                <a16:creationId xmlns:a16="http://schemas.microsoft.com/office/drawing/2014/main" id="{A55AD368-D0A6-3A47-8661-DDA8BF6B4CD2}"/>
              </a:ext>
            </a:extLst>
          </p:cNvPr>
          <p:cNvSpPr txBox="1"/>
          <p:nvPr/>
        </p:nvSpPr>
        <p:spPr>
          <a:xfrm>
            <a:off x="220621" y="3038745"/>
            <a:ext cx="14590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Ejemplo:</a:t>
            </a:r>
          </a:p>
        </p:txBody>
      </p:sp>
      <p:sp>
        <p:nvSpPr>
          <p:cNvPr id="20" name="CuadroTexto 19">
            <a:extLst>
              <a:ext uri="{FF2B5EF4-FFF2-40B4-BE49-F238E27FC236}">
                <a16:creationId xmlns:a16="http://schemas.microsoft.com/office/drawing/2014/main" id="{1812076E-D38A-5E49-9A96-59F05BF777FA}"/>
              </a:ext>
            </a:extLst>
          </p:cNvPr>
          <p:cNvSpPr txBox="1"/>
          <p:nvPr/>
        </p:nvSpPr>
        <p:spPr>
          <a:xfrm>
            <a:off x="1679675" y="3106243"/>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3" name="Tabla 12">
            <a:extLst>
              <a:ext uri="{FF2B5EF4-FFF2-40B4-BE49-F238E27FC236}">
                <a16:creationId xmlns:a16="http://schemas.microsoft.com/office/drawing/2014/main" id="{1F1384AE-4462-2F4F-B294-3236A232EDD0}"/>
              </a:ext>
            </a:extLst>
          </p:cNvPr>
          <p:cNvGraphicFramePr>
            <a:graphicFrameLocks noGrp="1"/>
          </p:cNvGraphicFramePr>
          <p:nvPr>
            <p:extLst>
              <p:ext uri="{D42A27DB-BD31-4B8C-83A1-F6EECF244321}">
                <p14:modId xmlns:p14="http://schemas.microsoft.com/office/powerpoint/2010/main" val="3698627337"/>
              </p:ext>
            </p:extLst>
          </p:nvPr>
        </p:nvGraphicFramePr>
        <p:xfrm>
          <a:off x="119338" y="3598293"/>
          <a:ext cx="5359465" cy="1467942"/>
        </p:xfrm>
        <a:graphic>
          <a:graphicData uri="http://schemas.openxmlformats.org/drawingml/2006/table">
            <a:tbl>
              <a:tblPr firstRow="1" bandRow="1">
                <a:tableStyleId>{5DA37D80-6434-44D0-A028-1B22A696006F}</a:tableStyleId>
              </a:tblPr>
              <a:tblGrid>
                <a:gridCol w="566462">
                  <a:extLst>
                    <a:ext uri="{9D8B030D-6E8A-4147-A177-3AD203B41FA5}">
                      <a16:colId xmlns:a16="http://schemas.microsoft.com/office/drawing/2014/main" val="106082871"/>
                    </a:ext>
                  </a:extLst>
                </a:gridCol>
                <a:gridCol w="1803400">
                  <a:extLst>
                    <a:ext uri="{9D8B030D-6E8A-4147-A177-3AD203B41FA5}">
                      <a16:colId xmlns:a16="http://schemas.microsoft.com/office/drawing/2014/main" val="1653310074"/>
                    </a:ext>
                  </a:extLst>
                </a:gridCol>
                <a:gridCol w="2989603">
                  <a:extLst>
                    <a:ext uri="{9D8B030D-6E8A-4147-A177-3AD203B41FA5}">
                      <a16:colId xmlns:a16="http://schemas.microsoft.com/office/drawing/2014/main" val="262677831"/>
                    </a:ext>
                  </a:extLst>
                </a:gridCol>
              </a:tblGrid>
              <a:tr h="1001519">
                <a:tc>
                  <a:txBody>
                    <a:bodyPr/>
                    <a:lstStyle/>
                    <a:p>
                      <a:endParaRPr lang="es-GB" dirty="0"/>
                    </a:p>
                    <a:p>
                      <a:endParaRPr lang="es-GB" dirty="0"/>
                    </a:p>
                  </a:txBody>
                  <a:tcPr>
                    <a:lnL w="12700" cap="flat" cmpd="sng" algn="ctr">
                      <a:solidFill>
                        <a:srgbClr val="E66700"/>
                      </a:solidFill>
                      <a:prstDash val="solid"/>
                      <a:round/>
                      <a:headEnd type="none" w="med" len="med"/>
                      <a:tailEnd type="none" w="med" len="med"/>
                    </a:lnL>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6891424"/>
                  </a:ext>
                </a:extLst>
              </a:tr>
              <a:tr h="466423">
                <a:tc>
                  <a:txBody>
                    <a:bodyPr/>
                    <a:lstStyle/>
                    <a:p>
                      <a:endParaRPr lang="es-GB" dirty="0">
                        <a:solidFill>
                          <a:srgbClr val="002060"/>
                        </a:solidFill>
                      </a:endParaRPr>
                    </a:p>
                  </a:txBody>
                  <a:tcPr anchor="ctr" anchorCtr="1"/>
                </a:tc>
                <a:tc>
                  <a:txBody>
                    <a:bodyPr/>
                    <a:lstStyle/>
                    <a:p>
                      <a:r>
                        <a:rPr lang="en-GB" dirty="0">
                          <a:solidFill>
                            <a:srgbClr val="002060"/>
                          </a:solidFill>
                        </a:rPr>
                        <a:t>X</a:t>
                      </a:r>
                      <a:endParaRPr lang="es-GB" dirty="0">
                        <a:solidFill>
                          <a:srgbClr val="002060"/>
                        </a:solidFill>
                      </a:endParaRPr>
                    </a:p>
                  </a:txBody>
                  <a:tcPr anchor="ctr" anchorCtr="1"/>
                </a:tc>
                <a:tc>
                  <a:txBody>
                    <a:bodyPr/>
                    <a:lstStyle/>
                    <a:p>
                      <a:r>
                        <a:rPr lang="en-GB" dirty="0">
                          <a:solidFill>
                            <a:srgbClr val="002060"/>
                          </a:solidFill>
                        </a:rPr>
                        <a:t>el norte – los domingos</a:t>
                      </a:r>
                      <a:endParaRPr lang="es-GB" dirty="0">
                        <a:solidFill>
                          <a:srgbClr val="002060"/>
                        </a:solidFill>
                      </a:endParaRPr>
                    </a:p>
                  </a:txBody>
                  <a:tcPr anchor="ctr" anchorCtr="1"/>
                </a:tc>
                <a:extLst>
                  <a:ext uri="{0D108BD9-81ED-4DB2-BD59-A6C34878D82A}">
                    <a16:rowId xmlns:a16="http://schemas.microsoft.com/office/drawing/2014/main" val="2568398242"/>
                  </a:ext>
                </a:extLst>
              </a:tr>
            </a:tbl>
          </a:graphicData>
        </a:graphic>
      </p:graphicFrame>
      <p:sp>
        <p:nvSpPr>
          <p:cNvPr id="17" name="CuadroTexto 16">
            <a:extLst>
              <a:ext uri="{FF2B5EF4-FFF2-40B4-BE49-F238E27FC236}">
                <a16:creationId xmlns:a16="http://schemas.microsoft.com/office/drawing/2014/main" id="{D42CB6BD-3084-E04B-B46F-0FB9E433D172}"/>
              </a:ext>
            </a:extLst>
          </p:cNvPr>
          <p:cNvSpPr txBox="1"/>
          <p:nvPr/>
        </p:nvSpPr>
        <p:spPr>
          <a:xfrm>
            <a:off x="146089" y="4147428"/>
            <a:ext cx="5052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a:t>
            </a:r>
          </a:p>
        </p:txBody>
      </p:sp>
      <p:sp>
        <p:nvSpPr>
          <p:cNvPr id="19" name="CuadroTexto 18">
            <a:extLst>
              <a:ext uri="{FF2B5EF4-FFF2-40B4-BE49-F238E27FC236}">
                <a16:creationId xmlns:a16="http://schemas.microsoft.com/office/drawing/2014/main" id="{FB7A9F07-CD74-2E45-AF96-B7FE6ED2559B}"/>
              </a:ext>
            </a:extLst>
          </p:cNvPr>
          <p:cNvSpPr txBox="1"/>
          <p:nvPr/>
        </p:nvSpPr>
        <p:spPr>
          <a:xfrm>
            <a:off x="885226" y="4147428"/>
            <a:ext cx="1588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amiga</a:t>
            </a:r>
          </a:p>
        </p:txBody>
      </p:sp>
      <p:pic>
        <p:nvPicPr>
          <p:cNvPr id="18" name="Imagen 17" descr="girl">
            <a:extLst>
              <a:ext uri="{FF2B5EF4-FFF2-40B4-BE49-F238E27FC236}">
                <a16:creationId xmlns:a16="http://schemas.microsoft.com/office/drawing/2014/main" id="{BED4E62A-075C-024C-B7EB-C60B20AA7E8C}"/>
              </a:ext>
            </a:extLst>
          </p:cNvPr>
          <p:cNvPicPr>
            <a:picLocks noChangeAspect="1"/>
          </p:cNvPicPr>
          <p:nvPr/>
        </p:nvPicPr>
        <p:blipFill>
          <a:blip r:embed="rId4"/>
          <a:stretch>
            <a:fillRect/>
          </a:stretch>
        </p:blipFill>
        <p:spPr>
          <a:xfrm>
            <a:off x="2018223" y="3626931"/>
            <a:ext cx="305767" cy="548527"/>
          </a:xfrm>
          <a:prstGeom prst="rect">
            <a:avLst/>
          </a:prstGeom>
        </p:spPr>
      </p:pic>
      <p:sp>
        <p:nvSpPr>
          <p:cNvPr id="27" name="Rectangle 26"/>
          <p:cNvSpPr/>
          <p:nvPr/>
        </p:nvSpPr>
        <p:spPr>
          <a:xfrm>
            <a:off x="2840211" y="3962762"/>
            <a:ext cx="232948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1800" b="1"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1800" b="1" i="0" u="none" strike="noStrike" kern="1200" cap="none" spc="0" normalizeH="0" baseline="0" noProof="0" dirty="0">
                <a:ln>
                  <a:noFill/>
                </a:ln>
                <a:solidFill>
                  <a:srgbClr val="002060"/>
                </a:solidFill>
                <a:effectLst/>
                <a:uLnTx/>
                <a:uFillTx/>
                <a:latin typeface="Century Gothic" panose="020F0302020204030204"/>
                <a:ea typeface="+mn-ea"/>
                <a:cs typeface="+mn-cs"/>
              </a:rPr>
              <a:t>Dónde y cuándo</a:t>
            </a:r>
            <a:r>
              <a:rPr kumimoji="0" lang="es-GB" sz="1800" b="1"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1" name="CuadroTexto 20">
            <a:extLst>
              <a:ext uri="{FF2B5EF4-FFF2-40B4-BE49-F238E27FC236}">
                <a16:creationId xmlns:a16="http://schemas.microsoft.com/office/drawing/2014/main" id="{C3FA4354-91CC-4D4C-9BC1-6403278D4842}"/>
              </a:ext>
            </a:extLst>
          </p:cNvPr>
          <p:cNvSpPr txBox="1"/>
          <p:nvPr/>
        </p:nvSpPr>
        <p:spPr>
          <a:xfrm>
            <a:off x="7441408" y="3338210"/>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4" name="Tabla 12">
            <a:extLst>
              <a:ext uri="{FF2B5EF4-FFF2-40B4-BE49-F238E27FC236}">
                <a16:creationId xmlns:a16="http://schemas.microsoft.com/office/drawing/2014/main" id="{938DE24E-F901-1849-83CA-1A66B0DBB7BD}"/>
              </a:ext>
            </a:extLst>
          </p:cNvPr>
          <p:cNvGraphicFramePr>
            <a:graphicFrameLocks noGrp="1"/>
          </p:cNvGraphicFramePr>
          <p:nvPr>
            <p:extLst>
              <p:ext uri="{D42A27DB-BD31-4B8C-83A1-F6EECF244321}">
                <p14:modId xmlns:p14="http://schemas.microsoft.com/office/powerpoint/2010/main" val="3850990173"/>
              </p:ext>
            </p:extLst>
          </p:nvPr>
        </p:nvGraphicFramePr>
        <p:xfrm>
          <a:off x="5831523" y="3738320"/>
          <a:ext cx="5993901" cy="1329741"/>
        </p:xfrm>
        <a:graphic>
          <a:graphicData uri="http://schemas.openxmlformats.org/drawingml/2006/table">
            <a:tbl>
              <a:tblPr firstRow="1" bandRow="1">
                <a:tableStyleId>{5DA37D80-6434-44D0-A028-1B22A696006F}</a:tableStyleId>
              </a:tblPr>
              <a:tblGrid>
                <a:gridCol w="470088">
                  <a:extLst>
                    <a:ext uri="{9D8B030D-6E8A-4147-A177-3AD203B41FA5}">
                      <a16:colId xmlns:a16="http://schemas.microsoft.com/office/drawing/2014/main" val="1664742103"/>
                    </a:ext>
                  </a:extLst>
                </a:gridCol>
                <a:gridCol w="1906044">
                  <a:extLst>
                    <a:ext uri="{9D8B030D-6E8A-4147-A177-3AD203B41FA5}">
                      <a16:colId xmlns:a16="http://schemas.microsoft.com/office/drawing/2014/main" val="1943990501"/>
                    </a:ext>
                  </a:extLst>
                </a:gridCol>
                <a:gridCol w="1872343">
                  <a:extLst>
                    <a:ext uri="{9D8B030D-6E8A-4147-A177-3AD203B41FA5}">
                      <a16:colId xmlns:a16="http://schemas.microsoft.com/office/drawing/2014/main" val="1599665054"/>
                    </a:ext>
                  </a:extLst>
                </a:gridCol>
                <a:gridCol w="1745426">
                  <a:extLst>
                    <a:ext uri="{9D8B030D-6E8A-4147-A177-3AD203B41FA5}">
                      <a16:colId xmlns:a16="http://schemas.microsoft.com/office/drawing/2014/main" val="87780769"/>
                    </a:ext>
                  </a:extLst>
                </a:gridCol>
              </a:tblGrid>
              <a:tr h="628701">
                <a:tc>
                  <a:txBody>
                    <a:bodyPr/>
                    <a:lstStyle/>
                    <a:p>
                      <a:endParaRPr lang="es-GB" dirty="0"/>
                    </a:p>
                  </a:txBody>
                  <a:tcPr/>
                </a:tc>
                <a:tc>
                  <a:txBody>
                    <a:bodyPr/>
                    <a:lstStyle/>
                    <a:p>
                      <a:pPr algn="ctr"/>
                      <a:r>
                        <a:rPr lang="es-GB" sz="2000" dirty="0">
                          <a:solidFill>
                            <a:srgbClr val="203864"/>
                          </a:solidFill>
                        </a:rPr>
                        <a:t>‘I</a:t>
                      </a:r>
                      <a:r>
                        <a:rPr lang="en-GB" sz="2000" dirty="0">
                          <a:solidFill>
                            <a:srgbClr val="203864"/>
                          </a:solidFill>
                        </a:rPr>
                        <a:t> go</a:t>
                      </a:r>
                      <a:r>
                        <a:rPr lang="es-GB" sz="2000" dirty="0">
                          <a:solidFill>
                            <a:srgbClr val="203864"/>
                          </a:solidFill>
                        </a:rPr>
                        <a:t>’</a:t>
                      </a:r>
                      <a:r>
                        <a:rPr lang="en-GB" sz="2000" dirty="0">
                          <a:solidFill>
                            <a:srgbClr val="203864"/>
                          </a:solidFill>
                        </a:rPr>
                        <a:t> or ‘</a:t>
                      </a:r>
                      <a:r>
                        <a:rPr lang="es-GB" sz="2000" dirty="0">
                          <a:solidFill>
                            <a:srgbClr val="203864"/>
                          </a:solidFill>
                        </a:rPr>
                        <a:t>she</a:t>
                      </a:r>
                      <a:r>
                        <a:rPr lang="en-GB" sz="2000" dirty="0">
                          <a:solidFill>
                            <a:srgbClr val="203864"/>
                          </a:solidFill>
                        </a:rPr>
                        <a:t> goes</a:t>
                      </a:r>
                      <a:r>
                        <a:rPr lang="es-GB" sz="2000" dirty="0">
                          <a:solidFill>
                            <a:srgbClr val="203864"/>
                          </a:solidFill>
                        </a:rPr>
                        <a:t>’</a:t>
                      </a:r>
                      <a:r>
                        <a:rPr lang="en-GB" sz="2000" dirty="0">
                          <a:solidFill>
                            <a:srgbClr val="203864"/>
                          </a:solidFill>
                        </a:rPr>
                        <a:t>?</a:t>
                      </a:r>
                      <a:endParaRPr lang="es-GB" sz="2000" dirty="0">
                        <a:solidFill>
                          <a:srgbClr val="203864"/>
                        </a:solidFill>
                      </a:endParaRPr>
                    </a:p>
                  </a:txBody>
                  <a:tcPr anchor="ctr"/>
                </a:tc>
                <a:tc>
                  <a:txBody>
                    <a:bodyPr/>
                    <a:lstStyle/>
                    <a:p>
                      <a:pPr algn="ctr"/>
                      <a:r>
                        <a:rPr lang="es-GB" sz="2000" dirty="0">
                          <a:solidFill>
                            <a:srgbClr val="203864"/>
                          </a:solidFill>
                        </a:rPr>
                        <a:t>¿</a:t>
                      </a:r>
                      <a:r>
                        <a:rPr lang="en-GB" sz="2000" dirty="0">
                          <a:solidFill>
                            <a:srgbClr val="203864"/>
                          </a:solidFill>
                        </a:rPr>
                        <a:t>D</a:t>
                      </a:r>
                      <a:r>
                        <a:rPr lang="es-GB" sz="2000" dirty="0">
                          <a:solidFill>
                            <a:srgbClr val="203864"/>
                          </a:solidFill>
                        </a:rPr>
                        <a:t>ónde?</a:t>
                      </a:r>
                    </a:p>
                  </a:txBody>
                  <a:tcPr anchor="ctr"/>
                </a:tc>
                <a:tc>
                  <a:txBody>
                    <a:bodyPr/>
                    <a:lstStyle/>
                    <a:p>
                      <a:pPr algn="ctr"/>
                      <a:r>
                        <a:rPr lang="es-GB" sz="2000" dirty="0">
                          <a:solidFill>
                            <a:srgbClr val="203864"/>
                          </a:solidFill>
                        </a:rPr>
                        <a:t>¿Cuándo?</a:t>
                      </a:r>
                    </a:p>
                  </a:txBody>
                  <a:tcPr anchor="ctr"/>
                </a:tc>
                <a:extLst>
                  <a:ext uri="{0D108BD9-81ED-4DB2-BD59-A6C34878D82A}">
                    <a16:rowId xmlns:a16="http://schemas.microsoft.com/office/drawing/2014/main" val="2724676089"/>
                  </a:ext>
                </a:extLst>
              </a:tr>
              <a:tr h="628701">
                <a:tc>
                  <a:txBody>
                    <a:bodyPr/>
                    <a:lstStyle/>
                    <a:p>
                      <a:r>
                        <a:rPr lang="es-GB" sz="2000" dirty="0">
                          <a:solidFill>
                            <a:srgbClr val="002060"/>
                          </a:solidFill>
                        </a:rPr>
                        <a:t>1</a:t>
                      </a:r>
                    </a:p>
                  </a:txBody>
                  <a:tcPr anchor="ctr" anchorCtr="1"/>
                </a:tc>
                <a:tc>
                  <a:txBody>
                    <a:bodyPr/>
                    <a:lstStyle/>
                    <a:p>
                      <a:endParaRPr lang="es-GB" dirty="0"/>
                    </a:p>
                  </a:txBody>
                  <a:tcPr/>
                </a:tc>
                <a:tc>
                  <a:txBody>
                    <a:bodyPr/>
                    <a:lstStyle/>
                    <a:p>
                      <a:endParaRPr lang="es-GB" dirty="0"/>
                    </a:p>
                  </a:txBody>
                  <a:tcPr/>
                </a:tc>
                <a:tc>
                  <a:txBody>
                    <a:bodyPr/>
                    <a:lstStyle/>
                    <a:p>
                      <a:endParaRPr lang="es-GB" dirty="0"/>
                    </a:p>
                  </a:txBody>
                  <a:tcPr/>
                </a:tc>
                <a:extLst>
                  <a:ext uri="{0D108BD9-81ED-4DB2-BD59-A6C34878D82A}">
                    <a16:rowId xmlns:a16="http://schemas.microsoft.com/office/drawing/2014/main" val="550184207"/>
                  </a:ext>
                </a:extLst>
              </a:tr>
            </a:tbl>
          </a:graphicData>
        </a:graphic>
      </p:graphicFrame>
      <p:sp>
        <p:nvSpPr>
          <p:cNvPr id="4" name="TextBox 3"/>
          <p:cNvSpPr txBox="1"/>
          <p:nvPr/>
        </p:nvSpPr>
        <p:spPr>
          <a:xfrm>
            <a:off x="6578968" y="4547538"/>
            <a:ext cx="15648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a:t>
            </a:r>
          </a:p>
        </p:txBody>
      </p:sp>
      <p:sp>
        <p:nvSpPr>
          <p:cNvPr id="25" name="TextBox 24"/>
          <p:cNvSpPr txBox="1"/>
          <p:nvPr/>
        </p:nvSpPr>
        <p:spPr>
          <a:xfrm>
            <a:off x="8457715" y="4536593"/>
            <a:ext cx="16474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north</a:t>
            </a:r>
          </a:p>
        </p:txBody>
      </p:sp>
      <p:sp>
        <p:nvSpPr>
          <p:cNvPr id="26" name="TextBox 25"/>
          <p:cNvSpPr txBox="1"/>
          <p:nvPr/>
        </p:nvSpPr>
        <p:spPr>
          <a:xfrm>
            <a:off x="10265499" y="4512735"/>
            <a:ext cx="20030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Sundays</a:t>
            </a:r>
          </a:p>
        </p:txBody>
      </p:sp>
      <p:sp>
        <p:nvSpPr>
          <p:cNvPr id="16" name="Llamada rectangular redondeada 15">
            <a:extLst>
              <a:ext uri="{FF2B5EF4-FFF2-40B4-BE49-F238E27FC236}">
                <a16:creationId xmlns:a16="http://schemas.microsoft.com/office/drawing/2014/main" id="{78DB1E2F-C82B-F440-B6F7-5E093D435BA1}"/>
              </a:ext>
            </a:extLst>
          </p:cNvPr>
          <p:cNvSpPr/>
          <p:nvPr/>
        </p:nvSpPr>
        <p:spPr>
          <a:xfrm>
            <a:off x="2587540" y="5524991"/>
            <a:ext cx="2400300" cy="804617"/>
          </a:xfrm>
          <a:prstGeom prst="wedgeRoundRectCallout">
            <a:avLst>
              <a:gd name="adj1" fmla="val -44425"/>
              <a:gd name="adj2" fmla="val -912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V</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a:t>
            </a: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al norte los domingos.</a:t>
            </a:r>
          </a:p>
        </p:txBody>
      </p:sp>
      <p:sp>
        <p:nvSpPr>
          <p:cNvPr id="2" name="TextBox 1">
            <a:extLst>
              <a:ext uri="{FF2B5EF4-FFF2-40B4-BE49-F238E27FC236}">
                <a16:creationId xmlns:a16="http://schemas.microsoft.com/office/drawing/2014/main" id="{87B7FCCA-7887-4E85-A3E3-98EBB4435CE0}"/>
              </a:ext>
            </a:extLst>
          </p:cNvPr>
          <p:cNvSpPr txBox="1"/>
          <p:nvPr/>
        </p:nvSpPr>
        <p:spPr>
          <a:xfrm>
            <a:off x="5503099" y="6373248"/>
            <a:ext cx="4111737" cy="400110"/>
          </a:xfrm>
          <a:prstGeom prst="rect">
            <a:avLst/>
          </a:prstGeom>
          <a:noFill/>
        </p:spPr>
        <p:txBody>
          <a:bodyPr wrap="square" rtlCol="0">
            <a:spAutoFit/>
          </a:bodyPr>
          <a:lstStyle/>
          <a:p>
            <a:r>
              <a:rPr lang="en-GB" sz="2000" dirty="0">
                <a:solidFill>
                  <a:schemeClr val="bg1"/>
                </a:solidFill>
              </a:rPr>
              <a:t>Nick Avery / Amanda Izquierdo</a:t>
            </a:r>
          </a:p>
        </p:txBody>
      </p:sp>
    </p:spTree>
    <p:extLst>
      <p:ext uri="{BB962C8B-B14F-4D97-AF65-F5344CB8AC3E}">
        <p14:creationId xmlns:p14="http://schemas.microsoft.com/office/powerpoint/2010/main" val="238580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20" grpId="0"/>
      <p:bldP spid="17" grpId="0"/>
      <p:bldP spid="19" grpId="0"/>
      <p:bldP spid="27" grpId="0"/>
      <p:bldP spid="21" grpId="0"/>
      <p:bldP spid="4" grpId="0"/>
      <p:bldP spid="25" grpId="0"/>
      <p:bldP spid="26"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50027" y="142840"/>
            <a:ext cx="2514601" cy="900109"/>
          </a:xfrm>
        </p:spPr>
        <p:txBody>
          <a:bodyPr>
            <a:normAutofit/>
          </a:bodyPr>
          <a:lstStyle/>
          <a:p>
            <a:r>
              <a:rPr lang="en-GB" sz="2400" b="1" dirty="0">
                <a:solidFill>
                  <a:srgbClr val="002060"/>
                </a:solidFill>
              </a:rPr>
              <a:t>Persona A</a:t>
            </a:r>
            <a:endParaRPr lang="es-GB" sz="2400" dirty="0">
              <a:solidFill>
                <a:srgbClr val="002060"/>
              </a:solidFill>
            </a:endParaRPr>
          </a:p>
        </p:txBody>
      </p:sp>
      <p:sp>
        <p:nvSpPr>
          <p:cNvPr id="16" name="Rounded Rectangle 11" descr="background rectangle&#10;">
            <a:extLst>
              <a:ext uri="{FF2B5EF4-FFF2-40B4-BE49-F238E27FC236}">
                <a16:creationId xmlns:a16="http://schemas.microsoft.com/office/drawing/2014/main" id="{B068A87E-51DE-714E-A407-1953816D7AA7}"/>
              </a:ext>
            </a:extLst>
          </p:cNvPr>
          <p:cNvSpPr/>
          <p:nvPr/>
        </p:nvSpPr>
        <p:spPr>
          <a:xfrm>
            <a:off x="9842500" y="16970"/>
            <a:ext cx="2340972" cy="528174"/>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ítulo 5">
            <a:extLst>
              <a:ext uri="{FF2B5EF4-FFF2-40B4-BE49-F238E27FC236}">
                <a16:creationId xmlns:a16="http://schemas.microsoft.com/office/drawing/2014/main" id="{4559C3FF-F021-3C43-B521-042A82D4599B}"/>
              </a:ext>
            </a:extLst>
          </p:cNvPr>
          <p:cNvSpPr txBox="1">
            <a:spLocks/>
          </p:cNvSpPr>
          <p:nvPr/>
        </p:nvSpPr>
        <p:spPr>
          <a:xfrm>
            <a:off x="9842500" y="1697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50026" y="887977"/>
          <a:ext cx="5940368" cy="4944529"/>
        </p:xfrm>
        <a:graphic>
          <a:graphicData uri="http://schemas.openxmlformats.org/drawingml/2006/table">
            <a:tbl>
              <a:tblPr firstRow="1" bandRow="1">
                <a:tableStyleId>{5DA37D80-6434-44D0-A028-1B22A696006F}</a:tableStyleId>
              </a:tblPr>
              <a:tblGrid>
                <a:gridCol w="356374">
                  <a:extLst>
                    <a:ext uri="{9D8B030D-6E8A-4147-A177-3AD203B41FA5}">
                      <a16:colId xmlns:a16="http://schemas.microsoft.com/office/drawing/2014/main" val="4036513689"/>
                    </a:ext>
                  </a:extLst>
                </a:gridCol>
                <a:gridCol w="943429">
                  <a:extLst>
                    <a:ext uri="{9D8B030D-6E8A-4147-A177-3AD203B41FA5}">
                      <a16:colId xmlns:a16="http://schemas.microsoft.com/office/drawing/2014/main" val="194095337"/>
                    </a:ext>
                  </a:extLst>
                </a:gridCol>
                <a:gridCol w="1306285">
                  <a:extLst>
                    <a:ext uri="{9D8B030D-6E8A-4147-A177-3AD203B41FA5}">
                      <a16:colId xmlns:a16="http://schemas.microsoft.com/office/drawing/2014/main" val="2915434608"/>
                    </a:ext>
                  </a:extLst>
                </a:gridCol>
                <a:gridCol w="3334280">
                  <a:extLst>
                    <a:ext uri="{9D8B030D-6E8A-4147-A177-3AD203B41FA5}">
                      <a16:colId xmlns:a16="http://schemas.microsoft.com/office/drawing/2014/main" val="3112572903"/>
                    </a:ext>
                  </a:extLst>
                </a:gridCol>
              </a:tblGrid>
              <a:tr h="1207523">
                <a:tc>
                  <a:txBody>
                    <a:bodyPr/>
                    <a:lstStyle/>
                    <a:p>
                      <a:endParaRPr lang="es-GB" dirty="0"/>
                    </a:p>
                  </a:txBody>
                  <a:tcPr>
                    <a:lnL w="12700" cap="flat" cmpd="sng" algn="ctr">
                      <a:solidFill>
                        <a:srgbClr val="E66700"/>
                      </a:solidFill>
                      <a:prstDash val="solid"/>
                      <a:round/>
                      <a:headEnd type="none" w="med" len="med"/>
                      <a:tailEnd type="none" w="med" len="med"/>
                    </a:lnL>
                  </a:tcPr>
                </a:tc>
                <a:tc>
                  <a:txBody>
                    <a:bodyPr/>
                    <a:lstStyle/>
                    <a:p>
                      <a:endParaRPr lang="es-GB" dirty="0"/>
                    </a:p>
                    <a:p>
                      <a:endParaRPr lang="es-GB" dirty="0"/>
                    </a:p>
                  </a:txBody>
                  <a:tcPr/>
                </a:tc>
                <a:tc>
                  <a:txBody>
                    <a:bodyPr/>
                    <a:lstStyle/>
                    <a:p>
                      <a:endParaRPr lang="es-GB" dirty="0"/>
                    </a:p>
                  </a:txBody>
                  <a:tcPr/>
                </a:tc>
                <a:tc>
                  <a:txBody>
                    <a:bodyPr/>
                    <a:lstStyle/>
                    <a:p>
                      <a:pPr algn="ctr"/>
                      <a:r>
                        <a:rPr lang="es-GB" sz="2000" b="0" dirty="0">
                          <a:solidFill>
                            <a:srgbClr val="002060"/>
                          </a:solidFill>
                        </a:rPr>
                        <a:t>¿</a:t>
                      </a:r>
                      <a:r>
                        <a:rPr lang="en-GB" sz="2000" b="0" dirty="0">
                          <a:solidFill>
                            <a:srgbClr val="002060"/>
                          </a:solidFill>
                        </a:rPr>
                        <a:t>Dónde y cuándo</a:t>
                      </a:r>
                      <a:r>
                        <a:rPr lang="es-GB" sz="2000" b="0" dirty="0">
                          <a:solidFill>
                            <a:srgbClr val="002060"/>
                          </a:solidFill>
                        </a:rPr>
                        <a:t>?</a:t>
                      </a:r>
                    </a:p>
                  </a:txBody>
                  <a:tcPr anchor="ctr"/>
                </a:tc>
                <a:extLst>
                  <a:ext uri="{0D108BD9-81ED-4DB2-BD59-A6C34878D82A}">
                    <a16:rowId xmlns:a16="http://schemas.microsoft.com/office/drawing/2014/main" val="2059097406"/>
                  </a:ext>
                </a:extLst>
              </a:tr>
              <a:tr h="466423">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endParaRPr lang="es-GB" dirty="0">
                        <a:solidFill>
                          <a:srgbClr val="203864"/>
                        </a:solidFill>
                      </a:endParaRPr>
                    </a:p>
                  </a:txBody>
                  <a:tcPr anchor="ctr" anchorCtr="1"/>
                </a:tc>
                <a:tc>
                  <a:txBody>
                    <a:bodyPr/>
                    <a:lstStyle/>
                    <a:p>
                      <a:r>
                        <a:rPr lang="en-GB" sz="2000" dirty="0">
                          <a:solidFill>
                            <a:srgbClr val="002060"/>
                          </a:solidFill>
                        </a:rPr>
                        <a:t>el norte – los sábados</a:t>
                      </a:r>
                      <a:endParaRPr lang="es-GB" sz="2000" dirty="0">
                        <a:solidFill>
                          <a:srgbClr val="002060"/>
                        </a:solidFill>
                      </a:endParaRPr>
                    </a:p>
                  </a:txBody>
                  <a:tcPr/>
                </a:tc>
                <a:extLst>
                  <a:ext uri="{0D108BD9-81ED-4DB2-BD59-A6C34878D82A}">
                    <a16:rowId xmlns:a16="http://schemas.microsoft.com/office/drawing/2014/main" val="2183986981"/>
                  </a:ext>
                </a:extLst>
              </a:tr>
              <a:tr h="466423">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r>
                        <a:rPr lang="en-GB" sz="2000" dirty="0">
                          <a:solidFill>
                            <a:srgbClr val="002060"/>
                          </a:solidFill>
                        </a:rPr>
                        <a:t>el edificio</a:t>
                      </a:r>
                      <a:r>
                        <a:rPr lang="en-GB" sz="2000" baseline="0" dirty="0">
                          <a:solidFill>
                            <a:srgbClr val="002060"/>
                          </a:solidFill>
                        </a:rPr>
                        <a:t> antiguo – durante las vacaciones</a:t>
                      </a:r>
                      <a:endParaRPr lang="es-GB" sz="2000" dirty="0">
                        <a:solidFill>
                          <a:srgbClr val="002060"/>
                        </a:solidFill>
                      </a:endParaRPr>
                    </a:p>
                  </a:txBody>
                  <a:tcPr/>
                </a:tc>
                <a:extLst>
                  <a:ext uri="{0D108BD9-81ED-4DB2-BD59-A6C34878D82A}">
                    <a16:rowId xmlns:a16="http://schemas.microsoft.com/office/drawing/2014/main" val="1118756728"/>
                  </a:ext>
                </a:extLst>
              </a:tr>
              <a:tr h="466423">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r>
                        <a:rPr lang="en-GB" sz="2000" dirty="0">
                          <a:solidFill>
                            <a:srgbClr val="002060"/>
                          </a:solidFill>
                        </a:rPr>
                        <a:t>la estación – por la mañana</a:t>
                      </a:r>
                      <a:endParaRPr lang="es-GB" sz="2000" dirty="0">
                        <a:solidFill>
                          <a:srgbClr val="002060"/>
                        </a:solidFill>
                      </a:endParaRPr>
                    </a:p>
                  </a:txBody>
                  <a:tcPr/>
                </a:tc>
                <a:extLst>
                  <a:ext uri="{0D108BD9-81ED-4DB2-BD59-A6C34878D82A}">
                    <a16:rowId xmlns:a16="http://schemas.microsoft.com/office/drawing/2014/main" val="4084794354"/>
                  </a:ext>
                </a:extLst>
              </a:tr>
              <a:tr h="466423">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endParaRPr lang="es-GB" dirty="0">
                        <a:solidFill>
                          <a:srgbClr val="203864"/>
                        </a:solidFill>
                      </a:endParaRPr>
                    </a:p>
                  </a:txBody>
                  <a:tcPr anchor="ctr" anchorCtr="1"/>
                </a:tc>
                <a:tc>
                  <a:txBody>
                    <a:bodyPr/>
                    <a:lstStyle/>
                    <a:p>
                      <a:r>
                        <a:rPr lang="en-GB" sz="2000" dirty="0">
                          <a:solidFill>
                            <a:srgbClr val="002060"/>
                          </a:solidFill>
                        </a:rPr>
                        <a:t>el este – en enero</a:t>
                      </a:r>
                      <a:r>
                        <a:rPr lang="es-GB" sz="2000" dirty="0">
                          <a:solidFill>
                            <a:srgbClr val="002060"/>
                          </a:solidFill>
                        </a:rPr>
                        <a:t>.</a:t>
                      </a:r>
                    </a:p>
                  </a:txBody>
                  <a:tcPr/>
                </a:tc>
                <a:extLst>
                  <a:ext uri="{0D108BD9-81ED-4DB2-BD59-A6C34878D82A}">
                    <a16:rowId xmlns:a16="http://schemas.microsoft.com/office/drawing/2014/main" val="4248873225"/>
                  </a:ext>
                </a:extLst>
              </a:tr>
              <a:tr h="466423">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endParaRPr lang="es-GB" dirty="0">
                        <a:solidFill>
                          <a:srgbClr val="203864"/>
                        </a:solidFill>
                      </a:endParaRPr>
                    </a:p>
                  </a:txBody>
                  <a:tcPr anchor="ctr" anchorCtr="1"/>
                </a:tc>
                <a:tc>
                  <a:txBody>
                    <a:bodyPr/>
                    <a:lstStyle/>
                    <a:p>
                      <a:r>
                        <a:rPr lang="en-GB" sz="2000" dirty="0">
                          <a:solidFill>
                            <a:srgbClr val="002060"/>
                          </a:solidFill>
                        </a:rPr>
                        <a:t>la clase de Chino – los martes</a:t>
                      </a:r>
                      <a:endParaRPr lang="es-GB" sz="2000" dirty="0">
                        <a:solidFill>
                          <a:srgbClr val="002060"/>
                        </a:solidFill>
                      </a:endParaRPr>
                    </a:p>
                  </a:txBody>
                  <a:tcPr/>
                </a:tc>
                <a:extLst>
                  <a:ext uri="{0D108BD9-81ED-4DB2-BD59-A6C34878D82A}">
                    <a16:rowId xmlns:a16="http://schemas.microsoft.com/office/drawing/2014/main" val="1507122629"/>
                  </a:ext>
                </a:extLst>
              </a:tr>
              <a:tr h="466423">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r>
                        <a:rPr lang="en-GB" sz="2000" dirty="0">
                          <a:solidFill>
                            <a:srgbClr val="002060"/>
                          </a:solidFill>
                        </a:rPr>
                        <a:t>la playa – todas las tardes</a:t>
                      </a:r>
                      <a:endParaRPr lang="es-GB" sz="2000" dirty="0">
                        <a:solidFill>
                          <a:srgbClr val="002060"/>
                        </a:solidFill>
                      </a:endParaRPr>
                    </a:p>
                  </a:txBody>
                  <a:tcPr/>
                </a:tc>
                <a:extLst>
                  <a:ext uri="{0D108BD9-81ED-4DB2-BD59-A6C34878D82A}">
                    <a16:rowId xmlns:a16="http://schemas.microsoft.com/office/drawing/2014/main" val="3871708916"/>
                  </a:ext>
                </a:extLst>
              </a:tr>
            </a:tbl>
          </a:graphicData>
        </a:graphic>
      </p:graphicFrame>
      <p:sp>
        <p:nvSpPr>
          <p:cNvPr id="10" name="CuadroTexto 9">
            <a:extLst>
              <a:ext uri="{FF2B5EF4-FFF2-40B4-BE49-F238E27FC236}">
                <a16:creationId xmlns:a16="http://schemas.microsoft.com/office/drawing/2014/main" id="{43BE0C3A-486D-C142-85F1-39152598BEE2}"/>
              </a:ext>
            </a:extLst>
          </p:cNvPr>
          <p:cNvSpPr txBox="1"/>
          <p:nvPr/>
        </p:nvSpPr>
        <p:spPr>
          <a:xfrm>
            <a:off x="539297" y="1657242"/>
            <a:ext cx="624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a:t>
            </a:r>
          </a:p>
        </p:txBody>
      </p:sp>
      <p:sp>
        <p:nvSpPr>
          <p:cNvPr id="11" name="CuadroTexto 10">
            <a:extLst>
              <a:ext uri="{FF2B5EF4-FFF2-40B4-BE49-F238E27FC236}">
                <a16:creationId xmlns:a16="http://schemas.microsoft.com/office/drawing/2014/main" id="{1D57B892-58DF-F547-96F3-18385CF8CC32}"/>
              </a:ext>
            </a:extLst>
          </p:cNvPr>
          <p:cNvSpPr txBox="1"/>
          <p:nvPr/>
        </p:nvSpPr>
        <p:spPr>
          <a:xfrm>
            <a:off x="1324336" y="1682401"/>
            <a:ext cx="15241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amiga</a:t>
            </a:r>
          </a:p>
        </p:txBody>
      </p:sp>
      <p:pic>
        <p:nvPicPr>
          <p:cNvPr id="9" name="Imagen 8" descr="girl">
            <a:extLst>
              <a:ext uri="{FF2B5EF4-FFF2-40B4-BE49-F238E27FC236}">
                <a16:creationId xmlns:a16="http://schemas.microsoft.com/office/drawing/2014/main" id="{B0715360-726B-AD4E-8F1E-3EDC06B3DFB1}"/>
              </a:ext>
            </a:extLst>
          </p:cNvPr>
          <p:cNvPicPr>
            <a:picLocks noChangeAspect="1"/>
          </p:cNvPicPr>
          <p:nvPr/>
        </p:nvPicPr>
        <p:blipFill>
          <a:blip r:embed="rId3"/>
          <a:stretch>
            <a:fillRect/>
          </a:stretch>
        </p:blipFill>
        <p:spPr>
          <a:xfrm>
            <a:off x="1850416" y="952185"/>
            <a:ext cx="355852" cy="705057"/>
          </a:xfrm>
          <a:prstGeom prst="rect">
            <a:avLst/>
          </a:prstGeom>
        </p:spPr>
      </p:pic>
      <p:sp>
        <p:nvSpPr>
          <p:cNvPr id="4" name="TextBox 3"/>
          <p:cNvSpPr txBox="1"/>
          <p:nvPr/>
        </p:nvSpPr>
        <p:spPr>
          <a:xfrm>
            <a:off x="35309" y="2165294"/>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4" name="TextBox 23"/>
          <p:cNvSpPr txBox="1"/>
          <p:nvPr/>
        </p:nvSpPr>
        <p:spPr>
          <a:xfrm>
            <a:off x="50025" y="2720254"/>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5" name="TextBox 24"/>
          <p:cNvSpPr txBox="1"/>
          <p:nvPr/>
        </p:nvSpPr>
        <p:spPr>
          <a:xfrm>
            <a:off x="35309" y="3429805"/>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26" name="TextBox 25"/>
          <p:cNvSpPr txBox="1"/>
          <p:nvPr/>
        </p:nvSpPr>
        <p:spPr>
          <a:xfrm>
            <a:off x="35309" y="3991385"/>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27" name="TextBox 26"/>
          <p:cNvSpPr txBox="1"/>
          <p:nvPr/>
        </p:nvSpPr>
        <p:spPr>
          <a:xfrm>
            <a:off x="35309" y="4594582"/>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28" name="TextBox 27"/>
          <p:cNvSpPr txBox="1"/>
          <p:nvPr/>
        </p:nvSpPr>
        <p:spPr>
          <a:xfrm>
            <a:off x="35309" y="5197779"/>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cxnSp>
        <p:nvCxnSpPr>
          <p:cNvPr id="3" name="Straight Connector 2" descr="divide line between speaking cards"/>
          <p:cNvCxnSpPr/>
          <p:nvPr/>
        </p:nvCxnSpPr>
        <p:spPr>
          <a:xfrm>
            <a:off x="6135770" y="123863"/>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2" name="Título 4">
            <a:extLst>
              <a:ext uri="{FF2B5EF4-FFF2-40B4-BE49-F238E27FC236}">
                <a16:creationId xmlns:a16="http://schemas.microsoft.com/office/drawing/2014/main" id="{3DBC23A1-F41B-8D49-ABF0-6843CE8E4B2E}"/>
              </a:ext>
            </a:extLst>
          </p:cNvPr>
          <p:cNvSpPr txBox="1">
            <a:spLocks/>
          </p:cNvSpPr>
          <p:nvPr/>
        </p:nvSpPr>
        <p:spPr>
          <a:xfrm>
            <a:off x="6150488" y="142839"/>
            <a:ext cx="2514601" cy="9001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a:t>
            </a:r>
            <a:endParaRPr kumimoji="0" lang="es-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0"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6279554" y="887978"/>
          <a:ext cx="5799894" cy="4944527"/>
        </p:xfrm>
        <a:graphic>
          <a:graphicData uri="http://schemas.openxmlformats.org/drawingml/2006/table">
            <a:tbl>
              <a:tblPr firstRow="1" bandRow="1">
                <a:tableStyleId>{5DA37D80-6434-44D0-A028-1B22A696006F}</a:tableStyleId>
              </a:tblPr>
              <a:tblGrid>
                <a:gridCol w="382503">
                  <a:extLst>
                    <a:ext uri="{9D8B030D-6E8A-4147-A177-3AD203B41FA5}">
                      <a16:colId xmlns:a16="http://schemas.microsoft.com/office/drawing/2014/main" val="351285684"/>
                    </a:ext>
                  </a:extLst>
                </a:gridCol>
                <a:gridCol w="725714">
                  <a:extLst>
                    <a:ext uri="{9D8B030D-6E8A-4147-A177-3AD203B41FA5}">
                      <a16:colId xmlns:a16="http://schemas.microsoft.com/office/drawing/2014/main" val="194095337"/>
                    </a:ext>
                  </a:extLst>
                </a:gridCol>
                <a:gridCol w="1320800">
                  <a:extLst>
                    <a:ext uri="{9D8B030D-6E8A-4147-A177-3AD203B41FA5}">
                      <a16:colId xmlns:a16="http://schemas.microsoft.com/office/drawing/2014/main" val="2915434608"/>
                    </a:ext>
                  </a:extLst>
                </a:gridCol>
                <a:gridCol w="3370877">
                  <a:extLst>
                    <a:ext uri="{9D8B030D-6E8A-4147-A177-3AD203B41FA5}">
                      <a16:colId xmlns:a16="http://schemas.microsoft.com/office/drawing/2014/main" val="3112572903"/>
                    </a:ext>
                  </a:extLst>
                </a:gridCol>
              </a:tblGrid>
              <a:tr h="1295644">
                <a:tc>
                  <a:txBody>
                    <a:bodyPr/>
                    <a:lstStyle/>
                    <a:p>
                      <a:endParaRPr lang="es-GB" dirty="0"/>
                    </a:p>
                  </a:txBody>
                  <a:tcPr>
                    <a:lnL w="12700" cap="flat" cmpd="sng" algn="ctr">
                      <a:solidFill>
                        <a:srgbClr val="E66700"/>
                      </a:solidFill>
                      <a:prstDash val="solid"/>
                      <a:round/>
                      <a:headEnd type="none" w="med" len="med"/>
                      <a:tailEnd type="none" w="med" len="med"/>
                    </a:lnL>
                  </a:tcPr>
                </a:tc>
                <a:tc>
                  <a:txBody>
                    <a:bodyPr/>
                    <a:lstStyle/>
                    <a:p>
                      <a:endParaRPr lang="es-GB" dirty="0"/>
                    </a:p>
                    <a:p>
                      <a:endParaRPr lang="es-GB" dirty="0"/>
                    </a:p>
                  </a:txBody>
                  <a:tcPr/>
                </a:tc>
                <a:tc>
                  <a:txBody>
                    <a:bodyPr/>
                    <a:lstStyle/>
                    <a:p>
                      <a:endParaRPr lang="es-GB" dirty="0"/>
                    </a:p>
                  </a:txBody>
                  <a:tcPr/>
                </a:tc>
                <a:tc>
                  <a:txBody>
                    <a:bodyPr/>
                    <a:lstStyle/>
                    <a:p>
                      <a:pPr algn="ctr"/>
                      <a:r>
                        <a:rPr lang="es-GB" sz="2000" b="0" dirty="0">
                          <a:solidFill>
                            <a:srgbClr val="002060"/>
                          </a:solidFill>
                        </a:rPr>
                        <a:t>¿</a:t>
                      </a:r>
                      <a:r>
                        <a:rPr lang="en-GB" sz="2000" b="0" dirty="0">
                          <a:solidFill>
                            <a:srgbClr val="002060"/>
                          </a:solidFill>
                        </a:rPr>
                        <a:t>Dónde y cuándo</a:t>
                      </a:r>
                      <a:r>
                        <a:rPr lang="es-GB" sz="2000" b="0" dirty="0">
                          <a:solidFill>
                            <a:srgbClr val="002060"/>
                          </a:solidFill>
                        </a:rPr>
                        <a:t>?</a:t>
                      </a:r>
                    </a:p>
                  </a:txBody>
                  <a:tcPr anchor="ctr"/>
                </a:tc>
                <a:extLst>
                  <a:ext uri="{0D108BD9-81ED-4DB2-BD59-A6C34878D82A}">
                    <a16:rowId xmlns:a16="http://schemas.microsoft.com/office/drawing/2014/main" val="2059097406"/>
                  </a:ext>
                </a:extLst>
              </a:tr>
              <a:tr h="500461">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endParaRPr lang="es-GB" dirty="0">
                        <a:solidFill>
                          <a:srgbClr val="203864"/>
                        </a:solidFill>
                      </a:endParaRPr>
                    </a:p>
                  </a:txBody>
                  <a:tcPr anchor="ctr" anchorCtr="1"/>
                </a:tc>
                <a:tc>
                  <a:txBody>
                    <a:bodyPr/>
                    <a:lstStyle/>
                    <a:p>
                      <a:r>
                        <a:rPr lang="en-GB" sz="2000" dirty="0">
                          <a:solidFill>
                            <a:srgbClr val="002060"/>
                          </a:solidFill>
                        </a:rPr>
                        <a:t>el banco – a veces</a:t>
                      </a:r>
                      <a:endParaRPr lang="es-GB" sz="2000" dirty="0">
                        <a:solidFill>
                          <a:srgbClr val="002060"/>
                        </a:solidFill>
                      </a:endParaRPr>
                    </a:p>
                  </a:txBody>
                  <a:tcPr anchor="ctr"/>
                </a:tc>
                <a:extLst>
                  <a:ext uri="{0D108BD9-81ED-4DB2-BD59-A6C34878D82A}">
                    <a16:rowId xmlns:a16="http://schemas.microsoft.com/office/drawing/2014/main" val="2183986981"/>
                  </a:ext>
                </a:extLst>
              </a:tr>
              <a:tr h="735120">
                <a:tc>
                  <a:txBody>
                    <a:bodyPr/>
                    <a:lstStyle/>
                    <a:p>
                      <a:endParaRPr lang="es-GB" dirty="0">
                        <a:solidFill>
                          <a:srgbClr val="203864"/>
                        </a:solidFill>
                      </a:endParaRPr>
                    </a:p>
                  </a:txBody>
                  <a:tcPr anchor="ctr" anchorCtr="1"/>
                </a:tc>
                <a:tc>
                  <a:txBody>
                    <a:bodyPr/>
                    <a:lstStyle/>
                    <a:p>
                      <a:r>
                        <a:rPr lang="en-GB" dirty="0">
                          <a:solidFill>
                            <a:srgbClr val="203864"/>
                          </a:solidFill>
                        </a:rPr>
                        <a:t>X</a:t>
                      </a:r>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r>
                        <a:rPr lang="en-GB" sz="2000" dirty="0">
                          <a:solidFill>
                            <a:srgbClr val="002060"/>
                          </a:solidFill>
                        </a:rPr>
                        <a:t>la iglesia grande </a:t>
                      </a:r>
                      <a:r>
                        <a:rPr lang="en-GB" sz="2000" baseline="0" dirty="0">
                          <a:solidFill>
                            <a:srgbClr val="002060"/>
                          </a:solidFill>
                        </a:rPr>
                        <a:t>– los domingos</a:t>
                      </a:r>
                      <a:endParaRPr lang="es-GB" sz="2000" dirty="0">
                        <a:solidFill>
                          <a:srgbClr val="002060"/>
                        </a:solidFill>
                      </a:endParaRPr>
                    </a:p>
                  </a:txBody>
                  <a:tcPr anchor="ctr"/>
                </a:tc>
                <a:extLst>
                  <a:ext uri="{0D108BD9-81ED-4DB2-BD59-A6C34878D82A}">
                    <a16:rowId xmlns:a16="http://schemas.microsoft.com/office/drawing/2014/main" val="1118756728"/>
                  </a:ext>
                </a:extLst>
              </a:tr>
              <a:tr h="735120">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r>
                        <a:rPr lang="en-GB" sz="2000" dirty="0">
                          <a:solidFill>
                            <a:srgbClr val="002060"/>
                          </a:solidFill>
                        </a:rPr>
                        <a:t>el barrio bonito </a:t>
                      </a:r>
                      <a:r>
                        <a:rPr lang="en-GB" sz="2000" baseline="0" dirty="0">
                          <a:solidFill>
                            <a:srgbClr val="002060"/>
                          </a:solidFill>
                        </a:rPr>
                        <a:t>–</a:t>
                      </a:r>
                      <a:r>
                        <a:rPr lang="en-GB" sz="2000" dirty="0">
                          <a:solidFill>
                            <a:srgbClr val="002060"/>
                          </a:solidFill>
                        </a:rPr>
                        <a:t> normalmente </a:t>
                      </a:r>
                      <a:endParaRPr lang="es-GB" sz="2000" dirty="0">
                        <a:solidFill>
                          <a:srgbClr val="002060"/>
                        </a:solidFill>
                      </a:endParaRPr>
                    </a:p>
                  </a:txBody>
                  <a:tcPr anchor="ctr"/>
                </a:tc>
                <a:extLst>
                  <a:ext uri="{0D108BD9-81ED-4DB2-BD59-A6C34878D82A}">
                    <a16:rowId xmlns:a16="http://schemas.microsoft.com/office/drawing/2014/main" val="4084794354"/>
                  </a:ext>
                </a:extLst>
              </a:tr>
              <a:tr h="677260">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r>
                        <a:rPr lang="en-GB" dirty="0">
                          <a:solidFill>
                            <a:srgbClr val="203864"/>
                          </a:solidFill>
                        </a:rPr>
                        <a:t>X</a:t>
                      </a:r>
                      <a:endParaRPr lang="es-GB" dirty="0">
                        <a:solidFill>
                          <a:srgbClr val="203864"/>
                        </a:solidFill>
                      </a:endParaRPr>
                    </a:p>
                  </a:txBody>
                  <a:tcPr anchor="ctr" anchorCtr="1"/>
                </a:tc>
                <a:tc>
                  <a:txBody>
                    <a:bodyPr/>
                    <a:lstStyle/>
                    <a:p>
                      <a:r>
                        <a:rPr lang="en-GB" sz="2000" dirty="0">
                          <a:solidFill>
                            <a:srgbClr val="002060"/>
                          </a:solidFill>
                        </a:rPr>
                        <a:t>la calle – todos los días</a:t>
                      </a:r>
                      <a:r>
                        <a:rPr lang="es-GB" sz="2000" dirty="0">
                          <a:solidFill>
                            <a:srgbClr val="002060"/>
                          </a:solidFill>
                        </a:rPr>
                        <a:t>.</a:t>
                      </a:r>
                    </a:p>
                  </a:txBody>
                  <a:tcPr anchor="ctr"/>
                </a:tc>
                <a:extLst>
                  <a:ext uri="{0D108BD9-81ED-4DB2-BD59-A6C34878D82A}">
                    <a16:rowId xmlns:a16="http://schemas.microsoft.com/office/drawing/2014/main" val="4248873225"/>
                  </a:ext>
                </a:extLst>
              </a:tr>
              <a:tr h="500461">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endParaRPr lang="es-GB" dirty="0">
                        <a:solidFill>
                          <a:srgbClr val="203864"/>
                        </a:solidFill>
                      </a:endParaRPr>
                    </a:p>
                  </a:txBody>
                  <a:tcPr anchor="ctr" anchorCtr="1"/>
                </a:tc>
                <a:tc>
                  <a:txBody>
                    <a:bodyPr/>
                    <a:lstStyle/>
                    <a:p>
                      <a:r>
                        <a:rPr lang="en-GB" sz="2000" dirty="0">
                          <a:solidFill>
                            <a:srgbClr val="002060"/>
                          </a:solidFill>
                        </a:rPr>
                        <a:t>el mercado</a:t>
                      </a:r>
                      <a:r>
                        <a:rPr lang="en-GB" sz="2000" baseline="0" dirty="0">
                          <a:solidFill>
                            <a:srgbClr val="002060"/>
                          </a:solidFill>
                        </a:rPr>
                        <a:t> – febrero</a:t>
                      </a:r>
                      <a:endParaRPr lang="es-GB" sz="2000" dirty="0">
                        <a:solidFill>
                          <a:srgbClr val="002060"/>
                        </a:solidFill>
                      </a:endParaRPr>
                    </a:p>
                  </a:txBody>
                  <a:tcPr anchor="ctr"/>
                </a:tc>
                <a:extLst>
                  <a:ext uri="{0D108BD9-81ED-4DB2-BD59-A6C34878D82A}">
                    <a16:rowId xmlns:a16="http://schemas.microsoft.com/office/drawing/2014/main" val="1507122629"/>
                  </a:ext>
                </a:extLst>
              </a:tr>
              <a:tr h="500461">
                <a:tc>
                  <a:txBody>
                    <a:bodyPr/>
                    <a:lstStyle/>
                    <a:p>
                      <a:endParaRPr lang="es-GB" dirty="0">
                        <a:solidFill>
                          <a:srgbClr val="203864"/>
                        </a:solidFill>
                      </a:endParaRPr>
                    </a:p>
                  </a:txBody>
                  <a:tcPr anchor="ctr" anchorCtr="1"/>
                </a:tc>
                <a:tc>
                  <a:txBody>
                    <a:bodyPr/>
                    <a:lstStyle/>
                    <a:p>
                      <a:endParaRPr lang="es-GB" dirty="0">
                        <a:solidFill>
                          <a:srgbClr val="203864"/>
                        </a:solidFill>
                      </a:endParaRPr>
                    </a:p>
                  </a:txBody>
                  <a:tcPr anchor="ctr" anchorCtr="1"/>
                </a:tc>
                <a:tc>
                  <a:txBody>
                    <a:bodyPr/>
                    <a:lstStyle/>
                    <a:p>
                      <a:r>
                        <a:rPr lang="es-GB" dirty="0">
                          <a:solidFill>
                            <a:srgbClr val="203864"/>
                          </a:solidFill>
                        </a:rPr>
                        <a:t>X</a:t>
                      </a:r>
                    </a:p>
                  </a:txBody>
                  <a:tcPr anchor="ctr" anchorCtr="1"/>
                </a:tc>
                <a:tc>
                  <a:txBody>
                    <a:bodyPr/>
                    <a:lstStyle/>
                    <a:p>
                      <a:r>
                        <a:rPr lang="en-GB" sz="2000" dirty="0">
                          <a:solidFill>
                            <a:srgbClr val="002060"/>
                          </a:solidFill>
                        </a:rPr>
                        <a:t>la tienda – los lunes</a:t>
                      </a:r>
                      <a:endParaRPr lang="es-GB" sz="2000" dirty="0">
                        <a:solidFill>
                          <a:srgbClr val="002060"/>
                        </a:solidFill>
                      </a:endParaRPr>
                    </a:p>
                  </a:txBody>
                  <a:tcPr anchor="ctr"/>
                </a:tc>
                <a:extLst>
                  <a:ext uri="{0D108BD9-81ED-4DB2-BD59-A6C34878D82A}">
                    <a16:rowId xmlns:a16="http://schemas.microsoft.com/office/drawing/2014/main" val="3871708916"/>
                  </a:ext>
                </a:extLst>
              </a:tr>
            </a:tbl>
          </a:graphicData>
        </a:graphic>
      </p:graphicFrame>
      <p:sp>
        <p:nvSpPr>
          <p:cNvPr id="22" name="CuadroTexto 9">
            <a:extLst>
              <a:ext uri="{FF2B5EF4-FFF2-40B4-BE49-F238E27FC236}">
                <a16:creationId xmlns:a16="http://schemas.microsoft.com/office/drawing/2014/main" id="{43BE0C3A-486D-C142-85F1-39152598BEE2}"/>
              </a:ext>
            </a:extLst>
          </p:cNvPr>
          <p:cNvSpPr txBox="1"/>
          <p:nvPr/>
        </p:nvSpPr>
        <p:spPr>
          <a:xfrm>
            <a:off x="6777951" y="1703883"/>
            <a:ext cx="624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a:t>
            </a:r>
          </a:p>
        </p:txBody>
      </p:sp>
      <p:sp>
        <p:nvSpPr>
          <p:cNvPr id="23" name="CuadroTexto 10">
            <a:extLst>
              <a:ext uri="{FF2B5EF4-FFF2-40B4-BE49-F238E27FC236}">
                <a16:creationId xmlns:a16="http://schemas.microsoft.com/office/drawing/2014/main" id="{1D57B892-58DF-F547-96F3-18385CF8CC32}"/>
              </a:ext>
            </a:extLst>
          </p:cNvPr>
          <p:cNvSpPr txBox="1"/>
          <p:nvPr/>
        </p:nvSpPr>
        <p:spPr>
          <a:xfrm>
            <a:off x="7396414" y="1703883"/>
            <a:ext cx="15241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 amiga</a:t>
            </a:r>
          </a:p>
        </p:txBody>
      </p:sp>
      <p:pic>
        <p:nvPicPr>
          <p:cNvPr id="21" name="Imagen 8" descr="girl">
            <a:extLst>
              <a:ext uri="{FF2B5EF4-FFF2-40B4-BE49-F238E27FC236}">
                <a16:creationId xmlns:a16="http://schemas.microsoft.com/office/drawing/2014/main" id="{B0715360-726B-AD4E-8F1E-3EDC06B3DFB1}"/>
              </a:ext>
            </a:extLst>
          </p:cNvPr>
          <p:cNvPicPr>
            <a:picLocks noChangeAspect="1"/>
          </p:cNvPicPr>
          <p:nvPr/>
        </p:nvPicPr>
        <p:blipFill>
          <a:blip r:embed="rId3"/>
          <a:stretch>
            <a:fillRect/>
          </a:stretch>
        </p:blipFill>
        <p:spPr>
          <a:xfrm>
            <a:off x="7877785" y="977344"/>
            <a:ext cx="355852" cy="705057"/>
          </a:xfrm>
          <a:prstGeom prst="rect">
            <a:avLst/>
          </a:prstGeom>
        </p:spPr>
      </p:pic>
      <p:sp>
        <p:nvSpPr>
          <p:cNvPr id="29" name="TextBox 28"/>
          <p:cNvSpPr txBox="1"/>
          <p:nvPr/>
        </p:nvSpPr>
        <p:spPr>
          <a:xfrm>
            <a:off x="6279554" y="2206175"/>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0" name="TextBox 29"/>
          <p:cNvSpPr txBox="1"/>
          <p:nvPr/>
        </p:nvSpPr>
        <p:spPr>
          <a:xfrm>
            <a:off x="6279554" y="2848138"/>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1" name="TextBox 30"/>
          <p:cNvSpPr txBox="1"/>
          <p:nvPr/>
        </p:nvSpPr>
        <p:spPr>
          <a:xfrm>
            <a:off x="6282884" y="3634442"/>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2" name="TextBox 31"/>
          <p:cNvSpPr txBox="1"/>
          <p:nvPr/>
        </p:nvSpPr>
        <p:spPr>
          <a:xfrm>
            <a:off x="6297398" y="4285431"/>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3" name="TextBox 32"/>
          <p:cNvSpPr txBox="1"/>
          <p:nvPr/>
        </p:nvSpPr>
        <p:spPr>
          <a:xfrm>
            <a:off x="6297398" y="4878530"/>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4" name="TextBox 33"/>
          <p:cNvSpPr txBox="1"/>
          <p:nvPr/>
        </p:nvSpPr>
        <p:spPr>
          <a:xfrm>
            <a:off x="6282884" y="5397834"/>
            <a:ext cx="4289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5" name="TextBox 34">
            <a:extLst>
              <a:ext uri="{FF2B5EF4-FFF2-40B4-BE49-F238E27FC236}">
                <a16:creationId xmlns:a16="http://schemas.microsoft.com/office/drawing/2014/main" id="{19010E1E-4CFE-4B64-BEDF-8F1E7E3DBFB3}"/>
              </a:ext>
            </a:extLst>
          </p:cNvPr>
          <p:cNvSpPr txBox="1"/>
          <p:nvPr/>
        </p:nvSpPr>
        <p:spPr>
          <a:xfrm>
            <a:off x="5503099" y="6373248"/>
            <a:ext cx="4111737" cy="400110"/>
          </a:xfrm>
          <a:prstGeom prst="rect">
            <a:avLst/>
          </a:prstGeom>
          <a:noFill/>
        </p:spPr>
        <p:txBody>
          <a:bodyPr wrap="square" rtlCol="0">
            <a:spAutoFit/>
          </a:bodyPr>
          <a:lstStyle/>
          <a:p>
            <a:r>
              <a:rPr lang="en-GB" sz="2000" dirty="0">
                <a:solidFill>
                  <a:schemeClr val="bg1"/>
                </a:solidFill>
              </a:rPr>
              <a:t>Nick Avery / Amanda Izquierdo</a:t>
            </a:r>
          </a:p>
        </p:txBody>
      </p:sp>
    </p:spTree>
    <p:extLst>
      <p:ext uri="{BB962C8B-B14F-4D97-AF65-F5344CB8AC3E}">
        <p14:creationId xmlns:p14="http://schemas.microsoft.com/office/powerpoint/2010/main" val="3770720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4">
            <a:extLst>
              <a:ext uri="{FF2B5EF4-FFF2-40B4-BE49-F238E27FC236}">
                <a16:creationId xmlns:a16="http://schemas.microsoft.com/office/drawing/2014/main" id="{3DBC23A1-F41B-8D49-ABF0-6843CE8E4B2E}"/>
              </a:ext>
            </a:extLst>
          </p:cNvPr>
          <p:cNvSpPr txBox="1">
            <a:spLocks/>
          </p:cNvSpPr>
          <p:nvPr/>
        </p:nvSpPr>
        <p:spPr>
          <a:xfrm>
            <a:off x="-5661" y="-11490"/>
            <a:ext cx="2514601"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Respuestas</a:t>
            </a:r>
            <a:endParaRPr kumimoji="0" lang="es-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6" name="Rounded Rectangle 11" descr="background rectangle&#10;">
            <a:extLst>
              <a:ext uri="{FF2B5EF4-FFF2-40B4-BE49-F238E27FC236}">
                <a16:creationId xmlns:a16="http://schemas.microsoft.com/office/drawing/2014/main" id="{B068A87E-51DE-714E-A407-1953816D7AA7}"/>
              </a:ext>
            </a:extLst>
          </p:cNvPr>
          <p:cNvSpPr/>
          <p:nvPr/>
        </p:nvSpPr>
        <p:spPr>
          <a:xfrm>
            <a:off x="9827188" y="0"/>
            <a:ext cx="2340972" cy="38862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ítulo 5">
            <a:extLst>
              <a:ext uri="{FF2B5EF4-FFF2-40B4-BE49-F238E27FC236}">
                <a16:creationId xmlns:a16="http://schemas.microsoft.com/office/drawing/2014/main" id="{4559C3FF-F021-3C43-B521-042A82D4599B}"/>
              </a:ext>
            </a:extLst>
          </p:cNvPr>
          <p:cNvSpPr txBox="1">
            <a:spLocks/>
          </p:cNvSpPr>
          <p:nvPr/>
        </p:nvSpPr>
        <p:spPr>
          <a:xfrm>
            <a:off x="9827188" y="-69777"/>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5660" y="528174"/>
            <a:ext cx="2514601" cy="400110"/>
          </a:xfrm>
        </p:spPr>
        <p:txBody>
          <a:bodyPr>
            <a:normAutofit/>
          </a:bodyPr>
          <a:lstStyle/>
          <a:p>
            <a:r>
              <a:rPr lang="en-GB" sz="2000" b="1" dirty="0">
                <a:solidFill>
                  <a:srgbClr val="002060"/>
                </a:solidFill>
              </a:rPr>
              <a:t>Persona A</a:t>
            </a:r>
            <a:endParaRPr lang="es-GB" sz="2000" dirty="0">
              <a:solidFill>
                <a:srgbClr val="002060"/>
              </a:solidFill>
            </a:endParaRPr>
          </a:p>
        </p:txBody>
      </p:sp>
      <p:graphicFrame>
        <p:nvGraphicFramePr>
          <p:cNvPr id="13" name="Tabla 12">
            <a:extLst>
              <a:ext uri="{FF2B5EF4-FFF2-40B4-BE49-F238E27FC236}">
                <a16:creationId xmlns:a16="http://schemas.microsoft.com/office/drawing/2014/main" id="{938DE24E-F901-1849-83CA-1A66B0DBB7BD}"/>
              </a:ext>
            </a:extLst>
          </p:cNvPr>
          <p:cNvGraphicFramePr>
            <a:graphicFrameLocks noGrp="1"/>
          </p:cNvGraphicFramePr>
          <p:nvPr/>
        </p:nvGraphicFramePr>
        <p:xfrm>
          <a:off x="78055" y="951712"/>
          <a:ext cx="5917035" cy="5205741"/>
        </p:xfrm>
        <a:graphic>
          <a:graphicData uri="http://schemas.openxmlformats.org/drawingml/2006/table">
            <a:tbl>
              <a:tblPr firstRow="1" bandRow="1">
                <a:tableStyleId>{5DA37D80-6434-44D0-A028-1B22A696006F}</a:tableStyleId>
              </a:tblPr>
              <a:tblGrid>
                <a:gridCol w="502602">
                  <a:extLst>
                    <a:ext uri="{9D8B030D-6E8A-4147-A177-3AD203B41FA5}">
                      <a16:colId xmlns:a16="http://schemas.microsoft.com/office/drawing/2014/main" val="1664742103"/>
                    </a:ext>
                  </a:extLst>
                </a:gridCol>
                <a:gridCol w="1668833">
                  <a:extLst>
                    <a:ext uri="{9D8B030D-6E8A-4147-A177-3AD203B41FA5}">
                      <a16:colId xmlns:a16="http://schemas.microsoft.com/office/drawing/2014/main" val="1943990501"/>
                    </a:ext>
                  </a:extLst>
                </a:gridCol>
                <a:gridCol w="2177367">
                  <a:extLst>
                    <a:ext uri="{9D8B030D-6E8A-4147-A177-3AD203B41FA5}">
                      <a16:colId xmlns:a16="http://schemas.microsoft.com/office/drawing/2014/main" val="1599665054"/>
                    </a:ext>
                  </a:extLst>
                </a:gridCol>
                <a:gridCol w="1568233">
                  <a:extLst>
                    <a:ext uri="{9D8B030D-6E8A-4147-A177-3AD203B41FA5}">
                      <a16:colId xmlns:a16="http://schemas.microsoft.com/office/drawing/2014/main" val="87780769"/>
                    </a:ext>
                  </a:extLst>
                </a:gridCol>
              </a:tblGrid>
              <a:tr h="634646">
                <a:tc>
                  <a:txBody>
                    <a:bodyPr/>
                    <a:lstStyle/>
                    <a:p>
                      <a:endParaRPr lang="es-GB" sz="2000" b="1" dirty="0"/>
                    </a:p>
                  </a:txBody>
                  <a:tcPr/>
                </a:tc>
                <a:tc>
                  <a:txBody>
                    <a:bodyPr/>
                    <a:lstStyle/>
                    <a:p>
                      <a:pPr algn="ctr"/>
                      <a:r>
                        <a:rPr lang="es-GB" sz="2000" dirty="0">
                          <a:solidFill>
                            <a:srgbClr val="203864"/>
                          </a:solidFill>
                        </a:rPr>
                        <a:t>‘I</a:t>
                      </a:r>
                      <a:r>
                        <a:rPr lang="en-GB" sz="2000" dirty="0">
                          <a:solidFill>
                            <a:srgbClr val="203864"/>
                          </a:solidFill>
                        </a:rPr>
                        <a:t> go</a:t>
                      </a:r>
                      <a:r>
                        <a:rPr lang="es-GB" sz="2000" dirty="0">
                          <a:solidFill>
                            <a:srgbClr val="203864"/>
                          </a:solidFill>
                        </a:rPr>
                        <a:t>’</a:t>
                      </a:r>
                      <a:r>
                        <a:rPr lang="en-GB" sz="2000" dirty="0">
                          <a:solidFill>
                            <a:srgbClr val="203864"/>
                          </a:solidFill>
                        </a:rPr>
                        <a:t> or ‘she goes?</a:t>
                      </a:r>
                      <a:endParaRPr lang="es-GB" sz="2000" dirty="0">
                        <a:solidFill>
                          <a:srgbClr val="203864"/>
                        </a:solidFill>
                      </a:endParaRPr>
                    </a:p>
                  </a:txBody>
                  <a:tcPr anchor="ctr"/>
                </a:tc>
                <a:tc>
                  <a:txBody>
                    <a:bodyPr/>
                    <a:lstStyle/>
                    <a:p>
                      <a:pPr algn="ctr"/>
                      <a:r>
                        <a:rPr lang="es-GB" sz="2000" dirty="0">
                          <a:solidFill>
                            <a:srgbClr val="203864"/>
                          </a:solidFill>
                        </a:rPr>
                        <a:t>¿Dónde?</a:t>
                      </a:r>
                    </a:p>
                  </a:txBody>
                  <a:tcPr anchor="ctr"/>
                </a:tc>
                <a:tc>
                  <a:txBody>
                    <a:bodyPr/>
                    <a:lstStyle/>
                    <a:p>
                      <a:pPr algn="ctr"/>
                      <a:r>
                        <a:rPr lang="es-GB" sz="2000" dirty="0">
                          <a:solidFill>
                            <a:srgbClr val="203864"/>
                          </a:solidFill>
                        </a:rPr>
                        <a:t>¿Cuándo?</a:t>
                      </a:r>
                    </a:p>
                  </a:txBody>
                  <a:tcPr anchor="ctr"/>
                </a:tc>
                <a:extLst>
                  <a:ext uri="{0D108BD9-81ED-4DB2-BD59-A6C34878D82A}">
                    <a16:rowId xmlns:a16="http://schemas.microsoft.com/office/drawing/2014/main" val="2724676089"/>
                  </a:ext>
                </a:extLst>
              </a:tr>
              <a:tr h="569158">
                <a:tc>
                  <a:txBody>
                    <a:bodyPr/>
                    <a:lstStyle/>
                    <a:p>
                      <a:r>
                        <a:rPr lang="es-GB" sz="2000" b="1" dirty="0">
                          <a:solidFill>
                            <a:srgbClr val="002060"/>
                          </a:solidFill>
                        </a:rPr>
                        <a:t>1</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550184207"/>
                  </a:ext>
                </a:extLst>
              </a:tr>
              <a:tr h="634646">
                <a:tc>
                  <a:txBody>
                    <a:bodyPr/>
                    <a:lstStyle/>
                    <a:p>
                      <a:r>
                        <a:rPr lang="es-GB" sz="2000" b="1" dirty="0">
                          <a:solidFill>
                            <a:srgbClr val="002060"/>
                          </a:solidFill>
                        </a:rPr>
                        <a:t>2</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2443616683"/>
                  </a:ext>
                </a:extLst>
              </a:tr>
              <a:tr h="1186513">
                <a:tc>
                  <a:txBody>
                    <a:bodyPr/>
                    <a:lstStyle/>
                    <a:p>
                      <a:r>
                        <a:rPr lang="es-GB" sz="2000" b="1" dirty="0">
                          <a:solidFill>
                            <a:srgbClr val="002060"/>
                          </a:solidFill>
                        </a:rPr>
                        <a:t>3</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3511896538"/>
                  </a:ext>
                </a:extLst>
              </a:tr>
              <a:tr h="910580">
                <a:tc>
                  <a:txBody>
                    <a:bodyPr/>
                    <a:lstStyle/>
                    <a:p>
                      <a:r>
                        <a:rPr lang="es-GB" sz="2000" b="1" dirty="0">
                          <a:solidFill>
                            <a:srgbClr val="002060"/>
                          </a:solidFill>
                        </a:rPr>
                        <a:t>4</a:t>
                      </a:r>
                    </a:p>
                  </a:txBody>
                  <a:tcPr anchor="ctr" anchorCtr="1"/>
                </a:tc>
                <a:tc>
                  <a:txBody>
                    <a:bodyPr/>
                    <a:lstStyle/>
                    <a:p>
                      <a:endParaRPr lang="es-GB" sz="200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1176406219"/>
                  </a:ext>
                </a:extLst>
              </a:tr>
              <a:tr h="634646">
                <a:tc>
                  <a:txBody>
                    <a:bodyPr/>
                    <a:lstStyle/>
                    <a:p>
                      <a:r>
                        <a:rPr lang="es-GB" sz="2000" b="1" dirty="0">
                          <a:solidFill>
                            <a:srgbClr val="002060"/>
                          </a:solidFill>
                        </a:rPr>
                        <a:t>5</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4201357197"/>
                  </a:ext>
                </a:extLst>
              </a:tr>
              <a:tr h="569158">
                <a:tc>
                  <a:txBody>
                    <a:bodyPr/>
                    <a:lstStyle/>
                    <a:p>
                      <a:r>
                        <a:rPr lang="es-GB" sz="2000" b="1" dirty="0">
                          <a:solidFill>
                            <a:srgbClr val="002060"/>
                          </a:solidFill>
                        </a:rPr>
                        <a:t>6</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2836322887"/>
                  </a:ext>
                </a:extLst>
              </a:tr>
            </a:tbl>
          </a:graphicData>
        </a:graphic>
      </p:graphicFrame>
      <p:sp>
        <p:nvSpPr>
          <p:cNvPr id="2" name="TextBox 1"/>
          <p:cNvSpPr txBox="1"/>
          <p:nvPr/>
        </p:nvSpPr>
        <p:spPr>
          <a:xfrm>
            <a:off x="1080190" y="1743206"/>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a:t>
            </a:r>
          </a:p>
        </p:txBody>
      </p:sp>
      <p:sp>
        <p:nvSpPr>
          <p:cNvPr id="4" name="TextBox 3"/>
          <p:cNvSpPr txBox="1"/>
          <p:nvPr/>
        </p:nvSpPr>
        <p:spPr>
          <a:xfrm>
            <a:off x="2508939" y="1743206"/>
            <a:ext cx="1511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bank</a:t>
            </a:r>
          </a:p>
        </p:txBody>
      </p:sp>
      <p:sp>
        <p:nvSpPr>
          <p:cNvPr id="34" name="TextBox 33"/>
          <p:cNvSpPr txBox="1"/>
          <p:nvPr/>
        </p:nvSpPr>
        <p:spPr>
          <a:xfrm>
            <a:off x="4483573" y="1743206"/>
            <a:ext cx="15115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sometimes</a:t>
            </a:r>
          </a:p>
        </p:txBody>
      </p:sp>
      <p:sp>
        <p:nvSpPr>
          <p:cNvPr id="12" name="TextBox 11"/>
          <p:cNvSpPr txBox="1"/>
          <p:nvPr/>
        </p:nvSpPr>
        <p:spPr>
          <a:xfrm>
            <a:off x="1080190" y="2383849"/>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a:t>
            </a:r>
          </a:p>
        </p:txBody>
      </p:sp>
      <p:sp>
        <p:nvSpPr>
          <p:cNvPr id="35" name="TextBox 34"/>
          <p:cNvSpPr txBox="1"/>
          <p:nvPr/>
        </p:nvSpPr>
        <p:spPr>
          <a:xfrm>
            <a:off x="2326869" y="2340335"/>
            <a:ext cx="21292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big church</a:t>
            </a:r>
          </a:p>
        </p:txBody>
      </p:sp>
      <p:sp>
        <p:nvSpPr>
          <p:cNvPr id="36" name="TextBox 35"/>
          <p:cNvSpPr txBox="1"/>
          <p:nvPr/>
        </p:nvSpPr>
        <p:spPr>
          <a:xfrm>
            <a:off x="4600175" y="2329863"/>
            <a:ext cx="179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Sundays</a:t>
            </a:r>
          </a:p>
        </p:txBody>
      </p:sp>
      <p:sp>
        <p:nvSpPr>
          <p:cNvPr id="15" name="TextBox 14"/>
          <p:cNvSpPr txBox="1"/>
          <p:nvPr/>
        </p:nvSpPr>
        <p:spPr>
          <a:xfrm>
            <a:off x="794440" y="3184373"/>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a:t>
            </a:r>
          </a:p>
        </p:txBody>
      </p:sp>
      <p:sp>
        <p:nvSpPr>
          <p:cNvPr id="37" name="TextBox 36"/>
          <p:cNvSpPr txBox="1"/>
          <p:nvPr/>
        </p:nvSpPr>
        <p:spPr>
          <a:xfrm>
            <a:off x="2299390" y="3117018"/>
            <a:ext cx="21841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beautiful neighbourhood</a:t>
            </a:r>
          </a:p>
        </p:txBody>
      </p:sp>
      <p:sp>
        <p:nvSpPr>
          <p:cNvPr id="38" name="TextBox 37"/>
          <p:cNvSpPr txBox="1"/>
          <p:nvPr/>
        </p:nvSpPr>
        <p:spPr>
          <a:xfrm>
            <a:off x="4637861" y="3262388"/>
            <a:ext cx="17909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a:t>
            </a:r>
          </a:p>
        </p:txBody>
      </p:sp>
      <p:sp>
        <p:nvSpPr>
          <p:cNvPr id="18" name="TextBox 17"/>
          <p:cNvSpPr txBox="1"/>
          <p:nvPr/>
        </p:nvSpPr>
        <p:spPr>
          <a:xfrm>
            <a:off x="794440" y="4304000"/>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a:t>
            </a:r>
          </a:p>
        </p:txBody>
      </p:sp>
      <p:sp>
        <p:nvSpPr>
          <p:cNvPr id="39" name="TextBox 38"/>
          <p:cNvSpPr txBox="1"/>
          <p:nvPr/>
        </p:nvSpPr>
        <p:spPr>
          <a:xfrm>
            <a:off x="2628572" y="4295091"/>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street</a:t>
            </a:r>
          </a:p>
        </p:txBody>
      </p:sp>
      <p:sp>
        <p:nvSpPr>
          <p:cNvPr id="40" name="TextBox 39"/>
          <p:cNvSpPr txBox="1"/>
          <p:nvPr/>
        </p:nvSpPr>
        <p:spPr>
          <a:xfrm>
            <a:off x="4512328" y="4301472"/>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day</a:t>
            </a:r>
          </a:p>
        </p:txBody>
      </p:sp>
      <p:sp>
        <p:nvSpPr>
          <p:cNvPr id="14" name="TextBox 13"/>
          <p:cNvSpPr txBox="1"/>
          <p:nvPr/>
        </p:nvSpPr>
        <p:spPr>
          <a:xfrm>
            <a:off x="1080190" y="5107999"/>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a:t>
            </a:r>
          </a:p>
        </p:txBody>
      </p:sp>
      <p:sp>
        <p:nvSpPr>
          <p:cNvPr id="41" name="TextBox 40"/>
          <p:cNvSpPr txBox="1"/>
          <p:nvPr/>
        </p:nvSpPr>
        <p:spPr>
          <a:xfrm>
            <a:off x="2601139" y="5060674"/>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market</a:t>
            </a:r>
          </a:p>
        </p:txBody>
      </p:sp>
      <p:sp>
        <p:nvSpPr>
          <p:cNvPr id="42" name="TextBox 41"/>
          <p:cNvSpPr txBox="1"/>
          <p:nvPr/>
        </p:nvSpPr>
        <p:spPr>
          <a:xfrm>
            <a:off x="4565270" y="5061488"/>
            <a:ext cx="13481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February</a:t>
            </a:r>
          </a:p>
        </p:txBody>
      </p:sp>
      <p:sp>
        <p:nvSpPr>
          <p:cNvPr id="19" name="TextBox 18"/>
          <p:cNvSpPr txBox="1"/>
          <p:nvPr/>
        </p:nvSpPr>
        <p:spPr>
          <a:xfrm>
            <a:off x="794440" y="5711943"/>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a:t>
            </a:r>
          </a:p>
        </p:txBody>
      </p:sp>
      <p:sp>
        <p:nvSpPr>
          <p:cNvPr id="43" name="TextBox 42"/>
          <p:cNvSpPr txBox="1"/>
          <p:nvPr/>
        </p:nvSpPr>
        <p:spPr>
          <a:xfrm>
            <a:off x="2671789" y="5678934"/>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shop</a:t>
            </a:r>
          </a:p>
        </p:txBody>
      </p:sp>
      <p:sp>
        <p:nvSpPr>
          <p:cNvPr id="44" name="TextBox 43"/>
          <p:cNvSpPr txBox="1"/>
          <p:nvPr/>
        </p:nvSpPr>
        <p:spPr>
          <a:xfrm>
            <a:off x="4512328" y="5672553"/>
            <a:ext cx="21841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Mondays</a:t>
            </a:r>
          </a:p>
        </p:txBody>
      </p:sp>
      <p:sp>
        <p:nvSpPr>
          <p:cNvPr id="31" name="TextBox 30"/>
          <p:cNvSpPr txBox="1"/>
          <p:nvPr/>
        </p:nvSpPr>
        <p:spPr>
          <a:xfrm>
            <a:off x="6783761" y="3150011"/>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a:t>
            </a:r>
          </a:p>
        </p:txBody>
      </p:sp>
      <p:sp>
        <p:nvSpPr>
          <p:cNvPr id="27" name="Título 4">
            <a:extLst>
              <a:ext uri="{FF2B5EF4-FFF2-40B4-BE49-F238E27FC236}">
                <a16:creationId xmlns:a16="http://schemas.microsoft.com/office/drawing/2014/main" id="{3DBC23A1-F41B-8D49-ABF0-6843CE8E4B2E}"/>
              </a:ext>
            </a:extLst>
          </p:cNvPr>
          <p:cNvSpPr txBox="1">
            <a:spLocks/>
          </p:cNvSpPr>
          <p:nvPr/>
        </p:nvSpPr>
        <p:spPr>
          <a:xfrm>
            <a:off x="6065665" y="545252"/>
            <a:ext cx="2514601" cy="4001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a:t>
            </a:r>
            <a:endParaRPr kumimoji="0" lang="es-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20" name="Tabla 12">
            <a:extLst>
              <a:ext uri="{FF2B5EF4-FFF2-40B4-BE49-F238E27FC236}">
                <a16:creationId xmlns:a16="http://schemas.microsoft.com/office/drawing/2014/main" id="{938DE24E-F901-1849-83CA-1A66B0DBB7BD}"/>
              </a:ext>
            </a:extLst>
          </p:cNvPr>
          <p:cNvGraphicFramePr>
            <a:graphicFrameLocks noGrp="1"/>
          </p:cNvGraphicFramePr>
          <p:nvPr/>
        </p:nvGraphicFramePr>
        <p:xfrm>
          <a:off x="6149379" y="948416"/>
          <a:ext cx="5944541" cy="5181797"/>
        </p:xfrm>
        <a:graphic>
          <a:graphicData uri="http://schemas.openxmlformats.org/drawingml/2006/table">
            <a:tbl>
              <a:tblPr firstRow="1" bandRow="1">
                <a:tableStyleId>{5DA37D80-6434-44D0-A028-1B22A696006F}</a:tableStyleId>
              </a:tblPr>
              <a:tblGrid>
                <a:gridCol w="504939">
                  <a:extLst>
                    <a:ext uri="{9D8B030D-6E8A-4147-A177-3AD203B41FA5}">
                      <a16:colId xmlns:a16="http://schemas.microsoft.com/office/drawing/2014/main" val="1664742103"/>
                    </a:ext>
                  </a:extLst>
                </a:gridCol>
                <a:gridCol w="1517225">
                  <a:extLst>
                    <a:ext uri="{9D8B030D-6E8A-4147-A177-3AD203B41FA5}">
                      <a16:colId xmlns:a16="http://schemas.microsoft.com/office/drawing/2014/main" val="1943990501"/>
                    </a:ext>
                  </a:extLst>
                </a:gridCol>
                <a:gridCol w="1988457">
                  <a:extLst>
                    <a:ext uri="{9D8B030D-6E8A-4147-A177-3AD203B41FA5}">
                      <a16:colId xmlns:a16="http://schemas.microsoft.com/office/drawing/2014/main" val="1599665054"/>
                    </a:ext>
                  </a:extLst>
                </a:gridCol>
                <a:gridCol w="1933920">
                  <a:extLst>
                    <a:ext uri="{9D8B030D-6E8A-4147-A177-3AD203B41FA5}">
                      <a16:colId xmlns:a16="http://schemas.microsoft.com/office/drawing/2014/main" val="87780769"/>
                    </a:ext>
                  </a:extLst>
                </a:gridCol>
              </a:tblGrid>
              <a:tr h="695857">
                <a:tc>
                  <a:txBody>
                    <a:bodyPr/>
                    <a:lstStyle/>
                    <a:p>
                      <a:endParaRPr lang="es-GB" b="1" dirty="0"/>
                    </a:p>
                  </a:txBody>
                  <a:tcPr/>
                </a:tc>
                <a:tc>
                  <a:txBody>
                    <a:bodyPr/>
                    <a:lstStyle/>
                    <a:p>
                      <a:pPr algn="ctr"/>
                      <a:r>
                        <a:rPr lang="es-GB" sz="2000" dirty="0">
                          <a:solidFill>
                            <a:srgbClr val="203864"/>
                          </a:solidFill>
                        </a:rPr>
                        <a:t>‘I</a:t>
                      </a:r>
                      <a:r>
                        <a:rPr lang="en-GB" sz="2000" dirty="0">
                          <a:solidFill>
                            <a:srgbClr val="203864"/>
                          </a:solidFill>
                        </a:rPr>
                        <a:t> go</a:t>
                      </a:r>
                      <a:r>
                        <a:rPr lang="es-GB" sz="2000" dirty="0">
                          <a:solidFill>
                            <a:srgbClr val="203864"/>
                          </a:solidFill>
                        </a:rPr>
                        <a:t>’</a:t>
                      </a:r>
                      <a:r>
                        <a:rPr lang="en-GB" sz="2000" dirty="0">
                          <a:solidFill>
                            <a:srgbClr val="203864"/>
                          </a:solidFill>
                        </a:rPr>
                        <a:t> or ‘she goes?</a:t>
                      </a:r>
                      <a:endParaRPr lang="es-GB" sz="2000" dirty="0">
                        <a:solidFill>
                          <a:srgbClr val="203864"/>
                        </a:solidFill>
                      </a:endParaRPr>
                    </a:p>
                  </a:txBody>
                  <a:tcPr anchor="ctr"/>
                </a:tc>
                <a:tc>
                  <a:txBody>
                    <a:bodyPr/>
                    <a:lstStyle/>
                    <a:p>
                      <a:pPr algn="ctr"/>
                      <a:r>
                        <a:rPr lang="es-GB" sz="2000" dirty="0">
                          <a:solidFill>
                            <a:srgbClr val="203864"/>
                          </a:solidFill>
                        </a:rPr>
                        <a:t>¿Dónde?</a:t>
                      </a:r>
                    </a:p>
                  </a:txBody>
                  <a:tcPr anchor="ctr"/>
                </a:tc>
                <a:tc>
                  <a:txBody>
                    <a:bodyPr/>
                    <a:lstStyle/>
                    <a:p>
                      <a:pPr algn="ctr"/>
                      <a:r>
                        <a:rPr lang="es-GB" sz="2000" dirty="0">
                          <a:solidFill>
                            <a:srgbClr val="203864"/>
                          </a:solidFill>
                        </a:rPr>
                        <a:t>¿Cuándo?</a:t>
                      </a:r>
                    </a:p>
                  </a:txBody>
                  <a:tcPr anchor="ctr"/>
                </a:tc>
                <a:extLst>
                  <a:ext uri="{0D108BD9-81ED-4DB2-BD59-A6C34878D82A}">
                    <a16:rowId xmlns:a16="http://schemas.microsoft.com/office/drawing/2014/main" val="2724676089"/>
                  </a:ext>
                </a:extLst>
              </a:tr>
              <a:tr h="517481">
                <a:tc>
                  <a:txBody>
                    <a:bodyPr/>
                    <a:lstStyle/>
                    <a:p>
                      <a:r>
                        <a:rPr lang="es-GB" sz="2000" b="1" dirty="0">
                          <a:solidFill>
                            <a:srgbClr val="002060"/>
                          </a:solidFill>
                        </a:rPr>
                        <a:t>1</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550184207"/>
                  </a:ext>
                </a:extLst>
              </a:tr>
              <a:tr h="686589">
                <a:tc>
                  <a:txBody>
                    <a:bodyPr/>
                    <a:lstStyle/>
                    <a:p>
                      <a:r>
                        <a:rPr lang="es-GB" sz="2000" b="1" dirty="0">
                          <a:solidFill>
                            <a:srgbClr val="002060"/>
                          </a:solidFill>
                        </a:rPr>
                        <a:t>2</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2443616683"/>
                  </a:ext>
                </a:extLst>
              </a:tr>
              <a:tr h="947703">
                <a:tc>
                  <a:txBody>
                    <a:bodyPr/>
                    <a:lstStyle/>
                    <a:p>
                      <a:r>
                        <a:rPr lang="es-GB" sz="2000" b="1" dirty="0">
                          <a:solidFill>
                            <a:srgbClr val="002060"/>
                          </a:solidFill>
                        </a:rPr>
                        <a:t>3</a:t>
                      </a:r>
                    </a:p>
                  </a:txBody>
                  <a:tcPr anchor="ctr" anchorCtr="1"/>
                </a:tc>
                <a:tc>
                  <a:txBody>
                    <a:bodyPr/>
                    <a:lstStyle/>
                    <a:p>
                      <a:endParaRPr lang="es-GB" sz="200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3511896538"/>
                  </a:ext>
                </a:extLst>
              </a:tr>
              <a:tr h="827904">
                <a:tc>
                  <a:txBody>
                    <a:bodyPr/>
                    <a:lstStyle/>
                    <a:p>
                      <a:r>
                        <a:rPr lang="es-GB" sz="2000" b="1" dirty="0">
                          <a:solidFill>
                            <a:srgbClr val="002060"/>
                          </a:solidFill>
                        </a:rPr>
                        <a:t>4</a:t>
                      </a:r>
                    </a:p>
                  </a:txBody>
                  <a:tcPr anchor="ctr" anchorCtr="1"/>
                </a:tc>
                <a:tc>
                  <a:txBody>
                    <a:bodyPr/>
                    <a:lstStyle/>
                    <a:p>
                      <a:endParaRPr lang="es-GB" sz="200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1176406219"/>
                  </a:ext>
                </a:extLst>
              </a:tr>
              <a:tr h="814491">
                <a:tc>
                  <a:txBody>
                    <a:bodyPr/>
                    <a:lstStyle/>
                    <a:p>
                      <a:r>
                        <a:rPr lang="es-GB" sz="2000" b="1" dirty="0">
                          <a:solidFill>
                            <a:srgbClr val="002060"/>
                          </a:solidFill>
                        </a:rPr>
                        <a:t>5</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4201357197"/>
                  </a:ext>
                </a:extLst>
              </a:tr>
              <a:tr h="686589">
                <a:tc>
                  <a:txBody>
                    <a:bodyPr/>
                    <a:lstStyle/>
                    <a:p>
                      <a:r>
                        <a:rPr lang="es-GB" sz="2000" b="1" dirty="0">
                          <a:solidFill>
                            <a:srgbClr val="002060"/>
                          </a:solidFill>
                        </a:rPr>
                        <a:t>6</a:t>
                      </a:r>
                    </a:p>
                  </a:txBody>
                  <a:tcPr anchor="ctr" anchorCtr="1"/>
                </a:tc>
                <a:tc>
                  <a:txBody>
                    <a:bodyPr/>
                    <a:lstStyle/>
                    <a:p>
                      <a:endParaRPr lang="es-GB" sz="2000" dirty="0">
                        <a:solidFill>
                          <a:srgbClr val="203864"/>
                        </a:solidFill>
                      </a:endParaRPr>
                    </a:p>
                  </a:txBody>
                  <a:tcPr marL="90000" anchor="ctr" anchorCtr="1"/>
                </a:tc>
                <a:tc>
                  <a:txBody>
                    <a:bodyPr/>
                    <a:lstStyle/>
                    <a:p>
                      <a:endParaRPr lang="es-GB" sz="2000" dirty="0">
                        <a:solidFill>
                          <a:srgbClr val="203864"/>
                        </a:solidFill>
                      </a:endParaRPr>
                    </a:p>
                  </a:txBody>
                  <a:tcPr marL="90000" anchor="ctr"/>
                </a:tc>
                <a:tc>
                  <a:txBody>
                    <a:bodyPr/>
                    <a:lstStyle/>
                    <a:p>
                      <a:endParaRPr lang="es-GB" sz="2000" dirty="0">
                        <a:solidFill>
                          <a:srgbClr val="203864"/>
                        </a:solidFill>
                      </a:endParaRPr>
                    </a:p>
                  </a:txBody>
                  <a:tcPr marL="90000" anchor="ctr"/>
                </a:tc>
                <a:extLst>
                  <a:ext uri="{0D108BD9-81ED-4DB2-BD59-A6C34878D82A}">
                    <a16:rowId xmlns:a16="http://schemas.microsoft.com/office/drawing/2014/main" val="2836322887"/>
                  </a:ext>
                </a:extLst>
              </a:tr>
            </a:tbl>
          </a:graphicData>
        </a:graphic>
      </p:graphicFrame>
      <p:sp>
        <p:nvSpPr>
          <p:cNvPr id="21" name="TextBox 20"/>
          <p:cNvSpPr txBox="1"/>
          <p:nvPr/>
        </p:nvSpPr>
        <p:spPr>
          <a:xfrm>
            <a:off x="7069511" y="1746473"/>
            <a:ext cx="1219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a:t>
            </a:r>
          </a:p>
        </p:txBody>
      </p:sp>
      <p:sp>
        <p:nvSpPr>
          <p:cNvPr id="6" name="TextBox 5"/>
          <p:cNvSpPr txBox="1"/>
          <p:nvPr/>
        </p:nvSpPr>
        <p:spPr>
          <a:xfrm>
            <a:off x="8525746" y="1707746"/>
            <a:ext cx="1365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north</a:t>
            </a:r>
          </a:p>
        </p:txBody>
      </p:sp>
      <p:sp>
        <p:nvSpPr>
          <p:cNvPr id="45" name="TextBox 44"/>
          <p:cNvSpPr txBox="1"/>
          <p:nvPr/>
        </p:nvSpPr>
        <p:spPr>
          <a:xfrm>
            <a:off x="10464122" y="1707746"/>
            <a:ext cx="15141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Saturdays</a:t>
            </a:r>
          </a:p>
        </p:txBody>
      </p:sp>
      <p:sp>
        <p:nvSpPr>
          <p:cNvPr id="30" name="TextBox 29"/>
          <p:cNvSpPr txBox="1"/>
          <p:nvPr/>
        </p:nvSpPr>
        <p:spPr>
          <a:xfrm>
            <a:off x="6783761" y="2347120"/>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a:t>
            </a:r>
          </a:p>
        </p:txBody>
      </p:sp>
      <p:sp>
        <p:nvSpPr>
          <p:cNvPr id="46" name="TextBox 45"/>
          <p:cNvSpPr txBox="1"/>
          <p:nvPr/>
        </p:nvSpPr>
        <p:spPr>
          <a:xfrm>
            <a:off x="8613848" y="2138915"/>
            <a:ext cx="19675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old building</a:t>
            </a:r>
          </a:p>
        </p:txBody>
      </p:sp>
      <p:sp>
        <p:nvSpPr>
          <p:cNvPr id="47" name="TextBox 46"/>
          <p:cNvSpPr txBox="1"/>
          <p:nvPr/>
        </p:nvSpPr>
        <p:spPr>
          <a:xfrm>
            <a:off x="10386768" y="2143253"/>
            <a:ext cx="24065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during the holidays</a:t>
            </a:r>
          </a:p>
        </p:txBody>
      </p:sp>
      <p:sp>
        <p:nvSpPr>
          <p:cNvPr id="48" name="TextBox 47"/>
          <p:cNvSpPr txBox="1"/>
          <p:nvPr/>
        </p:nvSpPr>
        <p:spPr>
          <a:xfrm>
            <a:off x="8435616" y="3136205"/>
            <a:ext cx="1567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station</a:t>
            </a:r>
          </a:p>
        </p:txBody>
      </p:sp>
      <p:sp>
        <p:nvSpPr>
          <p:cNvPr id="49" name="TextBox 48"/>
          <p:cNvSpPr txBox="1"/>
          <p:nvPr/>
        </p:nvSpPr>
        <p:spPr>
          <a:xfrm>
            <a:off x="10464122" y="3007032"/>
            <a:ext cx="15673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morning</a:t>
            </a:r>
          </a:p>
        </p:txBody>
      </p:sp>
      <p:sp>
        <p:nvSpPr>
          <p:cNvPr id="25" name="TextBox 24"/>
          <p:cNvSpPr txBox="1"/>
          <p:nvPr/>
        </p:nvSpPr>
        <p:spPr>
          <a:xfrm>
            <a:off x="7013634" y="4014770"/>
            <a:ext cx="10514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a:t>
            </a:r>
          </a:p>
        </p:txBody>
      </p:sp>
      <p:sp>
        <p:nvSpPr>
          <p:cNvPr id="50" name="TextBox 49"/>
          <p:cNvSpPr txBox="1"/>
          <p:nvPr/>
        </p:nvSpPr>
        <p:spPr>
          <a:xfrm>
            <a:off x="8580266" y="4022388"/>
            <a:ext cx="1567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east</a:t>
            </a:r>
          </a:p>
        </p:txBody>
      </p:sp>
      <p:sp>
        <p:nvSpPr>
          <p:cNvPr id="51" name="TextBox 50"/>
          <p:cNvSpPr txBox="1"/>
          <p:nvPr/>
        </p:nvSpPr>
        <p:spPr>
          <a:xfrm>
            <a:off x="10408662" y="4004882"/>
            <a:ext cx="15673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January</a:t>
            </a:r>
          </a:p>
        </p:txBody>
      </p:sp>
      <p:sp>
        <p:nvSpPr>
          <p:cNvPr id="28" name="TextBox 27"/>
          <p:cNvSpPr txBox="1"/>
          <p:nvPr/>
        </p:nvSpPr>
        <p:spPr>
          <a:xfrm>
            <a:off x="7091789" y="4810477"/>
            <a:ext cx="7981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a:t>
            </a:r>
          </a:p>
        </p:txBody>
      </p:sp>
      <p:sp>
        <p:nvSpPr>
          <p:cNvPr id="52" name="TextBox 51"/>
          <p:cNvSpPr txBox="1"/>
          <p:nvPr/>
        </p:nvSpPr>
        <p:spPr>
          <a:xfrm>
            <a:off x="8389715" y="4701582"/>
            <a:ext cx="20109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Chinese class</a:t>
            </a:r>
          </a:p>
        </p:txBody>
      </p:sp>
      <p:sp>
        <p:nvSpPr>
          <p:cNvPr id="53" name="TextBox 52"/>
          <p:cNvSpPr txBox="1"/>
          <p:nvPr/>
        </p:nvSpPr>
        <p:spPr>
          <a:xfrm>
            <a:off x="10400607" y="4821477"/>
            <a:ext cx="2010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Tuesdays</a:t>
            </a:r>
          </a:p>
        </p:txBody>
      </p:sp>
      <p:sp>
        <p:nvSpPr>
          <p:cNvPr id="26" name="TextBox 25"/>
          <p:cNvSpPr txBox="1"/>
          <p:nvPr/>
        </p:nvSpPr>
        <p:spPr>
          <a:xfrm>
            <a:off x="6768940" y="5576108"/>
            <a:ext cx="15049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a:t>
            </a:r>
          </a:p>
        </p:txBody>
      </p:sp>
      <p:sp>
        <p:nvSpPr>
          <p:cNvPr id="54" name="TextBox 53"/>
          <p:cNvSpPr txBox="1"/>
          <p:nvPr/>
        </p:nvSpPr>
        <p:spPr>
          <a:xfrm>
            <a:off x="8357604" y="5578730"/>
            <a:ext cx="2010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beach</a:t>
            </a:r>
          </a:p>
        </p:txBody>
      </p:sp>
      <p:sp>
        <p:nvSpPr>
          <p:cNvPr id="55" name="TextBox 54"/>
          <p:cNvSpPr txBox="1"/>
          <p:nvPr/>
        </p:nvSpPr>
        <p:spPr>
          <a:xfrm>
            <a:off x="10186859" y="5568123"/>
            <a:ext cx="2010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evening</a:t>
            </a:r>
          </a:p>
        </p:txBody>
      </p:sp>
      <p:sp>
        <p:nvSpPr>
          <p:cNvPr id="56" name="TextBox 55">
            <a:extLst>
              <a:ext uri="{FF2B5EF4-FFF2-40B4-BE49-F238E27FC236}">
                <a16:creationId xmlns:a16="http://schemas.microsoft.com/office/drawing/2014/main" id="{9C1CBB0E-7DFE-45A1-9547-5FC6584EFC38}"/>
              </a:ext>
            </a:extLst>
          </p:cNvPr>
          <p:cNvSpPr txBox="1"/>
          <p:nvPr/>
        </p:nvSpPr>
        <p:spPr>
          <a:xfrm>
            <a:off x="5503099" y="6373248"/>
            <a:ext cx="4111737" cy="400110"/>
          </a:xfrm>
          <a:prstGeom prst="rect">
            <a:avLst/>
          </a:prstGeom>
          <a:noFill/>
        </p:spPr>
        <p:txBody>
          <a:bodyPr wrap="square" rtlCol="0">
            <a:spAutoFit/>
          </a:bodyPr>
          <a:lstStyle/>
          <a:p>
            <a:r>
              <a:rPr lang="en-GB" sz="2000" dirty="0">
                <a:solidFill>
                  <a:schemeClr val="bg1"/>
                </a:solidFill>
              </a:rPr>
              <a:t>Nick Avery / Amanda Izquierdo</a:t>
            </a:r>
          </a:p>
        </p:txBody>
      </p:sp>
    </p:spTree>
    <p:extLst>
      <p:ext uri="{BB962C8B-B14F-4D97-AF65-F5344CB8AC3E}">
        <p14:creationId xmlns:p14="http://schemas.microsoft.com/office/powerpoint/2010/main" val="181426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2"/>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4"/>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4" grpId="0"/>
      <p:bldP spid="12" grpId="0"/>
      <p:bldP spid="35" grpId="0"/>
      <p:bldP spid="36" grpId="0"/>
      <p:bldP spid="15" grpId="0"/>
      <p:bldP spid="37" grpId="0"/>
      <p:bldP spid="38" grpId="0"/>
      <p:bldP spid="18" grpId="0"/>
      <p:bldP spid="39" grpId="0"/>
      <p:bldP spid="40" grpId="0"/>
      <p:bldP spid="14" grpId="0"/>
      <p:bldP spid="41" grpId="0"/>
      <p:bldP spid="42" grpId="0"/>
      <p:bldP spid="19" grpId="0"/>
      <p:bldP spid="43" grpId="0"/>
      <p:bldP spid="44" grpId="0"/>
      <p:bldP spid="31" grpId="0"/>
      <p:bldP spid="21" grpId="0"/>
      <p:bldP spid="6" grpId="0"/>
      <p:bldP spid="45" grpId="0"/>
      <p:bldP spid="30" grpId="0"/>
      <p:bldP spid="46" grpId="0"/>
      <p:bldP spid="47" grpId="0"/>
      <p:bldP spid="48" grpId="0"/>
      <p:bldP spid="49" grpId="0"/>
      <p:bldP spid="25" grpId="0"/>
      <p:bldP spid="50" grpId="0"/>
      <p:bldP spid="51" grpId="0"/>
      <p:bldP spid="28" grpId="0"/>
      <p:bldP spid="52" grpId="0"/>
      <p:bldP spid="53" grpId="0"/>
      <p:bldP spid="26"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Minimal pairs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sheep">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8159" y="2727005"/>
            <a:ext cx="4237909" cy="3180727"/>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568159" y="2724467"/>
            <a:ext cx="1438214" cy="646331"/>
          </a:xfrm>
          <a:prstGeom prst="rect">
            <a:avLst/>
          </a:prstGeom>
        </p:spPr>
        <p:txBody>
          <a:bodyPr wrap="none">
            <a:spAutoFit/>
          </a:bodyPr>
          <a:lstStyle/>
          <a:p>
            <a:r>
              <a:rPr lang="en-GB" sz="3600" b="1" dirty="0">
                <a:solidFill>
                  <a:srgbClr val="115076"/>
                </a:solidFill>
              </a:rPr>
              <a:t>sheep </a:t>
            </a:r>
          </a:p>
        </p:txBody>
      </p:sp>
      <p:pic>
        <p:nvPicPr>
          <p:cNvPr id="11" name="Picture 10" descr="ship">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068" y="2727005"/>
            <a:ext cx="4762106" cy="3180727"/>
          </a:xfrm>
          <a:prstGeom prst="rect">
            <a:avLst/>
          </a:prstGeom>
        </p:spPr>
      </p:pic>
      <p:sp>
        <p:nvSpPr>
          <p:cNvPr id="14" name="Rectangle 13">
            <a:extLst>
              <a:ext uri="{FF2B5EF4-FFF2-40B4-BE49-F238E27FC236}">
                <a16:creationId xmlns:a16="http://schemas.microsoft.com/office/drawing/2014/main" id="{8BBD0D27-8281-4A86-9336-ECFE72240019}"/>
              </a:ext>
            </a:extLst>
          </p:cNvPr>
          <p:cNvSpPr/>
          <p:nvPr/>
        </p:nvSpPr>
        <p:spPr>
          <a:xfrm>
            <a:off x="5930049" y="2724467"/>
            <a:ext cx="992579" cy="646331"/>
          </a:xfrm>
          <a:prstGeom prst="rect">
            <a:avLst/>
          </a:prstGeom>
        </p:spPr>
        <p:txBody>
          <a:bodyPr wrap="none">
            <a:spAutoFit/>
          </a:bodyPr>
          <a:lstStyle/>
          <a:p>
            <a:r>
              <a:rPr lang="en-GB" sz="3600" b="1" dirty="0">
                <a:solidFill>
                  <a:schemeClr val="bg1"/>
                </a:solidFill>
              </a:rPr>
              <a:t>ship</a:t>
            </a:r>
          </a:p>
        </p:txBody>
      </p:sp>
    </p:spTree>
    <p:extLst>
      <p:ext uri="{BB962C8B-B14F-4D97-AF65-F5344CB8AC3E}">
        <p14:creationId xmlns:p14="http://schemas.microsoft.com/office/powerpoint/2010/main" val="30495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Chez </a:t>
            </a:r>
            <a:r>
              <a:rPr lang="en-GB" sz="3600" b="1" dirty="0" err="1">
                <a:solidFill>
                  <a:schemeClr val="bg1"/>
                </a:solidFill>
              </a:rPr>
              <a:t>Léa</a:t>
            </a:r>
            <a:endParaRPr lang="en-GB" sz="3600" b="1" dirty="0">
              <a:solidFill>
                <a:schemeClr val="bg1"/>
              </a:solidFill>
            </a:endParaRPr>
          </a:p>
        </p:txBody>
      </p:sp>
      <p:sp>
        <p:nvSpPr>
          <p:cNvPr id="10" name="Rounded Rectangle 46">
            <a:extLst>
              <a:ext uri="{FF2B5EF4-FFF2-40B4-BE49-F238E27FC236}">
                <a16:creationId xmlns:a16="http://schemas.microsoft.com/office/drawing/2014/main" id="{C41E5C3C-E39C-4BB9-A91F-FFA585ABBBE3}"/>
              </a:ext>
            </a:extLst>
          </p:cNvPr>
          <p:cNvSpPr/>
          <p:nvPr/>
        </p:nvSpPr>
        <p:spPr>
          <a:xfrm>
            <a:off x="10248900" y="249870"/>
            <a:ext cx="166102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2BF46D0-C009-4F8D-871B-40C140487AC4}"/>
              </a:ext>
            </a:extLst>
          </p:cNvPr>
          <p:cNvSpPr txBox="1"/>
          <p:nvPr/>
        </p:nvSpPr>
        <p:spPr>
          <a:xfrm>
            <a:off x="6326552" y="1828388"/>
            <a:ext cx="2020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a:t>
            </a:r>
          </a:p>
        </p:txBody>
      </p:sp>
      <p:sp>
        <p:nvSpPr>
          <p:cNvPr id="9" name="TextBox 8">
            <a:extLst>
              <a:ext uri="{FF2B5EF4-FFF2-40B4-BE49-F238E27FC236}">
                <a16:creationId xmlns:a16="http://schemas.microsoft.com/office/drawing/2014/main" id="{2EF64B30-B59C-4A1F-88C6-6A4AF62B0DA2}"/>
              </a:ext>
            </a:extLst>
          </p:cNvPr>
          <p:cNvSpPr txBox="1"/>
          <p:nvPr/>
        </p:nvSpPr>
        <p:spPr>
          <a:xfrm>
            <a:off x="5765452" y="2462440"/>
            <a:ext cx="540000" cy="460800"/>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3" name="TextBox 2">
            <a:extLst>
              <a:ext uri="{FF2B5EF4-FFF2-40B4-BE49-F238E27FC236}">
                <a16:creationId xmlns:a16="http://schemas.microsoft.com/office/drawing/2014/main" id="{62859939-C58D-4751-B8F0-88158EE1ADF4}"/>
              </a:ext>
            </a:extLst>
          </p:cNvPr>
          <p:cNvSpPr txBox="1"/>
          <p:nvPr/>
        </p:nvSpPr>
        <p:spPr>
          <a:xfrm>
            <a:off x="6305452" y="2492785"/>
            <a:ext cx="3316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lives in a tall building.</a:t>
            </a:r>
          </a:p>
        </p:txBody>
      </p:sp>
      <p:sp>
        <p:nvSpPr>
          <p:cNvPr id="19" name="TextBox 18">
            <a:extLst>
              <a:ext uri="{FF2B5EF4-FFF2-40B4-BE49-F238E27FC236}">
                <a16:creationId xmlns:a16="http://schemas.microsoft.com/office/drawing/2014/main" id="{64796774-4147-4DCA-B9B1-2BBACBFFC783}"/>
              </a:ext>
            </a:extLst>
          </p:cNvPr>
          <p:cNvSpPr txBox="1"/>
          <p:nvPr/>
        </p:nvSpPr>
        <p:spPr>
          <a:xfrm>
            <a:off x="6305452" y="2874064"/>
            <a:ext cx="45111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habite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dans un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haut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bâtiment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0512DE19-DAD5-4244-88A5-15D6AF72885E}"/>
              </a:ext>
            </a:extLst>
          </p:cNvPr>
          <p:cNvSpPr txBox="1"/>
          <p:nvPr/>
        </p:nvSpPr>
        <p:spPr>
          <a:xfrm>
            <a:off x="5765452" y="3248118"/>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24" name="AutoShape 12" descr="http://clipart-library.com/img/1415700.jpg">
            <a:extLst>
              <a:ext uri="{FF2B5EF4-FFF2-40B4-BE49-F238E27FC236}">
                <a16:creationId xmlns:a16="http://schemas.microsoft.com/office/drawing/2014/main" id="{77A0E84F-492D-4FA4-BA3A-BDD820B399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190C10E-835A-4142-ABBF-DCA07DBB3DBB}"/>
              </a:ext>
            </a:extLst>
          </p:cNvPr>
          <p:cNvSpPr txBox="1"/>
          <p:nvPr/>
        </p:nvSpPr>
        <p:spPr>
          <a:xfrm>
            <a:off x="6326552" y="3278895"/>
            <a:ext cx="40527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She is speaking to Amir outside.</a:t>
            </a:r>
          </a:p>
        </p:txBody>
      </p:sp>
      <p:sp>
        <p:nvSpPr>
          <p:cNvPr id="20" name="TextBox 19">
            <a:extLst>
              <a:ext uri="{FF2B5EF4-FFF2-40B4-BE49-F238E27FC236}">
                <a16:creationId xmlns:a16="http://schemas.microsoft.com/office/drawing/2014/main" id="{14E94613-EF03-47C9-A45F-57BD82BE5133}"/>
              </a:ext>
            </a:extLst>
          </p:cNvPr>
          <p:cNvSpPr txBox="1"/>
          <p:nvPr/>
        </p:nvSpPr>
        <p:spPr>
          <a:xfrm>
            <a:off x="6305452" y="3655393"/>
            <a:ext cx="31662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Elle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parle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à Amir dehors.</a:t>
            </a:r>
          </a:p>
        </p:txBody>
      </p:sp>
      <p:sp>
        <p:nvSpPr>
          <p:cNvPr id="12" name="TextBox 11">
            <a:extLst>
              <a:ext uri="{FF2B5EF4-FFF2-40B4-BE49-F238E27FC236}">
                <a16:creationId xmlns:a16="http://schemas.microsoft.com/office/drawing/2014/main" id="{01622EA3-E781-49DD-90E5-7A69835F76A5}"/>
              </a:ext>
            </a:extLst>
          </p:cNvPr>
          <p:cNvSpPr txBox="1"/>
          <p:nvPr/>
        </p:nvSpPr>
        <p:spPr>
          <a:xfrm>
            <a:off x="5765452" y="4031346"/>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7" name="TextBox 16">
            <a:extLst>
              <a:ext uri="{FF2B5EF4-FFF2-40B4-BE49-F238E27FC236}">
                <a16:creationId xmlns:a16="http://schemas.microsoft.com/office/drawing/2014/main" id="{E28411EA-F73B-4200-B859-B3354EBFEBBA}"/>
              </a:ext>
            </a:extLst>
          </p:cNvPr>
          <p:cNvSpPr txBox="1"/>
          <p:nvPr/>
        </p:nvSpPr>
        <p:spPr>
          <a:xfrm>
            <a:off x="6326552" y="4062123"/>
            <a:ext cx="2367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street is quiet.</a:t>
            </a:r>
          </a:p>
        </p:txBody>
      </p:sp>
      <p:sp>
        <p:nvSpPr>
          <p:cNvPr id="21" name="TextBox 20">
            <a:extLst>
              <a:ext uri="{FF2B5EF4-FFF2-40B4-BE49-F238E27FC236}">
                <a16:creationId xmlns:a16="http://schemas.microsoft.com/office/drawing/2014/main" id="{159EBDE1-E916-4AC7-95D5-713ED02982F0}"/>
              </a:ext>
            </a:extLst>
          </p:cNvPr>
          <p:cNvSpPr txBox="1"/>
          <p:nvPr/>
        </p:nvSpPr>
        <p:spPr>
          <a:xfrm>
            <a:off x="6305452" y="4377066"/>
            <a:ext cx="23118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La rue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calme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108BCE0B-E7A0-428F-86A4-EBC7B2FC2ACE}"/>
              </a:ext>
            </a:extLst>
          </p:cNvPr>
          <p:cNvSpPr txBox="1"/>
          <p:nvPr/>
        </p:nvSpPr>
        <p:spPr>
          <a:xfrm>
            <a:off x="5765452" y="4823902"/>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8" name="TextBox 17">
            <a:extLst>
              <a:ext uri="{FF2B5EF4-FFF2-40B4-BE49-F238E27FC236}">
                <a16:creationId xmlns:a16="http://schemas.microsoft.com/office/drawing/2014/main" id="{8E78B9C4-D211-4F61-9D33-FCD2A0FCB003}"/>
              </a:ext>
            </a:extLst>
          </p:cNvPr>
          <p:cNvSpPr txBox="1"/>
          <p:nvPr/>
        </p:nvSpPr>
        <p:spPr>
          <a:xfrm>
            <a:off x="6326552" y="4843180"/>
            <a:ext cx="49135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There is a red car in front of the house.</a:t>
            </a:r>
          </a:p>
        </p:txBody>
      </p:sp>
      <p:sp>
        <p:nvSpPr>
          <p:cNvPr id="22" name="TextBox 21">
            <a:extLst>
              <a:ext uri="{FF2B5EF4-FFF2-40B4-BE49-F238E27FC236}">
                <a16:creationId xmlns:a16="http://schemas.microsoft.com/office/drawing/2014/main" id="{C232FCA0-91DB-4AA8-9AA4-5864C133B2CF}"/>
              </a:ext>
            </a:extLst>
          </p:cNvPr>
          <p:cNvSpPr txBox="1"/>
          <p:nvPr/>
        </p:nvSpPr>
        <p:spPr>
          <a:xfrm>
            <a:off x="6326552" y="5235400"/>
            <a:ext cx="53303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Il y a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voiture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rouge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devant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la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maison</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EAD9C552-44A0-4978-B8E0-A51DB7FCC971}"/>
              </a:ext>
            </a:extLst>
          </p:cNvPr>
          <p:cNvSpPr txBox="1"/>
          <p:nvPr/>
        </p:nvSpPr>
        <p:spPr>
          <a:xfrm>
            <a:off x="5765452" y="5616458"/>
            <a:ext cx="540000" cy="461665"/>
          </a:xfrm>
          <a:prstGeom prst="rect">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5" name="TextBox 14">
            <a:extLst>
              <a:ext uri="{FF2B5EF4-FFF2-40B4-BE49-F238E27FC236}">
                <a16:creationId xmlns:a16="http://schemas.microsoft.com/office/drawing/2014/main" id="{194FCA68-1E23-4378-88F2-C9D592E29C80}"/>
              </a:ext>
            </a:extLst>
          </p:cNvPr>
          <p:cNvSpPr txBox="1"/>
          <p:nvPr/>
        </p:nvSpPr>
        <p:spPr>
          <a:xfrm>
            <a:off x="6305452" y="5624237"/>
            <a:ext cx="26404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The door isn’t open.</a:t>
            </a:r>
          </a:p>
        </p:txBody>
      </p:sp>
      <p:sp>
        <p:nvSpPr>
          <p:cNvPr id="23" name="TextBox 22">
            <a:extLst>
              <a:ext uri="{FF2B5EF4-FFF2-40B4-BE49-F238E27FC236}">
                <a16:creationId xmlns:a16="http://schemas.microsoft.com/office/drawing/2014/main" id="{1A23C752-769F-4D0E-964A-7FEF47755A3B}"/>
              </a:ext>
            </a:extLst>
          </p:cNvPr>
          <p:cNvSpPr txBox="1"/>
          <p:nvPr/>
        </p:nvSpPr>
        <p:spPr>
          <a:xfrm>
            <a:off x="6308918" y="5945800"/>
            <a:ext cx="35157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porte</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EE6000"/>
                </a:solidFill>
                <a:effectLst/>
                <a:uLnTx/>
                <a:uFillTx/>
                <a:latin typeface="Century Gothic" panose="020F0302020204030204"/>
                <a:ea typeface="+mn-ea"/>
                <a:cs typeface="+mn-cs"/>
              </a:rPr>
              <a:t>n’est</a:t>
            </a:r>
            <a:r>
              <a:rPr kumimoji="0" lang="en-GB" sz="2000" b="0" i="0" u="none" strike="noStrike" kern="1200" cap="none" spc="0" normalizeH="0" baseline="0" noProof="0" dirty="0">
                <a:ln>
                  <a:noFill/>
                </a:ln>
                <a:solidFill>
                  <a:srgbClr val="EE6000"/>
                </a:solidFill>
                <a:effectLst/>
                <a:uLnTx/>
                <a:uFillTx/>
                <a:latin typeface="Century Gothic" panose="020F0302020204030204"/>
                <a:ea typeface="+mn-ea"/>
                <a:cs typeface="+mn-cs"/>
              </a:rPr>
              <a:t> pas ouverte.</a:t>
            </a:r>
          </a:p>
        </p:txBody>
      </p:sp>
      <p:pic>
        <p:nvPicPr>
          <p:cNvPr id="27" name="Picture 26" descr="townscape">
            <a:extLst>
              <a:ext uri="{FF2B5EF4-FFF2-40B4-BE49-F238E27FC236}">
                <a16:creationId xmlns:a16="http://schemas.microsoft.com/office/drawing/2014/main" id="{2B9E0ED0-8165-4745-AA37-CD26A6C83609}"/>
              </a:ext>
            </a:extLst>
          </p:cNvPr>
          <p:cNvPicPr>
            <a:picLocks noChangeAspect="1"/>
          </p:cNvPicPr>
          <p:nvPr/>
        </p:nvPicPr>
        <p:blipFill rotWithShape="1">
          <a:blip r:embed="rId4">
            <a:extLst>
              <a:ext uri="{28A0092B-C50C-407E-A947-70E740481C1C}">
                <a14:useLocalDpi xmlns:a14="http://schemas.microsoft.com/office/drawing/2010/main" val="0"/>
              </a:ext>
            </a:extLst>
          </a:blip>
          <a:srcRect l="7150" r="19133"/>
          <a:stretch/>
        </p:blipFill>
        <p:spPr>
          <a:xfrm>
            <a:off x="296116" y="2492785"/>
            <a:ext cx="5051036" cy="3600000"/>
          </a:xfrm>
          <a:prstGeom prst="rect">
            <a:avLst/>
          </a:prstGeom>
        </p:spPr>
      </p:pic>
      <p:sp>
        <p:nvSpPr>
          <p:cNvPr id="25" name="AutoShape 14" descr="http://clipart-library.com/img/1415700.jpg">
            <a:extLst>
              <a:ext uri="{FF2B5EF4-FFF2-40B4-BE49-F238E27FC236}">
                <a16:creationId xmlns:a16="http://schemas.microsoft.com/office/drawing/2014/main" id="{3ADFEB5A-D056-49BD-836B-8464D3935850}"/>
              </a:ext>
            </a:extLst>
          </p:cNvPr>
          <p:cNvSpPr>
            <a:spLocks noChangeAspect="1" noChangeArrowheads="1"/>
          </p:cNvSpPr>
          <p:nvPr/>
        </p:nvSpPr>
        <p:spPr bwMode="auto">
          <a:xfrm>
            <a:off x="1963147" y="306899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1" name="Picture 30" descr="woman with speech bubble in front of townscape">
            <a:extLst>
              <a:ext uri="{FF2B5EF4-FFF2-40B4-BE49-F238E27FC236}">
                <a16:creationId xmlns:a16="http://schemas.microsoft.com/office/drawing/2014/main" id="{10C6A3EE-9442-4267-85A4-B5755EFEF4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4040" y="4292785"/>
            <a:ext cx="1800000" cy="1800000"/>
          </a:xfrm>
          <a:prstGeom prst="rect">
            <a:avLst/>
          </a:prstGeom>
        </p:spPr>
      </p:pic>
      <p:pic>
        <p:nvPicPr>
          <p:cNvPr id="32" name="Picture 31" descr="man next to woman in front of townscape">
            <a:extLst>
              <a:ext uri="{FF2B5EF4-FFF2-40B4-BE49-F238E27FC236}">
                <a16:creationId xmlns:a16="http://schemas.microsoft.com/office/drawing/2014/main" id="{74E07203-66B6-4193-BB59-12B0C9BDD9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8105" y="4292785"/>
            <a:ext cx="1800000" cy="1800000"/>
          </a:xfrm>
          <a:prstGeom prst="rect">
            <a:avLst/>
          </a:prstGeom>
        </p:spPr>
      </p:pic>
      <p:sp>
        <p:nvSpPr>
          <p:cNvPr id="33" name="TextBox 32">
            <a:extLst>
              <a:ext uri="{FF2B5EF4-FFF2-40B4-BE49-F238E27FC236}">
                <a16:creationId xmlns:a16="http://schemas.microsoft.com/office/drawing/2014/main" id="{C7BE1C93-59FD-427D-A413-B44CFCBE8908}"/>
              </a:ext>
            </a:extLst>
          </p:cNvPr>
          <p:cNvSpPr txBox="1"/>
          <p:nvPr/>
        </p:nvSpPr>
        <p:spPr>
          <a:xfrm>
            <a:off x="-13025" y="1297696"/>
            <a:ext cx="11867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l’image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Travaille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un(e)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partenaire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dis les phrases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8" name="Speech Bubble: Oval 27" descr="speech bubble">
            <a:extLst>
              <a:ext uri="{FF2B5EF4-FFF2-40B4-BE49-F238E27FC236}">
                <a16:creationId xmlns:a16="http://schemas.microsoft.com/office/drawing/2014/main" id="{284681E2-3577-41E1-ABEF-4EA688C2924F}"/>
              </a:ext>
            </a:extLst>
          </p:cNvPr>
          <p:cNvSpPr/>
          <p:nvPr/>
        </p:nvSpPr>
        <p:spPr>
          <a:xfrm>
            <a:off x="4100255" y="4228167"/>
            <a:ext cx="831665" cy="430888"/>
          </a:xfrm>
          <a:prstGeom prst="wedgeEllipseCallout">
            <a:avLst>
              <a:gd name="adj1" fmla="val -39158"/>
              <a:gd name="adj2" fmla="val 934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64" name="Picture 16" descr="Car Ferrari F50 Honda Civic Clip art - Red Car Cliparts png ...">
            <a:extLst>
              <a:ext uri="{FF2B5EF4-FFF2-40B4-BE49-F238E27FC236}">
                <a16:creationId xmlns:a16="http://schemas.microsoft.com/office/drawing/2014/main" id="{3A3D394D-6A1E-4186-89A4-690082CE0AF0}"/>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0860" y="5667290"/>
            <a:ext cx="682454"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921447-2636-428D-85EB-9B144BA9FF3E}"/>
              </a:ext>
            </a:extLst>
          </p:cNvPr>
          <p:cNvSpPr txBox="1"/>
          <p:nvPr/>
        </p:nvSpPr>
        <p:spPr>
          <a:xfrm>
            <a:off x="3182131" y="6364656"/>
            <a:ext cx="4728253" cy="400110"/>
          </a:xfrm>
          <a:prstGeom prst="rect">
            <a:avLst/>
          </a:prstGeom>
          <a:noFill/>
        </p:spPr>
        <p:txBody>
          <a:bodyPr wrap="square" rtlCol="0">
            <a:spAutoFit/>
          </a:bodyPr>
          <a:lstStyle/>
          <a:p>
            <a:r>
              <a:rPr lang="en-GB" sz="2000" dirty="0">
                <a:solidFill>
                  <a:schemeClr val="bg1"/>
                </a:solidFill>
              </a:rPr>
              <a:t>Artwork: </a:t>
            </a:r>
            <a:r>
              <a:rPr lang="en-GB" sz="2000" dirty="0" err="1">
                <a:solidFill>
                  <a:schemeClr val="bg1"/>
                </a:solidFill>
              </a:rPr>
              <a:t>Chloé</a:t>
            </a:r>
            <a:r>
              <a:rPr lang="en-GB" sz="2000" dirty="0">
                <a:solidFill>
                  <a:schemeClr val="bg1"/>
                </a:solidFill>
              </a:rPr>
              <a:t> </a:t>
            </a:r>
            <a:r>
              <a:rPr lang="en-GB" sz="2000" dirty="0" err="1">
                <a:solidFill>
                  <a:schemeClr val="bg1"/>
                </a:solidFill>
              </a:rPr>
              <a:t>Motard</a:t>
            </a:r>
            <a:endParaRPr lang="en-GB" sz="2000" dirty="0">
              <a:solidFill>
                <a:schemeClr val="bg1"/>
              </a:solidFill>
            </a:endParaRPr>
          </a:p>
        </p:txBody>
      </p:sp>
    </p:spTree>
    <p:extLst>
      <p:ext uri="{BB962C8B-B14F-4D97-AF65-F5344CB8AC3E}">
        <p14:creationId xmlns:p14="http://schemas.microsoft.com/office/powerpoint/2010/main" val="191800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1" descr="background rectangle&#10;">
            <a:extLst>
              <a:ext uri="{FF2B5EF4-FFF2-40B4-BE49-F238E27FC236}">
                <a16:creationId xmlns:a16="http://schemas.microsoft.com/office/drawing/2014/main" id="{9268BA27-9508-448E-9915-ACE234D74542}"/>
              </a:ext>
            </a:extLst>
          </p:cNvPr>
          <p:cNvSpPr/>
          <p:nvPr/>
        </p:nvSpPr>
        <p:spPr>
          <a:xfrm>
            <a:off x="10820711" y="0"/>
            <a:ext cx="13712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1009397" y="-462323"/>
            <a:ext cx="10515600" cy="1325563"/>
          </a:xfrm>
        </p:spPr>
        <p:txBody>
          <a:bodyPr>
            <a:normAutofit/>
          </a:bodyPr>
          <a:lstStyle/>
          <a:p>
            <a:r>
              <a:rPr lang="en-GB" sz="2000" b="1" dirty="0">
                <a:solidFill>
                  <a:schemeClr val="bg1"/>
                </a:solidFill>
                <a:latin typeface="Century Gothic" panose="020B0502020202020204" pitchFamily="34" charset="0"/>
              </a:rPr>
              <a:t>hablar</a:t>
            </a:r>
          </a:p>
        </p:txBody>
      </p:sp>
      <p:sp>
        <p:nvSpPr>
          <p:cNvPr id="3" name="TextBox 2"/>
          <p:cNvSpPr txBox="1"/>
          <p:nvPr/>
        </p:nvSpPr>
        <p:spPr>
          <a:xfrm>
            <a:off x="100935" y="45612"/>
            <a:ext cx="4938060" cy="810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Describe la imagen a un compañero.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five sentences in Spanish.</a:t>
            </a:r>
          </a:p>
        </p:txBody>
      </p:sp>
      <p:grpSp>
        <p:nvGrpSpPr>
          <p:cNvPr id="4" name="Group 3" descr="house cartoon with people in it"/>
          <p:cNvGrpSpPr/>
          <p:nvPr/>
        </p:nvGrpSpPr>
        <p:grpSpPr>
          <a:xfrm>
            <a:off x="156454" y="969899"/>
            <a:ext cx="5233509" cy="3110116"/>
            <a:chOff x="156454" y="969899"/>
            <a:chExt cx="5233509" cy="3110116"/>
          </a:xfrm>
        </p:grpSpPr>
        <p:pic>
          <p:nvPicPr>
            <p:cNvPr id="5122" name="Picture 2" descr="Inside House Outline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046903"/>
              <a:ext cx="4183463" cy="28865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wo girls"/>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22662" t="10935" r="24482" b="7688"/>
            <a:stretch/>
          </p:blipFill>
          <p:spPr>
            <a:xfrm>
              <a:off x="196417" y="2877612"/>
              <a:ext cx="1219229" cy="1055883"/>
            </a:xfrm>
            <a:prstGeom prst="rect">
              <a:avLst/>
            </a:prstGeom>
          </p:spPr>
        </p:pic>
        <p:sp>
          <p:nvSpPr>
            <p:cNvPr id="14" name="Rectangle 13"/>
            <p:cNvSpPr/>
            <p:nvPr/>
          </p:nvSpPr>
          <p:spPr>
            <a:xfrm>
              <a:off x="156454"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11" name="Picture 10" descr="boy"/>
            <p:cNvPicPr>
              <a:picLocks noChangeAspect="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21946" r="46939"/>
            <a:stretch/>
          </p:blipFill>
          <p:spPr>
            <a:xfrm>
              <a:off x="2757336" y="2792326"/>
              <a:ext cx="571233" cy="1032695"/>
            </a:xfrm>
            <a:prstGeom prst="rect">
              <a:avLst/>
            </a:prstGeom>
          </p:spPr>
        </p:pic>
        <p:pic>
          <p:nvPicPr>
            <p:cNvPr id="5" name="Picture 4" descr="man"/>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55067" r="22181"/>
            <a:stretch/>
          </p:blipFill>
          <p:spPr>
            <a:xfrm>
              <a:off x="3953380" y="2792326"/>
              <a:ext cx="430680" cy="1064795"/>
            </a:xfrm>
            <a:prstGeom prst="rect">
              <a:avLst/>
            </a:prstGeom>
          </p:spPr>
        </p:pic>
        <p:sp>
          <p:nvSpPr>
            <p:cNvPr id="15" name="TextBox 14"/>
            <p:cNvSpPr txBox="1"/>
            <p:nvPr/>
          </p:nvSpPr>
          <p:spPr>
            <a:xfrm>
              <a:off x="196417" y="1088769"/>
              <a:ext cx="3877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sp>
        <p:nvSpPr>
          <p:cNvPr id="10" name="Rectangle 9"/>
          <p:cNvSpPr/>
          <p:nvPr/>
        </p:nvSpPr>
        <p:spPr>
          <a:xfrm>
            <a:off x="156454"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The house is big.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Diego is near a window.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Daniel has a letter.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Lucía and Ana are outside.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They have some bags.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6" name="Group 5" descr="people in the park, it is sunny, woman is working her dog "/>
          <p:cNvGrpSpPr/>
          <p:nvPr/>
        </p:nvGrpSpPr>
        <p:grpSpPr>
          <a:xfrm>
            <a:off x="5781051" y="969899"/>
            <a:ext cx="5228346" cy="3110116"/>
            <a:chOff x="5781051" y="969899"/>
            <a:chExt cx="5228346" cy="3110116"/>
          </a:xfrm>
        </p:grpSpPr>
        <p:sp>
          <p:nvSpPr>
            <p:cNvPr id="22" name="Rectangle 21"/>
            <p:cNvSpPr/>
            <p:nvPr/>
          </p:nvSpPr>
          <p:spPr>
            <a:xfrm>
              <a:off x="5781051"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TextBox 24"/>
            <p:cNvSpPr txBox="1"/>
            <p:nvPr/>
          </p:nvSpPr>
          <p:spPr>
            <a:xfrm>
              <a:off x="5821014" y="1088769"/>
              <a:ext cx="3877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pic>
          <p:nvPicPr>
            <p:cNvPr id="2061" name="Picture 13" descr="Park 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1034" y="1442602"/>
              <a:ext cx="4668379" cy="246062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5781051"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The park is pretty.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It has flowers and trees.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There are also some birds.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The buildings are behind the park.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The dog is happy (now).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48FC65A-C4A1-4949-8D55-92FB38C1DD6E}"/>
              </a:ext>
            </a:extLst>
          </p:cNvPr>
          <p:cNvSpPr txBox="1"/>
          <p:nvPr/>
        </p:nvSpPr>
        <p:spPr>
          <a:xfrm>
            <a:off x="5503099" y="6373248"/>
            <a:ext cx="4111737" cy="400110"/>
          </a:xfrm>
          <a:prstGeom prst="rect">
            <a:avLst/>
          </a:prstGeom>
          <a:noFill/>
        </p:spPr>
        <p:txBody>
          <a:bodyPr wrap="square" rtlCol="0">
            <a:spAutoFit/>
          </a:bodyPr>
          <a:lstStyle/>
          <a:p>
            <a:pPr algn="r"/>
            <a:r>
              <a:rPr lang="en-GB" sz="2000" dirty="0">
                <a:solidFill>
                  <a:schemeClr val="bg1"/>
                </a:solidFill>
                <a:latin typeface="Century Gothic" panose="020B0502020202020204" pitchFamily="34" charset="0"/>
              </a:rPr>
              <a:t>Victoria Hobson / Nick Avery</a:t>
            </a:r>
          </a:p>
        </p:txBody>
      </p:sp>
    </p:spTree>
    <p:extLst>
      <p:ext uri="{BB962C8B-B14F-4D97-AF65-F5344CB8AC3E}">
        <p14:creationId xmlns:p14="http://schemas.microsoft.com/office/powerpoint/2010/main" val="1063688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1" descr="background rectangle&#10;">
            <a:extLst>
              <a:ext uri="{FF2B5EF4-FFF2-40B4-BE49-F238E27FC236}">
                <a16:creationId xmlns:a16="http://schemas.microsoft.com/office/drawing/2014/main" id="{9268BA27-9508-448E-9915-ACE234D74542}"/>
              </a:ext>
            </a:extLst>
          </p:cNvPr>
          <p:cNvSpPr/>
          <p:nvPr/>
        </p:nvSpPr>
        <p:spPr>
          <a:xfrm>
            <a:off x="10729413" y="150606"/>
            <a:ext cx="13712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900863" y="-269103"/>
            <a:ext cx="10515600" cy="1325563"/>
          </a:xfrm>
        </p:spPr>
        <p:txBody>
          <a:bodyPr>
            <a:normAutofit/>
          </a:bodyPr>
          <a:lstStyle/>
          <a:p>
            <a:r>
              <a:rPr lang="en-GB" sz="2000" b="1" dirty="0">
                <a:solidFill>
                  <a:schemeClr val="bg1"/>
                </a:solidFill>
                <a:latin typeface="Century Gothic" panose="020B0502020202020204" pitchFamily="34" charset="0"/>
              </a:rPr>
              <a:t>hablar</a:t>
            </a:r>
          </a:p>
        </p:txBody>
      </p:sp>
      <p:sp>
        <p:nvSpPr>
          <p:cNvPr id="3" name="TextBox 2"/>
          <p:cNvSpPr txBox="1"/>
          <p:nvPr/>
        </p:nvSpPr>
        <p:spPr>
          <a:xfrm>
            <a:off x="100935" y="45612"/>
            <a:ext cx="4938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Respuestas</a:t>
            </a:r>
          </a:p>
        </p:txBody>
      </p:sp>
      <p:grpSp>
        <p:nvGrpSpPr>
          <p:cNvPr id="4" name="Group 3" descr="House with people in it, two women are approaching from the left, a man and a boy are inside">
            <a:extLst>
              <a:ext uri="{FF2B5EF4-FFF2-40B4-BE49-F238E27FC236}">
                <a16:creationId xmlns:a16="http://schemas.microsoft.com/office/drawing/2014/main" id="{E73FB944-5E2D-E640-BE58-852035B6A888}"/>
              </a:ext>
            </a:extLst>
          </p:cNvPr>
          <p:cNvGrpSpPr/>
          <p:nvPr/>
        </p:nvGrpSpPr>
        <p:grpSpPr>
          <a:xfrm>
            <a:off x="156454" y="969899"/>
            <a:ext cx="5233509" cy="3110116"/>
            <a:chOff x="156454" y="969899"/>
            <a:chExt cx="5233509" cy="3110116"/>
          </a:xfrm>
        </p:grpSpPr>
        <p:pic>
          <p:nvPicPr>
            <p:cNvPr id="5122" name="Picture 2" descr="Inside House Outline Clip 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1046903"/>
              <a:ext cx="4183463" cy="28865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girls"/>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22662" t="10935" r="24482" b="7688"/>
            <a:stretch/>
          </p:blipFill>
          <p:spPr>
            <a:xfrm>
              <a:off x="196417" y="2877612"/>
              <a:ext cx="1219229" cy="1055883"/>
            </a:xfrm>
            <a:prstGeom prst="rect">
              <a:avLst/>
            </a:prstGeom>
          </p:spPr>
        </p:pic>
        <p:sp>
          <p:nvSpPr>
            <p:cNvPr id="14" name="Rectangle 13" descr="house"/>
            <p:cNvSpPr/>
            <p:nvPr/>
          </p:nvSpPr>
          <p:spPr>
            <a:xfrm>
              <a:off x="156454"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11" name="Picture 10" descr="boy"/>
            <p:cNvPicPr>
              <a:picLocks noChangeAspect="1"/>
            </p:cNvPicPr>
            <p:nvPr/>
          </p:nvPicPr>
          <p:blipFill rotWithShape="1">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rcRect l="21946" r="46939"/>
            <a:stretch/>
          </p:blipFill>
          <p:spPr>
            <a:xfrm>
              <a:off x="2757336" y="2792326"/>
              <a:ext cx="571233" cy="1032695"/>
            </a:xfrm>
            <a:prstGeom prst="rect">
              <a:avLst/>
            </a:prstGeom>
          </p:spPr>
        </p:pic>
        <p:pic>
          <p:nvPicPr>
            <p:cNvPr id="5" name="Picture 4" descr="man"/>
            <p:cNvPicPr>
              <a:picLocks noChangeAspect="1"/>
            </p:cNvPicPr>
            <p:nvPr/>
          </p:nvPicPr>
          <p:blipFill rotWithShape="1">
            <a:blip r:embed="rId6" cstate="print">
              <a:clrChange>
                <a:clrFrom>
                  <a:srgbClr val="FCFAFB"/>
                </a:clrFrom>
                <a:clrTo>
                  <a:srgbClr val="FCFAFB">
                    <a:alpha val="0"/>
                  </a:srgbClr>
                </a:clrTo>
              </a:clrChange>
              <a:extLst>
                <a:ext uri="{28A0092B-C50C-407E-A947-70E740481C1C}">
                  <a14:useLocalDpi xmlns:a14="http://schemas.microsoft.com/office/drawing/2010/main" val="0"/>
                </a:ext>
              </a:extLst>
            </a:blip>
            <a:srcRect l="55067" r="22181"/>
            <a:stretch/>
          </p:blipFill>
          <p:spPr>
            <a:xfrm>
              <a:off x="3953380" y="2792326"/>
              <a:ext cx="430680" cy="1064795"/>
            </a:xfrm>
            <a:prstGeom prst="rect">
              <a:avLst/>
            </a:prstGeom>
          </p:spPr>
        </p:pic>
        <p:sp>
          <p:nvSpPr>
            <p:cNvPr id="15" name="TextBox 14"/>
            <p:cNvSpPr txBox="1"/>
            <p:nvPr/>
          </p:nvSpPr>
          <p:spPr>
            <a:xfrm>
              <a:off x="196417" y="1088769"/>
              <a:ext cx="3877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grpSp>
      <p:sp>
        <p:nvSpPr>
          <p:cNvPr id="10" name="Rectangle 9"/>
          <p:cNvSpPr/>
          <p:nvPr/>
        </p:nvSpPr>
        <p:spPr>
          <a:xfrm>
            <a:off x="156454"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La casa es grande.</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Diego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cerca</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ventana</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Daniel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una carta.</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Lucía</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y Ana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están</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fuera</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Tienen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unas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bolsas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Action Button: Custom 20">
            <a:hlinkClick r:id="" action="ppaction://noaction" highlightClick="1">
              <a:snd r:embed="rId7" name="1 la casa es grande.wav"/>
            </a:hlinkClick>
            <a:extLst>
              <a:ext uri="{FF2B5EF4-FFF2-40B4-BE49-F238E27FC236}">
                <a16:creationId xmlns:a16="http://schemas.microsoft.com/office/drawing/2014/main" id="{FAC3B15A-89E7-A84E-A015-27C27EE98B0A}"/>
              </a:ext>
            </a:extLst>
          </p:cNvPr>
          <p:cNvSpPr/>
          <p:nvPr/>
        </p:nvSpPr>
        <p:spPr>
          <a:xfrm>
            <a:off x="156454" y="4198885"/>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20">
            <a:hlinkClick r:id="" action="ppaction://noaction" highlightClick="1">
              <a:snd r:embed="rId8" name="2 Diego está cerca de la ventana.wav"/>
            </a:hlinkClick>
            <a:extLst>
              <a:ext uri="{FF2B5EF4-FFF2-40B4-BE49-F238E27FC236}">
                <a16:creationId xmlns:a16="http://schemas.microsoft.com/office/drawing/2014/main" id="{FAC3B15A-89E7-A84E-A015-27C27EE98B0A}"/>
              </a:ext>
            </a:extLst>
          </p:cNvPr>
          <p:cNvSpPr/>
          <p:nvPr/>
        </p:nvSpPr>
        <p:spPr>
          <a:xfrm>
            <a:off x="156454" y="4595152"/>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8" name="Action Button: Custom 20">
            <a:hlinkClick r:id="" action="ppaction://noaction" highlightClick="1">
              <a:snd r:embed="rId9" name="3 daniel tiene una carta.wav"/>
            </a:hlinkClick>
            <a:extLst>
              <a:ext uri="{FF2B5EF4-FFF2-40B4-BE49-F238E27FC236}">
                <a16:creationId xmlns:a16="http://schemas.microsoft.com/office/drawing/2014/main" id="{FAC3B15A-89E7-A84E-A015-27C27EE98B0A}"/>
              </a:ext>
            </a:extLst>
          </p:cNvPr>
          <p:cNvSpPr/>
          <p:nvPr/>
        </p:nvSpPr>
        <p:spPr>
          <a:xfrm>
            <a:off x="156454" y="4957734"/>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20">
            <a:hlinkClick r:id="" action="ppaction://noaction" highlightClick="1">
              <a:snd r:embed="rId10" name="4 lucía y ana están fuera.wav"/>
            </a:hlinkClick>
            <a:extLst>
              <a:ext uri="{FF2B5EF4-FFF2-40B4-BE49-F238E27FC236}">
                <a16:creationId xmlns:a16="http://schemas.microsoft.com/office/drawing/2014/main" id="{FAC3B15A-89E7-A84E-A015-27C27EE98B0A}"/>
              </a:ext>
            </a:extLst>
          </p:cNvPr>
          <p:cNvSpPr/>
          <p:nvPr/>
        </p:nvSpPr>
        <p:spPr>
          <a:xfrm>
            <a:off x="156454" y="5320316"/>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20">
            <a:hlinkClick r:id="" action="ppaction://noaction" highlightClick="1">
              <a:snd r:embed="rId11" name="5 tienen unas bolsas.wav"/>
            </a:hlinkClick>
            <a:extLst>
              <a:ext uri="{FF2B5EF4-FFF2-40B4-BE49-F238E27FC236}">
                <a16:creationId xmlns:a16="http://schemas.microsoft.com/office/drawing/2014/main" id="{FAC3B15A-89E7-A84E-A015-27C27EE98B0A}"/>
              </a:ext>
            </a:extLst>
          </p:cNvPr>
          <p:cNvSpPr/>
          <p:nvPr/>
        </p:nvSpPr>
        <p:spPr>
          <a:xfrm>
            <a:off x="156454" y="5701849"/>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Rectangle 21" descr="people in the park, it is sunny, woman is working her dog "/>
          <p:cNvSpPr/>
          <p:nvPr/>
        </p:nvSpPr>
        <p:spPr>
          <a:xfrm>
            <a:off x="5781051" y="969899"/>
            <a:ext cx="5228346" cy="3110116"/>
          </a:xfrm>
          <a:prstGeom prst="rect">
            <a:avLst/>
          </a:prstGeom>
          <a:noFill/>
          <a:ln w="1270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TextBox 24"/>
          <p:cNvSpPr txBox="1"/>
          <p:nvPr/>
        </p:nvSpPr>
        <p:spPr>
          <a:xfrm>
            <a:off x="5821014" y="1088769"/>
            <a:ext cx="3877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a:t>
            </a:r>
          </a:p>
        </p:txBody>
      </p:sp>
      <p:pic>
        <p:nvPicPr>
          <p:cNvPr id="2061" name="Picture 13" descr="people in the park, it is sunny, woman is working her dog "/>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1034" y="1442602"/>
            <a:ext cx="4668379" cy="24606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781051" y="4080015"/>
            <a:ext cx="5228346" cy="2193785"/>
          </a:xfrm>
          <a:prstGeom prst="rect">
            <a:avLst/>
          </a:prstGeom>
          <a:solidFill>
            <a:schemeClr val="accent4">
              <a:lumMod val="20000"/>
              <a:lumOff val="80000"/>
            </a:schemeClr>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El parque es bonito.</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flores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árboles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Hay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unos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pájaros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también</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Los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edificios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están</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detrás</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del parque.</a:t>
            </a:r>
          </a:p>
          <a:p>
            <a:pPr marL="342900" marR="0" lvl="0" indent="-342900" algn="l" defTabSz="914400" rtl="0" eaLnBrk="1" fontAlgn="auto" latinLnBrk="0" hangingPunct="1">
              <a:lnSpc>
                <a:spcPct val="120000"/>
              </a:lnSpc>
              <a:spcBef>
                <a:spcPts val="0"/>
              </a:spcBef>
              <a:spcAft>
                <a:spcPts val="0"/>
              </a:spcAft>
              <a:buClrTx/>
              <a:buSzTx/>
              <a:buFontTx/>
              <a:buAutoNum type="arabicPeriod"/>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AutoNum type="arabicPeriod"/>
              <a:tabLst/>
              <a:defRPr/>
            </a:pPr>
            <a:endParaRPr kumimoji="0" lang="en-GB" sz="1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Action Button: Custom 20">
            <a:hlinkClick r:id="" action="ppaction://noaction" highlightClick="1">
              <a:snd r:embed="rId13" name="1 el parque es bonito.wav"/>
            </a:hlinkClick>
            <a:extLst>
              <a:ext uri="{FF2B5EF4-FFF2-40B4-BE49-F238E27FC236}">
                <a16:creationId xmlns:a16="http://schemas.microsoft.com/office/drawing/2014/main" id="{FAC3B15A-89E7-A84E-A015-27C27EE98B0A}"/>
              </a:ext>
            </a:extLst>
          </p:cNvPr>
          <p:cNvSpPr/>
          <p:nvPr/>
        </p:nvSpPr>
        <p:spPr>
          <a:xfrm>
            <a:off x="5781051" y="4197586"/>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20">
            <a:hlinkClick r:id="" action="ppaction://noaction" highlightClick="1">
              <a:snd r:embed="rId14" name="2 tiene flores y arboles.wav"/>
            </a:hlinkClick>
            <a:extLst>
              <a:ext uri="{FF2B5EF4-FFF2-40B4-BE49-F238E27FC236}">
                <a16:creationId xmlns:a16="http://schemas.microsoft.com/office/drawing/2014/main" id="{FAC3B15A-89E7-A84E-A015-27C27EE98B0A}"/>
              </a:ext>
            </a:extLst>
          </p:cNvPr>
          <p:cNvSpPr/>
          <p:nvPr/>
        </p:nvSpPr>
        <p:spPr>
          <a:xfrm>
            <a:off x="5781051" y="4593853"/>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20">
            <a:hlinkClick r:id="" action="ppaction://noaction" highlightClick="1">
              <a:snd r:embed="rId15" name="3 hay unos pajaros tambien.wav"/>
            </a:hlinkClick>
            <a:extLst>
              <a:ext uri="{FF2B5EF4-FFF2-40B4-BE49-F238E27FC236}">
                <a16:creationId xmlns:a16="http://schemas.microsoft.com/office/drawing/2014/main" id="{FAC3B15A-89E7-A84E-A015-27C27EE98B0A}"/>
              </a:ext>
            </a:extLst>
          </p:cNvPr>
          <p:cNvSpPr/>
          <p:nvPr/>
        </p:nvSpPr>
        <p:spPr>
          <a:xfrm>
            <a:off x="5781051" y="4956435"/>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20">
            <a:hlinkClick r:id="" action="ppaction://noaction" highlightClick="1">
              <a:snd r:embed="rId16" name="4 los edificios estan detras.wav"/>
            </a:hlinkClick>
            <a:extLst>
              <a:ext uri="{FF2B5EF4-FFF2-40B4-BE49-F238E27FC236}">
                <a16:creationId xmlns:a16="http://schemas.microsoft.com/office/drawing/2014/main" id="{FAC3B15A-89E7-A84E-A015-27C27EE98B0A}"/>
              </a:ext>
            </a:extLst>
          </p:cNvPr>
          <p:cNvSpPr/>
          <p:nvPr/>
        </p:nvSpPr>
        <p:spPr>
          <a:xfrm>
            <a:off x="5781051" y="5319017"/>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27">
            <a:hlinkClick r:id="" action="ppaction://noaction" highlightClick="1">
              <a:snd r:embed="rId17" name="5 el perro esta feliz.wav"/>
            </a:hlinkClick>
            <a:extLst>
              <a:ext uri="{FF2B5EF4-FFF2-40B4-BE49-F238E27FC236}">
                <a16:creationId xmlns:a16="http://schemas.microsoft.com/office/drawing/2014/main" id="{FAC3B15A-89E7-A84E-A015-27C27EE98B0A}"/>
              </a:ext>
            </a:extLst>
          </p:cNvPr>
          <p:cNvSpPr/>
          <p:nvPr/>
        </p:nvSpPr>
        <p:spPr>
          <a:xfrm>
            <a:off x="5781051" y="5700550"/>
            <a:ext cx="328844" cy="30591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TextBox 28">
            <a:extLst>
              <a:ext uri="{FF2B5EF4-FFF2-40B4-BE49-F238E27FC236}">
                <a16:creationId xmlns:a16="http://schemas.microsoft.com/office/drawing/2014/main" id="{FA5F7810-0D75-45F4-BC35-39C1B5182EB4}"/>
              </a:ext>
            </a:extLst>
          </p:cNvPr>
          <p:cNvSpPr txBox="1"/>
          <p:nvPr/>
        </p:nvSpPr>
        <p:spPr>
          <a:xfrm>
            <a:off x="5503099" y="6373248"/>
            <a:ext cx="4111737" cy="400110"/>
          </a:xfrm>
          <a:prstGeom prst="rect">
            <a:avLst/>
          </a:prstGeom>
          <a:noFill/>
        </p:spPr>
        <p:txBody>
          <a:bodyPr wrap="square" rtlCol="0">
            <a:spAutoFit/>
          </a:bodyPr>
          <a:lstStyle/>
          <a:p>
            <a:pPr algn="r"/>
            <a:r>
              <a:rPr lang="en-GB" sz="2000" dirty="0">
                <a:solidFill>
                  <a:schemeClr val="bg1"/>
                </a:solidFill>
                <a:latin typeface="Century Gothic" panose="020B0502020202020204" pitchFamily="34" charset="0"/>
              </a:rPr>
              <a:t>Victoria Hobson / Nick Avery</a:t>
            </a:r>
          </a:p>
        </p:txBody>
      </p:sp>
    </p:spTree>
    <p:extLst>
      <p:ext uri="{BB962C8B-B14F-4D97-AF65-F5344CB8AC3E}">
        <p14:creationId xmlns:p14="http://schemas.microsoft.com/office/powerpoint/2010/main" val="2918199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766313"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Assessing the knowledge</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289729" y="1393208"/>
            <a:ext cx="11612541" cy="4810644"/>
          </a:xfrm>
        </p:spPr>
        <p:txBody>
          <a:bodyPr anchor="t">
            <a:normAutofit/>
          </a:bodyPr>
          <a:lstStyle/>
          <a:p>
            <a:pPr marL="0" indent="0">
              <a:buNone/>
            </a:pPr>
            <a:r>
              <a:rPr lang="en-GB" dirty="0"/>
              <a:t>There are two types of assessment in the third term of Year 7 SOW:</a:t>
            </a:r>
          </a:p>
          <a:p>
            <a:pPr>
              <a:buFont typeface="Wingdings" panose="05000000000000000000" pitchFamily="2" charset="2"/>
              <a:buChar char="§"/>
            </a:pPr>
            <a:r>
              <a:rPr lang="en-GB" dirty="0"/>
              <a:t>an </a:t>
            </a:r>
            <a:r>
              <a:rPr lang="en-GB" b="1" dirty="0"/>
              <a:t>achievement</a:t>
            </a:r>
            <a:r>
              <a:rPr lang="en-GB" dirty="0"/>
              <a:t> test designed to assess students' knowledge of a principled sample of phonics, vocabulary and grammar features</a:t>
            </a:r>
          </a:p>
          <a:p>
            <a:pPr>
              <a:buFont typeface="Wingdings" panose="05000000000000000000" pitchFamily="2" charset="2"/>
              <a:buChar char="§"/>
            </a:pPr>
            <a:r>
              <a:rPr lang="en-GB" dirty="0">
                <a:solidFill>
                  <a:schemeClr val="accent1">
                    <a:lumMod val="50000"/>
                  </a:schemeClr>
                </a:solidFill>
              </a:rPr>
              <a:t>an </a:t>
            </a:r>
            <a:r>
              <a:rPr lang="en-GB" b="1" dirty="0">
                <a:solidFill>
                  <a:schemeClr val="accent1">
                    <a:lumMod val="50000"/>
                  </a:schemeClr>
                </a:solidFill>
              </a:rPr>
              <a:t>applying your knowledge </a:t>
            </a:r>
            <a:r>
              <a:rPr lang="en-GB" dirty="0">
                <a:solidFill>
                  <a:schemeClr val="accent1">
                    <a:lumMod val="50000"/>
                  </a:schemeClr>
                </a:solidFill>
              </a:rPr>
              <a:t>test that </a:t>
            </a:r>
            <a:r>
              <a:rPr lang="en-GB" dirty="0"/>
              <a:t>assesses students' ability to apply knowledge of phonics, vocabulary and grammar in context. Tasks include listening comprehension, oral picture description and short translation tasks.</a:t>
            </a:r>
            <a:br>
              <a:rPr lang="en-GB" dirty="0">
                <a:solidFill>
                  <a:schemeClr val="accent1">
                    <a:lumMod val="50000"/>
                  </a:schemeClr>
                </a:solidFill>
              </a:rPr>
            </a:br>
            <a:endParaRPr lang="en-GB" dirty="0">
              <a:solidFill>
                <a:schemeClr val="accent1">
                  <a:lumMod val="50000"/>
                </a:schemeClr>
              </a:solidFill>
            </a:endParaRPr>
          </a:p>
          <a:p>
            <a:pPr marL="0" indent="0">
              <a:buNone/>
            </a:pPr>
            <a:endParaRPr lang="en-GB" dirty="0">
              <a:solidFill>
                <a:schemeClr val="accent1">
                  <a:lumMod val="50000"/>
                </a:schemeClr>
              </a:solidFill>
            </a:endParaRPr>
          </a:p>
        </p:txBody>
      </p:sp>
    </p:spTree>
    <p:extLst>
      <p:ext uri="{BB962C8B-B14F-4D97-AF65-F5344CB8AC3E}">
        <p14:creationId xmlns:p14="http://schemas.microsoft.com/office/powerpoint/2010/main" val="375372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5C1C-5C0C-4BE7-BC20-6D2BA402EABD}"/>
              </a:ext>
            </a:extLst>
          </p:cNvPr>
          <p:cNvSpPr>
            <a:spLocks noGrp="1"/>
          </p:cNvSpPr>
          <p:nvPr>
            <p:ph type="title"/>
          </p:nvPr>
        </p:nvSpPr>
        <p:spPr>
          <a:xfrm>
            <a:off x="152400" y="286463"/>
            <a:ext cx="10515600" cy="604677"/>
          </a:xfrm>
        </p:spPr>
        <p:txBody>
          <a:bodyPr>
            <a:normAutofit fontScale="90000"/>
          </a:bodyPr>
          <a:lstStyle/>
          <a:p>
            <a:r>
              <a:rPr lang="en-GB" dirty="0"/>
              <a:t>Y7 Spanish achievement test</a:t>
            </a:r>
          </a:p>
        </p:txBody>
      </p:sp>
      <p:pic>
        <p:nvPicPr>
          <p:cNvPr id="4" name="Picture 3" descr="screenshot of the spanish achievement test">
            <a:extLst>
              <a:ext uri="{FF2B5EF4-FFF2-40B4-BE49-F238E27FC236}">
                <a16:creationId xmlns:a16="http://schemas.microsoft.com/office/drawing/2014/main" id="{80BD4D1E-AEDD-47A4-8D2A-8ED27533F31D}"/>
              </a:ext>
            </a:extLst>
          </p:cNvPr>
          <p:cNvPicPr>
            <a:picLocks noChangeAspect="1"/>
          </p:cNvPicPr>
          <p:nvPr/>
        </p:nvPicPr>
        <p:blipFill>
          <a:blip r:embed="rId3"/>
          <a:stretch>
            <a:fillRect/>
          </a:stretch>
        </p:blipFill>
        <p:spPr>
          <a:xfrm>
            <a:off x="381000" y="832445"/>
            <a:ext cx="4991100" cy="5341503"/>
          </a:xfrm>
          <a:prstGeom prst="rect">
            <a:avLst/>
          </a:prstGeom>
        </p:spPr>
      </p:pic>
      <p:sp>
        <p:nvSpPr>
          <p:cNvPr id="5" name="Rectangle 4">
            <a:extLst>
              <a:ext uri="{FF2B5EF4-FFF2-40B4-BE49-F238E27FC236}">
                <a16:creationId xmlns:a16="http://schemas.microsoft.com/office/drawing/2014/main" id="{C3C4EEC5-8172-465E-9479-0AA860A37312}"/>
              </a:ext>
            </a:extLst>
          </p:cNvPr>
          <p:cNvSpPr/>
          <p:nvPr/>
        </p:nvSpPr>
        <p:spPr>
          <a:xfrm>
            <a:off x="5848350" y="947220"/>
            <a:ext cx="6096000" cy="2585323"/>
          </a:xfrm>
          <a:prstGeom prst="rect">
            <a:avLst/>
          </a:prstGeom>
        </p:spPr>
        <p:txBody>
          <a:bodyPr>
            <a:spAutoFit/>
          </a:bodyPr>
          <a:lstStyle/>
          <a:p>
            <a:r>
              <a:rPr lang="en-GB" dirty="0">
                <a:solidFill>
                  <a:srgbClr val="115076"/>
                </a:solidFill>
                <a:latin typeface="Century Gothic" panose="020B0502020202020204" pitchFamily="34" charset="0"/>
              </a:rPr>
              <a:t>Here are ten English categories. You will hear the categories read out to you. </a:t>
            </a:r>
          </a:p>
          <a:p>
            <a:endParaRPr lang="en-GB" dirty="0">
              <a:solidFill>
                <a:srgbClr val="115076"/>
              </a:solidFill>
              <a:latin typeface="Century Gothic" panose="020B0502020202020204" pitchFamily="34" charset="0"/>
            </a:endParaRPr>
          </a:p>
          <a:p>
            <a:r>
              <a:rPr lang="en-GB" dirty="0">
                <a:solidFill>
                  <a:srgbClr val="115076"/>
                </a:solidFill>
                <a:latin typeface="Century Gothic" panose="020B0502020202020204" pitchFamily="34" charset="0"/>
              </a:rPr>
              <a:t>Then, you will hear four words in Spanish.  </a:t>
            </a:r>
          </a:p>
          <a:p>
            <a:endParaRPr lang="en-GB" dirty="0">
              <a:solidFill>
                <a:srgbClr val="115076"/>
              </a:solidFill>
              <a:latin typeface="Century Gothic" panose="020B0502020202020204" pitchFamily="34" charset="0"/>
            </a:endParaRPr>
          </a:p>
          <a:p>
            <a:r>
              <a:rPr lang="en-GB" dirty="0">
                <a:solidFill>
                  <a:srgbClr val="115076"/>
                </a:solidFill>
                <a:latin typeface="Century Gothic" panose="020B0502020202020204" pitchFamily="34" charset="0"/>
              </a:rPr>
              <a:t>Click on a box to put a cross (x) under one word (A, B, C or D) that is a good example of the category.</a:t>
            </a:r>
          </a:p>
          <a:p>
            <a:endParaRPr lang="en-GB" dirty="0">
              <a:solidFill>
                <a:srgbClr val="115076"/>
              </a:solidFill>
              <a:latin typeface="Century Gothic" panose="020B0502020202020204" pitchFamily="34" charset="0"/>
            </a:endParaRPr>
          </a:p>
          <a:p>
            <a:r>
              <a:rPr lang="en-GB" dirty="0">
                <a:solidFill>
                  <a:srgbClr val="115076"/>
                </a:solidFill>
                <a:latin typeface="Century Gothic" panose="020B0502020202020204" pitchFamily="34" charset="0"/>
              </a:rPr>
              <a:t>You will hear each set of Spanish words twice. </a:t>
            </a:r>
          </a:p>
        </p:txBody>
      </p:sp>
      <p:sp>
        <p:nvSpPr>
          <p:cNvPr id="6" name="TextBox 5">
            <a:extLst>
              <a:ext uri="{FF2B5EF4-FFF2-40B4-BE49-F238E27FC236}">
                <a16:creationId xmlns:a16="http://schemas.microsoft.com/office/drawing/2014/main" id="{21FD762D-C214-467D-A7D6-B820A6013D2B}"/>
              </a:ext>
            </a:extLst>
          </p:cNvPr>
          <p:cNvSpPr txBox="1"/>
          <p:nvPr/>
        </p:nvSpPr>
        <p:spPr>
          <a:xfrm>
            <a:off x="6096000" y="6409582"/>
            <a:ext cx="3467100" cy="400110"/>
          </a:xfrm>
          <a:prstGeom prst="rect">
            <a:avLst/>
          </a:prstGeom>
          <a:noFill/>
        </p:spPr>
        <p:txBody>
          <a:bodyPr wrap="square" rtlCol="0">
            <a:spAutoFit/>
          </a:bodyPr>
          <a:lstStyle/>
          <a:p>
            <a:pPr algn="r"/>
            <a:r>
              <a:rPr lang="en-GB" sz="2000" dirty="0">
                <a:solidFill>
                  <a:schemeClr val="bg1"/>
                </a:solidFill>
                <a:latin typeface="Century Gothic" panose="020B0502020202020204" pitchFamily="34" charset="0"/>
              </a:rPr>
              <a:t>Nick Avery</a:t>
            </a:r>
          </a:p>
        </p:txBody>
      </p:sp>
    </p:spTree>
    <p:extLst>
      <p:ext uri="{BB962C8B-B14F-4D97-AF65-F5344CB8AC3E}">
        <p14:creationId xmlns:p14="http://schemas.microsoft.com/office/powerpoint/2010/main" val="298160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483D7EB9-C2AA-4190-98DE-925F861600E9}"/>
              </a:ext>
            </a:extLst>
          </p:cNvPr>
          <p:cNvSpPr/>
          <p:nvPr/>
        </p:nvSpPr>
        <p:spPr>
          <a:xfrm>
            <a:off x="9692640" y="158883"/>
            <a:ext cx="2269672" cy="3668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4" name="Picture 5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1" y="85456"/>
            <a:ext cx="3030897" cy="567720"/>
          </a:xfrm>
          <a:prstGeom prst="rect">
            <a:avLst/>
          </a:prstGeom>
        </p:spPr>
      </p:pic>
      <p:sp>
        <p:nvSpPr>
          <p:cNvPr id="17" name="Title 16"/>
          <p:cNvSpPr>
            <a:spLocks noGrp="1"/>
          </p:cNvSpPr>
          <p:nvPr>
            <p:ph type="title"/>
          </p:nvPr>
        </p:nvSpPr>
        <p:spPr>
          <a:xfrm>
            <a:off x="-20411" y="-331836"/>
            <a:ext cx="10515600" cy="1325563"/>
          </a:xfrm>
        </p:spPr>
        <p:txBody>
          <a:bodyPr>
            <a:normAutofit/>
          </a:bodyPr>
          <a:lstStyle/>
          <a:p>
            <a:r>
              <a:rPr lang="en-GB" sz="3200" b="1" dirty="0" err="1">
                <a:solidFill>
                  <a:schemeClr val="bg1"/>
                </a:solidFill>
              </a:rPr>
              <a:t>Kategorien</a:t>
            </a:r>
            <a:endParaRPr lang="en-GB" sz="3200" b="1" dirty="0">
              <a:solidFill>
                <a:schemeClr val="bg1"/>
              </a:solidFill>
            </a:endParaRPr>
          </a:p>
        </p:txBody>
      </p:sp>
      <p:sp>
        <p:nvSpPr>
          <p:cNvPr id="20" name="TextBox 19"/>
          <p:cNvSpPr txBox="1"/>
          <p:nvPr/>
        </p:nvSpPr>
        <p:spPr>
          <a:xfrm>
            <a:off x="3010486" y="124264"/>
            <a:ext cx="5835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Kategorie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Action Button: Custom 49">
            <a:hlinkClick r:id="" action="ppaction://noaction" highlightClick="1">
              <a:snd r:embed="rId4" name="5.1.wav"/>
            </a:hlinkClick>
          </p:cNvPr>
          <p:cNvSpPr/>
          <p:nvPr/>
        </p:nvSpPr>
        <p:spPr>
          <a:xfrm>
            <a:off x="260252" y="790649"/>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TextBox 20"/>
          <p:cNvSpPr txBox="1"/>
          <p:nvPr/>
        </p:nvSpPr>
        <p:spPr>
          <a:xfrm>
            <a:off x="1000412" y="687797"/>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Mittwoch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Freitag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3746532" y="823433"/>
            <a:ext cx="2053884"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Wochentage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Action Button: Custom 50">
            <a:hlinkClick r:id="" action="ppaction://noaction" highlightClick="1">
              <a:snd r:embed="rId5" name="5.2.wav"/>
            </a:hlinkClick>
          </p:cNvPr>
          <p:cNvSpPr/>
          <p:nvPr/>
        </p:nvSpPr>
        <p:spPr>
          <a:xfrm>
            <a:off x="260252" y="1564601"/>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74" name="TextBox 73"/>
          <p:cNvSpPr txBox="1"/>
          <p:nvPr/>
        </p:nvSpPr>
        <p:spPr>
          <a:xfrm>
            <a:off x="990552" y="1440620"/>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Konzert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p:cNvSpPr txBox="1"/>
          <p:nvPr/>
        </p:nvSpPr>
        <p:spPr>
          <a:xfrm>
            <a:off x="4648470" y="1589712"/>
            <a:ext cx="1153552"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Musik</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5" name="Action Button: Custom 54">
            <a:hlinkClick r:id="" action="ppaction://noaction" highlightClick="1">
              <a:snd r:embed="rId6" name="5.3.wav"/>
            </a:hlinkClick>
          </p:cNvPr>
          <p:cNvSpPr/>
          <p:nvPr/>
        </p:nvSpPr>
        <p:spPr>
          <a:xfrm>
            <a:off x="260252" y="2341864"/>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78" name="TextBox 77"/>
          <p:cNvSpPr txBox="1"/>
          <p:nvPr/>
        </p:nvSpPr>
        <p:spPr>
          <a:xfrm>
            <a:off x="982392" y="2262270"/>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Bruder</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Mutter</a:t>
            </a:r>
          </a:p>
        </p:txBody>
      </p:sp>
      <p:sp>
        <p:nvSpPr>
          <p:cNvPr id="80" name="TextBox 79"/>
          <p:cNvSpPr txBox="1"/>
          <p:nvPr/>
        </p:nvSpPr>
        <p:spPr>
          <a:xfrm>
            <a:off x="4638865" y="2346169"/>
            <a:ext cx="1153552"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Familie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Action Button: Custom 62">
            <a:hlinkClick r:id="" action="ppaction://noaction" highlightClick="1">
              <a:snd r:embed="rId7" name="5.4.wav"/>
            </a:hlinkClick>
          </p:cNvPr>
          <p:cNvSpPr/>
          <p:nvPr/>
        </p:nvSpPr>
        <p:spPr>
          <a:xfrm>
            <a:off x="260252" y="3113444"/>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82" name="TextBox 81"/>
          <p:cNvSpPr txBox="1"/>
          <p:nvPr/>
        </p:nvSpPr>
        <p:spPr>
          <a:xfrm>
            <a:off x="900332" y="3046470"/>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Moschee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Geschäft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Museum</a:t>
            </a:r>
          </a:p>
        </p:txBody>
      </p:sp>
      <p:sp>
        <p:nvSpPr>
          <p:cNvPr id="83" name="TextBox 82"/>
          <p:cNvSpPr txBox="1"/>
          <p:nvPr/>
        </p:nvSpPr>
        <p:spPr>
          <a:xfrm>
            <a:off x="4351264" y="3370283"/>
            <a:ext cx="1429432"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Großstadt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Action Button: Custom 63">
            <a:hlinkClick r:id="" action="ppaction://noaction" highlightClick="1">
              <a:snd r:embed="rId8" name="5.5.wav"/>
            </a:hlinkClick>
          </p:cNvPr>
          <p:cNvSpPr/>
          <p:nvPr/>
        </p:nvSpPr>
        <p:spPr>
          <a:xfrm>
            <a:off x="260252" y="3885024"/>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85" name="TextBox 84"/>
          <p:cNvSpPr txBox="1"/>
          <p:nvPr/>
        </p:nvSpPr>
        <p:spPr>
          <a:xfrm>
            <a:off x="887067" y="3845715"/>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Morgen, 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Nachmittag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Abend</a:t>
            </a:r>
          </a:p>
        </p:txBody>
      </p:sp>
      <p:sp>
        <p:nvSpPr>
          <p:cNvPr id="88" name="TextBox 87"/>
          <p:cNvSpPr txBox="1"/>
          <p:nvPr/>
        </p:nvSpPr>
        <p:spPr>
          <a:xfrm>
            <a:off x="5053590" y="4023033"/>
            <a:ext cx="723701" cy="40497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Tag</a:t>
            </a:r>
          </a:p>
        </p:txBody>
      </p:sp>
      <p:sp>
        <p:nvSpPr>
          <p:cNvPr id="65" name="Action Button: Custom 64">
            <a:hlinkClick r:id="" action="ppaction://noaction" highlightClick="1">
              <a:snd r:embed="rId9" name="5.6.wav"/>
            </a:hlinkClick>
          </p:cNvPr>
          <p:cNvSpPr/>
          <p:nvPr/>
        </p:nvSpPr>
        <p:spPr>
          <a:xfrm>
            <a:off x="260252" y="4656604"/>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90" name="TextBox 89"/>
          <p:cNvSpPr txBox="1"/>
          <p:nvPr/>
        </p:nvSpPr>
        <p:spPr>
          <a:xfrm>
            <a:off x="975133" y="4617198"/>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Herr, Frau,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Naturwissenschaften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p:cNvSpPr txBox="1"/>
          <p:nvPr/>
        </p:nvSpPr>
        <p:spPr>
          <a:xfrm>
            <a:off x="4341404" y="4782157"/>
            <a:ext cx="1449152"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Unterricht</a:t>
            </a:r>
          </a:p>
        </p:txBody>
      </p:sp>
      <p:sp>
        <p:nvSpPr>
          <p:cNvPr id="68" name="Action Button: Custom 67">
            <a:hlinkClick r:id="" action="ppaction://noaction" highlightClick="1">
              <a:snd r:embed="rId10" name="5.7.wav"/>
            </a:hlinkClick>
          </p:cNvPr>
          <p:cNvSpPr/>
          <p:nvPr/>
        </p:nvSpPr>
        <p:spPr>
          <a:xfrm>
            <a:off x="6024399" y="804859"/>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93" name="TextBox 92"/>
          <p:cNvSpPr txBox="1"/>
          <p:nvPr/>
        </p:nvSpPr>
        <p:spPr>
          <a:xfrm>
            <a:off x="6712041" y="765453"/>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p:cNvSpPr txBox="1"/>
          <p:nvPr/>
        </p:nvSpPr>
        <p:spPr>
          <a:xfrm>
            <a:off x="10343649" y="865379"/>
            <a:ext cx="1449152"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Sprache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Action Button: Custom 68">
            <a:hlinkClick r:id="" action="ppaction://noaction" highlightClick="1">
              <a:snd r:embed="rId11" name="5.8.wav"/>
            </a:hlinkClick>
          </p:cNvPr>
          <p:cNvSpPr/>
          <p:nvPr/>
        </p:nvSpPr>
        <p:spPr>
          <a:xfrm>
            <a:off x="6024399" y="1582122"/>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96" name="TextBox 95"/>
          <p:cNvSpPr txBox="1"/>
          <p:nvPr/>
        </p:nvSpPr>
        <p:spPr>
          <a:xfrm>
            <a:off x="6712040" y="1525195"/>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Tafel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Flasche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p:cNvSpPr txBox="1"/>
          <p:nvPr/>
        </p:nvSpPr>
        <p:spPr>
          <a:xfrm>
            <a:off x="9752681" y="1653475"/>
            <a:ext cx="2040120"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Klassenzimmer</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0" name="Action Button: Custom 69">
            <a:hlinkClick r:id="" action="ppaction://noaction" highlightClick="1">
              <a:snd r:embed="rId12" name="5.9.wav"/>
            </a:hlinkClick>
          </p:cNvPr>
          <p:cNvSpPr/>
          <p:nvPr/>
        </p:nvSpPr>
        <p:spPr>
          <a:xfrm>
            <a:off x="6024399" y="2353702"/>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99" name="TextBox 98"/>
          <p:cNvSpPr txBox="1"/>
          <p:nvPr/>
        </p:nvSpPr>
        <p:spPr>
          <a:xfrm>
            <a:off x="6700836" y="2322883"/>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Handy, 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Gutschein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Katze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p:cNvSpPr txBox="1"/>
          <p:nvPr/>
        </p:nvSpPr>
        <p:spPr>
          <a:xfrm>
            <a:off x="10122917" y="2456346"/>
            <a:ext cx="1669883"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Geschenke</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Action Button: Custom 70">
            <a:hlinkClick r:id="" action="ppaction://noaction" highlightClick="1">
              <a:snd r:embed="rId13" name="5.10.wav"/>
            </a:hlinkClick>
          </p:cNvPr>
          <p:cNvSpPr/>
          <p:nvPr/>
        </p:nvSpPr>
        <p:spPr>
          <a:xfrm>
            <a:off x="6024399" y="3125282"/>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02" name="TextBox 101"/>
          <p:cNvSpPr txBox="1"/>
          <p:nvPr/>
        </p:nvSpPr>
        <p:spPr>
          <a:xfrm>
            <a:off x="6712040" y="3108573"/>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Fluss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See,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Schwimmbad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p:cNvSpPr txBox="1"/>
          <p:nvPr/>
        </p:nvSpPr>
        <p:spPr>
          <a:xfrm>
            <a:off x="10122916" y="3273899"/>
            <a:ext cx="1669883"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Wasser</a:t>
            </a:r>
          </a:p>
        </p:txBody>
      </p:sp>
      <p:sp>
        <p:nvSpPr>
          <p:cNvPr id="73" name="Action Button: Custom 72">
            <a:hlinkClick r:id="" action="ppaction://noaction" highlightClick="1">
              <a:snd r:embed="rId14" name="5.11.wav"/>
            </a:hlinkClick>
          </p:cNvPr>
          <p:cNvSpPr/>
          <p:nvPr/>
        </p:nvSpPr>
        <p:spPr>
          <a:xfrm>
            <a:off x="6024399" y="3896862"/>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105" name="TextBox 104"/>
          <p:cNvSpPr txBox="1"/>
          <p:nvPr/>
        </p:nvSpPr>
        <p:spPr>
          <a:xfrm>
            <a:off x="6709076" y="3904534"/>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Arzt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Mädchen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p:cNvSpPr txBox="1"/>
          <p:nvPr/>
        </p:nvSpPr>
        <p:spPr>
          <a:xfrm>
            <a:off x="10122915" y="4085757"/>
            <a:ext cx="1669883"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Menschen</a:t>
            </a:r>
          </a:p>
        </p:txBody>
      </p:sp>
      <p:sp>
        <p:nvSpPr>
          <p:cNvPr id="77" name="Action Button: Custom 76">
            <a:hlinkClick r:id="" action="ppaction://noaction" highlightClick="1">
              <a:snd r:embed="rId15" name="5.12.wav"/>
            </a:hlinkClick>
          </p:cNvPr>
          <p:cNvSpPr/>
          <p:nvPr/>
        </p:nvSpPr>
        <p:spPr>
          <a:xfrm>
            <a:off x="6021968" y="4683895"/>
            <a:ext cx="640080" cy="629074"/>
          </a:xfrm>
          <a:prstGeom prst="actionButtonBlank">
            <a:avLst/>
          </a:prstGeom>
          <a:solidFill>
            <a:schemeClr val="accent5">
              <a:lumMod val="50000"/>
            </a:schemeClr>
          </a:solidFill>
          <a:ln w="38100">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108" name="TextBox 107"/>
          <p:cNvSpPr txBox="1"/>
          <p:nvPr/>
        </p:nvSpPr>
        <p:spPr>
          <a:xfrm>
            <a:off x="6700835" y="4663332"/>
            <a:ext cx="42468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Monat,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9" name="TextBox 108"/>
          <p:cNvSpPr txBox="1"/>
          <p:nvPr/>
        </p:nvSpPr>
        <p:spPr>
          <a:xfrm>
            <a:off x="10133508" y="4785969"/>
            <a:ext cx="1669883" cy="400110"/>
          </a:xfrm>
          <a:prstGeom prst="rect">
            <a:avLst/>
          </a:prstGeom>
          <a:solidFill>
            <a:schemeClr val="accent5">
              <a:lumMod val="50000"/>
            </a:schemeClr>
          </a:solidFill>
          <a:ln w="38100">
            <a:solidFill>
              <a:schemeClr val="accent4">
                <a:lumMod val="75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2020</a:t>
            </a:r>
          </a:p>
        </p:txBody>
      </p:sp>
      <p:sp>
        <p:nvSpPr>
          <p:cNvPr id="56" name="TextBox 55">
            <a:extLst>
              <a:ext uri="{FF2B5EF4-FFF2-40B4-BE49-F238E27FC236}">
                <a16:creationId xmlns:a16="http://schemas.microsoft.com/office/drawing/2014/main" id="{A3CDB17F-81B7-4B4C-A875-D55FBC7051CD}"/>
              </a:ext>
            </a:extLst>
          </p:cNvPr>
          <p:cNvSpPr txBox="1"/>
          <p:nvPr/>
        </p:nvSpPr>
        <p:spPr>
          <a:xfrm>
            <a:off x="5503099" y="6373248"/>
            <a:ext cx="4111737" cy="400110"/>
          </a:xfrm>
          <a:prstGeom prst="rect">
            <a:avLst/>
          </a:prstGeom>
          <a:noFill/>
        </p:spPr>
        <p:txBody>
          <a:bodyPr wrap="square" rtlCol="0">
            <a:spAutoFit/>
          </a:bodyPr>
          <a:lstStyle/>
          <a:p>
            <a:pPr algn="r"/>
            <a:r>
              <a:rPr lang="en-GB" sz="2000" dirty="0">
                <a:solidFill>
                  <a:schemeClr val="bg1"/>
                </a:solidFill>
                <a:latin typeface="Century Gothic" panose="020B0502020202020204" pitchFamily="34" charset="0"/>
              </a:rPr>
              <a:t>Rachel Hawkes</a:t>
            </a:r>
          </a:p>
        </p:txBody>
      </p:sp>
      <p:graphicFrame>
        <p:nvGraphicFramePr>
          <p:cNvPr id="4" name="Table 3"/>
          <p:cNvGraphicFramePr>
            <a:graphicFrameLocks noGrp="1"/>
          </p:cNvGraphicFramePr>
          <p:nvPr>
            <p:extLst>
              <p:ext uri="{D42A27DB-BD31-4B8C-83A1-F6EECF244321}">
                <p14:modId xmlns:p14="http://schemas.microsoft.com/office/powerpoint/2010/main" val="2616755429"/>
              </p:ext>
            </p:extLst>
          </p:nvPr>
        </p:nvGraphicFramePr>
        <p:xfrm>
          <a:off x="160173" y="5451565"/>
          <a:ext cx="11871657" cy="396240"/>
        </p:xfrm>
        <a:graphic>
          <a:graphicData uri="http://schemas.openxmlformats.org/drawingml/2006/table">
            <a:tbl>
              <a:tblPr firstRow="1" bandRow="1">
                <a:tableStyleId>{5C22544A-7EE6-4342-B048-85BDC9FD1C3A}</a:tableStyleId>
              </a:tblPr>
              <a:tblGrid>
                <a:gridCol w="1695951">
                  <a:extLst>
                    <a:ext uri="{9D8B030D-6E8A-4147-A177-3AD203B41FA5}">
                      <a16:colId xmlns:a16="http://schemas.microsoft.com/office/drawing/2014/main" val="20000"/>
                    </a:ext>
                  </a:extLst>
                </a:gridCol>
                <a:gridCol w="1695951">
                  <a:extLst>
                    <a:ext uri="{9D8B030D-6E8A-4147-A177-3AD203B41FA5}">
                      <a16:colId xmlns:a16="http://schemas.microsoft.com/office/drawing/2014/main" val="20001"/>
                    </a:ext>
                  </a:extLst>
                </a:gridCol>
                <a:gridCol w="1695951">
                  <a:extLst>
                    <a:ext uri="{9D8B030D-6E8A-4147-A177-3AD203B41FA5}">
                      <a16:colId xmlns:a16="http://schemas.microsoft.com/office/drawing/2014/main" val="20002"/>
                    </a:ext>
                  </a:extLst>
                </a:gridCol>
                <a:gridCol w="1695951">
                  <a:extLst>
                    <a:ext uri="{9D8B030D-6E8A-4147-A177-3AD203B41FA5}">
                      <a16:colId xmlns:a16="http://schemas.microsoft.com/office/drawing/2014/main" val="20003"/>
                    </a:ext>
                  </a:extLst>
                </a:gridCol>
                <a:gridCol w="1695951">
                  <a:extLst>
                    <a:ext uri="{9D8B030D-6E8A-4147-A177-3AD203B41FA5}">
                      <a16:colId xmlns:a16="http://schemas.microsoft.com/office/drawing/2014/main" val="20004"/>
                    </a:ext>
                  </a:extLst>
                </a:gridCol>
                <a:gridCol w="1695951">
                  <a:extLst>
                    <a:ext uri="{9D8B030D-6E8A-4147-A177-3AD203B41FA5}">
                      <a16:colId xmlns:a16="http://schemas.microsoft.com/office/drawing/2014/main" val="20005"/>
                    </a:ext>
                  </a:extLst>
                </a:gridCol>
                <a:gridCol w="1695951">
                  <a:extLst>
                    <a:ext uri="{9D8B030D-6E8A-4147-A177-3AD203B41FA5}">
                      <a16:colId xmlns:a16="http://schemas.microsoft.com/office/drawing/2014/main" val="20006"/>
                    </a:ext>
                  </a:extLst>
                </a:gridCol>
              </a:tblGrid>
              <a:tr h="370840">
                <a:tc>
                  <a:txBody>
                    <a:bodyPr/>
                    <a:lstStyle/>
                    <a:p>
                      <a:pPr algn="ctr"/>
                      <a:r>
                        <a:rPr lang="en-GB" sz="2000" dirty="0" err="1"/>
                        <a:t>Familie</a:t>
                      </a:r>
                      <a:endParaRPr lang="en-GB" sz="2000" dirty="0"/>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err="1"/>
                        <a:t>Musik</a:t>
                      </a:r>
                      <a:endParaRPr lang="en-GB" sz="2000" dirty="0"/>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a:t>2020</a:t>
                      </a:r>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err="1"/>
                        <a:t>Geschenke</a:t>
                      </a:r>
                      <a:endParaRPr lang="en-GB" sz="2000" dirty="0"/>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err="1"/>
                        <a:t>Sprache</a:t>
                      </a:r>
                      <a:endParaRPr lang="en-GB" sz="2000" dirty="0"/>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a:t>Tag</a:t>
                      </a:r>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a:t>Unterricht</a:t>
                      </a:r>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bl>
          </a:graphicData>
        </a:graphic>
      </p:graphicFrame>
      <p:graphicFrame>
        <p:nvGraphicFramePr>
          <p:cNvPr id="18" name="Table 17" descr="rectangle to cover answer"/>
          <p:cNvGraphicFramePr>
            <a:graphicFrameLocks noGrp="1"/>
          </p:cNvGraphicFramePr>
          <p:nvPr>
            <p:extLst>
              <p:ext uri="{D42A27DB-BD31-4B8C-83A1-F6EECF244321}">
                <p14:modId xmlns:p14="http://schemas.microsoft.com/office/powerpoint/2010/main" val="731007088"/>
              </p:ext>
            </p:extLst>
          </p:nvPr>
        </p:nvGraphicFramePr>
        <p:xfrm>
          <a:off x="160172" y="5919512"/>
          <a:ext cx="11871655" cy="396240"/>
        </p:xfrm>
        <a:graphic>
          <a:graphicData uri="http://schemas.openxmlformats.org/drawingml/2006/table">
            <a:tbl>
              <a:tblPr firstRow="1" bandRow="1">
                <a:tableStyleId>{5C22544A-7EE6-4342-B048-85BDC9FD1C3A}</a:tableStyleId>
              </a:tblPr>
              <a:tblGrid>
                <a:gridCol w="2374331">
                  <a:extLst>
                    <a:ext uri="{9D8B030D-6E8A-4147-A177-3AD203B41FA5}">
                      <a16:colId xmlns:a16="http://schemas.microsoft.com/office/drawing/2014/main" val="20000"/>
                    </a:ext>
                  </a:extLst>
                </a:gridCol>
                <a:gridCol w="2374331">
                  <a:extLst>
                    <a:ext uri="{9D8B030D-6E8A-4147-A177-3AD203B41FA5}">
                      <a16:colId xmlns:a16="http://schemas.microsoft.com/office/drawing/2014/main" val="20001"/>
                    </a:ext>
                  </a:extLst>
                </a:gridCol>
                <a:gridCol w="2374331">
                  <a:extLst>
                    <a:ext uri="{9D8B030D-6E8A-4147-A177-3AD203B41FA5}">
                      <a16:colId xmlns:a16="http://schemas.microsoft.com/office/drawing/2014/main" val="20002"/>
                    </a:ext>
                  </a:extLst>
                </a:gridCol>
                <a:gridCol w="2374331">
                  <a:extLst>
                    <a:ext uri="{9D8B030D-6E8A-4147-A177-3AD203B41FA5}">
                      <a16:colId xmlns:a16="http://schemas.microsoft.com/office/drawing/2014/main" val="20003"/>
                    </a:ext>
                  </a:extLst>
                </a:gridCol>
                <a:gridCol w="2374331">
                  <a:extLst>
                    <a:ext uri="{9D8B030D-6E8A-4147-A177-3AD203B41FA5}">
                      <a16:colId xmlns:a16="http://schemas.microsoft.com/office/drawing/2014/main" val="20004"/>
                    </a:ext>
                  </a:extLst>
                </a:gridCol>
              </a:tblGrid>
              <a:tr h="370840">
                <a:tc>
                  <a:txBody>
                    <a:bodyPr/>
                    <a:lstStyle/>
                    <a:p>
                      <a:pPr algn="ctr"/>
                      <a:r>
                        <a:rPr lang="en-GB" sz="2000" dirty="0"/>
                        <a:t>Menschen</a:t>
                      </a:r>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err="1"/>
                        <a:t>Klassenzimmer</a:t>
                      </a:r>
                      <a:endParaRPr lang="en-GB" sz="2000" dirty="0"/>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a:t>Wasser</a:t>
                      </a:r>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err="1"/>
                        <a:t>Wochentage</a:t>
                      </a:r>
                      <a:endParaRPr lang="en-GB" sz="2000" dirty="0"/>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tc>
                  <a:txBody>
                    <a:bodyPr/>
                    <a:lstStyle/>
                    <a:p>
                      <a:pPr algn="ctr"/>
                      <a:r>
                        <a:rPr lang="en-GB" sz="2000" dirty="0" err="1"/>
                        <a:t>Großstadt</a:t>
                      </a:r>
                      <a:endParaRPr lang="en-GB" sz="2000" dirty="0"/>
                    </a:p>
                  </a:txBody>
                  <a:tcPr anchor="ctr">
                    <a:lnL w="38100" cap="flat" cmpd="sng" algn="ctr">
                      <a:solidFill>
                        <a:srgbClr val="E28700"/>
                      </a:solidFill>
                      <a:prstDash val="solid"/>
                      <a:round/>
                      <a:headEnd type="none" w="med" len="med"/>
                      <a:tailEnd type="none" w="med" len="med"/>
                    </a:lnL>
                    <a:lnR w="38100" cap="flat" cmpd="sng" algn="ctr">
                      <a:solidFill>
                        <a:srgbClr val="E28700"/>
                      </a:solidFill>
                      <a:prstDash val="solid"/>
                      <a:round/>
                      <a:headEnd type="none" w="med" len="med"/>
                      <a:tailEnd type="none" w="med" len="med"/>
                    </a:lnR>
                    <a:lnT w="38100" cap="flat" cmpd="sng" algn="ctr">
                      <a:solidFill>
                        <a:srgbClr val="E28700"/>
                      </a:solidFill>
                      <a:prstDash val="solid"/>
                      <a:round/>
                      <a:headEnd type="none" w="med" len="med"/>
                      <a:tailEnd type="none" w="med" len="med"/>
                    </a:lnT>
                    <a:lnB w="38100" cap="flat" cmpd="sng" algn="ctr">
                      <a:solidFill>
                        <a:srgbClr val="E287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bl>
          </a:graphicData>
        </a:graphic>
      </p:graphicFrame>
      <p:sp>
        <p:nvSpPr>
          <p:cNvPr id="95" name="Rectangle 94" descr="rectangle to cover answer"/>
          <p:cNvSpPr/>
          <p:nvPr/>
        </p:nvSpPr>
        <p:spPr>
          <a:xfrm>
            <a:off x="7112425" y="5466271"/>
            <a:ext cx="1409115"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descr="rectangle to cover answer"/>
          <p:cNvSpPr/>
          <p:nvPr/>
        </p:nvSpPr>
        <p:spPr>
          <a:xfrm>
            <a:off x="7469944" y="5958594"/>
            <a:ext cx="2110154" cy="3180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Rectangle 75" descr="rectangle to cover answer"/>
          <p:cNvSpPr/>
          <p:nvPr/>
        </p:nvSpPr>
        <p:spPr>
          <a:xfrm>
            <a:off x="1981198" y="5474723"/>
            <a:ext cx="1409115"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ectangle 80" descr="rectangle to cover answer"/>
          <p:cNvSpPr/>
          <p:nvPr/>
        </p:nvSpPr>
        <p:spPr>
          <a:xfrm>
            <a:off x="285994" y="5475345"/>
            <a:ext cx="1409115"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9" name="Rectangle 88" descr="rectangle to cover answer"/>
          <p:cNvSpPr/>
          <p:nvPr/>
        </p:nvSpPr>
        <p:spPr>
          <a:xfrm>
            <a:off x="8807629" y="5474723"/>
            <a:ext cx="1409115"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Rectangle 86" descr="rectangle to cover answer"/>
          <p:cNvSpPr/>
          <p:nvPr/>
        </p:nvSpPr>
        <p:spPr>
          <a:xfrm>
            <a:off x="10122918" y="5942648"/>
            <a:ext cx="1409115"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2" name="Rectangle 91" descr="rectangle to cover answer"/>
          <p:cNvSpPr/>
          <p:nvPr/>
        </p:nvSpPr>
        <p:spPr>
          <a:xfrm>
            <a:off x="10497615" y="5474056"/>
            <a:ext cx="1409115"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8" name="Rectangle 97" descr="rectangle to cover answer"/>
          <p:cNvSpPr/>
          <p:nvPr/>
        </p:nvSpPr>
        <p:spPr>
          <a:xfrm>
            <a:off x="2779574" y="5942141"/>
            <a:ext cx="1903909"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1" name="Rectangle 100" descr="rectangle to cover answer"/>
          <p:cNvSpPr/>
          <p:nvPr/>
        </p:nvSpPr>
        <p:spPr>
          <a:xfrm>
            <a:off x="5366388" y="5476988"/>
            <a:ext cx="1459948"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4" name="Rectangle 103" descr="rectangle to cover answer"/>
          <p:cNvSpPr/>
          <p:nvPr/>
        </p:nvSpPr>
        <p:spPr>
          <a:xfrm>
            <a:off x="5394173" y="5937692"/>
            <a:ext cx="1459948"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7" name="Rectangle 106" descr="rectangle to cover answer"/>
          <p:cNvSpPr/>
          <p:nvPr/>
        </p:nvSpPr>
        <p:spPr>
          <a:xfrm>
            <a:off x="375871" y="5935793"/>
            <a:ext cx="1903909"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0" name="Rectangle 109" descr="rectangle to cover answer"/>
          <p:cNvSpPr/>
          <p:nvPr/>
        </p:nvSpPr>
        <p:spPr>
          <a:xfrm>
            <a:off x="3687221" y="5474056"/>
            <a:ext cx="1459948" cy="34992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385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3"/>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par>
                                <p:cTn id="55" presetID="10" presetClass="entr" presetSubtype="0" fill="hold" grpId="0" nodeType="with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fade">
                                      <p:cBhvr>
                                        <p:cTn id="57" dur="500"/>
                                        <p:tgtEl>
                                          <p:spTgt spid="8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9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91"/>
                                        </p:tgtEl>
                                        <p:attrNameLst>
                                          <p:attrName>style.visibility</p:attrName>
                                        </p:attrNameLst>
                                      </p:cBhvr>
                                      <p:to>
                                        <p:strVal val="visible"/>
                                      </p:to>
                                    </p:set>
                                  </p:childTnLst>
                                </p:cTn>
                              </p:par>
                              <p:par>
                                <p:cTn id="66" presetID="10" presetClass="entr" presetSubtype="0" fill="hold" grpId="0" nodeType="with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par>
                                <p:cTn id="77" presetID="10" presetClass="entr" presetSubtype="0" fill="hold" grpId="0" nodeType="with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fade">
                                      <p:cBhvr>
                                        <p:cTn id="79" dur="500"/>
                                        <p:tgtEl>
                                          <p:spTgt spid="9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9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7"/>
                                        </p:tgtEl>
                                        <p:attrNameLst>
                                          <p:attrName>style.visibility</p:attrName>
                                        </p:attrNameLst>
                                      </p:cBhvr>
                                      <p:to>
                                        <p:strVal val="visible"/>
                                      </p:to>
                                    </p:set>
                                  </p:childTnLst>
                                </p:cTn>
                              </p:par>
                              <p:par>
                                <p:cTn id="88" presetID="10" presetClass="entr" presetSubtype="0"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fade">
                                      <p:cBhvr>
                                        <p:cTn id="90" dur="500"/>
                                        <p:tgtEl>
                                          <p:spTgt spid="98"/>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9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0"/>
                                        </p:tgtEl>
                                        <p:attrNameLst>
                                          <p:attrName>style.visibility</p:attrName>
                                        </p:attrNameLst>
                                      </p:cBhvr>
                                      <p:to>
                                        <p:strVal val="visible"/>
                                      </p:to>
                                    </p:set>
                                  </p:childTnLst>
                                </p:cTn>
                              </p:par>
                              <p:par>
                                <p:cTn id="99" presetID="10" presetClass="entr" presetSubtype="0" fill="hold" grpId="0" nodeType="with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fade">
                                      <p:cBhvr>
                                        <p:cTn id="101" dur="500"/>
                                        <p:tgtEl>
                                          <p:spTgt spid="101"/>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03"/>
                                        </p:tgtEl>
                                        <p:attrNameLst>
                                          <p:attrName>style.visibility</p:attrName>
                                        </p:attrNameLst>
                                      </p:cBhvr>
                                      <p:to>
                                        <p:strVal val="visible"/>
                                      </p:to>
                                    </p:set>
                                  </p:childTnLst>
                                </p:cTn>
                              </p:par>
                              <p:par>
                                <p:cTn id="110" presetID="10" presetClass="entr" presetSubtype="0" fill="hold" grpId="0" nodeType="withEffect">
                                  <p:stCondLst>
                                    <p:cond delay="0"/>
                                  </p:stCondLst>
                                  <p:childTnLst>
                                    <p:set>
                                      <p:cBhvr>
                                        <p:cTn id="111" dur="1" fill="hold">
                                          <p:stCondLst>
                                            <p:cond delay="0"/>
                                          </p:stCondLst>
                                        </p:cTn>
                                        <p:tgtEl>
                                          <p:spTgt spid="104"/>
                                        </p:tgtEl>
                                        <p:attrNameLst>
                                          <p:attrName>style.visibility</p:attrName>
                                        </p:attrNameLst>
                                      </p:cBhvr>
                                      <p:to>
                                        <p:strVal val="visible"/>
                                      </p:to>
                                    </p:set>
                                    <p:animEffect transition="in" filter="fade">
                                      <p:cBhvr>
                                        <p:cTn id="112" dur="500"/>
                                        <p:tgtEl>
                                          <p:spTgt spid="104"/>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0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06"/>
                                        </p:tgtEl>
                                        <p:attrNameLst>
                                          <p:attrName>style.visibility</p:attrName>
                                        </p:attrNameLst>
                                      </p:cBhvr>
                                      <p:to>
                                        <p:strVal val="visible"/>
                                      </p:to>
                                    </p:set>
                                  </p:childTnLst>
                                </p:cTn>
                              </p:par>
                              <p:par>
                                <p:cTn id="121" presetID="10" presetClass="entr" presetSubtype="0" fill="hold" grpId="0" nodeType="withEffect">
                                  <p:stCondLst>
                                    <p:cond delay="0"/>
                                  </p:stCondLst>
                                  <p:childTnLst>
                                    <p:set>
                                      <p:cBhvr>
                                        <p:cTn id="122" dur="1" fill="hold">
                                          <p:stCondLst>
                                            <p:cond delay="0"/>
                                          </p:stCondLst>
                                        </p:cTn>
                                        <p:tgtEl>
                                          <p:spTgt spid="107"/>
                                        </p:tgtEl>
                                        <p:attrNameLst>
                                          <p:attrName>style.visibility</p:attrName>
                                        </p:attrNameLst>
                                      </p:cBhvr>
                                      <p:to>
                                        <p:strVal val="visible"/>
                                      </p:to>
                                    </p:set>
                                    <p:animEffect transition="in" filter="fade">
                                      <p:cBhvr>
                                        <p:cTn id="123" dur="500"/>
                                        <p:tgtEl>
                                          <p:spTgt spid="107"/>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0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109"/>
                                        </p:tgtEl>
                                        <p:attrNameLst>
                                          <p:attrName>style.visibility</p:attrName>
                                        </p:attrNameLst>
                                      </p:cBhvr>
                                      <p:to>
                                        <p:strVal val="visible"/>
                                      </p:to>
                                    </p:set>
                                  </p:childTnLst>
                                </p:cTn>
                              </p:par>
                              <p:par>
                                <p:cTn id="132" presetID="10" presetClass="entr" presetSubtype="0" fill="hold" grpId="0" nodeType="withEffect">
                                  <p:stCondLst>
                                    <p:cond delay="0"/>
                                  </p:stCondLst>
                                  <p:childTnLst>
                                    <p:set>
                                      <p:cBhvr>
                                        <p:cTn id="133" dur="1" fill="hold">
                                          <p:stCondLst>
                                            <p:cond delay="0"/>
                                          </p:stCondLst>
                                        </p:cTn>
                                        <p:tgtEl>
                                          <p:spTgt spid="110"/>
                                        </p:tgtEl>
                                        <p:attrNameLst>
                                          <p:attrName>style.visibility</p:attrName>
                                        </p:attrNameLst>
                                      </p:cBhvr>
                                      <p:to>
                                        <p:strVal val="visible"/>
                                      </p:to>
                                    </p:set>
                                    <p:animEffect transition="in" filter="fade">
                                      <p:cBhvr>
                                        <p:cTn id="13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74" grpId="0"/>
      <p:bldP spid="75" grpId="0" animBg="1"/>
      <p:bldP spid="78" grpId="0"/>
      <p:bldP spid="80" grpId="0" animBg="1"/>
      <p:bldP spid="82" grpId="0"/>
      <p:bldP spid="83" grpId="0" animBg="1"/>
      <p:bldP spid="85" grpId="0"/>
      <p:bldP spid="88" grpId="0" animBg="1"/>
      <p:bldP spid="90" grpId="0"/>
      <p:bldP spid="91" grpId="0" animBg="1"/>
      <p:bldP spid="93" grpId="0"/>
      <p:bldP spid="94" grpId="0" animBg="1"/>
      <p:bldP spid="96" grpId="0"/>
      <p:bldP spid="97" grpId="0" animBg="1"/>
      <p:bldP spid="99" grpId="0"/>
      <p:bldP spid="100" grpId="0" animBg="1"/>
      <p:bldP spid="102" grpId="0"/>
      <p:bldP spid="103" grpId="0" animBg="1"/>
      <p:bldP spid="105" grpId="0"/>
      <p:bldP spid="106" grpId="0" animBg="1"/>
      <p:bldP spid="108" grpId="0"/>
      <p:bldP spid="109" grpId="0" animBg="1"/>
      <p:bldP spid="95" grpId="0" animBg="1"/>
      <p:bldP spid="23" grpId="0" animBg="1"/>
      <p:bldP spid="76" grpId="0" animBg="1"/>
      <p:bldP spid="81" grpId="0" animBg="1"/>
      <p:bldP spid="89" grpId="0" animBg="1"/>
      <p:bldP spid="87" grpId="0" animBg="1"/>
      <p:bldP spid="92" grpId="0" animBg="1"/>
      <p:bldP spid="98" grpId="0" animBg="1"/>
      <p:bldP spid="101" grpId="0" animBg="1"/>
      <p:bldP spid="104" grpId="0" animBg="1"/>
      <p:bldP spid="107" grpId="0" animBg="1"/>
      <p:bldP spid="1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In this session...</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548268" y="1474801"/>
            <a:ext cx="10515600" cy="4351338"/>
          </a:xfrm>
        </p:spPr>
        <p:txBody>
          <a:bodyPr/>
          <a:lstStyle/>
          <a:p>
            <a:r>
              <a:rPr lang="en-GB" dirty="0">
                <a:solidFill>
                  <a:schemeClr val="accent1">
                    <a:lumMod val="50000"/>
                  </a:schemeClr>
                </a:solidFill>
              </a:rPr>
              <a:t>Minimal pairs (P)</a:t>
            </a:r>
          </a:p>
          <a:p>
            <a:r>
              <a:rPr lang="en-GB" dirty="0">
                <a:solidFill>
                  <a:schemeClr val="accent1">
                    <a:lumMod val="50000"/>
                  </a:schemeClr>
                </a:solidFill>
              </a:rPr>
              <a:t>Multiple word meanings (V)</a:t>
            </a:r>
          </a:p>
          <a:p>
            <a:r>
              <a:rPr lang="en-GB" dirty="0">
                <a:solidFill>
                  <a:schemeClr val="accent1">
                    <a:lumMod val="50000"/>
                  </a:schemeClr>
                </a:solidFill>
              </a:rPr>
              <a:t>Processing pairs (G)</a:t>
            </a:r>
          </a:p>
          <a:p>
            <a:r>
              <a:rPr lang="en-GB" dirty="0">
                <a:solidFill>
                  <a:schemeClr val="accent1">
                    <a:lumMod val="50000"/>
                  </a:schemeClr>
                </a:solidFill>
              </a:rPr>
              <a:t>Using unknown words (P)</a:t>
            </a:r>
          </a:p>
          <a:p>
            <a:r>
              <a:rPr lang="en-GB" dirty="0">
                <a:solidFill>
                  <a:schemeClr val="accent1">
                    <a:lumMod val="50000"/>
                  </a:schemeClr>
                </a:solidFill>
              </a:rPr>
              <a:t>Teaching word patterns (V)</a:t>
            </a:r>
          </a:p>
          <a:p>
            <a:r>
              <a:rPr lang="en-GB" dirty="0">
                <a:solidFill>
                  <a:schemeClr val="accent1">
                    <a:lumMod val="50000"/>
                  </a:schemeClr>
                </a:solidFill>
              </a:rPr>
              <a:t>Lexical profiling (V)</a:t>
            </a:r>
          </a:p>
          <a:p>
            <a:r>
              <a:rPr lang="en-GB" dirty="0">
                <a:solidFill>
                  <a:schemeClr val="accent1">
                    <a:lumMod val="50000"/>
                  </a:schemeClr>
                </a:solidFill>
              </a:rPr>
              <a:t>Trapping the forms (G)</a:t>
            </a:r>
          </a:p>
          <a:p>
            <a:r>
              <a:rPr lang="en-GB" dirty="0">
                <a:solidFill>
                  <a:schemeClr val="accent1">
                    <a:lumMod val="50000"/>
                  </a:schemeClr>
                </a:solidFill>
              </a:rPr>
              <a:t>Assessing the knowledge (P,V,G)</a:t>
            </a:r>
          </a:p>
        </p:txBody>
      </p:sp>
      <p:sp>
        <p:nvSpPr>
          <p:cNvPr id="8" name="TextBox 7">
            <a:extLst>
              <a:ext uri="{FF2B5EF4-FFF2-40B4-BE49-F238E27FC236}">
                <a16:creationId xmlns:a16="http://schemas.microsoft.com/office/drawing/2014/main" id="{FEAE1058-89D6-4FEB-8A45-76EF3589CFDA}"/>
              </a:ext>
            </a:extLst>
          </p:cNvPr>
          <p:cNvSpPr txBox="1"/>
          <p:nvPr/>
        </p:nvSpPr>
        <p:spPr>
          <a:xfrm>
            <a:off x="153355" y="5882591"/>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Other sessions: </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https://ncelp.org/ncelp-teacher-cpd/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raided stands of phonics, vocabulary, and grammar">
            <a:extLst>
              <a:ext uri="{FF2B5EF4-FFF2-40B4-BE49-F238E27FC236}">
                <a16:creationId xmlns:a16="http://schemas.microsoft.com/office/drawing/2014/main" id="{F8AFD882-0D0F-479D-89A1-BB9437FDE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229248" y="732407"/>
            <a:ext cx="5368744" cy="3909060"/>
          </a:xfrm>
          <a:prstGeom prst="rect">
            <a:avLst/>
          </a:prstGeom>
        </p:spPr>
      </p:pic>
      <p:pic>
        <p:nvPicPr>
          <p:cNvPr id="15" name="Picture 14" descr="All London logo">
            <a:extLst>
              <a:ext uri="{FF2B5EF4-FFF2-40B4-BE49-F238E27FC236}">
                <a16:creationId xmlns:a16="http://schemas.microsoft.com/office/drawing/2014/main" id="{27953498-07B9-4360-B70A-20859BF56926}"/>
              </a:ext>
            </a:extLst>
          </p:cNvPr>
          <p:cNvPicPr>
            <a:picLocks noChangeAspect="1"/>
          </p:cNvPicPr>
          <p:nvPr/>
        </p:nvPicPr>
        <p:blipFill>
          <a:blip r:embed="rId6"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93433" y="5371309"/>
            <a:ext cx="2949601" cy="1474801"/>
          </a:xfrm>
          <a:prstGeom prst="rect">
            <a:avLst/>
          </a:prstGeom>
        </p:spPr>
      </p:pic>
      <p:sp>
        <p:nvSpPr>
          <p:cNvPr id="9" name="TextBox 8">
            <a:extLst>
              <a:ext uri="{FF2B5EF4-FFF2-40B4-BE49-F238E27FC236}">
                <a16:creationId xmlns:a16="http://schemas.microsoft.com/office/drawing/2014/main" id="{F2CE0F7B-3310-4F71-860F-8A29776DF27A}"/>
              </a:ext>
            </a:extLst>
          </p:cNvPr>
          <p:cNvSpPr txBox="1"/>
          <p:nvPr/>
        </p:nvSpPr>
        <p:spPr>
          <a:xfrm>
            <a:off x="9056665" y="5708082"/>
            <a:ext cx="29819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7"/>
              </a:rPr>
              <a:t>ALL London June 2019</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4785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ECF67D5B-28E3-483E-A736-DB342C7E92DE}"/>
              </a:ext>
            </a:extLst>
          </p:cNvPr>
          <p:cNvSpPr txBox="1"/>
          <p:nvPr/>
        </p:nvSpPr>
        <p:spPr>
          <a:xfrm>
            <a:off x="28737" y="102462"/>
            <a:ext cx="85316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This presentation: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https://ncelp.org/ncelp-teacher-cpd/</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ctrTitle"/>
          </p:nvPr>
        </p:nvSpPr>
        <p:spPr>
          <a:xfrm>
            <a:off x="95073" y="2009743"/>
            <a:ext cx="7740825" cy="2247138"/>
          </a:xfrm>
        </p:spPr>
        <p:txBody>
          <a:bodyPr>
            <a:normAutofit/>
          </a:bodyPr>
          <a:lstStyle/>
          <a:p>
            <a:pPr algn="l"/>
            <a:r>
              <a:rPr lang="en-GB" sz="4000" b="1" dirty="0">
                <a:solidFill>
                  <a:prstClr val="white"/>
                </a:solidFill>
              </a:rPr>
              <a:t>Old dogs can learn new tricks: </a:t>
            </a:r>
            <a:br>
              <a:rPr lang="en-GB" b="1" dirty="0">
                <a:solidFill>
                  <a:prstClr val="white"/>
                </a:solidFill>
              </a:rPr>
            </a:br>
            <a:endParaRPr lang="en-GB" dirty="0"/>
          </a:p>
        </p:txBody>
      </p:sp>
      <p:sp>
        <p:nvSpPr>
          <p:cNvPr id="3" name="Subtitle 2"/>
          <p:cNvSpPr>
            <a:spLocks noGrp="1"/>
          </p:cNvSpPr>
          <p:nvPr>
            <p:ph type="subTitle" idx="1"/>
          </p:nvPr>
        </p:nvSpPr>
        <p:spPr>
          <a:xfrm>
            <a:off x="95073" y="3429000"/>
            <a:ext cx="6818489" cy="1655762"/>
          </a:xfrm>
        </p:spPr>
        <p:txBody>
          <a:bodyPr/>
          <a:lstStyle/>
          <a:p>
            <a:pPr algn="l"/>
            <a:r>
              <a:rPr lang="en-GB" sz="3200" dirty="0">
                <a:solidFill>
                  <a:prstClr val="white"/>
                </a:solidFill>
              </a:rPr>
              <a:t>research- and practice-informed ideas for language teaching</a:t>
            </a:r>
          </a:p>
          <a:p>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56445" y="6161349"/>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14 / 06 / 20</a:t>
            </a:r>
          </a:p>
        </p:txBody>
      </p:sp>
      <p:pic>
        <p:nvPicPr>
          <p:cNvPr id="14" name="Picture 13" descr="woman">
            <a:extLst>
              <a:ext uri="{FF2B5EF4-FFF2-40B4-BE49-F238E27FC236}">
                <a16:creationId xmlns:a16="http://schemas.microsoft.com/office/drawing/2014/main" id="{CECA98E0-DEDB-4CDD-9E5D-B5D158D828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478" y="5939813"/>
            <a:ext cx="693678" cy="886654"/>
          </a:xfrm>
          <a:prstGeom prst="rect">
            <a:avLst/>
          </a:prstGeom>
        </p:spPr>
      </p:pic>
      <p:pic>
        <p:nvPicPr>
          <p:cNvPr id="7" name="Picture 6" descr="dog">
            <a:extLst>
              <a:ext uri="{FF2B5EF4-FFF2-40B4-BE49-F238E27FC236}">
                <a16:creationId xmlns:a16="http://schemas.microsoft.com/office/drawing/2014/main" id="{02A6BB0E-D3C0-4B5B-9A5E-4725B94A94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709" y="3289178"/>
            <a:ext cx="2126519" cy="3057787"/>
          </a:xfrm>
          <a:prstGeom prst="rect">
            <a:avLst/>
          </a:prstGeom>
        </p:spPr>
      </p:pic>
      <p:pic>
        <p:nvPicPr>
          <p:cNvPr id="15" name="Picture 14" descr="NCELP log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69811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lay Audio Button Set Clip Art">
            <a:hlinkClick r:id="" action="ppaction://noaction" highlightClick="1">
              <a:snd r:embed="rId5"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descr="pirate chest exercise"/>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192"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94521" y="506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4512"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80656" y="215115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04512" y="32865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69626" y="444779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4862" y="1224160"/>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2" name="Picture 1" descr="pirat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sp>
        <p:nvSpPr>
          <p:cNvPr id="3" name="TextBox 2">
            <a:extLst>
              <a:ext uri="{FF2B5EF4-FFF2-40B4-BE49-F238E27FC236}">
                <a16:creationId xmlns:a16="http://schemas.microsoft.com/office/drawing/2014/main" id="{9B038413-DCE6-4002-94DF-2D427D110488}"/>
              </a:ext>
            </a:extLst>
          </p:cNvPr>
          <p:cNvSpPr txBox="1"/>
          <p:nvPr/>
        </p:nvSpPr>
        <p:spPr>
          <a:xfrm>
            <a:off x="6625414" y="6430394"/>
            <a:ext cx="2982355" cy="369332"/>
          </a:xfrm>
          <a:prstGeom prst="rect">
            <a:avLst/>
          </a:prstGeom>
          <a:noFill/>
        </p:spPr>
        <p:txBody>
          <a:bodyPr wrap="square" rtlCol="0">
            <a:spAutoFit/>
          </a:bodyPr>
          <a:lstStyle/>
          <a:p>
            <a:pPr algn="r"/>
            <a:r>
              <a:rPr lang="en-GB" dirty="0">
                <a:solidFill>
                  <a:schemeClr val="bg1"/>
                </a:solidFill>
                <a:latin typeface="Century Gothic" panose="020B0502020202020204" pitchFamily="34" charset="0"/>
              </a:rPr>
              <a:t>Natalie Finlayson</a:t>
            </a:r>
          </a:p>
        </p:txBody>
      </p:sp>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Picture 55" descr="background rectangle">
            <a:extLst>
              <a:ext uri="{FF2B5EF4-FFF2-40B4-BE49-F238E27FC236}">
                <a16:creationId xmlns:a16="http://schemas.microsoft.com/office/drawing/2014/main" id="{6D1AF5AB-4258-421C-A156-DBDE55F83E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7" name="Title 3">
            <a:extLst>
              <a:ext uri="{FF2B5EF4-FFF2-40B4-BE49-F238E27FC236}">
                <a16:creationId xmlns:a16="http://schemas.microsoft.com/office/drawing/2014/main" id="{DE2262FC-4F4F-425E-BF90-21735C43813C}"/>
              </a:ext>
            </a:extLst>
          </p:cNvPr>
          <p:cNvSpPr>
            <a:spLocks noGrp="1"/>
          </p:cNvSpPr>
          <p:nvPr>
            <p:ph type="title"/>
          </p:nvPr>
        </p:nvSpPr>
        <p:spPr>
          <a:xfrm>
            <a:off x="188942" y="296864"/>
            <a:ext cx="5265384" cy="707849"/>
          </a:xfrm>
        </p:spPr>
        <p:txBody>
          <a:bodyPr>
            <a:normAutofit fontScale="90000"/>
          </a:bodyPr>
          <a:lstStyle/>
          <a:p>
            <a:r>
              <a:rPr lang="en-GB" sz="3600" b="1" dirty="0" err="1">
                <a:solidFill>
                  <a:schemeClr val="bg1"/>
                </a:solidFill>
              </a:rPr>
              <a:t>En</a:t>
            </a:r>
            <a:r>
              <a:rPr lang="en-GB" sz="3600" b="1" dirty="0">
                <a:solidFill>
                  <a:schemeClr val="bg1"/>
                </a:solidFill>
              </a:rPr>
              <a:t> </a:t>
            </a:r>
            <a:r>
              <a:rPr lang="en-GB" sz="3600" b="1" dirty="0" err="1">
                <a:solidFill>
                  <a:schemeClr val="bg1"/>
                </a:solidFill>
              </a:rPr>
              <a:t>anglais</a:t>
            </a:r>
            <a:r>
              <a:rPr lang="en-GB" sz="3600" b="1" dirty="0">
                <a:solidFill>
                  <a:schemeClr val="bg1"/>
                </a:solidFill>
              </a:rPr>
              <a:t> et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53600" y="211769"/>
            <a:ext cx="2156320" cy="35973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
            <a:extLst>
              <a:ext uri="{FF2B5EF4-FFF2-40B4-BE49-F238E27FC236}">
                <a16:creationId xmlns:a16="http://schemas.microsoft.com/office/drawing/2014/main" id="{3F3BD631-F988-4995-891D-A2FA0C9F0AF9}"/>
              </a:ext>
            </a:extLst>
          </p:cNvPr>
          <p:cNvGraphicFramePr>
            <a:graphicFrameLocks noGrp="1"/>
          </p:cNvGraphicFramePr>
          <p:nvPr>
            <p:extLst>
              <p:ext uri="{D42A27DB-BD31-4B8C-83A1-F6EECF244321}">
                <p14:modId xmlns:p14="http://schemas.microsoft.com/office/powerpoint/2010/main" val="1115373337"/>
              </p:ext>
            </p:extLst>
          </p:nvPr>
        </p:nvGraphicFramePr>
        <p:xfrm>
          <a:off x="279997"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20" name="TextBox 19">
            <a:extLst>
              <a:ext uri="{FF2B5EF4-FFF2-40B4-BE49-F238E27FC236}">
                <a16:creationId xmlns:a16="http://schemas.microsoft.com/office/drawing/2014/main" id="{937E5FB9-FFAE-4033-BBB4-E4DC5EB6BE74}"/>
              </a:ext>
            </a:extLst>
          </p:cNvPr>
          <p:cNvSpPr txBox="1"/>
          <p:nvPr/>
        </p:nvSpPr>
        <p:spPr>
          <a:xfrm>
            <a:off x="3840505"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6625A08F-53F0-4B5F-AFCB-F8A44B6493EF}"/>
              </a:ext>
            </a:extLst>
          </p:cNvPr>
          <p:cNvSpPr txBox="1"/>
          <p:nvPr/>
        </p:nvSpPr>
        <p:spPr>
          <a:xfrm>
            <a:off x="4636404"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 name="Action Button: Custom 66" descr="number 1">
            <a:hlinkClick r:id="" action="ppaction://noaction" highlightClick="1">
              <a:snd r:embed="rId4" name="1-chef.wav"/>
            </a:hlinkClick>
            <a:extLst>
              <a:ext uri="{FF2B5EF4-FFF2-40B4-BE49-F238E27FC236}">
                <a16:creationId xmlns:a16="http://schemas.microsoft.com/office/drawing/2014/main" id="{B4B22334-B9A7-4F1E-B940-9C0DA7CB6B72}"/>
              </a:ext>
            </a:extLst>
          </p:cNvPr>
          <p:cNvSpPr/>
          <p:nvPr/>
        </p:nvSpPr>
        <p:spPr>
          <a:xfrm>
            <a:off x="465445" y="1973181"/>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pic>
        <p:nvPicPr>
          <p:cNvPr id="2058" name="Picture 10" descr="chef">
            <a:extLst>
              <a:ext uri="{FF2B5EF4-FFF2-40B4-BE49-F238E27FC236}">
                <a16:creationId xmlns:a16="http://schemas.microsoft.com/office/drawing/2014/main" id="{F72F8E59-7F01-4298-944D-A42C09C0F4B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3627" y="1794370"/>
            <a:ext cx="502084" cy="9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2146126" y="2090385"/>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41" name="Picture 40"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6276" y="2019274"/>
            <a:ext cx="457866" cy="476944"/>
          </a:xfrm>
          <a:prstGeom prst="rect">
            <a:avLst/>
          </a:prstGeom>
        </p:spPr>
      </p:pic>
      <p:sp>
        <p:nvSpPr>
          <p:cNvPr id="9" name="Action Button: Custom 69" descr="number 2">
            <a:hlinkClick r:id="" action="ppaction://noaction" highlightClick="1">
              <a:snd r:embed="rId7" name="2 avalanche.wav"/>
            </a:hlinkClick>
            <a:extLst>
              <a:ext uri="{FF2B5EF4-FFF2-40B4-BE49-F238E27FC236}">
                <a16:creationId xmlns:a16="http://schemas.microsoft.com/office/drawing/2014/main" id="{8A1E0069-9749-49A4-87EE-4A2C10BF43BB}"/>
              </a:ext>
            </a:extLst>
          </p:cNvPr>
          <p:cNvSpPr/>
          <p:nvPr/>
        </p:nvSpPr>
        <p:spPr>
          <a:xfrm>
            <a:off x="465445" y="2877830"/>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pic>
        <p:nvPicPr>
          <p:cNvPr id="2080" name="Picture 32" descr="snowflake">
            <a:extLst>
              <a:ext uri="{FF2B5EF4-FFF2-40B4-BE49-F238E27FC236}">
                <a16:creationId xmlns:a16="http://schemas.microsoft.com/office/drawing/2014/main" id="{A0BA8CA6-345A-485E-BEAD-5232391C85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45991" y="2706928"/>
            <a:ext cx="787083" cy="90000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33A9AF67-EFF2-4400-A461-4D324706A4C3}"/>
              </a:ext>
            </a:extLst>
          </p:cNvPr>
          <p:cNvSpPr txBox="1"/>
          <p:nvPr/>
        </p:nvSpPr>
        <p:spPr>
          <a:xfrm>
            <a:off x="2110313" y="2950367"/>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42" name="Picture 41"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8449" y="2877830"/>
            <a:ext cx="457866" cy="476944"/>
          </a:xfrm>
          <a:prstGeom prst="rect">
            <a:avLst/>
          </a:prstGeom>
        </p:spPr>
      </p:pic>
      <p:sp>
        <p:nvSpPr>
          <p:cNvPr id="10" name="Action Button: Custom 72" descr="number 3">
            <a:hlinkClick r:id="" action="ppaction://noaction" highlightClick="1">
              <a:snd r:embed="rId9" name="3 touche.wav"/>
            </a:hlinkClick>
            <a:extLst>
              <a:ext uri="{FF2B5EF4-FFF2-40B4-BE49-F238E27FC236}">
                <a16:creationId xmlns:a16="http://schemas.microsoft.com/office/drawing/2014/main" id="{799379FC-B7D7-4CE5-8F77-E9A6AA06284F}"/>
              </a:ext>
            </a:extLst>
          </p:cNvPr>
          <p:cNvSpPr/>
          <p:nvPr/>
        </p:nvSpPr>
        <p:spPr>
          <a:xfrm>
            <a:off x="465445"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pic>
        <p:nvPicPr>
          <p:cNvPr id="2074" name="Picture 26" descr="person touching something">
            <a:extLst>
              <a:ext uri="{FF2B5EF4-FFF2-40B4-BE49-F238E27FC236}">
                <a16:creationId xmlns:a16="http://schemas.microsoft.com/office/drawing/2014/main" id="{224D2737-B403-4163-83B3-F351F2137CAA}"/>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7963" y="3607320"/>
            <a:ext cx="699583" cy="900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4147F5AC-E733-4A93-84E6-40324AE3224D}"/>
              </a:ext>
            </a:extLst>
          </p:cNvPr>
          <p:cNvSpPr txBox="1"/>
          <p:nvPr/>
        </p:nvSpPr>
        <p:spPr>
          <a:xfrm>
            <a:off x="2146126" y="3810349"/>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43" name="Picture 42"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3390" y="3782067"/>
            <a:ext cx="457866" cy="476944"/>
          </a:xfrm>
          <a:prstGeom prst="rect">
            <a:avLst/>
          </a:prstGeom>
        </p:spPr>
      </p:pic>
      <p:sp>
        <p:nvSpPr>
          <p:cNvPr id="11" name="Action Button: Custom 75" descr="number 4">
            <a:hlinkClick r:id="" action="ppaction://noaction" highlightClick="1">
              <a:snd r:embed="rId11" name="4 brochure.wav"/>
            </a:hlinkClick>
            <a:extLst>
              <a:ext uri="{FF2B5EF4-FFF2-40B4-BE49-F238E27FC236}">
                <a16:creationId xmlns:a16="http://schemas.microsoft.com/office/drawing/2014/main" id="{7A063671-FD9F-4429-B54C-784F03D688DE}"/>
              </a:ext>
            </a:extLst>
          </p:cNvPr>
          <p:cNvSpPr/>
          <p:nvPr/>
        </p:nvSpPr>
        <p:spPr>
          <a:xfrm>
            <a:off x="465445" y="467773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pic>
        <p:nvPicPr>
          <p:cNvPr id="2054" name="Picture 6" descr="leaflet">
            <a:extLst>
              <a:ext uri="{FF2B5EF4-FFF2-40B4-BE49-F238E27FC236}">
                <a16:creationId xmlns:a16="http://schemas.microsoft.com/office/drawing/2014/main" id="{13871DBF-CB14-4DEA-A139-76DB1983F0D8}"/>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7179" y="4497735"/>
            <a:ext cx="849845" cy="90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D5E511EB-2AE0-41A9-A924-3F90F0A5C56A}"/>
              </a:ext>
            </a:extLst>
          </p:cNvPr>
          <p:cNvSpPr txBox="1"/>
          <p:nvPr/>
        </p:nvSpPr>
        <p:spPr>
          <a:xfrm>
            <a:off x="2107573" y="4709755"/>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pic>
        <p:nvPicPr>
          <p:cNvPr id="44" name="Picture 43"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9027" y="4690960"/>
            <a:ext cx="457866" cy="476944"/>
          </a:xfrm>
          <a:prstGeom prst="rect">
            <a:avLst/>
          </a:prstGeom>
        </p:spPr>
      </p:pic>
      <p:sp>
        <p:nvSpPr>
          <p:cNvPr id="12" name="Action Button: Custom 78" descr="number 5">
            <a:hlinkClick r:id="" action="ppaction://noaction" highlightClick="1">
              <a:snd r:embed="rId13" name="5 charge.wav"/>
            </a:hlinkClick>
            <a:extLst>
              <a:ext uri="{FF2B5EF4-FFF2-40B4-BE49-F238E27FC236}">
                <a16:creationId xmlns:a16="http://schemas.microsoft.com/office/drawing/2014/main" id="{3853283F-04D4-4EC4-B256-2F4A352972D0}"/>
              </a:ext>
            </a:extLst>
          </p:cNvPr>
          <p:cNvSpPr/>
          <p:nvPr/>
        </p:nvSpPr>
        <p:spPr>
          <a:xfrm>
            <a:off x="465445"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pic>
        <p:nvPicPr>
          <p:cNvPr id="2084" name="Picture 36" descr="battery charging">
            <a:extLst>
              <a:ext uri="{FF2B5EF4-FFF2-40B4-BE49-F238E27FC236}">
                <a16:creationId xmlns:a16="http://schemas.microsoft.com/office/drawing/2014/main" id="{376017C0-679F-4E54-A226-9AED13D2191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07573" y="542285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298D33F-7153-4008-BDE6-DFFFC188AF4C}"/>
              </a:ext>
            </a:extLst>
          </p:cNvPr>
          <p:cNvSpPr txBox="1"/>
          <p:nvPr/>
        </p:nvSpPr>
        <p:spPr>
          <a:xfrm>
            <a:off x="2146126" y="5609161"/>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pic>
        <p:nvPicPr>
          <p:cNvPr id="45" name="Picture 44"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2475" y="5618620"/>
            <a:ext cx="457866" cy="476944"/>
          </a:xfrm>
          <a:prstGeom prst="rect">
            <a:avLst/>
          </a:prstGeom>
        </p:spPr>
      </p:pic>
      <p:graphicFrame>
        <p:nvGraphicFramePr>
          <p:cNvPr id="55" name="Table 54">
            <a:extLst>
              <a:ext uri="{FF2B5EF4-FFF2-40B4-BE49-F238E27FC236}">
                <a16:creationId xmlns:a16="http://schemas.microsoft.com/office/drawing/2014/main" id="{D48A76EA-74EF-4028-927E-AED497442433}"/>
              </a:ext>
            </a:extLst>
          </p:cNvPr>
          <p:cNvGraphicFramePr>
            <a:graphicFrameLocks noGrp="1"/>
          </p:cNvGraphicFramePr>
          <p:nvPr/>
        </p:nvGraphicFramePr>
        <p:xfrm>
          <a:off x="6512004" y="1782263"/>
          <a:ext cx="5400000" cy="45000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3049961456"/>
                    </a:ext>
                  </a:extLst>
                </a:gridCol>
                <a:gridCol w="900000">
                  <a:extLst>
                    <a:ext uri="{9D8B030D-6E8A-4147-A177-3AD203B41FA5}">
                      <a16:colId xmlns:a16="http://schemas.microsoft.com/office/drawing/2014/main" val="733390860"/>
                    </a:ext>
                  </a:extLst>
                </a:gridCol>
                <a:gridCol w="1800000">
                  <a:extLst>
                    <a:ext uri="{9D8B030D-6E8A-4147-A177-3AD203B41FA5}">
                      <a16:colId xmlns:a16="http://schemas.microsoft.com/office/drawing/2014/main" val="2049971738"/>
                    </a:ext>
                  </a:extLst>
                </a:gridCol>
                <a:gridCol w="900000">
                  <a:extLst>
                    <a:ext uri="{9D8B030D-6E8A-4147-A177-3AD203B41FA5}">
                      <a16:colId xmlns:a16="http://schemas.microsoft.com/office/drawing/2014/main" val="250923416"/>
                    </a:ext>
                  </a:extLst>
                </a:gridCol>
                <a:gridCol w="900000">
                  <a:extLst>
                    <a:ext uri="{9D8B030D-6E8A-4147-A177-3AD203B41FA5}">
                      <a16:colId xmlns:a16="http://schemas.microsoft.com/office/drawing/2014/main" val="3429027629"/>
                    </a:ext>
                  </a:extLst>
                </a:gridCol>
              </a:tblGrid>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1708949"/>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1140433"/>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885291"/>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531825"/>
                  </a:ext>
                </a:extLst>
              </a:tr>
              <a:tr h="900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6518758"/>
                  </a:ext>
                </a:extLst>
              </a:tr>
            </a:tbl>
          </a:graphicData>
        </a:graphic>
      </p:graphicFrame>
      <p:sp>
        <p:nvSpPr>
          <p:cNvPr id="59" name="TextBox 58">
            <a:extLst>
              <a:ext uri="{FF2B5EF4-FFF2-40B4-BE49-F238E27FC236}">
                <a16:creationId xmlns:a16="http://schemas.microsoft.com/office/drawing/2014/main" id="{BEF92ABD-D210-4CD8-BB1B-625E16C82CDF}"/>
              </a:ext>
            </a:extLst>
          </p:cNvPr>
          <p:cNvSpPr txBox="1"/>
          <p:nvPr/>
        </p:nvSpPr>
        <p:spPr>
          <a:xfrm>
            <a:off x="10087288" y="1086484"/>
            <a:ext cx="980801"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same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B237B5C1-3996-4373-9E06-B4E1237772E3}"/>
              </a:ext>
            </a:extLst>
          </p:cNvPr>
          <p:cNvSpPr txBox="1"/>
          <p:nvPr/>
        </p:nvSpPr>
        <p:spPr>
          <a:xfrm>
            <a:off x="10883187" y="1078640"/>
            <a:ext cx="122590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different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3" name="Action Button: Custom 81" descr="number 6">
            <a:hlinkClick r:id="" action="ppaction://noaction" highlightClick="1">
              <a:snd r:embed="rId15" name="6 champagne.wav"/>
            </a:hlinkClick>
            <a:extLst>
              <a:ext uri="{FF2B5EF4-FFF2-40B4-BE49-F238E27FC236}">
                <a16:creationId xmlns:a16="http://schemas.microsoft.com/office/drawing/2014/main" id="{1D61EF3A-2B81-4E8B-9A7C-269706316FEA}"/>
              </a:ext>
            </a:extLst>
          </p:cNvPr>
          <p:cNvSpPr/>
          <p:nvPr/>
        </p:nvSpPr>
        <p:spPr>
          <a:xfrm>
            <a:off x="6682541" y="1968605"/>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064" name="Picture 16" descr="champagne glasses">
            <a:extLst>
              <a:ext uri="{FF2B5EF4-FFF2-40B4-BE49-F238E27FC236}">
                <a16:creationId xmlns:a16="http://schemas.microsoft.com/office/drawing/2014/main" id="{D9F670F2-805E-450A-9472-6C8A2999EEA9}"/>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97491" y="1822572"/>
            <a:ext cx="662500" cy="90000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863FE014-E448-427E-8C72-51C3661DEC11}"/>
              </a:ext>
            </a:extLst>
          </p:cNvPr>
          <p:cNvSpPr txBox="1"/>
          <p:nvPr/>
        </p:nvSpPr>
        <p:spPr>
          <a:xfrm>
            <a:off x="8159991" y="2019274"/>
            <a:ext cx="2050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pic>
        <p:nvPicPr>
          <p:cNvPr id="61" name="Picture 60"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5222" y="2011581"/>
            <a:ext cx="457866" cy="476944"/>
          </a:xfrm>
          <a:prstGeom prst="rect">
            <a:avLst/>
          </a:prstGeom>
        </p:spPr>
      </p:pic>
      <p:sp>
        <p:nvSpPr>
          <p:cNvPr id="14" name="Action Button: Custom 84" descr="number 7">
            <a:hlinkClick r:id="" action="ppaction://noaction" highlightClick="1">
              <a:snd r:embed="rId17" name="7 chocolat.wav"/>
            </a:hlinkClick>
            <a:extLst>
              <a:ext uri="{FF2B5EF4-FFF2-40B4-BE49-F238E27FC236}">
                <a16:creationId xmlns:a16="http://schemas.microsoft.com/office/drawing/2014/main" id="{EE60D675-6720-4F14-A2E6-F4F4312D8E71}"/>
              </a:ext>
            </a:extLst>
          </p:cNvPr>
          <p:cNvSpPr/>
          <p:nvPr/>
        </p:nvSpPr>
        <p:spPr>
          <a:xfrm>
            <a:off x="6682541" y="28817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pic>
        <p:nvPicPr>
          <p:cNvPr id="2066" name="Picture 18" descr="chocolate bar">
            <a:extLst>
              <a:ext uri="{FF2B5EF4-FFF2-40B4-BE49-F238E27FC236}">
                <a16:creationId xmlns:a16="http://schemas.microsoft.com/office/drawing/2014/main" id="{7035BC79-5BA8-46A1-B8CB-EB6CE1AE1E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412738" y="2850937"/>
            <a:ext cx="900000" cy="61875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77A7A472-089A-4C46-9F85-6E68E180FB2D}"/>
              </a:ext>
            </a:extLst>
          </p:cNvPr>
          <p:cNvSpPr txBox="1"/>
          <p:nvPr/>
        </p:nvSpPr>
        <p:spPr>
          <a:xfrm>
            <a:off x="8278741" y="2906714"/>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7205" y="2875977"/>
            <a:ext cx="457866" cy="476944"/>
          </a:xfrm>
          <a:prstGeom prst="rect">
            <a:avLst/>
          </a:prstGeom>
        </p:spPr>
      </p:pic>
      <p:sp>
        <p:nvSpPr>
          <p:cNvPr id="15" name="Action Button: Custom 87" descr="number 8">
            <a:hlinkClick r:id="" action="ppaction://noaction" highlightClick="1">
              <a:snd r:embed="rId19" name="8 champion.wav"/>
            </a:hlinkClick>
            <a:extLst>
              <a:ext uri="{FF2B5EF4-FFF2-40B4-BE49-F238E27FC236}">
                <a16:creationId xmlns:a16="http://schemas.microsoft.com/office/drawing/2014/main" id="{2671ECFD-D5D9-4B8A-A92F-6A15D688B2D1}"/>
              </a:ext>
            </a:extLst>
          </p:cNvPr>
          <p:cNvSpPr/>
          <p:nvPr/>
        </p:nvSpPr>
        <p:spPr>
          <a:xfrm>
            <a:off x="6682541" y="37820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2060" name="Picture 12" descr="champion">
            <a:extLst>
              <a:ext uri="{FF2B5EF4-FFF2-40B4-BE49-F238E27FC236}">
                <a16:creationId xmlns:a16="http://schemas.microsoft.com/office/drawing/2014/main" id="{8B848E80-8B72-400B-877E-FE8F30F2A642}"/>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5009" y="3582263"/>
            <a:ext cx="854375" cy="9000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E0A8EBA9-649F-4A70-B702-5CAD39A1EC9B}"/>
              </a:ext>
            </a:extLst>
          </p:cNvPr>
          <p:cNvSpPr txBox="1"/>
          <p:nvPr/>
        </p:nvSpPr>
        <p:spPr>
          <a:xfrm>
            <a:off x="8279697" y="3810349"/>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pic>
        <p:nvPicPr>
          <p:cNvPr id="63" name="Picture 62"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7205" y="3793791"/>
            <a:ext cx="457866" cy="476944"/>
          </a:xfrm>
          <a:prstGeom prst="rect">
            <a:avLst/>
          </a:prstGeom>
        </p:spPr>
      </p:pic>
      <p:sp>
        <p:nvSpPr>
          <p:cNvPr id="16" name="Action Button: Custom 90" descr="number 9">
            <a:hlinkClick r:id="" action="ppaction://noaction" highlightClick="1">
              <a:snd r:embed="rId21" name="9 moustache.wav"/>
            </a:hlinkClick>
            <a:extLst>
              <a:ext uri="{FF2B5EF4-FFF2-40B4-BE49-F238E27FC236}">
                <a16:creationId xmlns:a16="http://schemas.microsoft.com/office/drawing/2014/main" id="{0322B134-F0B7-4C42-BFBB-F1A961145732}"/>
              </a:ext>
            </a:extLst>
          </p:cNvPr>
          <p:cNvSpPr/>
          <p:nvPr/>
        </p:nvSpPr>
        <p:spPr>
          <a:xfrm>
            <a:off x="6684620" y="466219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pic>
        <p:nvPicPr>
          <p:cNvPr id="2056" name="Picture 8" descr="moustache">
            <a:extLst>
              <a:ext uri="{FF2B5EF4-FFF2-40B4-BE49-F238E27FC236}">
                <a16:creationId xmlns:a16="http://schemas.microsoft.com/office/drawing/2014/main" id="{7E330DF9-CD0D-45C7-982A-C5E3EDD39C45}"/>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3694" y="4658981"/>
            <a:ext cx="900000" cy="540902"/>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9A8F3ECD-73BB-447E-A661-F1F3A70FC9F3}"/>
              </a:ext>
            </a:extLst>
          </p:cNvPr>
          <p:cNvSpPr txBox="1"/>
          <p:nvPr/>
        </p:nvSpPr>
        <p:spPr>
          <a:xfrm>
            <a:off x="8279697" y="4709754"/>
            <a:ext cx="18646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64" name="Picture 63"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8755" y="4704634"/>
            <a:ext cx="457866" cy="476944"/>
          </a:xfrm>
          <a:prstGeom prst="rect">
            <a:avLst/>
          </a:prstGeom>
        </p:spPr>
      </p:pic>
      <p:sp>
        <p:nvSpPr>
          <p:cNvPr id="17" name="Action Button: Custom 93" descr="number 10">
            <a:hlinkClick r:id="" action="ppaction://noaction" highlightClick="1">
              <a:snd r:embed="rId23" name="10 riche.wav"/>
            </a:hlinkClick>
            <a:extLst>
              <a:ext uri="{FF2B5EF4-FFF2-40B4-BE49-F238E27FC236}">
                <a16:creationId xmlns:a16="http://schemas.microsoft.com/office/drawing/2014/main" id="{82CAF0CF-B25B-4425-9DBC-9A124442F8A3}"/>
              </a:ext>
            </a:extLst>
          </p:cNvPr>
          <p:cNvSpPr/>
          <p:nvPr/>
        </p:nvSpPr>
        <p:spPr>
          <a:xfrm>
            <a:off x="6682541" y="5552667"/>
            <a:ext cx="540000" cy="540000"/>
          </a:xfrm>
          <a:prstGeom prst="actionButtonBlank">
            <a:avLst/>
          </a:prstGeom>
          <a:solidFill>
            <a:srgbClr val="11507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2072" name="Picture 24" descr="Money Clip Art | Clipart library - Free Clipart Images">
            <a:extLst>
              <a:ext uri="{FF2B5EF4-FFF2-40B4-BE49-F238E27FC236}">
                <a16:creationId xmlns:a16="http://schemas.microsoft.com/office/drawing/2014/main" id="{76A4E1F1-C28E-4038-B635-B2302777D33A}"/>
              </a:ext>
            </a:extLst>
          </p:cNvPr>
          <p:cNvPicPr>
            <a:picLocks noChangeAspect="1" noChangeArrowheads="1"/>
          </p:cNvPicPr>
          <p:nvPr/>
        </p:nvPicPr>
        <p:blipFill>
          <a:blip r:embed="rId2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04944" y="5407092"/>
            <a:ext cx="702985" cy="90000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B8FB205E-FFCF-4B3C-9962-CACB431D435F}"/>
              </a:ext>
            </a:extLst>
          </p:cNvPr>
          <p:cNvSpPr txBox="1"/>
          <p:nvPr/>
        </p:nvSpPr>
        <p:spPr>
          <a:xfrm>
            <a:off x="8292840" y="5613389"/>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pic>
        <p:nvPicPr>
          <p:cNvPr id="65" name="Picture 64" descr="green check mark">
            <a:extLst>
              <a:ext uri="{FF2B5EF4-FFF2-40B4-BE49-F238E27FC236}">
                <a16:creationId xmlns:a16="http://schemas.microsoft.com/office/drawing/2014/main" id="{A1A7381C-CCDA-4D46-83BD-854421599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39463" y="5618620"/>
            <a:ext cx="457866" cy="476944"/>
          </a:xfrm>
          <a:prstGeom prst="rect">
            <a:avLst/>
          </a:prstGeom>
        </p:spPr>
      </p:pic>
      <p:sp>
        <p:nvSpPr>
          <p:cNvPr id="3" name="Rectangle 2">
            <a:extLst>
              <a:ext uri="{FF2B5EF4-FFF2-40B4-BE49-F238E27FC236}">
                <a16:creationId xmlns:a16="http://schemas.microsoft.com/office/drawing/2014/main" id="{2F51F9A8-D0A4-4063-9325-1332E020869F}"/>
              </a:ext>
            </a:extLst>
          </p:cNvPr>
          <p:cNvSpPr/>
          <p:nvPr/>
        </p:nvSpPr>
        <p:spPr>
          <a:xfrm>
            <a:off x="4277770" y="6482830"/>
            <a:ext cx="5349541" cy="313932"/>
          </a:xfrm>
          <a:prstGeom prst="rect">
            <a:avLst/>
          </a:prstGeom>
        </p:spPr>
        <p:txBody>
          <a:bodyPr wrap="none">
            <a:spAutoFit/>
          </a:bodyPr>
          <a:lstStyle/>
          <a:p>
            <a:pPr lvl="0">
              <a:lnSpc>
                <a:spcPct val="90000"/>
              </a:lnSpc>
              <a:spcBef>
                <a:spcPct val="0"/>
              </a:spcBef>
              <a:defRPr/>
            </a:pPr>
            <a:r>
              <a:rPr lang="en-GB" sz="1600" dirty="0">
                <a:solidFill>
                  <a:prstClr val="white"/>
                </a:solidFill>
                <a:latin typeface="Century Gothic" panose="020B0502020202020204" pitchFamily="34" charset="0"/>
              </a:rPr>
              <a:t>Kirsten Somerville / St James’ Hub / Natalie Finlayson</a:t>
            </a:r>
          </a:p>
        </p:txBody>
      </p:sp>
    </p:spTree>
    <p:extLst>
      <p:ext uri="{BB962C8B-B14F-4D97-AF65-F5344CB8AC3E}">
        <p14:creationId xmlns:p14="http://schemas.microsoft.com/office/powerpoint/2010/main" val="347623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7" descr="speech bubbles">
            <a:extLst>
              <a:ext uri="{FF2B5EF4-FFF2-40B4-BE49-F238E27FC236}">
                <a16:creationId xmlns:a16="http://schemas.microsoft.com/office/drawing/2014/main" id="{66973838-F55A-487A-BEDC-C12C4A9D90E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9250" y="32071"/>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descr="tennis ball">
            <a:extLst>
              <a:ext uri="{FF2B5EF4-FFF2-40B4-BE49-F238E27FC236}">
                <a16:creationId xmlns:a16="http://schemas.microsoft.com/office/drawing/2014/main" id="{1EFC7A86-E284-490A-8988-C6D3ED9481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354" y="100558"/>
            <a:ext cx="551646" cy="535097"/>
          </a:xfrm>
          <a:prstGeom prst="rect">
            <a:avLst/>
          </a:prstGeom>
        </p:spPr>
      </p:pic>
      <p:sp>
        <p:nvSpPr>
          <p:cNvPr id="2" name="TextBox 1">
            <a:extLst>
              <a:ext uri="{FF2B5EF4-FFF2-40B4-BE49-F238E27FC236}">
                <a16:creationId xmlns:a16="http://schemas.microsoft.com/office/drawing/2014/main" id="{CF85D06E-2288-42D8-92DF-4450BE7383DC}"/>
              </a:ext>
            </a:extLst>
          </p:cNvPr>
          <p:cNvSpPr txBox="1"/>
          <p:nvPr/>
        </p:nvSpPr>
        <p:spPr>
          <a:xfrm>
            <a:off x="1685839" y="176061"/>
            <a:ext cx="9070112" cy="442674"/>
          </a:xfrm>
          <a:prstGeom prst="wedgeRoundRectCallout">
            <a:avLst>
              <a:gd name="adj1" fmla="val -51170"/>
              <a:gd name="adj2" fmla="val 50546"/>
              <a:gd name="adj3" fmla="val 16667"/>
            </a:avLst>
          </a:prstGeom>
          <a:solidFill>
            <a:srgbClr val="115076"/>
          </a:solidFill>
          <a:ln>
            <a:solidFill>
              <a:srgbClr val="EE6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Two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pronunciations in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pronunciation in French!</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ounded Rectangle 46" descr="background for modality 'parler'">
            <a:extLst>
              <a:ext uri="{FF2B5EF4-FFF2-40B4-BE49-F238E27FC236}">
                <a16:creationId xmlns:a16="http://schemas.microsoft.com/office/drawing/2014/main" id="{2E9269F7-4DBD-4D66-9033-F8D7A9604A95}"/>
              </a:ext>
            </a:extLst>
          </p:cNvPr>
          <p:cNvSpPr/>
          <p:nvPr/>
        </p:nvSpPr>
        <p:spPr>
          <a:xfrm>
            <a:off x="10845790" y="211770"/>
            <a:ext cx="1064129" cy="38551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37B02DD1-299C-9440-B644-8F049E5258B5}"/>
              </a:ext>
            </a:extLst>
          </p:cNvPr>
          <p:cNvSpPr>
            <a:spLocks noGrp="1"/>
          </p:cNvSpPr>
          <p:nvPr>
            <p:ph type="title"/>
          </p:nvPr>
        </p:nvSpPr>
        <p:spPr>
          <a:xfrm>
            <a:off x="10845790" y="221754"/>
            <a:ext cx="1064129" cy="375528"/>
          </a:xfrm>
        </p:spPr>
        <p:txBody>
          <a:bodyPr>
            <a:normAutofit/>
          </a:bodyPr>
          <a:lstStyle/>
          <a:p>
            <a:pPr algn="ctr"/>
            <a:r>
              <a:rPr lang="en-GB" sz="1800" b="1" dirty="0" err="1">
                <a:solidFill>
                  <a:prstClr val="white"/>
                </a:solidFill>
              </a:rPr>
              <a:t>parler</a:t>
            </a:r>
            <a:endParaRPr lang="en-US" sz="1800" dirty="0"/>
          </a:p>
        </p:txBody>
      </p:sp>
      <p:pic>
        <p:nvPicPr>
          <p:cNvPr id="3074" name="Picture 2" descr="04">
            <a:extLst>
              <a:ext uri="{FF2B5EF4-FFF2-40B4-BE49-F238E27FC236}">
                <a16:creationId xmlns:a16="http://schemas.microsoft.com/office/drawing/2014/main" id="{99F4C59A-BF1F-49A1-8107-05F2B2862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000" y="504392"/>
            <a:ext cx="10800000" cy="60893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FC147F4-6F95-4758-81F2-B47F56B92B57}"/>
              </a:ext>
            </a:extLst>
          </p:cNvPr>
          <p:cNvSpPr txBox="1"/>
          <p:nvPr/>
        </p:nvSpPr>
        <p:spPr>
          <a:xfrm>
            <a:off x="1844124" y="1810572"/>
            <a:ext cx="8499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ef</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33A9AF67-EFF2-4400-A461-4D324706A4C3}"/>
              </a:ext>
            </a:extLst>
          </p:cNvPr>
          <p:cNvSpPr txBox="1"/>
          <p:nvPr/>
        </p:nvSpPr>
        <p:spPr>
          <a:xfrm>
            <a:off x="1366429" y="2574121"/>
            <a:ext cx="18053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avalan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47" name="TextBox 46">
            <a:extLst>
              <a:ext uri="{FF2B5EF4-FFF2-40B4-BE49-F238E27FC236}">
                <a16:creationId xmlns:a16="http://schemas.microsoft.com/office/drawing/2014/main" id="{4147F5AC-E733-4A93-84E6-40324AE3224D}"/>
              </a:ext>
            </a:extLst>
          </p:cNvPr>
          <p:cNvSpPr txBox="1"/>
          <p:nvPr/>
        </p:nvSpPr>
        <p:spPr>
          <a:xfrm>
            <a:off x="1650160" y="3317450"/>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tou</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D5E511EB-2AE0-41A9-A924-3F90F0A5C56A}"/>
              </a:ext>
            </a:extLst>
          </p:cNvPr>
          <p:cNvSpPr txBox="1"/>
          <p:nvPr/>
        </p:nvSpPr>
        <p:spPr>
          <a:xfrm>
            <a:off x="1497073" y="4060779"/>
            <a:ext cx="1544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bro</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ure</a:t>
            </a:r>
          </a:p>
        </p:txBody>
      </p:sp>
      <p:sp>
        <p:nvSpPr>
          <p:cNvPr id="49" name="TextBox 48">
            <a:extLst>
              <a:ext uri="{FF2B5EF4-FFF2-40B4-BE49-F238E27FC236}">
                <a16:creationId xmlns:a16="http://schemas.microsoft.com/office/drawing/2014/main" id="{8298D33F-7153-4008-BDE6-DFFFC188AF4C}"/>
              </a:ext>
            </a:extLst>
          </p:cNvPr>
          <p:cNvSpPr txBox="1"/>
          <p:nvPr/>
        </p:nvSpPr>
        <p:spPr>
          <a:xfrm>
            <a:off x="1634931" y="4724644"/>
            <a:ext cx="12682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arge</a:t>
            </a:r>
          </a:p>
        </p:txBody>
      </p:sp>
      <p:sp>
        <p:nvSpPr>
          <p:cNvPr id="50" name="TextBox 49">
            <a:extLst>
              <a:ext uri="{FF2B5EF4-FFF2-40B4-BE49-F238E27FC236}">
                <a16:creationId xmlns:a16="http://schemas.microsoft.com/office/drawing/2014/main" id="{863FE014-E448-427E-8C72-51C3661DEC11}"/>
              </a:ext>
            </a:extLst>
          </p:cNvPr>
          <p:cNvSpPr txBox="1"/>
          <p:nvPr/>
        </p:nvSpPr>
        <p:spPr>
          <a:xfrm>
            <a:off x="8878947" y="1786570"/>
            <a:ext cx="2124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ampagne</a:t>
            </a:r>
          </a:p>
        </p:txBody>
      </p:sp>
      <p:sp>
        <p:nvSpPr>
          <p:cNvPr id="51" name="TextBox 50">
            <a:extLst>
              <a:ext uri="{FF2B5EF4-FFF2-40B4-BE49-F238E27FC236}">
                <a16:creationId xmlns:a16="http://schemas.microsoft.com/office/drawing/2014/main" id="{77A7A472-089A-4C46-9F85-6E68E180FB2D}"/>
              </a:ext>
            </a:extLst>
          </p:cNvPr>
          <p:cNvSpPr txBox="1"/>
          <p:nvPr/>
        </p:nvSpPr>
        <p:spPr>
          <a:xfrm>
            <a:off x="9177106" y="2565342"/>
            <a:ext cx="15279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ocolat</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0A8EBA9-649F-4A70-B702-5CAD39A1EC9B}"/>
              </a:ext>
            </a:extLst>
          </p:cNvPr>
          <p:cNvSpPr txBox="1"/>
          <p:nvPr/>
        </p:nvSpPr>
        <p:spPr>
          <a:xfrm>
            <a:off x="9082527" y="3317450"/>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ampion</a:t>
            </a:r>
          </a:p>
        </p:txBody>
      </p:sp>
      <p:sp>
        <p:nvSpPr>
          <p:cNvPr id="53" name="TextBox 52">
            <a:extLst>
              <a:ext uri="{FF2B5EF4-FFF2-40B4-BE49-F238E27FC236}">
                <a16:creationId xmlns:a16="http://schemas.microsoft.com/office/drawing/2014/main" id="{9A8F3ECD-73BB-447E-A661-F1F3A70FC9F3}"/>
              </a:ext>
            </a:extLst>
          </p:cNvPr>
          <p:cNvSpPr txBox="1"/>
          <p:nvPr/>
        </p:nvSpPr>
        <p:spPr>
          <a:xfrm>
            <a:off x="8971923" y="4033634"/>
            <a:ext cx="19383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mousta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54" name="TextBox 53">
            <a:extLst>
              <a:ext uri="{FF2B5EF4-FFF2-40B4-BE49-F238E27FC236}">
                <a16:creationId xmlns:a16="http://schemas.microsoft.com/office/drawing/2014/main" id="{B8FB205E-FFCF-4B3C-9962-CACB431D435F}"/>
              </a:ext>
            </a:extLst>
          </p:cNvPr>
          <p:cNvSpPr txBox="1"/>
          <p:nvPr/>
        </p:nvSpPr>
        <p:spPr>
          <a:xfrm>
            <a:off x="9473664" y="4724645"/>
            <a:ext cx="9348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ri</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ch</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17" name="Rectangle 16">
            <a:extLst>
              <a:ext uri="{FF2B5EF4-FFF2-40B4-BE49-F238E27FC236}">
                <a16:creationId xmlns:a16="http://schemas.microsoft.com/office/drawing/2014/main" id="{D21981F9-6F75-4C7A-9109-7F7F6E2083C0}"/>
              </a:ext>
            </a:extLst>
          </p:cNvPr>
          <p:cNvSpPr/>
          <p:nvPr/>
        </p:nvSpPr>
        <p:spPr>
          <a:xfrm>
            <a:off x="4277770" y="6482830"/>
            <a:ext cx="5349541" cy="313932"/>
          </a:xfrm>
          <a:prstGeom prst="rect">
            <a:avLst/>
          </a:prstGeom>
        </p:spPr>
        <p:txBody>
          <a:bodyPr wrap="none">
            <a:spAutoFit/>
          </a:bodyPr>
          <a:lstStyle/>
          <a:p>
            <a:pPr lvl="0">
              <a:lnSpc>
                <a:spcPct val="90000"/>
              </a:lnSpc>
              <a:spcBef>
                <a:spcPct val="0"/>
              </a:spcBef>
              <a:defRPr/>
            </a:pPr>
            <a:r>
              <a:rPr lang="en-GB" sz="1600" dirty="0">
                <a:solidFill>
                  <a:prstClr val="white"/>
                </a:solidFill>
                <a:latin typeface="Century Gothic" panose="020B0502020202020204" pitchFamily="34" charset="0"/>
              </a:rPr>
              <a:t>Kirsten Somerville / St James’ Hub / Natalie Finlayson</a:t>
            </a:r>
          </a:p>
        </p:txBody>
      </p:sp>
    </p:spTree>
    <p:extLst>
      <p:ext uri="{BB962C8B-B14F-4D97-AF65-F5344CB8AC3E}">
        <p14:creationId xmlns:p14="http://schemas.microsoft.com/office/powerpoint/2010/main" val="238386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Multiple word meanings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95146" y="1592146"/>
            <a:ext cx="11996854" cy="4431267"/>
          </a:xfrm>
        </p:spPr>
        <p:txBody>
          <a:bodyPr anchor="ctr">
            <a:normAutofit/>
          </a:bodyPr>
          <a:lstStyle/>
          <a:p>
            <a:pPr marL="0" indent="0">
              <a:buNone/>
            </a:pPr>
            <a:r>
              <a:rPr lang="en-GB" b="1" dirty="0">
                <a:solidFill>
                  <a:schemeClr val="accent1">
                    <a:lumMod val="50000"/>
                  </a:schemeClr>
                </a:solidFill>
              </a:rPr>
              <a:t>Polysemous words </a:t>
            </a:r>
            <a:r>
              <a:rPr lang="en-GB" dirty="0">
                <a:solidFill>
                  <a:schemeClr val="accent1">
                    <a:lumMod val="50000"/>
                  </a:schemeClr>
                </a:solidFill>
              </a:rPr>
              <a:t>are words with more than one meaning. </a:t>
            </a:r>
          </a:p>
          <a:p>
            <a:r>
              <a:rPr lang="en-GB" dirty="0">
                <a:solidFill>
                  <a:schemeClr val="accent1">
                    <a:lumMod val="50000"/>
                  </a:schemeClr>
                </a:solidFill>
              </a:rPr>
              <a:t>Unsurprisingly, the most frequent words in a language are often polysemous.</a:t>
            </a:r>
          </a:p>
          <a:p>
            <a:pPr>
              <a:lnSpc>
                <a:spcPct val="150000"/>
              </a:lnSpc>
            </a:pPr>
            <a:r>
              <a:rPr lang="en-GB" dirty="0">
                <a:solidFill>
                  <a:schemeClr val="accent1">
                    <a:lumMod val="50000"/>
                  </a:schemeClr>
                </a:solidFill>
              </a:rPr>
              <a:t>We have added a tab called ‘Multiple senses’ to the NCELP SOW. </a:t>
            </a:r>
          </a:p>
          <a:p>
            <a:pPr>
              <a:lnSpc>
                <a:spcPct val="150000"/>
              </a:lnSpc>
            </a:pPr>
            <a:r>
              <a:rPr lang="en-GB" dirty="0">
                <a:solidFill>
                  <a:schemeClr val="accent1">
                    <a:lumMod val="50000"/>
                  </a:schemeClr>
                </a:solidFill>
              </a:rPr>
              <a:t>This sheet documents when each meaning is introduced.</a:t>
            </a:r>
          </a:p>
          <a:p>
            <a:pPr>
              <a:lnSpc>
                <a:spcPct val="100000"/>
              </a:lnSpc>
            </a:pPr>
            <a:r>
              <a:rPr lang="en-GB" dirty="0">
                <a:solidFill>
                  <a:schemeClr val="accent1">
                    <a:lumMod val="50000"/>
                  </a:schemeClr>
                </a:solidFill>
              </a:rPr>
              <a:t>Meanings are introduced cumulatively, so previously taught meanings are included in each new English translation.</a:t>
            </a:r>
          </a:p>
          <a:p>
            <a:pPr marL="0" indent="0">
              <a:buNone/>
            </a:pPr>
            <a:endParaRPr lang="en-GB" dirty="0">
              <a:solidFill>
                <a:schemeClr val="accent1">
                  <a:lumMod val="50000"/>
                </a:schemeClr>
              </a:solidFill>
            </a:endParaRPr>
          </a:p>
        </p:txBody>
      </p:sp>
      <p:sp>
        <p:nvSpPr>
          <p:cNvPr id="8" name="Action Button: Custom 4">
            <a:hlinkClick r:id="" action="ppaction://noaction" highlightClick="1">
              <a:snd r:embed="rId4" name="recibe una llamada?.wav"/>
            </a:hlinkClick>
            <a:extLst>
              <a:ext uri="{FF2B5EF4-FFF2-40B4-BE49-F238E27FC236}">
                <a16:creationId xmlns:a16="http://schemas.microsoft.com/office/drawing/2014/main" id="{51623877-54B9-4739-80D4-7DAF612663B6}"/>
              </a:ext>
            </a:extLst>
          </p:cNvPr>
          <p:cNvSpPr/>
          <p:nvPr/>
        </p:nvSpPr>
        <p:spPr>
          <a:xfrm>
            <a:off x="7264914" y="14297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UK</a:t>
            </a:r>
          </a:p>
        </p:txBody>
      </p:sp>
      <p:sp>
        <p:nvSpPr>
          <p:cNvPr id="4" name="TextBox 3">
            <a:extLst>
              <a:ext uri="{FF2B5EF4-FFF2-40B4-BE49-F238E27FC236}">
                <a16:creationId xmlns:a16="http://schemas.microsoft.com/office/drawing/2014/main" id="{F20A620F-1EBA-4B13-8AA0-FACECF3361CB}"/>
              </a:ext>
            </a:extLst>
          </p:cNvPr>
          <p:cNvSpPr txBox="1"/>
          <p:nvPr/>
        </p:nvSpPr>
        <p:spPr>
          <a:xfrm>
            <a:off x="7619917" y="193112"/>
            <a:ext cx="4337826" cy="307777"/>
          </a:xfrm>
          <a:prstGeom prst="rect">
            <a:avLst/>
          </a:prstGeom>
          <a:noFill/>
        </p:spPr>
        <p:txBody>
          <a:bodyPr wrap="square" rtlCol="0">
            <a:spAutoFit/>
          </a:bodyPr>
          <a:lstStyle/>
          <a:p>
            <a:r>
              <a:rPr lang="en-GB" sz="1400" dirty="0">
                <a:solidFill>
                  <a:srgbClr val="002060"/>
                </a:solidFill>
                <a:latin typeface="Century Gothic" panose="020B0502020202020204" pitchFamily="34" charset="0"/>
              </a:rPr>
              <a:t>How to pronounce </a:t>
            </a:r>
            <a:r>
              <a:rPr lang="en-GB" sz="1400" b="1" i="1" dirty="0">
                <a:solidFill>
                  <a:srgbClr val="002060"/>
                </a:solidFill>
                <a:latin typeface="Century Gothic" panose="020B0502020202020204" pitchFamily="34" charset="0"/>
              </a:rPr>
              <a:t>polysemous </a:t>
            </a:r>
            <a:r>
              <a:rPr lang="en-GB" sz="1400" dirty="0">
                <a:solidFill>
                  <a:srgbClr val="002060"/>
                </a:solidFill>
                <a:latin typeface="Century Gothic" panose="020B0502020202020204" pitchFamily="34" charset="0"/>
              </a:rPr>
              <a:t>in British English</a:t>
            </a:r>
          </a:p>
        </p:txBody>
      </p:sp>
      <p:sp>
        <p:nvSpPr>
          <p:cNvPr id="9" name="Action Button: Custom 4">
            <a:hlinkClick r:id="" action="ppaction://noaction" highlightClick="1">
              <a:snd r:embed="rId4" name="recibe una llamada?.wav"/>
            </a:hlinkClick>
            <a:extLst>
              <a:ext uri="{FF2B5EF4-FFF2-40B4-BE49-F238E27FC236}">
                <a16:creationId xmlns:a16="http://schemas.microsoft.com/office/drawing/2014/main" id="{AC5AC367-7CAB-4478-86CA-9999FD1588B4}"/>
              </a:ext>
            </a:extLst>
          </p:cNvPr>
          <p:cNvSpPr/>
          <p:nvPr/>
        </p:nvSpPr>
        <p:spPr>
          <a:xfrm>
            <a:off x="7264914" y="5385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a:t>
            </a:r>
          </a:p>
        </p:txBody>
      </p:sp>
      <p:sp>
        <p:nvSpPr>
          <p:cNvPr id="12" name="TextBox 11">
            <a:extLst>
              <a:ext uri="{FF2B5EF4-FFF2-40B4-BE49-F238E27FC236}">
                <a16:creationId xmlns:a16="http://schemas.microsoft.com/office/drawing/2014/main" id="{259C4044-55E8-482A-87A6-C5C6A012192D}"/>
              </a:ext>
            </a:extLst>
          </p:cNvPr>
          <p:cNvSpPr txBox="1"/>
          <p:nvPr/>
        </p:nvSpPr>
        <p:spPr>
          <a:xfrm>
            <a:off x="7619917" y="538554"/>
            <a:ext cx="4713250" cy="307777"/>
          </a:xfrm>
          <a:prstGeom prst="rect">
            <a:avLst/>
          </a:prstGeom>
          <a:noFill/>
        </p:spPr>
        <p:txBody>
          <a:bodyPr wrap="square" rtlCol="0">
            <a:spAutoFit/>
          </a:bodyPr>
          <a:lstStyle/>
          <a:p>
            <a:r>
              <a:rPr lang="en-GB" sz="1400" dirty="0">
                <a:solidFill>
                  <a:srgbClr val="002060"/>
                </a:solidFill>
                <a:latin typeface="Century Gothic" panose="020B0502020202020204" pitchFamily="34" charset="0"/>
              </a:rPr>
              <a:t>How to pronounce </a:t>
            </a:r>
            <a:r>
              <a:rPr lang="en-GB" sz="1400" b="1" i="1" dirty="0">
                <a:solidFill>
                  <a:srgbClr val="002060"/>
                </a:solidFill>
                <a:latin typeface="Century Gothic" panose="020B0502020202020204" pitchFamily="34" charset="0"/>
              </a:rPr>
              <a:t>polysemous </a:t>
            </a:r>
            <a:r>
              <a:rPr lang="en-GB" sz="1400" dirty="0">
                <a:solidFill>
                  <a:srgbClr val="002060"/>
                </a:solidFill>
                <a:latin typeface="Century Gothic" panose="020B0502020202020204" pitchFamily="34" charset="0"/>
              </a:rPr>
              <a:t>in American English</a:t>
            </a:r>
          </a:p>
        </p:txBody>
      </p:sp>
    </p:spTree>
    <p:extLst>
      <p:ext uri="{BB962C8B-B14F-4D97-AF65-F5344CB8AC3E}">
        <p14:creationId xmlns:p14="http://schemas.microsoft.com/office/powerpoint/2010/main" val="291547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background rectangle">
            <a:extLst>
              <a:ext uri="{FF2B5EF4-FFF2-40B4-BE49-F238E27FC236}">
                <a16:creationId xmlns:a16="http://schemas.microsoft.com/office/drawing/2014/main" id="{EE14CE52-9B57-4376-AED1-46D8FB39898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96864"/>
            <a:ext cx="5465135" cy="808793"/>
          </a:xfrm>
        </p:spPr>
        <p:txBody>
          <a:bodyPr>
            <a:noAutofit/>
          </a:bodyPr>
          <a:lstStyle/>
          <a:p>
            <a:r>
              <a:rPr lang="en-GB" sz="2800" b="1" dirty="0">
                <a:solidFill>
                  <a:schemeClr val="bg1"/>
                </a:solidFill>
              </a:rPr>
              <a:t>Saying ‘to’ and ‘in’ in French</a:t>
            </a:r>
          </a:p>
        </p:txBody>
      </p:sp>
      <p:sp>
        <p:nvSpPr>
          <p:cNvPr id="16" name="Rounded Rectangle 10">
            <a:extLst>
              <a:ext uri="{FF2B5EF4-FFF2-40B4-BE49-F238E27FC236}">
                <a16:creationId xmlns:a16="http://schemas.microsoft.com/office/drawing/2014/main" id="{B1593EE4-C12A-4159-8948-A59F8FF47D0E}"/>
              </a:ext>
            </a:extLst>
          </p:cNvPr>
          <p:cNvSpPr/>
          <p:nvPr/>
        </p:nvSpPr>
        <p:spPr>
          <a:xfrm>
            <a:off x="10861040" y="296864"/>
            <a:ext cx="1196648" cy="400560"/>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 name="TextBox 3">
            <a:extLst>
              <a:ext uri="{FF2B5EF4-FFF2-40B4-BE49-F238E27FC236}">
                <a16:creationId xmlns:a16="http://schemas.microsoft.com/office/drawing/2014/main" id="{00416A84-9BEC-475E-8CCB-74F4C654DE98}"/>
              </a:ext>
            </a:extLst>
          </p:cNvPr>
          <p:cNvSpPr txBox="1"/>
          <p:nvPr/>
        </p:nvSpPr>
        <p:spPr>
          <a:xfrm>
            <a:off x="0" y="1348658"/>
            <a:ext cx="65614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 les phrases. Coche la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réponse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correcte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nvGraphicFramePr>
        <p:xfrm>
          <a:off x="134313" y="2470975"/>
          <a:ext cx="576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1080000">
                  <a:extLst>
                    <a:ext uri="{9D8B030D-6E8A-4147-A177-3AD203B41FA5}">
                      <a16:colId xmlns:a16="http://schemas.microsoft.com/office/drawing/2014/main" val="3764915247"/>
                    </a:ext>
                  </a:extLst>
                </a:gridCol>
                <a:gridCol w="1080000">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Je </a:t>
                      </a:r>
                      <a:r>
                        <a:rPr lang="en-GB" sz="2000" dirty="0" err="1">
                          <a:solidFill>
                            <a:srgbClr val="115076"/>
                          </a:solidFill>
                          <a:latin typeface="Century Gothic" panose="020B0502020202020204" pitchFamily="34" charset="0"/>
                        </a:rPr>
                        <a:t>vais</a:t>
                      </a:r>
                      <a:r>
                        <a:rPr lang="en-GB" sz="2000"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à </a:t>
                      </a:r>
                      <a:r>
                        <a:rPr lang="en-GB" sz="2000" b="0" dirty="0">
                          <a:solidFill>
                            <a:srgbClr val="115076"/>
                          </a:solidFill>
                          <a:latin typeface="Century Gothic" panose="020B0502020202020204" pitchFamily="34" charset="0"/>
                        </a:rPr>
                        <a:t>Lausanne.</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err="1">
                          <a:solidFill>
                            <a:srgbClr val="115076"/>
                          </a:solidFill>
                          <a:latin typeface="Century Gothic" panose="020B0502020202020204" pitchFamily="34" charset="0"/>
                        </a:rPr>
                        <a:t>Tu</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habites</a:t>
                      </a:r>
                      <a:r>
                        <a:rPr lang="en-GB" sz="2000"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à </a:t>
                      </a:r>
                      <a:r>
                        <a:rPr lang="en-GB" sz="2000" b="0" dirty="0">
                          <a:solidFill>
                            <a:srgbClr val="115076"/>
                          </a:solidFill>
                          <a:latin typeface="Century Gothic" panose="020B0502020202020204" pitchFamily="34" charset="0"/>
                        </a:rPr>
                        <a:t>Lille.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arrive </a:t>
                      </a:r>
                      <a:r>
                        <a:rPr lang="en-GB" sz="2000" b="1" dirty="0">
                          <a:solidFill>
                            <a:srgbClr val="115076"/>
                          </a:solidFill>
                          <a:latin typeface="Century Gothic" panose="020B0502020202020204" pitchFamily="34" charset="0"/>
                        </a:rPr>
                        <a:t>à </a:t>
                      </a:r>
                      <a:r>
                        <a:rPr lang="en-GB" sz="2000" b="0" dirty="0">
                          <a:solidFill>
                            <a:srgbClr val="115076"/>
                          </a:solidFill>
                          <a:latin typeface="Century Gothic" panose="020B0502020202020204" pitchFamily="34" charset="0"/>
                        </a:rPr>
                        <a:t>Dakar.</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Elle </a:t>
                      </a:r>
                      <a:r>
                        <a:rPr lang="en-GB" sz="2000" dirty="0" err="1">
                          <a:solidFill>
                            <a:srgbClr val="115076"/>
                          </a:solidFill>
                          <a:latin typeface="Century Gothic" panose="020B0502020202020204" pitchFamily="34" charset="0"/>
                        </a:rPr>
                        <a:t>va</a:t>
                      </a:r>
                      <a:r>
                        <a:rPr lang="en-GB" sz="2000" dirty="0">
                          <a:solidFill>
                            <a:srgbClr val="115076"/>
                          </a:solidFill>
                          <a:latin typeface="Century Gothic" panose="020B0502020202020204" pitchFamily="34" charset="0"/>
                        </a:rPr>
                        <a:t> </a:t>
                      </a:r>
                      <a:r>
                        <a:rPr lang="en-GB" sz="2000" b="1" dirty="0">
                          <a:solidFill>
                            <a:srgbClr val="115076"/>
                          </a:solidFill>
                          <a:latin typeface="Century Gothic" panose="020B0502020202020204" pitchFamily="34" charset="0"/>
                        </a:rPr>
                        <a:t>à </a:t>
                      </a:r>
                      <a:r>
                        <a:rPr lang="en-GB" sz="2000" b="0" dirty="0" err="1">
                          <a:solidFill>
                            <a:srgbClr val="115076"/>
                          </a:solidFill>
                          <a:latin typeface="Century Gothic" panose="020B0502020202020204" pitchFamily="34" charset="0"/>
                        </a:rPr>
                        <a:t>Londres</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2" name="Picture 21" descr="green check mark">
            <a:extLst>
              <a:ext uri="{FF2B5EF4-FFF2-40B4-BE49-F238E27FC236}">
                <a16:creationId xmlns:a16="http://schemas.microsoft.com/office/drawing/2014/main" id="{9CB842E8-E0E3-4214-99D7-F9488227B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6001" y="3154264"/>
            <a:ext cx="720000" cy="749999"/>
          </a:xfrm>
          <a:prstGeom prst="rect">
            <a:avLst/>
          </a:prstGeom>
        </p:spPr>
      </p:pic>
      <p:pic>
        <p:nvPicPr>
          <p:cNvPr id="23" name="Picture 22" descr="green check mark">
            <a:extLst>
              <a:ext uri="{FF2B5EF4-FFF2-40B4-BE49-F238E27FC236}">
                <a16:creationId xmlns:a16="http://schemas.microsoft.com/office/drawing/2014/main" id="{05CAFD15-F053-4EAC-9300-D7B1F48C14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26" y="3895975"/>
            <a:ext cx="720000" cy="749999"/>
          </a:xfrm>
          <a:prstGeom prst="rect">
            <a:avLst/>
          </a:prstGeom>
        </p:spPr>
      </p:pic>
      <p:pic>
        <p:nvPicPr>
          <p:cNvPr id="24" name="Picture 23" descr="green check mark">
            <a:extLst>
              <a:ext uri="{FF2B5EF4-FFF2-40B4-BE49-F238E27FC236}">
                <a16:creationId xmlns:a16="http://schemas.microsoft.com/office/drawing/2014/main" id="{CA0BE750-C6B0-4234-95AA-21D1377C8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626" y="4608474"/>
            <a:ext cx="720000" cy="749999"/>
          </a:xfrm>
          <a:prstGeom prst="rect">
            <a:avLst/>
          </a:prstGeom>
        </p:spPr>
      </p:pic>
      <p:pic>
        <p:nvPicPr>
          <p:cNvPr id="25" name="Picture 24" descr="green check mark">
            <a:extLst>
              <a:ext uri="{FF2B5EF4-FFF2-40B4-BE49-F238E27FC236}">
                <a16:creationId xmlns:a16="http://schemas.microsoft.com/office/drawing/2014/main" id="{03CE255A-D070-43FC-8365-BD318A39F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6001" y="5320976"/>
            <a:ext cx="720000" cy="749999"/>
          </a:xfrm>
          <a:prstGeom prst="rect">
            <a:avLst/>
          </a:prstGeom>
        </p:spPr>
      </p:pic>
      <p:graphicFrame>
        <p:nvGraphicFramePr>
          <p:cNvPr id="21" name="Table 20">
            <a:extLst>
              <a:ext uri="{FF2B5EF4-FFF2-40B4-BE49-F238E27FC236}">
                <a16:creationId xmlns:a16="http://schemas.microsoft.com/office/drawing/2014/main" id="{28FABD45-8F22-47D5-B20B-2A6EDFAF3A36}"/>
              </a:ext>
            </a:extLst>
          </p:cNvPr>
          <p:cNvGraphicFramePr>
            <a:graphicFrameLocks noGrp="1"/>
          </p:cNvGraphicFramePr>
          <p:nvPr/>
        </p:nvGraphicFramePr>
        <p:xfrm>
          <a:off x="6297688" y="2470975"/>
          <a:ext cx="576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950771">
                  <a:extLst>
                    <a:ext uri="{9D8B030D-6E8A-4147-A177-3AD203B41FA5}">
                      <a16:colId xmlns:a16="http://schemas.microsoft.com/office/drawing/2014/main" val="2892665280"/>
                    </a:ext>
                  </a:extLst>
                </a:gridCol>
                <a:gridCol w="1079292">
                  <a:extLst>
                    <a:ext uri="{9D8B030D-6E8A-4147-A177-3AD203B41FA5}">
                      <a16:colId xmlns:a16="http://schemas.microsoft.com/office/drawing/2014/main" val="3764915247"/>
                    </a:ext>
                  </a:extLst>
                </a:gridCol>
                <a:gridCol w="1009937">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‘to’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J’arrive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Angleterre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err="1">
                          <a:solidFill>
                            <a:srgbClr val="115076"/>
                          </a:solidFill>
                          <a:latin typeface="Century Gothic" panose="020B0502020202020204" pitchFamily="34" charset="0"/>
                        </a:rPr>
                        <a:t>Tu</a:t>
                      </a:r>
                      <a:r>
                        <a:rPr lang="en-GB" sz="2000" b="0" dirty="0">
                          <a:solidFill>
                            <a:srgbClr val="115076"/>
                          </a:solidFill>
                          <a:latin typeface="Century Gothic" panose="020B0502020202020204" pitchFamily="34" charset="0"/>
                        </a:rPr>
                        <a:t> vas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Écosse</a:t>
                      </a:r>
                      <a:r>
                        <a:rPr lang="en-GB" sz="2000" b="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a:t>
                      </a:r>
                      <a:r>
                        <a:rPr lang="en-GB" sz="2000" dirty="0" err="1">
                          <a:solidFill>
                            <a:srgbClr val="115076"/>
                          </a:solidFill>
                          <a:latin typeface="Century Gothic" panose="020B0502020202020204" pitchFamily="34" charset="0"/>
                        </a:rPr>
                        <a:t>va</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Guadeloupe.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r h="720000">
                <a:tc>
                  <a:txBody>
                    <a:bodyPr/>
                    <a:lstStyle/>
                    <a:p>
                      <a:pPr algn="ctr"/>
                      <a:r>
                        <a:rPr lang="en-GB" sz="2400" b="1" dirty="0">
                          <a:solidFill>
                            <a:srgbClr val="115076"/>
                          </a:solidFill>
                          <a:latin typeface="Century Gothic" panose="020B0502020202020204" pitchFamily="34" charset="0"/>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Elle </a:t>
                      </a:r>
                      <a:r>
                        <a:rPr lang="en-GB" sz="2000" dirty="0" err="1">
                          <a:solidFill>
                            <a:srgbClr val="115076"/>
                          </a:solidFill>
                          <a:latin typeface="Century Gothic" panose="020B0502020202020204" pitchFamily="34" charset="0"/>
                        </a:rPr>
                        <a:t>habite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Tunisie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016042680"/>
                  </a:ext>
                </a:extLst>
              </a:tr>
            </a:tbl>
          </a:graphicData>
        </a:graphic>
      </p:graphicFrame>
      <p:pic>
        <p:nvPicPr>
          <p:cNvPr id="27" name="Picture 26" descr="green check mark">
            <a:extLst>
              <a:ext uri="{FF2B5EF4-FFF2-40B4-BE49-F238E27FC236}">
                <a16:creationId xmlns:a16="http://schemas.microsoft.com/office/drawing/2014/main" id="{C24DB70B-727A-4D04-8B0C-69309DB36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7629" y="3176788"/>
            <a:ext cx="720000" cy="749999"/>
          </a:xfrm>
          <a:prstGeom prst="rect">
            <a:avLst/>
          </a:prstGeom>
        </p:spPr>
      </p:pic>
      <p:pic>
        <p:nvPicPr>
          <p:cNvPr id="32" name="Picture 31" descr="green check mark">
            <a:extLst>
              <a:ext uri="{FF2B5EF4-FFF2-40B4-BE49-F238E27FC236}">
                <a16:creationId xmlns:a16="http://schemas.microsoft.com/office/drawing/2014/main" id="{21C69A9B-55BA-4B21-BE8B-6AF441C35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496" y="3895975"/>
            <a:ext cx="720000" cy="749999"/>
          </a:xfrm>
          <a:prstGeom prst="rect">
            <a:avLst/>
          </a:prstGeom>
        </p:spPr>
      </p:pic>
      <p:pic>
        <p:nvPicPr>
          <p:cNvPr id="33" name="Picture 32" descr="green check mark">
            <a:extLst>
              <a:ext uri="{FF2B5EF4-FFF2-40B4-BE49-F238E27FC236}">
                <a16:creationId xmlns:a16="http://schemas.microsoft.com/office/drawing/2014/main" id="{C0E6963D-BF75-499B-B223-EAEAEE792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496" y="4608475"/>
            <a:ext cx="720000" cy="749999"/>
          </a:xfrm>
          <a:prstGeom prst="rect">
            <a:avLst/>
          </a:prstGeom>
        </p:spPr>
      </p:pic>
      <p:pic>
        <p:nvPicPr>
          <p:cNvPr id="34" name="Picture 33" descr="green check mark">
            <a:extLst>
              <a:ext uri="{FF2B5EF4-FFF2-40B4-BE49-F238E27FC236}">
                <a16:creationId xmlns:a16="http://schemas.microsoft.com/office/drawing/2014/main" id="{CE13A4A1-3513-459B-AD80-C30D503EA0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7629" y="5306625"/>
            <a:ext cx="720000" cy="749999"/>
          </a:xfrm>
          <a:prstGeom prst="rect">
            <a:avLst/>
          </a:prstGeom>
        </p:spPr>
      </p:pic>
      <p:sp>
        <p:nvSpPr>
          <p:cNvPr id="35" name="TextBox 34">
            <a:extLst>
              <a:ext uri="{FF2B5EF4-FFF2-40B4-BE49-F238E27FC236}">
                <a16:creationId xmlns:a16="http://schemas.microsoft.com/office/drawing/2014/main" id="{C52CE318-8A1E-4A0C-8247-3C78FB509943}"/>
              </a:ext>
            </a:extLst>
          </p:cNvPr>
          <p:cNvSpPr txBox="1"/>
          <p:nvPr/>
        </p:nvSpPr>
        <p:spPr>
          <a:xfrm>
            <a:off x="6457245" y="227758"/>
            <a:ext cx="4060556" cy="2483108"/>
          </a:xfrm>
          <a:prstGeom prst="cloudCallout">
            <a:avLst>
              <a:gd name="adj1" fmla="val -55184"/>
              <a:gd name="adj2" fmla="val 49760"/>
            </a:avLst>
          </a:prstGeom>
          <a:solidFill>
            <a:srgbClr val="E3EAFD"/>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translation is different for verbs of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movement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location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3" name="Rectangle 2">
            <a:extLst>
              <a:ext uri="{FF2B5EF4-FFF2-40B4-BE49-F238E27FC236}">
                <a16:creationId xmlns:a16="http://schemas.microsoft.com/office/drawing/2014/main" id="{F42344F1-A0CD-41C9-B500-00F4DEEFA1E4}"/>
              </a:ext>
            </a:extLst>
          </p:cNvPr>
          <p:cNvSpPr/>
          <p:nvPr/>
        </p:nvSpPr>
        <p:spPr>
          <a:xfrm>
            <a:off x="5549528" y="6459426"/>
            <a:ext cx="4190571" cy="341632"/>
          </a:xfrm>
          <a:prstGeom prst="rect">
            <a:avLst/>
          </a:prstGeom>
        </p:spPr>
        <p:txBody>
          <a:bodyPr wrap="none">
            <a:spAutoFit/>
          </a:bodyPr>
          <a:lstStyle/>
          <a:p>
            <a:pPr lvl="0">
              <a:lnSpc>
                <a:spcPct val="90000"/>
              </a:lnSpc>
              <a:spcBef>
                <a:spcPct val="0"/>
              </a:spcBef>
              <a:defRPr/>
            </a:pPr>
            <a:r>
              <a:rPr lang="en-GB" dirty="0">
                <a:solidFill>
                  <a:prstClr val="white"/>
                </a:solidFill>
                <a:latin typeface="Century Gothic" panose="020B0502020202020204" pitchFamily="34" charset="0"/>
              </a:rPr>
              <a:t>Kirsten Somerville / Natalie Finlayson</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940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48;p2" descr="background for title"/>
          <p:cNvPicPr preferRelativeResize="0"/>
          <p:nvPr/>
        </p:nvPicPr>
        <p:blipFill rotWithShape="1">
          <a:blip r:embed="rId3">
            <a:alphaModFix/>
          </a:blip>
          <a:srcRect/>
          <a:stretch/>
        </p:blipFill>
        <p:spPr>
          <a:xfrm>
            <a:off x="0" y="267916"/>
            <a:ext cx="8294914" cy="869950"/>
          </a:xfrm>
          <a:prstGeom prst="rect">
            <a:avLst/>
          </a:prstGeom>
          <a:noFill/>
          <a:ln>
            <a:noFill/>
          </a:ln>
        </p:spPr>
      </p:pic>
      <p:sp>
        <p:nvSpPr>
          <p:cNvPr id="2" name="Title 1"/>
          <p:cNvSpPr>
            <a:spLocks noGrp="1"/>
          </p:cNvSpPr>
          <p:nvPr>
            <p:ph type="title"/>
          </p:nvPr>
        </p:nvSpPr>
        <p:spPr>
          <a:xfrm>
            <a:off x="-66826" y="0"/>
            <a:ext cx="10503373" cy="1325563"/>
          </a:xfrm>
        </p:spPr>
        <p:txBody>
          <a:bodyPr>
            <a:normAutofit/>
          </a:bodyPr>
          <a:lstStyle/>
          <a:p>
            <a:r>
              <a:rPr lang="en-GB" sz="2400" dirty="0">
                <a:solidFill>
                  <a:schemeClr val="bg1"/>
                </a:solidFill>
              </a:rPr>
              <a:t>Mehmet </a:t>
            </a:r>
            <a:r>
              <a:rPr lang="en-GB" sz="2400" dirty="0" err="1">
                <a:solidFill>
                  <a:schemeClr val="bg1"/>
                </a:solidFill>
              </a:rPr>
              <a:t>redet</a:t>
            </a:r>
            <a:r>
              <a:rPr lang="en-GB" sz="2400" dirty="0">
                <a:solidFill>
                  <a:schemeClr val="bg1"/>
                </a:solidFill>
              </a:rPr>
              <a:t> </a:t>
            </a:r>
            <a:r>
              <a:rPr lang="en-GB" sz="2400" dirty="0" err="1">
                <a:solidFill>
                  <a:schemeClr val="bg1"/>
                </a:solidFill>
              </a:rPr>
              <a:t>über</a:t>
            </a:r>
            <a:r>
              <a:rPr lang="en-GB" sz="2400" dirty="0">
                <a:solidFill>
                  <a:schemeClr val="bg1"/>
                </a:solidFill>
              </a:rPr>
              <a:t> </a:t>
            </a:r>
            <a:r>
              <a:rPr lang="en-GB" sz="2400" dirty="0" err="1">
                <a:solidFill>
                  <a:schemeClr val="bg1"/>
                </a:solidFill>
              </a:rPr>
              <a:t>seinen</a:t>
            </a:r>
            <a:r>
              <a:rPr lang="en-GB" sz="2400" dirty="0">
                <a:solidFill>
                  <a:schemeClr val="bg1"/>
                </a:solidFill>
              </a:rPr>
              <a:t> </a:t>
            </a:r>
            <a:r>
              <a:rPr lang="en-GB" sz="2400" dirty="0" err="1">
                <a:solidFill>
                  <a:schemeClr val="bg1"/>
                </a:solidFill>
              </a:rPr>
              <a:t>Urlaub</a:t>
            </a:r>
            <a:r>
              <a:rPr lang="en-GB" sz="2400" dirty="0">
                <a:solidFill>
                  <a:schemeClr val="bg1"/>
                </a:solidFill>
              </a:rPr>
              <a:t> in der Schweiz</a:t>
            </a:r>
          </a:p>
        </p:txBody>
      </p:sp>
      <p:sp>
        <p:nvSpPr>
          <p:cNvPr id="14" name="Google Shape;150;p2"/>
          <p:cNvSpPr/>
          <p:nvPr/>
        </p:nvSpPr>
        <p:spPr>
          <a:xfrm>
            <a:off x="10909300" y="103918"/>
            <a:ext cx="1132226" cy="400919"/>
          </a:xfrm>
          <a:prstGeom prst="roundRect">
            <a:avLst>
              <a:gd name="adj" fmla="val 16667"/>
            </a:avLst>
          </a:prstGeom>
          <a:solidFill>
            <a:srgbClr val="DAA52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a:cs typeface="Century Gothic"/>
                <a:sym typeface="Century Gothic"/>
              </a:rPr>
              <a:t>lesen</a:t>
            </a:r>
            <a:endParaRPr kumimoji="0" sz="18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7" name="Picture 6" descr="man talking"/>
          <p:cNvPicPr>
            <a:picLocks noChangeAspect="1"/>
          </p:cNvPicPr>
          <p:nvPr/>
        </p:nvPicPr>
        <p:blipFill rotWithShape="1">
          <a:blip r:embed="rId4" cstate="print">
            <a:extLst>
              <a:ext uri="{28A0092B-C50C-407E-A947-70E740481C1C}">
                <a14:useLocalDpi xmlns:a14="http://schemas.microsoft.com/office/drawing/2010/main" val="0"/>
              </a:ext>
            </a:extLst>
          </a:blip>
          <a:srcRect l="9739" r="52505"/>
          <a:stretch/>
        </p:blipFill>
        <p:spPr>
          <a:xfrm>
            <a:off x="336384" y="2875712"/>
            <a:ext cx="1512000" cy="2581106"/>
          </a:xfrm>
          <a:prstGeom prst="rect">
            <a:avLst/>
          </a:prstGeom>
        </p:spPr>
      </p:pic>
      <mc:AlternateContent xmlns:mc="http://schemas.openxmlformats.org/markup-compatibility/2006" xmlns:a14="http://schemas.microsoft.com/office/drawing/2010/main">
        <mc:Choice Requires="a14">
          <p:sp>
            <p:nvSpPr>
              <p:cNvPr id="8" name="Rounded Rectangular Callout 7"/>
              <p:cNvSpPr/>
              <p:nvPr/>
            </p:nvSpPr>
            <p:spPr>
              <a:xfrm>
                <a:off x="2325188" y="1325563"/>
                <a:ext cx="6232657" cy="4131255"/>
              </a:xfrm>
              <a:prstGeom prst="wedgeRoundRectCallout">
                <a:avLst>
                  <a:gd name="adj1" fmla="val -57653"/>
                  <a:gd name="adj2" fmla="val 26556"/>
                  <a:gd name="adj3" fmla="val 16667"/>
                </a:avLst>
              </a:prstGeom>
              <a:solidFill>
                <a:srgbClr val="104F75"/>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Diesen Sommer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Kreuzlingen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der Schweiz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Sommerurlaub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mag das Haus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[1]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bisher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nie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einem</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Ferienhaus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gewohnt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Mein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Schlafzimmer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Schreibtisch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Stehlampe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Schlagzeug</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[2]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Letzte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Woche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Tag den Bodensee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und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danach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Fu</a:t>
                </a:r>
                <a14:m>
                  <m:oMath xmlns:m="http://schemas.openxmlformats.org/officeDocument/2006/math">
                    <m:r>
                      <a:rPr kumimoji="0" lang="en-GB" sz="2000" b="1"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ß</m:t>
                    </m:r>
                  </m:oMath>
                </a14:m>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ball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gespielt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[3]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auch</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schon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Wasserpark</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besucht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[4]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Heute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Nachmittag</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ich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Radtour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gemacht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Nächste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Woche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jeden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Morgen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Strand. Ich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den Bodensee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wunderschön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2325188" y="1325563"/>
                <a:ext cx="6232657" cy="4131255"/>
              </a:xfrm>
              <a:prstGeom prst="wedgeRoundRectCallout">
                <a:avLst>
                  <a:gd name="adj1" fmla="val -57653"/>
                  <a:gd name="adj2" fmla="val 26556"/>
                  <a:gd name="adj3" fmla="val 16667"/>
                </a:avLst>
              </a:prstGeom>
              <a:blipFill>
                <a:blip r:embed="rId5"/>
                <a:stretch>
                  <a:fillRect b="-1618"/>
                </a:stretch>
              </a:blipFill>
              <a:ln>
                <a:solidFill>
                  <a:srgbClr val="104F75"/>
                </a:solidFill>
              </a:ln>
            </p:spPr>
            <p:txBody>
              <a:bodyPr/>
              <a:lstStyle/>
              <a:p>
                <a:r>
                  <a:rPr lang="en-GB">
                    <a:noFill/>
                  </a:rPr>
                  <a:t> </a:t>
                </a:r>
              </a:p>
            </p:txBody>
          </p:sp>
        </mc:Fallback>
      </mc:AlternateContent>
      <p:sp>
        <p:nvSpPr>
          <p:cNvPr id="13" name="Rounded Rectangular Callout 4">
            <a:extLst>
              <a:ext uri="{FF2B5EF4-FFF2-40B4-BE49-F238E27FC236}">
                <a16:creationId xmlns:a16="http://schemas.microsoft.com/office/drawing/2014/main" id="{D0D56F1C-ACA9-4137-A122-467CD8A5C591}"/>
              </a:ext>
            </a:extLst>
          </p:cNvPr>
          <p:cNvSpPr/>
          <p:nvPr/>
        </p:nvSpPr>
        <p:spPr>
          <a:xfrm>
            <a:off x="8975207" y="1536700"/>
            <a:ext cx="2922679" cy="3378200"/>
          </a:xfrm>
          <a:prstGeom prst="wedgeRoundRectCallout">
            <a:avLst/>
          </a:prstGeom>
          <a:solidFill>
            <a:srgbClr val="104F75"/>
          </a:solidFill>
          <a:ln w="38100">
            <a:solidFill>
              <a:srgbClr val="E2B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English translates the German perfect tense in two ways:</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did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(specified time)</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OR</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 done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(unspecified time)</a:t>
            </a:r>
          </a:p>
        </p:txBody>
      </p:sp>
      <p:sp>
        <p:nvSpPr>
          <p:cNvPr id="9" name="Rectangle 8">
            <a:extLst>
              <a:ext uri="{FF2B5EF4-FFF2-40B4-BE49-F238E27FC236}">
                <a16:creationId xmlns:a16="http://schemas.microsoft.com/office/drawing/2014/main" id="{D529FECB-579E-4461-9DE7-DDD35D81E756}"/>
              </a:ext>
            </a:extLst>
          </p:cNvPr>
          <p:cNvSpPr/>
          <p:nvPr/>
        </p:nvSpPr>
        <p:spPr>
          <a:xfrm>
            <a:off x="5895216" y="6440749"/>
            <a:ext cx="3807453" cy="341632"/>
          </a:xfrm>
          <a:prstGeom prst="rect">
            <a:avLst/>
          </a:prstGeom>
        </p:spPr>
        <p:txBody>
          <a:bodyPr wrap="none">
            <a:spAutoFit/>
          </a:bodyPr>
          <a:lstStyle/>
          <a:p>
            <a:pPr lvl="0">
              <a:lnSpc>
                <a:spcPct val="90000"/>
              </a:lnSpc>
              <a:spcBef>
                <a:spcPct val="0"/>
              </a:spcBef>
              <a:defRPr/>
            </a:pPr>
            <a:r>
              <a:rPr lang="en-GB" dirty="0">
                <a:solidFill>
                  <a:prstClr val="white"/>
                </a:solidFill>
                <a:latin typeface="Century Gothic" panose="020B0502020202020204" pitchFamily="34" charset="0"/>
              </a:rPr>
              <a:t>Stephen Owen / Rachel Hawkes</a:t>
            </a:r>
            <a:endParaRPr lang="en-GB" sz="2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9744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3200" b="1" i="0" u="none" strike="noStrike" kern="0" cap="none" spc="0" normalizeH="0" baseline="0" noProof="0" dirty="0">
            <a:ln>
              <a:noFill/>
            </a:ln>
            <a:solidFill>
              <a:prstClr val="white"/>
            </a:solidFill>
            <a:effectLst/>
            <a:uLnTx/>
            <a:uFillTx/>
            <a:ea typeface="+mn-ea"/>
            <a:cs typeface="+mn-cs"/>
          </a:defRPr>
        </a:defPPr>
      </a:lstStyle>
    </a:spDef>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11.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8.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docProps/app.xml><?xml version="1.0" encoding="utf-8"?>
<Properties xmlns="http://schemas.openxmlformats.org/officeDocument/2006/extended-properties" xmlns:vt="http://schemas.openxmlformats.org/officeDocument/2006/docPropsVTypes">
  <Template>NCELP_template</Template>
  <TotalTime>1819</TotalTime>
  <Words>10332</Words>
  <Application>Microsoft Macintosh PowerPoint</Application>
  <PresentationFormat>Widescreen</PresentationFormat>
  <Paragraphs>1075</Paragraphs>
  <Slides>37</Slides>
  <Notes>37</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37</vt:i4>
      </vt:variant>
    </vt:vector>
  </HeadingPairs>
  <TitlesOfParts>
    <vt:vector size="55" baseType="lpstr">
      <vt:lpstr>Arial</vt:lpstr>
      <vt:lpstr>Calibri</vt:lpstr>
      <vt:lpstr>Cambria Math</vt:lpstr>
      <vt:lpstr>Century Gothic</vt:lpstr>
      <vt:lpstr>Noto Sans Symbols</vt:lpstr>
      <vt:lpstr>Tw Cen MT</vt:lpstr>
      <vt:lpstr>Wingdings</vt:lpstr>
      <vt:lpstr>1_Office Theme</vt:lpstr>
      <vt:lpstr>2_Office Theme</vt:lpstr>
      <vt:lpstr>6_Office Theme</vt:lpstr>
      <vt:lpstr>3_Office Theme</vt:lpstr>
      <vt:lpstr>4_Office Theme</vt:lpstr>
      <vt:lpstr>5_Office Theme</vt:lpstr>
      <vt:lpstr>7_Office Theme</vt:lpstr>
      <vt:lpstr>8_Office Theme</vt:lpstr>
      <vt:lpstr>9_Office Theme</vt:lpstr>
      <vt:lpstr>Office Theme</vt:lpstr>
      <vt:lpstr>21_Office Theme</vt:lpstr>
      <vt:lpstr>Old dogs can learn new tricks:  </vt:lpstr>
      <vt:lpstr>In this session...</vt:lpstr>
      <vt:lpstr>Minimal pairs</vt:lpstr>
      <vt:lpstr>Pirates!</vt:lpstr>
      <vt:lpstr>En anglais et en français</vt:lpstr>
      <vt:lpstr>parler</vt:lpstr>
      <vt:lpstr>Multiple word meanings</vt:lpstr>
      <vt:lpstr>Saying ‘to’ and ‘in’ in French</vt:lpstr>
      <vt:lpstr>Mehmet redet über seinen Urlaub in der Schweiz</vt:lpstr>
      <vt:lpstr>Mehmet redet über seinen Urlaub in der Schweiz</vt:lpstr>
      <vt:lpstr>Processing pairs</vt:lpstr>
      <vt:lpstr>Problemas con Siri</vt:lpstr>
      <vt:lpstr>Steigt oder steht?</vt:lpstr>
      <vt:lpstr>Using unknown words [phonics]</vt:lpstr>
      <vt:lpstr>Phonetik - der Bodensee [1/2]</vt:lpstr>
      <vt:lpstr>Phonétique</vt:lpstr>
      <vt:lpstr>Teaching word patterns</vt:lpstr>
      <vt:lpstr>English  German  English </vt:lpstr>
      <vt:lpstr>ANTWORTEN</vt:lpstr>
      <vt:lpstr>English  German  English </vt:lpstr>
      <vt:lpstr>ANTWORTEN </vt:lpstr>
      <vt:lpstr>Lexical profiling</vt:lpstr>
      <vt:lpstr>Lexical profiling (frequency)</vt:lpstr>
      <vt:lpstr>La familia López En casa</vt:lpstr>
      <vt:lpstr>Lexical profiling (NCELP SOW)</vt:lpstr>
      <vt:lpstr>Trapping the forms</vt:lpstr>
      <vt:lpstr>hablar / escuchar</vt:lpstr>
      <vt:lpstr>Persona A</vt:lpstr>
      <vt:lpstr>Persona A</vt:lpstr>
      <vt:lpstr>Chez Léa</vt:lpstr>
      <vt:lpstr>hablar</vt:lpstr>
      <vt:lpstr>hablar</vt:lpstr>
      <vt:lpstr>Assessing the knowledge</vt:lpstr>
      <vt:lpstr>Y7 Spanish achievement test</vt:lpstr>
      <vt:lpstr>Kategorien</vt:lpstr>
      <vt:lpstr>In this session...</vt:lpstr>
      <vt:lpstr>Old dogs can learn new tricks: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dogs can learn new tricks:  </dc:title>
  <dc:creator>Rachel Hawkes</dc:creator>
  <cp:lastModifiedBy>Helen Thomas</cp:lastModifiedBy>
  <cp:revision>75</cp:revision>
  <dcterms:created xsi:type="dcterms:W3CDTF">2020-06-14T04:57:11Z</dcterms:created>
  <dcterms:modified xsi:type="dcterms:W3CDTF">2020-06-17T15:09:05Z</dcterms:modified>
</cp:coreProperties>
</file>