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696" r:id="rId7"/>
    <p:sldMasterId id="2147483708" r:id="rId8"/>
    <p:sldMasterId id="2147483732" r:id="rId9"/>
    <p:sldMasterId id="2147483744" r:id="rId10"/>
    <p:sldMasterId id="2147483790" r:id="rId11"/>
    <p:sldMasterId id="2147483802" r:id="rId12"/>
    <p:sldMasterId id="2147483814" r:id="rId13"/>
  </p:sldMasterIdLst>
  <p:notesMasterIdLst>
    <p:notesMasterId r:id="rId45"/>
  </p:notesMasterIdLst>
  <p:sldIdLst>
    <p:sldId id="257" r:id="rId14"/>
    <p:sldId id="259" r:id="rId15"/>
    <p:sldId id="610" r:id="rId16"/>
    <p:sldId id="333" r:id="rId17"/>
    <p:sldId id="724" r:id="rId18"/>
    <p:sldId id="611" r:id="rId19"/>
    <p:sldId id="701" r:id="rId20"/>
    <p:sldId id="705" r:id="rId21"/>
    <p:sldId id="706" r:id="rId22"/>
    <p:sldId id="707" r:id="rId23"/>
    <p:sldId id="708" r:id="rId24"/>
    <p:sldId id="709" r:id="rId25"/>
    <p:sldId id="710" r:id="rId26"/>
    <p:sldId id="711" r:id="rId27"/>
    <p:sldId id="712" r:id="rId28"/>
    <p:sldId id="713" r:id="rId29"/>
    <p:sldId id="714" r:id="rId30"/>
    <p:sldId id="715" r:id="rId31"/>
    <p:sldId id="637" r:id="rId32"/>
    <p:sldId id="663" r:id="rId33"/>
    <p:sldId id="662" r:id="rId34"/>
    <p:sldId id="657" r:id="rId35"/>
    <p:sldId id="658" r:id="rId36"/>
    <p:sldId id="659" r:id="rId37"/>
    <p:sldId id="660" r:id="rId38"/>
    <p:sldId id="640" r:id="rId39"/>
    <p:sldId id="646" r:id="rId40"/>
    <p:sldId id="733" r:id="rId41"/>
    <p:sldId id="734" r:id="rId42"/>
    <p:sldId id="732" r:id="rId43"/>
    <p:sldId id="63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Shanks (HF)" initials="DS(" lastIdx="4" clrIdx="0">
    <p:extLst>
      <p:ext uri="{19B8F6BF-5375-455C-9EA6-DF929625EA0E}">
        <p15:presenceInfo xmlns:p15="http://schemas.microsoft.com/office/powerpoint/2012/main" userId="S::david.shanks@hfed.net::9a3a031f-b3c4-4e44-a0c8-7fb700d106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F75"/>
    <a:srgbClr val="E56700"/>
    <a:srgbClr val="FBF0D5"/>
    <a:srgbClr val="DAA520"/>
    <a:srgbClr val="115076"/>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92" autoAdjust="0"/>
    <p:restoredTop sz="62209" autoAdjust="0"/>
  </p:normalViewPr>
  <p:slideViewPr>
    <p:cSldViewPr snapToGrid="0">
      <p:cViewPr varScale="1">
        <p:scale>
          <a:sx n="71" d="100"/>
          <a:sy n="71" d="100"/>
        </p:scale>
        <p:origin x="1848" y="78"/>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customXml" Target="../customXml/item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viewProps" Target="viewProp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04/10/2021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ce</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03355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67039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26144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‘ci’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2744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76395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7127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smtClean="0"/>
              <a:t>This is an example</a:t>
            </a:r>
            <a:r>
              <a:rPr lang="en-US" b="0" baseline="0" smtClean="0"/>
              <a:t> activity used to practise transcription of the SSCs [ce] and [ci]. Students listen and complete the place names on the map. If students need extra support, the activity could be adapted so that they simply need to add the missing SSC. The use of the map is also a chance to integrate language learning with cultural knowledge regarding Spanish cities and autonomous communities.</a:t>
            </a:r>
          </a:p>
          <a:p>
            <a:endParaRPr lang="en-US" b="0" baseline="0" smtClean="0"/>
          </a:p>
          <a:p>
            <a:endParaRPr lang="en-US" b="0" baseline="0" smtClean="0"/>
          </a:p>
          <a:p>
            <a:r>
              <a:rPr lang="en-US" b="0" baseline="0" smtClean="0"/>
              <a:t>------------</a:t>
            </a:r>
          </a:p>
          <a:p>
            <a:endParaRPr lang="en-US" b="0" baseline="0" smtClean="0"/>
          </a:p>
          <a:p>
            <a:r>
              <a:rPr lang="en-US" b="0" baseline="0" smtClean="0"/>
              <a:t>Teacher notes:</a:t>
            </a:r>
            <a:endParaRPr lang="en-US" b="1" smtClean="0"/>
          </a:p>
          <a:p>
            <a:endParaRPr lang="en-US" b="1" smtClean="0"/>
          </a:p>
          <a:p>
            <a:r>
              <a:rPr lang="en-US" b="1" smtClean="0"/>
              <a:t>Timing</a:t>
            </a:r>
            <a:r>
              <a:rPr lang="en-US" b="1" dirty="0"/>
              <a:t>: </a:t>
            </a:r>
            <a:r>
              <a:rPr lang="en-US" b="0" dirty="0"/>
              <a:t>5 minutes</a:t>
            </a:r>
          </a:p>
          <a:p>
            <a:endParaRPr lang="en-US" b="1" dirty="0"/>
          </a:p>
          <a:p>
            <a:r>
              <a:rPr lang="en-US" b="1" dirty="0"/>
              <a:t>Aim: </a:t>
            </a:r>
            <a:r>
              <a:rPr lang="en-US" b="0" dirty="0"/>
              <a:t>to revisit the</a:t>
            </a:r>
            <a:r>
              <a:rPr lang="en-US" b="0" baseline="0" dirty="0"/>
              <a:t> sound-spelling correspondence for the SSCs [</a:t>
            </a:r>
            <a:r>
              <a:rPr lang="en-US" b="0" baseline="0" dirty="0" err="1"/>
              <a:t>ce</a:t>
            </a:r>
            <a:r>
              <a:rPr lang="en-US" b="0" baseline="0" dirty="0"/>
              <a:t>] and [ci] with eight names of cities/autonomous communities Spain</a:t>
            </a:r>
            <a:endParaRPr lang="en-US" b="0" dirty="0"/>
          </a:p>
          <a:p>
            <a:endParaRPr lang="en-US" b="1" dirty="0"/>
          </a:p>
          <a:p>
            <a:r>
              <a:rPr lang="en-US" b="1" dirty="0"/>
              <a:t>Procedure:</a:t>
            </a:r>
          </a:p>
          <a:p>
            <a:pPr marL="228600" indent="-228600">
              <a:buAutoNum type="arabicPeriod"/>
            </a:pPr>
            <a:r>
              <a:rPr lang="en-US" b="0" dirty="0"/>
              <a:t>Click on the action button</a:t>
            </a:r>
            <a:r>
              <a:rPr lang="en-US" b="0" baseline="0" dirty="0"/>
              <a:t> to play the audio. </a:t>
            </a:r>
          </a:p>
          <a:p>
            <a:pPr marL="228600" indent="-228600">
              <a:buAutoNum type="arabicPeriod"/>
            </a:pPr>
            <a:r>
              <a:rPr lang="en-US" b="0" dirty="0"/>
              <a:t>Reveal</a:t>
            </a:r>
            <a:r>
              <a:rPr lang="en-US" b="0" baseline="0" dirty="0"/>
              <a:t> the place by clicking on the red line. Answers can be given in any order.</a:t>
            </a:r>
            <a:endParaRPr lang="en-US" b="0" dirty="0"/>
          </a:p>
          <a:p>
            <a:endParaRPr lang="en-US" b="0" dirty="0"/>
          </a:p>
          <a:p>
            <a:r>
              <a:rPr lang="en-US" b="1" dirty="0"/>
              <a:t>Transcript:</a:t>
            </a:r>
          </a:p>
          <a:p>
            <a:r>
              <a:rPr lang="en-US" b="0" dirty="0"/>
              <a:t>1. Galicia</a:t>
            </a:r>
          </a:p>
          <a:p>
            <a:r>
              <a:rPr lang="en-US" b="0" dirty="0"/>
              <a:t>2. Barcelona</a:t>
            </a:r>
          </a:p>
          <a:p>
            <a:r>
              <a:rPr lang="en-US" b="0" dirty="0"/>
              <a:t>3. Valencia</a:t>
            </a:r>
          </a:p>
          <a:p>
            <a:r>
              <a:rPr lang="en-US" b="0" dirty="0"/>
              <a:t>4. Murcia</a:t>
            </a:r>
          </a:p>
          <a:p>
            <a:r>
              <a:rPr lang="en-US" b="0" dirty="0"/>
              <a:t>5. Ceuta</a:t>
            </a:r>
          </a:p>
          <a:p>
            <a:r>
              <a:rPr lang="en-US" b="0" dirty="0"/>
              <a:t>6. Andalucía</a:t>
            </a:r>
          </a:p>
          <a:p>
            <a:r>
              <a:rPr lang="en-US" b="0" dirty="0"/>
              <a:t>7. Albacete</a:t>
            </a:r>
          </a:p>
          <a:p>
            <a:r>
              <a:rPr lang="en-US" b="0" dirty="0"/>
              <a:t>8. </a:t>
            </a:r>
            <a:r>
              <a:rPr lang="en-US" b="0" dirty="0" err="1"/>
              <a:t>Cáceres</a:t>
            </a: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59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smtClean="0"/>
              <a:t>Learning</a:t>
            </a:r>
            <a:r>
              <a:rPr lang="en-GB" b="0" baseline="0" smtClean="0"/>
              <a:t> can be extended by explaining to students the geographical variation in pronunciation of key SSCs, such as [ce] and [ci]. Here, students recap the key information, and can be given a walk-through with a couple of examples that contrast the two types of pronunciation. This prepares them for the subsequent listening activity.</a:t>
            </a:r>
            <a:endParaRPr lang="en-GB" b="0" smtClean="0"/>
          </a:p>
          <a:p>
            <a:endParaRPr lang="en-GB" b="1" smtClean="0"/>
          </a:p>
          <a:p>
            <a:r>
              <a:rPr lang="en-GB" b="1" smtClean="0"/>
              <a:t>--------------------------</a:t>
            </a:r>
          </a:p>
          <a:p>
            <a:endParaRPr lang="en-GB" b="1" smtClean="0"/>
          </a:p>
          <a:p>
            <a:r>
              <a:rPr lang="en-GB" b="0" smtClean="0"/>
              <a:t>Teacher notes</a:t>
            </a:r>
          </a:p>
          <a:p>
            <a:endParaRPr lang="en-GB" b="1" smtClean="0"/>
          </a:p>
          <a:p>
            <a:r>
              <a:rPr lang="en-GB" b="1" smtClean="0"/>
              <a:t>Phonics </a:t>
            </a:r>
            <a:r>
              <a:rPr lang="en-GB" b="1" dirty="0"/>
              <a:t>recap</a:t>
            </a:r>
            <a:r>
              <a:rPr lang="en-GB" b="1" baseline="0" dirty="0"/>
              <a:t> slide</a:t>
            </a:r>
            <a:endParaRPr lang="en-GB" b="1" dirty="0"/>
          </a:p>
          <a:p>
            <a:endParaRPr lang="en-GB" b="1" dirty="0"/>
          </a:p>
          <a:p>
            <a:r>
              <a:rPr lang="en-GB" b="1" dirty="0"/>
              <a:t>Timing: </a:t>
            </a:r>
            <a:r>
              <a:rPr lang="en-GB" dirty="0"/>
              <a:t>3</a:t>
            </a:r>
            <a:r>
              <a:rPr lang="en-GB" baseline="0" dirty="0"/>
              <a:t> minutes</a:t>
            </a:r>
          </a:p>
          <a:p>
            <a:endParaRPr lang="en-GB" baseline="0" dirty="0"/>
          </a:p>
          <a:p>
            <a:r>
              <a:rPr lang="en-GB" b="1" baseline="0" dirty="0"/>
              <a:t>Aim: </a:t>
            </a:r>
            <a:r>
              <a:rPr lang="en-GB" baseline="0" dirty="0"/>
              <a:t>to revisit the SSCs [CE] and [CI] and consolidate understanding of the different ways in which they are pronounced in the Spanish-speaking world.</a:t>
            </a:r>
          </a:p>
          <a:p>
            <a:endParaRPr lang="en-GB" baseline="0" dirty="0"/>
          </a:p>
          <a:p>
            <a:r>
              <a:rPr lang="en-GB" b="1" baseline="0" dirty="0"/>
              <a:t>Procedure: </a:t>
            </a:r>
          </a:p>
          <a:p>
            <a:pPr marL="228600" indent="-228600">
              <a:buAutoNum type="arabicPeriod"/>
            </a:pPr>
            <a:r>
              <a:rPr lang="en-GB" b="0" baseline="0" dirty="0"/>
              <a:t>Read the explanation, eliciting the answers from students where prompted by gaps.</a:t>
            </a:r>
          </a:p>
          <a:p>
            <a:pPr marL="228600" indent="-228600">
              <a:buAutoNum type="arabicPeriod"/>
            </a:pPr>
            <a:r>
              <a:rPr lang="en-GB" b="0" baseline="0" dirty="0"/>
              <a:t>Play the audio and ask where the person is from (‘¿La persona es de…?’)</a:t>
            </a:r>
          </a:p>
          <a:p>
            <a:pPr marL="228600" indent="-228600">
              <a:buAutoNum type="arabicPeriod"/>
            </a:pPr>
            <a:r>
              <a:rPr lang="en-GB" b="0" baseline="0" dirty="0"/>
              <a:t>Ask students which other words they can recall from Y7 which have [ce] and [ci]. This will help to prepare them for the next activity.</a:t>
            </a:r>
          </a:p>
          <a:p>
            <a:pPr marL="0" indent="0">
              <a:buNone/>
            </a:pPr>
            <a:r>
              <a:rPr lang="en-GB" b="0" baseline="0" dirty="0"/>
              <a:t>Anticipate, for [CI], cine, </a:t>
            </a:r>
            <a:r>
              <a:rPr lang="en-GB" b="0" baseline="0" dirty="0" err="1"/>
              <a:t>diciembre</a:t>
            </a:r>
            <a:r>
              <a:rPr lang="en-GB" b="0" baseline="0" dirty="0"/>
              <a:t>, </a:t>
            </a:r>
            <a:r>
              <a:rPr lang="en-GB" b="0" baseline="0" dirty="0" err="1"/>
              <a:t>decir</a:t>
            </a:r>
            <a:r>
              <a:rPr lang="en-GB" b="0" baseline="0" dirty="0"/>
              <a:t>, </a:t>
            </a:r>
            <a:r>
              <a:rPr lang="en-GB" b="0" baseline="0" dirty="0" err="1"/>
              <a:t>cierto</a:t>
            </a:r>
            <a:r>
              <a:rPr lang="en-GB" b="0" baseline="0" dirty="0"/>
              <a:t>, ciudad</a:t>
            </a:r>
          </a:p>
          <a:p>
            <a:pPr marL="0" indent="0">
              <a:buNone/>
            </a:pPr>
            <a:r>
              <a:rPr lang="en-GB" b="0" baseline="0" dirty="0"/>
              <a:t>Anticipate, for [CE], </a:t>
            </a:r>
            <a:r>
              <a:rPr lang="en-GB" b="0" baseline="0" dirty="0" err="1"/>
              <a:t>centro</a:t>
            </a:r>
            <a:r>
              <a:rPr lang="en-GB" b="0" baseline="0" dirty="0"/>
              <a:t>, </a:t>
            </a:r>
            <a:r>
              <a:rPr lang="en-GB" b="0" baseline="0" dirty="0" err="1"/>
              <a:t>necesitar</a:t>
            </a:r>
            <a:r>
              <a:rPr lang="en-GB" b="0" baseline="0" dirty="0"/>
              <a:t>, </a:t>
            </a:r>
            <a:r>
              <a:rPr lang="en-GB" b="0" baseline="0" dirty="0" err="1"/>
              <a:t>necesario</a:t>
            </a:r>
            <a:r>
              <a:rPr lang="en-GB" b="0" baseline="0" dirty="0"/>
              <a:t>, </a:t>
            </a:r>
            <a:r>
              <a:rPr lang="en-GB" b="0" baseline="0" dirty="0" err="1"/>
              <a:t>cerca</a:t>
            </a:r>
            <a:r>
              <a:rPr lang="en-GB" b="0" baseline="0" dirty="0"/>
              <a:t>, </a:t>
            </a:r>
            <a:r>
              <a:rPr lang="en-GB" b="0" baseline="0" dirty="0" err="1"/>
              <a:t>doce</a:t>
            </a:r>
            <a:r>
              <a:rPr lang="en-GB" b="0" baseline="0" dirty="0"/>
              <a:t>, </a:t>
            </a:r>
            <a:r>
              <a:rPr lang="en-GB" b="0" baseline="0" dirty="0" err="1"/>
              <a:t>parecer</a:t>
            </a:r>
            <a:r>
              <a:rPr lang="en-GB" b="0" baseline="0" dirty="0"/>
              <a:t>.</a:t>
            </a:r>
            <a:endParaRPr lang="en-GB" dirty="0"/>
          </a:p>
          <a:p>
            <a:endParaRPr lang="en-GB" dirty="0"/>
          </a:p>
          <a:p>
            <a:r>
              <a:rPr lang="en-GB" b="1" dirty="0"/>
              <a:t>Notes:</a:t>
            </a:r>
          </a:p>
          <a:p>
            <a:r>
              <a:rPr lang="en-GB" baseline="0" dirty="0"/>
              <a:t>Teachers may also find it useful to consider the information from exam board specifications below:</a:t>
            </a:r>
          </a:p>
          <a:p>
            <a:pPr marL="228600" indent="-228600">
              <a:buAutoNum type="arabicParenBoth"/>
            </a:pPr>
            <a:r>
              <a:rPr lang="en-GB" baseline="0" dirty="0"/>
              <a:t>AQA :</a:t>
            </a:r>
            <a:r>
              <a:rPr lang="en-GB" dirty="0"/>
              <a:t> “</a:t>
            </a:r>
            <a:r>
              <a:rPr lang="en-GB" sz="1200" b="0" i="1" kern="1200" dirty="0">
                <a:solidFill>
                  <a:schemeClr val="tx1"/>
                </a:solidFill>
                <a:effectLst/>
                <a:latin typeface="+mn-lt"/>
                <a:ea typeface="+mn-ea"/>
                <a:cs typeface="+mn-cs"/>
              </a:rPr>
              <a:t>The [listening] test will be studio recorded using native speakers speaking </a:t>
            </a:r>
            <a:r>
              <a:rPr lang="en-GB" sz="1200" b="1" i="1" kern="1200" dirty="0">
                <a:solidFill>
                  <a:schemeClr val="tx1"/>
                </a:solidFill>
                <a:effectLst/>
                <a:latin typeface="+mn-lt"/>
                <a:ea typeface="+mn-ea"/>
                <a:cs typeface="+mn-cs"/>
              </a:rPr>
              <a:t>Castilian</a:t>
            </a:r>
            <a:r>
              <a:rPr lang="en-GB" sz="1200" b="0" i="1" kern="1200" dirty="0">
                <a:solidFill>
                  <a:schemeClr val="tx1"/>
                </a:solidFill>
                <a:effectLst/>
                <a:latin typeface="+mn-lt"/>
                <a:ea typeface="+mn-ea"/>
                <a:cs typeface="+mn-cs"/>
              </a:rPr>
              <a:t> in clearly articulated, standard speech at near normal speed.</a:t>
            </a:r>
            <a:r>
              <a:rPr lang="en-GB" sz="1200" b="0" i="1" kern="1200" baseline="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Different types of spoken language will be used, using familiar language across a range of contemporary and cultural themes.  </a:t>
            </a:r>
            <a:r>
              <a:rPr lang="en-GB" sz="1200" b="0" i="0" kern="1200" dirty="0">
                <a:solidFill>
                  <a:schemeClr val="tx1"/>
                </a:solidFill>
                <a:effectLst/>
                <a:latin typeface="+mn-lt"/>
                <a:ea typeface="+mn-ea"/>
                <a:cs typeface="+mn-cs"/>
              </a:rPr>
              <a:t>(p. 82)</a:t>
            </a:r>
          </a:p>
          <a:p>
            <a:pPr marL="228600" indent="-228600">
              <a:buAutoNum type="arabicParenBoth"/>
            </a:pPr>
            <a:r>
              <a:rPr lang="en-GB" sz="1200" b="0" i="0" kern="1200" dirty="0" err="1">
                <a:solidFill>
                  <a:schemeClr val="tx1"/>
                </a:solidFill>
                <a:effectLst/>
                <a:latin typeface="+mn-lt"/>
                <a:ea typeface="+mn-ea"/>
                <a:cs typeface="+mn-cs"/>
              </a:rPr>
              <a:t>EdExcel</a:t>
            </a:r>
            <a:r>
              <a:rPr lang="en-GB" sz="1200" b="0" i="0" kern="1200" dirty="0">
                <a:solidFill>
                  <a:schemeClr val="tx1"/>
                </a:solidFill>
                <a:effectLst/>
                <a:latin typeface="+mn-lt"/>
                <a:ea typeface="+mn-ea"/>
                <a:cs typeface="+mn-cs"/>
              </a:rPr>
              <a:t> : “</a:t>
            </a:r>
            <a:r>
              <a:rPr lang="en-GB" sz="1200" b="0" i="1" kern="1200" dirty="0">
                <a:solidFill>
                  <a:schemeClr val="tx1"/>
                </a:solidFill>
                <a:effectLst/>
                <a:latin typeface="+mn-lt"/>
                <a:ea typeface="+mn-ea"/>
                <a:cs typeface="+mn-cs"/>
              </a:rPr>
              <a:t>For listening and reading assessments, the majority of contexts are based on the culture and </a:t>
            </a:r>
            <a:r>
              <a:rPr lang="en-GB" sz="1200" b="1" i="1" kern="1200" dirty="0">
                <a:solidFill>
                  <a:schemeClr val="tx1"/>
                </a:solidFill>
                <a:effectLst/>
                <a:latin typeface="+mn-lt"/>
                <a:ea typeface="+mn-ea"/>
                <a:cs typeface="+mn-cs"/>
              </a:rPr>
              <a:t>countries</a:t>
            </a:r>
            <a:r>
              <a:rPr lang="en-GB" sz="1200" b="0" i="1" kern="1200" dirty="0">
                <a:solidFill>
                  <a:schemeClr val="tx1"/>
                </a:solidFill>
                <a:effectLst/>
                <a:latin typeface="+mn-lt"/>
                <a:ea typeface="+mn-ea"/>
                <a:cs typeface="+mn-cs"/>
              </a:rPr>
              <a:t> where the assessed language is spoken. […] It is, therefore, </a:t>
            </a:r>
            <a:r>
              <a:rPr lang="en-GB" sz="1200" b="1" i="1" kern="1200" dirty="0">
                <a:solidFill>
                  <a:schemeClr val="tx1"/>
                </a:solidFill>
                <a:effectLst/>
                <a:latin typeface="+mn-lt"/>
                <a:ea typeface="+mn-ea"/>
                <a:cs typeface="+mn-cs"/>
              </a:rPr>
              <a:t>important that students are exposed to materials relating to Spanish-speaking countries</a:t>
            </a:r>
            <a:r>
              <a:rPr lang="en-GB" sz="1200" b="0" i="1" kern="1200" dirty="0">
                <a:solidFill>
                  <a:schemeClr val="tx1"/>
                </a:solidFill>
                <a:effectLst/>
                <a:latin typeface="+mn-lt"/>
                <a:ea typeface="+mn-ea"/>
                <a:cs typeface="+mn-cs"/>
              </a:rPr>
              <a:t> throughout the cours</a:t>
            </a:r>
            <a:r>
              <a:rPr lang="en-GB" sz="1200" b="0" i="0" kern="1200" dirty="0">
                <a:solidFill>
                  <a:schemeClr val="tx1"/>
                </a:solidFill>
                <a:effectLst/>
                <a:latin typeface="+mn-lt"/>
                <a:ea typeface="+mn-ea"/>
                <a:cs typeface="+mn-cs"/>
              </a:rPr>
              <a:t>e.” (p. 7)</a:t>
            </a:r>
          </a:p>
          <a:p>
            <a:pPr marL="228600" indent="-228600">
              <a:buAutoNum type="arabicParenBoth"/>
            </a:pPr>
            <a:r>
              <a:rPr lang="en-GB" sz="1200" b="0" i="0" kern="1200" dirty="0">
                <a:solidFill>
                  <a:schemeClr val="tx1"/>
                </a:solidFill>
                <a:effectLst/>
                <a:latin typeface="+mn-lt"/>
                <a:ea typeface="+mn-ea"/>
                <a:cs typeface="+mn-cs"/>
              </a:rPr>
              <a:t>WJEC : “</a:t>
            </a:r>
            <a:r>
              <a:rPr lang="en-GB" sz="1200" b="0" i="1" kern="1200" dirty="0">
                <a:solidFill>
                  <a:schemeClr val="tx1"/>
                </a:solidFill>
                <a:effectLst/>
                <a:latin typeface="+mn-lt"/>
                <a:ea typeface="+mn-ea"/>
                <a:cs typeface="+mn-cs"/>
              </a:rPr>
              <a:t>This GCSE specification in Spanish for use in Wales is based on a conviction that learners studying a modern foreign language will develop their desire and ability to communicate with and </a:t>
            </a:r>
            <a:r>
              <a:rPr lang="en-GB" sz="1200" b="1" i="1" kern="1200" dirty="0">
                <a:solidFill>
                  <a:schemeClr val="tx1"/>
                </a:solidFill>
                <a:effectLst/>
                <a:latin typeface="+mn-lt"/>
                <a:ea typeface="+mn-ea"/>
                <a:cs typeface="+mn-cs"/>
              </a:rPr>
              <a:t>understand speakers of Spanish in a variety of contexts </a:t>
            </a:r>
            <a:r>
              <a:rPr lang="en-GB" sz="1200" b="0" i="1" kern="1200" dirty="0">
                <a:solidFill>
                  <a:schemeClr val="tx1"/>
                </a:solidFill>
                <a:effectLst/>
                <a:latin typeface="+mn-lt"/>
                <a:ea typeface="+mn-ea"/>
                <a:cs typeface="+mn-cs"/>
              </a:rPr>
              <a:t>and for a variety of purposes.” (p. 3)</a:t>
            </a:r>
          </a:p>
          <a:p>
            <a:pPr marL="0" indent="0">
              <a:buNone/>
            </a:pPr>
            <a:endParaRPr lang="en-GB" b="1"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855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Phonics practice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aseline="0" dirty="0"/>
              <a:t>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raise awareness of the different ways in which the SSCs [ce] and [ci] are pronounced in the Spanish-speaking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Go through instructions with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Check understanding of instructions by asking students an example. E.g., ciudad (pronounced with seseo): ¿</a:t>
            </a:r>
            <a:r>
              <a:rPr lang="en-GB" baseline="0" dirty="0" err="1"/>
              <a:t>Es</a:t>
            </a:r>
            <a:r>
              <a:rPr lang="en-GB" baseline="0" dirty="0"/>
              <a:t> </a:t>
            </a:r>
            <a:r>
              <a:rPr lang="en-GB" baseline="0" dirty="0" err="1"/>
              <a:t>Pilar</a:t>
            </a:r>
            <a:r>
              <a:rPr lang="en-GB" baseline="0" dirty="0"/>
              <a:t> or </a:t>
            </a:r>
            <a:r>
              <a:rPr lang="en-GB" baseline="0" dirty="0" err="1"/>
              <a:t>Conchi</a:t>
            </a:r>
            <a:r>
              <a:rPr lang="en-GB" baseline="0" dirty="0"/>
              <a:t>? ¿Por qué? </a:t>
            </a:r>
            <a:r>
              <a:rPr lang="en-GB" baseline="0" dirty="0" err="1"/>
              <a:t>Sí</a:t>
            </a:r>
            <a:r>
              <a:rPr lang="en-GB" baseline="0" dirty="0"/>
              <a:t>, perfecto, </a:t>
            </a:r>
            <a:r>
              <a:rPr lang="en-GB" baseline="0" dirty="0" err="1"/>
              <a:t>porque</a:t>
            </a:r>
            <a:r>
              <a:rPr lang="en-GB" baseline="0" dirty="0"/>
              <a:t> </a:t>
            </a:r>
            <a:r>
              <a:rPr lang="en-GB" baseline="0" dirty="0" err="1"/>
              <a:t>Pilar</a:t>
            </a:r>
            <a:r>
              <a:rPr lang="en-GB" baseline="0" dirty="0"/>
              <a:t> </a:t>
            </a:r>
            <a:r>
              <a:rPr lang="en-GB" baseline="0" dirty="0" err="1"/>
              <a:t>es</a:t>
            </a:r>
            <a:r>
              <a:rPr lang="en-GB" baseline="0" dirty="0"/>
              <a:t> de las Islas Canarias. ¿Y en Alicante, </a:t>
            </a:r>
            <a:r>
              <a:rPr lang="en-GB" baseline="0" dirty="0" err="1"/>
              <a:t>cómo</a:t>
            </a:r>
            <a:r>
              <a:rPr lang="en-GB" baseline="0" dirty="0"/>
              <a:t> </a:t>
            </a:r>
            <a:r>
              <a:rPr lang="en-GB" baseline="0" dirty="0" err="1"/>
              <a:t>es</a:t>
            </a:r>
            <a:r>
              <a:rPr lang="en-GB" baseline="0" dirty="0"/>
              <a:t> la </a:t>
            </a:r>
            <a:r>
              <a:rPr lang="en-GB" baseline="0" dirty="0" err="1"/>
              <a:t>pronunciación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Play the audio and ask students to tick the correct column and write the place with the target SSCs.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Check answers, including spelling, in the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Some </a:t>
            </a:r>
            <a:r>
              <a:rPr lang="en-GB" baseline="0" dirty="0"/>
              <a:t>students may be able to write the entire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Tengo</a:t>
            </a:r>
            <a:r>
              <a:rPr lang="en-GB" baseline="0" dirty="0"/>
              <a:t> un amigo de Ceuta.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Mi</a:t>
            </a:r>
            <a:r>
              <a:rPr lang="en-GB" baseline="0" dirty="0"/>
              <a:t> prima vive en Galicia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t>
            </a:r>
            <a:r>
              <a:rPr lang="en-GB" baseline="0" dirty="0" err="1"/>
              <a:t>Tu</a:t>
            </a:r>
            <a:r>
              <a:rPr lang="en-GB" baseline="0" dirty="0"/>
              <a:t> </a:t>
            </a:r>
            <a:r>
              <a:rPr lang="en-GB" baseline="0" dirty="0" err="1"/>
              <a:t>madre</a:t>
            </a:r>
            <a:r>
              <a:rPr lang="en-GB" baseline="0" dirty="0"/>
              <a:t> </a:t>
            </a:r>
            <a:r>
              <a:rPr lang="en-GB" baseline="0" dirty="0" err="1"/>
              <a:t>es</a:t>
            </a:r>
            <a:r>
              <a:rPr lang="en-GB" baseline="0" dirty="0"/>
              <a:t> de Valencia?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Voy</a:t>
            </a:r>
            <a:r>
              <a:rPr lang="en-GB" baseline="0" dirty="0"/>
              <a:t> a </a:t>
            </a:r>
            <a:r>
              <a:rPr lang="en-GB" baseline="0" dirty="0" err="1"/>
              <a:t>ir</a:t>
            </a:r>
            <a:r>
              <a:rPr lang="en-GB" baseline="0" dirty="0"/>
              <a:t> de </a:t>
            </a:r>
            <a:r>
              <a:rPr lang="en-GB" baseline="0" dirty="0" err="1"/>
              <a:t>vacaciones</a:t>
            </a:r>
            <a:r>
              <a:rPr lang="en-GB" baseline="0" dirty="0"/>
              <a:t> a Murcia.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Hay una </a:t>
            </a:r>
            <a:r>
              <a:rPr lang="en-GB" baseline="0" dirty="0" err="1"/>
              <a:t>universidad</a:t>
            </a:r>
            <a:r>
              <a:rPr lang="en-GB" baseline="0" dirty="0"/>
              <a:t> </a:t>
            </a:r>
            <a:r>
              <a:rPr lang="en-GB" baseline="0" dirty="0" err="1"/>
              <a:t>muy</a:t>
            </a:r>
            <a:r>
              <a:rPr lang="en-GB" baseline="0" dirty="0"/>
              <a:t> </a:t>
            </a:r>
            <a:r>
              <a:rPr lang="en-GB" baseline="0" dirty="0" err="1"/>
              <a:t>famosa</a:t>
            </a:r>
            <a:r>
              <a:rPr lang="en-GB" baseline="0" dirty="0"/>
              <a:t> en </a:t>
            </a:r>
            <a:r>
              <a:rPr lang="en-GB" baseline="0" dirty="0" err="1"/>
              <a:t>Cárceres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Barcelona </a:t>
            </a:r>
            <a:r>
              <a:rPr lang="en-GB" baseline="0" dirty="0" err="1"/>
              <a:t>tiene</a:t>
            </a:r>
            <a:r>
              <a:rPr lang="en-GB" baseline="0" dirty="0"/>
              <a:t> </a:t>
            </a:r>
            <a:r>
              <a:rPr lang="en-GB" baseline="0" dirty="0" err="1"/>
              <a:t>unos</a:t>
            </a:r>
            <a:r>
              <a:rPr lang="en-GB" baseline="0" dirty="0"/>
              <a:t> </a:t>
            </a:r>
            <a:r>
              <a:rPr lang="en-GB" baseline="0" dirty="0" err="1"/>
              <a:t>museos</a:t>
            </a:r>
            <a:r>
              <a:rPr lang="en-GB" baseline="0" dirty="0"/>
              <a:t> </a:t>
            </a:r>
            <a:r>
              <a:rPr lang="en-GB" baseline="0" dirty="0" err="1"/>
              <a:t>geniales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Andalucía </a:t>
            </a:r>
            <a:r>
              <a:rPr lang="en-GB" baseline="0" dirty="0" err="1"/>
              <a:t>es</a:t>
            </a:r>
            <a:r>
              <a:rPr lang="en-GB" baseline="0" dirty="0"/>
              <a:t> </a:t>
            </a:r>
            <a:r>
              <a:rPr lang="en-GB" baseline="0" dirty="0" err="1"/>
              <a:t>una</a:t>
            </a:r>
            <a:r>
              <a:rPr lang="en-GB" baseline="0" dirty="0"/>
              <a:t> zona </a:t>
            </a:r>
            <a:r>
              <a:rPr lang="en-GB" baseline="0" dirty="0" err="1"/>
              <a:t>muy</a:t>
            </a:r>
            <a:r>
              <a:rPr lang="en-GB" baseline="0" dirty="0"/>
              <a:t> </a:t>
            </a:r>
            <a:r>
              <a:rPr lang="en-GB" baseline="0" dirty="0" err="1"/>
              <a:t>bonita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Albacete está en el </a:t>
            </a:r>
            <a:r>
              <a:rPr lang="en-GB" baseline="0" dirty="0" err="1"/>
              <a:t>sureste</a:t>
            </a:r>
            <a:r>
              <a:rPr lang="en-GB" baseline="0" dirty="0"/>
              <a:t> de </a:t>
            </a:r>
            <a:r>
              <a:rPr lang="en-GB" baseline="0" dirty="0" err="1"/>
              <a:t>España</a:t>
            </a:r>
            <a:r>
              <a:rPr lang="en-GB"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98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smtClean="0"/>
              <a:t>There </a:t>
            </a:r>
            <a:r>
              <a:rPr lang="en-GB" baseline="0" smtClean="0"/>
              <a:t>are of course</a:t>
            </a:r>
            <a:r>
              <a:rPr lang="en-GB" smtClean="0"/>
              <a:t> </a:t>
            </a:r>
            <a:r>
              <a:rPr lang="en-GB" i="0" dirty="0" smtClean="0"/>
              <a:t>many</a:t>
            </a:r>
            <a:r>
              <a:rPr lang="en-GB" i="1" dirty="0" smtClean="0"/>
              <a:t> </a:t>
            </a:r>
            <a:r>
              <a:rPr lang="en-GB" i="0" dirty="0" smtClean="0"/>
              <a:t>factors that affect </a:t>
            </a:r>
            <a:r>
              <a:rPr lang="en-GB" sz="1200" b="0" dirty="0" smtClean="0">
                <a:latin typeface="Century Gothic" panose="020B0502020202020204" pitchFamily="34" charset="0"/>
              </a:rPr>
              <a:t>what can be effectively learnt, and when,</a:t>
            </a:r>
            <a:r>
              <a:rPr lang="en-GB" sz="1200" b="0" baseline="0" dirty="0" smtClean="0">
                <a:latin typeface="Century Gothic" panose="020B0502020202020204" pitchFamily="34" charset="0"/>
              </a:rPr>
              <a:t> but here are some general principles drawn from research in second language learning. </a:t>
            </a:r>
          </a:p>
          <a:p>
            <a:pPr marL="171450" indent="-171450">
              <a:buFont typeface="Arial" panose="020B0604020202020204" pitchFamily="34" charset="0"/>
              <a:buChar char="•"/>
            </a:pPr>
            <a:r>
              <a:rPr lang="en-GB" sz="1200" b="0" baseline="0" dirty="0" smtClean="0">
                <a:latin typeface="Century Gothic" panose="020B0502020202020204" pitchFamily="34" charset="0"/>
              </a:rPr>
              <a:t>The first is to practise pairs of features together. For example, two verb endings can be ‘paired up’ to juxtapose two meanings (or functions). Practising a whole new set of features together, e.g., a full range of verb endings, is unlikely to lead to be effective, as it is beyond what most learners can pay attention to at any one time. </a:t>
            </a:r>
          </a:p>
          <a:p>
            <a:pPr marL="171450" indent="-171450">
              <a:buFont typeface="Arial" panose="020B0604020202020204" pitchFamily="34" charset="0"/>
              <a:buChar char="•"/>
            </a:pPr>
            <a:r>
              <a:rPr lang="en-GB" sz="1200" b="0" baseline="0" dirty="0" smtClean="0">
                <a:latin typeface="Century Gothic" panose="020B0502020202020204" pitchFamily="34" charset="0"/>
              </a:rPr>
              <a:t>The practice itself should require attention to form </a:t>
            </a:r>
            <a:r>
              <a:rPr lang="en-GB" sz="1200" b="0" i="1" baseline="0" dirty="0" smtClean="0">
                <a:latin typeface="Century Gothic" panose="020B0502020202020204" pitchFamily="34" charset="0"/>
              </a:rPr>
              <a:t>and </a:t>
            </a:r>
            <a:r>
              <a:rPr lang="en-GB" sz="1200" b="0" i="0" baseline="0" dirty="0" smtClean="0">
                <a:latin typeface="Century Gothic" panose="020B0502020202020204" pitchFamily="34" charset="0"/>
              </a:rPr>
              <a:t>meaning. A simple example could be to read sentences with two types of verb ending and decide, in each case, </a:t>
            </a:r>
            <a:r>
              <a:rPr lang="en-GB" sz="1200" b="0" i="1" baseline="0" dirty="0" smtClean="0">
                <a:latin typeface="Century Gothic" panose="020B0502020202020204" pitchFamily="34" charset="0"/>
              </a:rPr>
              <a:t>when</a:t>
            </a:r>
            <a:r>
              <a:rPr lang="en-GB" sz="1200" b="0" i="0" baseline="0" dirty="0" smtClean="0">
                <a:latin typeface="Century Gothic" panose="020B0502020202020204" pitchFamily="34" charset="0"/>
              </a:rPr>
              <a:t> an action occurred.</a:t>
            </a:r>
          </a:p>
          <a:p>
            <a:pPr marL="171450" indent="-171450">
              <a:buFont typeface="Arial" panose="020B0604020202020204" pitchFamily="34" charset="0"/>
              <a:buChar char="•"/>
            </a:pPr>
            <a:r>
              <a:rPr lang="en-GB" sz="1200" b="0" i="0" baseline="0" dirty="0" smtClean="0">
                <a:latin typeface="Century Gothic" panose="020B0502020202020204" pitchFamily="34" charset="0"/>
              </a:rPr>
              <a:t>It may be necessary to remove </a:t>
            </a:r>
            <a:r>
              <a:rPr lang="en-GB" sz="1200" b="0" i="0" baseline="0" smtClean="0">
                <a:latin typeface="Century Gothic" panose="020B0502020202020204" pitchFamily="34" charset="0"/>
              </a:rPr>
              <a:t>other ‘cues’ from </a:t>
            </a:r>
            <a:r>
              <a:rPr lang="en-GB" sz="1200" b="0" i="0" baseline="0" dirty="0" smtClean="0">
                <a:latin typeface="Century Gothic" panose="020B0502020202020204" pitchFamily="34" charset="0"/>
              </a:rPr>
              <a:t>the sentence, such as time markers, as these otherwise give the </a:t>
            </a:r>
            <a:r>
              <a:rPr lang="en-GB" sz="1200" b="0" i="0" baseline="0" smtClean="0">
                <a:latin typeface="Century Gothic" panose="020B0502020202020204" pitchFamily="34" charset="0"/>
              </a:rPr>
              <a:t>answer away, and it is no longer necessary to pay attention to the grammar.</a:t>
            </a:r>
            <a:endParaRPr lang="en-GB" sz="1200" b="0" i="0" baseline="0" dirty="0" smtClean="0">
              <a:latin typeface="Century Gothic" panose="020B0502020202020204" pitchFamily="34" charset="0"/>
            </a:endParaRPr>
          </a:p>
          <a:p>
            <a:pPr marL="171450" indent="-171450">
              <a:buFont typeface="Arial" panose="020B0604020202020204" pitchFamily="34" charset="0"/>
              <a:buChar char="•"/>
            </a:pPr>
            <a:r>
              <a:rPr lang="en-GB" sz="1200" b="0" i="0" baseline="0" dirty="0" smtClean="0">
                <a:latin typeface="Century Gothic" panose="020B0502020202020204" pitchFamily="34" charset="0"/>
              </a:rPr>
              <a:t>There should be plenty of initial reading and listening practice with the new features </a:t>
            </a:r>
            <a:r>
              <a:rPr lang="en-GB" sz="1200" b="0" i="1" baseline="0" dirty="0" smtClean="0">
                <a:latin typeface="Century Gothic" panose="020B0502020202020204" pitchFamily="34" charset="0"/>
              </a:rPr>
              <a:t>before</a:t>
            </a:r>
            <a:r>
              <a:rPr lang="en-GB" sz="1200" b="0" i="0" baseline="0" dirty="0" smtClean="0">
                <a:latin typeface="Century Gothic" panose="020B0502020202020204" pitchFamily="34" charset="0"/>
              </a:rPr>
              <a:t> production, and there is evidence that this controlled approach can actually make the production practice more successful.</a:t>
            </a:r>
            <a:endParaRPr lang="en-GB" sz="1200" b="0" baseline="0" dirty="0" smtClean="0">
              <a:latin typeface="Century Gothic" panose="020B0502020202020204" pitchFamily="34" charset="0"/>
            </a:endParaRPr>
          </a:p>
          <a:p>
            <a:endParaRPr lang="en-GB" sz="1200" b="0" baseline="0" dirty="0" smtClean="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430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smtClean="0">
                <a:solidFill>
                  <a:schemeClr val="tx1"/>
                </a:solidFill>
                <a:effectLst/>
                <a:latin typeface="+mn-lt"/>
                <a:ea typeface="+mn-ea"/>
                <a:cs typeface="+mn-cs"/>
              </a:rPr>
              <a:t>This session introduces NCELP</a:t>
            </a:r>
            <a:r>
              <a:rPr lang="en-GB" sz="1200" kern="1200" dirty="0">
                <a:solidFill>
                  <a:schemeClr val="tx1"/>
                </a:solidFill>
                <a:effectLst/>
                <a:latin typeface="+mn-lt"/>
                <a:ea typeface="+mn-ea"/>
                <a:cs typeface="+mn-cs"/>
              </a:rPr>
              <a:t>, explaining the project's aims </a:t>
            </a:r>
            <a:r>
              <a:rPr lang="en-GB" sz="1200" kern="1200">
                <a:solidFill>
                  <a:schemeClr val="tx1"/>
                </a:solidFill>
                <a:effectLst/>
                <a:latin typeface="+mn-lt"/>
                <a:ea typeface="+mn-ea"/>
                <a:cs typeface="+mn-cs"/>
              </a:rPr>
              <a:t>and </a:t>
            </a:r>
            <a:r>
              <a:rPr lang="en-GB" sz="1200" kern="1200" smtClean="0">
                <a:solidFill>
                  <a:schemeClr val="tx1"/>
                </a:solidFill>
                <a:effectLst/>
                <a:latin typeface="+mn-lt"/>
                <a:ea typeface="+mn-ea"/>
                <a:cs typeface="+mn-cs"/>
              </a:rPr>
              <a:t>some</a:t>
            </a:r>
            <a:r>
              <a:rPr lang="en-GB" sz="1200" kern="1200" baseline="0" smtClean="0">
                <a:solidFill>
                  <a:schemeClr val="tx1"/>
                </a:solidFill>
                <a:effectLst/>
                <a:latin typeface="+mn-lt"/>
                <a:ea typeface="+mn-ea"/>
                <a:cs typeface="+mn-cs"/>
              </a:rPr>
              <a:t> of the core principles of our pedagogy. We’ll be talking in particular about three areas of knowledge: phonics, vocabulary and grammar.</a:t>
            </a:r>
          </a:p>
          <a:p>
            <a:r>
              <a:rPr lang="en-GB" sz="1200" kern="1200" baseline="0" smtClean="0">
                <a:solidFill>
                  <a:schemeClr val="tx1"/>
                </a:solidFill>
                <a:effectLst/>
                <a:latin typeface="+mn-lt"/>
                <a:ea typeface="+mn-ea"/>
                <a:cs typeface="+mn-cs"/>
              </a:rPr>
              <a:t>For each of these, we’ll also present some sample Spanish resources that were made as we resourced our schemes of work.</a:t>
            </a:r>
          </a:p>
          <a:p>
            <a:r>
              <a:rPr lang="en-GB" sz="1200" kern="1200" baseline="0" smtClean="0">
                <a:solidFill>
                  <a:schemeClr val="tx1"/>
                </a:solidFill>
                <a:effectLst/>
                <a:latin typeface="+mn-lt"/>
                <a:ea typeface="+mn-ea"/>
                <a:cs typeface="+mn-cs"/>
              </a:rPr>
              <a:t>We plan to leave about 10 minutes for questions at the end of the session.</a:t>
            </a:r>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0" smtClean="0"/>
              <a:t>This</a:t>
            </a:r>
            <a:r>
              <a:rPr lang="en-GB" b="0" baseline="0" smtClean="0"/>
              <a:t> is an example of a grammar practice activity in which we practise with a single pair of features: the –í and –ió verb endings on –er and –ir verbs. As you can see, students read six sentences and have to decide, in each instance, who Lucía is talking about. Is she talking about herself or her brother Daniel? You’ll notice that there are no pronouns (no ‘yo’, no ‘él’) as this would give away the answer. Each time students’ attention is directed towards the verb ending. </a:t>
            </a:r>
          </a:p>
          <a:p>
            <a:pPr marL="0" lvl="0" indent="0" algn="l" rtl="0">
              <a:spcBef>
                <a:spcPts val="0"/>
              </a:spcBef>
              <a:spcAft>
                <a:spcPts val="0"/>
              </a:spcAft>
              <a:buClr>
                <a:schemeClr val="dk1"/>
              </a:buClr>
              <a:buSzPts val="1200"/>
              <a:buFont typeface="Calibri"/>
              <a:buNone/>
            </a:pPr>
            <a:r>
              <a:rPr lang="en-GB" b="0" baseline="0" smtClean="0"/>
              <a:t>To increase the difficulty of the activity, we might, for example, jumble the order the English questions, so that students have to think about the meaning of the vocabulary and match the question to the correct statement.</a:t>
            </a:r>
          </a:p>
          <a:p>
            <a:pPr marL="0" lvl="0" indent="0" algn="l" rtl="0">
              <a:spcBef>
                <a:spcPts val="0"/>
              </a:spcBef>
              <a:spcAft>
                <a:spcPts val="0"/>
              </a:spcAft>
              <a:buClr>
                <a:schemeClr val="dk1"/>
              </a:buClr>
              <a:buSzPts val="1200"/>
              <a:buFont typeface="Calibri"/>
              <a:buNone/>
            </a:pPr>
            <a:endParaRPr lang="en-GB" b="0" baseline="0" smtClean="0"/>
          </a:p>
          <a:p>
            <a:pPr marL="0" lvl="0" indent="0" algn="l" rtl="0">
              <a:spcBef>
                <a:spcPts val="0"/>
              </a:spcBef>
              <a:spcAft>
                <a:spcPts val="0"/>
              </a:spcAft>
              <a:buClr>
                <a:schemeClr val="dk1"/>
              </a:buClr>
              <a:buSzPts val="1200"/>
              <a:buFont typeface="Calibri"/>
              <a:buNone/>
            </a:pPr>
            <a:r>
              <a:rPr lang="en-GB" b="0" baseline="0" smtClean="0"/>
              <a:t>This is of course quite controlled, but it can act as a lead-in to a longer text, allowing students to familiarise themselves with extracts before reading the whole thing. </a:t>
            </a:r>
            <a:endParaRPr lang="en-GB" b="0" smtClean="0"/>
          </a:p>
          <a:p>
            <a:pPr marL="0" lvl="0" indent="0" algn="l" rtl="0">
              <a:spcBef>
                <a:spcPts val="0"/>
              </a:spcBef>
              <a:spcAft>
                <a:spcPts val="0"/>
              </a:spcAft>
              <a:buClr>
                <a:schemeClr val="dk1"/>
              </a:buClr>
              <a:buSzPts val="1200"/>
              <a:buFont typeface="Calibri"/>
              <a:buNone/>
            </a:pPr>
            <a:endParaRPr lang="en-GB" b="1" smtClean="0"/>
          </a:p>
          <a:p>
            <a:pPr marL="0" lvl="0" indent="0" algn="l" rtl="0">
              <a:spcBef>
                <a:spcPts val="0"/>
              </a:spcBef>
              <a:spcAft>
                <a:spcPts val="0"/>
              </a:spcAft>
              <a:buClr>
                <a:schemeClr val="dk1"/>
              </a:buClr>
              <a:buSzPts val="1200"/>
              <a:buFont typeface="Calibri"/>
              <a:buNone/>
            </a:pPr>
            <a:endParaRPr lang="en-GB" b="1" smtClean="0"/>
          </a:p>
          <a:p>
            <a:pPr marL="0" lvl="0" indent="0" algn="l" rtl="0">
              <a:spcBef>
                <a:spcPts val="0"/>
              </a:spcBef>
              <a:spcAft>
                <a:spcPts val="0"/>
              </a:spcAft>
              <a:buClr>
                <a:schemeClr val="dk1"/>
              </a:buClr>
              <a:buSzPts val="1200"/>
              <a:buFont typeface="Calibri"/>
              <a:buNone/>
            </a:pPr>
            <a:r>
              <a:rPr lang="en-GB" b="1" smtClean="0"/>
              <a:t>------------------</a:t>
            </a:r>
          </a:p>
          <a:p>
            <a:pPr marL="0" lvl="0" indent="0" algn="l" rtl="0">
              <a:spcBef>
                <a:spcPts val="0"/>
              </a:spcBef>
              <a:spcAft>
                <a:spcPts val="0"/>
              </a:spcAft>
              <a:buClr>
                <a:schemeClr val="dk1"/>
              </a:buClr>
              <a:buSzPts val="1200"/>
              <a:buFont typeface="Calibri"/>
              <a:buNone/>
            </a:pPr>
            <a:r>
              <a:rPr lang="en-GB" b="0" smtClean="0"/>
              <a:t>Teacher notes</a:t>
            </a:r>
          </a:p>
          <a:p>
            <a:pPr marL="0" lvl="0" indent="0" algn="l" rtl="0">
              <a:spcBef>
                <a:spcPts val="0"/>
              </a:spcBef>
              <a:spcAft>
                <a:spcPts val="0"/>
              </a:spcAft>
              <a:buClr>
                <a:schemeClr val="dk1"/>
              </a:buClr>
              <a:buSzPts val="1200"/>
              <a:buFont typeface="Calibri"/>
              <a:buNone/>
            </a:pPr>
            <a:endParaRPr lang="en-GB" b="1" smtClean="0"/>
          </a:p>
          <a:p>
            <a:pPr marL="0" lvl="0" indent="0" algn="l" rtl="0">
              <a:spcBef>
                <a:spcPts val="0"/>
              </a:spcBef>
              <a:spcAft>
                <a:spcPts val="0"/>
              </a:spcAft>
              <a:buClr>
                <a:schemeClr val="dk1"/>
              </a:buClr>
              <a:buSzPts val="1200"/>
              <a:buFont typeface="Calibri"/>
              <a:buNone/>
            </a:pPr>
            <a:r>
              <a:rPr lang="en-GB" b="1" smtClean="0"/>
              <a:t>Timing</a:t>
            </a:r>
            <a:r>
              <a:rPr lang="en-GB" b="1"/>
              <a:t>: </a:t>
            </a:r>
            <a:r>
              <a:rPr lang="en-GB" b="0"/>
              <a:t>7 minutes</a:t>
            </a:r>
            <a:endParaRPr/>
          </a:p>
          <a:p>
            <a:pPr marL="0" lvl="0" indent="0" algn="l" rtl="0">
              <a:spcBef>
                <a:spcPts val="0"/>
              </a:spcBef>
              <a:spcAft>
                <a:spcPts val="0"/>
              </a:spcAft>
              <a:buClr>
                <a:schemeClr val="dk1"/>
              </a:buClr>
              <a:buSzPts val="1200"/>
              <a:buFont typeface="Calibri"/>
              <a:buNone/>
            </a:pPr>
            <a:endParaRPr b="1"/>
          </a:p>
          <a:p>
            <a:pPr marL="0" lvl="0" indent="0" algn="l" rtl="0">
              <a:spcBef>
                <a:spcPts val="0"/>
              </a:spcBef>
              <a:spcAft>
                <a:spcPts val="0"/>
              </a:spcAft>
              <a:buClr>
                <a:schemeClr val="dk1"/>
              </a:buClr>
              <a:buSzPts val="1200"/>
              <a:buFont typeface="Calibri"/>
              <a:buNone/>
            </a:pPr>
            <a:r>
              <a:rPr lang="en-GB" b="1"/>
              <a:t>Aim: </a:t>
            </a:r>
            <a:r>
              <a:rPr lang="en-GB" b="0"/>
              <a:t>reading activity to practise connecting the 1</a:t>
            </a:r>
            <a:r>
              <a:rPr lang="en-GB" b="0" baseline="30000"/>
              <a:t>st</a:t>
            </a:r>
            <a:r>
              <a:rPr lang="en-GB" b="0"/>
              <a:t> and 3</a:t>
            </a:r>
            <a:r>
              <a:rPr lang="en-GB" b="0" baseline="30000"/>
              <a:t>rd</a:t>
            </a:r>
            <a:r>
              <a:rPr lang="en-GB" b="0"/>
              <a:t> person singular –er and –ir preterite verb forms with their meanings.</a:t>
            </a:r>
            <a:endParaRPr b="0"/>
          </a:p>
          <a:p>
            <a:pPr marL="0" lvl="0" indent="0" algn="l" rtl="0">
              <a:spcBef>
                <a:spcPts val="0"/>
              </a:spcBef>
              <a:spcAft>
                <a:spcPts val="0"/>
              </a:spcAft>
              <a:buClr>
                <a:schemeClr val="dk1"/>
              </a:buClr>
              <a:buSzPts val="1200"/>
              <a:buFont typeface="Calibri"/>
              <a:buNone/>
            </a:pPr>
            <a:endParaRPr b="1"/>
          </a:p>
          <a:p>
            <a:pPr marL="0" lvl="0" indent="0" algn="l" rtl="0">
              <a:spcBef>
                <a:spcPts val="0"/>
              </a:spcBef>
              <a:spcAft>
                <a:spcPts val="0"/>
              </a:spcAft>
              <a:buClr>
                <a:schemeClr val="dk1"/>
              </a:buClr>
              <a:buSzPts val="1200"/>
              <a:buFont typeface="Calibri"/>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Students read the extracts in order to fill in the table, ticking the column for the person who did each action. If working in their exercise books, they can just write, e.g., 1. I.</a:t>
            </a:r>
            <a:endParaRPr b="0"/>
          </a:p>
          <a:p>
            <a:pPr marL="228600" lvl="0" indent="-228600" algn="l" rtl="0">
              <a:spcBef>
                <a:spcPts val="0"/>
              </a:spcBef>
              <a:spcAft>
                <a:spcPts val="0"/>
              </a:spcAft>
              <a:buClr>
                <a:schemeClr val="dk1"/>
              </a:buClr>
              <a:buSzPts val="1200"/>
              <a:buFont typeface="Calibri"/>
              <a:buAutoNum type="arabicPeriod"/>
            </a:pPr>
            <a:r>
              <a:rPr lang="en-GB" b="0"/>
              <a:t>Click to reveal the answers. </a:t>
            </a:r>
            <a:endParaRPr/>
          </a:p>
          <a:p>
            <a:pPr marL="228600" lvl="0" indent="-228600" algn="l" rtl="0">
              <a:spcBef>
                <a:spcPts val="0"/>
              </a:spcBef>
              <a:spcAft>
                <a:spcPts val="0"/>
              </a:spcAft>
              <a:buClr>
                <a:schemeClr val="dk1"/>
              </a:buClr>
              <a:buSzPts val="1200"/>
              <a:buFont typeface="Calibri"/>
              <a:buAutoNum type="arabicPeriod"/>
            </a:pPr>
            <a:r>
              <a:rPr lang="en-GB" b="0"/>
              <a:t>The full text is shown on the next slide. </a:t>
            </a:r>
            <a:endParaRPr/>
          </a:p>
          <a:p>
            <a:pPr marL="228600" lvl="0" indent="-152400" algn="l" rtl="0">
              <a:spcBef>
                <a:spcPts val="0"/>
              </a:spcBef>
              <a:spcAft>
                <a:spcPts val="0"/>
              </a:spcAft>
              <a:buClr>
                <a:schemeClr val="dk1"/>
              </a:buClr>
              <a:buSzPts val="1200"/>
              <a:buFont typeface="Calibri"/>
              <a:buNone/>
            </a:pPr>
            <a:endParaRPr b="0"/>
          </a:p>
          <a:p>
            <a:pPr marL="0" lvl="0" indent="0" algn="l" rtl="0">
              <a:spcBef>
                <a:spcPts val="0"/>
              </a:spcBef>
              <a:spcAft>
                <a:spcPts val="0"/>
              </a:spcAft>
              <a:buClr>
                <a:schemeClr val="dk1"/>
              </a:buClr>
              <a:buSzPts val="1200"/>
              <a:buFont typeface="Calibri"/>
              <a:buNone/>
            </a:pPr>
            <a:r>
              <a:rPr lang="en-GB" b="1"/>
              <a:t>Notes: </a:t>
            </a:r>
            <a:endParaRPr/>
          </a:p>
          <a:p>
            <a:pPr marL="228600" lvl="0" indent="-228600" algn="l" rtl="0">
              <a:spcBef>
                <a:spcPts val="0"/>
              </a:spcBef>
              <a:spcAft>
                <a:spcPts val="0"/>
              </a:spcAft>
              <a:buClr>
                <a:schemeClr val="dk1"/>
              </a:buClr>
              <a:buSzPts val="1200"/>
              <a:buFont typeface="Calibri"/>
              <a:buAutoNum type="arabicPeriod"/>
            </a:pPr>
            <a:r>
              <a:rPr lang="en-GB" b="0"/>
              <a:t>The activity could easily be adapted for a higher-achieving group by changing the order of the questions, which currently appear in the same order as in the text.</a:t>
            </a:r>
            <a:endParaRPr/>
          </a:p>
          <a:p>
            <a:pPr marL="228600" lvl="0" indent="-228600" algn="l" rtl="0">
              <a:spcBef>
                <a:spcPts val="0"/>
              </a:spcBef>
              <a:spcAft>
                <a:spcPts val="0"/>
              </a:spcAft>
              <a:buClr>
                <a:schemeClr val="dk1"/>
              </a:buClr>
              <a:buSzPts val="1200"/>
              <a:buFont typeface="Calibri"/>
              <a:buAutoNum type="arabicPeriod"/>
            </a:pPr>
            <a:r>
              <a:rPr lang="en-GB" b="0"/>
              <a:t>The text has been slightly adapted to facilitate grammar practice (e.g. by omitting pronouns).</a:t>
            </a:r>
            <a:endParaRPr/>
          </a:p>
          <a:p>
            <a:pPr marL="0" lvl="0" indent="0" algn="l" rtl="0">
              <a:spcBef>
                <a:spcPts val="0"/>
              </a:spcBef>
              <a:spcAft>
                <a:spcPts val="0"/>
              </a:spcAft>
              <a:buClr>
                <a:schemeClr val="dk1"/>
              </a:buClr>
              <a:buSzPts val="1200"/>
              <a:buFont typeface="Calibri"/>
              <a:buNone/>
            </a:pPr>
            <a:endParaRPr b="0"/>
          </a:p>
          <a:p>
            <a:pPr marL="0" lvl="0" indent="0" algn="l" rtl="0">
              <a:spcBef>
                <a:spcPts val="0"/>
              </a:spcBef>
              <a:spcAft>
                <a:spcPts val="0"/>
              </a:spcAft>
              <a:buNone/>
            </a:pPr>
            <a:endParaRPr/>
          </a:p>
        </p:txBody>
      </p:sp>
      <p:sp>
        <p:nvSpPr>
          <p:cNvPr id="251" name="Google Shape;25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75246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0" dirty="0" smtClean="0"/>
              <a:t>In</a:t>
            </a:r>
            <a:r>
              <a:rPr lang="en-US" b="0" baseline="0" dirty="0" smtClean="0"/>
              <a:t> this </a:t>
            </a:r>
            <a:r>
              <a:rPr lang="en-US" b="0" baseline="0" smtClean="0"/>
              <a:t>activity, we have a slightly different pair of features: two verb endings for past and present. </a:t>
            </a:r>
          </a:p>
          <a:p>
            <a:endParaRPr lang="en-US" b="0" baseline="0" smtClean="0"/>
          </a:p>
          <a:p>
            <a:r>
              <a:rPr lang="en-US" b="0" baseline="0" smtClean="0"/>
              <a:t>Students </a:t>
            </a:r>
            <a:r>
              <a:rPr lang="en-US" b="0" baseline="0" dirty="0" smtClean="0"/>
              <a:t>are asked to listen to sentences that have the verb ending –e (for a habitual present action) or –</a:t>
            </a:r>
            <a:r>
              <a:rPr lang="en-US" b="0" baseline="0" dirty="0" err="1" smtClean="0"/>
              <a:t>ió</a:t>
            </a:r>
            <a:r>
              <a:rPr lang="en-US" b="0" baseline="0" dirty="0" smtClean="0"/>
              <a:t> (for a completed past action). They have to </a:t>
            </a:r>
            <a:r>
              <a:rPr lang="en-US" b="0" baseline="0" dirty="0" err="1" smtClean="0"/>
              <a:t>recognise</a:t>
            </a:r>
            <a:r>
              <a:rPr lang="en-US" b="0" baseline="0" dirty="0" smtClean="0"/>
              <a:t> the ending and then decide which meaning it corresponds to (‘happens normally’ or ‘happened last year’). The sentences that students hear do not have any time markers, so the only way to complete the task is to pay attention to the verb ending.</a:t>
            </a:r>
          </a:p>
          <a:p>
            <a:endParaRPr lang="en-US" b="0" baseline="0" dirty="0" smtClean="0"/>
          </a:p>
          <a:p>
            <a:r>
              <a:rPr lang="en-US" b="0" baseline="0" smtClean="0"/>
              <a:t>The task </a:t>
            </a:r>
            <a:r>
              <a:rPr lang="en-US" b="0" baseline="0" dirty="0" smtClean="0"/>
              <a:t>also gets the learner to transcribe the verb, after listening again, to </a:t>
            </a:r>
            <a:r>
              <a:rPr lang="en-US" b="0" baseline="0" dirty="0" err="1" smtClean="0"/>
              <a:t>practise</a:t>
            </a:r>
            <a:r>
              <a:rPr lang="en-US" b="0" baseline="0" dirty="0" smtClean="0"/>
              <a:t> use of the written accent, and also involves note taking to check comprehension of the vocabulary. This is an important thing to note: grammar and vocabulary practice are closely connected, and happen as part of the same activities.</a:t>
            </a:r>
            <a:endParaRPr lang="en-US" b="1" dirty="0" smtClean="0"/>
          </a:p>
          <a:p>
            <a:endParaRPr lang="en-US" b="1" dirty="0" smtClean="0"/>
          </a:p>
          <a:p>
            <a:r>
              <a:rPr lang="en-US" b="1" dirty="0" smtClean="0"/>
              <a:t>-------</a:t>
            </a:r>
          </a:p>
          <a:p>
            <a:r>
              <a:rPr lang="en-US" b="0" smtClean="0"/>
              <a:t>Teacher notes</a:t>
            </a:r>
          </a:p>
          <a:p>
            <a:endParaRPr lang="en-US" b="1" dirty="0" smtClean="0"/>
          </a:p>
          <a:p>
            <a:r>
              <a:rPr lang="en-US" b="1" dirty="0" smtClean="0"/>
              <a:t>Timing</a:t>
            </a:r>
            <a:r>
              <a:rPr lang="en-US" b="1" dirty="0"/>
              <a:t>: </a:t>
            </a:r>
            <a:r>
              <a:rPr lang="en-US" b="0" dirty="0"/>
              <a:t>8 minutes</a:t>
            </a:r>
          </a:p>
          <a:p>
            <a:endParaRPr lang="en-US" b="1" dirty="0"/>
          </a:p>
          <a:p>
            <a:r>
              <a:rPr lang="en-US" b="1" dirty="0"/>
              <a:t>Aim: </a:t>
            </a:r>
            <a:r>
              <a:rPr lang="en-US" b="0" dirty="0"/>
              <a:t>1)</a:t>
            </a:r>
            <a:r>
              <a:rPr lang="en-US" b="1" dirty="0"/>
              <a:t> </a:t>
            </a:r>
            <a:r>
              <a:rPr lang="es-ES" b="0" dirty="0"/>
              <a:t>to </a:t>
            </a:r>
            <a:r>
              <a:rPr lang="es-ES" b="0" dirty="0" err="1"/>
              <a:t>consolidate</a:t>
            </a:r>
            <a:r>
              <a:rPr lang="es-ES" b="0" dirty="0"/>
              <a:t> </a:t>
            </a:r>
            <a:r>
              <a:rPr lang="es-ES" b="0" dirty="0" err="1"/>
              <a:t>understanding</a:t>
            </a:r>
            <a:r>
              <a:rPr lang="es-ES" b="0" dirty="0"/>
              <a:t> of </a:t>
            </a:r>
            <a:r>
              <a:rPr lang="es-ES" b="0" dirty="0" err="1"/>
              <a:t>the</a:t>
            </a:r>
            <a:r>
              <a:rPr lang="es-ES" b="0" dirty="0"/>
              <a:t> </a:t>
            </a:r>
            <a:r>
              <a:rPr lang="es-ES" b="0" dirty="0" err="1"/>
              <a:t>difference</a:t>
            </a:r>
            <a:r>
              <a:rPr lang="es-ES" b="0" dirty="0"/>
              <a:t> </a:t>
            </a:r>
            <a:r>
              <a:rPr lang="es-ES" b="0" dirty="0" err="1"/>
              <a:t>between</a:t>
            </a:r>
            <a:r>
              <a:rPr lang="es-ES" b="0" dirty="0"/>
              <a:t> 3rd </a:t>
            </a:r>
            <a:r>
              <a:rPr lang="es-ES" b="0" dirty="0" err="1"/>
              <a:t>person</a:t>
            </a:r>
            <a:r>
              <a:rPr lang="es-ES" b="0" dirty="0"/>
              <a:t> singular </a:t>
            </a:r>
            <a:r>
              <a:rPr lang="es-ES" b="0" dirty="0" err="1"/>
              <a:t>present</a:t>
            </a:r>
            <a:r>
              <a:rPr lang="es-ES" b="0" dirty="0"/>
              <a:t> (-e) and </a:t>
            </a:r>
            <a:r>
              <a:rPr lang="es-ES" b="0" dirty="0" err="1"/>
              <a:t>preterite</a:t>
            </a:r>
            <a:r>
              <a:rPr lang="es-ES" b="0" dirty="0"/>
              <a:t> (-</a:t>
            </a:r>
            <a:r>
              <a:rPr lang="es-ES" b="0" dirty="0" err="1"/>
              <a:t>ió</a:t>
            </a:r>
            <a:r>
              <a:rPr lang="es-ES" b="0" dirty="0"/>
              <a:t>) </a:t>
            </a:r>
            <a:r>
              <a:rPr lang="es-ES" b="0" dirty="0" err="1"/>
              <a:t>through</a:t>
            </a:r>
            <a:r>
              <a:rPr lang="es-ES" b="0" dirty="0"/>
              <a:t> </a:t>
            </a:r>
            <a:r>
              <a:rPr lang="es-ES" b="0" dirty="0" err="1"/>
              <a:t>listening</a:t>
            </a:r>
            <a:r>
              <a:rPr lang="es-ES" b="0" dirty="0"/>
              <a:t>; 2) to </a:t>
            </a:r>
            <a:r>
              <a:rPr lang="es-ES" b="0" dirty="0" err="1"/>
              <a:t>focus</a:t>
            </a:r>
            <a:r>
              <a:rPr lang="es-ES" b="0" dirty="0"/>
              <a:t> </a:t>
            </a:r>
            <a:r>
              <a:rPr lang="es-ES" b="0" dirty="0" err="1"/>
              <a:t>on</a:t>
            </a:r>
            <a:r>
              <a:rPr lang="es-ES" b="0" dirty="0"/>
              <a:t> </a:t>
            </a:r>
            <a:r>
              <a:rPr lang="es-ES" b="0" dirty="0" err="1"/>
              <a:t>the</a:t>
            </a:r>
            <a:r>
              <a:rPr lang="es-ES" b="0" dirty="0"/>
              <a:t> position of </a:t>
            </a:r>
            <a:r>
              <a:rPr lang="es-ES" b="0" dirty="0" err="1"/>
              <a:t>the</a:t>
            </a:r>
            <a:r>
              <a:rPr lang="es-ES" b="0" baseline="0" dirty="0"/>
              <a:t> stress and </a:t>
            </a:r>
            <a:r>
              <a:rPr lang="es-ES" b="0" baseline="0" dirty="0" err="1"/>
              <a:t>how</a:t>
            </a:r>
            <a:r>
              <a:rPr lang="es-ES" b="0" baseline="0" dirty="0"/>
              <a:t> </a:t>
            </a:r>
            <a:r>
              <a:rPr lang="es-ES" b="0" baseline="0" dirty="0" err="1"/>
              <a:t>this</a:t>
            </a:r>
            <a:r>
              <a:rPr lang="es-ES" b="0" baseline="0" dirty="0"/>
              <a:t> </a:t>
            </a:r>
            <a:r>
              <a:rPr lang="es-ES" b="0" baseline="0" dirty="0" err="1"/>
              <a:t>affects</a:t>
            </a:r>
            <a:r>
              <a:rPr lang="es-ES" b="0" baseline="0" dirty="0"/>
              <a:t> </a:t>
            </a:r>
            <a:r>
              <a:rPr lang="es-ES" b="0" baseline="0" dirty="0" err="1"/>
              <a:t>the</a:t>
            </a:r>
            <a:r>
              <a:rPr lang="es-ES" b="0" baseline="0" dirty="0"/>
              <a:t> use of </a:t>
            </a:r>
            <a:r>
              <a:rPr lang="es-ES" b="0" baseline="0" dirty="0" err="1"/>
              <a:t>the</a:t>
            </a:r>
            <a:r>
              <a:rPr lang="es-ES" b="0" baseline="0" dirty="0"/>
              <a:t> </a:t>
            </a:r>
            <a:r>
              <a:rPr lang="es-ES" b="0" baseline="0" dirty="0" err="1"/>
              <a:t>written</a:t>
            </a:r>
            <a:r>
              <a:rPr lang="es-ES" b="0" baseline="0" dirty="0"/>
              <a:t> </a:t>
            </a:r>
            <a:r>
              <a:rPr lang="es-ES" b="0" baseline="0" dirty="0" err="1"/>
              <a:t>accent</a:t>
            </a:r>
            <a:r>
              <a:rPr lang="es-ES" b="0" baseline="0" dirty="0"/>
              <a:t>.</a:t>
            </a:r>
            <a:endParaRPr lang="es-ES" b="0" dirty="0"/>
          </a:p>
          <a:p>
            <a:endParaRPr lang="en-US" b="1" dirty="0"/>
          </a:p>
          <a:p>
            <a:r>
              <a:rPr lang="en-US" b="1" dirty="0"/>
              <a:t>Procedure:</a:t>
            </a:r>
          </a:p>
          <a:p>
            <a:pPr marL="228600" indent="-228600">
              <a:buAutoNum type="arabicPeriod"/>
            </a:pPr>
            <a:r>
              <a:rPr lang="en-US" b="0" dirty="0"/>
              <a:t>Students</a:t>
            </a:r>
            <a:r>
              <a:rPr lang="en-US" b="0" baseline="0" dirty="0"/>
              <a:t> l</a:t>
            </a:r>
            <a:r>
              <a:rPr lang="en-US" b="0" dirty="0"/>
              <a:t>isten to each recording.</a:t>
            </a:r>
          </a:p>
          <a:p>
            <a:pPr marL="228600" indent="-228600">
              <a:buAutoNum type="arabicPeriod"/>
            </a:pPr>
            <a:r>
              <a:rPr lang="en-US" b="0" baseline="0" dirty="0"/>
              <a:t>They tick the correct column depending on whether the sentence refers to the present or to a completed action in the past.</a:t>
            </a:r>
          </a:p>
          <a:p>
            <a:pPr marL="228600" indent="-228600">
              <a:buAutoNum type="arabicPeriod"/>
            </a:pPr>
            <a:r>
              <a:rPr lang="en-US" b="0" baseline="0" dirty="0"/>
              <a:t>Students listen again. This time, they write the verb in Spanish and the activity in English.</a:t>
            </a:r>
          </a:p>
          <a:p>
            <a:pPr marL="228600" indent="-228600">
              <a:buAutoNum type="arabicPeriod"/>
            </a:pPr>
            <a:endParaRPr lang="en-US" b="0" baseline="0" dirty="0"/>
          </a:p>
          <a:p>
            <a:pPr marL="0" indent="0">
              <a:buNone/>
            </a:pPr>
            <a:r>
              <a:rPr lang="en-US" b="1" baseline="0" dirty="0"/>
              <a:t>Note: </a:t>
            </a:r>
          </a:p>
          <a:p>
            <a:pPr marL="228600" indent="-228600">
              <a:buAutoNum type="arabicPeriod"/>
            </a:pPr>
            <a:r>
              <a:rPr lang="en-US" b="0" baseline="0" dirty="0"/>
              <a:t>Some students may be able to complete the different parts in one go, rather than as separate steps.</a:t>
            </a:r>
          </a:p>
          <a:p>
            <a:pPr marL="0" indent="0">
              <a:buNone/>
            </a:pPr>
            <a:endParaRPr lang="en-US" b="0" baseline="0" dirty="0"/>
          </a:p>
          <a:p>
            <a:pPr marL="0" indent="0">
              <a:buNone/>
            </a:pPr>
            <a:r>
              <a:rPr lang="en-US" b="1" baseline="0" dirty="0"/>
              <a:t>Transcript</a:t>
            </a:r>
          </a:p>
          <a:p>
            <a:pPr marL="228600" indent="-228600">
              <a:buAutoNum type="arabicPeriod"/>
            </a:pPr>
            <a:r>
              <a:rPr lang="en-GB" sz="1200" b="0" i="0" u="none" strike="noStrike" kern="1200" cap="none" dirty="0" err="1">
                <a:solidFill>
                  <a:schemeClr val="tx1"/>
                </a:solidFill>
                <a:effectLst/>
                <a:latin typeface="+mn-lt"/>
                <a:ea typeface="Calibri"/>
                <a:cs typeface="Calibri"/>
                <a:sym typeface="Calibri"/>
              </a:rPr>
              <a:t>Vivió</a:t>
            </a:r>
            <a:r>
              <a:rPr lang="en-GB" sz="1200" b="0" i="0" u="none" strike="noStrike" kern="1200" cap="none" dirty="0">
                <a:solidFill>
                  <a:schemeClr val="tx1"/>
                </a:solidFill>
                <a:effectLst/>
                <a:latin typeface="+mn-lt"/>
                <a:ea typeface="Calibri"/>
                <a:cs typeface="Calibri"/>
                <a:sym typeface="Calibri"/>
              </a:rPr>
              <a:t> un año en México.</a:t>
            </a:r>
          </a:p>
          <a:p>
            <a:pPr marL="228600" indent="-228600">
              <a:buAutoNum type="arabicPeriod"/>
            </a:pPr>
            <a:r>
              <a:rPr lang="en-GB" sz="1200" b="0" i="0" u="none" strike="noStrike" kern="1200" cap="none" dirty="0" err="1">
                <a:solidFill>
                  <a:schemeClr val="tx1"/>
                </a:solidFill>
                <a:effectLst/>
                <a:latin typeface="+mn-lt"/>
                <a:ea typeface="Calibri"/>
                <a:cs typeface="Calibri"/>
                <a:sym typeface="Calibri"/>
              </a:rPr>
              <a:t>Conoce</a:t>
            </a:r>
            <a:r>
              <a:rPr lang="en-GB" sz="1200" b="0" i="0" u="none" strike="noStrike" kern="1200" cap="none" dirty="0">
                <a:solidFill>
                  <a:schemeClr val="tx1"/>
                </a:solidFill>
                <a:effectLst/>
                <a:latin typeface="+mn-lt"/>
                <a:ea typeface="Calibri"/>
                <a:cs typeface="Calibri"/>
                <a:sym typeface="Calibri"/>
              </a:rPr>
              <a:t> la </a:t>
            </a:r>
            <a:r>
              <a:rPr lang="en-GB" sz="1200" b="0" i="0" u="none" strike="noStrike" kern="1200" cap="none" dirty="0" err="1">
                <a:solidFill>
                  <a:schemeClr val="tx1"/>
                </a:solidFill>
                <a:effectLst/>
                <a:latin typeface="+mn-lt"/>
                <a:ea typeface="Calibri"/>
                <a:cs typeface="Calibri"/>
                <a:sym typeface="Calibri"/>
              </a:rPr>
              <a:t>frontera</a:t>
            </a:r>
            <a:r>
              <a:rPr lang="en-GB" sz="1200" b="0" i="0" u="none" strike="noStrike" kern="1200" cap="none" dirty="0">
                <a:solidFill>
                  <a:schemeClr val="tx1"/>
                </a:solidFill>
                <a:effectLst/>
                <a:latin typeface="+mn-lt"/>
                <a:ea typeface="Calibri"/>
                <a:cs typeface="Calibri"/>
                <a:sym typeface="Calibri"/>
              </a:rPr>
              <a:t> con </a:t>
            </a:r>
            <a:r>
              <a:rPr lang="en-GB" sz="1200" b="0" i="0" u="none" strike="noStrike" kern="1200" cap="none" dirty="0" err="1">
                <a:solidFill>
                  <a:schemeClr val="tx1"/>
                </a:solidFill>
                <a:effectLst/>
                <a:latin typeface="+mn-lt"/>
                <a:ea typeface="Calibri"/>
                <a:cs typeface="Calibri"/>
                <a:sym typeface="Calibri"/>
              </a:rPr>
              <a:t>Estados</a:t>
            </a:r>
            <a:r>
              <a:rPr lang="en-GB" sz="1200" b="0" i="0" u="none" strike="noStrike" kern="1200" cap="none" dirty="0">
                <a:solidFill>
                  <a:schemeClr val="tx1"/>
                </a:solidFill>
                <a:effectLst/>
                <a:latin typeface="+mn-lt"/>
                <a:ea typeface="Calibri"/>
                <a:cs typeface="Calibri"/>
                <a:sym typeface="Calibri"/>
              </a:rPr>
              <a:t> Unidos.</a:t>
            </a:r>
          </a:p>
          <a:p>
            <a:pPr marL="228600" indent="-228600">
              <a:buAutoNum type="arabicPeriod"/>
            </a:pPr>
            <a:r>
              <a:rPr lang="en-GB" sz="1200" b="0" i="0" u="none" strike="noStrike" kern="1200" cap="none" dirty="0" err="1">
                <a:solidFill>
                  <a:schemeClr val="tx1"/>
                </a:solidFill>
                <a:effectLst/>
                <a:latin typeface="+mn-lt"/>
                <a:ea typeface="Calibri"/>
                <a:cs typeface="Calibri"/>
                <a:sym typeface="Calibri"/>
              </a:rPr>
              <a:t>Sufrió</a:t>
            </a:r>
            <a:r>
              <a:rPr lang="en-GB" sz="1200" b="0" i="0" u="none" strike="noStrike" kern="1200" cap="none" dirty="0">
                <a:solidFill>
                  <a:schemeClr val="tx1"/>
                </a:solidFill>
                <a:effectLst/>
                <a:latin typeface="+mn-lt"/>
                <a:ea typeface="Calibri"/>
                <a:cs typeface="Calibri"/>
                <a:sym typeface="Calibri"/>
              </a:rPr>
              <a:t> un </a:t>
            </a:r>
            <a:r>
              <a:rPr lang="en-GB" sz="1200" b="0" i="0" u="none" strike="noStrike" kern="1200" cap="none" dirty="0" err="1">
                <a:solidFill>
                  <a:schemeClr val="tx1"/>
                </a:solidFill>
                <a:effectLst/>
                <a:latin typeface="+mn-lt"/>
                <a:ea typeface="Calibri"/>
                <a:cs typeface="Calibri"/>
                <a:sym typeface="Calibri"/>
              </a:rPr>
              <a:t>accidente</a:t>
            </a:r>
            <a:r>
              <a:rPr lang="en-GB" sz="1200" b="0" i="0" u="none" strike="noStrike" kern="1200" cap="none" dirty="0">
                <a:solidFill>
                  <a:schemeClr val="tx1"/>
                </a:solidFill>
                <a:effectLst/>
                <a:latin typeface="+mn-lt"/>
                <a:ea typeface="Calibri"/>
                <a:cs typeface="Calibri"/>
                <a:sym typeface="Calibri"/>
              </a:rPr>
              <a:t> de </a:t>
            </a:r>
            <a:r>
              <a:rPr lang="en-GB" sz="1200" b="0" i="0" u="none" strike="noStrike" kern="1200" cap="none" dirty="0" err="1">
                <a:solidFill>
                  <a:schemeClr val="tx1"/>
                </a:solidFill>
                <a:effectLst/>
                <a:latin typeface="+mn-lt"/>
                <a:ea typeface="Calibri"/>
                <a:cs typeface="Calibri"/>
                <a:sym typeface="Calibri"/>
              </a:rPr>
              <a:t>coche</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allí</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err="1">
                <a:solidFill>
                  <a:schemeClr val="tx1"/>
                </a:solidFill>
                <a:effectLst/>
                <a:latin typeface="+mn-lt"/>
                <a:ea typeface="Calibri"/>
                <a:cs typeface="Calibri"/>
                <a:sym typeface="Calibri"/>
              </a:rPr>
              <a:t>Ofrece</a:t>
            </a:r>
            <a:r>
              <a:rPr lang="en-GB" sz="1200" b="0" i="0" u="none" strike="noStrike" kern="1200" cap="none" dirty="0">
                <a:solidFill>
                  <a:schemeClr val="tx1"/>
                </a:solidFill>
                <a:effectLst/>
                <a:latin typeface="+mn-lt"/>
                <a:ea typeface="Calibri"/>
                <a:cs typeface="Calibri"/>
                <a:sym typeface="Calibri"/>
              </a:rPr>
              <a:t> regalos a los amigos después de las </a:t>
            </a:r>
            <a:r>
              <a:rPr lang="en-GB" sz="1200" b="0" i="0" u="none" strike="noStrike" kern="1200" cap="none" dirty="0" err="1">
                <a:solidFill>
                  <a:schemeClr val="tx1"/>
                </a:solidFill>
                <a:effectLst/>
                <a:latin typeface="+mn-lt"/>
                <a:ea typeface="Calibri"/>
                <a:cs typeface="Calibri"/>
                <a:sym typeface="Calibri"/>
              </a:rPr>
              <a:t>vacaciones</a:t>
            </a:r>
            <a:r>
              <a:rPr lang="en-GB" sz="1200" b="0" i="0" u="none" strike="noStrike" kern="1200" cap="none" dirty="0">
                <a:solidFill>
                  <a:schemeClr val="tx1"/>
                </a:solidFill>
                <a:effectLst/>
                <a:latin typeface="+mn-lt"/>
                <a:ea typeface="Calibri"/>
                <a:cs typeface="Calibri"/>
                <a:sym typeface="Calibri"/>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a:solidFill>
                  <a:schemeClr val="tx1"/>
                </a:solidFill>
                <a:effectLst/>
                <a:latin typeface="+mn-lt"/>
                <a:ea typeface="Calibri"/>
                <a:cs typeface="Calibri"/>
                <a:sym typeface="Calibri"/>
              </a:rPr>
              <a:t>Decide </a:t>
            </a:r>
            <a:r>
              <a:rPr lang="en-GB" sz="1200" b="0" i="0" u="none" strike="noStrike" kern="1200" cap="none" dirty="0" err="1">
                <a:solidFill>
                  <a:schemeClr val="tx1"/>
                </a:solidFill>
                <a:effectLst/>
                <a:latin typeface="+mn-lt"/>
                <a:ea typeface="Calibri"/>
                <a:cs typeface="Calibri"/>
                <a:sym typeface="Calibri"/>
              </a:rPr>
              <a:t>visitar</a:t>
            </a:r>
            <a:r>
              <a:rPr lang="en-GB" sz="1200" b="0" i="0" u="none" strike="noStrike" kern="1200" cap="none" dirty="0">
                <a:solidFill>
                  <a:schemeClr val="tx1"/>
                </a:solidFill>
                <a:effectLst/>
                <a:latin typeface="+mn-lt"/>
                <a:ea typeface="Calibri"/>
                <a:cs typeface="Calibri"/>
                <a:sym typeface="Calibri"/>
              </a:rPr>
              <a:t> pueblos </a:t>
            </a:r>
            <a:r>
              <a:rPr lang="en-GB" sz="1200" b="0" i="0" u="none" strike="noStrike" kern="1200" cap="none" dirty="0" err="1">
                <a:solidFill>
                  <a:schemeClr val="tx1"/>
                </a:solidFill>
                <a:effectLst/>
                <a:latin typeface="+mn-lt"/>
                <a:ea typeface="Calibri"/>
                <a:cs typeface="Calibri"/>
                <a:sym typeface="Calibri"/>
              </a:rPr>
              <a:t>antiguos</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err="1">
                <a:solidFill>
                  <a:schemeClr val="tx1"/>
                </a:solidFill>
                <a:effectLst/>
                <a:latin typeface="+mn-lt"/>
                <a:ea typeface="Calibri"/>
                <a:cs typeface="Calibri"/>
                <a:sym typeface="Calibri"/>
              </a:rPr>
              <a:t>Aprende</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cosas</a:t>
            </a:r>
            <a:r>
              <a:rPr lang="en-GB" sz="1200" b="0" i="0" u="none" strike="noStrike" kern="1200" cap="none" dirty="0">
                <a:solidFill>
                  <a:schemeClr val="tx1"/>
                </a:solidFill>
                <a:effectLst/>
                <a:latin typeface="+mn-lt"/>
                <a:ea typeface="Calibri"/>
                <a:cs typeface="Calibri"/>
                <a:sym typeface="Calibri"/>
              </a:rPr>
              <a:t> sobre la </a:t>
            </a:r>
            <a:r>
              <a:rPr lang="en-GB" sz="1200" b="0" i="0" u="none" strike="noStrike" kern="1200" cap="none" dirty="0" err="1">
                <a:solidFill>
                  <a:schemeClr val="tx1"/>
                </a:solidFill>
                <a:effectLst/>
                <a:latin typeface="+mn-lt"/>
                <a:ea typeface="Calibri"/>
                <a:cs typeface="Calibri"/>
                <a:sym typeface="Calibri"/>
              </a:rPr>
              <a:t>cultura</a:t>
            </a:r>
            <a:r>
              <a:rPr lang="en-GB" sz="1200" b="0" i="0" u="none" strike="noStrike" kern="1200" cap="none" dirty="0">
                <a:solidFill>
                  <a:schemeClr val="tx1"/>
                </a:solidFill>
                <a:effectLst/>
                <a:latin typeface="+mn-lt"/>
                <a:ea typeface="Calibri"/>
                <a:cs typeface="Calibri"/>
                <a:sym typeface="Calibri"/>
              </a:rPr>
              <a:t> de las </a:t>
            </a:r>
            <a:r>
              <a:rPr lang="en-GB" sz="1200" b="0" i="0" u="none" strike="noStrike" kern="1200" cap="none" dirty="0" err="1">
                <a:solidFill>
                  <a:schemeClr val="tx1"/>
                </a:solidFill>
                <a:effectLst/>
                <a:latin typeface="+mn-lt"/>
                <a:ea typeface="Calibri"/>
                <a:cs typeface="Calibri"/>
                <a:sym typeface="Calibri"/>
              </a:rPr>
              <a:t>ciudades</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err="1">
                <a:solidFill>
                  <a:schemeClr val="tx1"/>
                </a:solidFill>
                <a:effectLst/>
                <a:latin typeface="+mn-lt"/>
                <a:ea typeface="Calibri"/>
                <a:cs typeface="Calibri"/>
                <a:sym typeface="Calibri"/>
              </a:rPr>
              <a:t>Rompió</a:t>
            </a:r>
            <a:r>
              <a:rPr lang="en-GB" sz="1200" b="0" i="0" u="none" strike="noStrike" kern="1200" cap="none" dirty="0">
                <a:solidFill>
                  <a:schemeClr val="tx1"/>
                </a:solidFill>
                <a:effectLst/>
                <a:latin typeface="+mn-lt"/>
                <a:ea typeface="Calibri"/>
                <a:cs typeface="Calibri"/>
                <a:sym typeface="Calibri"/>
              </a:rPr>
              <a:t> la </a:t>
            </a:r>
            <a:r>
              <a:rPr lang="en-GB" sz="1200" b="0" i="0" u="none" strike="noStrike" kern="1200" cap="none" dirty="0" err="1">
                <a:solidFill>
                  <a:schemeClr val="tx1"/>
                </a:solidFill>
                <a:effectLst/>
                <a:latin typeface="+mn-lt"/>
                <a:ea typeface="Calibri"/>
                <a:cs typeface="Calibri"/>
                <a:sym typeface="Calibri"/>
              </a:rPr>
              <a:t>cámara</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cerca</a:t>
            </a:r>
            <a:r>
              <a:rPr lang="en-GB" sz="1200" b="0" i="0" u="none" strike="noStrike" kern="1200" cap="none" dirty="0">
                <a:solidFill>
                  <a:schemeClr val="tx1"/>
                </a:solidFill>
                <a:effectLst/>
                <a:latin typeface="+mn-lt"/>
                <a:ea typeface="Calibri"/>
                <a:cs typeface="Calibri"/>
                <a:sym typeface="Calibri"/>
              </a:rPr>
              <a:t> de una </a:t>
            </a:r>
            <a:r>
              <a:rPr lang="en-GB" sz="1200" b="0" i="0" u="none" strike="noStrike" kern="1200" cap="none" dirty="0" err="1">
                <a:solidFill>
                  <a:schemeClr val="tx1"/>
                </a:solidFill>
                <a:effectLst/>
                <a:latin typeface="+mn-lt"/>
                <a:ea typeface="Calibri"/>
                <a:cs typeface="Calibri"/>
                <a:sym typeface="Calibri"/>
              </a:rPr>
              <a:t>montaña</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err="1">
                <a:solidFill>
                  <a:schemeClr val="tx1"/>
                </a:solidFill>
                <a:effectLst/>
                <a:latin typeface="+mn-lt"/>
                <a:ea typeface="Calibri"/>
                <a:cs typeface="Calibri"/>
                <a:sym typeface="Calibri"/>
              </a:rPr>
              <a:t>Salió</a:t>
            </a:r>
            <a:r>
              <a:rPr lang="en-GB" sz="1200" b="0" i="0" u="none" strike="noStrike" kern="1200" cap="none" dirty="0">
                <a:solidFill>
                  <a:schemeClr val="tx1"/>
                </a:solidFill>
                <a:effectLst/>
                <a:latin typeface="+mn-lt"/>
                <a:ea typeface="Calibri"/>
                <a:cs typeface="Calibri"/>
                <a:sym typeface="Calibri"/>
              </a:rPr>
              <a:t> con un amigo.</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552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noProof="0" smtClean="0"/>
              <a:t>This</a:t>
            </a:r>
            <a:r>
              <a:rPr lang="en-GB" b="0" baseline="0" noProof="0" smtClean="0"/>
              <a:t> is a paired listening/speaking activity from the end of the same lesson. Person A is prompted to produce sentences that either have a verb with the ending –e or –ió, depending on the English prompt. The person listening has to decide who that sentence corresponds to, based on the verb ending they hear and the answer option that matches it (which juxtaposes ‘past’ and ‘present’). This isn’t all that different to the last activity, except that a student is now giving the ‘input’ that a native speaker was giving on the last slide.</a:t>
            </a:r>
          </a:p>
          <a:p>
            <a:endParaRPr lang="en-GB" b="0" baseline="0" noProof="0" smtClean="0"/>
          </a:p>
          <a:p>
            <a:r>
              <a:rPr lang="en-GB" b="0" baseline="0" noProof="0" smtClean="0"/>
              <a:t>Again, there are no time markers to give away the answer. </a:t>
            </a:r>
          </a:p>
          <a:p>
            <a:endParaRPr lang="en-GB" b="0" baseline="0" noProof="0" smtClean="0"/>
          </a:p>
          <a:p>
            <a:r>
              <a:rPr lang="en-GB" b="0" baseline="0" noProof="0" smtClean="0"/>
              <a:t>As well as making grammar essential to task completion, the activity also allows for productive and receptive practice of the vocabulary used in the lesson.</a:t>
            </a:r>
            <a:endParaRPr lang="en-GB" b="1" noProof="0" smtClean="0"/>
          </a:p>
          <a:p>
            <a:endParaRPr lang="en-GB" b="1" noProof="0" smtClean="0"/>
          </a:p>
          <a:p>
            <a:endParaRPr lang="en-GB" b="1" noProof="0" smtClean="0"/>
          </a:p>
          <a:p>
            <a:r>
              <a:rPr lang="en-US" b="1" smtClean="0"/>
              <a:t>-----------------------------</a:t>
            </a:r>
          </a:p>
          <a:p>
            <a:r>
              <a:rPr lang="en-US" b="1" smtClean="0"/>
              <a:t>Activity notes</a:t>
            </a:r>
            <a:endParaRPr lang="en-GB" b="1" noProof="0" smtClean="0"/>
          </a:p>
          <a:p>
            <a:endParaRPr lang="en-GB" b="1" noProof="0" smtClean="0"/>
          </a:p>
          <a:p>
            <a:r>
              <a:rPr lang="en-GB" b="1" noProof="0" smtClean="0"/>
              <a:t>Timing</a:t>
            </a:r>
            <a:r>
              <a:rPr lang="en-GB" b="1" noProof="0" dirty="0" smtClean="0"/>
              <a:t>: </a:t>
            </a:r>
            <a:r>
              <a:rPr lang="en-GB" b="0" noProof="0" dirty="0" smtClean="0"/>
              <a:t>10 min.</a:t>
            </a:r>
          </a:p>
          <a:p>
            <a:endParaRPr lang="en-GB" b="1" noProof="0" dirty="0" smtClean="0"/>
          </a:p>
          <a:p>
            <a:r>
              <a:rPr lang="en-GB" b="1" noProof="0" dirty="0" smtClean="0"/>
              <a:t>Aim: </a:t>
            </a:r>
            <a:r>
              <a:rPr lang="en-GB" b="0" noProof="0" dirty="0" smtClean="0"/>
              <a:t>to practise producing and understanding the 1</a:t>
            </a:r>
            <a:r>
              <a:rPr lang="en-GB" b="0" baseline="30000" noProof="0" dirty="0" smtClean="0"/>
              <a:t>st</a:t>
            </a:r>
            <a:r>
              <a:rPr lang="en-GB" b="0" noProof="0" dirty="0" smtClean="0"/>
              <a:t> person singular present and 3</a:t>
            </a:r>
            <a:r>
              <a:rPr lang="en-GB" b="0" baseline="30000" noProof="0" dirty="0" smtClean="0"/>
              <a:t>rd</a:t>
            </a:r>
            <a:r>
              <a:rPr lang="en-GB" b="0" noProof="0" dirty="0" smtClean="0"/>
              <a:t> person singular preterite forms of –</a:t>
            </a:r>
            <a:r>
              <a:rPr lang="en-GB" b="0" noProof="0" dirty="0" err="1" smtClean="0"/>
              <a:t>ar</a:t>
            </a:r>
            <a:r>
              <a:rPr lang="en-GB" b="0" noProof="0" dirty="0" smtClean="0"/>
              <a:t> verbs in the oral</a:t>
            </a:r>
            <a:r>
              <a:rPr lang="en-GB" b="0" baseline="0" noProof="0" dirty="0" smtClean="0"/>
              <a:t> modality; to practise producing and understanding vocabulary</a:t>
            </a:r>
          </a:p>
          <a:p>
            <a:endParaRPr lang="en-GB" b="1" noProof="0" dirty="0" smtClean="0"/>
          </a:p>
          <a:p>
            <a:r>
              <a:rPr lang="en-GB" b="1" noProof="0" dirty="0" smtClean="0"/>
              <a:t>Procedure:</a:t>
            </a:r>
          </a:p>
          <a:p>
            <a:r>
              <a:rPr lang="en-GB" b="0" noProof="0" dirty="0" smtClean="0"/>
              <a:t>1. Person A says the card number and reads the question aloud in Spanish. (Saying</a:t>
            </a:r>
            <a:r>
              <a:rPr lang="en-GB" b="0" baseline="0" noProof="0" dirty="0" smtClean="0"/>
              <a:t> the card number will help the partner to follow the order.)</a:t>
            </a:r>
            <a:endParaRPr lang="en-GB" b="0" noProof="0" dirty="0" smtClean="0"/>
          </a:p>
          <a:p>
            <a:r>
              <a:rPr lang="en-GB" b="0" noProof="0" dirty="0" smtClean="0"/>
              <a:t>2. Person B </a:t>
            </a:r>
            <a:r>
              <a:rPr lang="en-GB" sz="1200" kern="1200" noProof="0" dirty="0" smtClean="0">
                <a:solidFill>
                  <a:schemeClr val="tx1"/>
                </a:solidFill>
                <a:effectLst/>
                <a:latin typeface="+mn-lt"/>
                <a:ea typeface="+mn-ea"/>
                <a:cs typeface="+mn-cs"/>
              </a:rPr>
              <a:t>looks at the card displayed on the</a:t>
            </a:r>
            <a:r>
              <a:rPr lang="en-GB" sz="1200" kern="1200" baseline="0" noProof="0" dirty="0" smtClean="0">
                <a:solidFill>
                  <a:schemeClr val="tx1"/>
                </a:solidFill>
                <a:effectLst/>
                <a:latin typeface="+mn-lt"/>
                <a:ea typeface="+mn-ea"/>
                <a:cs typeface="+mn-cs"/>
              </a:rPr>
              <a:t> interactive whiteboard </a:t>
            </a:r>
            <a:r>
              <a:rPr lang="en-GB" sz="1200" kern="1200" noProof="0" dirty="0" smtClean="0">
                <a:solidFill>
                  <a:schemeClr val="tx1"/>
                </a:solidFill>
                <a:effectLst/>
                <a:latin typeface="+mn-lt"/>
                <a:ea typeface="+mn-ea"/>
                <a:cs typeface="+mn-cs"/>
              </a:rPr>
              <a:t>with the same number that s/he just heard. Depending</a:t>
            </a:r>
            <a:r>
              <a:rPr lang="en-GB" sz="1200" kern="1200" baseline="0" noProof="0" dirty="0" smtClean="0">
                <a:solidFill>
                  <a:schemeClr val="tx1"/>
                </a:solidFill>
                <a:effectLst/>
                <a:latin typeface="+mn-lt"/>
                <a:ea typeface="+mn-ea"/>
                <a:cs typeface="+mn-cs"/>
              </a:rPr>
              <a:t> on what Person A says, Person B </a:t>
            </a:r>
            <a:r>
              <a:rPr lang="en-GB" sz="1200" kern="1200" noProof="0" dirty="0" smtClean="0">
                <a:solidFill>
                  <a:schemeClr val="tx1"/>
                </a:solidFill>
                <a:effectLst/>
                <a:latin typeface="+mn-lt"/>
                <a:ea typeface="+mn-ea"/>
                <a:cs typeface="+mn-cs"/>
              </a:rPr>
              <a:t>write</a:t>
            </a:r>
            <a:r>
              <a:rPr lang="en-GB" sz="1200" kern="1200" baseline="0" noProof="0" dirty="0" smtClean="0">
                <a:solidFill>
                  <a:schemeClr val="tx1"/>
                </a:solidFill>
                <a:effectLst/>
                <a:latin typeface="+mn-lt"/>
                <a:ea typeface="+mn-ea"/>
                <a:cs typeface="+mn-cs"/>
              </a:rPr>
              <a:t>s the name of the person that the sentence corresponds to (e.g. 1. Paula).</a:t>
            </a:r>
          </a:p>
          <a:p>
            <a:endParaRPr lang="en-GB" sz="1200" b="1" kern="1200" baseline="0" noProof="0" dirty="0" smtClean="0">
              <a:solidFill>
                <a:schemeClr val="tx1"/>
              </a:solidFill>
              <a:effectLst/>
              <a:latin typeface="+mn-lt"/>
              <a:ea typeface="+mn-ea"/>
              <a:cs typeface="+mn-cs"/>
            </a:endParaRPr>
          </a:p>
          <a:p>
            <a:r>
              <a:rPr lang="en-GB" sz="1200" b="1" kern="1200" baseline="0" noProof="0" dirty="0" smtClean="0">
                <a:solidFill>
                  <a:schemeClr val="tx1"/>
                </a:solidFill>
                <a:effectLst/>
                <a:latin typeface="+mn-lt"/>
                <a:ea typeface="+mn-ea"/>
                <a:cs typeface="+mn-cs"/>
              </a:rPr>
              <a:t>Notes: </a:t>
            </a:r>
            <a:endParaRPr lang="en-GB" sz="1200" b="0" kern="1200" baseline="0" noProof="0" dirty="0" smtClean="0">
              <a:solidFill>
                <a:schemeClr val="tx1"/>
              </a:solidFill>
              <a:effectLst/>
              <a:latin typeface="+mn-lt"/>
              <a:ea typeface="+mn-ea"/>
              <a:cs typeface="+mn-cs"/>
            </a:endParaRPr>
          </a:p>
          <a:p>
            <a:pPr marL="228600" indent="-228600">
              <a:buAutoNum type="arabicPeriod"/>
            </a:pPr>
            <a:r>
              <a:rPr lang="en-GB" sz="1200" b="0" kern="1200" baseline="0" noProof="0" dirty="0" smtClean="0">
                <a:solidFill>
                  <a:schemeClr val="tx1"/>
                </a:solidFill>
                <a:effectLst/>
                <a:latin typeface="+mn-lt"/>
                <a:ea typeface="+mn-ea"/>
                <a:cs typeface="+mn-cs"/>
              </a:rPr>
              <a:t>The cards for the person speaking are on the next slide. These need to be printed. </a:t>
            </a:r>
          </a:p>
          <a:p>
            <a:pPr marL="228600" indent="-228600">
              <a:buAutoNum type="arabicPeriod"/>
            </a:pPr>
            <a:r>
              <a:rPr lang="en-GB" sz="1200" b="0" kern="1200" baseline="0" noProof="0" dirty="0" smtClean="0">
                <a:solidFill>
                  <a:schemeClr val="tx1"/>
                </a:solidFill>
                <a:effectLst/>
                <a:latin typeface="+mn-lt"/>
                <a:ea typeface="+mn-ea"/>
                <a:cs typeface="+mn-cs"/>
              </a:rPr>
              <a:t>The cards for the person listening are on the following slide. These can be displayed on the board during the activity (no need to print).</a:t>
            </a:r>
            <a:endParaRPr lang="en-GB" b="1"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271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mtClean="0"/>
              <a:t>These</a:t>
            </a:r>
            <a:r>
              <a:rPr lang="en-GB" baseline="0" smtClean="0"/>
              <a:t> are the prompt cards. As you can see, half of the sentences that each person produces are in the present tense and half are in the past, and this cannot be known in advance, so there is no predictability. Every interaction requires the speaker and listener to actively choose between the two verb  forms and the meanings that they convey. There is no other way to successfully complete the task, without cheating!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099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smtClean="0"/>
              <a:t>While </a:t>
            </a:r>
            <a:r>
              <a:rPr lang="en-GB" b="0" dirty="0"/>
              <a:t>the other student reads his/her </a:t>
            </a:r>
            <a:r>
              <a:rPr lang="en-GB" b="0"/>
              <a:t>sentences </a:t>
            </a:r>
            <a:r>
              <a:rPr lang="en-GB" b="0" smtClean="0"/>
              <a:t>aloud, </a:t>
            </a:r>
            <a:r>
              <a:rPr lang="en-GB" b="0" dirty="0"/>
              <a:t>the other student will be looking at these on the interactive</a:t>
            </a:r>
            <a:r>
              <a:rPr lang="en-GB" b="0" baseline="0" dirty="0"/>
              <a:t> white</a:t>
            </a:r>
            <a:r>
              <a:rPr lang="en-GB" b="0" dirty="0"/>
              <a:t>board,</a:t>
            </a:r>
            <a:r>
              <a:rPr lang="en-GB" b="0" baseline="0" dirty="0"/>
              <a:t> and will decide which person is referred to for each item.</a:t>
            </a:r>
            <a:endParaRPr lang="en-GB"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929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smtClean="0"/>
              <a:t>DO </a:t>
            </a:r>
            <a:r>
              <a:rPr lang="en-GB" b="1" u="none" dirty="0"/>
              <a:t>NOT DISPLAY DURING ACTIVITY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308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smtClean="0"/>
              <a:t>Earlier I mentioned the concept of vocabulary frequency. Up </a:t>
            </a:r>
            <a:r>
              <a:rPr lang="en-GB"/>
              <a:t>until now we’ve had to rely on</a:t>
            </a:r>
            <a:r>
              <a:rPr lang="en-GB" baseline="0"/>
              <a:t> intuition about which words might be useful to learn. However, t</a:t>
            </a:r>
            <a:r>
              <a:rPr lang="en-GB"/>
              <a:t>here</a:t>
            </a:r>
            <a:r>
              <a:rPr lang="en-GB" baseline="0"/>
              <a:t> is now data available from corpora (large electronic collections of oral and written language) on the frequency with which words occur in the language. As high-frequency words can be used across contexts (rather than for a single topic), they are particularly useful in a time-limited teaching </a:t>
            </a:r>
            <a:r>
              <a:rPr lang="en-GB" baseline="0" smtClean="0"/>
              <a:t>context, where it is difficult to learn large numbers of words.</a:t>
            </a:r>
            <a:endParaRPr lang="en-GB" baseline="0"/>
          </a:p>
          <a:p>
            <a:pPr defTabSz="966155">
              <a:defRPr/>
            </a:pPr>
            <a:endParaRPr lang="en-GB" baseline="0"/>
          </a:p>
          <a:p>
            <a:pPr defTabSz="966155">
              <a:defRPr/>
            </a:pPr>
            <a:r>
              <a:rPr lang="en-GB" baseline="0" smtClean="0"/>
              <a:t>Other </a:t>
            </a:r>
            <a:r>
              <a:rPr lang="en-GB" baseline="0"/>
              <a:t>principles for vocabulary teaching </a:t>
            </a:r>
            <a:r>
              <a:rPr lang="en-GB" baseline="0" smtClean="0"/>
              <a:t>include:</a:t>
            </a:r>
            <a:endParaRPr lang="en-GB" baseline="0"/>
          </a:p>
          <a:p>
            <a:pPr marL="181154" indent="-181154" defTabSz="966155">
              <a:buFont typeface="Arial" panose="020B0604020202020204" pitchFamily="34" charset="0"/>
              <a:buChar char="•"/>
              <a:defRPr/>
            </a:pPr>
            <a:r>
              <a:rPr lang="en-GB" baseline="0"/>
              <a:t>combining different word classes in a each vocabulary set. This offers </a:t>
            </a:r>
            <a:r>
              <a:rPr lang="en-GB" baseline="0" smtClean="0"/>
              <a:t>great </a:t>
            </a:r>
            <a:r>
              <a:rPr lang="en-GB" baseline="0"/>
              <a:t>potential for sentence </a:t>
            </a:r>
            <a:r>
              <a:rPr lang="en-GB" baseline="0" smtClean="0"/>
              <a:t>building and creative language use. Traditionally, it has been quite common to present a </a:t>
            </a:r>
            <a:r>
              <a:rPr lang="en-GB" baseline="0"/>
              <a:t>list of </a:t>
            </a:r>
            <a:r>
              <a:rPr lang="en-GB" baseline="0" smtClean="0"/>
              <a:t>nouns that simply fill a slot after a verb (e.g., juego al…) but this offers very little scope for students to manipulate language themselves.</a:t>
            </a:r>
          </a:p>
          <a:p>
            <a:pPr marL="181154" indent="-181154" defTabSz="966155">
              <a:buFont typeface="Arial" panose="020B0604020202020204" pitchFamily="34" charset="0"/>
              <a:buChar char="•"/>
              <a:defRPr/>
            </a:pPr>
            <a:endParaRPr lang="en-GB" baseline="0"/>
          </a:p>
          <a:p>
            <a:pPr marL="181154" indent="-181154" defTabSz="966155">
              <a:buFont typeface="Arial" panose="020B0604020202020204" pitchFamily="34" charset="0"/>
              <a:buChar char="•"/>
              <a:defRPr/>
            </a:pPr>
            <a:r>
              <a:rPr lang="en-GB" baseline="0"/>
              <a:t>choosing words that are closely related to the grammar being </a:t>
            </a:r>
            <a:r>
              <a:rPr lang="en-GB" baseline="0" smtClean="0"/>
              <a:t>practised. If we are practising adjectival gender agreement, it makes sense to introduce a number of adjectives on which those endings are used, rather than treating the grammar and vocabulary practice as separate parts of the lesson.</a:t>
            </a:r>
            <a:endParaRPr lang="en-GB" baseline="0"/>
          </a:p>
          <a:p>
            <a:pPr marL="181154" indent="-181154" defTabSz="966155">
              <a:buFont typeface="Arial" panose="020B0604020202020204" pitchFamily="34" charset="0"/>
              <a:buChar char="•"/>
              <a:defRPr/>
            </a:pPr>
            <a:endParaRPr lang="en-GB" baseline="0"/>
          </a:p>
          <a:p>
            <a:pPr marL="181154" indent="-181154" defTabSz="966155">
              <a:buFont typeface="Arial" panose="020B0604020202020204" pitchFamily="34" charset="0"/>
              <a:buChar char="•"/>
              <a:defRPr/>
            </a:pPr>
            <a:r>
              <a:rPr lang="en-GB" baseline="0"/>
              <a:t>teaching each meaning of a word separately to avoid </a:t>
            </a:r>
            <a:r>
              <a:rPr lang="en-GB" baseline="0" smtClean="0"/>
              <a:t>confusion and unnecessary </a:t>
            </a:r>
            <a:r>
              <a:rPr lang="en-GB" baseline="0"/>
              <a:t>difficulty. High-frequency words often have more than one meaning – e.g. rico for rich and tasty. </a:t>
            </a:r>
          </a:p>
          <a:p>
            <a:pPr marL="181154" indent="-181154" defTabSz="966155">
              <a:buFont typeface="Arial" panose="020B0604020202020204" pitchFamily="34" charset="0"/>
              <a:buChar char="•"/>
              <a:defRPr/>
            </a:pPr>
            <a:endParaRPr lang="en-GB" baseline="0"/>
          </a:p>
          <a:p>
            <a:pPr marL="181154" indent="-181154" defTabSz="966155">
              <a:buFont typeface="Arial" panose="020B0604020202020204" pitchFamily="34" charset="0"/>
              <a:buChar char="•"/>
              <a:defRPr/>
            </a:pPr>
            <a:r>
              <a:rPr lang="en-GB" b="0" i="0" baseline="0" smtClean="0"/>
              <a:t>systematically </a:t>
            </a:r>
            <a:r>
              <a:rPr lang="en-GB" b="0" i="0" baseline="0"/>
              <a:t>revisiting previously taught words. This is the crucial factor </a:t>
            </a:r>
            <a:r>
              <a:rPr lang="en-GB" b="0" i="0" baseline="0" smtClean="0"/>
              <a:t>affecting students’ long term retention and needs to be planned into the curriculum. Encounters with the word – specifically, activities that require students to do something with it – are planned into the SOW as part of several cycles of vocabulary revisiting. This may be facilitated by CALL, e.g., Quizlet. It’s important to find a desirable level of difficulty here (e.g. moving from receptive to productive language use, using language in new contexts, and introducing an element of time pressure to speed up recall). </a:t>
            </a:r>
            <a:endParaRPr lang="en-GB" baseline="0" smtClean="0"/>
          </a:p>
          <a:p>
            <a:pPr marL="0" indent="0" defTabSz="966155">
              <a:buFontTx/>
              <a:buNone/>
              <a:defRPr/>
            </a:pPr>
            <a:endParaRPr lang="en-GB" baseline="0" smtClean="0"/>
          </a:p>
          <a:p>
            <a:pPr marL="0" indent="0" defTabSz="966155">
              <a:buFontTx/>
              <a:buNone/>
              <a:defRPr/>
            </a:pPr>
            <a:r>
              <a:rPr lang="en-GB" baseline="0" smtClean="0"/>
              <a:t>--------------------------</a:t>
            </a:r>
          </a:p>
          <a:p>
            <a:pPr marL="0" indent="0" defTabSz="966155">
              <a:buFontTx/>
              <a:buNone/>
              <a:defRPr/>
            </a:pPr>
            <a:endParaRPr lang="en-GB" baseline="0" smtClean="0"/>
          </a:p>
          <a:p>
            <a:pPr marL="0" indent="0" defTabSz="966155">
              <a:buFontTx/>
              <a:buNone/>
              <a:defRPr/>
            </a:pPr>
            <a:r>
              <a:rPr lang="en-GB" baseline="0" smtClean="0"/>
              <a:t>Notes from another relevant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smtClean="0">
                <a:solidFill>
                  <a:schemeClr val="tx1"/>
                </a:solidFill>
                <a:effectLst/>
                <a:latin typeface="+mn-lt"/>
                <a:ea typeface="+mn-ea"/>
                <a:cs typeface="+mn-cs"/>
              </a:rPr>
              <a:t>Decisions had to be made about vocabulary teaching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smtClean="0">
                <a:solidFill>
                  <a:schemeClr val="tx1"/>
                </a:solidFill>
                <a:effectLst/>
                <a:latin typeface="+mn-lt"/>
                <a:ea typeface="+mn-ea"/>
                <a:cs typeface="+mn-cs"/>
              </a:rPr>
              <a:t>Which vocabulary is carefully selected from the highest frequency words according to a well constructed corpus of millions of words – the words that appear most are the most useful for communication across different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smtClean="0"/>
              <a:t>We know from research that you need to have a bank of verbs before you can create the sentences you want to create – the meaning of verbs is like the anchor in a sentence. </a:t>
            </a:r>
            <a:br>
              <a:rPr lang="en-GB" baseline="0" smtClean="0"/>
            </a:br>
            <a:r>
              <a:rPr lang="en-GB" baseline="0" smtClean="0"/>
              <a:t>We know that learning mixed sets of words allows you to create a number of sentences very quickly – but if you just know a set of nouns for sports or animals or types of television programmes, it is harder to be creative with what you can understand and say. Also we know that very closely semantically related words (sets of fruits or animals) can be confusing and more difficult to learn than more mixed sets. </a:t>
            </a:r>
            <a:br>
              <a:rPr lang="en-GB" baseline="0" smtClean="0"/>
            </a:br>
            <a:r>
              <a:rPr lang="en-GB" baseline="0" smtClean="0"/>
              <a:t>Research can also tell us what kinds of activities are most efficient for establishing robust knowledge that lasts and can be recalled fast and when under some pressure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smtClean="0"/>
              <a:t>And it can tell us about the kinds of activities that can help promote depth of vocabulary knowledge – knowing when to use a word, what its opposites are, which words often occur with it</a:t>
            </a:r>
            <a:endParaRPr lang="en-GB" smtClean="0"/>
          </a:p>
          <a:p>
            <a:pPr marL="0" indent="0" defTabSz="966155">
              <a:buFontTx/>
              <a:buNone/>
              <a:defRPr/>
            </a:pPr>
            <a:endParaRPr lang="en-GB" baseline="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49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smtClean="0"/>
              <a:t>This screenshot</a:t>
            </a:r>
            <a:r>
              <a:rPr lang="en-GB" b="0" baseline="0" smtClean="0"/>
              <a:t> illustrates the first three points on the last slide (frequency, mixed word classes, cohesion of vocab selection with the grammar being practised).</a:t>
            </a:r>
            <a:endParaRPr lang="en-GB" b="0" smtClean="0"/>
          </a:p>
          <a:p>
            <a:endParaRPr lang="en-GB" b="0" smtClean="0"/>
          </a:p>
          <a:p>
            <a:r>
              <a:rPr lang="en-GB" b="0" smtClean="0"/>
              <a:t>Here</a:t>
            </a:r>
            <a:r>
              <a:rPr lang="en-GB" b="0" baseline="0" smtClean="0"/>
              <a:t> is an example of set of mixed word class words. These words were planned for teaching in Term 2 of our Year 7 SOW. In the first column is the word, in the second is the frequency ranking (1 being the most common word in Spanish). </a:t>
            </a:r>
          </a:p>
          <a:p>
            <a:r>
              <a:rPr lang="en-GB" b="0" baseline="0" smtClean="0"/>
              <a:t>Three forms of the verb ‘hacer’ are introduced over two lessons, along with nouns that can be used with it and several question words that can be used to ask questions about what people do/make. The inclusion of mañana, tarde and noche allows for question-answer interactions using ‘cuándo’.</a:t>
            </a:r>
            <a:endParaRPr lang="en-GB" b="0" smtClean="0"/>
          </a:p>
          <a:p>
            <a:endParaRPr lang="en-GB" b="1" smtClean="0"/>
          </a:p>
          <a:p>
            <a:endParaRPr lang="en-GB" b="1" smtClean="0"/>
          </a:p>
          <a:p>
            <a:r>
              <a:rPr lang="en-GB" b="1" smtClean="0"/>
              <a:t>--------------------------------------------</a:t>
            </a:r>
          </a:p>
          <a:p>
            <a:endParaRPr lang="en-GB" b="1" smtClean="0"/>
          </a:p>
          <a:p>
            <a:endParaRPr lang="en-GB" b="1" smtClean="0"/>
          </a:p>
          <a:p>
            <a:r>
              <a:rPr lang="en-GB" b="1" smtClean="0"/>
              <a:t>Mixed </a:t>
            </a:r>
            <a:r>
              <a:rPr lang="en-GB" b="1" dirty="0"/>
              <a:t>word class sets</a:t>
            </a:r>
            <a:br>
              <a:rPr lang="en-GB" b="1" dirty="0"/>
            </a:br>
            <a:r>
              <a:rPr lang="en-GB" sz="1200" b="0" i="0" u="none" strike="noStrike" kern="1200" baseline="0" dirty="0">
                <a:solidFill>
                  <a:schemeClr val="tx1"/>
                </a:solidFill>
                <a:latin typeface="+mn-lt"/>
                <a:ea typeface="+mn-ea"/>
                <a:cs typeface="+mn-cs"/>
              </a:rPr>
              <a:t>There is some research evidence that teaching vocabulary in topic-based lists of words with a single word class (e.g. a list of just nouns) is not optimal (</a:t>
            </a:r>
            <a:r>
              <a:rPr lang="en-GB" sz="1200" b="0" i="0" u="none" strike="noStrike" kern="1200" baseline="0" dirty="0" err="1">
                <a:solidFill>
                  <a:schemeClr val="tx1"/>
                </a:solidFill>
                <a:latin typeface="+mn-lt"/>
                <a:ea typeface="+mn-ea"/>
                <a:cs typeface="+mn-cs"/>
              </a:rPr>
              <a:t>Häcker</a:t>
            </a:r>
            <a:r>
              <a:rPr lang="en-GB" sz="1200" b="0" i="0" u="none" strike="noStrike" kern="1200" baseline="0" dirty="0">
                <a:solidFill>
                  <a:schemeClr val="tx1"/>
                </a:solidFill>
                <a:latin typeface="+mn-lt"/>
                <a:ea typeface="+mn-ea"/>
                <a:cs typeface="+mn-cs"/>
              </a:rPr>
              <a:t>, 2008). </a:t>
            </a:r>
          </a:p>
          <a:p>
            <a:r>
              <a:rPr lang="en-GB" sz="1200" b="0" i="0" u="none" strike="noStrike" kern="1200" baseline="0" dirty="0">
                <a:solidFill>
                  <a:schemeClr val="tx1"/>
                </a:solidFill>
                <a:latin typeface="+mn-lt"/>
                <a:ea typeface="+mn-ea"/>
                <a:cs typeface="+mn-cs"/>
              </a:rPr>
              <a:t>Teaching mixed word class sets provides the means for learners to encounter words in sentences, as well as individually, at present stage, but without running the risk of cognitive overload if too much language (new and previously taught) is presented at once.</a:t>
            </a:r>
          </a:p>
          <a:p>
            <a:r>
              <a:rPr lang="en-GB" sz="1200" b="0" i="0" u="none" strike="noStrike" kern="1200" baseline="0" dirty="0">
                <a:solidFill>
                  <a:schemeClr val="tx1"/>
                </a:solidFill>
                <a:latin typeface="+mn-lt"/>
                <a:ea typeface="+mn-ea"/>
                <a:cs typeface="+mn-cs"/>
              </a:rPr>
              <a:t>Working with words in context is identified by Schmitt as an important strategy for embedding and developing word knowledge.</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As mentioned previously, NCELP has been tasked with KS3 pedagogy, but given the very mixed picture of provision nationally, has had to start from a position of ‘ab initio’ learner in its curriculum planning.  However, were there to be a KS2 SOW it is likely not only that the same overarching principles would apply, but also that some of the Y7 SOW could be repurposed for earlier years.  </a:t>
            </a:r>
            <a:endParaRPr lang="en-GB" b="1" dirty="0"/>
          </a:p>
          <a:p>
            <a:endParaRPr lang="en-GB" b="1" dirty="0"/>
          </a:p>
          <a:p>
            <a:r>
              <a:rPr lang="en-GB" b="1" dirty="0"/>
              <a:t>Here are some examples of</a:t>
            </a:r>
            <a:r>
              <a:rPr lang="en-GB" b="1" baseline="0" dirty="0"/>
              <a:t> a week’s vocabulary set from each of the three languages, Fr, Gm and </a:t>
            </a:r>
            <a:r>
              <a:rPr lang="en-GB" b="1" baseline="0" dirty="0" err="1"/>
              <a:t>Sp</a:t>
            </a:r>
            <a:r>
              <a:rPr lang="en-GB" b="1" baseline="0" dirty="0"/>
              <a:t>, showing the mixed word class composition.</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B9F6C-7D16-41FA-ADE9-21FE79F8EE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7677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smtClean="0"/>
              <a:t>This activity is taken from one of the lessons in our Year 9 scheme of work. Its</a:t>
            </a:r>
            <a:r>
              <a:rPr lang="en-GB" b="0" baseline="0" smtClean="0"/>
              <a:t> main purpose is to revisit specific vocabulary items as per the revisiting cycle for this week. On this slide, students read Spanish sentences and note down (or say aloud) the English translation. For some students, this may be fairly straightforward, so the next slide flips the activity, getting them to read the English and produce the Spanish themselves.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smtClean="0"/>
              <a:t>Although the activities are vocabulary focused, the mini-dialogue component allows for a short read aloud where students can put their SSC knowledge into productive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smtClean="0"/>
              <a:t>Vocabulary </a:t>
            </a:r>
            <a:r>
              <a:rPr lang="en-GB" b="1" dirty="0"/>
              <a:t>practice</a:t>
            </a:r>
            <a:r>
              <a:rPr lang="en-GB" b="1" baseline="0" dirty="0"/>
              <a:t> slide </a:t>
            </a:r>
            <a:r>
              <a:rPr lang="en-GB" b="0" dirty="0"/>
              <a:t>[1/2]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US" b="1" dirty="0"/>
              <a:t>Timing: </a:t>
            </a:r>
            <a:r>
              <a:rPr lang="en-US" b="0" i="0" dirty="0"/>
              <a:t>5 minutes</a:t>
            </a:r>
          </a:p>
          <a:p>
            <a:r>
              <a:rPr lang="en-US" b="1" dirty="0"/>
              <a:t/>
            </a:r>
            <a:br>
              <a:rPr lang="en-US" b="1" dirty="0"/>
            </a:br>
            <a:r>
              <a:rPr lang="en-US" b="1" dirty="0"/>
              <a:t>Aim: </a:t>
            </a:r>
            <a:r>
              <a:rPr lang="en-US" b="0" dirty="0"/>
              <a:t>to practise receptive recall of vocabulary (this slide) and</a:t>
            </a:r>
            <a:r>
              <a:rPr lang="en-US" b="0" baseline="0" dirty="0"/>
              <a:t> then oral productive recall (next </a:t>
            </a:r>
            <a:r>
              <a:rPr lang="en-US" b="0" baseline="0"/>
              <a:t>slide).</a:t>
            </a:r>
            <a:endParaRPr lang="en-US" b="0" baseline="0" dirty="0"/>
          </a:p>
          <a:p>
            <a:r>
              <a:rPr lang="en-GB" b="0" baseline="0" dirty="0"/>
              <a:t/>
            </a:r>
            <a:br>
              <a:rPr lang="en-GB" b="0" baseline="0" dirty="0"/>
            </a:br>
            <a:r>
              <a:rPr lang="en-GB" b="1" baseline="0" dirty="0"/>
              <a:t>Procedure:</a:t>
            </a:r>
            <a:r>
              <a:rPr lang="en-GB" b="1" dirty="0"/>
              <a:t/>
            </a:r>
            <a:br>
              <a:rPr lang="en-GB" b="1" dirty="0"/>
            </a:br>
            <a:r>
              <a:rPr lang="en-GB" b="0" dirty="0"/>
              <a:t>1. </a:t>
            </a:r>
            <a:r>
              <a:rPr lang="en-GB" dirty="0"/>
              <a:t>Students read the sentences in Spanish and complete the English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a:t>
            </a:r>
            <a:r>
              <a:rPr lang="en-GB" sz="1200" kern="1200" dirty="0">
                <a:solidFill>
                  <a:schemeClr val="tx1"/>
                </a:solidFill>
                <a:effectLst/>
                <a:latin typeface="+mn-lt"/>
                <a:ea typeface="+mn-ea"/>
                <a:cs typeface="+mn-cs"/>
              </a:rPr>
              <a:t>On the next slide, students have to say the Spanish words themselves,</a:t>
            </a:r>
            <a:r>
              <a:rPr lang="en-GB" sz="1200" kern="1200" baseline="0" dirty="0">
                <a:solidFill>
                  <a:schemeClr val="tx1"/>
                </a:solidFill>
                <a:effectLst/>
                <a:latin typeface="+mn-lt"/>
                <a:ea typeface="+mn-ea"/>
                <a:cs typeface="+mn-cs"/>
              </a:rPr>
              <a:t> reading each mini-dialogue aloud with a partner</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691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practice</a:t>
            </a:r>
            <a:r>
              <a:rPr lang="en-GB" b="1" baseline="0" dirty="0"/>
              <a:t> slide </a:t>
            </a:r>
            <a:r>
              <a:rPr lang="en-GB" b="0" dirty="0"/>
              <a:t>[2/2]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activity continues from the previous slide (now involving L1 -&gt; L2 oral translation).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947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smtClean="0"/>
              <a:t>NCELP (National Centre for Excellence for Language Pedagogy) was established in December 2018, funded by the UK Government’s Department for Education (</a:t>
            </a:r>
            <a:r>
              <a:rPr lang="en-GB" b="0" dirty="0" err="1" smtClean="0"/>
              <a:t>DfE</a:t>
            </a:r>
            <a:r>
              <a:rPr lang="en-GB" b="0" dirty="0" smtClean="0"/>
              <a:t>) to create and deliver research-informed resources and professional development for teaching French, German, and Spanish in collaboration with a network of school teachers. NCELP is housed within the University of York’s Department of Education. NCELP works with 9 Lead Schools shown here. Each lead school has a set of ‘hub’ schools in its area with</a:t>
            </a:r>
            <a:r>
              <a:rPr lang="en-GB" b="0" baseline="0" dirty="0" smtClean="0"/>
              <a:t> which it works closely to support implementation of NCELP pedagogy and resources, making a network of around 45 schools.</a:t>
            </a:r>
            <a:endParaRPr lang="en-GB"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As our strapline says, our business is to understand, improve, and promote the learning of foreign languages. This involves a wide range of activities</a:t>
            </a:r>
            <a:r>
              <a:rPr lang="en-GB" baseline="0" dirty="0" smtClean="0"/>
              <a:t> such as creating </a:t>
            </a:r>
            <a:r>
              <a:rPr lang="en-GB" dirty="0" smtClean="0"/>
              <a:t>a wide range of resources, developing and delivering CPD, maintaining the resource portal, communicating research findings, monitoring progress, addressing feedback, and providing technical and administrative support.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5335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0" baseline="0" dirty="0" smtClean="0"/>
              <a:t>This text has been carefully written using almost entirely previously taught language, including the language planned for revisiting this week. Once cognates/near-cognates and proper nouns are excluded, over 94% of the text is ‘readable’. This shows how, over time, the teaching of highly frequent language allows topics (in this case, the topic of free time activities) to emerge, without the topics having to drive what words we decide to teach initially. Many of the words in this text will have first been taught in other contexts, yet they are highly transferrable across contexts and so can be reused here.</a:t>
            </a:r>
          </a:p>
          <a:p>
            <a:endParaRPr lang="en-GB" b="0" baseline="0" dirty="0" smtClean="0"/>
          </a:p>
          <a:p>
            <a:r>
              <a:rPr lang="en-GB" b="0" baseline="0" dirty="0" smtClean="0"/>
              <a:t>The activity itself involves listening and reading at the same time. Students pay close attention to when the audio stops, in order to suggest a word that could come next (replacing the word that they can see in the text).</a:t>
            </a:r>
          </a:p>
          <a:p>
            <a:r>
              <a:rPr lang="en-GB" b="0" baseline="0" dirty="0" smtClean="0"/>
              <a:t>For example, after ‘me </a:t>
            </a:r>
            <a:r>
              <a:rPr lang="en-GB" b="0" baseline="0" dirty="0" err="1" smtClean="0"/>
              <a:t>interesan</a:t>
            </a:r>
            <a:r>
              <a:rPr lang="en-GB" b="0" baseline="0" dirty="0" smtClean="0"/>
              <a:t>…’ students could suggest an alternative word to ‘las </a:t>
            </a:r>
            <a:r>
              <a:rPr lang="en-GB" b="0" baseline="0" dirty="0" err="1" smtClean="0"/>
              <a:t>visitas</a:t>
            </a:r>
            <a:r>
              <a:rPr lang="en-GB" b="0" baseline="0" dirty="0" smtClean="0"/>
              <a:t>’ </a:t>
            </a:r>
            <a:r>
              <a:rPr lang="en-GB" sz="1200" dirty="0" smtClean="0">
                <a:solidFill>
                  <a:schemeClr val="accent5">
                    <a:lumMod val="50000"/>
                  </a:schemeClr>
                </a:solidFill>
              </a:rPr>
              <a:t>(e.g., </a:t>
            </a:r>
            <a:r>
              <a:rPr lang="en-GB" sz="1200" baseline="0" dirty="0" smtClean="0">
                <a:solidFill>
                  <a:schemeClr val="accent5">
                    <a:lumMod val="50000"/>
                  </a:schemeClr>
                </a:solidFill>
              </a:rPr>
              <a:t>las </a:t>
            </a:r>
            <a:r>
              <a:rPr lang="en-GB" sz="1200" baseline="0" dirty="0" err="1" smtClean="0">
                <a:solidFill>
                  <a:schemeClr val="accent5">
                    <a:lumMod val="50000"/>
                  </a:schemeClr>
                </a:solidFill>
              </a:rPr>
              <a:t>tiendas</a:t>
            </a:r>
            <a:r>
              <a:rPr lang="en-GB" sz="1200" baseline="0" dirty="0" smtClean="0">
                <a:solidFill>
                  <a:schemeClr val="accent5">
                    <a:lumMod val="50000"/>
                  </a:schemeClr>
                </a:solidFill>
              </a:rPr>
              <a:t>, los </a:t>
            </a:r>
            <a:r>
              <a:rPr lang="en-GB" sz="1200" baseline="0" dirty="0" err="1" smtClean="0">
                <a:solidFill>
                  <a:schemeClr val="accent5">
                    <a:lumMod val="50000"/>
                  </a:schemeClr>
                </a:solidFill>
              </a:rPr>
              <a:t>parques</a:t>
            </a:r>
            <a:r>
              <a:rPr lang="en-GB" sz="1200" baseline="0" dirty="0" smtClean="0">
                <a:solidFill>
                  <a:schemeClr val="accent5">
                    <a:lumMod val="50000"/>
                  </a:schemeClr>
                </a:solidFill>
              </a:rPr>
              <a:t>, las plazas, las playas, las </a:t>
            </a:r>
            <a:r>
              <a:rPr lang="en-GB" sz="1200" baseline="0" dirty="0" err="1" smtClean="0">
                <a:solidFill>
                  <a:schemeClr val="accent5">
                    <a:lumMod val="50000"/>
                  </a:schemeClr>
                </a:solidFill>
              </a:rPr>
              <a:t>calles</a:t>
            </a:r>
            <a:r>
              <a:rPr lang="en-GB" sz="1200" baseline="0" dirty="0" smtClean="0">
                <a:solidFill>
                  <a:schemeClr val="accent5">
                    <a:lumMod val="50000"/>
                  </a:schemeClr>
                </a:solidFill>
              </a:rPr>
              <a:t> </a:t>
            </a:r>
            <a:r>
              <a:rPr lang="en-GB" sz="1200" baseline="0" dirty="0" err="1" smtClean="0">
                <a:solidFill>
                  <a:schemeClr val="accent5">
                    <a:lumMod val="50000"/>
                  </a:schemeClr>
                </a:solidFill>
              </a:rPr>
              <a:t>bonitas</a:t>
            </a:r>
            <a:r>
              <a:rPr lang="en-GB" sz="1200" baseline="0" dirty="0" smtClean="0">
                <a:solidFill>
                  <a:schemeClr val="accent5">
                    <a:lumMod val="50000"/>
                  </a:schemeClr>
                </a:solidFill>
              </a:rPr>
              <a:t>). I</a:t>
            </a:r>
            <a:r>
              <a:rPr lang="en-GB" sz="1200" b="0" baseline="0" dirty="0" smtClean="0">
                <a:solidFill>
                  <a:schemeClr val="accent5">
                    <a:lumMod val="50000"/>
                  </a:schemeClr>
                </a:solidFill>
              </a:rPr>
              <a:t>n this way it’s an opportunity for them to recall previously taught vocabulary and use it creatively, while also thinking about words that would fit with the grammar being used (e.g. after </a:t>
            </a:r>
            <a:r>
              <a:rPr lang="en-GB" sz="1200" b="0" i="1" baseline="0" dirty="0" err="1" smtClean="0">
                <a:solidFill>
                  <a:schemeClr val="accent5">
                    <a:lumMod val="50000"/>
                  </a:schemeClr>
                </a:solidFill>
              </a:rPr>
              <a:t>interesan</a:t>
            </a:r>
            <a:r>
              <a:rPr lang="en-GB" sz="1200" b="0" i="1" baseline="0" dirty="0" smtClean="0">
                <a:solidFill>
                  <a:schemeClr val="accent5">
                    <a:lumMod val="50000"/>
                  </a:schemeClr>
                </a:solidFill>
              </a:rPr>
              <a:t>, </a:t>
            </a:r>
            <a:r>
              <a:rPr lang="en-GB" sz="1200" b="0" i="0" baseline="0" dirty="0" smtClean="0">
                <a:solidFill>
                  <a:schemeClr val="accent5">
                    <a:lumMod val="50000"/>
                  </a:schemeClr>
                </a:solidFill>
              </a:rPr>
              <a:t>using a plural noun). The activity could also be used for a </a:t>
            </a:r>
            <a:r>
              <a:rPr lang="en-GB" sz="1200" b="0" i="0" baseline="0" dirty="0" err="1" smtClean="0">
                <a:solidFill>
                  <a:schemeClr val="accent5">
                    <a:lumMod val="50000"/>
                  </a:schemeClr>
                </a:solidFill>
              </a:rPr>
              <a:t>readaloud</a:t>
            </a:r>
            <a:r>
              <a:rPr lang="en-GB" sz="1200" b="0" i="0" baseline="0" dirty="0" smtClean="0">
                <a:solidFill>
                  <a:schemeClr val="accent5">
                    <a:lumMod val="50000"/>
                  </a:schemeClr>
                </a:solidFill>
              </a:rPr>
              <a:t>, or could be jumbled so that students have to understand the gist in order to put the parts in the correct order.</a:t>
            </a:r>
          </a:p>
          <a:p>
            <a:endParaRPr lang="en-GB" sz="1200" b="0" i="0" baseline="0" dirty="0" smtClean="0">
              <a:solidFill>
                <a:schemeClr val="accent5">
                  <a:lumMod val="50000"/>
                </a:schemeClr>
              </a:solidFill>
            </a:endParaRPr>
          </a:p>
          <a:p>
            <a:r>
              <a:rPr lang="en-GB" sz="1200" b="0" i="0" baseline="0" dirty="0" smtClean="0">
                <a:solidFill>
                  <a:schemeClr val="accent5">
                    <a:lumMod val="50000"/>
                  </a:schemeClr>
                </a:solidFill>
              </a:rPr>
              <a:t>Where possible, we also try to use contexts that allow students to learn about the Spanish speaking world. In this case, real places in Valencia were included, as well as a typical food of the area.</a:t>
            </a:r>
          </a:p>
          <a:p>
            <a:endParaRPr lang="en-GB" sz="1200" b="0" i="0" baseline="0" dirty="0" smtClean="0">
              <a:solidFill>
                <a:schemeClr val="accent5">
                  <a:lumMod val="50000"/>
                </a:schemeClr>
              </a:solidFill>
            </a:endParaRPr>
          </a:p>
          <a:p>
            <a:r>
              <a:rPr lang="en-GB" b="0" baseline="0" dirty="0" smtClean="0"/>
              <a:t>Note: if there is time, we could mention the text profiler created by NCELP, https://www.multilingprofiler.net/</a:t>
            </a:r>
            <a:endParaRPr lang="en-GB" b="1" dirty="0" smtClean="0"/>
          </a:p>
          <a:p>
            <a:endParaRPr lang="en-GB" b="1" dirty="0" smtClean="0"/>
          </a:p>
          <a:p>
            <a:r>
              <a:rPr lang="en-GB" b="0" dirty="0" smtClean="0"/>
              <a:t>-----------------------------</a:t>
            </a:r>
          </a:p>
          <a:p>
            <a:endParaRPr lang="en-GB" b="1" dirty="0" smtClean="0"/>
          </a:p>
          <a:p>
            <a:r>
              <a:rPr lang="es-GB" b="1" dirty="0" smtClean="0"/>
              <a:t>Timing</a:t>
            </a:r>
            <a:r>
              <a:rPr lang="es-GB" b="1" dirty="0"/>
              <a:t>: </a:t>
            </a:r>
            <a:r>
              <a:rPr lang="es-GB" dirty="0"/>
              <a:t>8 minutes</a:t>
            </a:r>
          </a:p>
          <a:p>
            <a:endParaRPr lang="es-GB" dirty="0"/>
          </a:p>
          <a:p>
            <a:r>
              <a:rPr lang="en-US" b="1" dirty="0"/>
              <a:t>Aim:</a:t>
            </a:r>
          </a:p>
          <a:p>
            <a:r>
              <a:rPr lang="en-US" b="0" dirty="0"/>
              <a:t>to </a:t>
            </a:r>
            <a:r>
              <a:rPr lang="en-GB" sz="1200" b="0" kern="1200" dirty="0">
                <a:solidFill>
                  <a:schemeClr val="tx1"/>
                </a:solidFill>
                <a:effectLst/>
                <a:latin typeface="+mn-lt"/>
                <a:ea typeface="+mn-ea"/>
                <a:cs typeface="+mn-cs"/>
              </a:rPr>
              <a:t>consolidate understanding</a:t>
            </a:r>
            <a:r>
              <a:rPr lang="en-GB" sz="1200" b="0" kern="1200" baseline="0" dirty="0">
                <a:solidFill>
                  <a:schemeClr val="tx1"/>
                </a:solidFill>
                <a:effectLst/>
                <a:latin typeface="+mn-lt"/>
                <a:ea typeface="+mn-ea"/>
                <a:cs typeface="+mn-cs"/>
              </a:rPr>
              <a:t> of agreement patterns (-a, -an) on </a:t>
            </a:r>
            <a:r>
              <a:rPr lang="en-GB" sz="1200" b="0" kern="1200" baseline="0" dirty="0" err="1">
                <a:solidFill>
                  <a:schemeClr val="tx1"/>
                </a:solidFill>
                <a:effectLst/>
                <a:latin typeface="+mn-lt"/>
                <a:ea typeface="+mn-ea"/>
                <a:cs typeface="+mn-cs"/>
              </a:rPr>
              <a:t>gustar</a:t>
            </a:r>
            <a:r>
              <a:rPr lang="en-GB" sz="1200" b="0" kern="1200" baseline="0" dirty="0">
                <a:solidFill>
                  <a:schemeClr val="tx1"/>
                </a:solidFill>
                <a:effectLst/>
                <a:latin typeface="+mn-lt"/>
                <a:ea typeface="+mn-ea"/>
                <a:cs typeface="+mn-cs"/>
              </a:rPr>
              <a:t>-type verbs</a:t>
            </a:r>
          </a:p>
          <a:p>
            <a:r>
              <a:rPr lang="en-GB" sz="1200" b="0" kern="1200" baseline="0" dirty="0">
                <a:solidFill>
                  <a:schemeClr val="tx1"/>
                </a:solidFill>
                <a:effectLst/>
                <a:latin typeface="+mn-lt"/>
                <a:ea typeface="+mn-ea"/>
                <a:cs typeface="+mn-cs"/>
              </a:rPr>
              <a:t>to practise this in the context of a interactive dialogue</a:t>
            </a:r>
          </a:p>
          <a:p>
            <a:r>
              <a:rPr lang="en-GB" sz="1200" b="0" kern="1200" baseline="0" dirty="0">
                <a:solidFill>
                  <a:schemeClr val="tx1"/>
                </a:solidFill>
                <a:effectLst/>
                <a:latin typeface="+mn-lt"/>
                <a:ea typeface="+mn-ea"/>
                <a:cs typeface="+mn-cs"/>
              </a:rPr>
              <a:t>to improve segmentation ability</a:t>
            </a:r>
            <a:endParaRPr lang="es-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Give students initial time (c.</a:t>
            </a:r>
            <a:r>
              <a:rPr lang="en-US" b="0" baseline="0" dirty="0"/>
              <a:t> 1-2 minutes)</a:t>
            </a:r>
            <a:r>
              <a:rPr lang="en-US" b="0" dirty="0"/>
              <a:t> to read the text</a:t>
            </a:r>
            <a:r>
              <a:rPr lang="en-US" b="0" baseline="0" dirty="0"/>
              <a:t> for gist.</a:t>
            </a:r>
            <a:endParaRPr lang="en-US" b="0" dirty="0"/>
          </a:p>
          <a:p>
            <a:pPr marL="228600" indent="-228600">
              <a:buAutoNum type="arabicPeriod"/>
            </a:pPr>
            <a:r>
              <a:rPr lang="en-US" b="0" dirty="0"/>
              <a:t>Play the audio.</a:t>
            </a:r>
          </a:p>
          <a:p>
            <a:pPr marL="228600" indent="-228600">
              <a:buAutoNum type="arabicPeriod"/>
            </a:pPr>
            <a:r>
              <a:rPr lang="es-GB" sz="1200" kern="1200" dirty="0">
                <a:solidFill>
                  <a:schemeClr val="tx1"/>
                </a:solidFill>
                <a:effectLst/>
                <a:latin typeface="+mn-lt"/>
                <a:ea typeface="+mn-ea"/>
                <a:cs typeface="+mn-cs"/>
              </a:rPr>
              <a:t>To support segmentation, stop the audio and ask students to say:</a:t>
            </a:r>
            <a:br>
              <a:rPr lang="es-GB" sz="1200" kern="1200" dirty="0">
                <a:solidFill>
                  <a:schemeClr val="tx1"/>
                </a:solidFill>
                <a:effectLst/>
                <a:latin typeface="+mn-lt"/>
                <a:ea typeface="+mn-ea"/>
                <a:cs typeface="+mn-cs"/>
              </a:rPr>
            </a:br>
            <a:r>
              <a:rPr lang="es-GB" sz="1200" kern="1200" dirty="0">
                <a:solidFill>
                  <a:schemeClr val="tx1"/>
                </a:solidFill>
                <a:effectLst/>
                <a:latin typeface="+mn-lt"/>
                <a:ea typeface="+mn-ea"/>
                <a:cs typeface="+mn-cs"/>
              </a:rPr>
              <a:t>a) the next word</a:t>
            </a:r>
            <a:br>
              <a:rPr lang="es-GB" sz="1200" kern="1200" dirty="0">
                <a:solidFill>
                  <a:schemeClr val="tx1"/>
                </a:solidFill>
                <a:effectLst/>
                <a:latin typeface="+mn-lt"/>
                <a:ea typeface="+mn-ea"/>
                <a:cs typeface="+mn-cs"/>
              </a:rPr>
            </a:br>
            <a:r>
              <a:rPr lang="es-GB"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or phrase that could replace the next word. </a:t>
            </a:r>
            <a:r>
              <a:rPr lang="es-GB" sz="1200" kern="1200" dirty="0">
                <a:solidFill>
                  <a:schemeClr val="tx1"/>
                </a:solidFill>
                <a:effectLst/>
                <a:latin typeface="+mn-lt"/>
                <a:ea typeface="+mn-ea"/>
                <a:cs typeface="+mn-cs"/>
              </a:rPr>
              <a:t>The key points will be places where students can choose a different subject.</a:t>
            </a:r>
            <a:endParaRPr lang="es-GB" sz="1200" b="0" kern="1200" dirty="0">
              <a:solidFill>
                <a:schemeClr val="tx1"/>
              </a:solidFill>
              <a:effectLst/>
              <a:latin typeface="+mn-lt"/>
              <a:ea typeface="+mn-ea"/>
              <a:cs typeface="+mn-cs"/>
            </a:endParaRPr>
          </a:p>
          <a:p>
            <a:pPr marL="285750" indent="-285750">
              <a:buFont typeface="+mj-lt"/>
              <a:buAutoNum type="romanUcPeriod"/>
            </a:pPr>
            <a:r>
              <a:rPr lang="es-GB" dirty="0"/>
              <a:t>... </a:t>
            </a:r>
            <a:r>
              <a:rPr lang="es-GB" sz="1200" dirty="0">
                <a:solidFill>
                  <a:schemeClr val="accent5">
                    <a:lumMod val="50000"/>
                  </a:schemeClr>
                </a:solidFill>
              </a:rPr>
              <a:t>hoy podemos elegir las actividades. Me interes</a:t>
            </a:r>
            <a:r>
              <a:rPr lang="es-GB" sz="1200" b="1" dirty="0">
                <a:solidFill>
                  <a:schemeClr val="accent5">
                    <a:lumMod val="50000"/>
                  </a:schemeClr>
                </a:solidFill>
              </a:rPr>
              <a:t>an</a:t>
            </a:r>
            <a:r>
              <a:rPr lang="es-GB" sz="1200" dirty="0">
                <a:solidFill>
                  <a:schemeClr val="accent5">
                    <a:lumMod val="50000"/>
                  </a:schemeClr>
                </a:solidFill>
              </a:rPr>
              <a:t> ...</a:t>
            </a:r>
            <a:r>
              <a:rPr lang="en-GB" sz="1200" dirty="0">
                <a:solidFill>
                  <a:schemeClr val="accent5">
                    <a:lumMod val="50000"/>
                  </a:schemeClr>
                </a:solidFill>
              </a:rPr>
              <a:t> (e.g., </a:t>
            </a:r>
            <a:r>
              <a:rPr lang="en-GB" sz="1200" baseline="0" dirty="0">
                <a:solidFill>
                  <a:schemeClr val="accent5">
                    <a:lumMod val="50000"/>
                  </a:schemeClr>
                </a:solidFill>
              </a:rPr>
              <a:t>las tiendas, los </a:t>
            </a:r>
            <a:r>
              <a:rPr lang="en-GB" sz="1200" baseline="0" dirty="0" err="1">
                <a:solidFill>
                  <a:schemeClr val="accent5">
                    <a:lumMod val="50000"/>
                  </a:schemeClr>
                </a:solidFill>
              </a:rPr>
              <a:t>parques</a:t>
            </a:r>
            <a:r>
              <a:rPr lang="en-GB" sz="1200" baseline="0" dirty="0">
                <a:solidFill>
                  <a:schemeClr val="accent5">
                    <a:lumMod val="50000"/>
                  </a:schemeClr>
                </a:solidFill>
              </a:rPr>
              <a:t>, las plazas, las playas, las </a:t>
            </a:r>
            <a:r>
              <a:rPr lang="en-GB" sz="1200" baseline="0" dirty="0" err="1">
                <a:solidFill>
                  <a:schemeClr val="accent5">
                    <a:lumMod val="50000"/>
                  </a:schemeClr>
                </a:solidFill>
              </a:rPr>
              <a:t>calles</a:t>
            </a:r>
            <a:r>
              <a:rPr lang="en-GB" sz="1200" baseline="0" dirty="0">
                <a:solidFill>
                  <a:schemeClr val="accent5">
                    <a:lumMod val="50000"/>
                  </a:schemeClr>
                </a:solidFill>
              </a:rPr>
              <a:t> </a:t>
            </a:r>
            <a:r>
              <a:rPr lang="en-GB" sz="1200" baseline="0" dirty="0" err="1">
                <a:solidFill>
                  <a:schemeClr val="accent5">
                    <a:lumMod val="50000"/>
                  </a:schemeClr>
                </a:solidFill>
              </a:rPr>
              <a:t>bonitas</a:t>
            </a:r>
            <a:r>
              <a:rPr lang="en-GB" sz="1200" baseline="0" dirty="0">
                <a:solidFill>
                  <a:schemeClr val="accent5">
                    <a:lumMod val="50000"/>
                  </a:schemeClr>
                </a:solidFill>
              </a:rPr>
              <a:t>)</a:t>
            </a:r>
            <a:endParaRPr lang="es-GB" sz="1200" dirty="0">
              <a:solidFill>
                <a:schemeClr val="accent5">
                  <a:lumMod val="50000"/>
                </a:schemeClr>
              </a:solidFill>
            </a:endParaRPr>
          </a:p>
          <a:p>
            <a:pPr marL="285750" indent="-285750">
              <a:buFont typeface="+mj-lt"/>
              <a:buAutoNum type="romanUcPeriod"/>
            </a:pPr>
            <a:r>
              <a:rPr lang="es-GB" sz="1200" dirty="0">
                <a:solidFill>
                  <a:schemeClr val="accent5">
                    <a:lumMod val="50000"/>
                  </a:schemeClr>
                </a:solidFill>
              </a:rPr>
              <a:t>... Claro, pero también me gust</a:t>
            </a:r>
            <a:r>
              <a:rPr lang="es-GB" sz="1200" b="1" dirty="0">
                <a:solidFill>
                  <a:schemeClr val="accent5">
                    <a:lumMod val="50000"/>
                  </a:schemeClr>
                </a:solidFill>
              </a:rPr>
              <a:t>an</a:t>
            </a:r>
            <a:r>
              <a:rPr lang="es-GB" sz="1200" dirty="0">
                <a:solidFill>
                  <a:schemeClr val="accent5">
                    <a:lumMod val="50000"/>
                  </a:schemeClr>
                </a:solidFill>
              </a:rPr>
              <a:t> </a:t>
            </a:r>
            <a:r>
              <a:rPr lang="es-GB" dirty="0"/>
              <a:t>... </a:t>
            </a:r>
            <a:r>
              <a:rPr lang="en-GB" dirty="0"/>
              <a:t>(e.g., los </a:t>
            </a:r>
            <a:r>
              <a:rPr lang="en-GB" dirty="0" err="1"/>
              <a:t>teatros</a:t>
            </a:r>
            <a:r>
              <a:rPr lang="en-GB" dirty="0"/>
              <a:t>, los </a:t>
            </a:r>
            <a:r>
              <a:rPr lang="en-GB" dirty="0" err="1"/>
              <a:t>estadios</a:t>
            </a:r>
            <a:r>
              <a:rPr lang="en-GB" dirty="0"/>
              <a:t>, los mercados)</a:t>
            </a:r>
            <a:endParaRPr lang="es-GB" dirty="0"/>
          </a:p>
          <a:p>
            <a:pPr marL="285750" indent="-285750">
              <a:buFont typeface="+mj-lt"/>
              <a:buAutoNum type="romanUcPeriod"/>
            </a:pPr>
            <a:r>
              <a:rPr lang="es-GB" dirty="0"/>
              <a:t>...</a:t>
            </a:r>
            <a:r>
              <a:rPr lang="es-GB" sz="1200" dirty="0">
                <a:solidFill>
                  <a:schemeClr val="accent5">
                    <a:lumMod val="50000"/>
                  </a:schemeClr>
                </a:solidFill>
              </a:rPr>
              <a:t> me encanta ver partidos de fútbol, me interes</a:t>
            </a:r>
            <a:r>
              <a:rPr lang="es-GB" sz="1200" b="1" dirty="0">
                <a:solidFill>
                  <a:schemeClr val="accent5">
                    <a:lumMod val="50000"/>
                  </a:schemeClr>
                </a:solidFill>
              </a:rPr>
              <a:t>a</a:t>
            </a:r>
            <a:r>
              <a:rPr lang="es-GB" sz="1200" dirty="0">
                <a:solidFill>
                  <a:schemeClr val="accent5">
                    <a:lumMod val="50000"/>
                  </a:schemeClr>
                </a:solidFill>
              </a:rPr>
              <a:t>...</a:t>
            </a:r>
            <a:r>
              <a:rPr lang="en-GB" sz="1200" dirty="0">
                <a:solidFill>
                  <a:schemeClr val="accent5">
                    <a:lumMod val="50000"/>
                  </a:schemeClr>
                </a:solidFill>
              </a:rPr>
              <a:t> (e.g. </a:t>
            </a:r>
            <a:r>
              <a:rPr lang="en-GB" sz="1200" dirty="0" err="1">
                <a:solidFill>
                  <a:schemeClr val="accent5">
                    <a:lumMod val="50000"/>
                  </a:schemeClr>
                </a:solidFill>
              </a:rPr>
              <a:t>aprender</a:t>
            </a:r>
            <a:r>
              <a:rPr lang="en-GB" sz="1200" baseline="0" dirty="0">
                <a:solidFill>
                  <a:schemeClr val="accent5">
                    <a:lumMod val="50000"/>
                  </a:schemeClr>
                </a:solidFill>
              </a:rPr>
              <a:t> </a:t>
            </a:r>
            <a:r>
              <a:rPr lang="en-GB" sz="1200" baseline="0" dirty="0" err="1">
                <a:solidFill>
                  <a:schemeClr val="accent5">
                    <a:lumMod val="50000"/>
                  </a:schemeClr>
                </a:solidFill>
              </a:rPr>
              <a:t>sobre</a:t>
            </a:r>
            <a:r>
              <a:rPr lang="en-GB" sz="1200" baseline="0" dirty="0">
                <a:solidFill>
                  <a:schemeClr val="accent5">
                    <a:lumMod val="50000"/>
                  </a:schemeClr>
                </a:solidFill>
              </a:rPr>
              <a:t> el </a:t>
            </a:r>
            <a:r>
              <a:rPr lang="en-GB" sz="1200" baseline="0" dirty="0" err="1">
                <a:solidFill>
                  <a:schemeClr val="accent5">
                    <a:lumMod val="50000"/>
                  </a:schemeClr>
                </a:solidFill>
              </a:rPr>
              <a:t>equipo</a:t>
            </a:r>
            <a:r>
              <a:rPr lang="en-GB" sz="1200" baseline="0" dirty="0">
                <a:solidFill>
                  <a:schemeClr val="accent5">
                    <a:lumMod val="50000"/>
                  </a:schemeClr>
                </a:solidFill>
              </a:rPr>
              <a:t>, </a:t>
            </a:r>
            <a:r>
              <a:rPr lang="en-GB" sz="1200" baseline="0" dirty="0" err="1">
                <a:solidFill>
                  <a:schemeClr val="accent5">
                    <a:lumMod val="50000"/>
                  </a:schemeClr>
                </a:solidFill>
              </a:rPr>
              <a:t>saber</a:t>
            </a:r>
            <a:r>
              <a:rPr lang="en-GB" sz="1200" baseline="0" dirty="0">
                <a:solidFill>
                  <a:schemeClr val="accent5">
                    <a:lumMod val="50000"/>
                  </a:schemeClr>
                </a:solidFill>
              </a:rPr>
              <a:t> </a:t>
            </a:r>
            <a:r>
              <a:rPr lang="en-GB" sz="1200" baseline="0" dirty="0" err="1">
                <a:solidFill>
                  <a:schemeClr val="accent5">
                    <a:lumMod val="50000"/>
                  </a:schemeClr>
                </a:solidFill>
              </a:rPr>
              <a:t>más</a:t>
            </a:r>
            <a:r>
              <a:rPr lang="en-GB" sz="1200" baseline="0" dirty="0">
                <a:solidFill>
                  <a:schemeClr val="accent5">
                    <a:lumMod val="50000"/>
                  </a:schemeClr>
                </a:solidFill>
              </a:rPr>
              <a:t> del </a:t>
            </a:r>
            <a:r>
              <a:rPr lang="en-GB" sz="1200" baseline="0" dirty="0" err="1">
                <a:solidFill>
                  <a:schemeClr val="accent5">
                    <a:lumMod val="50000"/>
                  </a:schemeClr>
                </a:solidFill>
              </a:rPr>
              <a:t>equipo</a:t>
            </a:r>
            <a:r>
              <a:rPr lang="en-GB" sz="1200" baseline="0" dirty="0">
                <a:solidFill>
                  <a:schemeClr val="accent5">
                    <a:lumMod val="50000"/>
                  </a:schemeClr>
                </a:solidFill>
              </a:rPr>
              <a:t>, </a:t>
            </a:r>
            <a:r>
              <a:rPr lang="en-GB" sz="1200" baseline="0" dirty="0" err="1">
                <a:solidFill>
                  <a:schemeClr val="accent5">
                    <a:lumMod val="50000"/>
                  </a:schemeClr>
                </a:solidFill>
              </a:rPr>
              <a:t>ir</a:t>
            </a:r>
            <a:r>
              <a:rPr lang="en-GB" sz="1200" baseline="0" dirty="0">
                <a:solidFill>
                  <a:schemeClr val="accent5">
                    <a:lumMod val="50000"/>
                  </a:schemeClr>
                </a:solidFill>
              </a:rPr>
              <a:t> al </a:t>
            </a:r>
            <a:r>
              <a:rPr lang="en-GB" sz="1200" baseline="0" dirty="0" err="1">
                <a:solidFill>
                  <a:schemeClr val="accent5">
                    <a:lumMod val="50000"/>
                  </a:schemeClr>
                </a:solidFill>
              </a:rPr>
              <a:t>estadio</a:t>
            </a:r>
            <a:r>
              <a:rPr lang="en-GB" sz="1200" baseline="0" dirty="0">
                <a:solidFill>
                  <a:schemeClr val="accent5">
                    <a:lumMod val="50000"/>
                  </a:schemeClr>
                </a:solidFill>
              </a:rPr>
              <a:t>, </a:t>
            </a:r>
            <a:r>
              <a:rPr lang="en-GB" sz="1200" baseline="0" dirty="0" err="1">
                <a:solidFill>
                  <a:schemeClr val="accent5">
                    <a:lumMod val="50000"/>
                  </a:schemeClr>
                </a:solidFill>
              </a:rPr>
              <a:t>comprar</a:t>
            </a:r>
            <a:r>
              <a:rPr lang="en-GB" sz="1200" baseline="0" dirty="0">
                <a:solidFill>
                  <a:schemeClr val="accent5">
                    <a:lumMod val="50000"/>
                  </a:schemeClr>
                </a:solidFill>
              </a:rPr>
              <a:t> </a:t>
            </a:r>
            <a:r>
              <a:rPr lang="en-GB" sz="1200" baseline="0" dirty="0" err="1">
                <a:solidFill>
                  <a:schemeClr val="accent5">
                    <a:lumMod val="50000"/>
                  </a:schemeClr>
                </a:solidFill>
              </a:rPr>
              <a:t>unas</a:t>
            </a:r>
            <a:r>
              <a:rPr lang="en-GB" sz="1200" baseline="0" dirty="0">
                <a:solidFill>
                  <a:schemeClr val="accent5">
                    <a:lumMod val="50000"/>
                  </a:schemeClr>
                </a:solidFill>
              </a:rPr>
              <a:t> entradas)</a:t>
            </a:r>
            <a:endParaRPr lang="es-GB" sz="1200" dirty="0">
              <a:solidFill>
                <a:schemeClr val="accent5">
                  <a:lumMod val="50000"/>
                </a:schemeClr>
              </a:solidFill>
            </a:endParaRPr>
          </a:p>
          <a:p>
            <a:pPr marL="285750" indent="-285750">
              <a:buFont typeface="+mj-lt"/>
              <a:buAutoNum type="romanUcPeriod"/>
            </a:pPr>
            <a:r>
              <a:rPr lang="es-GB" sz="1200" dirty="0">
                <a:solidFill>
                  <a:schemeClr val="accent5">
                    <a:lumMod val="50000"/>
                  </a:schemeClr>
                </a:solidFill>
              </a:rPr>
              <a:t>... el estadio está un poco lejos, ¿no? Me preocup</a:t>
            </a:r>
            <a:r>
              <a:rPr lang="es-GB" sz="1200" b="1" dirty="0">
                <a:solidFill>
                  <a:schemeClr val="accent5">
                    <a:lumMod val="50000"/>
                  </a:schemeClr>
                </a:solidFill>
              </a:rPr>
              <a:t>a</a:t>
            </a:r>
            <a:r>
              <a:rPr lang="es-GB" sz="1200" dirty="0">
                <a:solidFill>
                  <a:schemeClr val="accent5">
                    <a:lumMod val="50000"/>
                  </a:schemeClr>
                </a:solidFill>
              </a:rPr>
              <a:t> ...</a:t>
            </a:r>
            <a:r>
              <a:rPr lang="en-GB" sz="1200" dirty="0">
                <a:solidFill>
                  <a:schemeClr val="accent5">
                    <a:lumMod val="50000"/>
                  </a:schemeClr>
                </a:solidFill>
              </a:rPr>
              <a:t> (e.g.,</a:t>
            </a:r>
            <a:r>
              <a:rPr lang="en-GB" sz="1200" baseline="0" dirty="0">
                <a:solidFill>
                  <a:schemeClr val="accent5">
                    <a:lumMod val="50000"/>
                  </a:schemeClr>
                </a:solidFill>
              </a:rPr>
              <a:t> el </a:t>
            </a:r>
            <a:r>
              <a:rPr lang="en-GB" sz="1200" baseline="0" dirty="0" err="1">
                <a:solidFill>
                  <a:schemeClr val="accent5">
                    <a:lumMod val="50000"/>
                  </a:schemeClr>
                </a:solidFill>
              </a:rPr>
              <a:t>coste</a:t>
            </a:r>
            <a:r>
              <a:rPr lang="en-GB" sz="1200" baseline="0" dirty="0">
                <a:solidFill>
                  <a:schemeClr val="accent5">
                    <a:lumMod val="50000"/>
                  </a:schemeClr>
                </a:solidFill>
              </a:rPr>
              <a:t>/el </a:t>
            </a:r>
            <a:r>
              <a:rPr lang="en-GB" sz="1200" baseline="0" dirty="0" err="1">
                <a:solidFill>
                  <a:schemeClr val="accent5">
                    <a:lumMod val="50000"/>
                  </a:schemeClr>
                </a:solidFill>
              </a:rPr>
              <a:t>precio</a:t>
            </a:r>
            <a:r>
              <a:rPr lang="en-GB" sz="1200" baseline="0" dirty="0">
                <a:solidFill>
                  <a:schemeClr val="accent5">
                    <a:lumMod val="50000"/>
                  </a:schemeClr>
                </a:solidFill>
              </a:rPr>
              <a:t> de los </a:t>
            </a:r>
            <a:r>
              <a:rPr lang="en-GB" sz="1200" baseline="0" dirty="0" err="1">
                <a:solidFill>
                  <a:schemeClr val="accent5">
                    <a:lumMod val="50000"/>
                  </a:schemeClr>
                </a:solidFill>
              </a:rPr>
              <a:t>billetes</a:t>
            </a:r>
            <a:r>
              <a:rPr lang="en-GB" sz="1200" baseline="0" dirty="0">
                <a:solidFill>
                  <a:schemeClr val="accent5">
                    <a:lumMod val="50000"/>
                  </a:schemeClr>
                </a:solidFill>
              </a:rPr>
              <a:t>, el </a:t>
            </a:r>
            <a:r>
              <a:rPr lang="en-GB" sz="1200" baseline="0" dirty="0" err="1">
                <a:solidFill>
                  <a:schemeClr val="accent5">
                    <a:lumMod val="50000"/>
                  </a:schemeClr>
                </a:solidFill>
              </a:rPr>
              <a:t>tiempo</a:t>
            </a:r>
            <a:r>
              <a:rPr lang="en-GB" sz="1200" baseline="0" dirty="0">
                <a:solidFill>
                  <a:schemeClr val="accent5">
                    <a:lumMod val="50000"/>
                  </a:schemeClr>
                </a:solidFill>
              </a:rPr>
              <a:t>, la </a:t>
            </a:r>
            <a:r>
              <a:rPr lang="en-GB" sz="1200" baseline="0" dirty="0" err="1">
                <a:solidFill>
                  <a:schemeClr val="accent5">
                    <a:lumMod val="50000"/>
                  </a:schemeClr>
                </a:solidFill>
              </a:rPr>
              <a:t>opinión</a:t>
            </a:r>
            <a:r>
              <a:rPr lang="en-GB" sz="1200" baseline="0" dirty="0">
                <a:solidFill>
                  <a:schemeClr val="accent5">
                    <a:lumMod val="50000"/>
                  </a:schemeClr>
                </a:solidFill>
              </a:rPr>
              <a:t> de la </a:t>
            </a:r>
            <a:r>
              <a:rPr lang="en-GB" sz="1200" baseline="0" dirty="0" err="1">
                <a:solidFill>
                  <a:schemeClr val="accent5">
                    <a:lumMod val="50000"/>
                  </a:schemeClr>
                </a:solidFill>
              </a:rPr>
              <a:t>profesora</a:t>
            </a:r>
            <a:r>
              <a:rPr lang="en-GB" sz="1200" baseline="0" dirty="0">
                <a:solidFill>
                  <a:schemeClr val="accent5">
                    <a:lumMod val="50000"/>
                  </a:schemeClr>
                </a:solidFill>
              </a:rPr>
              <a:t>, no </a:t>
            </a:r>
            <a:r>
              <a:rPr lang="en-GB" sz="1200" baseline="0" dirty="0" err="1">
                <a:solidFill>
                  <a:schemeClr val="accent5">
                    <a:lumMod val="50000"/>
                  </a:schemeClr>
                </a:solidFill>
              </a:rPr>
              <a:t>tener</a:t>
            </a:r>
            <a:r>
              <a:rPr lang="en-GB" sz="1200" baseline="0" dirty="0">
                <a:solidFill>
                  <a:schemeClr val="accent5">
                    <a:lumMod val="50000"/>
                  </a:schemeClr>
                </a:solidFill>
              </a:rPr>
              <a:t> </a:t>
            </a:r>
            <a:r>
              <a:rPr lang="en-GB" sz="1200" baseline="0" dirty="0" err="1">
                <a:solidFill>
                  <a:schemeClr val="accent5">
                    <a:lumMod val="50000"/>
                  </a:schemeClr>
                </a:solidFill>
              </a:rPr>
              <a:t>suficiente</a:t>
            </a:r>
            <a:r>
              <a:rPr lang="en-GB" sz="1200" baseline="0" dirty="0">
                <a:solidFill>
                  <a:schemeClr val="accent5">
                    <a:lumMod val="50000"/>
                  </a:schemeClr>
                </a:solidFill>
              </a:rPr>
              <a:t> dinero para el </a:t>
            </a:r>
            <a:r>
              <a:rPr lang="en-GB" sz="1200" baseline="0" dirty="0" err="1">
                <a:solidFill>
                  <a:schemeClr val="accent5">
                    <a:lumMod val="50000"/>
                  </a:schemeClr>
                </a:solidFill>
              </a:rPr>
              <a:t>viaje</a:t>
            </a:r>
            <a:r>
              <a:rPr lang="en-GB" sz="1200" baseline="0" dirty="0">
                <a:solidFill>
                  <a:schemeClr val="accent5">
                    <a:lumMod val="50000"/>
                  </a:schemeClr>
                </a:solidFill>
              </a:rPr>
              <a:t>)</a:t>
            </a:r>
            <a:endParaRPr lang="es-GB" sz="1200" dirty="0">
              <a:solidFill>
                <a:schemeClr val="accent5">
                  <a:lumMod val="50000"/>
                </a:schemeClr>
              </a:solidFill>
            </a:endParaRPr>
          </a:p>
          <a:p>
            <a:pPr marL="285750" indent="-285750">
              <a:buFont typeface="+mj-lt"/>
              <a:buAutoNum type="romanUcPeriod"/>
            </a:pPr>
            <a:r>
              <a:rPr lang="es-GB" sz="1200" dirty="0">
                <a:solidFill>
                  <a:schemeClr val="accent5">
                    <a:lumMod val="50000"/>
                  </a:schemeClr>
                </a:solidFill>
              </a:rPr>
              <a:t>... Es verdad... También me molest</a:t>
            </a:r>
            <a:r>
              <a:rPr lang="es-GB" sz="1200" b="1" dirty="0">
                <a:solidFill>
                  <a:schemeClr val="accent5">
                    <a:lumMod val="50000"/>
                  </a:schemeClr>
                </a:solidFill>
              </a:rPr>
              <a:t>a</a:t>
            </a:r>
            <a:r>
              <a:rPr lang="es-GB" sz="1200" dirty="0">
                <a:solidFill>
                  <a:schemeClr val="accent5">
                    <a:lumMod val="50000"/>
                  </a:schemeClr>
                </a:solidFill>
              </a:rPr>
              <a:t>...</a:t>
            </a:r>
            <a:r>
              <a:rPr lang="en-GB" sz="1200" dirty="0">
                <a:solidFill>
                  <a:schemeClr val="accent5">
                    <a:lumMod val="50000"/>
                  </a:schemeClr>
                </a:solidFill>
              </a:rPr>
              <a:t> (e.g.,</a:t>
            </a:r>
            <a:r>
              <a:rPr lang="en-GB" sz="1200" baseline="0" dirty="0">
                <a:solidFill>
                  <a:schemeClr val="accent5">
                    <a:lumMod val="50000"/>
                  </a:schemeClr>
                </a:solidFill>
              </a:rPr>
              <a:t> </a:t>
            </a:r>
            <a:r>
              <a:rPr lang="en-GB" sz="1200" baseline="0" dirty="0" err="1">
                <a:solidFill>
                  <a:schemeClr val="accent5">
                    <a:lumMod val="50000"/>
                  </a:schemeClr>
                </a:solidFill>
              </a:rPr>
              <a:t>viajar</a:t>
            </a:r>
            <a:r>
              <a:rPr lang="en-GB" sz="1200" baseline="0" dirty="0">
                <a:solidFill>
                  <a:schemeClr val="accent5">
                    <a:lumMod val="50000"/>
                  </a:schemeClr>
                </a:solidFill>
              </a:rPr>
              <a:t> por la </a:t>
            </a:r>
            <a:r>
              <a:rPr lang="en-GB" sz="1200" baseline="0" dirty="0" err="1">
                <a:solidFill>
                  <a:schemeClr val="accent5">
                    <a:lumMod val="50000"/>
                  </a:schemeClr>
                </a:solidFill>
              </a:rPr>
              <a:t>noche</a:t>
            </a:r>
            <a:r>
              <a:rPr lang="en-GB" sz="1200" baseline="0" dirty="0">
                <a:solidFill>
                  <a:schemeClr val="accent5">
                    <a:lumMod val="50000"/>
                  </a:schemeClr>
                </a:solidFill>
              </a:rPr>
              <a:t>, el </a:t>
            </a:r>
            <a:r>
              <a:rPr lang="en-GB" sz="1200" baseline="0" dirty="0" err="1">
                <a:solidFill>
                  <a:schemeClr val="accent5">
                    <a:lumMod val="50000"/>
                  </a:schemeClr>
                </a:solidFill>
              </a:rPr>
              <a:t>calor</a:t>
            </a:r>
            <a:r>
              <a:rPr lang="en-GB" sz="1200" baseline="0" dirty="0">
                <a:solidFill>
                  <a:schemeClr val="accent5">
                    <a:lumMod val="50000"/>
                  </a:schemeClr>
                </a:solidFill>
              </a:rPr>
              <a:t> </a:t>
            </a:r>
            <a:r>
              <a:rPr lang="en-GB" sz="1200" baseline="0" dirty="0" err="1">
                <a:solidFill>
                  <a:schemeClr val="accent5">
                    <a:lumMod val="50000"/>
                  </a:schemeClr>
                </a:solidFill>
              </a:rPr>
              <a:t>en</a:t>
            </a:r>
            <a:r>
              <a:rPr lang="en-GB" sz="1200" baseline="0" dirty="0">
                <a:solidFill>
                  <a:schemeClr val="accent5">
                    <a:lumMod val="50000"/>
                  </a:schemeClr>
                </a:solidFill>
              </a:rPr>
              <a:t> el </a:t>
            </a:r>
            <a:r>
              <a:rPr lang="en-GB" sz="1200" baseline="0" dirty="0" err="1">
                <a:solidFill>
                  <a:schemeClr val="accent5">
                    <a:lumMod val="50000"/>
                  </a:schemeClr>
                </a:solidFill>
              </a:rPr>
              <a:t>autobús</a:t>
            </a:r>
            <a:r>
              <a:rPr lang="en-GB" sz="1200" baseline="0" dirty="0">
                <a:solidFill>
                  <a:schemeClr val="accent5">
                    <a:lumMod val="50000"/>
                  </a:schemeClr>
                </a:solidFill>
              </a:rPr>
              <a:t>)</a:t>
            </a:r>
            <a:endParaRPr lang="es-GB" sz="1200" dirty="0">
              <a:solidFill>
                <a:schemeClr val="accent5">
                  <a:lumMod val="50000"/>
                </a:schemeClr>
              </a:solidFill>
            </a:endParaRPr>
          </a:p>
          <a:p>
            <a:pPr marL="285750" indent="-285750">
              <a:buFont typeface="+mj-lt"/>
              <a:buAutoNum type="romanUcPeriod"/>
            </a:pPr>
            <a:r>
              <a:rPr lang="es-GB" sz="1200" dirty="0">
                <a:solidFill>
                  <a:schemeClr val="accent5">
                    <a:lumMod val="50000"/>
                  </a:schemeClr>
                </a:solidFill>
              </a:rPr>
              <a:t>... es un parque natural muy grande y bonito. ¿Te gust</a:t>
            </a:r>
            <a:r>
              <a:rPr lang="es-GB" sz="1200" b="1" dirty="0">
                <a:solidFill>
                  <a:schemeClr val="accent5">
                    <a:lumMod val="50000"/>
                  </a:schemeClr>
                </a:solidFill>
              </a:rPr>
              <a:t>a</a:t>
            </a:r>
            <a:r>
              <a:rPr lang="es-GB" sz="1200" dirty="0">
                <a:solidFill>
                  <a:schemeClr val="accent5">
                    <a:lumMod val="50000"/>
                  </a:schemeClr>
                </a:solidFill>
              </a:rPr>
              <a:t> ...</a:t>
            </a:r>
            <a:r>
              <a:rPr lang="en-GB" sz="1200" dirty="0">
                <a:solidFill>
                  <a:schemeClr val="accent5">
                    <a:lumMod val="50000"/>
                  </a:schemeClr>
                </a:solidFill>
              </a:rPr>
              <a:t> (e.g.,</a:t>
            </a:r>
            <a:r>
              <a:rPr lang="en-GB" sz="1200" baseline="0" dirty="0">
                <a:solidFill>
                  <a:schemeClr val="accent5">
                    <a:lumMod val="50000"/>
                  </a:schemeClr>
                </a:solidFill>
              </a:rPr>
              <a:t> </a:t>
            </a:r>
            <a:r>
              <a:rPr lang="en-GB" sz="1200" baseline="0" dirty="0" err="1">
                <a:solidFill>
                  <a:schemeClr val="accent5">
                    <a:lumMod val="50000"/>
                  </a:schemeClr>
                </a:solidFill>
              </a:rPr>
              <a:t>ver</a:t>
            </a:r>
            <a:r>
              <a:rPr lang="en-GB" sz="1200" baseline="0" dirty="0">
                <a:solidFill>
                  <a:schemeClr val="accent5">
                    <a:lumMod val="50000"/>
                  </a:schemeClr>
                </a:solidFill>
              </a:rPr>
              <a:t> las </a:t>
            </a:r>
            <a:r>
              <a:rPr lang="en-GB" sz="1200" baseline="0" dirty="0" err="1">
                <a:solidFill>
                  <a:schemeClr val="accent5">
                    <a:lumMod val="50000"/>
                  </a:schemeClr>
                </a:solidFill>
              </a:rPr>
              <a:t>flores</a:t>
            </a:r>
            <a:r>
              <a:rPr lang="en-GB" sz="1200" baseline="0" dirty="0">
                <a:solidFill>
                  <a:schemeClr val="accent5">
                    <a:lumMod val="50000"/>
                  </a:schemeClr>
                </a:solidFill>
              </a:rPr>
              <a:t>, </a:t>
            </a:r>
            <a:r>
              <a:rPr lang="en-GB" sz="1200" baseline="0" dirty="0" err="1">
                <a:solidFill>
                  <a:schemeClr val="accent5">
                    <a:lumMod val="50000"/>
                  </a:schemeClr>
                </a:solidFill>
              </a:rPr>
              <a:t>sacar</a:t>
            </a:r>
            <a:r>
              <a:rPr lang="en-GB" sz="1200" baseline="0" dirty="0">
                <a:solidFill>
                  <a:schemeClr val="accent5">
                    <a:lumMod val="50000"/>
                  </a:schemeClr>
                </a:solidFill>
              </a:rPr>
              <a:t> </a:t>
            </a:r>
            <a:r>
              <a:rPr lang="en-GB" sz="1200" baseline="0" dirty="0" err="1">
                <a:solidFill>
                  <a:schemeClr val="accent5">
                    <a:lumMod val="50000"/>
                  </a:schemeClr>
                </a:solidFill>
              </a:rPr>
              <a:t>fotos</a:t>
            </a:r>
            <a:r>
              <a:rPr lang="en-GB" sz="1200" baseline="0" dirty="0">
                <a:solidFill>
                  <a:schemeClr val="accent5">
                    <a:lumMod val="50000"/>
                  </a:schemeClr>
                </a:solidFill>
              </a:rPr>
              <a:t> de los </a:t>
            </a:r>
            <a:r>
              <a:rPr lang="en-GB" sz="1200" baseline="0" dirty="0" err="1">
                <a:solidFill>
                  <a:schemeClr val="accent5">
                    <a:lumMod val="50000"/>
                  </a:schemeClr>
                </a:solidFill>
              </a:rPr>
              <a:t>árboles</a:t>
            </a:r>
            <a:r>
              <a:rPr lang="en-GB" sz="1200" baseline="0" dirty="0">
                <a:solidFill>
                  <a:schemeClr val="accent5">
                    <a:lumMod val="50000"/>
                  </a:schemeClr>
                </a:solidFill>
              </a:rPr>
              <a:t>, </a:t>
            </a:r>
            <a:r>
              <a:rPr lang="en-GB" sz="1200" baseline="0" dirty="0" err="1">
                <a:solidFill>
                  <a:schemeClr val="accent5">
                    <a:lumMod val="50000"/>
                  </a:schemeClr>
                </a:solidFill>
              </a:rPr>
              <a:t>caminar</a:t>
            </a:r>
            <a:r>
              <a:rPr lang="en-GB" sz="1200" baseline="0" dirty="0">
                <a:solidFill>
                  <a:schemeClr val="accent5">
                    <a:lumMod val="50000"/>
                  </a:schemeClr>
                </a:solidFill>
              </a:rPr>
              <a:t>, </a:t>
            </a:r>
            <a:r>
              <a:rPr lang="en-GB" sz="1200" baseline="0" dirty="0" err="1">
                <a:solidFill>
                  <a:schemeClr val="accent5">
                    <a:lumMod val="50000"/>
                  </a:schemeClr>
                </a:solidFill>
              </a:rPr>
              <a:t>montar</a:t>
            </a:r>
            <a:r>
              <a:rPr lang="en-GB" sz="1200" baseline="0" dirty="0">
                <a:solidFill>
                  <a:schemeClr val="accent5">
                    <a:lumMod val="50000"/>
                  </a:schemeClr>
                </a:solidFill>
              </a:rPr>
              <a:t> </a:t>
            </a:r>
            <a:r>
              <a:rPr lang="en-GB" sz="1200" baseline="0" dirty="0" err="1">
                <a:solidFill>
                  <a:schemeClr val="accent5">
                    <a:lumMod val="50000"/>
                  </a:schemeClr>
                </a:solidFill>
              </a:rPr>
              <a:t>en</a:t>
            </a:r>
            <a:r>
              <a:rPr lang="en-GB" sz="1200" baseline="0" dirty="0">
                <a:solidFill>
                  <a:schemeClr val="accent5">
                    <a:lumMod val="50000"/>
                  </a:schemeClr>
                </a:solidFill>
              </a:rPr>
              <a:t> </a:t>
            </a:r>
            <a:r>
              <a:rPr lang="en-GB" sz="1200" baseline="0" dirty="0" err="1">
                <a:solidFill>
                  <a:schemeClr val="accent5">
                    <a:lumMod val="50000"/>
                  </a:schemeClr>
                </a:solidFill>
              </a:rPr>
              <a:t>bici</a:t>
            </a:r>
            <a:r>
              <a:rPr lang="en-GB" sz="1200" baseline="0" dirty="0">
                <a:solidFill>
                  <a:schemeClr val="accent5">
                    <a:lumMod val="50000"/>
                  </a:schemeClr>
                </a:solidFill>
              </a:rPr>
              <a:t>, </a:t>
            </a:r>
            <a:r>
              <a:rPr lang="en-GB" sz="1200" baseline="0" dirty="0" err="1">
                <a:solidFill>
                  <a:schemeClr val="accent5">
                    <a:lumMod val="50000"/>
                  </a:schemeClr>
                </a:solidFill>
              </a:rPr>
              <a:t>descansar</a:t>
            </a:r>
            <a:r>
              <a:rPr lang="en-GB" sz="1200" baseline="0" dirty="0">
                <a:solidFill>
                  <a:schemeClr val="accent5">
                    <a:lumMod val="50000"/>
                  </a:schemeClr>
                </a:solidFill>
              </a:rPr>
              <a:t>)</a:t>
            </a:r>
            <a:endParaRPr lang="es-GB" sz="1200" dirty="0">
              <a:solidFill>
                <a:schemeClr val="accent5">
                  <a:lumMod val="50000"/>
                </a:schemeClr>
              </a:solidFill>
            </a:endParaRPr>
          </a:p>
          <a:p>
            <a:pPr marL="285750" indent="-285750">
              <a:buFont typeface="+mj-lt"/>
              <a:buAutoNum type="romanUcPeriod"/>
            </a:pPr>
            <a:r>
              <a:rPr lang="es-GB" sz="1200" dirty="0">
                <a:solidFill>
                  <a:schemeClr val="accent5">
                    <a:lumMod val="50000"/>
                  </a:schemeClr>
                </a:solidFill>
              </a:rPr>
              <a:t>... Me alegra pasar tiempo en la naturaleza. ¡Me encant</a:t>
            </a:r>
            <a:r>
              <a:rPr lang="es-GB" sz="1200" b="1" dirty="0">
                <a:solidFill>
                  <a:schemeClr val="accent5">
                    <a:lumMod val="50000"/>
                  </a:schemeClr>
                </a:solidFill>
              </a:rPr>
              <a:t>an</a:t>
            </a:r>
            <a:r>
              <a:rPr lang="es-GB" sz="1200" dirty="0">
                <a:solidFill>
                  <a:schemeClr val="accent5">
                    <a:lumMod val="50000"/>
                  </a:schemeClr>
                </a:solidFill>
              </a:rPr>
              <a:t> ... </a:t>
            </a:r>
            <a:r>
              <a:rPr lang="en-GB" sz="1200" dirty="0">
                <a:solidFill>
                  <a:schemeClr val="accent5">
                    <a:lumMod val="50000"/>
                  </a:schemeClr>
                </a:solidFill>
              </a:rPr>
              <a:t>(e.g.,</a:t>
            </a:r>
            <a:r>
              <a:rPr lang="en-GB" sz="1200" baseline="0" dirty="0">
                <a:solidFill>
                  <a:schemeClr val="accent5">
                    <a:lumMod val="50000"/>
                  </a:schemeClr>
                </a:solidFill>
              </a:rPr>
              <a:t> las </a:t>
            </a:r>
            <a:r>
              <a:rPr lang="en-GB" sz="1200" baseline="0" dirty="0" err="1">
                <a:solidFill>
                  <a:schemeClr val="accent5">
                    <a:lumMod val="50000"/>
                  </a:schemeClr>
                </a:solidFill>
              </a:rPr>
              <a:t>actividades</a:t>
            </a:r>
            <a:r>
              <a:rPr lang="en-GB" sz="1200" baseline="0" dirty="0">
                <a:solidFill>
                  <a:schemeClr val="accent5">
                    <a:lumMod val="50000"/>
                  </a:schemeClr>
                </a:solidFill>
              </a:rPr>
              <a:t>, los </a:t>
            </a:r>
            <a:r>
              <a:rPr lang="en-GB" sz="1200" baseline="0" dirty="0" err="1">
                <a:solidFill>
                  <a:schemeClr val="accent5">
                    <a:lumMod val="50000"/>
                  </a:schemeClr>
                </a:solidFill>
              </a:rPr>
              <a:t>paseos</a:t>
            </a:r>
            <a:r>
              <a:rPr lang="en-GB" sz="1200" baseline="0" dirty="0">
                <a:solidFill>
                  <a:schemeClr val="accent5">
                    <a:lumMod val="50000"/>
                  </a:schemeClr>
                </a:solidFill>
              </a:rPr>
              <a:t>)</a:t>
            </a:r>
            <a:endParaRPr lang="es-GB" sz="1200" dirty="0">
              <a:solidFill>
                <a:schemeClr val="accent5">
                  <a:lumMod val="50000"/>
                </a:schemeClr>
              </a:solidFill>
            </a:endParaRPr>
          </a:p>
          <a:p>
            <a:pPr marL="0" indent="0">
              <a:buFont typeface="+mj-lt"/>
              <a:buNone/>
            </a:pPr>
            <a:endParaRPr lang="en-GB" sz="1200" dirty="0">
              <a:solidFill>
                <a:schemeClr val="accent5">
                  <a:lumMod val="50000"/>
                </a:schemeClr>
              </a:solidFill>
            </a:endParaRPr>
          </a:p>
          <a:p>
            <a:pPr marL="0" indent="0">
              <a:buFont typeface="+mj-lt"/>
              <a:buNone/>
            </a:pPr>
            <a:r>
              <a:rPr lang="en-GB" sz="1200" b="1" dirty="0">
                <a:solidFill>
                  <a:schemeClr val="accent5">
                    <a:lumMod val="50000"/>
                  </a:schemeClr>
                </a:solidFill>
              </a:rPr>
              <a:t>Notes: </a:t>
            </a:r>
            <a:r>
              <a:rPr lang="en-GB" sz="1200" dirty="0">
                <a:solidFill>
                  <a:schemeClr val="accent5">
                    <a:lumMod val="50000"/>
                  </a:schemeClr>
                </a:solidFill>
              </a:rPr>
              <a:t>verbs with the ending –a do not require a verb afterwards</a:t>
            </a:r>
            <a:r>
              <a:rPr lang="en-GB" sz="1200" baseline="0" dirty="0">
                <a:solidFill>
                  <a:schemeClr val="accent5">
                    <a:lumMod val="50000"/>
                  </a:schemeClr>
                </a:solidFill>
              </a:rPr>
              <a:t> and students may well think of a singular noun instead. In this event, a follow up question could be to ask for a verb that would work, in order to practise the grammar for this week.</a:t>
            </a:r>
          </a:p>
          <a:p>
            <a:pPr marL="0" indent="0">
              <a:buFont typeface="+mj-lt"/>
              <a:buNone/>
            </a:pPr>
            <a:endParaRPr lang="en-GB" sz="1200" baseline="0" dirty="0">
              <a:solidFill>
                <a:schemeClr val="accent5">
                  <a:lumMod val="50000"/>
                </a:schemeClr>
              </a:solidFill>
            </a:endParaRPr>
          </a:p>
          <a:p>
            <a:pPr marL="0" indent="0">
              <a:buFont typeface="+mj-lt"/>
              <a:buNone/>
            </a:pPr>
            <a:r>
              <a:rPr lang="en-GB" sz="1200" baseline="0" dirty="0">
                <a:solidFill>
                  <a:schemeClr val="accent5">
                    <a:lumMod val="50000"/>
                  </a:schemeClr>
                </a:solidFill>
              </a:rPr>
              <a:t>The </a:t>
            </a:r>
            <a:r>
              <a:rPr lang="en-GB" sz="1200" baseline="0" dirty="0" err="1">
                <a:solidFill>
                  <a:schemeClr val="accent5">
                    <a:lumMod val="50000"/>
                  </a:schemeClr>
                </a:solidFill>
              </a:rPr>
              <a:t>Turia</a:t>
            </a:r>
            <a:r>
              <a:rPr lang="en-GB" sz="1200" baseline="0" dirty="0">
                <a:solidFill>
                  <a:schemeClr val="accent5">
                    <a:lumMod val="50000"/>
                  </a:schemeClr>
                </a:solidFill>
              </a:rPr>
              <a:t> Gardens are a large park in Valencia – the largest urban park in all of Spain. It receives close to 7 million visitors per year. Source: https://</a:t>
            </a:r>
            <a:r>
              <a:rPr lang="en-GB" sz="1200" baseline="0" dirty="0" err="1">
                <a:solidFill>
                  <a:schemeClr val="accent5">
                    <a:lumMod val="50000"/>
                  </a:schemeClr>
                </a:solidFill>
              </a:rPr>
              <a:t>theculturetrip.com</a:t>
            </a:r>
            <a:r>
              <a:rPr lang="en-GB" sz="1200" baseline="0" dirty="0">
                <a:solidFill>
                  <a:schemeClr val="accent5">
                    <a:lumMod val="50000"/>
                  </a:schemeClr>
                </a:solidFill>
              </a:rPr>
              <a:t>/</a:t>
            </a:r>
            <a:r>
              <a:rPr lang="en-GB" sz="1200" baseline="0" dirty="0" err="1">
                <a:solidFill>
                  <a:schemeClr val="accent5">
                    <a:lumMod val="50000"/>
                  </a:schemeClr>
                </a:solidFill>
              </a:rPr>
              <a:t>europe</a:t>
            </a:r>
            <a:r>
              <a:rPr lang="en-GB" sz="1200" baseline="0" dirty="0">
                <a:solidFill>
                  <a:schemeClr val="accent5">
                    <a:lumMod val="50000"/>
                  </a:schemeClr>
                </a:solidFill>
              </a:rPr>
              <a:t>/</a:t>
            </a:r>
            <a:r>
              <a:rPr lang="en-GB" sz="1200" baseline="0" dirty="0" err="1">
                <a:solidFill>
                  <a:schemeClr val="accent5">
                    <a:lumMod val="50000"/>
                  </a:schemeClr>
                </a:solidFill>
              </a:rPr>
              <a:t>spain</a:t>
            </a:r>
            <a:r>
              <a:rPr lang="en-GB" sz="1200" baseline="0" dirty="0">
                <a:solidFill>
                  <a:schemeClr val="accent5">
                    <a:lumMod val="50000"/>
                  </a:schemeClr>
                </a:solidFill>
              </a:rPr>
              <a:t>/articles/the-history-of-the-valencian-jardin-del-turia-in-1-minute/</a:t>
            </a:r>
            <a:endParaRPr lang="en-GB" sz="1200" dirty="0">
              <a:solidFill>
                <a:schemeClr val="accent5">
                  <a:lumMod val="50000"/>
                </a:schemeClr>
              </a:solidFill>
            </a:endParaRPr>
          </a:p>
          <a:p>
            <a:pPr marL="0" indent="0">
              <a:buFont typeface="+mj-lt"/>
              <a:buNone/>
            </a:pPr>
            <a:endParaRPr lang="en-GB" sz="1200" dirty="0">
              <a:solidFill>
                <a:schemeClr val="accent5">
                  <a:lumMod val="50000"/>
                </a:schemeClr>
              </a:solidFill>
            </a:endParaRPr>
          </a:p>
          <a:p>
            <a:pPr marL="0" indent="0">
              <a:buFont typeface="+mj-lt"/>
              <a:buNone/>
            </a:pPr>
            <a:r>
              <a:rPr lang="en-GB" sz="1200" b="1" dirty="0">
                <a:solidFill>
                  <a:schemeClr val="accent5">
                    <a:lumMod val="50000"/>
                  </a:schemeClr>
                </a:solidFill>
              </a:rPr>
              <a:t>Frequency of unknown words or cognates:</a:t>
            </a:r>
          </a:p>
          <a:p>
            <a:pPr marL="0" indent="0">
              <a:buFont typeface="+mj-lt"/>
              <a:buNone/>
            </a:pPr>
            <a:r>
              <a:rPr lang="en-GB" sz="1200" dirty="0" err="1">
                <a:solidFill>
                  <a:schemeClr val="accent5">
                    <a:lumMod val="50000"/>
                  </a:schemeClr>
                </a:solidFill>
              </a:rPr>
              <a:t>naranja</a:t>
            </a:r>
            <a:r>
              <a:rPr lang="en-GB" sz="1200" baseline="0" dirty="0">
                <a:solidFill>
                  <a:schemeClr val="accent5">
                    <a:lumMod val="50000"/>
                  </a:schemeClr>
                </a:solidFill>
              </a:rPr>
              <a:t> [2924]; </a:t>
            </a:r>
            <a:r>
              <a:rPr lang="en-GB" sz="1200" baseline="0" dirty="0" err="1">
                <a:solidFill>
                  <a:schemeClr val="accent5">
                    <a:lumMod val="50000"/>
                  </a:schemeClr>
                </a:solidFill>
              </a:rPr>
              <a:t>típico</a:t>
            </a:r>
            <a:r>
              <a:rPr lang="en-GB" sz="1200" baseline="0" dirty="0">
                <a:solidFill>
                  <a:schemeClr val="accent5">
                    <a:lumMod val="50000"/>
                  </a:schemeClr>
                </a:solidFill>
              </a:rPr>
              <a:t> [1934]</a:t>
            </a:r>
            <a:endParaRPr lang="es-GB" sz="1200" dirty="0">
              <a:solidFill>
                <a:schemeClr val="accent5">
                  <a:lumMod val="50000"/>
                </a:schemeClr>
              </a:solidFill>
            </a:endParaRPr>
          </a:p>
          <a:p>
            <a:pPr marL="285750" indent="-285750">
              <a:buFont typeface="+mj-lt"/>
              <a:buAutoNum type="romanUcPeriod"/>
            </a:pPr>
            <a:endParaRPr lang="es-GB" sz="1200" dirty="0">
              <a:solidFill>
                <a:schemeClr val="accent5">
                  <a:lumMod val="50000"/>
                </a:schemeClr>
              </a:solidFill>
            </a:endParaRPr>
          </a:p>
          <a:p>
            <a:pPr marL="285750" indent="-285750">
              <a:buFont typeface="+mj-lt"/>
              <a:buAutoNum type="romanUcPeriod"/>
            </a:pPr>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779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Just</a:t>
            </a:r>
            <a:r>
              <a:rPr lang="en-GB" baseline="0" smtClean="0"/>
              <a:t> before we finish, we wanted to </a:t>
            </a:r>
            <a:r>
              <a:rPr lang="en-GB" baseline="0" smtClean="0"/>
              <a:t>let you know about </a:t>
            </a:r>
            <a:r>
              <a:rPr lang="en-GB" baseline="0" smtClean="0"/>
              <a:t>a few of the free resources available. </a:t>
            </a:r>
          </a:p>
          <a:p>
            <a:r>
              <a:rPr lang="en-GB" baseline="0" smtClean="0"/>
              <a:t>The NCELP resource portal has hundreds of resources, including all the lessons from the scheme of work, homework, test, scheme of work documents and CPD presentations.</a:t>
            </a:r>
          </a:p>
          <a:p>
            <a:r>
              <a:rPr lang="en-GB" baseline="0" smtClean="0"/>
              <a:t>Gaming Grammar is a digital game partly funded by NCELP that allows for reading and listening-based grammar practice in line with the principles of grammar practice that I mentioned earlier.</a:t>
            </a:r>
          </a:p>
          <a:p>
            <a:r>
              <a:rPr lang="en-GB" baseline="0" smtClean="0"/>
              <a:t>OASIS is a database with single-side A4 summaries of relevant research published in international peer-reviewed journals. All summaries are written in non-technical language.</a:t>
            </a:r>
          </a:p>
          <a:p>
            <a:r>
              <a:rPr lang="en-GB" baseline="0" smtClean="0"/>
              <a:t>Finally, in 2022 NCELP will be running five CPD courses on curriculum design and pedagogy. These courses are free but places are limited. We recommend that a single HoD per school applies (someone who can cascade the knowledge and learning on to other members of their department).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352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NCELP’s overarching purposes are</a:t>
            </a:r>
            <a:r>
              <a:rPr lang="en-GB" sz="1200"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1 to link research and practice more closely than has previously been the </a:t>
            </a:r>
            <a:r>
              <a:rPr lang="en-GB" sz="1200" b="0" kern="1200" baseline="0" dirty="0" smtClean="0">
                <a:solidFill>
                  <a:schemeClr val="tx1"/>
                </a:solidFill>
                <a:effectLst/>
                <a:latin typeface="+mn-lt"/>
                <a:ea typeface="+mn-ea"/>
                <a:cs typeface="+mn-cs"/>
              </a:rPr>
              <a:t>case </a:t>
            </a:r>
            <a:r>
              <a:rPr lang="en-GB" sz="1200" b="0" kern="1200" baseline="0" smtClean="0">
                <a:solidFill>
                  <a:schemeClr val="tx1"/>
                </a:solidFill>
                <a:effectLst/>
                <a:latin typeface="+mn-lt"/>
                <a:ea typeface="+mn-ea"/>
                <a:cs typeface="+mn-cs"/>
              </a:rPr>
              <a:t>– </a:t>
            </a:r>
            <a:r>
              <a:rPr lang="en-GB" sz="1200" b="0" kern="1200" baseline="0" smtClean="0">
                <a:solidFill>
                  <a:schemeClr val="tx1"/>
                </a:solidFill>
                <a:effectLst/>
                <a:latin typeface="+mn-lt"/>
                <a:ea typeface="+mn-ea"/>
                <a:cs typeface="+mn-cs"/>
              </a:rPr>
              <a:t>a longstanding issue due </a:t>
            </a:r>
            <a:r>
              <a:rPr lang="en-GB" sz="1200" b="0" kern="1200" baseline="0" dirty="0" smtClean="0">
                <a:solidFill>
                  <a:schemeClr val="tx1"/>
                </a:solidFill>
                <a:effectLst/>
                <a:latin typeface="+mn-lt"/>
                <a:ea typeface="+mn-ea"/>
                <a:cs typeface="+mn-cs"/>
              </a:rPr>
              <a:t>to a lack of time, tight school budgets and issues of access.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smtClean="0">
                <a:solidFill>
                  <a:schemeClr val="tx1"/>
                </a:solidFill>
                <a:effectLst/>
                <a:latin typeface="+mn-lt"/>
                <a:ea typeface="+mn-ea"/>
                <a:cs typeface="+mn-cs"/>
              </a:rPr>
              <a:t>2 to develop research-informed pedagogy and a full suite of supporting resources – this means taking account of relevant research and working with teachers to adapt and align their pedagogy with those findings.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smtClean="0">
                <a:solidFill>
                  <a:schemeClr val="tx1"/>
                </a:solidFill>
                <a:effectLst/>
                <a:latin typeface="+mn-lt"/>
                <a:ea typeface="+mn-ea"/>
                <a:cs typeface="+mn-cs"/>
              </a:rPr>
              <a:t>3 to improve intrinsic motivation and increase numbers at KS4 – research suggests that pedagogy can improve intrinsic motivation (even though there are other external factors outside of our control)</a:t>
            </a:r>
          </a:p>
          <a:p>
            <a:r>
              <a:rPr lang="en-GB" dirty="0" smtClean="0"/>
              <a:t>The bottom line for the </a:t>
            </a:r>
            <a:r>
              <a:rPr lang="en-GB" dirty="0" err="1" smtClean="0"/>
              <a:t>DfE</a:t>
            </a:r>
            <a:r>
              <a:rPr lang="en-GB" dirty="0" smtClean="0"/>
              <a:t> (and</a:t>
            </a:r>
            <a:r>
              <a:rPr lang="en-GB" baseline="0" dirty="0" smtClean="0"/>
              <a:t> therefore for NCELP, too) is that </a:t>
            </a:r>
            <a:r>
              <a:rPr lang="en-GB" b="0" i="0" baseline="0" dirty="0" smtClean="0"/>
              <a:t>more students choose to continue to study languages at KS4.</a:t>
            </a:r>
            <a:br>
              <a:rPr lang="en-GB" b="0" i="0" baseline="0" dirty="0" smtClean="0"/>
            </a:br>
            <a:r>
              <a:rPr lang="en-GB" baseline="0" dirty="0" smtClean="0"/>
              <a:t>Currently this is the situation (talk through the bullets):</a:t>
            </a:r>
          </a:p>
          <a:p>
            <a:pPr>
              <a:lnSpc>
                <a:spcPct val="150000"/>
              </a:lnSpc>
            </a:pPr>
            <a:r>
              <a:rPr lang="en-GB" dirty="0" smtClean="0"/>
              <a:t> - Fewer than 1/2 Y11 students takes a language at GCSE</a:t>
            </a:r>
          </a:p>
          <a:p>
            <a:pPr>
              <a:lnSpc>
                <a:spcPct val="150000"/>
              </a:lnSpc>
            </a:pPr>
            <a:r>
              <a:rPr lang="en-GB" dirty="0" smtClean="0"/>
              <a:t> - Only 1/3 all Y11 pupils achieves a Grade 4 or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There is also regional and socio-economic inequality of language learning provision </a:t>
            </a:r>
            <a:endParaRPr lang="en-GB" sz="1200" b="1"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smtClean="0">
                <a:solidFill>
                  <a:schemeClr val="tx1"/>
                </a:solidFill>
                <a:effectLst/>
                <a:latin typeface="+mn-lt"/>
                <a:ea typeface="+mn-ea"/>
                <a:cs typeface="+mn-cs"/>
              </a:rPr>
              <a:t>Full notes</a:t>
            </a:r>
          </a:p>
          <a:p>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dirty="0" smtClean="0"/>
              <a:t>Let’s take the core purposes</a:t>
            </a:r>
            <a:r>
              <a:rPr lang="en-GB" baseline="0" dirty="0" smtClean="0"/>
              <a:t> one by one.</a:t>
            </a:r>
            <a:br>
              <a:rPr lang="en-GB" baseline="0" dirty="0" smtClean="0"/>
            </a:br>
            <a:r>
              <a:rPr lang="en-GB" baseline="0" dirty="0" smtClean="0"/>
              <a:t>Why has it been and continues to be a </a:t>
            </a:r>
            <a:r>
              <a:rPr lang="en-GB" b="1" i="1" baseline="0" dirty="0" smtClean="0"/>
              <a:t>challenge</a:t>
            </a:r>
            <a:r>
              <a:rPr lang="en-GB" baseline="0" dirty="0" smtClean="0"/>
              <a:t> to link language learning research and practice?</a:t>
            </a:r>
            <a:br>
              <a:rPr lang="en-GB" baseline="0" dirty="0" smtClean="0"/>
            </a:br>
            <a:r>
              <a:rPr lang="en-GB" baseline="0" dirty="0" smtClean="0"/>
              <a:t>It is </a:t>
            </a:r>
            <a:r>
              <a:rPr lang="en-GB" b="1" i="1" u="none" baseline="0" dirty="0" smtClean="0"/>
              <a:t>not for a lack of interest </a:t>
            </a:r>
            <a:r>
              <a:rPr lang="en-GB" baseline="0" dirty="0" smtClean="0"/>
              <a:t>on the part of teachers (or motivation on the part of researchers).  </a:t>
            </a:r>
            <a:br>
              <a:rPr lang="en-GB" baseline="0" dirty="0" smtClean="0"/>
            </a:br>
            <a:r>
              <a:rPr lang="en-GB" baseline="0" dirty="0" smtClean="0"/>
              <a:t>The difficulties are </a:t>
            </a:r>
            <a:r>
              <a:rPr lang="en-GB" b="1" i="1" baseline="0" dirty="0" smtClean="0"/>
              <a:t>lack of time and money and problems of access </a:t>
            </a:r>
            <a:r>
              <a:rPr lang="en-GB" baseline="0" dirty="0" smtClean="0"/>
              <a:t>– this includes the difficulty of gaining access to high-quality research journals.  Once no longer in full-time study, access to these journals is expensive and not supported by school CPD budgets. There are also sometimes issues in a) relating the terminology of research to the pedagogy of the classroom and b) in discerning the applicability of findings from studies in which the contexts differ wildly from our own (e.g. university learners of English in China vs secondary-age learners of FL in the UK).</a:t>
            </a:r>
          </a:p>
          <a:p>
            <a:endParaRPr lang="en-GB" baseline="0" dirty="0" smtClean="0"/>
          </a:p>
          <a:p>
            <a:r>
              <a:rPr lang="en-GB" baseline="0" dirty="0" smtClean="0"/>
              <a:t>So, NCELP </a:t>
            </a:r>
            <a:r>
              <a:rPr lang="en-GB" u="none" baseline="0" dirty="0" smtClean="0"/>
              <a:t>aims help improve this situation.</a:t>
            </a:r>
            <a:endParaRPr lang="en-GB" sz="1200" b="1" i="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2 to develop research-informed pedagogy and a full suite of supporting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effectLst/>
              <a:latin typeface="+mn-lt"/>
              <a:ea typeface="+mn-ea"/>
              <a:cs typeface="+mn-cs"/>
            </a:endParaRPr>
          </a:p>
          <a:p>
            <a:r>
              <a:rPr lang="en-GB" dirty="0" smtClean="0"/>
              <a:t>The difficult</a:t>
            </a:r>
            <a:r>
              <a:rPr lang="en-GB" baseline="0" dirty="0" smtClean="0"/>
              <a:t>ies just mentioned explain why research and practice are not generally mutually informing.  </a:t>
            </a:r>
          </a:p>
          <a:p>
            <a:r>
              <a:rPr lang="en-GB" baseline="0" dirty="0" smtClean="0"/>
              <a:t>NCELP’s work aims to articulate pedagogy that has these features: it does </a:t>
            </a:r>
            <a:r>
              <a:rPr lang="en-GB" b="1" i="1" baseline="0" dirty="0" smtClean="0"/>
              <a:t>take account of relevant and compelling research findings and then works directly with teachers to adapt and align pedagogy with those findings</a:t>
            </a:r>
            <a:r>
              <a:rPr lang="en-GB" baseline="0" dirty="0" smtClean="0"/>
              <a:t>.  It seeks to describe teaching methods that are </a:t>
            </a:r>
            <a:r>
              <a:rPr lang="en-GB" u="none" baseline="0" dirty="0" smtClean="0"/>
              <a:t>sound and work </a:t>
            </a:r>
            <a:r>
              <a:rPr lang="en-GB" u="none" baseline="0" dirty="0" smtClean="0">
                <a:solidFill>
                  <a:srgbClr val="FF0000"/>
                </a:solidFill>
              </a:rPr>
              <a:t>for as many pupils as possible for as much of the time as possible</a:t>
            </a:r>
            <a:r>
              <a:rPr lang="en-GB" u="none" baseline="0" dirty="0" smtClean="0"/>
              <a:t>, with the aim of making language </a:t>
            </a:r>
            <a:r>
              <a:rPr lang="en-GB" baseline="0" dirty="0" smtClean="0"/>
              <a:t>teaching less reliant on personal charisma and craft knowledge of individual teachers. </a:t>
            </a:r>
          </a:p>
          <a:p>
            <a:r>
              <a:rPr lang="en-GB" baseline="0" dirty="0" smtClean="0"/>
              <a:t>It stresses the importance of establishing a body of phonics, vocabulary and grammar knowledge and sets out to define what that could look like.  </a:t>
            </a:r>
          </a:p>
          <a:p>
            <a:r>
              <a:rPr lang="en-GB" baseline="0" dirty="0" smtClean="0"/>
              <a:t>It brings this knowledge together in practice of various kinds, but </a:t>
            </a:r>
            <a:r>
              <a:rPr lang="en-GB" b="1" i="1" baseline="0" dirty="0" smtClean="0"/>
              <a:t>above all practice that doesn’t lose the connection </a:t>
            </a:r>
            <a:r>
              <a:rPr lang="en-GB" b="1" i="1" u="none" baseline="0" dirty="0" smtClean="0"/>
              <a:t>with the meaning and the function of language</a:t>
            </a:r>
            <a:r>
              <a:rPr lang="en-GB" u="none" baseline="0" dirty="0" smtClean="0"/>
              <a:t>.  </a:t>
            </a:r>
          </a:p>
          <a:p>
            <a:r>
              <a:rPr lang="en-GB" baseline="0" dirty="0" smtClean="0"/>
              <a:t>In all this, the aspect that is downplayed is the topic, for reasons we will come back to.</a:t>
            </a:r>
            <a:endParaRPr lang="en-GB"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
            </a:r>
            <a:br>
              <a:rPr lang="en-GB" sz="1200" b="0" i="0" kern="1200" baseline="0" dirty="0">
                <a:solidFill>
                  <a:schemeClr val="tx1"/>
                </a:solidFill>
                <a:effectLst/>
                <a:latin typeface="+mn-lt"/>
                <a:ea typeface="+mn-ea"/>
                <a:cs typeface="+mn-cs"/>
              </a:rPr>
            </a:br>
            <a:r>
              <a:rPr lang="en-GB" sz="1200" b="1" i="0" kern="1200" baseline="0" dirty="0">
                <a:solidFill>
                  <a:schemeClr val="tx1"/>
                </a:solidFill>
                <a:effectLst/>
                <a:latin typeface="+mn-lt"/>
                <a:ea typeface="+mn-ea"/>
                <a:cs typeface="+mn-cs"/>
              </a:rPr>
              <a:t>3 in order to improve intrinsic motivation and increase numbers at KS4</a:t>
            </a:r>
            <a:r>
              <a:rPr lang="en-GB" sz="1200" b="1" i="0"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smtClean="0">
                <a:solidFill>
                  <a:schemeClr val="tx1"/>
                </a:solidFill>
                <a:effectLst/>
                <a:latin typeface="+mn-lt"/>
                <a:ea typeface="+mn-ea"/>
                <a:cs typeface="+mn-cs"/>
              </a:rPr>
              <a:t>Re increasing intrinsic motivation…</a:t>
            </a:r>
          </a:p>
          <a:p>
            <a:r>
              <a:rPr lang="en-GB" dirty="0" smtClean="0"/>
              <a:t>Leaving</a:t>
            </a:r>
            <a:r>
              <a:rPr lang="en-GB" baseline="0" dirty="0" smtClean="0"/>
              <a:t> aside factors associated with demotivation that lie outside our control (English is the global lingua franca, </a:t>
            </a:r>
            <a:r>
              <a:rPr lang="en-GB" baseline="0" dirty="0" err="1" smtClean="0"/>
              <a:t>Brexit</a:t>
            </a:r>
            <a:r>
              <a:rPr lang="en-GB" baseline="0" dirty="0" smtClean="0"/>
              <a:t>, harsh grading at GCSE and A level, etc…), </a:t>
            </a:r>
          </a:p>
          <a:p>
            <a:r>
              <a:rPr lang="en-GB" baseline="0" dirty="0" smtClean="0"/>
              <a:t>NCELP is set on developing pedagogy to </a:t>
            </a:r>
            <a:r>
              <a:rPr lang="en-GB" b="1" i="1" baseline="0" dirty="0" smtClean="0"/>
              <a:t>improve intrinsic motivation, which is something that research suggests we can influence through changes to pedagogy</a:t>
            </a:r>
            <a:r>
              <a:rPr lang="en-GB" baseline="0" dirty="0" smtClean="0"/>
              <a:t>.</a:t>
            </a:r>
          </a:p>
          <a:p>
            <a:endParaRPr lang="en-GB" baseline="0" dirty="0" smtClean="0"/>
          </a:p>
          <a:p>
            <a:r>
              <a:rPr lang="en-GB" dirty="0" smtClean="0"/>
              <a:t>The</a:t>
            </a:r>
            <a:r>
              <a:rPr lang="en-GB" baseline="0" dirty="0" smtClean="0"/>
              <a:t> innovations to pedagogy that NCELP suggests are designed to:</a:t>
            </a:r>
            <a:br>
              <a:rPr lang="en-GB" baseline="0" dirty="0" smtClean="0"/>
            </a:br>
            <a:r>
              <a:rPr lang="en-GB" baseline="0" dirty="0" smtClean="0"/>
              <a:t>1] make explicit / increase the transparency of certain features of a language that are particularly tricky to notice, and therefore to learn</a:t>
            </a:r>
            <a:br>
              <a:rPr lang="en-GB" baseline="0" dirty="0" smtClean="0"/>
            </a:br>
            <a:r>
              <a:rPr lang="en-GB" baseline="0" dirty="0" smtClean="0"/>
              <a:t>2] increase the level of understanding in the classroom and take sufficient time and include sufficient practice to enable students to feel that they are achieving and progressing</a:t>
            </a:r>
          </a:p>
          <a:p>
            <a:r>
              <a:rPr lang="en-GB" baseline="0" dirty="0" smtClean="0"/>
              <a:t>3] explicitly teach students how to decode the L2 accurately (phonics), as research has shown that a) not to do so means that students don’t learn how to do and b) not to be able to do so is demotivating for students</a:t>
            </a:r>
            <a:br>
              <a:rPr lang="en-GB" baseline="0" dirty="0" smtClean="0"/>
            </a:br>
            <a:r>
              <a:rPr lang="en-GB" baseline="0" dirty="0" smtClean="0"/>
              <a:t>4] ensure that we focus on teaching a large proportion of high-frequency words (and that we are explicit about this) so that students are learning language that is important for communication outside (as well as inside) the classroom, and that they know they are.</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smtClean="0">
                <a:solidFill>
                  <a:schemeClr val="tx1"/>
                </a:solidFill>
                <a:effectLst/>
                <a:latin typeface="+mn-lt"/>
                <a:ea typeface="+mn-ea"/>
                <a:cs typeface="+mn-cs"/>
              </a:rPr>
              <a:t>Re increasing uptake…</a:t>
            </a:r>
          </a:p>
          <a:p>
            <a:r>
              <a:rPr lang="en-GB" dirty="0" smtClean="0"/>
              <a:t>The bottom line for the </a:t>
            </a:r>
            <a:r>
              <a:rPr lang="en-GB" dirty="0" err="1" smtClean="0"/>
              <a:t>DfE</a:t>
            </a:r>
            <a:r>
              <a:rPr lang="en-GB" dirty="0" smtClean="0"/>
              <a:t> (and</a:t>
            </a:r>
            <a:r>
              <a:rPr lang="en-GB" baseline="0" dirty="0" smtClean="0"/>
              <a:t> therefore for NCELP, too) is that </a:t>
            </a:r>
            <a:r>
              <a:rPr lang="en-GB" b="1" i="1" baseline="0" dirty="0" smtClean="0"/>
              <a:t>more students choose to continue to study languages at KS4</a:t>
            </a:r>
            <a:r>
              <a:rPr lang="en-GB" baseline="0" dirty="0" smtClean="0"/>
              <a:t>.</a:t>
            </a:r>
            <a:br>
              <a:rPr lang="en-GB" baseline="0" dirty="0" smtClean="0"/>
            </a:br>
            <a:r>
              <a:rPr lang="en-GB" baseline="0" dirty="0" smtClean="0"/>
              <a:t>Currently this is the situation (talk through the bullets):</a:t>
            </a:r>
          </a:p>
          <a:p>
            <a:pPr>
              <a:lnSpc>
                <a:spcPct val="150000"/>
              </a:lnSpc>
            </a:pPr>
            <a:r>
              <a:rPr lang="en-GB" dirty="0" smtClean="0"/>
              <a:t> - Fewer than 1/2 Y11 students takes a language at GCSE</a:t>
            </a:r>
          </a:p>
          <a:p>
            <a:pPr>
              <a:lnSpc>
                <a:spcPct val="150000"/>
              </a:lnSpc>
            </a:pPr>
            <a:r>
              <a:rPr lang="en-GB" dirty="0" smtClean="0"/>
              <a:t> - Only 1/3 all Y11 pupils achieves a Grade 4 or better</a:t>
            </a:r>
          </a:p>
          <a:p>
            <a:pPr>
              <a:lnSpc>
                <a:spcPct val="150000"/>
              </a:lnSpc>
            </a:pPr>
            <a:r>
              <a:rPr lang="en-GB" dirty="0" smtClean="0"/>
              <a:t> - In 34.5% state schools the majority of the Y9 cohort no longer learns languages (2-year KS3)</a:t>
            </a:r>
          </a:p>
          <a:p>
            <a:pPr marL="0" marR="0" lvl="0" indent="0" algn="l" defTabSz="914400" rtl="0" eaLnBrk="1" fontAlgn="auto" latinLnBrk="0" hangingPunct="1">
              <a:lnSpc>
                <a:spcPct val="150000"/>
              </a:lnSpc>
              <a:spcBef>
                <a:spcPts val="0"/>
              </a:spcBef>
              <a:spcAft>
                <a:spcPts val="0"/>
              </a:spcAft>
              <a:buClrTx/>
              <a:buSzTx/>
              <a:buFontTx/>
              <a:buNone/>
              <a:tabLst/>
              <a:defRPr/>
            </a:pPr>
            <a:r>
              <a:rPr lang="en-GB" dirty="0" smtClean="0"/>
              <a:t> - There is regional and socio-economic inequality of language learning provision (for</a:t>
            </a:r>
            <a:r>
              <a:rPr lang="en-GB" baseline="0" dirty="0" smtClean="0"/>
              <a:t> example, t</a:t>
            </a:r>
            <a:r>
              <a:rPr lang="en-GB" dirty="0" smtClean="0"/>
              <a:t>here is regional disparity (62% in London, 40% in the North East, 29% in </a:t>
            </a:r>
            <a:r>
              <a:rPr lang="en-GB" dirty="0" err="1" smtClean="0"/>
              <a:t>Middlesborough</a:t>
            </a:r>
            <a:r>
              <a:rPr lang="en-GB" dirty="0" smtClean="0"/>
              <a:t>),</a:t>
            </a:r>
            <a:r>
              <a:rPr lang="en-GB" baseline="0" dirty="0" smtClean="0"/>
              <a:t> but also disparity in provision between schools with low PP / low FSM (Free School Meals) numbers and those with a much higher ratio of students from more challenging socio-economic backgrounds.</a:t>
            </a:r>
            <a:br>
              <a:rPr lang="en-GB" baseline="0" dirty="0" smtClean="0"/>
            </a:br>
            <a:endParaRPr lang="en-GB"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D61898-8BA6-4B26-ACFD-7C1D790186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68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Given that increasing</a:t>
            </a:r>
            <a:r>
              <a:rPr lang="en-GB" baseline="0" dirty="0" smtClean="0"/>
              <a:t> GCSE uptake is a major aim of the project, it is worth noting that a review has recently been </a:t>
            </a:r>
            <a:r>
              <a:rPr lang="en-GB" b="0" baseline="0" dirty="0" smtClean="0"/>
              <a:t>undertaken</a:t>
            </a:r>
            <a:r>
              <a:rPr lang="en-GB" baseline="0" dirty="0" smtClean="0"/>
              <a:t> of the existing GCSE subject content for French, German and Spanish. </a:t>
            </a:r>
          </a:p>
          <a:p>
            <a:r>
              <a:rPr lang="en-GB" baseline="0" dirty="0" smtClean="0"/>
              <a:t>In November 2019 the </a:t>
            </a:r>
            <a:r>
              <a:rPr lang="en-GB" baseline="0" dirty="0" err="1" smtClean="0"/>
              <a:t>DfE</a:t>
            </a:r>
            <a:r>
              <a:rPr lang="en-GB" baseline="0" dirty="0" smtClean="0"/>
              <a:t> announced a 7 member expert panel that would consider potential changes to the existing subject content. One of the motivators of this was to align policy with the recommendations of the 2016 TSC pedagogy review. Earlier this year, the panel’s recommendations were put to public consultation. These include</a:t>
            </a:r>
          </a:p>
          <a:p>
            <a:pPr marL="171450" indent="-171450">
              <a:buFontTx/>
              <a:buChar char="-"/>
            </a:pPr>
            <a:r>
              <a:rPr lang="en-GB" baseline="0" dirty="0" smtClean="0"/>
              <a:t>A GCSE in which set themes and topics are no longer specified. One reason for this is that when topics are taken as a starting point, the vocabulary chosen is very often topic-specific, rather than transferrable across contexts, and therefore limited in usefulness.</a:t>
            </a:r>
          </a:p>
          <a:p>
            <a:pPr marL="171450" indent="-171450">
              <a:buFontTx/>
              <a:buChar char="-"/>
            </a:pPr>
            <a:r>
              <a:rPr lang="en-GB" baseline="0" smtClean="0"/>
              <a:t>It is proposed that vocabulary </a:t>
            </a:r>
            <a:r>
              <a:rPr lang="en-GB" baseline="0" dirty="0" smtClean="0"/>
              <a:t>selection should be informed by frequency of occurrence. </a:t>
            </a:r>
            <a:r>
              <a:rPr lang="en-GB" baseline="0" smtClean="0"/>
              <a:t>It </a:t>
            </a:r>
            <a:r>
              <a:rPr lang="en-GB" baseline="0" smtClean="0"/>
              <a:t>is </a:t>
            </a:r>
            <a:r>
              <a:rPr lang="en-GB" baseline="0" dirty="0" smtClean="0"/>
              <a:t>proposed that this will allow students to talk about a wide range of themes and topics</a:t>
            </a:r>
            <a:r>
              <a:rPr lang="en-GB" baseline="0" smtClean="0"/>
              <a:t>. </a:t>
            </a:r>
            <a:endParaRPr lang="en-GB" baseline="0" smtClean="0"/>
          </a:p>
          <a:p>
            <a:pPr marL="171450" indent="-171450">
              <a:buFontTx/>
              <a:buChar char="-"/>
            </a:pPr>
            <a:r>
              <a:rPr lang="en-GB" baseline="0" smtClean="0"/>
              <a:t>It </a:t>
            </a:r>
            <a:r>
              <a:rPr lang="en-GB" baseline="0" dirty="0" smtClean="0"/>
              <a:t>is proposed that exam boards create a set vocabulary list, which will form the basis for vocabulary assessment. To date, there has been a requirement for </a:t>
            </a:r>
            <a:r>
              <a:rPr lang="en-GB" i="0" baseline="0" dirty="0" smtClean="0"/>
              <a:t>unknown</a:t>
            </a:r>
            <a:r>
              <a:rPr lang="en-GB" i="1" baseline="0" dirty="0" smtClean="0"/>
              <a:t> </a:t>
            </a:r>
            <a:r>
              <a:rPr lang="en-GB" i="0" baseline="0" dirty="0" smtClean="0"/>
              <a:t>language to be included, but it is now proposed that students are only tested using words on the list, and that any unknown words (no more than 2% of the total) would be glossed.   </a:t>
            </a:r>
          </a:p>
          <a:p>
            <a:pPr marL="171450" indent="-171450">
              <a:buFontTx/>
              <a:buChar char="-"/>
            </a:pPr>
            <a:endParaRPr lang="en-GB"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To</a:t>
            </a:r>
            <a:r>
              <a:rPr lang="en-GB" sz="1200" b="0" i="0" kern="1200" baseline="0" dirty="0" smtClean="0">
                <a:solidFill>
                  <a:schemeClr val="tx1"/>
                </a:solidFill>
                <a:effectLst/>
                <a:latin typeface="+mn-lt"/>
                <a:ea typeface="+mn-ea"/>
                <a:cs typeface="+mn-cs"/>
              </a:rPr>
              <a:t> the best of our knowledge, those changes are due to come </a:t>
            </a:r>
            <a:r>
              <a:rPr lang="en-GB" sz="1200" b="0" i="0" kern="1200" baseline="0" smtClean="0">
                <a:solidFill>
                  <a:schemeClr val="tx1"/>
                </a:solidFill>
                <a:effectLst/>
                <a:latin typeface="+mn-lt"/>
                <a:ea typeface="+mn-ea"/>
                <a:cs typeface="+mn-cs"/>
              </a:rPr>
              <a:t>into </a:t>
            </a:r>
            <a:r>
              <a:rPr lang="en-GB" sz="1200" b="0" i="0" kern="1200" baseline="0" smtClean="0">
                <a:solidFill>
                  <a:schemeClr val="tx1"/>
                </a:solidFill>
                <a:effectLst/>
                <a:latin typeface="+mn-lt"/>
                <a:ea typeface="+mn-ea"/>
                <a:cs typeface="+mn-cs"/>
              </a:rPr>
              <a:t>effect.</a:t>
            </a:r>
            <a:endParaRPr lang="en-GB"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4118059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kern="1200" baseline="0" dirty="0" smtClean="0">
                <a:solidFill>
                  <a:schemeClr val="tx1"/>
                </a:solidFill>
                <a:effectLst/>
                <a:latin typeface="+mn-lt"/>
                <a:ea typeface="+mn-ea"/>
                <a:cs typeface="+mn-cs"/>
              </a:rPr>
              <a:t>Regardless of the nature of the assessment, the core purpose for language learning has not changed: this is the </a:t>
            </a:r>
            <a:r>
              <a:rPr lang="en-GB" sz="1200" b="0" i="0" kern="1200" baseline="0" smtClean="0">
                <a:solidFill>
                  <a:schemeClr val="tx1"/>
                </a:solidFill>
                <a:effectLst/>
                <a:latin typeface="+mn-lt"/>
                <a:ea typeface="+mn-ea"/>
                <a:cs typeface="+mn-cs"/>
              </a:rPr>
              <a:t>need </a:t>
            </a:r>
            <a:r>
              <a:rPr lang="en-GB" sz="1200" b="0" i="0" kern="1200" baseline="0" smtClean="0">
                <a:solidFill>
                  <a:schemeClr val="tx1"/>
                </a:solidFill>
                <a:effectLst/>
                <a:latin typeface="+mn-lt"/>
                <a:ea typeface="+mn-ea"/>
                <a:cs typeface="+mn-cs"/>
              </a:rPr>
              <a:t>to understand and communicate about </a:t>
            </a:r>
            <a:r>
              <a:rPr lang="en-GB" sz="1200" b="0" i="0" kern="1200" baseline="0" dirty="0" smtClean="0">
                <a:solidFill>
                  <a:schemeClr val="tx1"/>
                </a:solidFill>
                <a:effectLst/>
                <a:latin typeface="+mn-lt"/>
                <a:ea typeface="+mn-ea"/>
                <a:cs typeface="+mn-cs"/>
              </a:rPr>
              <a:t>cultures </a:t>
            </a:r>
            <a:r>
              <a:rPr lang="en-GB" sz="1200" b="0" i="0" kern="1200" baseline="0" smtClean="0">
                <a:solidFill>
                  <a:schemeClr val="tx1"/>
                </a:solidFill>
                <a:effectLst/>
                <a:latin typeface="+mn-lt"/>
                <a:ea typeface="+mn-ea"/>
                <a:cs typeface="+mn-cs"/>
              </a:rPr>
              <a:t>and </a:t>
            </a:r>
            <a:r>
              <a:rPr lang="en-GB" sz="1200" b="0" i="0" kern="1200" baseline="0" smtClean="0">
                <a:solidFill>
                  <a:schemeClr val="tx1"/>
                </a:solidFill>
                <a:effectLst/>
                <a:latin typeface="+mn-lt"/>
                <a:ea typeface="+mn-ea"/>
                <a:cs typeface="+mn-cs"/>
              </a:rPr>
              <a:t>societies (both their own and in countries where the language is spoken), and to stimulate </a:t>
            </a:r>
            <a:r>
              <a:rPr lang="en-GB" sz="1200" b="0" i="0" kern="1200" baseline="0" smtClean="0">
                <a:solidFill>
                  <a:schemeClr val="tx1"/>
                </a:solidFill>
                <a:effectLst/>
                <a:latin typeface="+mn-lt"/>
                <a:ea typeface="+mn-ea"/>
                <a:cs typeface="+mn-cs"/>
              </a:rPr>
              <a:t>interest </a:t>
            </a:r>
            <a:r>
              <a:rPr lang="en-GB" sz="1200" b="0" i="0" kern="1200" baseline="0" smtClean="0">
                <a:solidFill>
                  <a:schemeClr val="tx1"/>
                </a:solidFill>
                <a:effectLst/>
                <a:latin typeface="+mn-lt"/>
                <a:ea typeface="+mn-ea"/>
                <a:cs typeface="+mn-cs"/>
              </a:rPr>
              <a:t>in the </a:t>
            </a:r>
            <a:r>
              <a:rPr lang="en-GB" sz="1200" b="0" i="0" kern="1200" baseline="0" dirty="0" smtClean="0">
                <a:solidFill>
                  <a:schemeClr val="tx1"/>
                </a:solidFill>
                <a:effectLst/>
                <a:latin typeface="+mn-lt"/>
                <a:ea typeface="+mn-ea"/>
                <a:cs typeface="+mn-cs"/>
              </a:rPr>
              <a:t>language itself.</a:t>
            </a:r>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To be able to do this, students</a:t>
            </a:r>
            <a:r>
              <a:rPr lang="en-GB" sz="1200" b="0" i="0" kern="1200" baseline="0" dirty="0" smtClean="0">
                <a:solidFill>
                  <a:schemeClr val="tx1"/>
                </a:solidFill>
                <a:effectLst/>
                <a:latin typeface="+mn-lt"/>
                <a:ea typeface="+mn-ea"/>
                <a:cs typeface="+mn-cs"/>
              </a:rPr>
              <a:t> need to gain an understanding of the fundamental building blocks of language: the vocabulary, grammar and sound/spelling systems, and how these are used. This then needs to be reinforced </a:t>
            </a:r>
            <a:r>
              <a:rPr lang="en-GB" sz="1200" b="0" dirty="0" smtClean="0">
                <a:solidFill>
                  <a:srgbClr val="104F75"/>
                </a:solidFill>
              </a:rPr>
              <a:t>with </a:t>
            </a:r>
            <a:r>
              <a:rPr lang="en-GB" sz="1200" b="0" dirty="0">
                <a:solidFill>
                  <a:srgbClr val="E56700"/>
                </a:solidFill>
              </a:rPr>
              <a:t>extensive planned practice</a:t>
            </a:r>
            <a:r>
              <a:rPr lang="en-GB" sz="1200" b="0" dirty="0">
                <a:solidFill>
                  <a:srgbClr val="104F75"/>
                </a:solidFill>
              </a:rPr>
              <a:t> and use.</a:t>
            </a:r>
          </a:p>
          <a:p>
            <a:pPr marL="0" indent="0" defTabSz="903124">
              <a:lnSpc>
                <a:spcPct val="200000"/>
              </a:lnSpc>
              <a:buNone/>
              <a:defRPr/>
            </a:pP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Image by Steve Clarke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796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0" marR="0" lvl="0" indent="0" algn="l" defTabSz="966155" rtl="0" eaLnBrk="1" fontAlgn="auto" latinLnBrk="0" hangingPunct="1">
              <a:lnSpc>
                <a:spcPct val="100000"/>
              </a:lnSpc>
              <a:spcBef>
                <a:spcPts val="0"/>
              </a:spcBef>
              <a:spcAft>
                <a:spcPts val="0"/>
              </a:spcAft>
              <a:buClrTx/>
              <a:buSzTx/>
              <a:buFontTx/>
              <a:buNone/>
              <a:tabLst/>
              <a:defRPr/>
            </a:pPr>
            <a:r>
              <a:rPr lang="en-GB" b="0" baseline="0" smtClean="0"/>
              <a:t>The first of the three ‘strands’ is phonics: explicit teaching of the relationships between the letters of written words and their sounds.</a:t>
            </a:r>
          </a:p>
          <a:p>
            <a:pPr defTabSz="966155">
              <a:defRPr/>
            </a:pPr>
            <a:endParaRPr lang="en-GB" b="0" baseline="0" smtClean="0"/>
          </a:p>
          <a:p>
            <a:pPr defTabSz="966155">
              <a:defRPr/>
            </a:pPr>
            <a:r>
              <a:rPr lang="en-GB" b="0" baseline="0" smtClean="0"/>
              <a:t>In recent years there has been a lot of emphasis on phonics teaching in primary education for learning English, but this is still relatively uncommon in the MFL classroom.</a:t>
            </a:r>
          </a:p>
          <a:p>
            <a:pPr defTabSz="966155">
              <a:defRPr/>
            </a:pPr>
            <a:endParaRPr lang="en-GB" b="0" baseline="0" smtClean="0"/>
          </a:p>
          <a:p>
            <a:pPr marL="0" marR="0" lvl="0" indent="0" algn="l" defTabSz="966155" rtl="0" eaLnBrk="1" fontAlgn="auto" latinLnBrk="0" hangingPunct="1">
              <a:lnSpc>
                <a:spcPct val="100000"/>
              </a:lnSpc>
              <a:spcBef>
                <a:spcPts val="0"/>
              </a:spcBef>
              <a:spcAft>
                <a:spcPts val="0"/>
              </a:spcAft>
              <a:buClrTx/>
              <a:buSzTx/>
              <a:buFontTx/>
              <a:buNone/>
              <a:tabLst/>
              <a:defRPr/>
            </a:pPr>
            <a:r>
              <a:rPr lang="en-GB" b="0" baseline="0" smtClean="0"/>
              <a:t>Yet research suggests that </a:t>
            </a:r>
            <a:r>
              <a:rPr lang="en-GB" b="0" i="1" u="none" baseline="0" smtClean="0"/>
              <a:t>without </a:t>
            </a:r>
            <a:r>
              <a:rPr lang="en-GB" b="0" i="0" u="none" baseline="0" smtClean="0"/>
              <a:t>explicit phonics teaching, learners make little progress and that English SSCs remain entrenched. Students know that the words </a:t>
            </a:r>
            <a:r>
              <a:rPr lang="en-GB" b="0" i="1" u="none" baseline="0" smtClean="0"/>
              <a:t>should</a:t>
            </a:r>
            <a:r>
              <a:rPr lang="en-GB" b="0" i="0" u="none" baseline="0" smtClean="0"/>
              <a:t> sound different, but they are unsure </a:t>
            </a:r>
            <a:r>
              <a:rPr lang="en-GB" b="0" i="1" u="none" baseline="0" smtClean="0"/>
              <a:t>how</a:t>
            </a:r>
            <a:r>
              <a:rPr lang="en-GB" b="0" i="0" u="none" baseline="0" smtClean="0"/>
              <a:t> they should sound</a:t>
            </a:r>
          </a:p>
          <a:p>
            <a:pPr marL="0" marR="0" lvl="0" indent="0" algn="l" defTabSz="966155" rtl="0" eaLnBrk="1" fontAlgn="auto" latinLnBrk="0" hangingPunct="1">
              <a:lnSpc>
                <a:spcPct val="100000"/>
              </a:lnSpc>
              <a:spcBef>
                <a:spcPts val="0"/>
              </a:spcBef>
              <a:spcAft>
                <a:spcPts val="0"/>
              </a:spcAft>
              <a:buClrTx/>
              <a:buSzTx/>
              <a:buFontTx/>
              <a:buNone/>
              <a:tabLst/>
              <a:defRPr/>
            </a:pPr>
            <a:endParaRPr lang="en-GB" b="0" baseline="0" smtClean="0"/>
          </a:p>
          <a:p>
            <a:pPr defTabSz="966155">
              <a:defRPr/>
            </a:pPr>
            <a:r>
              <a:rPr lang="en-GB" b="0" baseline="0" smtClean="0"/>
              <a:t>There are many benefits associated with explicit phonics teaching. Research </a:t>
            </a:r>
            <a:r>
              <a:rPr lang="en-GB" b="0" baseline="0"/>
              <a:t>has found that this improves students’ phonological decoding ability (their ability to sound out unknown words</a:t>
            </a:r>
            <a:r>
              <a:rPr lang="en-GB" b="0" baseline="0" smtClean="0"/>
              <a:t>).</a:t>
            </a:r>
          </a:p>
          <a:p>
            <a:pPr defTabSz="966155">
              <a:defRPr/>
            </a:pPr>
            <a:endParaRPr lang="en-GB" b="0" baseline="0"/>
          </a:p>
          <a:p>
            <a:pPr defTabSz="966155">
              <a:defRPr/>
            </a:pPr>
            <a:r>
              <a:rPr lang="en-GB" b="0" baseline="0"/>
              <a:t>There are also many related benefits in terms of motivation and confidence in oral and written </a:t>
            </a:r>
            <a:r>
              <a:rPr lang="en-GB" b="0" baseline="0" smtClean="0"/>
              <a:t>production, autonomy and vocabulary learning.</a:t>
            </a:r>
          </a:p>
          <a:p>
            <a:pPr defTabSz="966155">
              <a:defRPr/>
            </a:pPr>
            <a:endParaRPr lang="en-GB" b="0" baseline="0"/>
          </a:p>
          <a:p>
            <a:pPr defTabSz="966155">
              <a:defRPr/>
            </a:pPr>
            <a:r>
              <a:rPr lang="en-GB" b="0" baseline="0" smtClean="0"/>
              <a:t>This also </a:t>
            </a:r>
            <a:r>
              <a:rPr lang="en-GB" b="0" baseline="0"/>
              <a:t>supports errorless learning – </a:t>
            </a:r>
            <a:r>
              <a:rPr lang="en-GB" b="0" baseline="0" smtClean="0"/>
              <a:t>avoiding </a:t>
            </a:r>
            <a:r>
              <a:rPr lang="en-GB" b="0" baseline="0"/>
              <a:t>inaccurate representations regarding how the how new language sounds and is spelt</a:t>
            </a:r>
            <a:r>
              <a:rPr lang="en-GB" b="0" baseline="0" smtClean="0"/>
              <a:t>.</a:t>
            </a:r>
          </a:p>
          <a:p>
            <a:pPr defTabSz="966155">
              <a:defRPr/>
            </a:pPr>
            <a:endParaRPr lang="en-GB" b="0" baseline="0" smtClean="0"/>
          </a:p>
          <a:p>
            <a:pPr defTabSz="966155">
              <a:defRPr/>
            </a:pPr>
            <a:r>
              <a:rPr lang="en-GB" b="0" baseline="0" smtClean="0"/>
              <a:t>In the NCELP schemes of work, the SSCs are gradually introduced and are revisited over time – this is key in order to maintain progress.</a:t>
            </a:r>
          </a:p>
          <a:p>
            <a:pPr defTabSz="966155">
              <a:defRPr/>
            </a:pPr>
            <a:endParaRPr lang="en-GB" b="0" baseline="0" smtClean="0"/>
          </a:p>
          <a:p>
            <a:pPr marL="0" marR="0" lvl="0" indent="0" algn="l" defTabSz="966155" rtl="0" eaLnBrk="1" fontAlgn="auto" latinLnBrk="0" hangingPunct="1">
              <a:lnSpc>
                <a:spcPct val="100000"/>
              </a:lnSpc>
              <a:spcBef>
                <a:spcPts val="0"/>
              </a:spcBef>
              <a:spcAft>
                <a:spcPts val="0"/>
              </a:spcAft>
              <a:buClrTx/>
              <a:buSzTx/>
              <a:buFontTx/>
              <a:buNone/>
              <a:tabLst/>
              <a:defRPr/>
            </a:pPr>
            <a:r>
              <a:rPr lang="de-DE" altLang="en-US" sz="1200" smtClean="0">
                <a:solidFill>
                  <a:srgbClr val="002060"/>
                </a:solidFill>
                <a:latin typeface="Century Gothic" panose="020B0502020202020204" pitchFamily="34" charset="0"/>
                <a:cs typeface="Calibri" panose="020F0502020204030204" pitchFamily="34" charset="0"/>
              </a:rPr>
              <a:t>(Sources: Erler, 2003, 2004; Erler &amp; Macaro, 2012; Porter, 2014, forthcoming; Woore, 2009, 2010, 2011, 2014, 2018</a:t>
            </a:r>
            <a:r>
              <a:rPr lang="de-DE" altLang="en-US" sz="1200" smtClean="0">
                <a:solidFill>
                  <a:srgbClr val="002060"/>
                </a:solidFill>
                <a:latin typeface="Century Gothic" panose="020B0502020202020204" pitchFamily="34" charset="0"/>
                <a:cs typeface="Calibri" panose="020F0502020204030204" pitchFamily="34" charset="0"/>
              </a:rPr>
              <a:t>).</a:t>
            </a:r>
            <a:endParaRPr lang="en-GB" b="0" baseline="0" smtClean="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057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Phonics</a:t>
            </a:r>
            <a:r>
              <a:rPr lang="en-GB" baseline="0" smtClean="0"/>
              <a:t> poster with key Spanish SSCs</a:t>
            </a:r>
          </a:p>
          <a:p>
            <a:endParaRPr lang="en-GB" baseline="0" smtClean="0"/>
          </a:p>
          <a:p>
            <a:r>
              <a:rPr lang="en-GB" baseline="0" smtClean="0"/>
              <a:t>This can be used just to give an overview of those that are taught and practised in the NCELP Spanish scheme of work. It is worth re-emphasising here the phased roll-out and focused nature of the practice. In any given week, one SSC or a group of closely related SSCs is introduced. Later on, multiple SSCs can be brought together in revision activities.</a:t>
            </a:r>
          </a:p>
          <a:p>
            <a:endParaRPr lang="en-GB" baseline="0" smtClean="0"/>
          </a:p>
          <a:p>
            <a:r>
              <a:rPr lang="en-GB" baseline="0" smtClean="0"/>
              <a:t>Each SSC here as a ‘source word’ (a highly frequent word that contains the target SSC and can be captured in an image and/or gesture).</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1364495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mtClean="0"/>
              <a:t>In terms of practical teaching steps, we might</a:t>
            </a:r>
            <a:r>
              <a:rPr lang="en-GB" baseline="0" smtClean="0"/>
              <a:t> begin with a presentation of the SSC itself, along with its source word and a further five ‘cluster’ words. These can be then be practised through reading and listening activities, then used more freely (e.g. in spontaneous classroom interaction).</a:t>
            </a:r>
            <a:endParaRPr lang="en-GB" smtClean="0"/>
          </a:p>
          <a:p>
            <a:endParaRPr lang="en-GB" smtClean="0"/>
          </a:p>
          <a:p>
            <a:r>
              <a:rPr lang="en-GB" smtClean="0"/>
              <a:t>Now </a:t>
            </a:r>
            <a:r>
              <a:rPr lang="en-GB" dirty="0"/>
              <a:t>let’s </a:t>
            </a:r>
            <a:r>
              <a:rPr lang="en-GB"/>
              <a:t>see </a:t>
            </a:r>
            <a:r>
              <a:rPr lang="en-GB" smtClean="0"/>
              <a:t>a few examples</a:t>
            </a:r>
            <a:r>
              <a:rPr lang="en-GB" baseline="0" smtClean="0"/>
              <a:t> of these steps in lesson material.</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729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04/10/2021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6309475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1916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71993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542842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04/10/2021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891433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04/10/2021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622251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04/10/2021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233985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04/10/2021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8584507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04/10/2021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77164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04/10/2021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0643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945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00066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8617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1455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06531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04/10/2021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09584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04/10/2021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41274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04/10/2021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9816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04/10/2021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04436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04/10/2021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13547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96291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1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411172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9966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2155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997213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04/10/2021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78462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04/10/2021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765361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04/10/2021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066614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04/10/2021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5852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04/10/2021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867748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108683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94073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96082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6140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81989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53060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8796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075391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66387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6038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051765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83785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49512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719481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01392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5171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018275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04/10/2021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718797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04/10/2021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668456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04/10/2021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918575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04/10/2021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83177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04/10/2021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735002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648845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37251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048426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95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73707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1414731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6692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927462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874243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1663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55472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91"/>
        <p:cNvGrpSpPr/>
        <p:nvPr/>
      </p:nvGrpSpPr>
      <p:grpSpPr>
        <a:xfrm>
          <a:off x="0" y="0"/>
          <a:ext cx="0" cy="0"/>
          <a:chOff x="0" y="0"/>
          <a:chExt cx="0" cy="0"/>
        </a:xfrm>
      </p:grpSpPr>
      <p:sp>
        <p:nvSpPr>
          <p:cNvPr id="92" name="Google Shape;92;p4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370795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94"/>
        <p:cNvGrpSpPr/>
        <p:nvPr/>
      </p:nvGrpSpPr>
      <p:grpSpPr>
        <a:xfrm>
          <a:off x="0" y="0"/>
          <a:ext cx="0" cy="0"/>
          <a:chOff x="0" y="0"/>
          <a:chExt cx="0" cy="0"/>
        </a:xfrm>
      </p:grpSpPr>
      <p:sp>
        <p:nvSpPr>
          <p:cNvPr id="95" name="Google Shape;95;p69"/>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6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2447680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97"/>
        <p:cNvGrpSpPr/>
        <p:nvPr/>
      </p:nvGrpSpPr>
      <p:grpSpPr>
        <a:xfrm>
          <a:off x="0" y="0"/>
          <a:ext cx="0" cy="0"/>
          <a:chOff x="0" y="0"/>
          <a:chExt cx="0" cy="0"/>
        </a:xfrm>
      </p:grpSpPr>
      <p:sp>
        <p:nvSpPr>
          <p:cNvPr id="98" name="Google Shape;98;p70"/>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70"/>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1004392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04/10/2021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00"/>
        <p:cNvGrpSpPr/>
        <p:nvPr/>
      </p:nvGrpSpPr>
      <p:grpSpPr>
        <a:xfrm>
          <a:off x="0" y="0"/>
          <a:ext cx="0" cy="0"/>
          <a:chOff x="0" y="0"/>
          <a:chExt cx="0" cy="0"/>
        </a:xfrm>
      </p:grpSpPr>
      <p:sp>
        <p:nvSpPr>
          <p:cNvPr id="101" name="Google Shape;101;p7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7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7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213723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104"/>
        <p:cNvGrpSpPr/>
        <p:nvPr/>
      </p:nvGrpSpPr>
      <p:grpSpPr>
        <a:xfrm>
          <a:off x="0" y="0"/>
          <a:ext cx="0" cy="0"/>
          <a:chOff x="0" y="0"/>
          <a:chExt cx="0" cy="0"/>
        </a:xfrm>
      </p:grpSpPr>
      <p:sp>
        <p:nvSpPr>
          <p:cNvPr id="105" name="Google Shape;105;p72"/>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72"/>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7" name="Google Shape;107;p72"/>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72"/>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9" name="Google Shape;109;p72"/>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112057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110"/>
        <p:cNvGrpSpPr/>
        <p:nvPr/>
      </p:nvGrpSpPr>
      <p:grpSpPr>
        <a:xfrm>
          <a:off x="0" y="0"/>
          <a:ext cx="0" cy="0"/>
          <a:chOff x="0" y="0"/>
          <a:chExt cx="0" cy="0"/>
        </a:xfrm>
      </p:grpSpPr>
      <p:sp>
        <p:nvSpPr>
          <p:cNvPr id="111" name="Google Shape;111;p7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73"/>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13" name="Google Shape;113;p7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7842280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114"/>
        <p:cNvGrpSpPr/>
        <p:nvPr/>
      </p:nvGrpSpPr>
      <p:grpSpPr>
        <a:xfrm>
          <a:off x="0" y="0"/>
          <a:ext cx="0" cy="0"/>
          <a:chOff x="0" y="0"/>
          <a:chExt cx="0" cy="0"/>
        </a:xfrm>
      </p:grpSpPr>
      <p:sp>
        <p:nvSpPr>
          <p:cNvPr id="115" name="Google Shape;115;p7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74"/>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17" name="Google Shape;117;p7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4322705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118"/>
        <p:cNvGrpSpPr/>
        <p:nvPr/>
      </p:nvGrpSpPr>
      <p:grpSpPr>
        <a:xfrm>
          <a:off x="0" y="0"/>
          <a:ext cx="0" cy="0"/>
          <a:chOff x="0" y="0"/>
          <a:chExt cx="0" cy="0"/>
        </a:xfrm>
      </p:grpSpPr>
      <p:sp>
        <p:nvSpPr>
          <p:cNvPr id="119" name="Google Shape;119;p7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7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214050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121"/>
        <p:cNvGrpSpPr/>
        <p:nvPr/>
      </p:nvGrpSpPr>
      <p:grpSpPr>
        <a:xfrm>
          <a:off x="0" y="0"/>
          <a:ext cx="0" cy="0"/>
          <a:chOff x="0" y="0"/>
          <a:chExt cx="0" cy="0"/>
        </a:xfrm>
      </p:grpSpPr>
      <p:sp>
        <p:nvSpPr>
          <p:cNvPr id="122" name="Google Shape;122;p76"/>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76"/>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1567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343618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0156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039895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6925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04/10/2021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97758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007900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645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7078210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154314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99454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5644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10363200" cy="2387600"/>
          </a:xfrm>
        </p:spPr>
        <p:txBody>
          <a:bodyPr anchor="b"/>
          <a:lstStyle>
            <a:lvl1pPr algn="ctr">
              <a:defRPr sz="4423">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1" y="3602039"/>
            <a:ext cx="9144000" cy="1655762"/>
          </a:xfrm>
        </p:spPr>
        <p:txBody>
          <a:bodyPr/>
          <a:lstStyle>
            <a:lvl1pPr marL="0" indent="0" algn="ctr">
              <a:buNone/>
              <a:defRPr sz="1769">
                <a:solidFill>
                  <a:schemeClr val="accent5">
                    <a:lumMod val="50000"/>
                  </a:schemeClr>
                </a:solidFill>
                <a:latin typeface="Century Gothic" panose="020B0502020202020204" pitchFamily="34" charset="0"/>
              </a:defRPr>
            </a:lvl1pPr>
            <a:lvl2pPr marL="337002" indent="0" algn="ctr">
              <a:buNone/>
              <a:defRPr sz="1474"/>
            </a:lvl2pPr>
            <a:lvl3pPr marL="674004" indent="0" algn="ctr">
              <a:buNone/>
              <a:defRPr sz="1327"/>
            </a:lvl3pPr>
            <a:lvl4pPr marL="1011006" indent="0" algn="ctr">
              <a:buNone/>
              <a:defRPr sz="1179"/>
            </a:lvl4pPr>
            <a:lvl5pPr marL="1348008" indent="0" algn="ctr">
              <a:buNone/>
              <a:defRPr sz="1179"/>
            </a:lvl5pPr>
            <a:lvl6pPr marL="1685011" indent="0" algn="ctr">
              <a:buNone/>
              <a:defRPr sz="1179"/>
            </a:lvl6pPr>
            <a:lvl7pPr marL="2022013" indent="0" algn="ctr">
              <a:buNone/>
              <a:defRPr sz="1179"/>
            </a:lvl7pPr>
            <a:lvl8pPr marL="2359015" indent="0" algn="ctr">
              <a:buNone/>
              <a:defRPr sz="1179"/>
            </a:lvl8pPr>
            <a:lvl9pPr marL="2696017" indent="0" algn="ctr">
              <a:buNone/>
              <a:defRPr sz="1179"/>
            </a:lvl9pPr>
          </a:lstStyle>
          <a:p>
            <a:r>
              <a:rPr lang="en-US" dirty="0"/>
              <a:t>Click to edit Master subtitle style</a:t>
            </a:r>
          </a:p>
        </p:txBody>
      </p:sp>
    </p:spTree>
    <p:extLst>
      <p:ext uri="{BB962C8B-B14F-4D97-AF65-F5344CB8AC3E}">
        <p14:creationId xmlns:p14="http://schemas.microsoft.com/office/powerpoint/2010/main" val="19670354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1474"/>
            </a:lvl2pPr>
            <a:lvl3pPr>
              <a:defRPr sz="1327"/>
            </a:lvl3pPr>
            <a:lvl4pPr>
              <a:defRPr sz="1179"/>
            </a:lvl4pPr>
            <a:lvl5pPr>
              <a:defRPr sz="117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56684"/>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381">
          <p15:clr>
            <a:srgbClr val="FBAE40"/>
          </p15:clr>
        </p15:guide>
        <p15:guide id="2" pos="3368">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2"/>
            <a:ext cx="10515600" cy="2852737"/>
          </a:xfrm>
        </p:spPr>
        <p:txBody>
          <a:bodyPr anchor="b"/>
          <a:lstStyle>
            <a:lvl1pPr>
              <a:defRPr sz="4423"/>
            </a:lvl1pPr>
          </a:lstStyle>
          <a:p>
            <a:r>
              <a:rPr lang="en-US" dirty="0"/>
              <a:t>Click to edit Master title style</a:t>
            </a:r>
          </a:p>
        </p:txBody>
      </p:sp>
      <p:sp>
        <p:nvSpPr>
          <p:cNvPr id="3" name="Text Placeholder 2"/>
          <p:cNvSpPr>
            <a:spLocks noGrp="1"/>
          </p:cNvSpPr>
          <p:nvPr>
            <p:ph type="body" idx="1"/>
          </p:nvPr>
        </p:nvSpPr>
        <p:spPr>
          <a:xfrm>
            <a:off x="831852" y="4589466"/>
            <a:ext cx="10515600" cy="1500187"/>
          </a:xfrm>
        </p:spPr>
        <p:txBody>
          <a:bodyPr/>
          <a:lstStyle>
            <a:lvl1pPr marL="0" indent="0">
              <a:buNone/>
              <a:defRPr sz="1769">
                <a:solidFill>
                  <a:schemeClr val="accent5">
                    <a:lumMod val="50000"/>
                  </a:schemeClr>
                </a:solidFill>
              </a:defRPr>
            </a:lvl1pPr>
            <a:lvl2pPr marL="337002" indent="0">
              <a:buNone/>
              <a:defRPr sz="1474">
                <a:solidFill>
                  <a:schemeClr val="tx1">
                    <a:tint val="75000"/>
                  </a:schemeClr>
                </a:solidFill>
              </a:defRPr>
            </a:lvl2pPr>
            <a:lvl3pPr marL="674004" indent="0">
              <a:buNone/>
              <a:defRPr sz="1327">
                <a:solidFill>
                  <a:schemeClr val="tx1">
                    <a:tint val="75000"/>
                  </a:schemeClr>
                </a:solidFill>
              </a:defRPr>
            </a:lvl3pPr>
            <a:lvl4pPr marL="1011006" indent="0">
              <a:buNone/>
              <a:defRPr sz="1179">
                <a:solidFill>
                  <a:schemeClr val="tx1">
                    <a:tint val="75000"/>
                  </a:schemeClr>
                </a:solidFill>
              </a:defRPr>
            </a:lvl4pPr>
            <a:lvl5pPr marL="1348008" indent="0">
              <a:buNone/>
              <a:defRPr sz="1179">
                <a:solidFill>
                  <a:schemeClr val="tx1">
                    <a:tint val="75000"/>
                  </a:schemeClr>
                </a:solidFill>
              </a:defRPr>
            </a:lvl5pPr>
            <a:lvl6pPr marL="1685011" indent="0">
              <a:buNone/>
              <a:defRPr sz="1179">
                <a:solidFill>
                  <a:schemeClr val="tx1">
                    <a:tint val="75000"/>
                  </a:schemeClr>
                </a:solidFill>
              </a:defRPr>
            </a:lvl6pPr>
            <a:lvl7pPr marL="2022013" indent="0">
              <a:buNone/>
              <a:defRPr sz="1179">
                <a:solidFill>
                  <a:schemeClr val="tx1">
                    <a:tint val="75000"/>
                  </a:schemeClr>
                </a:solidFill>
              </a:defRPr>
            </a:lvl7pPr>
            <a:lvl8pPr marL="2359015" indent="0">
              <a:buNone/>
              <a:defRPr sz="1179">
                <a:solidFill>
                  <a:schemeClr val="tx1">
                    <a:tint val="75000"/>
                  </a:schemeClr>
                </a:solidFill>
              </a:defRPr>
            </a:lvl8pPr>
            <a:lvl9pPr marL="2696017" indent="0">
              <a:buNone/>
              <a:defRPr sz="1179">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2685917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04/10/2021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7464055"/>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1769" b="1"/>
            </a:lvl1pPr>
            <a:lvl2pPr marL="337002" indent="0">
              <a:buNone/>
              <a:defRPr sz="1474" b="1"/>
            </a:lvl2pPr>
            <a:lvl3pPr marL="674004" indent="0">
              <a:buNone/>
              <a:defRPr sz="1327" b="1"/>
            </a:lvl3pPr>
            <a:lvl4pPr marL="1011006" indent="0">
              <a:buNone/>
              <a:defRPr sz="1179" b="1"/>
            </a:lvl4pPr>
            <a:lvl5pPr marL="1348008" indent="0">
              <a:buNone/>
              <a:defRPr sz="1179" b="1"/>
            </a:lvl5pPr>
            <a:lvl6pPr marL="1685011" indent="0">
              <a:buNone/>
              <a:defRPr sz="1179" b="1"/>
            </a:lvl6pPr>
            <a:lvl7pPr marL="2022013" indent="0">
              <a:buNone/>
              <a:defRPr sz="1179" b="1"/>
            </a:lvl7pPr>
            <a:lvl8pPr marL="2359015" indent="0">
              <a:buNone/>
              <a:defRPr sz="1179" b="1"/>
            </a:lvl8pPr>
            <a:lvl9pPr marL="2696017" indent="0">
              <a:buNone/>
              <a:defRPr sz="1179"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769" b="1"/>
            </a:lvl1pPr>
            <a:lvl2pPr marL="337002" indent="0">
              <a:buNone/>
              <a:defRPr sz="1474" b="1"/>
            </a:lvl2pPr>
            <a:lvl3pPr marL="674004" indent="0">
              <a:buNone/>
              <a:defRPr sz="1327" b="1"/>
            </a:lvl3pPr>
            <a:lvl4pPr marL="1011006" indent="0">
              <a:buNone/>
              <a:defRPr sz="1179" b="1"/>
            </a:lvl4pPr>
            <a:lvl5pPr marL="1348008" indent="0">
              <a:buNone/>
              <a:defRPr sz="1179" b="1"/>
            </a:lvl5pPr>
            <a:lvl6pPr marL="1685011" indent="0">
              <a:buNone/>
              <a:defRPr sz="1179" b="1"/>
            </a:lvl6pPr>
            <a:lvl7pPr marL="2022013" indent="0">
              <a:buNone/>
              <a:defRPr sz="1179" b="1"/>
            </a:lvl7pPr>
            <a:lvl8pPr marL="2359015" indent="0">
              <a:buNone/>
              <a:defRPr sz="1179" b="1"/>
            </a:lvl8pPr>
            <a:lvl9pPr marL="2696017" indent="0">
              <a:buNone/>
              <a:defRPr sz="1179"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27221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239234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1"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04/10/2021</a:t>
            </a:fld>
            <a:endParaRPr lang="en-GB" dirty="0">
              <a:solidFill>
                <a:prstClr val="black"/>
              </a:solidFill>
            </a:endParaRPr>
          </a:p>
        </p:txBody>
      </p:sp>
      <p:sp>
        <p:nvSpPr>
          <p:cNvPr id="3" name="Footer Placeholder 2"/>
          <p:cNvSpPr>
            <a:spLocks noGrp="1"/>
          </p:cNvSpPr>
          <p:nvPr>
            <p:ph type="ftr" sz="quarter" idx="11"/>
          </p:nvPr>
        </p:nvSpPr>
        <p:spPr>
          <a:xfrm>
            <a:off x="4038602"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507633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2359"/>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1" cy="4873625"/>
          </a:xfrm>
        </p:spPr>
        <p:txBody>
          <a:bodyPr/>
          <a:lstStyle>
            <a:lvl1pPr>
              <a:defRPr sz="2359"/>
            </a:lvl1pPr>
            <a:lvl2pPr>
              <a:defRPr sz="2064"/>
            </a:lvl2pPr>
            <a:lvl3pPr>
              <a:defRPr sz="1769"/>
            </a:lvl3pPr>
            <a:lvl4pPr>
              <a:defRPr sz="1474"/>
            </a:lvl4pPr>
            <a:lvl5pPr>
              <a:defRPr sz="1474"/>
            </a:lvl5pPr>
            <a:lvl6pPr>
              <a:defRPr sz="1474"/>
            </a:lvl6pPr>
            <a:lvl7pPr>
              <a:defRPr sz="1474"/>
            </a:lvl7pPr>
            <a:lvl8pPr>
              <a:defRPr sz="1474"/>
            </a:lvl8pPr>
            <a:lvl9pPr>
              <a:defRPr sz="147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179"/>
            </a:lvl1pPr>
            <a:lvl2pPr marL="337002" indent="0">
              <a:buNone/>
              <a:defRPr sz="1032"/>
            </a:lvl2pPr>
            <a:lvl3pPr marL="674004" indent="0">
              <a:buNone/>
              <a:defRPr sz="885"/>
            </a:lvl3pPr>
            <a:lvl4pPr marL="1011006" indent="0">
              <a:buNone/>
              <a:defRPr sz="738"/>
            </a:lvl4pPr>
            <a:lvl5pPr marL="1348008" indent="0">
              <a:buNone/>
              <a:defRPr sz="738"/>
            </a:lvl5pPr>
            <a:lvl6pPr marL="1685011" indent="0">
              <a:buNone/>
              <a:defRPr sz="738"/>
            </a:lvl6pPr>
            <a:lvl7pPr marL="2022013" indent="0">
              <a:buNone/>
              <a:defRPr sz="738"/>
            </a:lvl7pPr>
            <a:lvl8pPr marL="2359015" indent="0">
              <a:buNone/>
              <a:defRPr sz="738"/>
            </a:lvl8pPr>
            <a:lvl9pPr marL="2696017" indent="0">
              <a:buNone/>
              <a:defRPr sz="738"/>
            </a:lvl9pPr>
          </a:lstStyle>
          <a:p>
            <a:pPr lvl="0"/>
            <a:r>
              <a:rPr lang="en-US"/>
              <a:t>Click to edit Master text styles</a:t>
            </a:r>
          </a:p>
        </p:txBody>
      </p:sp>
      <p:sp>
        <p:nvSpPr>
          <p:cNvPr id="5" name="Date Placeholder 4"/>
          <p:cNvSpPr>
            <a:spLocks noGrp="1"/>
          </p:cNvSpPr>
          <p:nvPr>
            <p:ph type="dt" sz="half" idx="10"/>
          </p:nvPr>
        </p:nvSpPr>
        <p:spPr>
          <a:xfrm>
            <a:off x="838201"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04/10/2021</a:t>
            </a:fld>
            <a:endParaRPr lang="en-GB" dirty="0">
              <a:solidFill>
                <a:prstClr val="black"/>
              </a:solidFill>
            </a:endParaRPr>
          </a:p>
        </p:txBody>
      </p:sp>
      <p:sp>
        <p:nvSpPr>
          <p:cNvPr id="6" name="Footer Placeholder 5"/>
          <p:cNvSpPr>
            <a:spLocks noGrp="1"/>
          </p:cNvSpPr>
          <p:nvPr>
            <p:ph type="ftr" sz="quarter" idx="11"/>
          </p:nvPr>
        </p:nvSpPr>
        <p:spPr>
          <a:xfrm>
            <a:off x="4038602"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937511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235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1" cy="4873625"/>
          </a:xfrm>
        </p:spPr>
        <p:txBody>
          <a:bodyPr anchor="t"/>
          <a:lstStyle>
            <a:lvl1pPr marL="0" indent="0">
              <a:buNone/>
              <a:defRPr sz="2359"/>
            </a:lvl1pPr>
            <a:lvl2pPr marL="337002" indent="0">
              <a:buNone/>
              <a:defRPr sz="2064"/>
            </a:lvl2pPr>
            <a:lvl3pPr marL="674004" indent="0">
              <a:buNone/>
              <a:defRPr sz="1769"/>
            </a:lvl3pPr>
            <a:lvl4pPr marL="1011006" indent="0">
              <a:buNone/>
              <a:defRPr sz="1474"/>
            </a:lvl4pPr>
            <a:lvl5pPr marL="1348008" indent="0">
              <a:buNone/>
              <a:defRPr sz="1474"/>
            </a:lvl5pPr>
            <a:lvl6pPr marL="1685011" indent="0">
              <a:buNone/>
              <a:defRPr sz="1474"/>
            </a:lvl6pPr>
            <a:lvl7pPr marL="2022013" indent="0">
              <a:buNone/>
              <a:defRPr sz="1474"/>
            </a:lvl7pPr>
            <a:lvl8pPr marL="2359015" indent="0">
              <a:buNone/>
              <a:defRPr sz="1474"/>
            </a:lvl8pPr>
            <a:lvl9pPr marL="2696017" indent="0">
              <a:buNone/>
              <a:defRPr sz="1474"/>
            </a:lvl9pPr>
          </a:lstStyle>
          <a:p>
            <a:r>
              <a:rPr lang="en-US"/>
              <a:t>Click icon to add picture</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179"/>
            </a:lvl1pPr>
            <a:lvl2pPr marL="337002" indent="0">
              <a:buNone/>
              <a:defRPr sz="1032"/>
            </a:lvl2pPr>
            <a:lvl3pPr marL="674004" indent="0">
              <a:buNone/>
              <a:defRPr sz="885"/>
            </a:lvl3pPr>
            <a:lvl4pPr marL="1011006" indent="0">
              <a:buNone/>
              <a:defRPr sz="738"/>
            </a:lvl4pPr>
            <a:lvl5pPr marL="1348008" indent="0">
              <a:buNone/>
              <a:defRPr sz="738"/>
            </a:lvl5pPr>
            <a:lvl6pPr marL="1685011" indent="0">
              <a:buNone/>
              <a:defRPr sz="738"/>
            </a:lvl6pPr>
            <a:lvl7pPr marL="2022013" indent="0">
              <a:buNone/>
              <a:defRPr sz="738"/>
            </a:lvl7pPr>
            <a:lvl8pPr marL="2359015" indent="0">
              <a:buNone/>
              <a:defRPr sz="738"/>
            </a:lvl8pPr>
            <a:lvl9pPr marL="2696017" indent="0">
              <a:buNone/>
              <a:defRPr sz="738"/>
            </a:lvl9pPr>
          </a:lstStyle>
          <a:p>
            <a:pPr lvl="0"/>
            <a:r>
              <a:rPr lang="en-US"/>
              <a:t>Click to edit Master text styles</a:t>
            </a:r>
          </a:p>
        </p:txBody>
      </p:sp>
      <p:sp>
        <p:nvSpPr>
          <p:cNvPr id="5" name="Date Placeholder 4"/>
          <p:cNvSpPr>
            <a:spLocks noGrp="1"/>
          </p:cNvSpPr>
          <p:nvPr>
            <p:ph type="dt" sz="half" idx="10"/>
          </p:nvPr>
        </p:nvSpPr>
        <p:spPr>
          <a:xfrm>
            <a:off x="838201"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04/10/2021</a:t>
            </a:fld>
            <a:endParaRPr lang="en-GB" dirty="0">
              <a:solidFill>
                <a:prstClr val="black"/>
              </a:solidFill>
            </a:endParaRPr>
          </a:p>
        </p:txBody>
      </p:sp>
      <p:sp>
        <p:nvSpPr>
          <p:cNvPr id="6" name="Footer Placeholder 5"/>
          <p:cNvSpPr>
            <a:spLocks noGrp="1"/>
          </p:cNvSpPr>
          <p:nvPr>
            <p:ph type="ftr" sz="quarter" idx="11"/>
          </p:nvPr>
        </p:nvSpPr>
        <p:spPr>
          <a:xfrm>
            <a:off x="4038602"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979840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1"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04/10/2021</a:t>
            </a:fld>
            <a:endParaRPr lang="en-GB" dirty="0">
              <a:solidFill>
                <a:prstClr val="black"/>
              </a:solidFill>
            </a:endParaRPr>
          </a:p>
        </p:txBody>
      </p:sp>
      <p:sp>
        <p:nvSpPr>
          <p:cNvPr id="5" name="Footer Placeholder 4"/>
          <p:cNvSpPr>
            <a:spLocks noGrp="1"/>
          </p:cNvSpPr>
          <p:nvPr>
            <p:ph type="ftr" sz="quarter" idx="11"/>
          </p:nvPr>
        </p:nvSpPr>
        <p:spPr>
          <a:xfrm>
            <a:off x="4038602"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378386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1"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04/10/2021</a:t>
            </a:fld>
            <a:endParaRPr lang="en-GB" dirty="0">
              <a:solidFill>
                <a:prstClr val="black"/>
              </a:solidFill>
            </a:endParaRPr>
          </a:p>
        </p:txBody>
      </p:sp>
      <p:sp>
        <p:nvSpPr>
          <p:cNvPr id="5" name="Footer Placeholder 4"/>
          <p:cNvSpPr>
            <a:spLocks noGrp="1"/>
          </p:cNvSpPr>
          <p:nvPr>
            <p:ph type="ftr" sz="quarter" idx="11"/>
          </p:nvPr>
        </p:nvSpPr>
        <p:spPr>
          <a:xfrm>
            <a:off x="4038602"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17625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429523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1577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4.jp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image" Target="../media/image3.png"/><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image" Target="../media/image5.jpg"/><Relationship Id="rId5" Type="http://schemas.openxmlformats.org/officeDocument/2006/relationships/slideLayout" Target="../slideLayouts/slideLayout71.xml"/><Relationship Id="rId10" Type="http://schemas.openxmlformats.org/officeDocument/2006/relationships/theme" Target="../theme/theme7.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1.jp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6.jp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image" Target="../media/image3.png"/><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r>
              <a:rPr lang="en-GB" sz="1100" dirty="0">
                <a:latin typeface="Tw Cen MT" panose="020B0602020104020603" pitchFamily="34" charset="0"/>
              </a:rPr>
              <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421457282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0161559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r>
              <a:rPr lang="en-GB" sz="1100" dirty="0">
                <a:latin typeface="Tw Cen MT" panose="020B0602020104020603" pitchFamily="34" charset="0"/>
              </a:rPr>
              <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2659776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866894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47039795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94225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88"/>
        <p:cNvGrpSpPr/>
        <p:nvPr/>
      </p:nvGrpSpPr>
      <p:grpSpPr>
        <a:xfrm>
          <a:off x="0" y="0"/>
          <a:ext cx="0" cy="0"/>
          <a:chOff x="0" y="0"/>
          <a:chExt cx="0" cy="0"/>
        </a:xfrm>
      </p:grpSpPr>
      <p:sp>
        <p:nvSpPr>
          <p:cNvPr id="89" name="Google Shape;89;p4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0" name="Google Shape;90;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227222819"/>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042382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443074"/>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2" y="-61458"/>
            <a:ext cx="1627855"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 y="0"/>
            <a:ext cx="4775200" cy="417830"/>
          </a:xfrm>
          <a:prstGeom prst="rect">
            <a:avLst/>
          </a:prstGeom>
        </p:spPr>
      </p:pic>
      <p:sp>
        <p:nvSpPr>
          <p:cNvPr id="4" name="Rectangle 3"/>
          <p:cNvSpPr/>
          <p:nvPr userDrawn="1"/>
        </p:nvSpPr>
        <p:spPr>
          <a:xfrm>
            <a:off x="9088584" y="6572245"/>
            <a:ext cx="8434648" cy="341888"/>
          </a:xfrm>
          <a:prstGeom prst="rect">
            <a:avLst/>
          </a:prstGeom>
        </p:spPr>
        <p:txBody>
          <a:bodyPr wrap="square">
            <a:spAutoFit/>
          </a:bodyPr>
          <a:lstStyle/>
          <a:p>
            <a:r>
              <a:rPr lang="en-GB" sz="811" dirty="0">
                <a:solidFill>
                  <a:srgbClr val="002060"/>
                </a:solidFill>
                <a:latin typeface="Century Gothic" panose="020B0502020202020204" pitchFamily="34" charset="0"/>
              </a:rPr>
              <a:t>Material</a:t>
            </a:r>
            <a:r>
              <a:rPr lang="en-GB" sz="811" dirty="0">
                <a:solidFill>
                  <a:srgbClr val="002060"/>
                </a:solidFill>
                <a:latin typeface="Arial" panose="020B0604020202020204" pitchFamily="34" charset="0"/>
              </a:rPr>
              <a:t> </a:t>
            </a:r>
            <a:r>
              <a:rPr lang="en-GB" sz="811" dirty="0">
                <a:solidFill>
                  <a:srgbClr val="002060"/>
                </a:solidFill>
                <a:latin typeface="Century Gothic" panose="020B0502020202020204" pitchFamily="34" charset="0"/>
              </a:rPr>
              <a:t>licensed as </a:t>
            </a:r>
            <a:r>
              <a:rPr lang="en-GB" sz="811" b="1" u="sng" dirty="0">
                <a:solidFill>
                  <a:srgbClr val="FFFFFF"/>
                </a:solidFill>
                <a:latin typeface="Century Gothic" panose="020B0502020202020204" pitchFamily="34" charset="0"/>
                <a:hlinkClick r:id="rId16"/>
              </a:rPr>
              <a:t>CC BY-NC-SA 4.0</a:t>
            </a:r>
            <a:r>
              <a:rPr lang="en-GB" sz="811" dirty="0">
                <a:solidFill>
                  <a:prstClr val="black"/>
                </a:solidFill>
                <a:latin typeface="Century Gothic" panose="020B0502020202020204" pitchFamily="34" charset="0"/>
              </a:rPr>
              <a:t/>
            </a:r>
            <a:br>
              <a:rPr lang="en-GB" sz="811" dirty="0">
                <a:solidFill>
                  <a:prstClr val="black"/>
                </a:solidFill>
                <a:latin typeface="Century Gothic" panose="020B0502020202020204" pitchFamily="34" charset="0"/>
              </a:rPr>
            </a:br>
            <a:endParaRPr lang="en-GB" sz="811" dirty="0">
              <a:solidFill>
                <a:prstClr val="black"/>
              </a:solidFill>
              <a:latin typeface="Century Gothic" panose="020B0502020202020204" pitchFamily="34" charset="0"/>
            </a:endParaRPr>
          </a:p>
        </p:txBody>
      </p:sp>
      <p:sp>
        <p:nvSpPr>
          <p:cNvPr id="8" name="Rectangle 7"/>
          <p:cNvSpPr/>
          <p:nvPr userDrawn="1"/>
        </p:nvSpPr>
        <p:spPr>
          <a:xfrm>
            <a:off x="4" y="6572242"/>
            <a:ext cx="8434648" cy="211468"/>
          </a:xfrm>
          <a:prstGeom prst="rect">
            <a:avLst/>
          </a:prstGeom>
        </p:spPr>
        <p:txBody>
          <a:bodyPr wrap="square">
            <a:spAutoFit/>
          </a:bodyPr>
          <a:lstStyle/>
          <a:p>
            <a:r>
              <a:rPr lang="en-GB" sz="774" dirty="0">
                <a:solidFill>
                  <a:srgbClr val="002060"/>
                </a:solidFill>
                <a:latin typeface="Century Gothic" panose="020B0502020202020204" pitchFamily="34" charset="0"/>
              </a:rPr>
              <a:t>Rachel Hawkes</a:t>
            </a:r>
            <a:endParaRPr lang="en-GB" sz="774"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91226676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iming>
    <p:tnLst>
      <p:par>
        <p:cTn id="1" dur="indefinite" restart="never" nodeType="tmRoot"/>
      </p:par>
    </p:tnLst>
  </p:timing>
  <p:txStyles>
    <p:titleStyle>
      <a:lvl1pPr algn="l" defTabSz="674004" rtl="0" eaLnBrk="1" latinLnBrk="0" hangingPunct="1">
        <a:lnSpc>
          <a:spcPct val="90000"/>
        </a:lnSpc>
        <a:spcBef>
          <a:spcPct val="0"/>
        </a:spcBef>
        <a:buNone/>
        <a:defRPr sz="3243" kern="1200">
          <a:solidFill>
            <a:schemeClr val="accent5">
              <a:lumMod val="50000"/>
            </a:schemeClr>
          </a:solidFill>
          <a:latin typeface="Century Gothic" panose="020B0502020202020204" pitchFamily="34" charset="0"/>
          <a:ea typeface="+mj-ea"/>
          <a:cs typeface="+mj-cs"/>
        </a:defRPr>
      </a:lvl1pPr>
    </p:titleStyle>
    <p:bodyStyle>
      <a:lvl1pPr marL="168502" indent="-168502" algn="l" defTabSz="674004" rtl="0" eaLnBrk="1" latinLnBrk="0" hangingPunct="1">
        <a:lnSpc>
          <a:spcPct val="90000"/>
        </a:lnSpc>
        <a:spcBef>
          <a:spcPts val="738"/>
        </a:spcBef>
        <a:buFont typeface="Arial" panose="020B0604020202020204" pitchFamily="34" charset="0"/>
        <a:buChar char="•"/>
        <a:defRPr sz="2064" kern="1200">
          <a:solidFill>
            <a:schemeClr val="accent5">
              <a:lumMod val="50000"/>
            </a:schemeClr>
          </a:solidFill>
          <a:latin typeface="Century Gothic" panose="020B0502020202020204" pitchFamily="34" charset="0"/>
          <a:ea typeface="+mn-ea"/>
          <a:cs typeface="+mn-cs"/>
        </a:defRPr>
      </a:lvl1pPr>
      <a:lvl2pPr marL="505504" indent="-168502" algn="l" defTabSz="674004" rtl="0" eaLnBrk="1" latinLnBrk="0" hangingPunct="1">
        <a:lnSpc>
          <a:spcPct val="90000"/>
        </a:lnSpc>
        <a:spcBef>
          <a:spcPts val="368"/>
        </a:spcBef>
        <a:buFont typeface="Arial" panose="020B0604020202020204" pitchFamily="34" charset="0"/>
        <a:buChar char="•"/>
        <a:defRPr sz="1769" kern="1200">
          <a:solidFill>
            <a:schemeClr val="accent5">
              <a:lumMod val="50000"/>
            </a:schemeClr>
          </a:solidFill>
          <a:latin typeface="Century Gothic" panose="020B0502020202020204" pitchFamily="34" charset="0"/>
          <a:ea typeface="+mn-ea"/>
          <a:cs typeface="+mn-cs"/>
        </a:defRPr>
      </a:lvl2pPr>
      <a:lvl3pPr marL="842506" indent="-168502" algn="l" defTabSz="674004" rtl="0" eaLnBrk="1" latinLnBrk="0" hangingPunct="1">
        <a:lnSpc>
          <a:spcPct val="90000"/>
        </a:lnSpc>
        <a:spcBef>
          <a:spcPts val="368"/>
        </a:spcBef>
        <a:buFont typeface="Arial" panose="020B0604020202020204" pitchFamily="34" charset="0"/>
        <a:buChar char="•"/>
        <a:defRPr sz="1474" kern="1200">
          <a:solidFill>
            <a:schemeClr val="accent5">
              <a:lumMod val="50000"/>
            </a:schemeClr>
          </a:solidFill>
          <a:latin typeface="Century Gothic" panose="020B0502020202020204" pitchFamily="34" charset="0"/>
          <a:ea typeface="+mn-ea"/>
          <a:cs typeface="+mn-cs"/>
        </a:defRPr>
      </a:lvl3pPr>
      <a:lvl4pPr marL="1179508" indent="-168502" algn="l" defTabSz="674004" rtl="0" eaLnBrk="1" latinLnBrk="0" hangingPunct="1">
        <a:lnSpc>
          <a:spcPct val="90000"/>
        </a:lnSpc>
        <a:spcBef>
          <a:spcPts val="368"/>
        </a:spcBef>
        <a:buFont typeface="Arial" panose="020B0604020202020204" pitchFamily="34" charset="0"/>
        <a:buChar char="•"/>
        <a:defRPr sz="1327" kern="1200">
          <a:solidFill>
            <a:schemeClr val="accent5">
              <a:lumMod val="50000"/>
            </a:schemeClr>
          </a:solidFill>
          <a:latin typeface="Century Gothic" panose="020B0502020202020204" pitchFamily="34" charset="0"/>
          <a:ea typeface="+mn-ea"/>
          <a:cs typeface="+mn-cs"/>
        </a:defRPr>
      </a:lvl4pPr>
      <a:lvl5pPr marL="1516510" indent="-168502" algn="l" defTabSz="674004" rtl="0" eaLnBrk="1" latinLnBrk="0" hangingPunct="1">
        <a:lnSpc>
          <a:spcPct val="90000"/>
        </a:lnSpc>
        <a:spcBef>
          <a:spcPts val="368"/>
        </a:spcBef>
        <a:buFont typeface="Arial" panose="020B0604020202020204" pitchFamily="34" charset="0"/>
        <a:buChar char="•"/>
        <a:defRPr sz="1327" kern="1200">
          <a:solidFill>
            <a:schemeClr val="accent5">
              <a:lumMod val="50000"/>
            </a:schemeClr>
          </a:solidFill>
          <a:latin typeface="Century Gothic" panose="020B0502020202020204" pitchFamily="34" charset="0"/>
          <a:ea typeface="+mn-ea"/>
          <a:cs typeface="+mn-cs"/>
        </a:defRPr>
      </a:lvl5pPr>
      <a:lvl6pPr marL="1853512" indent="-168502" algn="l" defTabSz="674004" rtl="0" eaLnBrk="1" latinLnBrk="0" hangingPunct="1">
        <a:lnSpc>
          <a:spcPct val="90000"/>
        </a:lnSpc>
        <a:spcBef>
          <a:spcPts val="368"/>
        </a:spcBef>
        <a:buFont typeface="Arial" panose="020B0604020202020204" pitchFamily="34" charset="0"/>
        <a:buChar char="•"/>
        <a:defRPr sz="1327" kern="1200">
          <a:solidFill>
            <a:schemeClr val="tx1"/>
          </a:solidFill>
          <a:latin typeface="+mn-lt"/>
          <a:ea typeface="+mn-ea"/>
          <a:cs typeface="+mn-cs"/>
        </a:defRPr>
      </a:lvl6pPr>
      <a:lvl7pPr marL="2190514" indent="-168502" algn="l" defTabSz="674004" rtl="0" eaLnBrk="1" latinLnBrk="0" hangingPunct="1">
        <a:lnSpc>
          <a:spcPct val="90000"/>
        </a:lnSpc>
        <a:spcBef>
          <a:spcPts val="368"/>
        </a:spcBef>
        <a:buFont typeface="Arial" panose="020B0604020202020204" pitchFamily="34" charset="0"/>
        <a:buChar char="•"/>
        <a:defRPr sz="1327" kern="1200">
          <a:solidFill>
            <a:schemeClr val="tx1"/>
          </a:solidFill>
          <a:latin typeface="+mn-lt"/>
          <a:ea typeface="+mn-ea"/>
          <a:cs typeface="+mn-cs"/>
        </a:defRPr>
      </a:lvl7pPr>
      <a:lvl8pPr marL="2527516" indent="-168502" algn="l" defTabSz="674004" rtl="0" eaLnBrk="1" latinLnBrk="0" hangingPunct="1">
        <a:lnSpc>
          <a:spcPct val="90000"/>
        </a:lnSpc>
        <a:spcBef>
          <a:spcPts val="368"/>
        </a:spcBef>
        <a:buFont typeface="Arial" panose="020B0604020202020204" pitchFamily="34" charset="0"/>
        <a:buChar char="•"/>
        <a:defRPr sz="1327" kern="1200">
          <a:solidFill>
            <a:schemeClr val="tx1"/>
          </a:solidFill>
          <a:latin typeface="+mn-lt"/>
          <a:ea typeface="+mn-ea"/>
          <a:cs typeface="+mn-cs"/>
        </a:defRPr>
      </a:lvl8pPr>
      <a:lvl9pPr marL="2864518" indent="-168502" algn="l" defTabSz="674004" rtl="0" eaLnBrk="1" latinLnBrk="0" hangingPunct="1">
        <a:lnSpc>
          <a:spcPct val="90000"/>
        </a:lnSpc>
        <a:spcBef>
          <a:spcPts val="368"/>
        </a:spcBef>
        <a:buFont typeface="Arial" panose="020B0604020202020204" pitchFamily="34" charset="0"/>
        <a:buChar char="•"/>
        <a:defRPr sz="1327" kern="1200">
          <a:solidFill>
            <a:schemeClr val="tx1"/>
          </a:solidFill>
          <a:latin typeface="+mn-lt"/>
          <a:ea typeface="+mn-ea"/>
          <a:cs typeface="+mn-cs"/>
        </a:defRPr>
      </a:lvl9pPr>
    </p:bodyStyle>
    <p:otherStyle>
      <a:defPPr>
        <a:defRPr lang="en-US"/>
      </a:defPPr>
      <a:lvl1pPr marL="0" algn="l" defTabSz="674004" rtl="0" eaLnBrk="1" latinLnBrk="0" hangingPunct="1">
        <a:defRPr sz="1327" kern="1200">
          <a:solidFill>
            <a:schemeClr val="tx1"/>
          </a:solidFill>
          <a:latin typeface="+mn-lt"/>
          <a:ea typeface="+mn-ea"/>
          <a:cs typeface="+mn-cs"/>
        </a:defRPr>
      </a:lvl1pPr>
      <a:lvl2pPr marL="337002" algn="l" defTabSz="674004" rtl="0" eaLnBrk="1" latinLnBrk="0" hangingPunct="1">
        <a:defRPr sz="1327" kern="1200">
          <a:solidFill>
            <a:schemeClr val="tx1"/>
          </a:solidFill>
          <a:latin typeface="+mn-lt"/>
          <a:ea typeface="+mn-ea"/>
          <a:cs typeface="+mn-cs"/>
        </a:defRPr>
      </a:lvl2pPr>
      <a:lvl3pPr marL="674004" algn="l" defTabSz="674004" rtl="0" eaLnBrk="1" latinLnBrk="0" hangingPunct="1">
        <a:defRPr sz="1327" kern="1200">
          <a:solidFill>
            <a:schemeClr val="tx1"/>
          </a:solidFill>
          <a:latin typeface="+mn-lt"/>
          <a:ea typeface="+mn-ea"/>
          <a:cs typeface="+mn-cs"/>
        </a:defRPr>
      </a:lvl3pPr>
      <a:lvl4pPr marL="1011006" algn="l" defTabSz="674004" rtl="0" eaLnBrk="1" latinLnBrk="0" hangingPunct="1">
        <a:defRPr sz="1327" kern="1200">
          <a:solidFill>
            <a:schemeClr val="tx1"/>
          </a:solidFill>
          <a:latin typeface="+mn-lt"/>
          <a:ea typeface="+mn-ea"/>
          <a:cs typeface="+mn-cs"/>
        </a:defRPr>
      </a:lvl4pPr>
      <a:lvl5pPr marL="1348008" algn="l" defTabSz="674004" rtl="0" eaLnBrk="1" latinLnBrk="0" hangingPunct="1">
        <a:defRPr sz="1327" kern="1200">
          <a:solidFill>
            <a:schemeClr val="tx1"/>
          </a:solidFill>
          <a:latin typeface="+mn-lt"/>
          <a:ea typeface="+mn-ea"/>
          <a:cs typeface="+mn-cs"/>
        </a:defRPr>
      </a:lvl5pPr>
      <a:lvl6pPr marL="1685011" algn="l" defTabSz="674004" rtl="0" eaLnBrk="1" latinLnBrk="0" hangingPunct="1">
        <a:defRPr sz="1327" kern="1200">
          <a:solidFill>
            <a:schemeClr val="tx1"/>
          </a:solidFill>
          <a:latin typeface="+mn-lt"/>
          <a:ea typeface="+mn-ea"/>
          <a:cs typeface="+mn-cs"/>
        </a:defRPr>
      </a:lvl6pPr>
      <a:lvl7pPr marL="2022013" algn="l" defTabSz="674004" rtl="0" eaLnBrk="1" latinLnBrk="0" hangingPunct="1">
        <a:defRPr sz="1327" kern="1200">
          <a:solidFill>
            <a:schemeClr val="tx1"/>
          </a:solidFill>
          <a:latin typeface="+mn-lt"/>
          <a:ea typeface="+mn-ea"/>
          <a:cs typeface="+mn-cs"/>
        </a:defRPr>
      </a:lvl7pPr>
      <a:lvl8pPr marL="2359015" algn="l" defTabSz="674004" rtl="0" eaLnBrk="1" latinLnBrk="0" hangingPunct="1">
        <a:defRPr sz="1327" kern="1200">
          <a:solidFill>
            <a:schemeClr val="tx1"/>
          </a:solidFill>
          <a:latin typeface="+mn-lt"/>
          <a:ea typeface="+mn-ea"/>
          <a:cs typeface="+mn-cs"/>
        </a:defRPr>
      </a:lvl8pPr>
      <a:lvl9pPr marL="2696017" algn="l" defTabSz="674004" rtl="0" eaLnBrk="1" latinLnBrk="0" hangingPunct="1">
        <a:defRPr sz="132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p15:clr>
            <a:srgbClr val="F26B43"/>
          </p15:clr>
        </p15:guide>
        <p15:guide id="2" pos="336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03.xml"/><Relationship Id="rId6" Type="http://schemas.openxmlformats.org/officeDocument/2006/relationships/audio" Target="../media/audio4.wav"/><Relationship Id="rId11" Type="http://schemas.openxmlformats.org/officeDocument/2006/relationships/image" Target="../media/image50.png"/><Relationship Id="rId5" Type="http://schemas.openxmlformats.org/officeDocument/2006/relationships/audio" Target="../media/audio3.wav"/><Relationship Id="rId10" Type="http://schemas.openxmlformats.org/officeDocument/2006/relationships/image" Target="../media/image49.png"/><Relationship Id="rId4" Type="http://schemas.openxmlformats.org/officeDocument/2006/relationships/audio" Target="../media/audio2.wav"/><Relationship Id="rId9" Type="http://schemas.openxmlformats.org/officeDocument/2006/relationships/audio" Target="../media/audio7.wav"/></Relationships>
</file>

<file path=ppt/slides/_rels/slide11.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1.xml"/><Relationship Id="rId1" Type="http://schemas.openxmlformats.org/officeDocument/2006/relationships/slideLayout" Target="../slideLayouts/slideLayout103.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3.xml"/></Relationships>
</file>

<file path=ppt/slides/_rels/slide1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55.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03.xml"/><Relationship Id="rId6" Type="http://schemas.openxmlformats.org/officeDocument/2006/relationships/audio" Target="../media/audio11.wav"/><Relationship Id="rId11" Type="http://schemas.openxmlformats.org/officeDocument/2006/relationships/image" Target="../media/image53.png"/><Relationship Id="rId5" Type="http://schemas.openxmlformats.org/officeDocument/2006/relationships/audio" Target="../media/audio10.wav"/><Relationship Id="rId10" Type="http://schemas.openxmlformats.org/officeDocument/2006/relationships/image" Target="../media/image52.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4.xml"/><Relationship Id="rId1" Type="http://schemas.openxmlformats.org/officeDocument/2006/relationships/slideLayout" Target="../slideLayouts/slideLayout103.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3.xml"/></Relationships>
</file>

<file path=ppt/slides/_rels/slide16.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3" Type="http://schemas.openxmlformats.org/officeDocument/2006/relationships/image" Target="../media/image8.png"/><Relationship Id="rId7" Type="http://schemas.openxmlformats.org/officeDocument/2006/relationships/audio" Target="../media/audio16.wav"/><Relationship Id="rId12" Type="http://schemas.openxmlformats.org/officeDocument/2006/relationships/audio" Target="../media/audio21.wav"/><Relationship Id="rId2" Type="http://schemas.openxmlformats.org/officeDocument/2006/relationships/notesSlide" Target="../notesSlides/notesSlide16.xml"/><Relationship Id="rId1" Type="http://schemas.openxmlformats.org/officeDocument/2006/relationships/slideLayout" Target="../slideLayouts/slideLayout57.xml"/><Relationship Id="rId6" Type="http://schemas.openxmlformats.org/officeDocument/2006/relationships/audio" Target="../media/audio15.wav"/><Relationship Id="rId11" Type="http://schemas.openxmlformats.org/officeDocument/2006/relationships/audio" Target="../media/audio20.wav"/><Relationship Id="rId5" Type="http://schemas.microsoft.com/office/2007/relationships/hdphoto" Target="../media/hdphoto1.wdp"/><Relationship Id="rId10" Type="http://schemas.openxmlformats.org/officeDocument/2006/relationships/audio" Target="../media/audio19.wav"/><Relationship Id="rId4" Type="http://schemas.openxmlformats.org/officeDocument/2006/relationships/image" Target="../media/image57.png"/><Relationship Id="rId9" Type="http://schemas.openxmlformats.org/officeDocument/2006/relationships/audio" Target="../media/audio18.wav"/><Relationship Id="rId14" Type="http://schemas.openxmlformats.org/officeDocument/2006/relationships/audio" Target="../media/audio23.wav"/></Relationships>
</file>

<file path=ppt/slides/_rels/slide17.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image" Target="../media/image8.png"/><Relationship Id="rId7" Type="http://schemas.openxmlformats.org/officeDocument/2006/relationships/audio" Target="../media/audio26.wav"/><Relationship Id="rId2" Type="http://schemas.openxmlformats.org/officeDocument/2006/relationships/notesSlide" Target="../notesSlides/notesSlide17.xml"/><Relationship Id="rId1" Type="http://schemas.openxmlformats.org/officeDocument/2006/relationships/slideLayout" Target="../slideLayouts/slideLayout77.xml"/><Relationship Id="rId6" Type="http://schemas.openxmlformats.org/officeDocument/2006/relationships/audio" Target="../media/audio25.wav"/><Relationship Id="rId5" Type="http://schemas.openxmlformats.org/officeDocument/2006/relationships/audio" Target="../media/audio24.wav"/><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audio" Target="../media/audio33.wav"/><Relationship Id="rId13" Type="http://schemas.microsoft.com/office/2007/relationships/hdphoto" Target="../media/hdphoto2.wdp"/><Relationship Id="rId3" Type="http://schemas.openxmlformats.org/officeDocument/2006/relationships/audio" Target="../media/audio28.wav"/><Relationship Id="rId7" Type="http://schemas.openxmlformats.org/officeDocument/2006/relationships/audio" Target="../media/audio32.wav"/><Relationship Id="rId12" Type="http://schemas.openxmlformats.org/officeDocument/2006/relationships/image" Target="../media/image60.png"/><Relationship Id="rId2" Type="http://schemas.openxmlformats.org/officeDocument/2006/relationships/notesSlide" Target="../notesSlides/notesSlide18.xml"/><Relationship Id="rId16" Type="http://schemas.openxmlformats.org/officeDocument/2006/relationships/image" Target="../media/image62.png"/><Relationship Id="rId1" Type="http://schemas.openxmlformats.org/officeDocument/2006/relationships/slideLayout" Target="../slideLayouts/slideLayout77.xml"/><Relationship Id="rId6" Type="http://schemas.openxmlformats.org/officeDocument/2006/relationships/audio" Target="../media/audio31.wav"/><Relationship Id="rId11" Type="http://schemas.openxmlformats.org/officeDocument/2006/relationships/image" Target="../media/image59.png"/><Relationship Id="rId5" Type="http://schemas.openxmlformats.org/officeDocument/2006/relationships/audio" Target="../media/audio30.wav"/><Relationship Id="rId15" Type="http://schemas.openxmlformats.org/officeDocument/2006/relationships/image" Target="../media/image61.png"/><Relationship Id="rId10" Type="http://schemas.openxmlformats.org/officeDocument/2006/relationships/audio" Target="../media/audio35.wav"/><Relationship Id="rId4" Type="http://schemas.openxmlformats.org/officeDocument/2006/relationships/audio" Target="../media/audio29.wav"/><Relationship Id="rId9" Type="http://schemas.openxmlformats.org/officeDocument/2006/relationships/audio" Target="../media/audio34.wav"/><Relationship Id="rId14" Type="http://schemas.openxmlformats.org/officeDocument/2006/relationships/audio" Target="../media/audio15.wav"/></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8.png"/><Relationship Id="rId7"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6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image" Target="../media/image70.png"/><Relationship Id="rId3" Type="http://schemas.openxmlformats.org/officeDocument/2006/relationships/audio" Target="../media/audio36.wav"/><Relationship Id="rId7" Type="http://schemas.openxmlformats.org/officeDocument/2006/relationships/audio" Target="../media/audio40.wav"/><Relationship Id="rId12" Type="http://schemas.openxmlformats.org/officeDocument/2006/relationships/image" Target="../media/image69.tiff"/><Relationship Id="rId2" Type="http://schemas.openxmlformats.org/officeDocument/2006/relationships/notesSlide" Target="../notesSlides/notesSlide21.xml"/><Relationship Id="rId1" Type="http://schemas.openxmlformats.org/officeDocument/2006/relationships/slideLayout" Target="../slideLayouts/slideLayout57.xml"/><Relationship Id="rId6" Type="http://schemas.openxmlformats.org/officeDocument/2006/relationships/audio" Target="../media/audio39.wav"/><Relationship Id="rId11" Type="http://schemas.openxmlformats.org/officeDocument/2006/relationships/image" Target="../media/image68.png"/><Relationship Id="rId5" Type="http://schemas.openxmlformats.org/officeDocument/2006/relationships/audio" Target="../media/audio38.wav"/><Relationship Id="rId10" Type="http://schemas.openxmlformats.org/officeDocument/2006/relationships/audio" Target="../media/audio43.wav"/><Relationship Id="rId4" Type="http://schemas.openxmlformats.org/officeDocument/2006/relationships/audio" Target="../media/audio37.wav"/><Relationship Id="rId9" Type="http://schemas.openxmlformats.org/officeDocument/2006/relationships/audio" Target="../media/audio42.wav"/></Relationships>
</file>

<file path=ppt/slides/_rels/slide22.xml.rels><?xml version="1.0" encoding="UTF-8" standalone="yes"?>
<Relationships xmlns="http://schemas.openxmlformats.org/package/2006/relationships"><Relationship Id="rId8" Type="http://schemas.openxmlformats.org/officeDocument/2006/relationships/image" Target="../media/image74.tiff"/><Relationship Id="rId3" Type="http://schemas.openxmlformats.org/officeDocument/2006/relationships/image" Target="../media/image71.tiff"/><Relationship Id="rId7" Type="http://schemas.microsoft.com/office/2007/relationships/hdphoto" Target="../media/hdphoto4.wdp"/><Relationship Id="rId2" Type="http://schemas.openxmlformats.org/officeDocument/2006/relationships/notesSlide" Target="../notesSlides/notesSlide22.xml"/><Relationship Id="rId1" Type="http://schemas.openxmlformats.org/officeDocument/2006/relationships/slideLayout" Target="../slideLayouts/slideLayout57.xml"/><Relationship Id="rId6" Type="http://schemas.openxmlformats.org/officeDocument/2006/relationships/image" Target="../media/image73.png"/><Relationship Id="rId5" Type="http://schemas.microsoft.com/office/2007/relationships/hdphoto" Target="../media/hdphoto3.wdp"/><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13" Type="http://schemas.microsoft.com/office/2007/relationships/hdphoto" Target="../media/hdphoto7.wdp"/><Relationship Id="rId3" Type="http://schemas.openxmlformats.org/officeDocument/2006/relationships/image" Target="../media/image75.tiff"/><Relationship Id="rId7" Type="http://schemas.openxmlformats.org/officeDocument/2006/relationships/image" Target="../media/image79.tiff"/><Relationship Id="rId12" Type="http://schemas.openxmlformats.org/officeDocument/2006/relationships/image" Target="../media/image72.png"/><Relationship Id="rId17" Type="http://schemas.microsoft.com/office/2007/relationships/hdphoto" Target="../media/hdphoto9.wdp"/><Relationship Id="rId2" Type="http://schemas.openxmlformats.org/officeDocument/2006/relationships/notesSlide" Target="../notesSlides/notesSlide24.xml"/><Relationship Id="rId16" Type="http://schemas.openxmlformats.org/officeDocument/2006/relationships/image" Target="../media/image82.png"/><Relationship Id="rId1" Type="http://schemas.openxmlformats.org/officeDocument/2006/relationships/slideLayout" Target="../slideLayouts/slideLayout57.xml"/><Relationship Id="rId6" Type="http://schemas.openxmlformats.org/officeDocument/2006/relationships/image" Target="../media/image78.tiff"/><Relationship Id="rId11" Type="http://schemas.microsoft.com/office/2007/relationships/hdphoto" Target="../media/hdphoto6.wdp"/><Relationship Id="rId5" Type="http://schemas.openxmlformats.org/officeDocument/2006/relationships/image" Target="../media/image77.tiff"/><Relationship Id="rId15" Type="http://schemas.microsoft.com/office/2007/relationships/hdphoto" Target="../media/hdphoto8.wdp"/><Relationship Id="rId10" Type="http://schemas.openxmlformats.org/officeDocument/2006/relationships/image" Target="../media/image81.png"/><Relationship Id="rId4" Type="http://schemas.openxmlformats.org/officeDocument/2006/relationships/image" Target="../media/image76.tiff"/><Relationship Id="rId9" Type="http://schemas.microsoft.com/office/2007/relationships/hdphoto" Target="../media/hdphoto5.wdp"/><Relationship Id="rId14"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2.png"/><Relationship Id="rId3" Type="http://schemas.openxmlformats.org/officeDocument/2006/relationships/image" Target="../media/image75.tiff"/><Relationship Id="rId7" Type="http://schemas.openxmlformats.org/officeDocument/2006/relationships/image" Target="../media/image79.tiff"/><Relationship Id="rId12"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57.xml"/><Relationship Id="rId6" Type="http://schemas.openxmlformats.org/officeDocument/2006/relationships/image" Target="../media/image78.tiff"/><Relationship Id="rId11" Type="http://schemas.microsoft.com/office/2007/relationships/hdphoto" Target="../media/hdphoto11.wdp"/><Relationship Id="rId5" Type="http://schemas.openxmlformats.org/officeDocument/2006/relationships/image" Target="../media/image77.tiff"/><Relationship Id="rId15" Type="http://schemas.openxmlformats.org/officeDocument/2006/relationships/image" Target="../media/image81.png"/><Relationship Id="rId10" Type="http://schemas.openxmlformats.org/officeDocument/2006/relationships/image" Target="../media/image72.png"/><Relationship Id="rId4" Type="http://schemas.openxmlformats.org/officeDocument/2006/relationships/image" Target="../media/image76.tiff"/><Relationship Id="rId9" Type="http://schemas.microsoft.com/office/2007/relationships/hdphoto" Target="../media/hdphoto10.wdp"/><Relationship Id="rId14" Type="http://schemas.microsoft.com/office/2007/relationships/hdphoto" Target="../media/hdphoto12.wdp"/></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12.jpe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50.xml"/><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35.xml"/><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35.xml"/><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audio" Target="../media/audio47.wav"/><Relationship Id="rId3" Type="http://schemas.openxmlformats.org/officeDocument/2006/relationships/slideLayout" Target="../slideLayouts/slideLayout35.xml"/><Relationship Id="rId7" Type="http://schemas.openxmlformats.org/officeDocument/2006/relationships/image" Target="../media/image88.jpeg"/><Relationship Id="rId12" Type="http://schemas.openxmlformats.org/officeDocument/2006/relationships/audio" Target="../media/audio46.wav"/><Relationship Id="rId17" Type="http://schemas.openxmlformats.org/officeDocument/2006/relationships/audio" Target="../media/audio51.wav"/><Relationship Id="rId2" Type="http://schemas.openxmlformats.org/officeDocument/2006/relationships/audio" Target="../media/media1.wav"/><Relationship Id="rId16" Type="http://schemas.openxmlformats.org/officeDocument/2006/relationships/audio" Target="../media/audio50.wav"/><Relationship Id="rId1" Type="http://schemas.microsoft.com/office/2007/relationships/media" Target="../media/media1.wav"/><Relationship Id="rId6" Type="http://schemas.openxmlformats.org/officeDocument/2006/relationships/image" Target="../media/image87.jpeg"/><Relationship Id="rId11" Type="http://schemas.openxmlformats.org/officeDocument/2006/relationships/audio" Target="../media/audio45.wav"/><Relationship Id="rId5" Type="http://schemas.openxmlformats.org/officeDocument/2006/relationships/image" Target="../media/image86.jpeg"/><Relationship Id="rId15" Type="http://schemas.openxmlformats.org/officeDocument/2006/relationships/audio" Target="../media/audio49.wav"/><Relationship Id="rId10" Type="http://schemas.openxmlformats.org/officeDocument/2006/relationships/audio" Target="../media/audio44.wav"/><Relationship Id="rId4" Type="http://schemas.openxmlformats.org/officeDocument/2006/relationships/notesSlide" Target="../notesSlides/notesSlide30.xml"/><Relationship Id="rId9" Type="http://schemas.openxmlformats.org/officeDocument/2006/relationships/image" Target="../media/image90.png"/><Relationship Id="rId14" Type="http://schemas.openxmlformats.org/officeDocument/2006/relationships/audio" Target="../media/audio48.wav"/></Relationships>
</file>

<file path=ppt/slides/_rels/slide31.xml.rels><?xml version="1.0" encoding="UTF-8" standalone="yes"?>
<Relationships xmlns="http://schemas.openxmlformats.org/package/2006/relationships"><Relationship Id="rId8" Type="http://schemas.openxmlformats.org/officeDocument/2006/relationships/hyperlink" Target="https://oasis-database.org/concern/summaries/qz20ss48r?locale=en" TargetMode="External"/><Relationship Id="rId3" Type="http://schemas.openxmlformats.org/officeDocument/2006/relationships/image" Target="../media/image8.png"/><Relationship Id="rId7" Type="http://schemas.openxmlformats.org/officeDocument/2006/relationships/hyperlink" Target="https://www.gaminggrammar.com/" TargetMode="External"/><Relationship Id="rId2" Type="http://schemas.openxmlformats.org/officeDocument/2006/relationships/notesSlide" Target="../notesSlides/notesSlide31.xml"/><Relationship Id="rId1" Type="http://schemas.openxmlformats.org/officeDocument/2006/relationships/slideLayout" Target="../slideLayouts/slideLayout28.xml"/><Relationship Id="rId6" Type="http://schemas.openxmlformats.org/officeDocument/2006/relationships/hyperlink" Target="https://resources.ncelp.org/" TargetMode="External"/><Relationship Id="rId5" Type="http://schemas.openxmlformats.org/officeDocument/2006/relationships/image" Target="../media/image92.png"/><Relationship Id="rId10" Type="http://schemas.openxmlformats.org/officeDocument/2006/relationships/hyperlink" Target="https://ncelp.org/professional-development/mfl-cpd-course/" TargetMode="External"/><Relationship Id="rId4" Type="http://schemas.openxmlformats.org/officeDocument/2006/relationships/image" Target="../media/image91.png"/><Relationship Id="rId9"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ncelp.org/wp-content/uploads/2020/02/MFL_Pedagogy_Review_Report_TSC_PUBLISHED_VERSION_Nov_2016_1_.pdf"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13.png"/><Relationship Id="rId21" Type="http://schemas.openxmlformats.org/officeDocument/2006/relationships/image" Target="../media/image31.png"/><Relationship Id="rId34" Type="http://schemas.openxmlformats.org/officeDocument/2006/relationships/image" Target="../media/image44.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38" Type="http://schemas.openxmlformats.org/officeDocument/2006/relationships/image" Target="../media/image48.jpeg"/><Relationship Id="rId2" Type="http://schemas.openxmlformats.org/officeDocument/2006/relationships/notesSlide" Target="../notesSlides/notesSlide8.xml"/><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88.xml"/><Relationship Id="rId6" Type="http://schemas.openxmlformats.org/officeDocument/2006/relationships/image" Target="../media/image16.png"/><Relationship Id="rId11" Type="http://schemas.openxmlformats.org/officeDocument/2006/relationships/image" Target="../media/image21.jpeg"/><Relationship Id="rId24" Type="http://schemas.openxmlformats.org/officeDocument/2006/relationships/image" Target="../media/image34.png"/><Relationship Id="rId32" Type="http://schemas.openxmlformats.org/officeDocument/2006/relationships/image" Target="../media/image42.jpg"/><Relationship Id="rId37" Type="http://schemas.openxmlformats.org/officeDocument/2006/relationships/image" Target="../media/image47.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36" Type="http://schemas.openxmlformats.org/officeDocument/2006/relationships/image" Target="../media/image46.pn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1183" y="6458444"/>
            <a:ext cx="3077513" cy="288077"/>
          </a:xfrm>
          <a:prstGeom prst="rect">
            <a:avLst/>
          </a:prstGeom>
        </p:spPr>
      </p:pic>
      <p:sp>
        <p:nvSpPr>
          <p:cNvPr id="16" name="Title 1">
            <a:extLst>
              <a:ext uri="{FF2B5EF4-FFF2-40B4-BE49-F238E27FC236}">
                <a16:creationId xmlns:a16="http://schemas.microsoft.com/office/drawing/2014/main" id="{B040C7E0-C42D-4A7E-813D-1B991D0ADF23}"/>
              </a:ext>
            </a:extLst>
          </p:cNvPr>
          <p:cNvSpPr txBox="1">
            <a:spLocks/>
          </p:cNvSpPr>
          <p:nvPr/>
        </p:nvSpPr>
        <p:spPr>
          <a:xfrm>
            <a:off x="6863031" y="688849"/>
            <a:ext cx="6259714" cy="362677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endParaRPr lang="en-GB" dirty="0"/>
          </a:p>
        </p:txBody>
      </p:sp>
      <p:sp>
        <p:nvSpPr>
          <p:cNvPr id="22" name="Title 1">
            <a:extLst>
              <a:ext uri="{FF2B5EF4-FFF2-40B4-BE49-F238E27FC236}">
                <a16:creationId xmlns:a16="http://schemas.microsoft.com/office/drawing/2014/main" id="{6EF3A8DF-5B20-4137-BCA0-88A08139611B}"/>
              </a:ext>
            </a:extLst>
          </p:cNvPr>
          <p:cNvSpPr>
            <a:spLocks noGrp="1"/>
          </p:cNvSpPr>
          <p:nvPr>
            <p:ph type="ctrTitle"/>
          </p:nvPr>
        </p:nvSpPr>
        <p:spPr>
          <a:xfrm>
            <a:off x="256642" y="1733129"/>
            <a:ext cx="7700680" cy="3626770"/>
          </a:xfrm>
        </p:spPr>
        <p:txBody>
          <a:bodyPr anchor="t">
            <a:normAutofit fontScale="90000"/>
          </a:bodyPr>
          <a:lstStyle/>
          <a:p>
            <a:pPr algn="l"/>
            <a:r>
              <a:rPr lang="en-GB" sz="4900" b="1">
                <a:solidFill>
                  <a:prstClr val="white"/>
                </a:solidFill>
              </a:rPr>
              <a:t>An </a:t>
            </a:r>
            <a:r>
              <a:rPr lang="en-GB" sz="4900" b="1" smtClean="0">
                <a:solidFill>
                  <a:prstClr val="white"/>
                </a:solidFill>
              </a:rPr>
              <a:t>Introduction </a:t>
            </a:r>
            <a:r>
              <a:rPr lang="en-GB" sz="4900" b="1">
                <a:solidFill>
                  <a:prstClr val="white"/>
                </a:solidFill>
              </a:rPr>
              <a:t>to </a:t>
            </a:r>
            <a:r>
              <a:rPr lang="en-GB" sz="4900" b="1" smtClean="0">
                <a:solidFill>
                  <a:prstClr val="white"/>
                </a:solidFill>
              </a:rPr>
              <a:t>NCELP pedagogy and resources</a:t>
            </a:r>
            <a:r>
              <a:rPr lang="en-GB" sz="3266" b="1" dirty="0">
                <a:solidFill>
                  <a:prstClr val="white"/>
                </a:solidFill>
              </a:rPr>
              <a:t/>
            </a:r>
            <a:br>
              <a:rPr lang="en-GB" sz="3266" b="1" dirty="0">
                <a:solidFill>
                  <a:prstClr val="white"/>
                </a:solidFill>
              </a:rPr>
            </a:br>
            <a:r>
              <a:rPr lang="en-GB" sz="3266" b="1">
                <a:solidFill>
                  <a:prstClr val="white"/>
                </a:solidFill>
              </a:rPr>
              <a:t/>
            </a:r>
            <a:br>
              <a:rPr lang="en-GB" sz="3266" b="1">
                <a:solidFill>
                  <a:prstClr val="white"/>
                </a:solidFill>
              </a:rPr>
            </a:br>
            <a:r>
              <a:rPr lang="en-GB" sz="3266" b="1" dirty="0">
                <a:solidFill>
                  <a:prstClr val="white"/>
                </a:solidFill>
              </a:rPr>
              <a:t/>
            </a:r>
            <a:br>
              <a:rPr lang="en-GB" sz="3266" b="1" dirty="0">
                <a:solidFill>
                  <a:prstClr val="white"/>
                </a:solidFill>
              </a:rPr>
            </a:br>
            <a:r>
              <a:rPr lang="en-GB" sz="3266" b="1">
                <a:solidFill>
                  <a:prstClr val="white"/>
                </a:solidFill>
              </a:rPr>
              <a:t/>
            </a:r>
            <a:br>
              <a:rPr lang="en-GB" sz="3266" b="1">
                <a:solidFill>
                  <a:prstClr val="white"/>
                </a:solidFill>
              </a:rPr>
            </a:br>
            <a:r>
              <a:rPr lang="en-GB" sz="3266" b="1" smtClean="0">
                <a:solidFill>
                  <a:prstClr val="white"/>
                </a:solidFill>
              </a:rPr>
              <a:t/>
            </a:r>
            <a:br>
              <a:rPr lang="en-GB" sz="3266" b="1" smtClean="0">
                <a:solidFill>
                  <a:prstClr val="white"/>
                </a:solidFill>
              </a:rPr>
            </a:br>
            <a:r>
              <a:rPr lang="en-GB" sz="2177" b="1" smtClean="0">
                <a:solidFill>
                  <a:prstClr val="white"/>
                </a:solidFill>
              </a:rPr>
              <a:t>Saturday 2</a:t>
            </a:r>
            <a:r>
              <a:rPr lang="en-GB" sz="2177" b="1" baseline="30000" smtClean="0">
                <a:solidFill>
                  <a:prstClr val="white"/>
                </a:solidFill>
              </a:rPr>
              <a:t>nd</a:t>
            </a:r>
            <a:r>
              <a:rPr lang="en-GB" sz="2177" b="1" smtClean="0">
                <a:solidFill>
                  <a:prstClr val="white"/>
                </a:solidFill>
              </a:rPr>
              <a:t> October</a:t>
            </a:r>
            <a:endParaRPr lang="en-GB" dirty="0"/>
          </a:p>
        </p:txBody>
      </p:sp>
      <p:sp>
        <p:nvSpPr>
          <p:cNvPr id="23" name="Title 3">
            <a:extLst>
              <a:ext uri="{FF2B5EF4-FFF2-40B4-BE49-F238E27FC236}">
                <a16:creationId xmlns:a16="http://schemas.microsoft.com/office/drawing/2014/main" id="{8DC062C8-AEDE-4883-9B1E-2313D3BE66F7}"/>
              </a:ext>
            </a:extLst>
          </p:cNvPr>
          <p:cNvSpPr txBox="1">
            <a:spLocks/>
          </p:cNvSpPr>
          <p:nvPr/>
        </p:nvSpPr>
        <p:spPr>
          <a:xfrm>
            <a:off x="260258" y="5061510"/>
            <a:ext cx="5248022" cy="1172474"/>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defTabSz="829544">
              <a:lnSpc>
                <a:spcPct val="150000"/>
              </a:lnSpc>
              <a:defRPr/>
            </a:pPr>
            <a:r>
              <a:rPr lang="en-GB" sz="1633" dirty="0" smtClean="0">
                <a:solidFill>
                  <a:prstClr val="white"/>
                </a:solidFill>
                <a:latin typeface="Century Gothic" panose="020B0502020202020204" pitchFamily="34" charset="0"/>
              </a:rPr>
              <a:t>Presenters:</a:t>
            </a:r>
          </a:p>
          <a:p>
            <a:pPr defTabSz="829544">
              <a:lnSpc>
                <a:spcPct val="150000"/>
              </a:lnSpc>
              <a:defRPr/>
            </a:pPr>
            <a:r>
              <a:rPr lang="en-GB" sz="1633" dirty="0" smtClean="0">
                <a:solidFill>
                  <a:prstClr val="white"/>
                </a:solidFill>
                <a:latin typeface="Century Gothic" panose="020B0502020202020204" pitchFamily="34" charset="0"/>
              </a:rPr>
              <a:t>Nick Avery – Resource Developer</a:t>
            </a:r>
            <a:endParaRPr lang="en-GB" sz="1633" dirty="0">
              <a:solidFill>
                <a:prstClr val="white"/>
              </a:solidFill>
              <a:latin typeface="Century Gothic" panose="020B0502020202020204" pitchFamily="34" charset="0"/>
            </a:endParaRPr>
          </a:p>
          <a:p>
            <a:pPr defTabSz="829544">
              <a:lnSpc>
                <a:spcPct val="150000"/>
              </a:lnSpc>
              <a:defRPr/>
            </a:pPr>
            <a:r>
              <a:rPr lang="en-GB" sz="1633" dirty="0">
                <a:solidFill>
                  <a:prstClr val="white"/>
                </a:solidFill>
                <a:latin typeface="Century Gothic" panose="020B0502020202020204" pitchFamily="34" charset="0"/>
              </a:rPr>
              <a:t>Jo Cairns </a:t>
            </a:r>
            <a:r>
              <a:rPr lang="en-GB" sz="1633" dirty="0" smtClean="0">
                <a:solidFill>
                  <a:prstClr val="white"/>
                </a:solidFill>
                <a:latin typeface="Century Gothic" panose="020B0502020202020204" pitchFamily="34" charset="0"/>
              </a:rPr>
              <a:t>– Specialist Teacher, </a:t>
            </a:r>
          </a:p>
          <a:p>
            <a:pPr defTabSz="829544">
              <a:lnSpc>
                <a:spcPct val="150000"/>
              </a:lnSpc>
              <a:defRPr/>
            </a:pPr>
            <a:r>
              <a:rPr lang="en-GB" sz="1633" dirty="0" smtClean="0">
                <a:solidFill>
                  <a:prstClr val="white"/>
                </a:solidFill>
                <a:latin typeface="Century Gothic" panose="020B0502020202020204" pitchFamily="34" charset="0"/>
              </a:rPr>
              <a:t>Archbishop Temple School, Preston</a:t>
            </a:r>
            <a:endParaRPr lang="en-GB" sz="1633"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445780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ce</a:t>
            </a:r>
            <a:r>
              <a:rPr lang="en-GB" sz="9600" b="1" dirty="0">
                <a:solidFill>
                  <a:srgbClr val="115076"/>
                </a:solidFill>
                <a:latin typeface="Century Gothic" panose="020B0502020202020204" pitchFamily="34" charset="0"/>
                <a:cs typeface="Calibri" panose="020F0502020204030204" pitchFamily="34" charset="0"/>
              </a:rPr>
              <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6642" y="1833769"/>
            <a:ext cx="3196166" cy="250912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7" name="Picture 4" descr="Madrid 1 km signpos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8633" y="2169771"/>
            <a:ext cx="2734734" cy="10346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16055" y="3230194"/>
            <a:ext cx="33598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rca</a:t>
            </a:r>
          </a:p>
        </p:txBody>
      </p:sp>
      <p:sp>
        <p:nvSpPr>
          <p:cNvPr id="14" name="TextBox 13"/>
          <p:cNvSpPr txBox="1"/>
          <p:nvPr/>
        </p:nvSpPr>
        <p:spPr>
          <a:xfrm>
            <a:off x="844203" y="171534"/>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p>
        </p:txBody>
      </p:sp>
      <p:pic>
        <p:nvPicPr>
          <p:cNvPr id="11268" name="Picture 4" descr="the number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44019" y="1209954"/>
            <a:ext cx="1547485" cy="155118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24176" y="3374698"/>
            <a:ext cx="40248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sario</a:t>
            </a:r>
          </a:p>
        </p:txBody>
      </p:sp>
      <p:sp>
        <p:nvSpPr>
          <p:cNvPr id="22" name="TextBox 21"/>
          <p:cNvSpPr txBox="1"/>
          <p:nvPr/>
        </p:nvSpPr>
        <p:spPr>
          <a:xfrm>
            <a:off x="674324" y="4182587"/>
            <a:ext cx="31673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[necessary]</a:t>
            </a:r>
          </a:p>
        </p:txBody>
      </p:sp>
      <p:sp>
        <p:nvSpPr>
          <p:cNvPr id="15" name="TextBox 14"/>
          <p:cNvSpPr txBox="1"/>
          <p:nvPr/>
        </p:nvSpPr>
        <p:spPr>
          <a:xfrm>
            <a:off x="4267200" y="4505752"/>
            <a:ext cx="3657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pare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20" name="TextBox 19"/>
          <p:cNvSpPr txBox="1"/>
          <p:nvPr/>
        </p:nvSpPr>
        <p:spPr>
          <a:xfrm>
            <a:off x="3678420" y="5363594"/>
            <a:ext cx="46117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seem; appear]</a:t>
            </a:r>
          </a:p>
        </p:txBody>
      </p:sp>
      <p:sp>
        <p:nvSpPr>
          <p:cNvPr id="8" name="TextBox 7"/>
          <p:cNvSpPr txBox="1"/>
          <p:nvPr/>
        </p:nvSpPr>
        <p:spPr>
          <a:xfrm>
            <a:off x="5253839" y="2543334"/>
            <a:ext cx="16843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MADRID 1KM</a:t>
            </a:r>
            <a:endParaRPr kumimoji="0" lang="en-GB" sz="18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endParaRPr>
          </a:p>
        </p:txBody>
      </p:sp>
      <p:sp>
        <p:nvSpPr>
          <p:cNvPr id="10" name="TextBox 9"/>
          <p:cNvSpPr txBox="1"/>
          <p:nvPr/>
        </p:nvSpPr>
        <p:spPr>
          <a:xfrm>
            <a:off x="8682883" y="174886"/>
            <a:ext cx="28342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ntro</a:t>
            </a:r>
          </a:p>
        </p:txBody>
      </p:sp>
      <p:grpSp>
        <p:nvGrpSpPr>
          <p:cNvPr id="2" name="Group 1" descr="arrow pointing to the centre of a target"/>
          <p:cNvGrpSpPr/>
          <p:nvPr/>
        </p:nvGrpSpPr>
        <p:grpSpPr>
          <a:xfrm>
            <a:off x="9177946" y="1094457"/>
            <a:ext cx="1844092" cy="1807210"/>
            <a:chOff x="8515345" y="423154"/>
            <a:chExt cx="2051056" cy="2010035"/>
          </a:xfrm>
        </p:grpSpPr>
        <p:pic>
          <p:nvPicPr>
            <p:cNvPr id="11266" name="Picture 2" descr="arrow pointing to the centre of a targe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15345" y="423154"/>
              <a:ext cx="2051056" cy="201003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V="1">
              <a:off x="8949267" y="1611349"/>
              <a:ext cx="406400" cy="742385"/>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7626486" y="3349730"/>
            <a:ext cx="47683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sitar</a:t>
            </a:r>
          </a:p>
        </p:txBody>
      </p:sp>
      <p:sp>
        <p:nvSpPr>
          <p:cNvPr id="18" name="TextBox 17"/>
          <p:cNvSpPr txBox="1"/>
          <p:nvPr/>
        </p:nvSpPr>
        <p:spPr>
          <a:xfrm>
            <a:off x="8890761" y="4245857"/>
            <a:ext cx="22960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need]</a:t>
            </a:r>
          </a:p>
        </p:txBody>
      </p:sp>
    </p:spTree>
    <p:extLst>
      <p:ext uri="{BB962C8B-B14F-4D97-AF65-F5344CB8AC3E}">
        <p14:creationId xmlns:p14="http://schemas.microsoft.com/office/powerpoint/2010/main" val="294206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e_cerca.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subTnLst>
                                    <p:audio>
                                      <p:cMediaNode>
                                        <p:cTn display="0" masterRel="sameClick">
                                          <p:stCondLst>
                                            <p:cond evt="begin" delay="0">
                                              <p:tn val="24"/>
                                            </p:cond>
                                          </p:stCondLst>
                                          <p:endCondLst>
                                            <p:cond evt="onStopAudio" delay="0">
                                              <p:tgtEl>
                                                <p:sldTgt/>
                                              </p:tgtEl>
                                            </p:cond>
                                          </p:endCondLst>
                                        </p:cTn>
                                        <p:tgtEl>
                                          <p:sndTgt r:embed="rId5" name="ce_doc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268"/>
                                        </p:tgtEl>
                                        <p:attrNameLst>
                                          <p:attrName>style.visibility</p:attrName>
                                        </p:attrNameLst>
                                      </p:cBhvr>
                                      <p:to>
                                        <p:strVal val="visible"/>
                                      </p:to>
                                    </p:set>
                                    <p:animEffect transition="in" filter="fade">
                                      <p:cBhvr>
                                        <p:cTn id="31" dur="500"/>
                                        <p:tgtEl>
                                          <p:spTgt spid="11268"/>
                                        </p:tgtEl>
                                      </p:cBhvr>
                                    </p:animEffect>
                                  </p:childTnLst>
                                  <p:subTnLst>
                                    <p:audio>
                                      <p:cMediaNode>
                                        <p:cTn display="0" masterRel="sameClick">
                                          <p:stCondLst>
                                            <p:cond evt="begin" delay="0">
                                              <p:tn val="29"/>
                                            </p:cond>
                                          </p:stCondLst>
                                          <p:endCondLst>
                                            <p:cond evt="onStopAudio" delay="0">
                                              <p:tgtEl>
                                                <p:sldTgt/>
                                              </p:tgtEl>
                                            </p:cond>
                                          </p:endCondLst>
                                        </p:cTn>
                                        <p:tgtEl>
                                          <p:sndTgt r:embed="rId5" name="ce_doc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6" name="ce_centro.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subTnLst>
                                    <p:audio>
                                      <p:cMediaNode>
                                        <p:cTn display="0" masterRel="sameClick">
                                          <p:stCondLst>
                                            <p:cond evt="begin" delay="0">
                                              <p:tn val="39"/>
                                            </p:cond>
                                          </p:stCondLst>
                                          <p:endCondLst>
                                            <p:cond evt="onStopAudio" delay="0">
                                              <p:tgtEl>
                                                <p:sldTgt/>
                                              </p:tgtEl>
                                            </p:cond>
                                          </p:endCondLst>
                                        </p:cTn>
                                        <p:tgtEl>
                                          <p:sndTgt r:embed="rId6" name="ce_centro.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subTnLst>
                                    <p:audio>
                                      <p:cMediaNode>
                                        <p:cTn display="0" masterRel="sameClick">
                                          <p:stCondLst>
                                            <p:cond evt="begin" delay="0">
                                              <p:tn val="44"/>
                                            </p:cond>
                                          </p:stCondLst>
                                          <p:endCondLst>
                                            <p:cond evt="onStopAudio" delay="0">
                                              <p:tgtEl>
                                                <p:sldTgt/>
                                              </p:tgtEl>
                                            </p:cond>
                                          </p:endCondLst>
                                        </p:cTn>
                                        <p:tgtEl>
                                          <p:sndTgt r:embed="rId7" name="ce_necesario.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subTnLst>
                                    <p:audio>
                                      <p:cMediaNode>
                                        <p:cTn display="0" masterRel="sameClick">
                                          <p:stCondLst>
                                            <p:cond evt="begin" delay="0">
                                              <p:tn val="49"/>
                                            </p:cond>
                                          </p:stCondLst>
                                          <p:endCondLst>
                                            <p:cond evt="onStopAudio" delay="0">
                                              <p:tgtEl>
                                                <p:sldTgt/>
                                              </p:tgtEl>
                                            </p:cond>
                                          </p:endCondLst>
                                        </p:cTn>
                                        <p:tgtEl>
                                          <p:sndTgt r:embed="rId7" name="ce_necesario.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8" name="ce_parec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ce_parec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subTnLst>
                                    <p:audio>
                                      <p:cMediaNode>
                                        <p:cTn display="0" masterRel="sameClick">
                                          <p:stCondLst>
                                            <p:cond evt="begin" delay="0">
                                              <p:tn val="64"/>
                                            </p:cond>
                                          </p:stCondLst>
                                          <p:endCondLst>
                                            <p:cond evt="onStopAudio" delay="0">
                                              <p:tgtEl>
                                                <p:sldTgt/>
                                              </p:tgtEl>
                                            </p:cond>
                                          </p:endCondLst>
                                        </p:cTn>
                                        <p:tgtEl>
                                          <p:sndTgt r:embed="rId9" name="ce_necesitar.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subTnLst>
                                    <p:audio>
                                      <p:cMediaNode>
                                        <p:cTn display="0" masterRel="sameClick">
                                          <p:stCondLst>
                                            <p:cond evt="begin" delay="0">
                                              <p:tn val="69"/>
                                            </p:cond>
                                          </p:stCondLst>
                                          <p:endCondLst>
                                            <p:cond evt="onStopAudio" delay="0">
                                              <p:tgtEl>
                                                <p:sldTgt/>
                                              </p:tgtEl>
                                            </p:cond>
                                          </p:endCondLst>
                                        </p:cTn>
                                        <p:tgtEl>
                                          <p:sndTgt r:embed="rId9" name="ce_necesi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4" grpId="0"/>
      <p:bldP spid="17" grpId="0"/>
      <p:bldP spid="22" grpId="0"/>
      <p:bldP spid="15" grpId="0"/>
      <p:bldP spid="20" grpId="0"/>
      <p:bldP spid="8" grpId="0"/>
      <p:bldP spid="10" grpId="0"/>
      <p:bldP spid="13"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ce</a:t>
            </a:r>
            <a:r>
              <a:rPr lang="en-GB" sz="9600" b="1" dirty="0">
                <a:solidFill>
                  <a:srgbClr val="115076"/>
                </a:solidFill>
                <a:latin typeface="Century Gothic" panose="020B0502020202020204" pitchFamily="34" charset="0"/>
                <a:cs typeface="Calibri" panose="020F0502020204030204" pitchFamily="34" charset="0"/>
              </a:rPr>
              <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6642" y="1833769"/>
            <a:ext cx="3196166" cy="250912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4" name="TextBox 13"/>
          <p:cNvSpPr txBox="1"/>
          <p:nvPr/>
        </p:nvSpPr>
        <p:spPr>
          <a:xfrm>
            <a:off x="844203" y="171534"/>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p>
        </p:txBody>
      </p:sp>
      <p:sp>
        <p:nvSpPr>
          <p:cNvPr id="17" name="TextBox 16"/>
          <p:cNvSpPr txBox="1"/>
          <p:nvPr/>
        </p:nvSpPr>
        <p:spPr>
          <a:xfrm>
            <a:off x="324176" y="3374698"/>
            <a:ext cx="40248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sario</a:t>
            </a:r>
          </a:p>
        </p:txBody>
      </p:sp>
      <p:sp>
        <p:nvSpPr>
          <p:cNvPr id="15" name="TextBox 14"/>
          <p:cNvSpPr txBox="1"/>
          <p:nvPr/>
        </p:nvSpPr>
        <p:spPr>
          <a:xfrm>
            <a:off x="4267200" y="4505752"/>
            <a:ext cx="3657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pare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0" name="TextBox 9"/>
          <p:cNvSpPr txBox="1"/>
          <p:nvPr/>
        </p:nvSpPr>
        <p:spPr>
          <a:xfrm>
            <a:off x="8682883" y="174886"/>
            <a:ext cx="28342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ntro</a:t>
            </a:r>
          </a:p>
        </p:txBody>
      </p:sp>
      <p:sp>
        <p:nvSpPr>
          <p:cNvPr id="13" name="TextBox 12"/>
          <p:cNvSpPr txBox="1"/>
          <p:nvPr/>
        </p:nvSpPr>
        <p:spPr>
          <a:xfrm>
            <a:off x="7626486" y="3349730"/>
            <a:ext cx="47683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sitar</a:t>
            </a:r>
          </a:p>
        </p:txBody>
      </p:sp>
      <p:sp>
        <p:nvSpPr>
          <p:cNvPr id="11" name="TextBox 10">
            <a:extLst>
              <a:ext uri="{FF2B5EF4-FFF2-40B4-BE49-F238E27FC236}">
                <a16:creationId xmlns:a16="http://schemas.microsoft.com/office/drawing/2014/main" id="{0340272B-E10D-904F-95DF-676276223A8D}"/>
              </a:ext>
            </a:extLst>
          </p:cNvPr>
          <p:cNvSpPr txBox="1"/>
          <p:nvPr/>
        </p:nvSpPr>
        <p:spPr>
          <a:xfrm>
            <a:off x="4416055" y="3230194"/>
            <a:ext cx="33598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rca</a:t>
            </a:r>
          </a:p>
        </p:txBody>
      </p:sp>
    </p:spTree>
    <p:extLst>
      <p:ext uri="{BB962C8B-B14F-4D97-AF65-F5344CB8AC3E}">
        <p14:creationId xmlns:p14="http://schemas.microsoft.com/office/powerpoint/2010/main" val="79598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4" name="ce_cerca.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5" name="ce_doc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6" name="ce_centro.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subTnLst>
                                    <p:audio>
                                      <p:cMediaNode>
                                        <p:cTn display="0" masterRel="sameClick">
                                          <p:stCondLst>
                                            <p:cond evt="begin" delay="0">
                                              <p:tn val="30"/>
                                            </p:cond>
                                          </p:stCondLst>
                                          <p:endCondLst>
                                            <p:cond evt="onStopAudio" delay="0">
                                              <p:tgtEl>
                                                <p:sldTgt/>
                                              </p:tgtEl>
                                            </p:cond>
                                          </p:endCondLst>
                                        </p:cTn>
                                        <p:tgtEl>
                                          <p:sndTgt r:embed="rId7" name="ce_necesario.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subTnLst>
                                    <p:audio>
                                      <p:cMediaNode>
                                        <p:cTn display="0" masterRel="sameClick">
                                          <p:stCondLst>
                                            <p:cond evt="begin" delay="0">
                                              <p:tn val="35"/>
                                            </p:cond>
                                          </p:stCondLst>
                                          <p:endCondLst>
                                            <p:cond evt="onStopAudio" delay="0">
                                              <p:tgtEl>
                                                <p:sldTgt/>
                                              </p:tgtEl>
                                            </p:cond>
                                          </p:endCondLst>
                                        </p:cTn>
                                        <p:tgtEl>
                                          <p:sndTgt r:embed="rId8" name="ce_parec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subTnLst>
                                    <p:audio>
                                      <p:cMediaNode>
                                        <p:cTn display="0" masterRel="sameClick">
                                          <p:stCondLst>
                                            <p:cond evt="begin" delay="0">
                                              <p:tn val="40"/>
                                            </p:cond>
                                          </p:stCondLst>
                                          <p:endCondLst>
                                            <p:cond evt="onStopAudio" delay="0">
                                              <p:tgtEl>
                                                <p:sldTgt/>
                                              </p:tgtEl>
                                            </p:cond>
                                          </p:endCondLst>
                                        </p:cTn>
                                        <p:tgtEl>
                                          <p:sndTgt r:embed="rId9" name="ce_necesi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4" grpId="0"/>
      <p:bldP spid="17" grpId="0"/>
      <p:bldP spid="15" grpId="0"/>
      <p:bldP spid="10" grpId="0"/>
      <p:bldP spid="13"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0424"/>
            <a:ext cx="10515600" cy="1325563"/>
          </a:xfrm>
        </p:spPr>
        <p:txBody>
          <a:bodyPr>
            <a:noAutofit/>
          </a:bodyPr>
          <a:lstStyle/>
          <a:p>
            <a:pPr algn="ctr"/>
            <a:r>
              <a:rPr lang="en-GB" sz="12000" b="1" dirty="0" err="1">
                <a:solidFill>
                  <a:srgbClr val="115076"/>
                </a:solidFill>
                <a:latin typeface="Century Gothic" panose="020B0502020202020204" pitchFamily="34" charset="0"/>
                <a:cs typeface="Calibri" panose="020F0502020204030204" pitchFamily="34" charset="0"/>
              </a:rPr>
              <a:t>ce</a:t>
            </a:r>
            <a:endParaRPr lang="en-GB" sz="12000" b="1" dirty="0">
              <a:solidFill>
                <a:srgbClr val="115076"/>
              </a:solidFill>
              <a:latin typeface="Century Gothic" panose="020B0502020202020204" pitchFamily="34" charset="0"/>
              <a:cs typeface="Calibri" panose="020F0502020204030204" pitchFamily="34" charset="0"/>
            </a:endParaRPr>
          </a:p>
        </p:txBody>
      </p:sp>
      <p:sp>
        <p:nvSpPr>
          <p:cNvPr id="4" name="Rounded Rectangle 3" descr="rectangle"/>
          <p:cNvSpPr/>
          <p:nvPr/>
        </p:nvSpPr>
        <p:spPr>
          <a:xfrm>
            <a:off x="4486642" y="1833769"/>
            <a:ext cx="3196166" cy="250912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416055" y="3230194"/>
            <a:ext cx="33598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rca</a:t>
            </a:r>
          </a:p>
        </p:txBody>
      </p:sp>
      <p:sp>
        <p:nvSpPr>
          <p:cNvPr id="14" name="TextBox 13"/>
          <p:cNvSpPr txBox="1"/>
          <p:nvPr/>
        </p:nvSpPr>
        <p:spPr>
          <a:xfrm>
            <a:off x="844203" y="171534"/>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p>
        </p:txBody>
      </p:sp>
      <p:sp>
        <p:nvSpPr>
          <p:cNvPr id="17" name="TextBox 16"/>
          <p:cNvSpPr txBox="1"/>
          <p:nvPr/>
        </p:nvSpPr>
        <p:spPr>
          <a:xfrm>
            <a:off x="324176" y="3374698"/>
            <a:ext cx="40248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sario</a:t>
            </a:r>
          </a:p>
        </p:txBody>
      </p:sp>
      <p:sp>
        <p:nvSpPr>
          <p:cNvPr id="15" name="TextBox 14"/>
          <p:cNvSpPr txBox="1"/>
          <p:nvPr/>
        </p:nvSpPr>
        <p:spPr>
          <a:xfrm>
            <a:off x="4267200" y="4505752"/>
            <a:ext cx="3657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pare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0" name="TextBox 9"/>
          <p:cNvSpPr txBox="1"/>
          <p:nvPr/>
        </p:nvSpPr>
        <p:spPr>
          <a:xfrm>
            <a:off x="8682883" y="174886"/>
            <a:ext cx="28342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ntro</a:t>
            </a:r>
          </a:p>
        </p:txBody>
      </p:sp>
      <p:sp>
        <p:nvSpPr>
          <p:cNvPr id="13" name="TextBox 12"/>
          <p:cNvSpPr txBox="1"/>
          <p:nvPr/>
        </p:nvSpPr>
        <p:spPr>
          <a:xfrm>
            <a:off x="7626486" y="3349730"/>
            <a:ext cx="47683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sitar</a:t>
            </a:r>
          </a:p>
        </p:txBody>
      </p:sp>
    </p:spTree>
    <p:extLst>
      <p:ext uri="{BB962C8B-B14F-4D97-AF65-F5344CB8AC3E}">
        <p14:creationId xmlns:p14="http://schemas.microsoft.com/office/powerpoint/2010/main" val="153880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4" grpId="0"/>
      <p:bldP spid="17" grpId="0"/>
      <p:bldP spid="15" grpId="0"/>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ci</a:t>
            </a:r>
            <a:r>
              <a:rPr lang="en-GB" sz="9600" b="1" dirty="0">
                <a:solidFill>
                  <a:srgbClr val="115076"/>
                </a:solidFill>
                <a:latin typeface="Century Gothic" panose="020B0502020202020204" pitchFamily="34" charset="0"/>
                <a:cs typeface="Calibri" panose="020F0502020204030204" pitchFamily="34" charset="0"/>
              </a:rPr>
              <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0700" y="1772536"/>
            <a:ext cx="3196166" cy="286587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11" name="Picture 2" descr="green checkmark in a circl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2706" y="2040031"/>
            <a:ext cx="1546588" cy="15465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8891" y="3508003"/>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erto</a:t>
            </a:r>
          </a:p>
        </p:txBody>
      </p:sp>
      <p:sp>
        <p:nvSpPr>
          <p:cNvPr id="9" name="TextBox 8"/>
          <p:cNvSpPr txBox="1"/>
          <p:nvPr/>
        </p:nvSpPr>
        <p:spPr>
          <a:xfrm>
            <a:off x="718803" y="147941"/>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p>
        </p:txBody>
      </p:sp>
      <p:pic>
        <p:nvPicPr>
          <p:cNvPr id="12294" name="Picture 6" descr="popcorn, 3D glasses, and a film roll. "/>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4122" y="1183034"/>
            <a:ext cx="2083580" cy="15626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4070" y="3341961"/>
            <a:ext cx="38913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encias</a:t>
            </a:r>
          </a:p>
        </p:txBody>
      </p:sp>
      <p:pic>
        <p:nvPicPr>
          <p:cNvPr id="12296" name="Picture 8" descr="test tub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60317" y="4490919"/>
            <a:ext cx="1598819" cy="16317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8891" y="4638407"/>
            <a:ext cx="28342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5" name="TextBox 14"/>
          <p:cNvSpPr txBox="1"/>
          <p:nvPr/>
        </p:nvSpPr>
        <p:spPr>
          <a:xfrm>
            <a:off x="4492878" y="5612802"/>
            <a:ext cx="30202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say; tell]</a:t>
            </a:r>
          </a:p>
        </p:txBody>
      </p:sp>
      <p:sp>
        <p:nvSpPr>
          <p:cNvPr id="10" name="TextBox 9"/>
          <p:cNvSpPr txBox="1"/>
          <p:nvPr/>
        </p:nvSpPr>
        <p:spPr>
          <a:xfrm>
            <a:off x="7917157" y="179392"/>
            <a:ext cx="398462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embre</a:t>
            </a:r>
          </a:p>
        </p:txBody>
      </p:sp>
      <p:pic>
        <p:nvPicPr>
          <p:cNvPr id="12298" name="Picture 10" descr="month of Decembe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96547" y="1298741"/>
            <a:ext cx="1730637" cy="14825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52185" y="3321106"/>
            <a:ext cx="37145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udad</a:t>
            </a:r>
          </a:p>
        </p:txBody>
      </p:sp>
      <p:pic>
        <p:nvPicPr>
          <p:cNvPr id="12290" name="Picture 2" descr="month of December"/>
          <p:cNvPicPr>
            <a:picLocks noChangeAspect="1" noChangeArrowheads="1"/>
          </p:cNvPicPr>
          <p:nvPr/>
        </p:nvPicPr>
        <p:blipFill rotWithShape="1">
          <a:blip r:embed="rId14">
            <a:extLst>
              <a:ext uri="{28A0092B-C50C-407E-A947-70E740481C1C}">
                <a14:useLocalDpi xmlns:a14="http://schemas.microsoft.com/office/drawing/2010/main" val="0"/>
              </a:ext>
            </a:extLst>
          </a:blip>
          <a:srcRect b="29810"/>
          <a:stretch/>
        </p:blipFill>
        <p:spPr bwMode="auto">
          <a:xfrm>
            <a:off x="8536199" y="4440455"/>
            <a:ext cx="2649518" cy="169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74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ci_cierto.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ci_cin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294"/>
                                        </p:tgtEl>
                                        <p:attrNameLst>
                                          <p:attrName>style.visibility</p:attrName>
                                        </p:attrNameLst>
                                      </p:cBhvr>
                                      <p:to>
                                        <p:strVal val="visible"/>
                                      </p:to>
                                    </p:set>
                                    <p:animEffect transition="in" filter="fade">
                                      <p:cBhvr>
                                        <p:cTn id="28" dur="500"/>
                                        <p:tgtEl>
                                          <p:spTgt spid="12294"/>
                                        </p:tgtEl>
                                      </p:cBhvr>
                                    </p:animEffect>
                                  </p:childTnLst>
                                  <p:subTnLst>
                                    <p:audio>
                                      <p:cMediaNode>
                                        <p:cTn display="0" masterRel="sameClick">
                                          <p:stCondLst>
                                            <p:cond evt="begin" delay="0">
                                              <p:tn val="26"/>
                                            </p:cond>
                                          </p:stCondLst>
                                          <p:endCondLst>
                                            <p:cond evt="onStopAudio" delay="0">
                                              <p:tgtEl>
                                                <p:sldTgt/>
                                              </p:tgtEl>
                                            </p:cond>
                                          </p:endCondLst>
                                        </p:cTn>
                                        <p:tgtEl>
                                          <p:sndTgt r:embed="rId5" name="ci_cin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6" name="ci_diciembr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298"/>
                                        </p:tgtEl>
                                        <p:attrNameLst>
                                          <p:attrName>style.visibility</p:attrName>
                                        </p:attrNameLst>
                                      </p:cBhvr>
                                      <p:to>
                                        <p:strVal val="visible"/>
                                      </p:to>
                                    </p:set>
                                    <p:animEffect transition="in" filter="fade">
                                      <p:cBhvr>
                                        <p:cTn id="38" dur="500"/>
                                        <p:tgtEl>
                                          <p:spTgt spid="12298"/>
                                        </p:tgtEl>
                                      </p:cBhvr>
                                    </p:animEffect>
                                  </p:childTnLst>
                                  <p:subTnLst>
                                    <p:audio>
                                      <p:cMediaNode>
                                        <p:cTn display="0" masterRel="sameClick">
                                          <p:stCondLst>
                                            <p:cond evt="begin" delay="0">
                                              <p:tn val="36"/>
                                            </p:cond>
                                          </p:stCondLst>
                                          <p:endCondLst>
                                            <p:cond evt="onStopAudio" delay="0">
                                              <p:tgtEl>
                                                <p:sldTgt/>
                                              </p:tgtEl>
                                            </p:cond>
                                          </p:endCondLst>
                                        </p:cTn>
                                        <p:tgtEl>
                                          <p:sndTgt r:embed="rId6" name="ci_diciembr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ci_ciencias.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296"/>
                                        </p:tgtEl>
                                        <p:attrNameLst>
                                          <p:attrName>style.visibility</p:attrName>
                                        </p:attrNameLst>
                                      </p:cBhvr>
                                      <p:to>
                                        <p:strVal val="visible"/>
                                      </p:to>
                                    </p:set>
                                    <p:animEffect transition="in" filter="fade">
                                      <p:cBhvr>
                                        <p:cTn id="48" dur="500"/>
                                        <p:tgtEl>
                                          <p:spTgt spid="12296"/>
                                        </p:tgtEl>
                                      </p:cBhvr>
                                    </p:animEffect>
                                  </p:childTnLst>
                                  <p:subTnLst>
                                    <p:audio>
                                      <p:cMediaNode>
                                        <p:cTn display="0" masterRel="sameClick">
                                          <p:stCondLst>
                                            <p:cond evt="begin" delay="0">
                                              <p:tn val="46"/>
                                            </p:cond>
                                          </p:stCondLst>
                                          <p:endCondLst>
                                            <p:cond evt="onStopAudio" delay="0">
                                              <p:tgtEl>
                                                <p:sldTgt/>
                                              </p:tgtEl>
                                            </p:cond>
                                          </p:endCondLst>
                                        </p:cTn>
                                        <p:tgtEl>
                                          <p:sndTgt r:embed="rId7" name="ci_ciencias.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subTnLst>
                                    <p:audio>
                                      <p:cMediaNode>
                                        <p:cTn display="0" masterRel="sameClick">
                                          <p:stCondLst>
                                            <p:cond evt="begin" delay="0">
                                              <p:tn val="51"/>
                                            </p:cond>
                                          </p:stCondLst>
                                          <p:endCondLst>
                                            <p:cond evt="onStopAudio" delay="0">
                                              <p:tgtEl>
                                                <p:sldTgt/>
                                              </p:tgtEl>
                                            </p:cond>
                                          </p:endCondLst>
                                        </p:cTn>
                                        <p:tgtEl>
                                          <p:sndTgt r:embed="rId8" name="ci_deci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8" name="ci_deci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9" name="ci_ciudad.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290"/>
                                        </p:tgtEl>
                                        <p:attrNameLst>
                                          <p:attrName>style.visibility</p:attrName>
                                        </p:attrNameLst>
                                      </p:cBhvr>
                                      <p:to>
                                        <p:strVal val="visible"/>
                                      </p:to>
                                    </p:set>
                                    <p:animEffect transition="in" filter="fade">
                                      <p:cBhvr>
                                        <p:cTn id="68" dur="500"/>
                                        <p:tgtEl>
                                          <p:spTgt spid="12290"/>
                                        </p:tgtEl>
                                      </p:cBhvr>
                                    </p:animEffect>
                                  </p:childTnLst>
                                  <p:subTnLst>
                                    <p:audio>
                                      <p:cMediaNode>
                                        <p:cTn display="0" masterRel="sameClick">
                                          <p:stCondLst>
                                            <p:cond evt="begin" delay="0">
                                              <p:tn val="66"/>
                                            </p:cond>
                                          </p:stCondLst>
                                          <p:endCondLst>
                                            <p:cond evt="onStopAudio" delay="0">
                                              <p:tgtEl>
                                                <p:sldTgt/>
                                              </p:tgtEl>
                                            </p:cond>
                                          </p:endCondLst>
                                        </p:cTn>
                                        <p:tgtEl>
                                          <p:sndTgt r:embed="rId9" name="ci_ciuda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8" grpId="0"/>
      <p:bldP spid="6" grpId="0"/>
      <p:bldP spid="15" grpId="0"/>
      <p:bldP spid="10"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ci</a:t>
            </a:r>
            <a:r>
              <a:rPr lang="en-GB" sz="9600" b="1" dirty="0">
                <a:solidFill>
                  <a:srgbClr val="115076"/>
                </a:solidFill>
                <a:latin typeface="Century Gothic" panose="020B0502020202020204" pitchFamily="34" charset="0"/>
                <a:cs typeface="Calibri" panose="020F0502020204030204" pitchFamily="34" charset="0"/>
              </a:rPr>
              <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0700" y="1772536"/>
            <a:ext cx="3196166" cy="286587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678891" y="3508003"/>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erto</a:t>
            </a:r>
          </a:p>
        </p:txBody>
      </p:sp>
      <p:sp>
        <p:nvSpPr>
          <p:cNvPr id="9" name="TextBox 8"/>
          <p:cNvSpPr txBox="1"/>
          <p:nvPr/>
        </p:nvSpPr>
        <p:spPr>
          <a:xfrm>
            <a:off x="718803" y="147941"/>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p>
        </p:txBody>
      </p:sp>
      <p:sp>
        <p:nvSpPr>
          <p:cNvPr id="8" name="TextBox 7"/>
          <p:cNvSpPr txBox="1"/>
          <p:nvPr/>
        </p:nvSpPr>
        <p:spPr>
          <a:xfrm>
            <a:off x="214070" y="3341961"/>
            <a:ext cx="38913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encias</a:t>
            </a:r>
          </a:p>
        </p:txBody>
      </p:sp>
      <p:sp>
        <p:nvSpPr>
          <p:cNvPr id="6" name="TextBox 5"/>
          <p:cNvSpPr txBox="1"/>
          <p:nvPr/>
        </p:nvSpPr>
        <p:spPr>
          <a:xfrm>
            <a:off x="4678891" y="4638407"/>
            <a:ext cx="28342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0" name="TextBox 9"/>
          <p:cNvSpPr txBox="1"/>
          <p:nvPr/>
        </p:nvSpPr>
        <p:spPr>
          <a:xfrm>
            <a:off x="7917157" y="179392"/>
            <a:ext cx="398462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embre</a:t>
            </a:r>
          </a:p>
        </p:txBody>
      </p:sp>
      <p:sp>
        <p:nvSpPr>
          <p:cNvPr id="7" name="TextBox 6"/>
          <p:cNvSpPr txBox="1"/>
          <p:nvPr/>
        </p:nvSpPr>
        <p:spPr>
          <a:xfrm>
            <a:off x="8052185" y="3321106"/>
            <a:ext cx="37145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udad</a:t>
            </a:r>
          </a:p>
        </p:txBody>
      </p:sp>
    </p:spTree>
    <p:extLst>
      <p:ext uri="{BB962C8B-B14F-4D97-AF65-F5344CB8AC3E}">
        <p14:creationId xmlns:p14="http://schemas.microsoft.com/office/powerpoint/2010/main" val="321817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ci_ciert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ci_cin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ci_diciembre.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ci_ciencias.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ci_deci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ci_ciuda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8" grpId="0"/>
      <p:bldP spid="6" grpId="0"/>
      <p:bldP spid="10"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ci</a:t>
            </a:r>
            <a:r>
              <a:rPr lang="en-GB" sz="9600" b="1" dirty="0">
                <a:solidFill>
                  <a:srgbClr val="115076"/>
                </a:solidFill>
                <a:latin typeface="Century Gothic" panose="020B0502020202020204" pitchFamily="34" charset="0"/>
                <a:cs typeface="Calibri" panose="020F0502020204030204" pitchFamily="34" charset="0"/>
              </a:rPr>
              <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0700" y="1772536"/>
            <a:ext cx="3196166" cy="286587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678891" y="3508003"/>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erto</a:t>
            </a:r>
          </a:p>
        </p:txBody>
      </p:sp>
      <p:sp>
        <p:nvSpPr>
          <p:cNvPr id="9" name="TextBox 8"/>
          <p:cNvSpPr txBox="1"/>
          <p:nvPr/>
        </p:nvSpPr>
        <p:spPr>
          <a:xfrm>
            <a:off x="718803" y="147941"/>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p>
        </p:txBody>
      </p:sp>
      <p:sp>
        <p:nvSpPr>
          <p:cNvPr id="8" name="TextBox 7"/>
          <p:cNvSpPr txBox="1"/>
          <p:nvPr/>
        </p:nvSpPr>
        <p:spPr>
          <a:xfrm>
            <a:off x="214070" y="3341961"/>
            <a:ext cx="38913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encias</a:t>
            </a:r>
          </a:p>
        </p:txBody>
      </p:sp>
      <p:sp>
        <p:nvSpPr>
          <p:cNvPr id="6" name="TextBox 5"/>
          <p:cNvSpPr txBox="1"/>
          <p:nvPr/>
        </p:nvSpPr>
        <p:spPr>
          <a:xfrm>
            <a:off x="4678891" y="4638407"/>
            <a:ext cx="28342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0" name="TextBox 9"/>
          <p:cNvSpPr txBox="1"/>
          <p:nvPr/>
        </p:nvSpPr>
        <p:spPr>
          <a:xfrm>
            <a:off x="7917157" y="179392"/>
            <a:ext cx="398462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embre</a:t>
            </a:r>
          </a:p>
        </p:txBody>
      </p:sp>
      <p:sp>
        <p:nvSpPr>
          <p:cNvPr id="7" name="TextBox 6"/>
          <p:cNvSpPr txBox="1"/>
          <p:nvPr/>
        </p:nvSpPr>
        <p:spPr>
          <a:xfrm>
            <a:off x="8052185" y="3321106"/>
            <a:ext cx="37145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udad</a:t>
            </a:r>
          </a:p>
        </p:txBody>
      </p:sp>
    </p:spTree>
    <p:extLst>
      <p:ext uri="{BB962C8B-B14F-4D97-AF65-F5344CB8AC3E}">
        <p14:creationId xmlns:p14="http://schemas.microsoft.com/office/powerpoint/2010/main" val="377299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8" grpId="0"/>
      <p:bldP spid="6" grpId="0"/>
      <p:bldP spid="10"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r>
              <a:rPr lang="en-GB" sz="3600" b="1" dirty="0">
                <a:solidFill>
                  <a:schemeClr val="bg1"/>
                </a:solidFill>
              </a:rPr>
              <a:t>: [ci] &amp; [ce]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82284" y="1134428"/>
            <a:ext cx="36967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escribe en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nombre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correcto</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del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lugar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16" name="Group 15"/>
          <p:cNvGrpSpPr/>
          <p:nvPr/>
        </p:nvGrpSpPr>
        <p:grpSpPr>
          <a:xfrm>
            <a:off x="3978344" y="955948"/>
            <a:ext cx="6174264" cy="5444913"/>
            <a:chOff x="3324578" y="1460853"/>
            <a:chExt cx="6174264" cy="5444913"/>
          </a:xfrm>
        </p:grpSpPr>
        <p:pic>
          <p:nvPicPr>
            <p:cNvPr id="3" name="Picture 2"/>
            <p:cNvPicPr>
              <a:picLocks noChangeAspect="1"/>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4230"/>
                      </a14:imgEffect>
                      <a14:imgEffect>
                        <a14:saturation sat="0"/>
                      </a14:imgEffect>
                    </a14:imgLayer>
                  </a14:imgProps>
                </a:ext>
                <a:ext uri="{28A0092B-C50C-407E-A947-70E740481C1C}">
                  <a14:useLocalDpi xmlns:a14="http://schemas.microsoft.com/office/drawing/2010/main" val="0"/>
                </a:ext>
              </a:extLst>
            </a:blip>
            <a:srcRect b="-249"/>
            <a:stretch/>
          </p:blipFill>
          <p:spPr>
            <a:xfrm>
              <a:off x="3324578" y="1460853"/>
              <a:ext cx="6174264" cy="5444913"/>
            </a:xfrm>
            <a:prstGeom prst="rect">
              <a:avLst/>
            </a:prstGeom>
          </p:spPr>
        </p:pic>
        <p:sp>
          <p:nvSpPr>
            <p:cNvPr id="8" name="Oval 7"/>
            <p:cNvSpPr/>
            <p:nvPr/>
          </p:nvSpPr>
          <p:spPr>
            <a:xfrm>
              <a:off x="7683690" y="3138985"/>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Oval 8"/>
            <p:cNvSpPr/>
            <p:nvPr/>
          </p:nvSpPr>
          <p:spPr>
            <a:xfrm>
              <a:off x="7276532" y="4285397"/>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9"/>
            <p:cNvSpPr/>
            <p:nvPr/>
          </p:nvSpPr>
          <p:spPr>
            <a:xfrm>
              <a:off x="6848233" y="5161128"/>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p:cNvSpPr/>
            <p:nvPr/>
          </p:nvSpPr>
          <p:spPr>
            <a:xfrm>
              <a:off x="5270311" y="5347647"/>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p:cNvSpPr/>
            <p:nvPr/>
          </p:nvSpPr>
          <p:spPr>
            <a:xfrm>
              <a:off x="6670813" y="4467368"/>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p:cNvSpPr/>
            <p:nvPr/>
          </p:nvSpPr>
          <p:spPr>
            <a:xfrm>
              <a:off x="4358186" y="4107976"/>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Oval 13">
              <a:hlinkClick r:id="" action="ppaction://noaction" highlightClick="1">
                <a:snd r:embed="rId6" name="bomb.wav"/>
              </a:hlinkClick>
            </p:cNvPr>
            <p:cNvSpPr/>
            <p:nvPr/>
          </p:nvSpPr>
          <p:spPr>
            <a:xfrm>
              <a:off x="3800902" y="1922519"/>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Oval 14"/>
            <p:cNvSpPr/>
            <p:nvPr/>
          </p:nvSpPr>
          <p:spPr>
            <a:xfrm>
              <a:off x="4658436" y="6550925"/>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cxnSp>
        <p:nvCxnSpPr>
          <p:cNvPr id="18" name="Straight Connector 17"/>
          <p:cNvCxnSpPr/>
          <p:nvPr/>
        </p:nvCxnSpPr>
        <p:spPr>
          <a:xfrm>
            <a:off x="4688953" y="1595035"/>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619509" y="2811501"/>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207802" y="3957913"/>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951350" y="3780492"/>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0591" y="4139884"/>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798369" y="4813693"/>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872363" y="5020163"/>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216603" y="6180745"/>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61111" y="1087852"/>
            <a:ext cx="16468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Galicia</a:t>
            </a:r>
          </a:p>
        </p:txBody>
      </p:sp>
      <p:sp>
        <p:nvSpPr>
          <p:cNvPr id="28" name="TextBox 27"/>
          <p:cNvSpPr txBox="1"/>
          <p:nvPr/>
        </p:nvSpPr>
        <p:spPr>
          <a:xfrm>
            <a:off x="8558095" y="2300045"/>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Barcelona</a:t>
            </a:r>
          </a:p>
        </p:txBody>
      </p:sp>
      <p:sp>
        <p:nvSpPr>
          <p:cNvPr id="29" name="TextBox 28"/>
          <p:cNvSpPr txBox="1"/>
          <p:nvPr/>
        </p:nvSpPr>
        <p:spPr>
          <a:xfrm>
            <a:off x="8167528" y="3448211"/>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Valencia</a:t>
            </a:r>
          </a:p>
        </p:txBody>
      </p:sp>
      <p:sp>
        <p:nvSpPr>
          <p:cNvPr id="30" name="TextBox 29"/>
          <p:cNvSpPr txBox="1"/>
          <p:nvPr/>
        </p:nvSpPr>
        <p:spPr>
          <a:xfrm>
            <a:off x="3001392" y="3262720"/>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Cáceres</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p:cNvSpPr txBox="1"/>
          <p:nvPr/>
        </p:nvSpPr>
        <p:spPr>
          <a:xfrm>
            <a:off x="5342695" y="3604850"/>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Albacete</a:t>
            </a:r>
          </a:p>
        </p:txBody>
      </p:sp>
      <p:sp>
        <p:nvSpPr>
          <p:cNvPr id="32" name="TextBox 31"/>
          <p:cNvSpPr txBox="1"/>
          <p:nvPr/>
        </p:nvSpPr>
        <p:spPr>
          <a:xfrm>
            <a:off x="8037206" y="4303989"/>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Murcia</a:t>
            </a:r>
          </a:p>
        </p:txBody>
      </p:sp>
      <p:sp>
        <p:nvSpPr>
          <p:cNvPr id="33" name="TextBox 32"/>
          <p:cNvSpPr txBox="1"/>
          <p:nvPr/>
        </p:nvSpPr>
        <p:spPr>
          <a:xfrm>
            <a:off x="3784826" y="4499898"/>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Andalucía</a:t>
            </a:r>
          </a:p>
        </p:txBody>
      </p:sp>
      <p:sp>
        <p:nvSpPr>
          <p:cNvPr id="34" name="TextBox 33"/>
          <p:cNvSpPr txBox="1"/>
          <p:nvPr/>
        </p:nvSpPr>
        <p:spPr>
          <a:xfrm>
            <a:off x="3692667" y="5662974"/>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Ceuta</a:t>
            </a:r>
          </a:p>
        </p:txBody>
      </p:sp>
      <p:sp>
        <p:nvSpPr>
          <p:cNvPr id="36" name="Action Button: Custom 20">
            <a:hlinkClick r:id="" action="ppaction://noaction" highlightClick="1">
              <a:snd r:embed="rId7" name="Galicia.wav"/>
            </a:hlinkClick>
            <a:extLst>
              <a:ext uri="{FF2B5EF4-FFF2-40B4-BE49-F238E27FC236}">
                <a16:creationId xmlns:a16="http://schemas.microsoft.com/office/drawing/2014/main" id="{155C717C-8857-45A1-9599-A8DD130ADD24}"/>
              </a:ext>
            </a:extLst>
          </p:cNvPr>
          <p:cNvSpPr/>
          <p:nvPr/>
        </p:nvSpPr>
        <p:spPr>
          <a:xfrm>
            <a:off x="3921593" y="1209044"/>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7" name="Action Button: Custom 20">
            <a:hlinkClick r:id="" action="ppaction://noaction" highlightClick="1">
              <a:snd r:embed="rId8" name="Barcelona.wav"/>
            </a:hlinkClick>
            <a:extLst>
              <a:ext uri="{FF2B5EF4-FFF2-40B4-BE49-F238E27FC236}">
                <a16:creationId xmlns:a16="http://schemas.microsoft.com/office/drawing/2014/main" id="{155C717C-8857-45A1-9599-A8DD130ADD24}"/>
              </a:ext>
            </a:extLst>
          </p:cNvPr>
          <p:cNvSpPr/>
          <p:nvPr/>
        </p:nvSpPr>
        <p:spPr>
          <a:xfrm>
            <a:off x="8558095" y="1974537"/>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8" name="Action Button: Custom 20">
            <a:hlinkClick r:id="" action="ppaction://noaction" highlightClick="1">
              <a:snd r:embed="rId9" name="Cáceres.wav"/>
            </a:hlinkClick>
            <a:extLst>
              <a:ext uri="{FF2B5EF4-FFF2-40B4-BE49-F238E27FC236}">
                <a16:creationId xmlns:a16="http://schemas.microsoft.com/office/drawing/2014/main" id="{155C717C-8857-45A1-9599-A8DD130ADD24}"/>
              </a:ext>
            </a:extLst>
          </p:cNvPr>
          <p:cNvSpPr/>
          <p:nvPr/>
        </p:nvSpPr>
        <p:spPr>
          <a:xfrm>
            <a:off x="2449618" y="3383507"/>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9" name="Action Button: Custom 20">
            <a:hlinkClick r:id="" action="ppaction://noaction" highlightClick="1">
              <a:snd r:embed="rId10" name="Albacete.wav"/>
            </a:hlinkClick>
            <a:extLst>
              <a:ext uri="{FF2B5EF4-FFF2-40B4-BE49-F238E27FC236}">
                <a16:creationId xmlns:a16="http://schemas.microsoft.com/office/drawing/2014/main" id="{155C717C-8857-45A1-9599-A8DD130ADD24}"/>
              </a:ext>
            </a:extLst>
          </p:cNvPr>
          <p:cNvSpPr/>
          <p:nvPr/>
        </p:nvSpPr>
        <p:spPr>
          <a:xfrm>
            <a:off x="6892452" y="3276309"/>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0" name="Action Button: Custom 20">
            <a:hlinkClick r:id="" action="ppaction://noaction" highlightClick="1">
              <a:snd r:embed="rId11" name="Valencia.wav"/>
            </a:hlinkClick>
            <a:extLst>
              <a:ext uri="{FF2B5EF4-FFF2-40B4-BE49-F238E27FC236}">
                <a16:creationId xmlns:a16="http://schemas.microsoft.com/office/drawing/2014/main" id="{155C717C-8857-45A1-9599-A8DD130ADD24}"/>
              </a:ext>
            </a:extLst>
          </p:cNvPr>
          <p:cNvSpPr/>
          <p:nvPr/>
        </p:nvSpPr>
        <p:spPr>
          <a:xfrm>
            <a:off x="10277561" y="3564736"/>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1" name="Action Button: Custom 20">
            <a:hlinkClick r:id="" action="ppaction://noaction" highlightClick="1">
              <a:snd r:embed="rId12" name="Andalucía.wav"/>
            </a:hlinkClick>
            <a:extLst>
              <a:ext uri="{FF2B5EF4-FFF2-40B4-BE49-F238E27FC236}">
                <a16:creationId xmlns:a16="http://schemas.microsoft.com/office/drawing/2014/main" id="{155C717C-8857-45A1-9599-A8DD130ADD24}"/>
              </a:ext>
            </a:extLst>
          </p:cNvPr>
          <p:cNvSpPr/>
          <p:nvPr/>
        </p:nvSpPr>
        <p:spPr>
          <a:xfrm>
            <a:off x="3349538" y="4612175"/>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2" name="Action Button: Custom 20">
            <a:hlinkClick r:id="" action="ppaction://noaction" highlightClick="1">
              <a:snd r:embed="rId13" name="Murcia.wav"/>
            </a:hlinkClick>
            <a:extLst>
              <a:ext uri="{FF2B5EF4-FFF2-40B4-BE49-F238E27FC236}">
                <a16:creationId xmlns:a16="http://schemas.microsoft.com/office/drawing/2014/main" id="{155C717C-8857-45A1-9599-A8DD130ADD24}"/>
              </a:ext>
            </a:extLst>
          </p:cNvPr>
          <p:cNvSpPr/>
          <p:nvPr/>
        </p:nvSpPr>
        <p:spPr>
          <a:xfrm>
            <a:off x="9893982" y="4436889"/>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43" name="Action Button: Custom 20">
            <a:hlinkClick r:id="" action="ppaction://noaction" highlightClick="1">
              <a:snd r:embed="rId14" name="Ceuta.wav"/>
            </a:hlinkClick>
            <a:extLst>
              <a:ext uri="{FF2B5EF4-FFF2-40B4-BE49-F238E27FC236}">
                <a16:creationId xmlns:a16="http://schemas.microsoft.com/office/drawing/2014/main" id="{155C717C-8857-45A1-9599-A8DD130ADD24}"/>
              </a:ext>
            </a:extLst>
          </p:cNvPr>
          <p:cNvSpPr/>
          <p:nvPr/>
        </p:nvSpPr>
        <p:spPr>
          <a:xfrm>
            <a:off x="5896348" y="5865910"/>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Tree>
    <p:extLst>
      <p:ext uri="{BB962C8B-B14F-4D97-AF65-F5344CB8AC3E}">
        <p14:creationId xmlns:p14="http://schemas.microsoft.com/office/powerpoint/2010/main" val="364665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SSCs [CE] y [CI]</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pic>
        <p:nvPicPr>
          <p:cNvPr id="6" name="Picture 5"/>
          <p:cNvPicPr/>
          <p:nvPr/>
        </p:nvPicPr>
        <p:blipFill rotWithShape="1">
          <a:blip r:embed="rId4">
            <a:extLst>
              <a:ext uri="{28A0092B-C50C-407E-A947-70E740481C1C}">
                <a14:useLocalDpi xmlns:a14="http://schemas.microsoft.com/office/drawing/2010/main" val="0"/>
              </a:ext>
            </a:extLst>
          </a:blip>
          <a:srcRect l="23820" t="28560" r="36927" b="25153"/>
          <a:stretch/>
        </p:blipFill>
        <p:spPr bwMode="auto">
          <a:xfrm>
            <a:off x="8613773" y="3929580"/>
            <a:ext cx="3578227" cy="2292393"/>
          </a:xfrm>
          <a:prstGeom prst="rect">
            <a:avLst/>
          </a:prstGeom>
          <a:ln>
            <a:noFill/>
          </a:ln>
          <a:extLst>
            <a:ext uri="{53640926-AAD7-44D8-BBD7-CCE9431645EC}">
              <a14:shadowObscured xmlns:a14="http://schemas.microsoft.com/office/drawing/2010/main"/>
            </a:ext>
          </a:extLst>
        </p:spPr>
      </p:pic>
      <p:sp>
        <p:nvSpPr>
          <p:cNvPr id="7" name="Title 1"/>
          <p:cNvSpPr txBox="1">
            <a:spLocks/>
          </p:cNvSpPr>
          <p:nvPr/>
        </p:nvSpPr>
        <p:spPr>
          <a:xfrm>
            <a:off x="146367" y="1064712"/>
            <a:ext cx="10626017" cy="6974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Remember, there are different ways to pronounce CE and CI.</a:t>
            </a:r>
          </a:p>
        </p:txBody>
      </p:sp>
      <p:sp>
        <p:nvSpPr>
          <p:cNvPr id="8" name="Title 1"/>
          <p:cNvSpPr txBox="1">
            <a:spLocks/>
          </p:cNvSpPr>
          <p:nvPr/>
        </p:nvSpPr>
        <p:spPr>
          <a:xfrm>
            <a:off x="144432" y="1864150"/>
            <a:ext cx="1099391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a:t>
            </a:r>
            <a:r>
              <a:rPr kumimoji="0" lang="en-GB" sz="26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most</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of mainland Spain</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the ‘c’ before ‘e’ or ‘i’ is pronounced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like _____ in English. </a:t>
            </a:r>
          </a:p>
        </p:txBody>
      </p:sp>
      <p:sp>
        <p:nvSpPr>
          <p:cNvPr id="9" name="Title 1"/>
          <p:cNvSpPr txBox="1">
            <a:spLocks/>
          </p:cNvSpPr>
          <p:nvPr/>
        </p:nvSpPr>
        <p:spPr>
          <a:xfrm>
            <a:off x="144432" y="2776647"/>
            <a:ext cx="10515600"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the </a:t>
            </a:r>
            <a:r>
              <a:rPr kumimoji="0" lang="en-GB" sz="26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Canary </a:t>
            </a:r>
            <a:r>
              <a:rPr kumimoji="0" lang="en-GB" sz="2600" b="1" i="0" u="none" strike="noStrike" kern="1200" cap="none" spc="0" normalizeH="0" baseline="0" noProof="0" smtClean="0">
                <a:ln>
                  <a:noFill/>
                </a:ln>
                <a:solidFill>
                  <a:srgbClr val="4472C4">
                    <a:lumMod val="50000"/>
                  </a:srgbClr>
                </a:solidFill>
                <a:effectLst/>
                <a:uLnTx/>
                <a:uFillTx/>
                <a:latin typeface="Century Gothic" panose="020B0502020202020204" pitchFamily="34" charset="0"/>
                <a:ea typeface="+mj-ea"/>
                <a:cs typeface="+mj-cs"/>
              </a:rPr>
              <a:t>Islands (part of Spain) </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and Latin America</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this ‘c’ is often pronounced like an ____. </a:t>
            </a:r>
          </a:p>
        </p:txBody>
      </p:sp>
      <p:sp>
        <p:nvSpPr>
          <p:cNvPr id="11" name="Title 1"/>
          <p:cNvSpPr txBox="1">
            <a:spLocks/>
          </p:cNvSpPr>
          <p:nvPr/>
        </p:nvSpPr>
        <p:spPr>
          <a:xfrm>
            <a:off x="554598" y="4099027"/>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en</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as</a:t>
            </a:r>
          </a:p>
        </p:txBody>
      </p:sp>
      <p:sp>
        <p:nvSpPr>
          <p:cNvPr id="12" name="Title 1"/>
          <p:cNvSpPr txBox="1">
            <a:spLocks/>
          </p:cNvSpPr>
          <p:nvPr/>
        </p:nvSpPr>
        <p:spPr>
          <a:xfrm>
            <a:off x="82286" y="3670719"/>
            <a:ext cx="8592482" cy="5758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Escucha. Es ¿España o Canarias / Latinoamérica?</a:t>
            </a:r>
          </a:p>
        </p:txBody>
      </p:sp>
      <p:sp>
        <p:nvSpPr>
          <p:cNvPr id="13" name="Title 1"/>
          <p:cNvSpPr txBox="1">
            <a:spLocks/>
          </p:cNvSpPr>
          <p:nvPr/>
        </p:nvSpPr>
        <p:spPr>
          <a:xfrm>
            <a:off x="598356" y="4658711"/>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en</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as</a:t>
            </a:r>
          </a:p>
        </p:txBody>
      </p:sp>
      <p:sp>
        <p:nvSpPr>
          <p:cNvPr id="15" name="Action Button: Custom 14">
            <a:hlinkClick r:id="" action="ppaction://noaction" highlightClick="1">
              <a:snd r:embed="rId5" name="ciencias d.wav"/>
            </a:hlinkClick>
          </p:cNvPr>
          <p:cNvSpPr/>
          <p:nvPr/>
        </p:nvSpPr>
        <p:spPr>
          <a:xfrm>
            <a:off x="199595" y="427321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5">
            <a:hlinkClick r:id="" action="ppaction://noaction" highlightClick="1">
              <a:snd r:embed="rId6" name="ciencias.wav"/>
            </a:hlinkClick>
          </p:cNvPr>
          <p:cNvSpPr/>
          <p:nvPr/>
        </p:nvSpPr>
        <p:spPr>
          <a:xfrm>
            <a:off x="201085" y="481447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 name="TextBox 2"/>
          <p:cNvSpPr txBox="1"/>
          <p:nvPr/>
        </p:nvSpPr>
        <p:spPr>
          <a:xfrm>
            <a:off x="937357" y="2114663"/>
            <a:ext cx="685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D7D31"/>
                </a:solidFill>
                <a:effectLst/>
                <a:uLnTx/>
                <a:uFillTx/>
                <a:latin typeface="Century Gothic" panose="020F0302020204030204"/>
                <a:ea typeface="+mn-ea"/>
                <a:cs typeface="+mn-cs"/>
              </a:rPr>
              <a:t>‘th’</a:t>
            </a:r>
          </a:p>
        </p:txBody>
      </p:sp>
      <p:sp>
        <p:nvSpPr>
          <p:cNvPr id="19" name="TextBox 18"/>
          <p:cNvSpPr txBox="1"/>
          <p:nvPr/>
        </p:nvSpPr>
        <p:spPr>
          <a:xfrm>
            <a:off x="4434567" y="2982013"/>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F0302020204030204"/>
                <a:ea typeface="+mn-ea"/>
                <a:cs typeface="+mn-cs"/>
              </a:rPr>
              <a:t>‘s’</a:t>
            </a:r>
          </a:p>
        </p:txBody>
      </p:sp>
      <p:sp>
        <p:nvSpPr>
          <p:cNvPr id="20" name="Action Button: Custom 19">
            <a:hlinkClick r:id="" action="ppaction://noaction" highlightClick="1">
              <a:snd r:embed="rId7" name="doce.wav"/>
            </a:hlinkClick>
          </p:cNvPr>
          <p:cNvSpPr/>
          <p:nvPr/>
        </p:nvSpPr>
        <p:spPr>
          <a:xfrm>
            <a:off x="201086" y="536142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 name="Action Button: Custom 20">
            <a:hlinkClick r:id="" action="ppaction://noaction" highlightClick="1">
              <a:snd r:embed="rId8" name="doce d.wav"/>
            </a:hlinkClick>
          </p:cNvPr>
          <p:cNvSpPr/>
          <p:nvPr/>
        </p:nvSpPr>
        <p:spPr>
          <a:xfrm>
            <a:off x="201086" y="595843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Title 1"/>
          <p:cNvSpPr txBox="1">
            <a:spLocks/>
          </p:cNvSpPr>
          <p:nvPr/>
        </p:nvSpPr>
        <p:spPr>
          <a:xfrm>
            <a:off x="507641" y="5215062"/>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do</a:t>
            </a:r>
            <a:r>
              <a:rPr kumimoji="0" lang="en-GB" sz="26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ce</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3" name="Title 1"/>
          <p:cNvSpPr txBox="1">
            <a:spLocks/>
          </p:cNvSpPr>
          <p:nvPr/>
        </p:nvSpPr>
        <p:spPr>
          <a:xfrm>
            <a:off x="598356" y="5780183"/>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do</a:t>
            </a:r>
            <a:r>
              <a:rPr kumimoji="0" lang="en-GB" sz="26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ce</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4" name="TextBox 23"/>
          <p:cNvSpPr txBox="1"/>
          <p:nvPr/>
        </p:nvSpPr>
        <p:spPr>
          <a:xfrm>
            <a:off x="2380380" y="4243306"/>
            <a:ext cx="51269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5" name="TextBox 24"/>
          <p:cNvSpPr txBox="1"/>
          <p:nvPr/>
        </p:nvSpPr>
        <p:spPr>
          <a:xfrm>
            <a:off x="2380379" y="4781851"/>
            <a:ext cx="47941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6" name="TextBox 25"/>
          <p:cNvSpPr txBox="1"/>
          <p:nvPr/>
        </p:nvSpPr>
        <p:spPr>
          <a:xfrm>
            <a:off x="2380380" y="5334844"/>
            <a:ext cx="45168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7" name="TextBox 26"/>
          <p:cNvSpPr txBox="1"/>
          <p:nvPr/>
        </p:nvSpPr>
        <p:spPr>
          <a:xfrm>
            <a:off x="2380380" y="5943648"/>
            <a:ext cx="42687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8" name="TextBox 27"/>
          <p:cNvSpPr txBox="1"/>
          <p:nvPr/>
        </p:nvSpPr>
        <p:spPr>
          <a:xfrm>
            <a:off x="2435124" y="4168440"/>
            <a:ext cx="153562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España</a:t>
            </a:r>
          </a:p>
        </p:txBody>
      </p:sp>
      <p:sp>
        <p:nvSpPr>
          <p:cNvPr id="29" name="TextBox 28"/>
          <p:cNvSpPr txBox="1"/>
          <p:nvPr/>
        </p:nvSpPr>
        <p:spPr>
          <a:xfrm>
            <a:off x="2402152" y="4688141"/>
            <a:ext cx="45168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Canarias / Latinoamérica</a:t>
            </a:r>
          </a:p>
        </p:txBody>
      </p:sp>
      <p:sp>
        <p:nvSpPr>
          <p:cNvPr id="30" name="TextBox 29"/>
          <p:cNvSpPr txBox="1"/>
          <p:nvPr/>
        </p:nvSpPr>
        <p:spPr>
          <a:xfrm>
            <a:off x="2402152" y="5251401"/>
            <a:ext cx="45168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Canarias / Latinoamérica</a:t>
            </a:r>
          </a:p>
        </p:txBody>
      </p:sp>
      <p:sp>
        <p:nvSpPr>
          <p:cNvPr id="31" name="TextBox 30"/>
          <p:cNvSpPr txBox="1"/>
          <p:nvPr/>
        </p:nvSpPr>
        <p:spPr>
          <a:xfrm>
            <a:off x="2402152" y="5827287"/>
            <a:ext cx="153562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España</a:t>
            </a:r>
          </a:p>
        </p:txBody>
      </p:sp>
    </p:spTree>
    <p:extLst>
      <p:ext uri="{BB962C8B-B14F-4D97-AF65-F5344CB8AC3E}">
        <p14:creationId xmlns:p14="http://schemas.microsoft.com/office/powerpoint/2010/main" val="54700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p:bldP spid="15" grpId="0" animBg="1"/>
      <p:bldP spid="16" grpId="0" animBg="1"/>
      <p:bldP spid="3" grpId="0"/>
      <p:bldP spid="19" grpId="0"/>
      <p:bldP spid="20" grpId="0" animBg="1"/>
      <p:bldP spid="21" grpId="0" animBg="1"/>
      <p:bldP spid="22" grpId="0"/>
      <p:bldP spid="23" grpId="0"/>
      <p:bldP spid="24" grpId="0"/>
      <p:bldP spid="25" grpId="0"/>
      <p:bldP spid="26" grpId="0"/>
      <p:bldP spid="27" grpId="0"/>
      <p:bldP spid="28" grpId="0"/>
      <p:bldP spid="29" grpId="0"/>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95" y="294107"/>
            <a:ext cx="6875269" cy="948306"/>
          </a:xfrm>
        </p:spPr>
        <p:txBody>
          <a:bodyPr>
            <a:normAutofit fontScale="90000"/>
          </a:bodyPr>
          <a:lstStyle/>
          <a:p>
            <a:r>
              <a:rPr lang="en-GB" sz="2400" b="1" dirty="0" err="1">
                <a:solidFill>
                  <a:srgbClr val="002060"/>
                </a:solidFill>
              </a:rPr>
              <a:t>Pilar</a:t>
            </a:r>
            <a:r>
              <a:rPr lang="en-GB" sz="2400" b="1" dirty="0">
                <a:solidFill>
                  <a:srgbClr val="002060"/>
                </a:solidFill>
              </a:rPr>
              <a:t> y </a:t>
            </a:r>
            <a:r>
              <a:rPr lang="en-GB" sz="2400" b="1" dirty="0" err="1">
                <a:solidFill>
                  <a:srgbClr val="002060"/>
                </a:solidFill>
              </a:rPr>
              <a:t>Conchi</a:t>
            </a:r>
            <a:r>
              <a:rPr lang="en-GB" sz="2400" b="1" dirty="0">
                <a:solidFill>
                  <a:srgbClr val="002060"/>
                </a:solidFill>
              </a:rPr>
              <a:t> son de </a:t>
            </a:r>
            <a:r>
              <a:rPr lang="en-GB" sz="2400" b="1" dirty="0" err="1">
                <a:solidFill>
                  <a:srgbClr val="002060"/>
                </a:solidFill>
              </a:rPr>
              <a:t>lugares</a:t>
            </a:r>
            <a:r>
              <a:rPr lang="en-GB" sz="2400" b="1" dirty="0">
                <a:solidFill>
                  <a:srgbClr val="002060"/>
                </a:solidFill>
              </a:rPr>
              <a:t> </a:t>
            </a:r>
            <a:r>
              <a:rPr lang="en-GB" sz="2400" b="1" dirty="0" err="1">
                <a:solidFill>
                  <a:srgbClr val="002060"/>
                </a:solidFill>
              </a:rPr>
              <a:t>diferentes</a:t>
            </a:r>
            <a:r>
              <a:rPr lang="en-GB" sz="2400" b="1" dirty="0">
                <a:solidFill>
                  <a:srgbClr val="002060"/>
                </a:solidFill>
              </a:rPr>
              <a:t>, </a:t>
            </a:r>
            <a:r>
              <a:rPr lang="en-GB" sz="2400" b="1" dirty="0" err="1">
                <a:solidFill>
                  <a:srgbClr val="002060"/>
                </a:solidFill>
              </a:rPr>
              <a:t>así</a:t>
            </a:r>
            <a:r>
              <a:rPr lang="en-GB" sz="2400" b="1" dirty="0">
                <a:solidFill>
                  <a:srgbClr val="002060"/>
                </a:solidFill>
              </a:rPr>
              <a:t> que no </a:t>
            </a:r>
            <a:r>
              <a:rPr lang="en-GB" sz="2400" b="1" dirty="0" err="1">
                <a:solidFill>
                  <a:srgbClr val="002060"/>
                </a:solidFill>
              </a:rPr>
              <a:t>tienen</a:t>
            </a:r>
            <a:r>
              <a:rPr lang="en-GB" sz="2400" b="1" dirty="0">
                <a:solidFill>
                  <a:srgbClr val="002060"/>
                </a:solidFill>
              </a:rPr>
              <a:t> la </a:t>
            </a:r>
            <a:r>
              <a:rPr lang="en-GB" sz="2400" b="1" dirty="0" err="1">
                <a:solidFill>
                  <a:srgbClr val="002060"/>
                </a:solidFill>
              </a:rPr>
              <a:t>misma</a:t>
            </a:r>
            <a:r>
              <a:rPr lang="en-GB" sz="2400" b="1" dirty="0">
                <a:solidFill>
                  <a:srgbClr val="002060"/>
                </a:solidFill>
              </a:rPr>
              <a:t> </a:t>
            </a:r>
            <a:r>
              <a:rPr lang="en-GB" sz="2400" b="1" dirty="0" err="1">
                <a:solidFill>
                  <a:srgbClr val="002060"/>
                </a:solidFill>
              </a:rPr>
              <a:t>pronunciación</a:t>
            </a:r>
            <a:r>
              <a:rPr lang="en-GB" sz="2400" b="1" dirty="0">
                <a:solidFill>
                  <a:srgbClr val="002060"/>
                </a:solidFill>
              </a:rPr>
              <a:t> de [ce] y [ci].</a:t>
            </a:r>
            <a:br>
              <a:rPr lang="en-GB" sz="2400" b="1" dirty="0">
                <a:solidFill>
                  <a:srgbClr val="002060"/>
                </a:solidFill>
              </a:rPr>
            </a:br>
            <a:r>
              <a:rPr lang="en-GB" sz="2400" b="1" dirty="0" err="1">
                <a:solidFill>
                  <a:srgbClr val="002060"/>
                </a:solidFill>
              </a:rPr>
              <a:t>Escucha</a:t>
            </a:r>
            <a:r>
              <a:rPr lang="en-GB" sz="2400" b="1" dirty="0">
                <a:solidFill>
                  <a:srgbClr val="002060"/>
                </a:solidFill>
              </a:rPr>
              <a:t>. </a:t>
            </a:r>
            <a:r>
              <a:rPr lang="en-GB" sz="2400" b="1" dirty="0" err="1">
                <a:solidFill>
                  <a:srgbClr val="002060"/>
                </a:solidFill>
              </a:rPr>
              <a:t>Quién</a:t>
            </a:r>
            <a:r>
              <a:rPr lang="en-GB" sz="2400" b="1" dirty="0">
                <a:solidFill>
                  <a:srgbClr val="002060"/>
                </a:solidFill>
              </a:rPr>
              <a:t> </a:t>
            </a:r>
            <a:r>
              <a:rPr lang="en-GB" sz="2400" b="1" dirty="0" err="1">
                <a:solidFill>
                  <a:srgbClr val="002060"/>
                </a:solidFill>
              </a:rPr>
              <a:t>habla</a:t>
            </a:r>
            <a:r>
              <a:rPr lang="en-GB" sz="2400" b="1" dirty="0">
                <a:solidFill>
                  <a:srgbClr val="002060"/>
                </a:solidFill>
              </a:rPr>
              <a:t>, ¿</a:t>
            </a:r>
            <a:r>
              <a:rPr lang="en-GB" sz="2400" b="1" dirty="0" err="1">
                <a:solidFill>
                  <a:srgbClr val="002060"/>
                </a:solidFill>
              </a:rPr>
              <a:t>Conchi</a:t>
            </a:r>
            <a:r>
              <a:rPr lang="en-GB" sz="2400" b="1" dirty="0">
                <a:solidFill>
                  <a:srgbClr val="002060"/>
                </a:solidFill>
              </a:rPr>
              <a:t> o </a:t>
            </a:r>
            <a:r>
              <a:rPr lang="en-GB" sz="2400" b="1" dirty="0" err="1">
                <a:solidFill>
                  <a:srgbClr val="002060"/>
                </a:solidFill>
              </a:rPr>
              <a:t>Pilar</a:t>
            </a:r>
            <a:r>
              <a:rPr lang="en-GB" sz="2400" b="1" dirty="0">
                <a:solidFill>
                  <a:srgbClr val="002060"/>
                </a:solidFill>
              </a:rPr>
              <a:t>? Escribe el </a:t>
            </a:r>
            <a:r>
              <a:rPr lang="en-GB" sz="2400" b="1" dirty="0" err="1">
                <a:solidFill>
                  <a:srgbClr val="002060"/>
                </a:solidFill>
              </a:rPr>
              <a:t>lugar</a:t>
            </a:r>
            <a:r>
              <a:rPr lang="en-GB" sz="2400" b="1" dirty="0">
                <a:solidFill>
                  <a:srgbClr val="002060"/>
                </a:solidFill>
              </a:rPr>
              <a:t> </a:t>
            </a:r>
            <a:r>
              <a:rPr lang="en-GB" sz="2400" b="1" dirty="0" err="1">
                <a:solidFill>
                  <a:srgbClr val="002060"/>
                </a:solidFill>
              </a:rPr>
              <a:t>también</a:t>
            </a:r>
            <a:r>
              <a:rPr lang="en-GB" sz="24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graphicFrame>
        <p:nvGraphicFramePr>
          <p:cNvPr id="9" name="Table 8"/>
          <p:cNvGraphicFramePr>
            <a:graphicFrameLocks noGrp="1"/>
          </p:cNvGraphicFramePr>
          <p:nvPr/>
        </p:nvGraphicFramePr>
        <p:xfrm>
          <a:off x="7022606" y="755479"/>
          <a:ext cx="4981127" cy="5586603"/>
        </p:xfrm>
        <a:graphic>
          <a:graphicData uri="http://schemas.openxmlformats.org/drawingml/2006/table">
            <a:tbl>
              <a:tblPr firstRow="1" bandRow="1">
                <a:tableStyleId>{8A107856-5554-42FB-B03E-39F5DBC370BA}</a:tableStyleId>
              </a:tblPr>
              <a:tblGrid>
                <a:gridCol w="2446562">
                  <a:extLst>
                    <a:ext uri="{9D8B030D-6E8A-4147-A177-3AD203B41FA5}">
                      <a16:colId xmlns:a16="http://schemas.microsoft.com/office/drawing/2014/main" val="862796494"/>
                    </a:ext>
                  </a:extLst>
                </a:gridCol>
                <a:gridCol w="2534565">
                  <a:extLst>
                    <a:ext uri="{9D8B030D-6E8A-4147-A177-3AD203B41FA5}">
                      <a16:colId xmlns:a16="http://schemas.microsoft.com/office/drawing/2014/main" val="1300524604"/>
                    </a:ext>
                  </a:extLst>
                </a:gridCol>
              </a:tblGrid>
              <a:tr h="791651">
                <a:tc>
                  <a:txBody>
                    <a:bodyPr/>
                    <a:lstStyle/>
                    <a:p>
                      <a:pPr algn="ctr"/>
                      <a:r>
                        <a:rPr lang="en-GB" sz="2000" b="1" baseline="0" dirty="0" err="1">
                          <a:solidFill>
                            <a:srgbClr val="002060"/>
                          </a:solidFill>
                          <a:latin typeface="Century Gothic" panose="020B0502020202020204" pitchFamily="34" charset="0"/>
                        </a:rPr>
                        <a:t>Pilar</a:t>
                      </a:r>
                      <a:r>
                        <a:rPr lang="en-GB" sz="2000" b="1" baseline="0" dirty="0">
                          <a:solidFill>
                            <a:srgbClr val="002060"/>
                          </a:solidFill>
                          <a:latin typeface="Century Gothic" panose="020B0502020202020204" pitchFamily="34" charset="0"/>
                        </a:rPr>
                        <a:t> </a:t>
                      </a:r>
                    </a:p>
                    <a:p>
                      <a:pPr algn="ctr"/>
                      <a:r>
                        <a:rPr lang="en-GB" sz="2000" b="1" baseline="0" dirty="0">
                          <a:solidFill>
                            <a:srgbClr val="002060"/>
                          </a:solidFill>
                          <a:latin typeface="Century Gothic" panose="020B0502020202020204" pitchFamily="34" charset="0"/>
                        </a:rPr>
                        <a:t>(Islas Canarias)</a:t>
                      </a:r>
                      <a:endParaRPr lang="en-GB" sz="2000" b="1" dirty="0">
                        <a:solidFill>
                          <a:srgbClr val="002060"/>
                        </a:solidFill>
                        <a:latin typeface="Century Gothic" panose="020B0502020202020204" pitchFamily="34" charset="0"/>
                      </a:endParaRPr>
                    </a:p>
                  </a:txBody>
                  <a:tcPr anchor="ctr"/>
                </a:tc>
                <a:tc>
                  <a:txBody>
                    <a:bodyPr/>
                    <a:lstStyle/>
                    <a:p>
                      <a:pPr algn="ctr"/>
                      <a:r>
                        <a:rPr lang="en-GB" sz="2000" b="1" baseline="0" dirty="0" err="1">
                          <a:solidFill>
                            <a:srgbClr val="002060"/>
                          </a:solidFill>
                          <a:latin typeface="Century Gothic" panose="020B0502020202020204" pitchFamily="34" charset="0"/>
                        </a:rPr>
                        <a:t>Conchi</a:t>
                      </a:r>
                      <a:endParaRPr lang="en-GB" sz="2000" b="1" baseline="0" dirty="0">
                        <a:solidFill>
                          <a:srgbClr val="002060"/>
                        </a:solidFill>
                        <a:latin typeface="Century Gothic" panose="020B0502020202020204" pitchFamily="34" charset="0"/>
                      </a:endParaRPr>
                    </a:p>
                    <a:p>
                      <a:pPr algn="ctr"/>
                      <a:r>
                        <a:rPr lang="en-GB" sz="2000" b="1" baseline="0" dirty="0">
                          <a:solidFill>
                            <a:srgbClr val="002060"/>
                          </a:solidFill>
                          <a:latin typeface="Century Gothic" panose="020B0502020202020204" pitchFamily="34" charset="0"/>
                        </a:rPr>
                        <a:t> (Alicante)</a:t>
                      </a: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44628243"/>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607598778"/>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46290371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1543922647"/>
                  </a:ext>
                </a:extLst>
              </a:tr>
              <a:tr h="599369">
                <a:tc>
                  <a:txBody>
                    <a:bodyPr/>
                    <a:lstStyle/>
                    <a:p>
                      <a:endParaRPr lang="en-GB">
                        <a:solidFill>
                          <a:srgbClr val="002060"/>
                        </a:solidFill>
                      </a:endParaRPr>
                    </a:p>
                  </a:txBody>
                  <a:tcPr/>
                </a:tc>
                <a:tc>
                  <a:txBody>
                    <a:bodyPr/>
                    <a:lstStyle/>
                    <a:p>
                      <a:endParaRPr lang="en-GB">
                        <a:solidFill>
                          <a:srgbClr val="002060"/>
                        </a:solidFill>
                      </a:endParaRPr>
                    </a:p>
                  </a:txBody>
                  <a:tcPr/>
                </a:tc>
                <a:extLst>
                  <a:ext uri="{0D108BD9-81ED-4DB2-BD59-A6C34878D82A}">
                    <a16:rowId xmlns:a16="http://schemas.microsoft.com/office/drawing/2014/main" val="3080627764"/>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892411528"/>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30695458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20044023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503580831"/>
                  </a:ext>
                </a:extLst>
              </a:tr>
            </a:tbl>
          </a:graphicData>
        </a:graphic>
      </p:graphicFrame>
      <p:sp>
        <p:nvSpPr>
          <p:cNvPr id="10" name="Action Button: Custom 9">
            <a:hlinkClick r:id="" action="ppaction://noaction" highlightClick="1">
              <a:snd r:embed="rId3" name="Tengo un amigo de Ceuta.wav"/>
            </a:hlinkClick>
          </p:cNvPr>
          <p:cNvSpPr/>
          <p:nvPr/>
        </p:nvSpPr>
        <p:spPr>
          <a:xfrm>
            <a:off x="6487892" y="1656291"/>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0">
            <a:hlinkClick r:id="" action="ppaction://noaction" highlightClick="1">
              <a:snd r:embed="rId4" name="Mi prima vive en Galicia.wav"/>
            </a:hlinkClick>
          </p:cNvPr>
          <p:cNvSpPr/>
          <p:nvPr/>
        </p:nvSpPr>
        <p:spPr>
          <a:xfrm>
            <a:off x="6479897" y="2255793"/>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1">
            <a:hlinkClick r:id="" action="ppaction://noaction" highlightClick="1">
              <a:snd r:embed="rId5" name="¿Tu made es de Valencia_.wav"/>
            </a:hlinkClick>
          </p:cNvPr>
          <p:cNvSpPr/>
          <p:nvPr/>
        </p:nvSpPr>
        <p:spPr>
          <a:xfrm>
            <a:off x="6487892" y="2872903"/>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2">
            <a:hlinkClick r:id="" action="ppaction://noaction" highlightClick="1">
              <a:snd r:embed="rId6" name="Voy a ir de vacaciones a Murcia.wav"/>
            </a:hlinkClick>
          </p:cNvPr>
          <p:cNvSpPr/>
          <p:nvPr/>
        </p:nvSpPr>
        <p:spPr>
          <a:xfrm>
            <a:off x="6487892" y="3464075"/>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3">
            <a:hlinkClick r:id="" action="ppaction://noaction" highlightClick="1">
              <a:snd r:embed="rId7" name="Hay una universidad muy famosa en Cáceres.wav"/>
            </a:hlinkClick>
          </p:cNvPr>
          <p:cNvSpPr/>
          <p:nvPr/>
        </p:nvSpPr>
        <p:spPr>
          <a:xfrm>
            <a:off x="6487892" y="4092881"/>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4">
            <a:hlinkClick r:id="" action="ppaction://noaction" highlightClick="1">
              <a:snd r:embed="rId8" name="Barcelona tiene unos museos geniales.wav"/>
            </a:hlinkClick>
          </p:cNvPr>
          <p:cNvSpPr/>
          <p:nvPr/>
        </p:nvSpPr>
        <p:spPr>
          <a:xfrm>
            <a:off x="6487892" y="4668385"/>
            <a:ext cx="333034"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5">
            <a:hlinkClick r:id="" action="ppaction://noaction" highlightClick="1">
              <a:snd r:embed="rId9" name="Andalucía es una comunidad autónoma muy bonita.wav"/>
            </a:hlinkClick>
          </p:cNvPr>
          <p:cNvSpPr/>
          <p:nvPr/>
        </p:nvSpPr>
        <p:spPr>
          <a:xfrm>
            <a:off x="6487892" y="5285495"/>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0" name="Albacete está en el sur-este de España.wav"/>
            </a:hlinkClick>
          </p:cNvPr>
          <p:cNvSpPr/>
          <p:nvPr/>
        </p:nvSpPr>
        <p:spPr>
          <a:xfrm>
            <a:off x="6487892" y="5888363"/>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8"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45444" y="279870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47216" y="518865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45444" y="582532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48312" y="344919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74758" y="3998590"/>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45444" y="462684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72335" y="226728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45444" y="1662410"/>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0093857" y="2802459"/>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Valencia</a:t>
            </a:r>
          </a:p>
        </p:txBody>
      </p:sp>
      <p:sp>
        <p:nvSpPr>
          <p:cNvPr id="30" name="TextBox 29"/>
          <p:cNvSpPr txBox="1"/>
          <p:nvPr/>
        </p:nvSpPr>
        <p:spPr>
          <a:xfrm>
            <a:off x="7734871" y="5212079"/>
            <a:ext cx="18212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Andalucía</a:t>
            </a:r>
          </a:p>
        </p:txBody>
      </p:sp>
      <p:sp>
        <p:nvSpPr>
          <p:cNvPr id="32" name="TextBox 31"/>
          <p:cNvSpPr txBox="1"/>
          <p:nvPr/>
        </p:nvSpPr>
        <p:spPr>
          <a:xfrm>
            <a:off x="10169775" y="5825321"/>
            <a:ext cx="17354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Albacete</a:t>
            </a:r>
          </a:p>
        </p:txBody>
      </p:sp>
      <p:sp>
        <p:nvSpPr>
          <p:cNvPr id="33" name="TextBox 32"/>
          <p:cNvSpPr txBox="1"/>
          <p:nvPr/>
        </p:nvSpPr>
        <p:spPr>
          <a:xfrm>
            <a:off x="7709423" y="3385108"/>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Murcia</a:t>
            </a:r>
          </a:p>
        </p:txBody>
      </p:sp>
      <p:sp>
        <p:nvSpPr>
          <p:cNvPr id="34" name="TextBox 33"/>
          <p:cNvSpPr txBox="1"/>
          <p:nvPr/>
        </p:nvSpPr>
        <p:spPr>
          <a:xfrm>
            <a:off x="7707004" y="3979354"/>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Cáceres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p:cNvSpPr txBox="1"/>
          <p:nvPr/>
        </p:nvSpPr>
        <p:spPr>
          <a:xfrm>
            <a:off x="10162197" y="4616037"/>
            <a:ext cx="17430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Barcelona</a:t>
            </a:r>
          </a:p>
        </p:txBody>
      </p:sp>
      <p:sp>
        <p:nvSpPr>
          <p:cNvPr id="36" name="TextBox 35"/>
          <p:cNvSpPr txBox="1"/>
          <p:nvPr/>
        </p:nvSpPr>
        <p:spPr>
          <a:xfrm>
            <a:off x="7709423" y="2176826"/>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Galicia</a:t>
            </a:r>
          </a:p>
        </p:txBody>
      </p:sp>
      <p:sp>
        <p:nvSpPr>
          <p:cNvPr id="37" name="TextBox 36"/>
          <p:cNvSpPr txBox="1"/>
          <p:nvPr/>
        </p:nvSpPr>
        <p:spPr>
          <a:xfrm>
            <a:off x="10093857" y="1579873"/>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Ceuta</a:t>
            </a:r>
          </a:p>
        </p:txBody>
      </p:sp>
      <p:sp>
        <p:nvSpPr>
          <p:cNvPr id="39" name="Oval Callout 38"/>
          <p:cNvSpPr/>
          <p:nvPr/>
        </p:nvSpPr>
        <p:spPr>
          <a:xfrm>
            <a:off x="318122" y="1614823"/>
            <a:ext cx="3741549" cy="2279005"/>
          </a:xfrm>
          <a:prstGeom prst="wedgeEllipseCallout">
            <a:avLst>
              <a:gd name="adj1" fmla="val 53333"/>
              <a:gd name="adj2" fmla="val 3429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İHola</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Cómo</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estás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Soy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Pilar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soy de Puerto Rico en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 Islas Canarias.</a:t>
            </a:r>
          </a:p>
        </p:txBody>
      </p:sp>
      <p:sp>
        <p:nvSpPr>
          <p:cNvPr id="40" name="Rounded Rectangular Callout 39"/>
          <p:cNvSpPr/>
          <p:nvPr/>
        </p:nvSpPr>
        <p:spPr>
          <a:xfrm>
            <a:off x="2937909" y="4055784"/>
            <a:ext cx="3321981" cy="1959477"/>
          </a:xfrm>
          <a:prstGeom prst="wedgeRoundRectCallout">
            <a:avLst>
              <a:gd name="adj1" fmla="val -37159"/>
              <a:gd name="adj2" fmla="val 6518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İBuenos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días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Soy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Conchi</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soy de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Alicante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la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Comunidad</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Valenciana</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3" name="Group 2"/>
          <p:cNvGrpSpPr/>
          <p:nvPr/>
        </p:nvGrpSpPr>
        <p:grpSpPr>
          <a:xfrm>
            <a:off x="211050" y="3917210"/>
            <a:ext cx="2489580" cy="2324222"/>
            <a:chOff x="3335046" y="1962478"/>
            <a:chExt cx="1751539" cy="1584509"/>
          </a:xfrm>
        </p:grpSpPr>
        <p:pic>
          <p:nvPicPr>
            <p:cNvPr id="41" name="Picture 40"/>
            <p:cNvPicPr>
              <a:picLocks noChangeAspect="1"/>
            </p:cNvPicPr>
            <p:nvPr/>
          </p:nvPicPr>
          <p:blipFill rotWithShape="1">
            <a:blip r:embed="rId12" cstate="print">
              <a:duotone>
                <a:prstClr val="black"/>
                <a:srgbClr val="D9C3A5">
                  <a:tint val="50000"/>
                  <a:satMod val="180000"/>
                </a:srgbClr>
              </a:duotone>
              <a:extLst>
                <a:ext uri="{BEBA8EAE-BF5A-486C-A8C5-ECC9F3942E4B}">
                  <a14:imgProps xmlns:a14="http://schemas.microsoft.com/office/drawing/2010/main">
                    <a14:imgLayer r:embed="rId13">
                      <a14:imgEffect>
                        <a14:colorTemperature colorTemp="4230"/>
                      </a14:imgEffect>
                      <a14:imgEffect>
                        <a14:saturation sat="0"/>
                      </a14:imgEffect>
                    </a14:imgLayer>
                  </a14:imgProps>
                </a:ext>
                <a:ext uri="{28A0092B-C50C-407E-A947-70E740481C1C}">
                  <a14:useLocalDpi xmlns:a14="http://schemas.microsoft.com/office/drawing/2010/main" val="0"/>
                </a:ext>
              </a:extLst>
            </a:blip>
            <a:srcRect b="-249"/>
            <a:stretch/>
          </p:blipFill>
          <p:spPr>
            <a:xfrm>
              <a:off x="3335046" y="1962478"/>
              <a:ext cx="1751539" cy="1584509"/>
            </a:xfrm>
            <a:prstGeom prst="rect">
              <a:avLst/>
            </a:prstGeom>
          </p:spPr>
        </p:pic>
        <p:sp>
          <p:nvSpPr>
            <p:cNvPr id="42" name="Oval 41">
              <a:hlinkClick r:id="" action="ppaction://noaction" highlightClick="1">
                <a:snd r:embed="rId14" name="bomb.wav"/>
              </a:hlinkClick>
            </p:cNvPr>
            <p:cNvSpPr/>
            <p:nvPr/>
          </p:nvSpPr>
          <p:spPr>
            <a:xfrm>
              <a:off x="4459013" y="2856498"/>
              <a:ext cx="85763" cy="789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43" name="Picture 42"/>
          <p:cNvPicPr>
            <a:picLocks noChangeAspect="1"/>
          </p:cNvPicPr>
          <p:nvPr/>
        </p:nvPicPr>
        <p:blipFill rotWithShape="1">
          <a:blip r:embed="rId12" cstate="print">
            <a:duotone>
              <a:prstClr val="black"/>
              <a:srgbClr val="D9C3A5">
                <a:tint val="50000"/>
                <a:satMod val="180000"/>
              </a:srgbClr>
            </a:duotone>
            <a:extLst>
              <a:ext uri="{BEBA8EAE-BF5A-486C-A8C5-ECC9F3942E4B}">
                <a14:imgProps xmlns:a14="http://schemas.microsoft.com/office/drawing/2010/main">
                  <a14:imgLayer r:embed="rId13">
                    <a14:imgEffect>
                      <a14:colorTemperature colorTemp="4230"/>
                    </a14:imgEffect>
                    <a14:imgEffect>
                      <a14:saturation sat="0"/>
                    </a14:imgEffect>
                  </a14:imgLayer>
                </a14:imgProps>
              </a:ext>
              <a:ext uri="{28A0092B-C50C-407E-A947-70E740481C1C}">
                <a14:useLocalDpi xmlns:a14="http://schemas.microsoft.com/office/drawing/2010/main" val="0"/>
              </a:ext>
            </a:extLst>
          </a:blip>
          <a:srcRect b="-249"/>
          <a:stretch/>
        </p:blipFill>
        <p:spPr>
          <a:xfrm>
            <a:off x="3724522" y="1530604"/>
            <a:ext cx="2489580" cy="2324222"/>
          </a:xfrm>
          <a:prstGeom prst="rect">
            <a:avLst/>
          </a:prstGeom>
        </p:spPr>
      </p:pic>
      <p:sp>
        <p:nvSpPr>
          <p:cNvPr id="44" name="Oval 43">
            <a:hlinkClick r:id="" action="ppaction://noaction" highlightClick="1">
              <a:snd r:embed="rId14" name="bomb.wav"/>
            </a:hlinkClick>
          </p:cNvPr>
          <p:cNvSpPr/>
          <p:nvPr/>
        </p:nvSpPr>
        <p:spPr>
          <a:xfrm>
            <a:off x="5750816" y="3270435"/>
            <a:ext cx="121901" cy="1157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6" name="Picture 5"/>
          <p:cNvPicPr>
            <a:picLocks noChangeAspect="1"/>
          </p:cNvPicPr>
          <p:nvPr/>
        </p:nvPicPr>
        <p:blipFill rotWithShape="1">
          <a:blip r:embed="rId15" cstate="print">
            <a:extLst>
              <a:ext uri="{28A0092B-C50C-407E-A947-70E740481C1C}">
                <a14:useLocalDpi xmlns:a14="http://schemas.microsoft.com/office/drawing/2010/main" val="0"/>
              </a:ext>
            </a:extLst>
          </a:blip>
          <a:srcRect l="37032" r="26679" b="48682"/>
          <a:stretch/>
        </p:blipFill>
        <p:spPr>
          <a:xfrm>
            <a:off x="151401" y="1579873"/>
            <a:ext cx="941422" cy="1403652"/>
          </a:xfrm>
          <a:prstGeom prst="rect">
            <a:avLst/>
          </a:prstGeom>
        </p:spPr>
      </p:pic>
      <p:pic>
        <p:nvPicPr>
          <p:cNvPr id="7" name="Picture 6"/>
          <p:cNvPicPr>
            <a:picLocks noChangeAspect="1"/>
          </p:cNvPicPr>
          <p:nvPr/>
        </p:nvPicPr>
        <p:blipFill rotWithShape="1">
          <a:blip r:embed="rId16" cstate="print">
            <a:extLst>
              <a:ext uri="{28A0092B-C50C-407E-A947-70E740481C1C}">
                <a14:useLocalDpi xmlns:a14="http://schemas.microsoft.com/office/drawing/2010/main" val="0"/>
              </a:ext>
            </a:extLst>
          </a:blip>
          <a:srcRect r="62073" b="52245"/>
          <a:stretch/>
        </p:blipFill>
        <p:spPr>
          <a:xfrm rot="10800000">
            <a:off x="2337732" y="4063315"/>
            <a:ext cx="1146152" cy="1521601"/>
          </a:xfrm>
          <a:prstGeom prst="rect">
            <a:avLst/>
          </a:prstGeom>
        </p:spPr>
      </p:pic>
    </p:spTree>
    <p:extLst>
      <p:ext uri="{BB962C8B-B14F-4D97-AF65-F5344CB8AC3E}">
        <p14:creationId xmlns:p14="http://schemas.microsoft.com/office/powerpoint/2010/main" val="147021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3" grpId="0"/>
      <p:bldP spid="34" grpId="0"/>
      <p:bldP spid="35" grpId="0"/>
      <p:bldP spid="36"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6351" y="1622425"/>
            <a:ext cx="12152357" cy="4081117"/>
          </a:xfrm>
          <a:prstGeom prst="rect">
            <a:avLst/>
          </a:prstGeom>
          <a:noFill/>
        </p:spPr>
        <p:txBody>
          <a:bodyPr wrap="square" rtlCol="0">
            <a:spAutoFit/>
          </a:bodyPr>
          <a:lstStyle/>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practising with</a:t>
            </a:r>
            <a:r>
              <a:rPr kumimoji="0" lang="en-GB" sz="2400" b="1"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 ‘pairs’ </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of features (e.g. –é vs –</a:t>
            </a:r>
            <a:r>
              <a:rPr kumimoji="0" lang="en-GB" sz="2400" b="0" i="0" u="none" strike="noStrike" kern="1200" cap="none" spc="0" normalizeH="0" baseline="0" noProof="0" dirty="0" err="1" smtClean="0">
                <a:ln>
                  <a:noFill/>
                </a:ln>
                <a:solidFill>
                  <a:srgbClr val="002060"/>
                </a:solidFill>
                <a:effectLst/>
                <a:uLnTx/>
                <a:uFillTx/>
                <a:latin typeface="Century Gothic" panose="020B0502020202020204" pitchFamily="34" charset="0"/>
                <a:ea typeface="+mn-ea"/>
                <a:cs typeface="+mn-cs"/>
              </a:rPr>
              <a:t>aste</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activities that require learners to connect form with meaning</a:t>
            </a:r>
            <a:endParaRPr kumimoji="0" lang="en-GB" sz="24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other cues may need to be removed (e.g., time markers)</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plenty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of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initial comprehension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practice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(reading and listening</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1"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later</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 moving to production (speaking and writing)</a:t>
            </a:r>
          </a:p>
        </p:txBody>
      </p:sp>
      <p:pic>
        <p:nvPicPr>
          <p:cNvPr id="3" name="Picture 2"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2"/>
            <a:ext cx="6649156" cy="867128"/>
          </a:xfrm>
          <a:prstGeom prst="rect">
            <a:avLst/>
          </a:prstGeom>
        </p:spPr>
      </p:pic>
      <p:sp>
        <p:nvSpPr>
          <p:cNvPr id="2" name="Title 1"/>
          <p:cNvSpPr>
            <a:spLocks noGrp="1"/>
          </p:cNvSpPr>
          <p:nvPr>
            <p:ph type="title"/>
          </p:nvPr>
        </p:nvSpPr>
        <p:spPr>
          <a:xfrm>
            <a:off x="143719" y="0"/>
            <a:ext cx="7055367" cy="1325563"/>
          </a:xfrm>
        </p:spPr>
        <p:txBody>
          <a:bodyPr>
            <a:normAutofit/>
          </a:bodyPr>
          <a:lstStyle/>
          <a:p>
            <a:r>
              <a:rPr lang="en-GB" sz="2800" b="1" smtClean="0">
                <a:solidFill>
                  <a:schemeClr val="bg1"/>
                </a:solidFill>
                <a:latin typeface="Century Gothic" panose="020B0502020202020204" pitchFamily="34" charset="0"/>
              </a:rPr>
              <a:t>Grammar</a:t>
            </a:r>
            <a:endParaRPr lang="en-GB" sz="2800" b="1">
              <a:solidFill>
                <a:schemeClr val="bg1"/>
              </a:solidFill>
              <a:latin typeface="Century Gothic" panose="020B0502020202020204" pitchFamily="34" charset="0"/>
            </a:endParaRPr>
          </a:p>
        </p:txBody>
      </p:sp>
      <p:sp>
        <p:nvSpPr>
          <p:cNvPr id="17" name="TextBox 16"/>
          <p:cNvSpPr txBox="1"/>
          <p:nvPr/>
        </p:nvSpPr>
        <p:spPr>
          <a:xfrm>
            <a:off x="708953" y="2914762"/>
            <a:ext cx="113211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(e.g., Marsden</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2006;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Kasprowicz</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&amp; </a:t>
            </a:r>
            <a:r>
              <a:rPr kumimoji="0" lang="en-GB" sz="16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Marsden, </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2018;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VanPatten</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&amp;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Cadierno</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1993;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VanPatten</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&amp;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Oikkenon</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6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1996)</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descr="Braided stands of phonics, vocabulary, and grammar">
            <a:extLst>
              <a:ext uri="{FF2B5EF4-FFF2-40B4-BE49-F238E27FC236}">
                <a16:creationId xmlns:a16="http://schemas.microsoft.com/office/drawing/2014/main" id="{C4C18D30-2907-4904-83CB-E2C52D88EE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7086" y="0"/>
            <a:ext cx="1933857" cy="1408069"/>
          </a:xfrm>
          <a:prstGeom prst="rect">
            <a:avLst/>
          </a:prstGeom>
        </p:spPr>
      </p:pic>
    </p:spTree>
    <p:extLst>
      <p:ext uri="{BB962C8B-B14F-4D97-AF65-F5344CB8AC3E}">
        <p14:creationId xmlns:p14="http://schemas.microsoft.com/office/powerpoint/2010/main" val="81689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smtClean="0">
                <a:solidFill>
                  <a:schemeClr val="bg1"/>
                </a:solidFill>
              </a:rPr>
              <a:t>Overview</a:t>
            </a:r>
            <a:endParaRPr lang="en-GB" sz="3600" b="1" dirty="0">
              <a:solidFill>
                <a:schemeClr val="bg1"/>
              </a:solidFill>
            </a:endParaRPr>
          </a:p>
        </p:txBody>
      </p:sp>
      <p:sp>
        <p:nvSpPr>
          <p:cNvPr id="7" name="Content Placeholder 3">
            <a:extLst>
              <a:ext uri="{FF2B5EF4-FFF2-40B4-BE49-F238E27FC236}">
                <a16:creationId xmlns:a16="http://schemas.microsoft.com/office/drawing/2014/main" id="{117EA747-CB3F-4CFE-9B6A-DECCDAD14EB6}"/>
              </a:ext>
            </a:extLst>
          </p:cNvPr>
          <p:cNvSpPr>
            <a:spLocks noGrp="1"/>
          </p:cNvSpPr>
          <p:nvPr>
            <p:ph idx="1"/>
          </p:nvPr>
        </p:nvSpPr>
        <p:spPr>
          <a:xfrm>
            <a:off x="410482" y="1163990"/>
            <a:ext cx="10861431" cy="5046309"/>
          </a:xfrm>
        </p:spPr>
        <p:txBody>
          <a:bodyPr>
            <a:normAutofit/>
          </a:bodyPr>
          <a:lstStyle/>
          <a:p>
            <a:pPr marL="466618" indent="-466618" defTabSz="903124">
              <a:lnSpc>
                <a:spcPct val="200000"/>
              </a:lnSpc>
              <a:buFont typeface="+mj-lt"/>
              <a:buAutoNum type="arabicPeriod"/>
              <a:defRPr/>
            </a:pPr>
            <a:r>
              <a:rPr lang="en-US" smtClean="0">
                <a:solidFill>
                  <a:srgbClr val="104F75"/>
                </a:solidFill>
              </a:rPr>
              <a:t>What </a:t>
            </a:r>
            <a:r>
              <a:rPr lang="en-US" dirty="0">
                <a:solidFill>
                  <a:srgbClr val="104F75"/>
                </a:solidFill>
              </a:rPr>
              <a:t>is NCELP?</a:t>
            </a:r>
          </a:p>
          <a:p>
            <a:pPr marL="466618" indent="-466618" defTabSz="903124">
              <a:lnSpc>
                <a:spcPct val="200000"/>
              </a:lnSpc>
              <a:buFont typeface="+mj-lt"/>
              <a:buAutoNum type="arabicPeriod"/>
              <a:defRPr/>
            </a:pPr>
            <a:r>
              <a:rPr lang="en-US" smtClean="0">
                <a:solidFill>
                  <a:srgbClr val="104F75"/>
                </a:solidFill>
              </a:rPr>
              <a:t>Principles of pedagogy and sample Spanish resources</a:t>
            </a:r>
            <a:endParaRPr lang="en-US" dirty="0">
              <a:solidFill>
                <a:srgbClr val="104F75"/>
              </a:solidFill>
            </a:endParaRPr>
          </a:p>
          <a:p>
            <a:pPr marL="466618" indent="-466618" defTabSz="903124">
              <a:lnSpc>
                <a:spcPct val="200000"/>
              </a:lnSpc>
              <a:buFont typeface="+mj-lt"/>
              <a:buAutoNum type="arabicPeriod"/>
              <a:defRPr/>
            </a:pPr>
            <a:r>
              <a:rPr lang="en-US" smtClean="0">
                <a:solidFill>
                  <a:srgbClr val="104F75"/>
                </a:solidFill>
              </a:rPr>
              <a:t>Q&amp;A</a:t>
            </a:r>
            <a:endParaRPr lang="en-US" dirty="0">
              <a:solidFill>
                <a:srgbClr val="104F75"/>
              </a:solidFill>
            </a:endParaRPr>
          </a:p>
        </p:txBody>
      </p:sp>
    </p:spTree>
    <p:extLst>
      <p:ext uri="{BB962C8B-B14F-4D97-AF65-F5344CB8AC3E}">
        <p14:creationId xmlns:p14="http://schemas.microsoft.com/office/powerpoint/2010/main" val="30240880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6"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54" name="Google Shape;254;p6"/>
          <p:cNvSpPr txBox="1">
            <a:spLocks noGrp="1"/>
          </p:cNvSpPr>
          <p:nvPr>
            <p:ph type="title"/>
          </p:nvPr>
        </p:nvSpPr>
        <p:spPr>
          <a:xfrm>
            <a:off x="0"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1800"/>
              <a:buNone/>
            </a:pPr>
            <a:r>
              <a:rPr lang="en-GB" sz="2400" b="1">
                <a:solidFill>
                  <a:schemeClr val="lt1"/>
                </a:solidFill>
              </a:rPr>
              <a:t>Las vacaciones de Lucía y Daniel</a:t>
            </a:r>
            <a:endParaRPr/>
          </a:p>
        </p:txBody>
      </p:sp>
      <p:sp>
        <p:nvSpPr>
          <p:cNvPr id="255" name="Google Shape;255;p6"/>
          <p:cNvSpPr txBox="1"/>
          <p:nvPr/>
        </p:nvSpPr>
        <p:spPr>
          <a:xfrm>
            <a:off x="155747" y="1515081"/>
            <a:ext cx="6709078"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Lee las frases y escribe quién hizo cada actividad.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6"/>
          <p:cNvSpPr txBox="1"/>
          <p:nvPr/>
        </p:nvSpPr>
        <p:spPr>
          <a:xfrm>
            <a:off x="156614" y="1147911"/>
            <a:ext cx="9413069"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Lucía habla con Nadia. Lucía describe las vacaciones en San Sebastián.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257" name="Google Shape;257;p6"/>
          <p:cNvGraphicFramePr/>
          <p:nvPr/>
        </p:nvGraphicFramePr>
        <p:xfrm>
          <a:off x="6889476" y="1392255"/>
          <a:ext cx="5094650" cy="4907350"/>
        </p:xfrm>
        <a:graphic>
          <a:graphicData uri="http://schemas.openxmlformats.org/drawingml/2006/table">
            <a:tbl>
              <a:tblPr>
                <a:noFill/>
              </a:tblPr>
              <a:tblGrid>
                <a:gridCol w="3012025">
                  <a:extLst>
                    <a:ext uri="{9D8B030D-6E8A-4147-A177-3AD203B41FA5}">
                      <a16:colId xmlns:a16="http://schemas.microsoft.com/office/drawing/2014/main" val="20000"/>
                    </a:ext>
                  </a:extLst>
                </a:gridCol>
                <a:gridCol w="977525">
                  <a:extLst>
                    <a:ext uri="{9D8B030D-6E8A-4147-A177-3AD203B41FA5}">
                      <a16:colId xmlns:a16="http://schemas.microsoft.com/office/drawing/2014/main" val="20001"/>
                    </a:ext>
                  </a:extLst>
                </a:gridCol>
                <a:gridCol w="1105100">
                  <a:extLst>
                    <a:ext uri="{9D8B030D-6E8A-4147-A177-3AD203B41FA5}">
                      <a16:colId xmlns:a16="http://schemas.microsoft.com/office/drawing/2014/main" val="20002"/>
                    </a:ext>
                  </a:extLst>
                </a:gridCol>
              </a:tblGrid>
              <a:tr h="653050">
                <a:tc>
                  <a:txBody>
                    <a:bodyPr/>
                    <a:lstStyle/>
                    <a:p>
                      <a:pPr marL="0" marR="0" lvl="0" indent="0" algn="l" rtl="0">
                        <a:lnSpc>
                          <a:spcPct val="100000"/>
                        </a:lnSpc>
                        <a:spcBef>
                          <a:spcPts val="0"/>
                        </a:spcBef>
                        <a:spcAft>
                          <a:spcPts val="0"/>
                        </a:spcAft>
                        <a:buClr>
                          <a:srgbClr val="000000"/>
                        </a:buClr>
                        <a:buSzPts val="2000"/>
                        <a:buFont typeface="Arial"/>
                        <a:buNone/>
                      </a:pPr>
                      <a:r>
                        <a:rPr lang="en-GB" sz="2000" b="1" u="none" strike="noStrike" cap="none">
                          <a:solidFill>
                            <a:srgbClr val="002060"/>
                          </a:solidFill>
                          <a:latin typeface="Century Gothic"/>
                          <a:ea typeface="Century Gothic"/>
                          <a:cs typeface="Century Gothic"/>
                          <a:sym typeface="Century Gothic"/>
                        </a:rPr>
                        <a:t>Who…</a:t>
                      </a:r>
                      <a:endParaRPr sz="2000" b="1" u="none" strike="noStrike" cap="none">
                        <a:solidFill>
                          <a:srgbClr val="002060"/>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a:solidFill>
                            <a:srgbClr val="002060"/>
                          </a:solidFill>
                          <a:latin typeface="Century Gothic"/>
                          <a:ea typeface="Century Gothic"/>
                          <a:cs typeface="Century Gothic"/>
                          <a:sym typeface="Century Gothic"/>
                        </a:rPr>
                        <a:t>Lucía (‘I’)</a:t>
                      </a:r>
                      <a:endParaRPr sz="2000" b="1" u="none" strike="noStrike" cap="none">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solidFill>
                      <a:srgbClr val="FFF2CC"/>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a:solidFill>
                            <a:srgbClr val="002060"/>
                          </a:solidFill>
                          <a:latin typeface="Century Gothic"/>
                          <a:ea typeface="Century Gothic"/>
                          <a:cs typeface="Century Gothic"/>
                          <a:sym typeface="Century Gothic"/>
                        </a:rPr>
                        <a:t>Daniel (‘he’)</a:t>
                      </a:r>
                      <a:endParaRPr sz="2000" b="1" u="none" strike="noStrike" cap="none">
                        <a:solidFill>
                          <a:srgbClr val="002060"/>
                        </a:solidFill>
                        <a:latin typeface="Century Gothic"/>
                        <a:ea typeface="Century Gothic"/>
                        <a:cs typeface="Century Gothic"/>
                        <a:sym typeface="Century Gothic"/>
                      </a:endParaRPr>
                    </a:p>
                  </a:txBody>
                  <a:tcPr marL="91450" marR="91450" marT="45725" marB="45725" anchor="ctr">
                    <a:solidFill>
                      <a:srgbClr val="FFF2CC"/>
                    </a:solidFill>
                  </a:tcPr>
                </a:tc>
                <a:extLst>
                  <a:ext uri="{0D108BD9-81ED-4DB2-BD59-A6C34878D82A}">
                    <a16:rowId xmlns:a16="http://schemas.microsoft.com/office/drawing/2014/main" val="10000"/>
                  </a:ext>
                </a:extLst>
              </a:tr>
              <a:tr h="6530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solidFill>
                            <a:srgbClr val="002060"/>
                          </a:solidFill>
                          <a:latin typeface="Century Gothic"/>
                          <a:ea typeface="Century Gothic"/>
                          <a:cs typeface="Century Gothic"/>
                          <a:sym typeface="Century Gothic"/>
                        </a:rPr>
                        <a:t>1</a:t>
                      </a:r>
                      <a:r>
                        <a:rPr lang="en-GB" sz="2000" b="1" u="none" strike="noStrike" cap="none">
                          <a:solidFill>
                            <a:srgbClr val="002060"/>
                          </a:solidFill>
                          <a:latin typeface="Century Gothic"/>
                          <a:ea typeface="Century Gothic"/>
                          <a:cs typeface="Century Gothic"/>
                          <a:sym typeface="Century Gothic"/>
                        </a:rPr>
                        <a:t>. </a:t>
                      </a:r>
                      <a:r>
                        <a:rPr lang="en-GB" sz="2000" b="0" u="none" strike="noStrike" cap="none">
                          <a:solidFill>
                            <a:srgbClr val="002060"/>
                          </a:solidFill>
                          <a:latin typeface="Century Gothic"/>
                          <a:ea typeface="Century Gothic"/>
                          <a:cs typeface="Century Gothic"/>
                          <a:sym typeface="Century Gothic"/>
                        </a:rPr>
                        <a:t>decided to spend time in San Sebastián?</a:t>
                      </a:r>
                      <a:endParaRPr sz="2000" b="0" u="none" strike="noStrike" cap="none">
                        <a:solidFill>
                          <a:srgbClr val="002060"/>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1"/>
                  </a:ext>
                </a:extLst>
              </a:tr>
              <a:tr h="6530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solidFill>
                            <a:srgbClr val="002060"/>
                          </a:solidFill>
                          <a:latin typeface="Century Gothic"/>
                          <a:ea typeface="Century Gothic"/>
                          <a:cs typeface="Century Gothic"/>
                          <a:sym typeface="Century Gothic"/>
                        </a:rPr>
                        <a:t>2. went out every afternoon/evening?</a:t>
                      </a: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2"/>
                  </a:ext>
                </a:extLst>
              </a:tr>
              <a:tr h="6530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solidFill>
                            <a:srgbClr val="002060"/>
                          </a:solidFill>
                          <a:latin typeface="Century Gothic"/>
                          <a:ea typeface="Century Gothic"/>
                          <a:cs typeface="Century Gothic"/>
                          <a:sym typeface="Century Gothic"/>
                        </a:rPr>
                        <a:t>3. ran every day on the beach?</a:t>
                      </a: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3"/>
                  </a:ext>
                </a:extLst>
              </a:tr>
              <a:tr h="6530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solidFill>
                            <a:srgbClr val="002060"/>
                          </a:solidFill>
                          <a:latin typeface="Century Gothic"/>
                          <a:ea typeface="Century Gothic"/>
                          <a:cs typeface="Century Gothic"/>
                          <a:sym typeface="Century Gothic"/>
                        </a:rPr>
                        <a:t>4. took the bus on Monday?</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4"/>
                  </a:ext>
                </a:extLst>
              </a:tr>
              <a:tr h="6530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solidFill>
                            <a:srgbClr val="002060"/>
                          </a:solidFill>
                          <a:latin typeface="Century Gothic"/>
                          <a:ea typeface="Century Gothic"/>
                          <a:cs typeface="Century Gothic"/>
                          <a:sym typeface="Century Gothic"/>
                        </a:rPr>
                        <a:t>5. went up the mountain on foot?</a:t>
                      </a: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5"/>
                  </a:ext>
                </a:extLst>
              </a:tr>
              <a:tr h="6530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solidFill>
                            <a:srgbClr val="002060"/>
                          </a:solidFill>
                          <a:latin typeface="Century Gothic"/>
                          <a:ea typeface="Century Gothic"/>
                          <a:cs typeface="Century Gothic"/>
                          <a:sym typeface="Century Gothic"/>
                        </a:rPr>
                        <a:t>6. picked up the tickets (for an event)?</a:t>
                      </a: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6"/>
                  </a:ext>
                </a:extLst>
              </a:tr>
            </a:tbl>
          </a:graphicData>
        </a:graphic>
      </p:graphicFrame>
      <p:pic>
        <p:nvPicPr>
          <p:cNvPr id="258" name="Google Shape;258;p6" descr="Powerpoint Check Mark Symbol"/>
          <p:cNvPicPr preferRelativeResize="0"/>
          <p:nvPr/>
        </p:nvPicPr>
        <p:blipFill rotWithShape="1">
          <a:blip r:embed="rId4">
            <a:alphaModFix/>
          </a:blip>
          <a:srcRect/>
          <a:stretch/>
        </p:blipFill>
        <p:spPr>
          <a:xfrm>
            <a:off x="10189581" y="2248758"/>
            <a:ext cx="449644" cy="468379"/>
          </a:xfrm>
          <a:prstGeom prst="rect">
            <a:avLst/>
          </a:prstGeom>
          <a:noFill/>
          <a:ln>
            <a:noFill/>
          </a:ln>
        </p:spPr>
      </p:pic>
      <p:pic>
        <p:nvPicPr>
          <p:cNvPr id="259" name="Google Shape;259;p6" descr="Powerpoint Check Mark Symbol"/>
          <p:cNvPicPr preferRelativeResize="0"/>
          <p:nvPr/>
        </p:nvPicPr>
        <p:blipFill rotWithShape="1">
          <a:blip r:embed="rId4">
            <a:alphaModFix/>
          </a:blip>
          <a:srcRect/>
          <a:stretch/>
        </p:blipFill>
        <p:spPr>
          <a:xfrm>
            <a:off x="10189581" y="2922192"/>
            <a:ext cx="449644" cy="468379"/>
          </a:xfrm>
          <a:prstGeom prst="rect">
            <a:avLst/>
          </a:prstGeom>
          <a:noFill/>
          <a:ln>
            <a:noFill/>
          </a:ln>
        </p:spPr>
      </p:pic>
      <p:pic>
        <p:nvPicPr>
          <p:cNvPr id="260" name="Google Shape;260;p6" descr="Powerpoint Check Mark Symbol"/>
          <p:cNvPicPr preferRelativeResize="0"/>
          <p:nvPr/>
        </p:nvPicPr>
        <p:blipFill rotWithShape="1">
          <a:blip r:embed="rId4">
            <a:alphaModFix/>
          </a:blip>
          <a:srcRect/>
          <a:stretch/>
        </p:blipFill>
        <p:spPr>
          <a:xfrm>
            <a:off x="11211724" y="3611740"/>
            <a:ext cx="449644" cy="468379"/>
          </a:xfrm>
          <a:prstGeom prst="rect">
            <a:avLst/>
          </a:prstGeom>
          <a:noFill/>
          <a:ln>
            <a:noFill/>
          </a:ln>
        </p:spPr>
      </p:pic>
      <p:pic>
        <p:nvPicPr>
          <p:cNvPr id="261" name="Google Shape;261;p6" descr="Powerpoint Check Mark Symbol"/>
          <p:cNvPicPr preferRelativeResize="0"/>
          <p:nvPr/>
        </p:nvPicPr>
        <p:blipFill rotWithShape="1">
          <a:blip r:embed="rId4">
            <a:alphaModFix/>
          </a:blip>
          <a:srcRect/>
          <a:stretch/>
        </p:blipFill>
        <p:spPr>
          <a:xfrm>
            <a:off x="10173082" y="4345783"/>
            <a:ext cx="449644" cy="468379"/>
          </a:xfrm>
          <a:prstGeom prst="rect">
            <a:avLst/>
          </a:prstGeom>
          <a:noFill/>
          <a:ln>
            <a:noFill/>
          </a:ln>
        </p:spPr>
      </p:pic>
      <p:pic>
        <p:nvPicPr>
          <p:cNvPr id="262" name="Google Shape;262;p6" descr="Powerpoint Check Mark Symbol"/>
          <p:cNvPicPr preferRelativeResize="0"/>
          <p:nvPr/>
        </p:nvPicPr>
        <p:blipFill rotWithShape="1">
          <a:blip r:embed="rId4">
            <a:alphaModFix/>
          </a:blip>
          <a:srcRect/>
          <a:stretch/>
        </p:blipFill>
        <p:spPr>
          <a:xfrm>
            <a:off x="11211724" y="4993689"/>
            <a:ext cx="449644" cy="468379"/>
          </a:xfrm>
          <a:prstGeom prst="rect">
            <a:avLst/>
          </a:prstGeom>
          <a:noFill/>
          <a:ln>
            <a:noFill/>
          </a:ln>
        </p:spPr>
      </p:pic>
      <p:pic>
        <p:nvPicPr>
          <p:cNvPr id="263" name="Google Shape;263;p6" descr="Powerpoint Check Mark Symbol"/>
          <p:cNvPicPr preferRelativeResize="0"/>
          <p:nvPr/>
        </p:nvPicPr>
        <p:blipFill rotWithShape="1">
          <a:blip r:embed="rId4">
            <a:alphaModFix/>
          </a:blip>
          <a:srcRect/>
          <a:stretch/>
        </p:blipFill>
        <p:spPr>
          <a:xfrm>
            <a:off x="10189581" y="5767201"/>
            <a:ext cx="449644" cy="468379"/>
          </a:xfrm>
          <a:prstGeom prst="rect">
            <a:avLst/>
          </a:prstGeom>
          <a:noFill/>
          <a:ln>
            <a:noFill/>
          </a:ln>
        </p:spPr>
      </p:pic>
      <p:pic>
        <p:nvPicPr>
          <p:cNvPr id="264" name="Google Shape;264;p6"/>
          <p:cNvPicPr preferRelativeResize="0"/>
          <p:nvPr/>
        </p:nvPicPr>
        <p:blipFill rotWithShape="1">
          <a:blip r:embed="rId5">
            <a:alphaModFix/>
          </a:blip>
          <a:srcRect/>
          <a:stretch/>
        </p:blipFill>
        <p:spPr>
          <a:xfrm>
            <a:off x="9996001" y="656062"/>
            <a:ext cx="803807" cy="803807"/>
          </a:xfrm>
          <a:prstGeom prst="rect">
            <a:avLst/>
          </a:prstGeom>
          <a:noFill/>
          <a:ln>
            <a:noFill/>
          </a:ln>
        </p:spPr>
      </p:pic>
      <p:sp>
        <p:nvSpPr>
          <p:cNvPr id="265" name="Google Shape;265;p6"/>
          <p:cNvSpPr txBox="1"/>
          <p:nvPr/>
        </p:nvSpPr>
        <p:spPr>
          <a:xfrm>
            <a:off x="11214567" y="58967"/>
            <a:ext cx="780642" cy="390479"/>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leer</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66" name="Google Shape;266;p6"/>
          <p:cNvSpPr/>
          <p:nvPr/>
        </p:nvSpPr>
        <p:spPr>
          <a:xfrm>
            <a:off x="10848528" y="258166"/>
            <a:ext cx="1079615" cy="400919"/>
          </a:xfrm>
          <a:prstGeom prst="roundRect">
            <a:avLst>
              <a:gd name="adj" fmla="val 16667"/>
            </a:avLst>
          </a:prstGeom>
          <a:solidFill>
            <a:srgbClr val="F66400"/>
          </a:solidFill>
          <a:ln w="19050" cap="flat" cmpd="sng">
            <a:solidFill>
              <a:srgbClr val="1150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leer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67" name="Google Shape;267;p6"/>
          <p:cNvPicPr preferRelativeResize="0"/>
          <p:nvPr/>
        </p:nvPicPr>
        <p:blipFill rotWithShape="1">
          <a:blip r:embed="rId6">
            <a:alphaModFix/>
          </a:blip>
          <a:srcRect/>
          <a:stretch/>
        </p:blipFill>
        <p:spPr>
          <a:xfrm>
            <a:off x="10982143" y="636729"/>
            <a:ext cx="842472" cy="842472"/>
          </a:xfrm>
          <a:prstGeom prst="rect">
            <a:avLst/>
          </a:prstGeom>
          <a:noFill/>
          <a:ln>
            <a:noFill/>
          </a:ln>
        </p:spPr>
      </p:pic>
      <p:sp>
        <p:nvSpPr>
          <p:cNvPr id="268" name="Google Shape;268;p6"/>
          <p:cNvSpPr/>
          <p:nvPr/>
        </p:nvSpPr>
        <p:spPr>
          <a:xfrm>
            <a:off x="645997" y="2151083"/>
            <a:ext cx="5143009" cy="4060859"/>
          </a:xfrm>
          <a:prstGeom prst="wedgeRoundRectCallout">
            <a:avLst>
              <a:gd name="adj1" fmla="val 53420"/>
              <a:gd name="adj2" fmla="val -5609"/>
              <a:gd name="adj3"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69" name="Google Shape;269;p6"/>
          <p:cNvSpPr txBox="1"/>
          <p:nvPr/>
        </p:nvSpPr>
        <p:spPr>
          <a:xfrm>
            <a:off x="907033" y="2497774"/>
            <a:ext cx="5204363" cy="7694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1. En julio decidí pasar tiempo en San Sebastián.</a:t>
            </a:r>
            <a:endParaRPr kumimoji="0" sz="2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 name="Google Shape;270;p6"/>
          <p:cNvSpPr txBox="1"/>
          <p:nvPr/>
        </p:nvSpPr>
        <p:spPr>
          <a:xfrm>
            <a:off x="907033" y="3375612"/>
            <a:ext cx="3251211"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2. Salí todas las tardes.</a:t>
            </a:r>
            <a:endParaRPr kumimoji="0" sz="2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1" name="Google Shape;271;p6"/>
          <p:cNvSpPr txBox="1"/>
          <p:nvPr/>
        </p:nvSpPr>
        <p:spPr>
          <a:xfrm>
            <a:off x="907033" y="3914896"/>
            <a:ext cx="5094664"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3. ¡Corrió en la playa todos los días! </a:t>
            </a:r>
            <a:endParaRPr kumimoji="0" sz="2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2" name="Google Shape;272;p6"/>
          <p:cNvSpPr txBox="1"/>
          <p:nvPr/>
        </p:nvSpPr>
        <p:spPr>
          <a:xfrm>
            <a:off x="907033" y="4993464"/>
            <a:ext cx="3781805"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5. Subió la montaña a pie.</a:t>
            </a:r>
            <a:endParaRPr kumimoji="0" sz="2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3" name="Google Shape;273;p6"/>
          <p:cNvSpPr txBox="1"/>
          <p:nvPr/>
        </p:nvSpPr>
        <p:spPr>
          <a:xfrm>
            <a:off x="907033" y="4454180"/>
            <a:ext cx="3781805"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4. El lunes cogí el autobús.</a:t>
            </a:r>
            <a:endParaRPr kumimoji="0" sz="2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 name="Google Shape;274;p6"/>
          <p:cNvSpPr txBox="1"/>
          <p:nvPr/>
        </p:nvSpPr>
        <p:spPr>
          <a:xfrm>
            <a:off x="907033" y="5532750"/>
            <a:ext cx="3360215"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6. Recogí las entradas. </a:t>
            </a:r>
            <a:endParaRPr kumimoji="0" sz="22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75" name="Google Shape;275;p6" descr="Dibujo animado de un personaje animado&#10;&#10;Descripción generada automáticamente con confianza baja"/>
          <p:cNvPicPr preferRelativeResize="0"/>
          <p:nvPr/>
        </p:nvPicPr>
        <p:blipFill rotWithShape="1">
          <a:blip r:embed="rId7">
            <a:alphaModFix/>
          </a:blip>
          <a:srcRect/>
          <a:stretch/>
        </p:blipFill>
        <p:spPr>
          <a:xfrm>
            <a:off x="5701061" y="3349156"/>
            <a:ext cx="1236386" cy="2652235"/>
          </a:xfrm>
          <a:prstGeom prst="rect">
            <a:avLst/>
          </a:prstGeom>
          <a:noFill/>
          <a:ln>
            <a:noFill/>
          </a:ln>
        </p:spPr>
      </p:pic>
      <p:pic>
        <p:nvPicPr>
          <p:cNvPr id="276" name="Google Shape;276;p6" descr="Una caricatura de una persona&#10;&#10;Descripción generada automáticamente con confianza media"/>
          <p:cNvPicPr preferRelativeResize="0"/>
          <p:nvPr/>
        </p:nvPicPr>
        <p:blipFill rotWithShape="1">
          <a:blip r:embed="rId8">
            <a:alphaModFix/>
          </a:blip>
          <a:srcRect/>
          <a:stretch/>
        </p:blipFill>
        <p:spPr>
          <a:xfrm>
            <a:off x="-39830" y="3665627"/>
            <a:ext cx="1143302" cy="2652235"/>
          </a:xfrm>
          <a:prstGeom prst="rect">
            <a:avLst/>
          </a:prstGeom>
          <a:noFill/>
          <a:ln>
            <a:noFill/>
          </a:ln>
        </p:spPr>
      </p:pic>
    </p:spTree>
    <p:extLst>
      <p:ext uri="{BB962C8B-B14F-4D97-AF65-F5344CB8AC3E}">
        <p14:creationId xmlns:p14="http://schemas.microsoft.com/office/powerpoint/2010/main" val="41377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1EE017-B605-7E4B-B18E-7A00B6C842C9}"/>
              </a:ext>
            </a:extLst>
          </p:cNvPr>
          <p:cNvSpPr>
            <a:spLocks noGrp="1"/>
          </p:cNvSpPr>
          <p:nvPr>
            <p:ph type="title"/>
          </p:nvPr>
        </p:nvSpPr>
        <p:spPr>
          <a:xfrm>
            <a:off x="258078" y="807843"/>
            <a:ext cx="10515600" cy="443618"/>
          </a:xfrm>
        </p:spPr>
        <p:txBody>
          <a:bodyPr>
            <a:noAutofit/>
          </a:bodyPr>
          <a:lstStyle/>
          <a:p>
            <a:pPr>
              <a:lnSpc>
                <a:spcPct val="110000"/>
              </a:lnSpc>
            </a:pPr>
            <a:r>
              <a:rPr lang="es-GB" sz="2100" b="1" dirty="0"/>
              <a:t>Ahora Lucía habla de las vacaciones de un amigo, Enrique.</a:t>
            </a:r>
            <a:r>
              <a:rPr lang="en-GB" sz="2100" b="1" dirty="0"/>
              <a:t/>
            </a:r>
            <a:br>
              <a:rPr lang="en-GB" sz="2100" b="1" dirty="0"/>
            </a:br>
            <a:r>
              <a:rPr lang="es-GB" sz="2100" b="1" dirty="0"/>
              <a:t>Escucha las frases. ¿</a:t>
            </a:r>
            <a:r>
              <a:rPr lang="en-GB" sz="2100" b="1" dirty="0"/>
              <a:t>La acción p</a:t>
            </a:r>
            <a:r>
              <a:rPr lang="es-GB" sz="2100" b="1" dirty="0"/>
              <a:t>asa </a:t>
            </a:r>
            <a:r>
              <a:rPr lang="en-GB" sz="2100" b="1" dirty="0"/>
              <a:t>normalmente </a:t>
            </a:r>
            <a:r>
              <a:rPr lang="es-GB" sz="2100" b="1" dirty="0"/>
              <a:t>o ya pasó?</a:t>
            </a:r>
            <a:r>
              <a:rPr lang="en-GB" sz="2100" b="1" dirty="0"/>
              <a:t/>
            </a:r>
            <a:br>
              <a:rPr lang="en-GB" sz="2100" b="1" dirty="0"/>
            </a:br>
            <a:r>
              <a:rPr lang="en-GB" sz="2100" b="1" dirty="0"/>
              <a:t>También</a:t>
            </a:r>
            <a:r>
              <a:rPr lang="es-GB" sz="2100" b="1" dirty="0"/>
              <a:t> escribe el verbo en español</a:t>
            </a:r>
            <a:r>
              <a:rPr lang="en-GB" sz="2100" b="1" dirty="0"/>
              <a:t> y</a:t>
            </a:r>
            <a:r>
              <a:rPr lang="es-GB" sz="2100" b="1" dirty="0"/>
              <a:t> la actividad en inglés.</a:t>
            </a:r>
            <a:br>
              <a:rPr lang="es-GB" sz="2100" b="1" dirty="0"/>
            </a:br>
            <a:r>
              <a:rPr lang="es-GB" sz="2100" b="1" dirty="0"/>
              <a:t/>
            </a:r>
            <a:br>
              <a:rPr lang="es-GB" sz="2100" b="1" dirty="0"/>
            </a:br>
            <a:endParaRPr lang="es-GB" sz="2100" b="1" dirty="0"/>
          </a:p>
        </p:txBody>
      </p:sp>
      <p:graphicFrame>
        <p:nvGraphicFramePr>
          <p:cNvPr id="6" name="Tabla 5">
            <a:extLst>
              <a:ext uri="{FF2B5EF4-FFF2-40B4-BE49-F238E27FC236}">
                <a16:creationId xmlns:a16="http://schemas.microsoft.com/office/drawing/2014/main" id="{4ABFA7EE-09BE-B041-A8DA-46F27AF98C54}"/>
              </a:ext>
            </a:extLst>
          </p:cNvPr>
          <p:cNvGraphicFramePr>
            <a:graphicFrameLocks noGrp="1"/>
          </p:cNvGraphicFramePr>
          <p:nvPr>
            <p:extLst/>
          </p:nvPr>
        </p:nvGraphicFramePr>
        <p:xfrm>
          <a:off x="281609" y="1334022"/>
          <a:ext cx="4157863" cy="4886880"/>
        </p:xfrm>
        <a:graphic>
          <a:graphicData uri="http://schemas.openxmlformats.org/drawingml/2006/table">
            <a:tbl>
              <a:tblPr firstRow="1" bandRow="1">
                <a:tableStyleId>{5DA37D80-6434-44D0-A028-1B22A696006F}</a:tableStyleId>
              </a:tblPr>
              <a:tblGrid>
                <a:gridCol w="654614">
                  <a:extLst>
                    <a:ext uri="{9D8B030D-6E8A-4147-A177-3AD203B41FA5}">
                      <a16:colId xmlns:a16="http://schemas.microsoft.com/office/drawing/2014/main" val="2450722576"/>
                    </a:ext>
                  </a:extLst>
                </a:gridCol>
                <a:gridCol w="1719891">
                  <a:extLst>
                    <a:ext uri="{9D8B030D-6E8A-4147-A177-3AD203B41FA5}">
                      <a16:colId xmlns:a16="http://schemas.microsoft.com/office/drawing/2014/main" val="2199670438"/>
                    </a:ext>
                  </a:extLst>
                </a:gridCol>
                <a:gridCol w="1783358">
                  <a:extLst>
                    <a:ext uri="{9D8B030D-6E8A-4147-A177-3AD203B41FA5}">
                      <a16:colId xmlns:a16="http://schemas.microsoft.com/office/drawing/2014/main" val="2532695452"/>
                    </a:ext>
                  </a:extLst>
                </a:gridCol>
              </a:tblGrid>
              <a:tr h="530850">
                <a:tc>
                  <a:txBody>
                    <a:bodyPr/>
                    <a:lstStyle/>
                    <a:p>
                      <a:pPr algn="ctr"/>
                      <a:endParaRPr lang="es-GB" dirty="0">
                        <a:solidFill>
                          <a:srgbClr val="203864"/>
                        </a:solidFill>
                      </a:endParaRPr>
                    </a:p>
                  </a:txBody>
                  <a:tcPr/>
                </a:tc>
                <a:tc>
                  <a:txBody>
                    <a:bodyPr/>
                    <a:lstStyle/>
                    <a:p>
                      <a:pPr algn="ctr"/>
                      <a:r>
                        <a:rPr lang="es-GB" dirty="0">
                          <a:solidFill>
                            <a:srgbClr val="203864"/>
                          </a:solidFill>
                        </a:rPr>
                        <a:t> Pasa </a:t>
                      </a:r>
                      <a:r>
                        <a:rPr lang="en-GB" dirty="0">
                          <a:solidFill>
                            <a:srgbClr val="203864"/>
                          </a:solidFill>
                        </a:rPr>
                        <a:t>normalmente</a:t>
                      </a:r>
                      <a:endParaRPr lang="es-GB" dirty="0">
                        <a:solidFill>
                          <a:srgbClr val="203864"/>
                        </a:solidFill>
                      </a:endParaRPr>
                    </a:p>
                  </a:txBody>
                  <a:tcPr anchor="ctr"/>
                </a:tc>
                <a:tc>
                  <a:txBody>
                    <a:bodyPr/>
                    <a:lstStyle/>
                    <a:p>
                      <a:pPr algn="ctr"/>
                      <a:r>
                        <a:rPr lang="es-GB" dirty="0">
                          <a:solidFill>
                            <a:srgbClr val="203864"/>
                          </a:solidFill>
                        </a:rPr>
                        <a:t>Ya pasó en el pasado</a:t>
                      </a:r>
                    </a:p>
                  </a:txBody>
                  <a:tcPr anchor="ctr"/>
                </a:tc>
                <a:extLst>
                  <a:ext uri="{0D108BD9-81ED-4DB2-BD59-A6C34878D82A}">
                    <a16:rowId xmlns:a16="http://schemas.microsoft.com/office/drawing/2014/main" val="426368054"/>
                  </a:ext>
                </a:extLst>
              </a:tr>
              <a:tr h="53085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2184961900"/>
                  </a:ext>
                </a:extLst>
              </a:tr>
              <a:tr h="53085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3294273858"/>
                  </a:ext>
                </a:extLst>
              </a:tr>
              <a:tr h="53085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3812807289"/>
                  </a:ext>
                </a:extLst>
              </a:tr>
              <a:tr h="53085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3173943590"/>
                  </a:ext>
                </a:extLst>
              </a:tr>
              <a:tr h="530850">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2225568364"/>
                  </a:ext>
                </a:extLst>
              </a:tr>
              <a:tr h="53085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726000417"/>
                  </a:ext>
                </a:extLst>
              </a:tr>
              <a:tr h="530850">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981116836"/>
                  </a:ext>
                </a:extLst>
              </a:tr>
              <a:tr h="530850">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675986333"/>
                  </a:ext>
                </a:extLst>
              </a:tr>
            </a:tbl>
          </a:graphicData>
        </a:graphic>
      </p:graphicFrame>
      <p:sp>
        <p:nvSpPr>
          <p:cNvPr id="10" name="Action Button: Custom 20">
            <a:hlinkClick r:id="" action="ppaction://noaction" highlightClick="1">
              <a:snd r:embed="rId3" name="Vivió un año en México.wav"/>
            </a:hlinkClick>
            <a:extLst>
              <a:ext uri="{FF2B5EF4-FFF2-40B4-BE49-F238E27FC236}">
                <a16:creationId xmlns:a16="http://schemas.microsoft.com/office/drawing/2014/main" id="{C1D7154A-00F0-8348-A771-891935738EA5}"/>
              </a:ext>
            </a:extLst>
          </p:cNvPr>
          <p:cNvSpPr/>
          <p:nvPr/>
        </p:nvSpPr>
        <p:spPr>
          <a:xfrm>
            <a:off x="401335" y="203310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20">
            <a:hlinkClick r:id="" action="ppaction://noaction" highlightClick="1">
              <a:snd r:embed="rId4" name="Conoce la frontera con Estados Unidos.wav"/>
            </a:hlinkClick>
            <a:extLst>
              <a:ext uri="{FF2B5EF4-FFF2-40B4-BE49-F238E27FC236}">
                <a16:creationId xmlns:a16="http://schemas.microsoft.com/office/drawing/2014/main" id="{DBBA22FF-3A1B-4442-8720-90F13A0511B6}"/>
              </a:ext>
            </a:extLst>
          </p:cNvPr>
          <p:cNvSpPr/>
          <p:nvPr/>
        </p:nvSpPr>
        <p:spPr>
          <a:xfrm>
            <a:off x="401335" y="2558725"/>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20">
            <a:hlinkClick r:id="" action="ppaction://noaction" highlightClick="1">
              <a:snd r:embed="rId5" name="Sufrió un accidente de coche allí.wav"/>
            </a:hlinkClick>
            <a:extLst>
              <a:ext uri="{FF2B5EF4-FFF2-40B4-BE49-F238E27FC236}">
                <a16:creationId xmlns:a16="http://schemas.microsoft.com/office/drawing/2014/main" id="{8329F690-DFAF-DA41-AD64-A29A074276AA}"/>
              </a:ext>
            </a:extLst>
          </p:cNvPr>
          <p:cNvSpPr/>
          <p:nvPr/>
        </p:nvSpPr>
        <p:spPr>
          <a:xfrm>
            <a:off x="401335" y="308403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20">
            <a:hlinkClick r:id="" action="ppaction://noaction" highlightClick="1">
              <a:snd r:embed="rId6" name="Ofrece regalos a los amigos después de las vacaciones .wav"/>
            </a:hlinkClick>
            <a:extLst>
              <a:ext uri="{FF2B5EF4-FFF2-40B4-BE49-F238E27FC236}">
                <a16:creationId xmlns:a16="http://schemas.microsoft.com/office/drawing/2014/main" id="{46706D74-7B07-D24A-B0D2-BE1A8109F96F}"/>
              </a:ext>
            </a:extLst>
          </p:cNvPr>
          <p:cNvSpPr/>
          <p:nvPr/>
        </p:nvSpPr>
        <p:spPr>
          <a:xfrm>
            <a:off x="401335" y="3612914"/>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20">
            <a:hlinkClick r:id="" action="ppaction://noaction" highlightClick="1">
              <a:snd r:embed="rId7" name="Decide visitar pueblos antiguos.wav"/>
            </a:hlinkClick>
            <a:extLst>
              <a:ext uri="{FF2B5EF4-FFF2-40B4-BE49-F238E27FC236}">
                <a16:creationId xmlns:a16="http://schemas.microsoft.com/office/drawing/2014/main" id="{C0B0CC88-5F46-1049-820B-D19B8B34A87B}"/>
              </a:ext>
            </a:extLst>
          </p:cNvPr>
          <p:cNvSpPr/>
          <p:nvPr/>
        </p:nvSpPr>
        <p:spPr>
          <a:xfrm>
            <a:off x="401335" y="4146734"/>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20">
            <a:hlinkClick r:id="" action="ppaction://noaction" highlightClick="1">
              <a:snd r:embed="rId8" name="Aprende cosas sobre la cultura de las ciudades.wav"/>
            </a:hlinkClick>
            <a:extLst>
              <a:ext uri="{FF2B5EF4-FFF2-40B4-BE49-F238E27FC236}">
                <a16:creationId xmlns:a16="http://schemas.microsoft.com/office/drawing/2014/main" id="{2FC734F0-1D50-6048-BDBB-417EAB890887}"/>
              </a:ext>
            </a:extLst>
          </p:cNvPr>
          <p:cNvSpPr/>
          <p:nvPr/>
        </p:nvSpPr>
        <p:spPr>
          <a:xfrm>
            <a:off x="401335" y="467164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20">
            <a:hlinkClick r:id="" action="ppaction://noaction" highlightClick="1">
              <a:snd r:embed="rId9" name="Rompió la cámara cerca de una montaña.wav"/>
            </a:hlinkClick>
            <a:extLst>
              <a:ext uri="{FF2B5EF4-FFF2-40B4-BE49-F238E27FC236}">
                <a16:creationId xmlns:a16="http://schemas.microsoft.com/office/drawing/2014/main" id="{9B471C4D-2DC0-4246-8AEC-5B14F249D4D4}"/>
              </a:ext>
            </a:extLst>
          </p:cNvPr>
          <p:cNvSpPr/>
          <p:nvPr/>
        </p:nvSpPr>
        <p:spPr>
          <a:xfrm>
            <a:off x="401335" y="5196548"/>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20">
            <a:hlinkClick r:id="" action="ppaction://noaction" highlightClick="1">
              <a:snd r:embed="rId10" name="Todas las noches salió con un amigo.wav"/>
            </a:hlinkClick>
            <a:extLst>
              <a:ext uri="{FF2B5EF4-FFF2-40B4-BE49-F238E27FC236}">
                <a16:creationId xmlns:a16="http://schemas.microsoft.com/office/drawing/2014/main" id="{A3AEE2F8-B636-FF42-A3DA-AC82F8BA1F08}"/>
              </a:ext>
            </a:extLst>
          </p:cNvPr>
          <p:cNvSpPr/>
          <p:nvPr/>
        </p:nvSpPr>
        <p:spPr>
          <a:xfrm>
            <a:off x="401335" y="572117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graphicFrame>
        <p:nvGraphicFramePr>
          <p:cNvPr id="19" name="Tabla 18">
            <a:extLst>
              <a:ext uri="{FF2B5EF4-FFF2-40B4-BE49-F238E27FC236}">
                <a16:creationId xmlns:a16="http://schemas.microsoft.com/office/drawing/2014/main" id="{32D7640B-D78E-674B-AD35-DD40911A4021}"/>
              </a:ext>
            </a:extLst>
          </p:cNvPr>
          <p:cNvGraphicFramePr>
            <a:graphicFrameLocks noGrp="1"/>
          </p:cNvGraphicFramePr>
          <p:nvPr>
            <p:extLst/>
          </p:nvPr>
        </p:nvGraphicFramePr>
        <p:xfrm>
          <a:off x="4559198" y="1331471"/>
          <a:ext cx="1671662" cy="4889362"/>
        </p:xfrm>
        <a:graphic>
          <a:graphicData uri="http://schemas.openxmlformats.org/drawingml/2006/table">
            <a:tbl>
              <a:tblPr firstRow="1" bandRow="1">
                <a:tableStyleId>{5DA37D80-6434-44D0-A028-1B22A696006F}</a:tableStyleId>
              </a:tblPr>
              <a:tblGrid>
                <a:gridCol w="1671662">
                  <a:extLst>
                    <a:ext uri="{9D8B030D-6E8A-4147-A177-3AD203B41FA5}">
                      <a16:colId xmlns:a16="http://schemas.microsoft.com/office/drawing/2014/main" val="2199670438"/>
                    </a:ext>
                  </a:extLst>
                </a:gridCol>
              </a:tblGrid>
              <a:tr h="649922">
                <a:tc>
                  <a:txBody>
                    <a:bodyPr/>
                    <a:lstStyle/>
                    <a:p>
                      <a:pPr algn="ctr"/>
                      <a:r>
                        <a:rPr lang="es-GB" dirty="0">
                          <a:solidFill>
                            <a:srgbClr val="203864"/>
                          </a:solidFill>
                        </a:rPr>
                        <a:t>El verbo en español</a:t>
                      </a:r>
                    </a:p>
                  </a:txBody>
                  <a:tcPr anchor="ctr"/>
                </a:tc>
                <a:extLst>
                  <a:ext uri="{0D108BD9-81ED-4DB2-BD59-A6C34878D82A}">
                    <a16:rowId xmlns:a16="http://schemas.microsoft.com/office/drawing/2014/main" val="426368054"/>
                  </a:ext>
                </a:extLst>
              </a:tr>
              <a:tr h="529930">
                <a:tc>
                  <a:txBody>
                    <a:bodyPr/>
                    <a:lstStyle/>
                    <a:p>
                      <a:pPr algn="ctr"/>
                      <a:endParaRPr lang="es-GB">
                        <a:solidFill>
                          <a:srgbClr val="203864"/>
                        </a:solidFill>
                      </a:endParaRPr>
                    </a:p>
                  </a:txBody>
                  <a:tcPr/>
                </a:tc>
                <a:extLst>
                  <a:ext uri="{0D108BD9-81ED-4DB2-BD59-A6C34878D82A}">
                    <a16:rowId xmlns:a16="http://schemas.microsoft.com/office/drawing/2014/main" val="2184961900"/>
                  </a:ext>
                </a:extLst>
              </a:tr>
              <a:tr h="529930">
                <a:tc>
                  <a:txBody>
                    <a:bodyPr/>
                    <a:lstStyle/>
                    <a:p>
                      <a:pPr algn="ctr"/>
                      <a:endParaRPr lang="es-GB">
                        <a:solidFill>
                          <a:srgbClr val="203864"/>
                        </a:solidFill>
                      </a:endParaRPr>
                    </a:p>
                  </a:txBody>
                  <a:tcPr/>
                </a:tc>
                <a:extLst>
                  <a:ext uri="{0D108BD9-81ED-4DB2-BD59-A6C34878D82A}">
                    <a16:rowId xmlns:a16="http://schemas.microsoft.com/office/drawing/2014/main" val="3294273858"/>
                  </a:ext>
                </a:extLst>
              </a:tr>
              <a:tr h="529930">
                <a:tc>
                  <a:txBody>
                    <a:bodyPr/>
                    <a:lstStyle/>
                    <a:p>
                      <a:pPr algn="ctr"/>
                      <a:endParaRPr lang="es-GB" dirty="0">
                        <a:solidFill>
                          <a:srgbClr val="203864"/>
                        </a:solidFill>
                      </a:endParaRPr>
                    </a:p>
                  </a:txBody>
                  <a:tcPr/>
                </a:tc>
                <a:extLst>
                  <a:ext uri="{0D108BD9-81ED-4DB2-BD59-A6C34878D82A}">
                    <a16:rowId xmlns:a16="http://schemas.microsoft.com/office/drawing/2014/main" val="3812807289"/>
                  </a:ext>
                </a:extLst>
              </a:tr>
              <a:tr h="529930">
                <a:tc>
                  <a:txBody>
                    <a:bodyPr/>
                    <a:lstStyle/>
                    <a:p>
                      <a:pPr algn="ctr"/>
                      <a:endParaRPr lang="es-GB" dirty="0">
                        <a:solidFill>
                          <a:srgbClr val="203864"/>
                        </a:solidFill>
                      </a:endParaRPr>
                    </a:p>
                  </a:txBody>
                  <a:tcPr/>
                </a:tc>
                <a:extLst>
                  <a:ext uri="{0D108BD9-81ED-4DB2-BD59-A6C34878D82A}">
                    <a16:rowId xmlns:a16="http://schemas.microsoft.com/office/drawing/2014/main" val="3173943590"/>
                  </a:ext>
                </a:extLst>
              </a:tr>
              <a:tr h="529930">
                <a:tc>
                  <a:txBody>
                    <a:bodyPr/>
                    <a:lstStyle/>
                    <a:p>
                      <a:pPr algn="ctr"/>
                      <a:endParaRPr lang="es-GB" dirty="0">
                        <a:solidFill>
                          <a:srgbClr val="203864"/>
                        </a:solidFill>
                      </a:endParaRPr>
                    </a:p>
                  </a:txBody>
                  <a:tcPr/>
                </a:tc>
                <a:extLst>
                  <a:ext uri="{0D108BD9-81ED-4DB2-BD59-A6C34878D82A}">
                    <a16:rowId xmlns:a16="http://schemas.microsoft.com/office/drawing/2014/main" val="2225568364"/>
                  </a:ext>
                </a:extLst>
              </a:tr>
              <a:tr h="529930">
                <a:tc>
                  <a:txBody>
                    <a:bodyPr/>
                    <a:lstStyle/>
                    <a:p>
                      <a:pPr algn="ctr"/>
                      <a:endParaRPr lang="es-GB">
                        <a:solidFill>
                          <a:srgbClr val="203864"/>
                        </a:solidFill>
                      </a:endParaRPr>
                    </a:p>
                  </a:txBody>
                  <a:tcPr/>
                </a:tc>
                <a:extLst>
                  <a:ext uri="{0D108BD9-81ED-4DB2-BD59-A6C34878D82A}">
                    <a16:rowId xmlns:a16="http://schemas.microsoft.com/office/drawing/2014/main" val="2726000417"/>
                  </a:ext>
                </a:extLst>
              </a:tr>
              <a:tr h="529930">
                <a:tc>
                  <a:txBody>
                    <a:bodyPr/>
                    <a:lstStyle/>
                    <a:p>
                      <a:pPr algn="ctr"/>
                      <a:endParaRPr lang="es-GB" dirty="0">
                        <a:solidFill>
                          <a:srgbClr val="203864"/>
                        </a:solidFill>
                      </a:endParaRPr>
                    </a:p>
                  </a:txBody>
                  <a:tcPr/>
                </a:tc>
                <a:extLst>
                  <a:ext uri="{0D108BD9-81ED-4DB2-BD59-A6C34878D82A}">
                    <a16:rowId xmlns:a16="http://schemas.microsoft.com/office/drawing/2014/main" val="1981116836"/>
                  </a:ext>
                </a:extLst>
              </a:tr>
              <a:tr h="529930">
                <a:tc>
                  <a:txBody>
                    <a:bodyPr/>
                    <a:lstStyle/>
                    <a:p>
                      <a:pPr algn="ctr"/>
                      <a:endParaRPr lang="es-GB" dirty="0">
                        <a:solidFill>
                          <a:srgbClr val="203864"/>
                        </a:solidFill>
                      </a:endParaRPr>
                    </a:p>
                  </a:txBody>
                  <a:tcPr/>
                </a:tc>
                <a:extLst>
                  <a:ext uri="{0D108BD9-81ED-4DB2-BD59-A6C34878D82A}">
                    <a16:rowId xmlns:a16="http://schemas.microsoft.com/office/drawing/2014/main" val="675986333"/>
                  </a:ext>
                </a:extLst>
              </a:tr>
            </a:tbl>
          </a:graphicData>
        </a:graphic>
      </p:graphicFrame>
      <p:graphicFrame>
        <p:nvGraphicFramePr>
          <p:cNvPr id="20" name="Tabla 19">
            <a:extLst>
              <a:ext uri="{FF2B5EF4-FFF2-40B4-BE49-F238E27FC236}">
                <a16:creationId xmlns:a16="http://schemas.microsoft.com/office/drawing/2014/main" id="{0A0C53DD-AEBD-034A-96A7-73F72FE47B3D}"/>
              </a:ext>
            </a:extLst>
          </p:cNvPr>
          <p:cNvGraphicFramePr>
            <a:graphicFrameLocks noGrp="1"/>
          </p:cNvGraphicFramePr>
          <p:nvPr>
            <p:extLst/>
          </p:nvPr>
        </p:nvGraphicFramePr>
        <p:xfrm>
          <a:off x="6343877" y="1356349"/>
          <a:ext cx="5657198" cy="4864485"/>
        </p:xfrm>
        <a:graphic>
          <a:graphicData uri="http://schemas.openxmlformats.org/drawingml/2006/table">
            <a:tbl>
              <a:tblPr firstRow="1" bandRow="1">
                <a:tableStyleId>{5DA37D80-6434-44D0-A028-1B22A696006F}</a:tableStyleId>
              </a:tblPr>
              <a:tblGrid>
                <a:gridCol w="5657198">
                  <a:extLst>
                    <a:ext uri="{9D8B030D-6E8A-4147-A177-3AD203B41FA5}">
                      <a16:colId xmlns:a16="http://schemas.microsoft.com/office/drawing/2014/main" val="2199670438"/>
                    </a:ext>
                  </a:extLst>
                </a:gridCol>
              </a:tblGrid>
              <a:tr h="648285">
                <a:tc>
                  <a:txBody>
                    <a:bodyPr/>
                    <a:lstStyle/>
                    <a:p>
                      <a:pPr algn="ctr"/>
                      <a:r>
                        <a:rPr lang="es-GB" dirty="0">
                          <a:solidFill>
                            <a:srgbClr val="203864"/>
                          </a:solidFill>
                        </a:rPr>
                        <a:t>La actividad en inglés</a:t>
                      </a:r>
                    </a:p>
                  </a:txBody>
                  <a:tcPr anchor="ctr"/>
                </a:tc>
                <a:extLst>
                  <a:ext uri="{0D108BD9-81ED-4DB2-BD59-A6C34878D82A}">
                    <a16:rowId xmlns:a16="http://schemas.microsoft.com/office/drawing/2014/main" val="426368054"/>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2184961900"/>
                  </a:ext>
                </a:extLst>
              </a:tr>
              <a:tr h="527025">
                <a:tc>
                  <a:txBody>
                    <a:bodyPr/>
                    <a:lstStyle/>
                    <a:p>
                      <a:pPr algn="ctr"/>
                      <a:endParaRPr lang="es-GB">
                        <a:solidFill>
                          <a:srgbClr val="203864"/>
                        </a:solidFill>
                      </a:endParaRPr>
                    </a:p>
                  </a:txBody>
                  <a:tcPr/>
                </a:tc>
                <a:extLst>
                  <a:ext uri="{0D108BD9-81ED-4DB2-BD59-A6C34878D82A}">
                    <a16:rowId xmlns:a16="http://schemas.microsoft.com/office/drawing/2014/main" val="3294273858"/>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3812807289"/>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3173943590"/>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2225568364"/>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2726000417"/>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1981116836"/>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675986333"/>
                  </a:ext>
                </a:extLst>
              </a:tr>
            </a:tbl>
          </a:graphicData>
        </a:graphic>
      </p:graphicFrame>
      <p:sp>
        <p:nvSpPr>
          <p:cNvPr id="21" name="Título 1">
            <a:extLst>
              <a:ext uri="{FF2B5EF4-FFF2-40B4-BE49-F238E27FC236}">
                <a16:creationId xmlns:a16="http://schemas.microsoft.com/office/drawing/2014/main" id="{5B016060-A06A-7442-B43B-5C2B44CB9F28}"/>
              </a:ext>
            </a:extLst>
          </p:cNvPr>
          <p:cNvSpPr txBox="1">
            <a:spLocks/>
          </p:cNvSpPr>
          <p:nvPr/>
        </p:nvSpPr>
        <p:spPr>
          <a:xfrm>
            <a:off x="4743384" y="786426"/>
            <a:ext cx="4555101" cy="443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23" name="Picture 8" descr="green checkmark">
            <a:extLst>
              <a:ext uri="{FF2B5EF4-FFF2-40B4-BE49-F238E27FC236}">
                <a16:creationId xmlns:a16="http://schemas.microsoft.com/office/drawing/2014/main" id="{5A2BB093-C392-7549-A36F-91EA410EF9A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70643" y="2028820"/>
            <a:ext cx="406580" cy="423521"/>
          </a:xfrm>
          <a:prstGeom prst="rect">
            <a:avLst/>
          </a:prstGeom>
        </p:spPr>
      </p:pic>
      <p:pic>
        <p:nvPicPr>
          <p:cNvPr id="24"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87104" y="2570806"/>
            <a:ext cx="406580" cy="423521"/>
          </a:xfrm>
          <a:prstGeom prst="rect">
            <a:avLst/>
          </a:prstGeom>
        </p:spPr>
      </p:pic>
      <p:pic>
        <p:nvPicPr>
          <p:cNvPr id="25" name="Picture 8" descr="green checkmark">
            <a:extLst>
              <a:ext uri="{FF2B5EF4-FFF2-40B4-BE49-F238E27FC236}">
                <a16:creationId xmlns:a16="http://schemas.microsoft.com/office/drawing/2014/main" id="{A99A1A74-16BA-0747-AFA5-E6E0EBAD7B1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71834" y="3079754"/>
            <a:ext cx="406580" cy="423521"/>
          </a:xfrm>
          <a:prstGeom prst="rect">
            <a:avLst/>
          </a:prstGeom>
        </p:spPr>
      </p:pic>
      <p:pic>
        <p:nvPicPr>
          <p:cNvPr id="26" name="Picture 8" descr="green checkmark">
            <a:extLst>
              <a:ext uri="{FF2B5EF4-FFF2-40B4-BE49-F238E27FC236}">
                <a16:creationId xmlns:a16="http://schemas.microsoft.com/office/drawing/2014/main" id="{49651E3A-ED96-8049-94B4-D580860657F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87104" y="3601295"/>
            <a:ext cx="406580" cy="423521"/>
          </a:xfrm>
          <a:prstGeom prst="rect">
            <a:avLst/>
          </a:prstGeom>
        </p:spPr>
      </p:pic>
      <p:pic>
        <p:nvPicPr>
          <p:cNvPr id="27" name="Picture 8" descr="green checkmark">
            <a:extLst>
              <a:ext uri="{FF2B5EF4-FFF2-40B4-BE49-F238E27FC236}">
                <a16:creationId xmlns:a16="http://schemas.microsoft.com/office/drawing/2014/main" id="{BD6BC666-D4AC-0942-92C4-BF4CCACD2F7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83658" y="4157136"/>
            <a:ext cx="406580" cy="423521"/>
          </a:xfrm>
          <a:prstGeom prst="rect">
            <a:avLst/>
          </a:prstGeom>
        </p:spPr>
      </p:pic>
      <p:pic>
        <p:nvPicPr>
          <p:cNvPr id="28" name="Picture 8" descr="green checkmark">
            <a:extLst>
              <a:ext uri="{FF2B5EF4-FFF2-40B4-BE49-F238E27FC236}">
                <a16:creationId xmlns:a16="http://schemas.microsoft.com/office/drawing/2014/main" id="{083F9281-B775-E84E-8EEF-3624A6308D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86829" y="4663079"/>
            <a:ext cx="406580" cy="423521"/>
          </a:xfrm>
          <a:prstGeom prst="rect">
            <a:avLst/>
          </a:prstGeom>
        </p:spPr>
      </p:pic>
      <p:pic>
        <p:nvPicPr>
          <p:cNvPr id="29" name="Picture 8" descr="green checkmark">
            <a:extLst>
              <a:ext uri="{FF2B5EF4-FFF2-40B4-BE49-F238E27FC236}">
                <a16:creationId xmlns:a16="http://schemas.microsoft.com/office/drawing/2014/main" id="{C07EE95B-459E-0144-A488-6478AD0236D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70643" y="5196548"/>
            <a:ext cx="406580" cy="423521"/>
          </a:xfrm>
          <a:prstGeom prst="rect">
            <a:avLst/>
          </a:prstGeom>
        </p:spPr>
      </p:pic>
      <p:pic>
        <p:nvPicPr>
          <p:cNvPr id="30" name="Picture 8" descr="green checkmark">
            <a:extLst>
              <a:ext uri="{FF2B5EF4-FFF2-40B4-BE49-F238E27FC236}">
                <a16:creationId xmlns:a16="http://schemas.microsoft.com/office/drawing/2014/main" id="{260EB327-EA5F-C842-8DF6-D23EF694E8E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70643" y="5728412"/>
            <a:ext cx="406580" cy="423521"/>
          </a:xfrm>
          <a:prstGeom prst="rect">
            <a:avLst/>
          </a:prstGeom>
        </p:spPr>
      </p:pic>
      <p:sp>
        <p:nvSpPr>
          <p:cNvPr id="31" name="CuadroTexto 30">
            <a:extLst>
              <a:ext uri="{FF2B5EF4-FFF2-40B4-BE49-F238E27FC236}">
                <a16:creationId xmlns:a16="http://schemas.microsoft.com/office/drawing/2014/main" id="{071B59E5-AB19-CF41-B927-8069791AB51F}"/>
              </a:ext>
            </a:extLst>
          </p:cNvPr>
          <p:cNvSpPr txBox="1"/>
          <p:nvPr/>
        </p:nvSpPr>
        <p:spPr>
          <a:xfrm>
            <a:off x="5021251" y="2028820"/>
            <a:ext cx="7409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vivió</a:t>
            </a:r>
          </a:p>
        </p:txBody>
      </p:sp>
      <p:sp>
        <p:nvSpPr>
          <p:cNvPr id="32" name="CuadroTexto 31">
            <a:extLst>
              <a:ext uri="{FF2B5EF4-FFF2-40B4-BE49-F238E27FC236}">
                <a16:creationId xmlns:a16="http://schemas.microsoft.com/office/drawing/2014/main" id="{B02CE49B-09FB-7E43-9B1C-BDDA6DAF3717}"/>
              </a:ext>
            </a:extLst>
          </p:cNvPr>
          <p:cNvSpPr txBox="1"/>
          <p:nvPr/>
        </p:nvSpPr>
        <p:spPr>
          <a:xfrm>
            <a:off x="4802441" y="2564143"/>
            <a:ext cx="11785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conoce</a:t>
            </a:r>
          </a:p>
        </p:txBody>
      </p:sp>
      <p:sp>
        <p:nvSpPr>
          <p:cNvPr id="33" name="CuadroTexto 32">
            <a:extLst>
              <a:ext uri="{FF2B5EF4-FFF2-40B4-BE49-F238E27FC236}">
                <a16:creationId xmlns:a16="http://schemas.microsoft.com/office/drawing/2014/main" id="{93C1AADC-CFA3-1D4D-8516-AC7E41622D5E}"/>
              </a:ext>
            </a:extLst>
          </p:cNvPr>
          <p:cNvSpPr txBox="1"/>
          <p:nvPr/>
        </p:nvSpPr>
        <p:spPr>
          <a:xfrm>
            <a:off x="4983581" y="3088425"/>
            <a:ext cx="8162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sufrió</a:t>
            </a:r>
          </a:p>
        </p:txBody>
      </p:sp>
      <p:sp>
        <p:nvSpPr>
          <p:cNvPr id="34" name="CuadroTexto 33">
            <a:extLst>
              <a:ext uri="{FF2B5EF4-FFF2-40B4-BE49-F238E27FC236}">
                <a16:creationId xmlns:a16="http://schemas.microsoft.com/office/drawing/2014/main" id="{D2AAD46F-81DC-7447-83D0-B74154CFF315}"/>
              </a:ext>
            </a:extLst>
          </p:cNvPr>
          <p:cNvSpPr txBox="1"/>
          <p:nvPr/>
        </p:nvSpPr>
        <p:spPr>
          <a:xfrm>
            <a:off x="4886600" y="3624635"/>
            <a:ext cx="101021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ofrece</a:t>
            </a:r>
          </a:p>
        </p:txBody>
      </p:sp>
      <p:sp>
        <p:nvSpPr>
          <p:cNvPr id="35" name="CuadroTexto 34">
            <a:extLst>
              <a:ext uri="{FF2B5EF4-FFF2-40B4-BE49-F238E27FC236}">
                <a16:creationId xmlns:a16="http://schemas.microsoft.com/office/drawing/2014/main" id="{0E2DE323-D5FC-0541-A7BC-25B87C48E1BD}"/>
              </a:ext>
            </a:extLst>
          </p:cNvPr>
          <p:cNvSpPr txBox="1"/>
          <p:nvPr/>
        </p:nvSpPr>
        <p:spPr>
          <a:xfrm>
            <a:off x="4847327" y="4157065"/>
            <a:ext cx="108876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decide</a:t>
            </a:r>
          </a:p>
        </p:txBody>
      </p:sp>
      <p:sp>
        <p:nvSpPr>
          <p:cNvPr id="36" name="CuadroTexto 35">
            <a:extLst>
              <a:ext uri="{FF2B5EF4-FFF2-40B4-BE49-F238E27FC236}">
                <a16:creationId xmlns:a16="http://schemas.microsoft.com/office/drawing/2014/main" id="{E5CFB38E-4B19-8249-822F-D4DD4CD0A069}"/>
              </a:ext>
            </a:extLst>
          </p:cNvPr>
          <p:cNvSpPr txBox="1"/>
          <p:nvPr/>
        </p:nvSpPr>
        <p:spPr>
          <a:xfrm>
            <a:off x="4752750" y="4643857"/>
            <a:ext cx="12779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aprende</a:t>
            </a:r>
          </a:p>
        </p:txBody>
      </p:sp>
      <p:sp>
        <p:nvSpPr>
          <p:cNvPr id="37" name="CuadroTexto 36">
            <a:extLst>
              <a:ext uri="{FF2B5EF4-FFF2-40B4-BE49-F238E27FC236}">
                <a16:creationId xmlns:a16="http://schemas.microsoft.com/office/drawing/2014/main" id="{F4DAC0F8-B0EE-3B41-813A-803EF8F57831}"/>
              </a:ext>
            </a:extLst>
          </p:cNvPr>
          <p:cNvSpPr txBox="1"/>
          <p:nvPr/>
        </p:nvSpPr>
        <p:spPr>
          <a:xfrm>
            <a:off x="4872412" y="5203901"/>
            <a:ext cx="10647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rompió</a:t>
            </a:r>
          </a:p>
        </p:txBody>
      </p:sp>
      <p:sp>
        <p:nvSpPr>
          <p:cNvPr id="38" name="CuadroTexto 37">
            <a:extLst>
              <a:ext uri="{FF2B5EF4-FFF2-40B4-BE49-F238E27FC236}">
                <a16:creationId xmlns:a16="http://schemas.microsoft.com/office/drawing/2014/main" id="{135A88BD-6802-3F4A-9D5D-F1C443400150}"/>
              </a:ext>
            </a:extLst>
          </p:cNvPr>
          <p:cNvSpPr txBox="1"/>
          <p:nvPr/>
        </p:nvSpPr>
        <p:spPr>
          <a:xfrm>
            <a:off x="5047152" y="5766980"/>
            <a:ext cx="72968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salió</a:t>
            </a:r>
          </a:p>
        </p:txBody>
      </p:sp>
      <p:sp>
        <p:nvSpPr>
          <p:cNvPr id="40" name="CuadroTexto 39">
            <a:extLst>
              <a:ext uri="{FF2B5EF4-FFF2-40B4-BE49-F238E27FC236}">
                <a16:creationId xmlns:a16="http://schemas.microsoft.com/office/drawing/2014/main" id="{02CA31BF-E673-C64F-99C4-0D8456842AB4}"/>
              </a:ext>
            </a:extLst>
          </p:cNvPr>
          <p:cNvSpPr txBox="1"/>
          <p:nvPr/>
        </p:nvSpPr>
        <p:spPr>
          <a:xfrm>
            <a:off x="6450348" y="2054674"/>
            <a:ext cx="3369833"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lived for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year in Mexico</a:t>
            </a:r>
          </a:p>
        </p:txBody>
      </p:sp>
      <p:sp>
        <p:nvSpPr>
          <p:cNvPr id="41" name="CuadroTexto 40">
            <a:extLst>
              <a:ext uri="{FF2B5EF4-FFF2-40B4-BE49-F238E27FC236}">
                <a16:creationId xmlns:a16="http://schemas.microsoft.com/office/drawing/2014/main" id="{456B80AC-337D-1143-953C-6B7DBB71F9A5}"/>
              </a:ext>
            </a:extLst>
          </p:cNvPr>
          <p:cNvSpPr txBox="1"/>
          <p:nvPr/>
        </p:nvSpPr>
        <p:spPr>
          <a:xfrm>
            <a:off x="6474103" y="2582013"/>
            <a:ext cx="5091458"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knows the</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border with the United States</a:t>
            </a:r>
          </a:p>
        </p:txBody>
      </p:sp>
      <p:sp>
        <p:nvSpPr>
          <p:cNvPr id="42" name="CuadroTexto 41">
            <a:extLst>
              <a:ext uri="{FF2B5EF4-FFF2-40B4-BE49-F238E27FC236}">
                <a16:creationId xmlns:a16="http://schemas.microsoft.com/office/drawing/2014/main" id="{EBEFD6D9-1E49-284F-8241-E87C5FF17A0D}"/>
              </a:ext>
            </a:extLst>
          </p:cNvPr>
          <p:cNvSpPr txBox="1"/>
          <p:nvPr/>
        </p:nvSpPr>
        <p:spPr>
          <a:xfrm>
            <a:off x="6495052" y="3088425"/>
            <a:ext cx="3861955"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suffered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car accident there</a:t>
            </a:r>
          </a:p>
        </p:txBody>
      </p:sp>
      <p:sp>
        <p:nvSpPr>
          <p:cNvPr id="43" name="CuadroTexto 42">
            <a:extLst>
              <a:ext uri="{FF2B5EF4-FFF2-40B4-BE49-F238E27FC236}">
                <a16:creationId xmlns:a16="http://schemas.microsoft.com/office/drawing/2014/main" id="{22DB41D3-3E3C-6140-9FB8-18C9D84B82A3}"/>
              </a:ext>
            </a:extLst>
          </p:cNvPr>
          <p:cNvSpPr txBox="1"/>
          <p:nvPr/>
        </p:nvSpPr>
        <p:spPr>
          <a:xfrm>
            <a:off x="6495052" y="3641380"/>
            <a:ext cx="4969630"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offers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gifts to friends after the holidays </a:t>
            </a:r>
          </a:p>
        </p:txBody>
      </p:sp>
      <p:sp>
        <p:nvSpPr>
          <p:cNvPr id="44" name="CuadroTexto 43">
            <a:extLst>
              <a:ext uri="{FF2B5EF4-FFF2-40B4-BE49-F238E27FC236}">
                <a16:creationId xmlns:a16="http://schemas.microsoft.com/office/drawing/2014/main" id="{0FC35474-9487-1F49-9067-8147909B4F39}"/>
              </a:ext>
            </a:extLst>
          </p:cNvPr>
          <p:cNvSpPr txBox="1"/>
          <p:nvPr/>
        </p:nvSpPr>
        <p:spPr>
          <a:xfrm>
            <a:off x="6474103" y="4153453"/>
            <a:ext cx="4299575"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decides to</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visit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old villages/towns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CuadroTexto 44">
            <a:extLst>
              <a:ext uri="{FF2B5EF4-FFF2-40B4-BE49-F238E27FC236}">
                <a16:creationId xmlns:a16="http://schemas.microsoft.com/office/drawing/2014/main" id="{9F99C8FE-A24C-5944-A0BF-D0936BBCA920}"/>
              </a:ext>
            </a:extLst>
          </p:cNvPr>
          <p:cNvSpPr txBox="1"/>
          <p:nvPr/>
        </p:nvSpPr>
        <p:spPr>
          <a:xfrm>
            <a:off x="6496214" y="4707886"/>
            <a:ext cx="5439310"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learns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things about the culture of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cities</a:t>
            </a:r>
          </a:p>
        </p:txBody>
      </p:sp>
      <p:sp>
        <p:nvSpPr>
          <p:cNvPr id="46" name="CuadroTexto 45">
            <a:extLst>
              <a:ext uri="{FF2B5EF4-FFF2-40B4-BE49-F238E27FC236}">
                <a16:creationId xmlns:a16="http://schemas.microsoft.com/office/drawing/2014/main" id="{D05BBAE6-62AF-A445-B76E-016965ADFAD3}"/>
              </a:ext>
            </a:extLst>
          </p:cNvPr>
          <p:cNvSpPr txBox="1"/>
          <p:nvPr/>
        </p:nvSpPr>
        <p:spPr>
          <a:xfrm>
            <a:off x="6529088" y="5219959"/>
            <a:ext cx="4743606"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broke the</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camera near a mountain</a:t>
            </a:r>
          </a:p>
        </p:txBody>
      </p:sp>
      <p:sp>
        <p:nvSpPr>
          <p:cNvPr id="47" name="CuadroTexto 46">
            <a:extLst>
              <a:ext uri="{FF2B5EF4-FFF2-40B4-BE49-F238E27FC236}">
                <a16:creationId xmlns:a16="http://schemas.microsoft.com/office/drawing/2014/main" id="{77005FAE-7F74-B040-A7ED-41ED8746D7C5}"/>
              </a:ext>
            </a:extLst>
          </p:cNvPr>
          <p:cNvSpPr txBox="1"/>
          <p:nvPr/>
        </p:nvSpPr>
        <p:spPr>
          <a:xfrm>
            <a:off x="6529088" y="5736028"/>
            <a:ext cx="2892138"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went out with a friend</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8" name="Imagen 47">
            <a:extLst>
              <a:ext uri="{FF2B5EF4-FFF2-40B4-BE49-F238E27FC236}">
                <a16:creationId xmlns:a16="http://schemas.microsoft.com/office/drawing/2014/main" id="{C18AEADC-5E59-9E45-80A8-8CAFB06E3E3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426030" y="70300"/>
            <a:ext cx="1146332" cy="1273702"/>
          </a:xfrm>
          <a:prstGeom prst="rect">
            <a:avLst/>
          </a:prstGeom>
        </p:spPr>
      </p:pic>
      <p:pic>
        <p:nvPicPr>
          <p:cNvPr id="3" name="Picture 2"/>
          <p:cNvPicPr>
            <a:picLocks noChangeAspect="1"/>
          </p:cNvPicPr>
          <p:nvPr/>
        </p:nvPicPr>
        <p:blipFill rotWithShape="1">
          <a:blip r:embed="rId13" cstate="print">
            <a:extLst>
              <a:ext uri="{28A0092B-C50C-407E-A947-70E740481C1C}">
                <a14:useLocalDpi xmlns:a14="http://schemas.microsoft.com/office/drawing/2010/main" val="0"/>
              </a:ext>
            </a:extLst>
          </a:blip>
          <a:srcRect l="52150"/>
          <a:stretch/>
        </p:blipFill>
        <p:spPr>
          <a:xfrm>
            <a:off x="9353229" y="-83569"/>
            <a:ext cx="1203881" cy="1415223"/>
          </a:xfrm>
          <a:prstGeom prst="rect">
            <a:avLst/>
          </a:prstGeom>
        </p:spPr>
      </p:pic>
      <p:sp>
        <p:nvSpPr>
          <p:cNvPr id="49" name="Rounded Rectangle 11">
            <a:extLst>
              <a:ext uri="{FF2B5EF4-FFF2-40B4-BE49-F238E27FC236}">
                <a16:creationId xmlns:a16="http://schemas.microsoft.com/office/drawing/2014/main" id="{A316DD52-7894-4A75-969C-CA0645DA2978}"/>
              </a:ext>
            </a:extLst>
          </p:cNvPr>
          <p:cNvSpPr/>
          <p:nvPr/>
        </p:nvSpPr>
        <p:spPr>
          <a:xfrm>
            <a:off x="10357007" y="258167"/>
            <a:ext cx="1571136" cy="395354"/>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5230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grpId="0" nodeType="withEffect" nodePh="1">
                                  <p:stCondLst>
                                    <p:cond delay="0"/>
                                  </p:stCondLst>
                                  <p:endCondLst>
                                    <p:cond evt="begin" delay="0">
                                      <p:tn val="53"/>
                                    </p:cond>
                                  </p:end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2" grpId="0"/>
      <p:bldP spid="33" grpId="0"/>
      <p:bldP spid="34" grpId="0"/>
      <p:bldP spid="35" grpId="0"/>
      <p:bldP spid="36" grpId="0"/>
      <p:bldP spid="37" grpId="0"/>
      <p:bldP spid="38" grpId="0"/>
      <p:bldP spid="41" grpId="0"/>
      <p:bldP spid="42" grpId="0"/>
      <p:bldP spid="43" grpId="0"/>
      <p:bldP spid="44" grpId="0"/>
      <p:bldP spid="45" grpId="0"/>
      <p:bldP spid="46" grpId="0"/>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2573ED-B4A5-1D4C-AFCC-06101CBAFA6A}"/>
              </a:ext>
            </a:extLst>
          </p:cNvPr>
          <p:cNvSpPr txBox="1"/>
          <p:nvPr/>
        </p:nvSpPr>
        <p:spPr>
          <a:xfrm>
            <a:off x="238837" y="288933"/>
            <a:ext cx="58571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Hablamos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las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vacaciones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TextBox 6">
            <a:extLst>
              <a:ext uri="{FF2B5EF4-FFF2-40B4-BE49-F238E27FC236}">
                <a16:creationId xmlns:a16="http://schemas.microsoft.com/office/drawing/2014/main" id="{C51E761F-383A-9442-AA22-F984E1D4E13F}"/>
              </a:ext>
            </a:extLst>
          </p:cNvPr>
          <p:cNvSpPr txBox="1"/>
          <p:nvPr/>
        </p:nvSpPr>
        <p:spPr>
          <a:xfrm>
            <a:off x="238837" y="802921"/>
            <a:ext cx="89518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lee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tarjeta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inglés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6" name="TextBox 6">
            <a:extLst>
              <a:ext uri="{FF2B5EF4-FFF2-40B4-BE49-F238E27FC236}">
                <a16:creationId xmlns:a16="http://schemas.microsoft.com/office/drawing/2014/main" id="{255B0A94-F5FC-C94E-809C-031675007925}"/>
              </a:ext>
            </a:extLst>
          </p:cNvPr>
          <p:cNvSpPr txBox="1"/>
          <p:nvPr/>
        </p:nvSpPr>
        <p:spPr>
          <a:xfrm>
            <a:off x="213437" y="1255774"/>
            <a:ext cx="10368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mira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opciones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 el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mismo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número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presente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pasado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Luego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escribe el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nombre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correcto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según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TextBox 6">
            <a:extLst>
              <a:ext uri="{FF2B5EF4-FFF2-40B4-BE49-F238E27FC236}">
                <a16:creationId xmlns:a16="http://schemas.microsoft.com/office/drawing/2014/main" id="{F10C08D2-2A9A-A74E-AEF0-802DC2BD14D4}"/>
              </a:ext>
            </a:extLst>
          </p:cNvPr>
          <p:cNvSpPr txBox="1"/>
          <p:nvPr/>
        </p:nvSpPr>
        <p:spPr>
          <a:xfrm>
            <a:off x="262498" y="2083551"/>
            <a:ext cx="14656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Ejemplo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TextBox 6">
            <a:extLst>
              <a:ext uri="{FF2B5EF4-FFF2-40B4-BE49-F238E27FC236}">
                <a16:creationId xmlns:a16="http://schemas.microsoft.com/office/drawing/2014/main" id="{D02C821B-4B95-AE44-BCB5-92D43AD01B95}"/>
              </a:ext>
            </a:extLst>
          </p:cNvPr>
          <p:cNvSpPr txBox="1"/>
          <p:nvPr/>
        </p:nvSpPr>
        <p:spPr>
          <a:xfrm>
            <a:off x="270180" y="2671069"/>
            <a:ext cx="53559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9" name="TextBox 6">
            <a:extLst>
              <a:ext uri="{FF2B5EF4-FFF2-40B4-BE49-F238E27FC236}">
                <a16:creationId xmlns:a16="http://schemas.microsoft.com/office/drawing/2014/main" id="{E3B6A0D0-E1AB-D84B-9510-3E47E8422DAF}"/>
              </a:ext>
            </a:extLst>
          </p:cNvPr>
          <p:cNvSpPr txBox="1"/>
          <p:nvPr/>
        </p:nvSpPr>
        <p:spPr>
          <a:xfrm>
            <a:off x="4683196" y="2396503"/>
            <a:ext cx="421718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Persona B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escucha</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mira</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las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opciones</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y escribe el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nombre</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correcto</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una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lista</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21" name="Rectangle 1">
            <a:extLst>
              <a:ext uri="{FF2B5EF4-FFF2-40B4-BE49-F238E27FC236}">
                <a16:creationId xmlns:a16="http://schemas.microsoft.com/office/drawing/2014/main" id="{2644006F-A92B-EA48-83E5-A6A318E84B93}"/>
              </a:ext>
            </a:extLst>
          </p:cNvPr>
          <p:cNvSpPr/>
          <p:nvPr/>
        </p:nvSpPr>
        <p:spPr>
          <a:xfrm>
            <a:off x="661279" y="4366904"/>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Text Box 2">
            <a:extLst>
              <a:ext uri="{FF2B5EF4-FFF2-40B4-BE49-F238E27FC236}">
                <a16:creationId xmlns:a16="http://schemas.microsoft.com/office/drawing/2014/main" id="{AB4E9271-56C6-BF4B-B56D-E0CD21C80991}"/>
              </a:ext>
            </a:extLst>
          </p:cNvPr>
          <p:cNvSpPr txBox="1">
            <a:spLocks noChangeArrowheads="1"/>
          </p:cNvSpPr>
          <p:nvPr/>
        </p:nvSpPr>
        <p:spPr bwMode="auto">
          <a:xfrm>
            <a:off x="771795" y="4869481"/>
            <a:ext cx="1912611"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lost a camera.</a:t>
            </a:r>
            <a:endParaRPr kumimoji="0" lang="es-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3" name="Text Box 10">
            <a:extLst>
              <a:ext uri="{FF2B5EF4-FFF2-40B4-BE49-F238E27FC236}">
                <a16:creationId xmlns:a16="http://schemas.microsoft.com/office/drawing/2014/main" id="{F52DF713-BA44-E945-AEBA-56C58FDCCFB4}"/>
              </a:ext>
            </a:extLst>
          </p:cNvPr>
          <p:cNvSpPr txBox="1">
            <a:spLocks noChangeArrowheads="1"/>
          </p:cNvSpPr>
          <p:nvPr/>
        </p:nvSpPr>
        <p:spPr bwMode="auto">
          <a:xfrm>
            <a:off x="729347" y="44696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3" name="Llamada rectangular redondeada 42">
            <a:extLst>
              <a:ext uri="{FF2B5EF4-FFF2-40B4-BE49-F238E27FC236}">
                <a16:creationId xmlns:a16="http://schemas.microsoft.com/office/drawing/2014/main" id="{6A60C4A0-0F59-2F45-8AE9-F7E6CA427253}"/>
              </a:ext>
            </a:extLst>
          </p:cNvPr>
          <p:cNvSpPr/>
          <p:nvPr/>
        </p:nvSpPr>
        <p:spPr>
          <a:xfrm>
            <a:off x="2691818" y="3101956"/>
            <a:ext cx="1896471" cy="1255860"/>
          </a:xfrm>
          <a:prstGeom prst="wedgeRoundRectCallout">
            <a:avLst>
              <a:gd name="adj1" fmla="val -112203"/>
              <a:gd name="adj2" fmla="val 75883"/>
              <a:gd name="adj3" fmla="val 16667"/>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115076"/>
                </a:solidFill>
                <a:effectLst/>
                <a:uLnTx/>
                <a:uFillTx/>
                <a:latin typeface="Century Gothic" panose="020F0302020204030204"/>
                <a:ea typeface="+mn-ea"/>
                <a:cs typeface="+mn-cs"/>
              </a:rPr>
              <a:t>Perdió una cámara.</a:t>
            </a:r>
          </a:p>
        </p:txBody>
      </p:sp>
      <p:sp>
        <p:nvSpPr>
          <p:cNvPr id="8" name="CuadroTexto 7">
            <a:extLst>
              <a:ext uri="{FF2B5EF4-FFF2-40B4-BE49-F238E27FC236}">
                <a16:creationId xmlns:a16="http://schemas.microsoft.com/office/drawing/2014/main" id="{40B63D64-DC3D-3A40-8803-0998D3719536}"/>
              </a:ext>
            </a:extLst>
          </p:cNvPr>
          <p:cNvSpPr txBox="1"/>
          <p:nvPr/>
        </p:nvSpPr>
        <p:spPr>
          <a:xfrm>
            <a:off x="2893142" y="5833419"/>
            <a:ext cx="65520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Después, Persona B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Persona 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Imagen 4">
            <a:extLst>
              <a:ext uri="{FF2B5EF4-FFF2-40B4-BE49-F238E27FC236}">
                <a16:creationId xmlns:a16="http://schemas.microsoft.com/office/drawing/2014/main" id="{A9FAC5B8-4E8C-9A45-B46D-FEBBDDA5D2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0112" y="1654789"/>
            <a:ext cx="1571485" cy="846234"/>
          </a:xfrm>
          <a:prstGeom prst="rect">
            <a:avLst/>
          </a:prstGeom>
        </p:spPr>
      </p:pic>
      <p:sp>
        <p:nvSpPr>
          <p:cNvPr id="31" name="Rectangle 1">
            <a:extLst>
              <a:ext uri="{FF2B5EF4-FFF2-40B4-BE49-F238E27FC236}">
                <a16:creationId xmlns:a16="http://schemas.microsoft.com/office/drawing/2014/main" id="{19DD7021-1199-7344-998E-C542ACB3E60F}"/>
              </a:ext>
            </a:extLst>
          </p:cNvPr>
          <p:cNvSpPr/>
          <p:nvPr/>
        </p:nvSpPr>
        <p:spPr>
          <a:xfrm>
            <a:off x="4895836" y="3719711"/>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2" name="Text Box 10">
            <a:extLst>
              <a:ext uri="{FF2B5EF4-FFF2-40B4-BE49-F238E27FC236}">
                <a16:creationId xmlns:a16="http://schemas.microsoft.com/office/drawing/2014/main" id="{EFC67971-E8E7-C047-A44D-37FE4E34F8A5}"/>
              </a:ext>
            </a:extLst>
          </p:cNvPr>
          <p:cNvSpPr txBox="1">
            <a:spLocks noChangeArrowheads="1"/>
          </p:cNvSpPr>
          <p:nvPr/>
        </p:nvSpPr>
        <p:spPr bwMode="auto">
          <a:xfrm>
            <a:off x="4963905" y="3822438"/>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3" name="CuadroTexto 32">
            <a:extLst>
              <a:ext uri="{FF2B5EF4-FFF2-40B4-BE49-F238E27FC236}">
                <a16:creationId xmlns:a16="http://schemas.microsoft.com/office/drawing/2014/main" id="{D67A9580-91A0-9B49-8DA1-EC908D1DDEF2}"/>
              </a:ext>
            </a:extLst>
          </p:cNvPr>
          <p:cNvSpPr txBox="1"/>
          <p:nvPr/>
        </p:nvSpPr>
        <p:spPr>
          <a:xfrm>
            <a:off x="4977946" y="4296937"/>
            <a:ext cx="14605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loses a camera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[Marta]</a:t>
            </a:r>
          </a:p>
        </p:txBody>
      </p:sp>
      <p:sp>
        <p:nvSpPr>
          <p:cNvPr id="34" name="CuadroTexto 33">
            <a:extLst>
              <a:ext uri="{FF2B5EF4-FFF2-40B4-BE49-F238E27FC236}">
                <a16:creationId xmlns:a16="http://schemas.microsoft.com/office/drawing/2014/main" id="{5F2028A6-5B0B-5940-9849-28047EB73C5B}"/>
              </a:ext>
            </a:extLst>
          </p:cNvPr>
          <p:cNvSpPr txBox="1"/>
          <p:nvPr/>
        </p:nvSpPr>
        <p:spPr>
          <a:xfrm>
            <a:off x="6613860" y="4296937"/>
            <a:ext cx="18338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lost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 camera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[Paula]</a:t>
            </a:r>
          </a:p>
        </p:txBody>
      </p:sp>
      <p:pic>
        <p:nvPicPr>
          <p:cNvPr id="35" name="Picture 7">
            <a:extLst>
              <a:ext uri="{FF2B5EF4-FFF2-40B4-BE49-F238E27FC236}">
                <a16:creationId xmlns:a16="http://schemas.microsoft.com/office/drawing/2014/main" id="{F2BFE075-592E-434B-A43C-357FA0E1DD2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5411593" y="3779874"/>
            <a:ext cx="593300" cy="581018"/>
          </a:xfrm>
          <a:prstGeom prst="rect">
            <a:avLst/>
          </a:prstGeom>
        </p:spPr>
      </p:pic>
      <p:pic>
        <p:nvPicPr>
          <p:cNvPr id="36" name="Picture 8">
            <a:extLst>
              <a:ext uri="{FF2B5EF4-FFF2-40B4-BE49-F238E27FC236}">
                <a16:creationId xmlns:a16="http://schemas.microsoft.com/office/drawing/2014/main" id="{5128030D-11FF-814B-A5A4-32AED8E48DE4}"/>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7287931" y="3750024"/>
            <a:ext cx="569970" cy="604125"/>
          </a:xfrm>
          <a:prstGeom prst="rect">
            <a:avLst/>
          </a:prstGeom>
        </p:spPr>
      </p:pic>
      <p:graphicFrame>
        <p:nvGraphicFramePr>
          <p:cNvPr id="10" name="Tabla 9">
            <a:extLst>
              <a:ext uri="{FF2B5EF4-FFF2-40B4-BE49-F238E27FC236}">
                <a16:creationId xmlns:a16="http://schemas.microsoft.com/office/drawing/2014/main" id="{84C6D649-61EE-CD41-9636-3FE98CCB0002}"/>
              </a:ext>
            </a:extLst>
          </p:cNvPr>
          <p:cNvGraphicFramePr>
            <a:graphicFrameLocks noGrp="1"/>
          </p:cNvGraphicFramePr>
          <p:nvPr>
            <p:extLst/>
          </p:nvPr>
        </p:nvGraphicFramePr>
        <p:xfrm>
          <a:off x="8995290" y="2671069"/>
          <a:ext cx="2079631" cy="3291840"/>
        </p:xfrm>
        <a:graphic>
          <a:graphicData uri="http://schemas.openxmlformats.org/drawingml/2006/table">
            <a:tbl>
              <a:tblPr firstRow="1" bandRow="1">
                <a:tableStyleId>{5DA37D80-6434-44D0-A028-1B22A696006F}</a:tableStyleId>
              </a:tblPr>
              <a:tblGrid>
                <a:gridCol w="422656">
                  <a:extLst>
                    <a:ext uri="{9D8B030D-6E8A-4147-A177-3AD203B41FA5}">
                      <a16:colId xmlns:a16="http://schemas.microsoft.com/office/drawing/2014/main" val="3769206215"/>
                    </a:ext>
                  </a:extLst>
                </a:gridCol>
                <a:gridCol w="1656975">
                  <a:extLst>
                    <a:ext uri="{9D8B030D-6E8A-4147-A177-3AD203B41FA5}">
                      <a16:colId xmlns:a16="http://schemas.microsoft.com/office/drawing/2014/main" val="2039333093"/>
                    </a:ext>
                  </a:extLst>
                </a:gridCol>
              </a:tblGrid>
              <a:tr h="321203">
                <a:tc>
                  <a:txBody>
                    <a:bodyPr/>
                    <a:lstStyle/>
                    <a:p>
                      <a:endParaRPr lang="es-GB" dirty="0"/>
                    </a:p>
                  </a:txBody>
                  <a:tcPr/>
                </a:tc>
                <a:tc>
                  <a:txBody>
                    <a:bodyPr/>
                    <a:lstStyle/>
                    <a:p>
                      <a:pPr algn="ctr"/>
                      <a:r>
                        <a:rPr lang="es-GB" dirty="0">
                          <a:solidFill>
                            <a:srgbClr val="203864"/>
                          </a:solidFill>
                        </a:rPr>
                        <a:t>Nombres</a:t>
                      </a:r>
                    </a:p>
                  </a:txBody>
                  <a:tcPr/>
                </a:tc>
                <a:extLst>
                  <a:ext uri="{0D108BD9-81ED-4DB2-BD59-A6C34878D82A}">
                    <a16:rowId xmlns:a16="http://schemas.microsoft.com/office/drawing/2014/main" val="1808010557"/>
                  </a:ext>
                </a:extLst>
              </a:tr>
              <a:tr h="321203">
                <a:tc>
                  <a:txBody>
                    <a:bodyPr/>
                    <a:lstStyle/>
                    <a:p>
                      <a:pPr algn="ctr"/>
                      <a:r>
                        <a:rPr lang="es-GB" dirty="0">
                          <a:solidFill>
                            <a:srgbClr val="203864"/>
                          </a:solidFill>
                        </a:rPr>
                        <a:t>1</a:t>
                      </a:r>
                    </a:p>
                  </a:txBody>
                  <a:tcPr/>
                </a:tc>
                <a:tc>
                  <a:txBody>
                    <a:bodyPr/>
                    <a:lstStyle/>
                    <a:p>
                      <a:endParaRPr lang="es-GB" dirty="0"/>
                    </a:p>
                  </a:txBody>
                  <a:tcPr/>
                </a:tc>
                <a:extLst>
                  <a:ext uri="{0D108BD9-81ED-4DB2-BD59-A6C34878D82A}">
                    <a16:rowId xmlns:a16="http://schemas.microsoft.com/office/drawing/2014/main" val="731240697"/>
                  </a:ext>
                </a:extLst>
              </a:tr>
              <a:tr h="321203">
                <a:tc>
                  <a:txBody>
                    <a:bodyPr/>
                    <a:lstStyle/>
                    <a:p>
                      <a:pPr algn="ctr"/>
                      <a:r>
                        <a:rPr lang="es-GB" dirty="0">
                          <a:solidFill>
                            <a:srgbClr val="203864"/>
                          </a:solidFill>
                        </a:rPr>
                        <a:t>2</a:t>
                      </a:r>
                    </a:p>
                  </a:txBody>
                  <a:tcPr/>
                </a:tc>
                <a:tc>
                  <a:txBody>
                    <a:bodyPr/>
                    <a:lstStyle/>
                    <a:p>
                      <a:endParaRPr lang="es-GB" dirty="0"/>
                    </a:p>
                  </a:txBody>
                  <a:tcPr/>
                </a:tc>
                <a:extLst>
                  <a:ext uri="{0D108BD9-81ED-4DB2-BD59-A6C34878D82A}">
                    <a16:rowId xmlns:a16="http://schemas.microsoft.com/office/drawing/2014/main" val="3889413453"/>
                  </a:ext>
                </a:extLst>
              </a:tr>
              <a:tr h="321203">
                <a:tc>
                  <a:txBody>
                    <a:bodyPr/>
                    <a:lstStyle/>
                    <a:p>
                      <a:pPr algn="ctr"/>
                      <a:r>
                        <a:rPr lang="es-GB" dirty="0">
                          <a:solidFill>
                            <a:srgbClr val="203864"/>
                          </a:solidFill>
                        </a:rPr>
                        <a:t>3</a:t>
                      </a:r>
                    </a:p>
                  </a:txBody>
                  <a:tcPr/>
                </a:tc>
                <a:tc>
                  <a:txBody>
                    <a:bodyPr/>
                    <a:lstStyle/>
                    <a:p>
                      <a:endParaRPr lang="es-GB"/>
                    </a:p>
                  </a:txBody>
                  <a:tcPr/>
                </a:tc>
                <a:extLst>
                  <a:ext uri="{0D108BD9-81ED-4DB2-BD59-A6C34878D82A}">
                    <a16:rowId xmlns:a16="http://schemas.microsoft.com/office/drawing/2014/main" val="2966517930"/>
                  </a:ext>
                </a:extLst>
              </a:tr>
              <a:tr h="321203">
                <a:tc>
                  <a:txBody>
                    <a:bodyPr/>
                    <a:lstStyle/>
                    <a:p>
                      <a:pPr algn="ctr"/>
                      <a:r>
                        <a:rPr lang="es-GB" dirty="0">
                          <a:solidFill>
                            <a:srgbClr val="203864"/>
                          </a:solidFill>
                        </a:rPr>
                        <a:t>4</a:t>
                      </a:r>
                    </a:p>
                  </a:txBody>
                  <a:tcPr/>
                </a:tc>
                <a:tc>
                  <a:txBody>
                    <a:bodyPr/>
                    <a:lstStyle/>
                    <a:p>
                      <a:endParaRPr lang="es-GB" dirty="0"/>
                    </a:p>
                  </a:txBody>
                  <a:tcPr/>
                </a:tc>
                <a:extLst>
                  <a:ext uri="{0D108BD9-81ED-4DB2-BD59-A6C34878D82A}">
                    <a16:rowId xmlns:a16="http://schemas.microsoft.com/office/drawing/2014/main" val="3578226277"/>
                  </a:ext>
                </a:extLst>
              </a:tr>
              <a:tr h="321203">
                <a:tc>
                  <a:txBody>
                    <a:bodyPr/>
                    <a:lstStyle/>
                    <a:p>
                      <a:pPr algn="ctr"/>
                      <a:r>
                        <a:rPr lang="es-GB" dirty="0">
                          <a:solidFill>
                            <a:srgbClr val="203864"/>
                          </a:solidFill>
                        </a:rPr>
                        <a:t>5</a:t>
                      </a:r>
                    </a:p>
                  </a:txBody>
                  <a:tcPr/>
                </a:tc>
                <a:tc>
                  <a:txBody>
                    <a:bodyPr/>
                    <a:lstStyle/>
                    <a:p>
                      <a:endParaRPr lang="es-GB"/>
                    </a:p>
                  </a:txBody>
                  <a:tcPr/>
                </a:tc>
                <a:extLst>
                  <a:ext uri="{0D108BD9-81ED-4DB2-BD59-A6C34878D82A}">
                    <a16:rowId xmlns:a16="http://schemas.microsoft.com/office/drawing/2014/main" val="3280699391"/>
                  </a:ext>
                </a:extLst>
              </a:tr>
              <a:tr h="321203">
                <a:tc>
                  <a:txBody>
                    <a:bodyPr/>
                    <a:lstStyle/>
                    <a:p>
                      <a:pPr algn="ctr"/>
                      <a:r>
                        <a:rPr lang="es-GB" dirty="0">
                          <a:solidFill>
                            <a:srgbClr val="203864"/>
                          </a:solidFill>
                        </a:rPr>
                        <a:t>6</a:t>
                      </a:r>
                    </a:p>
                  </a:txBody>
                  <a:tcPr/>
                </a:tc>
                <a:tc>
                  <a:txBody>
                    <a:bodyPr/>
                    <a:lstStyle/>
                    <a:p>
                      <a:endParaRPr lang="es-GB"/>
                    </a:p>
                  </a:txBody>
                  <a:tcPr/>
                </a:tc>
                <a:extLst>
                  <a:ext uri="{0D108BD9-81ED-4DB2-BD59-A6C34878D82A}">
                    <a16:rowId xmlns:a16="http://schemas.microsoft.com/office/drawing/2014/main" val="3795461113"/>
                  </a:ext>
                </a:extLst>
              </a:tr>
              <a:tr h="321203">
                <a:tc>
                  <a:txBody>
                    <a:bodyPr/>
                    <a:lstStyle/>
                    <a:p>
                      <a:pPr algn="ctr"/>
                      <a:r>
                        <a:rPr lang="es-GB" dirty="0">
                          <a:solidFill>
                            <a:srgbClr val="203864"/>
                          </a:solidFill>
                        </a:rPr>
                        <a:t>7</a:t>
                      </a:r>
                    </a:p>
                  </a:txBody>
                  <a:tcPr/>
                </a:tc>
                <a:tc>
                  <a:txBody>
                    <a:bodyPr/>
                    <a:lstStyle/>
                    <a:p>
                      <a:endParaRPr lang="es-GB"/>
                    </a:p>
                  </a:txBody>
                  <a:tcPr/>
                </a:tc>
                <a:extLst>
                  <a:ext uri="{0D108BD9-81ED-4DB2-BD59-A6C34878D82A}">
                    <a16:rowId xmlns:a16="http://schemas.microsoft.com/office/drawing/2014/main" val="790129317"/>
                  </a:ext>
                </a:extLst>
              </a:tr>
              <a:tr h="321203">
                <a:tc>
                  <a:txBody>
                    <a:bodyPr/>
                    <a:lstStyle/>
                    <a:p>
                      <a:pPr algn="ctr"/>
                      <a:r>
                        <a:rPr lang="es-GB" dirty="0">
                          <a:solidFill>
                            <a:srgbClr val="203864"/>
                          </a:solidFill>
                        </a:rPr>
                        <a:t>8</a:t>
                      </a:r>
                    </a:p>
                  </a:txBody>
                  <a:tcPr/>
                </a:tc>
                <a:tc>
                  <a:txBody>
                    <a:bodyPr/>
                    <a:lstStyle/>
                    <a:p>
                      <a:endParaRPr lang="es-GB" dirty="0"/>
                    </a:p>
                  </a:txBody>
                  <a:tcPr/>
                </a:tc>
                <a:extLst>
                  <a:ext uri="{0D108BD9-81ED-4DB2-BD59-A6C34878D82A}">
                    <a16:rowId xmlns:a16="http://schemas.microsoft.com/office/drawing/2014/main" val="737910659"/>
                  </a:ext>
                </a:extLst>
              </a:tr>
            </a:tbl>
          </a:graphicData>
        </a:graphic>
      </p:graphicFrame>
      <p:pic>
        <p:nvPicPr>
          <p:cNvPr id="37" name="Imagen 36">
            <a:extLst>
              <a:ext uri="{FF2B5EF4-FFF2-40B4-BE49-F238E27FC236}">
                <a16:creationId xmlns:a16="http://schemas.microsoft.com/office/drawing/2014/main" id="{509AD524-5D54-5443-860A-9744CD63643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32407" y="2541987"/>
            <a:ext cx="1025806" cy="817029"/>
          </a:xfrm>
          <a:prstGeom prst="rect">
            <a:avLst/>
          </a:prstGeom>
        </p:spPr>
      </p:pic>
      <p:sp>
        <p:nvSpPr>
          <p:cNvPr id="11" name="CuadroTexto 10">
            <a:extLst>
              <a:ext uri="{FF2B5EF4-FFF2-40B4-BE49-F238E27FC236}">
                <a16:creationId xmlns:a16="http://schemas.microsoft.com/office/drawing/2014/main" id="{5CE52D03-5B6B-8847-A831-722896AC056C}"/>
              </a:ext>
            </a:extLst>
          </p:cNvPr>
          <p:cNvSpPr txBox="1"/>
          <p:nvPr/>
        </p:nvSpPr>
        <p:spPr>
          <a:xfrm>
            <a:off x="9712130" y="3011161"/>
            <a:ext cx="96372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Paula</a:t>
            </a:r>
          </a:p>
        </p:txBody>
      </p:sp>
      <p:sp>
        <p:nvSpPr>
          <p:cNvPr id="30" name="Rounded Rectangle 11">
            <a:extLst>
              <a:ext uri="{FF2B5EF4-FFF2-40B4-BE49-F238E27FC236}">
                <a16:creationId xmlns:a16="http://schemas.microsoft.com/office/drawing/2014/main" id="{A316DD52-7894-4A75-969C-CA0645DA2978}"/>
              </a:ext>
            </a:extLst>
          </p:cNvPr>
          <p:cNvSpPr/>
          <p:nvPr/>
        </p:nvSpPr>
        <p:spPr>
          <a:xfrm>
            <a:off x="9347200" y="258166"/>
            <a:ext cx="25809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429398" y="129082"/>
            <a:ext cx="2579247" cy="659085"/>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
        <p:nvSpPr>
          <p:cNvPr id="38" name="Anillo 70">
            <a:extLst>
              <a:ext uri="{FF2B5EF4-FFF2-40B4-BE49-F238E27FC236}">
                <a16:creationId xmlns:a16="http://schemas.microsoft.com/office/drawing/2014/main" id="{5347CC19-04EE-F04E-9AED-5CAB6E8F990E}"/>
              </a:ext>
            </a:extLst>
          </p:cNvPr>
          <p:cNvSpPr/>
          <p:nvPr/>
        </p:nvSpPr>
        <p:spPr>
          <a:xfrm>
            <a:off x="6552427" y="3587365"/>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605286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1">
            <a:extLst>
              <a:ext uri="{FF2B5EF4-FFF2-40B4-BE49-F238E27FC236}">
                <a16:creationId xmlns:a16="http://schemas.microsoft.com/office/drawing/2014/main" id="{29E932D3-4E27-4749-8AE0-552996D7C365}"/>
              </a:ext>
            </a:extLst>
          </p:cNvPr>
          <p:cNvSpPr/>
          <p:nvPr/>
        </p:nvSpPr>
        <p:spPr>
          <a:xfrm>
            <a:off x="872597" y="541132"/>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1055011" y="725315"/>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suffered accidents.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940665" y="64385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870696" y="18465"/>
            <a:ext cx="14398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p:txBody>
      </p:sp>
      <p:sp>
        <p:nvSpPr>
          <p:cNvPr id="38" name="Rectangle 1">
            <a:extLst>
              <a:ext uri="{FF2B5EF4-FFF2-40B4-BE49-F238E27FC236}">
                <a16:creationId xmlns:a16="http://schemas.microsoft.com/office/drawing/2014/main" id="{95C34A03-58EF-B742-AFE9-9B488A9F228E}"/>
              </a:ext>
            </a:extLst>
          </p:cNvPr>
          <p:cNvSpPr/>
          <p:nvPr/>
        </p:nvSpPr>
        <p:spPr>
          <a:xfrm>
            <a:off x="3055157" y="541132"/>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Text Box 2">
            <a:extLst>
              <a:ext uri="{FF2B5EF4-FFF2-40B4-BE49-F238E27FC236}">
                <a16:creationId xmlns:a16="http://schemas.microsoft.com/office/drawing/2014/main" id="{69A45D71-3F71-CF4F-BF36-8A0201C803B8}"/>
              </a:ext>
            </a:extLst>
          </p:cNvPr>
          <p:cNvSpPr txBox="1">
            <a:spLocks noChangeArrowheads="1"/>
          </p:cNvSpPr>
          <p:nvPr/>
        </p:nvSpPr>
        <p:spPr bwMode="auto">
          <a:xfrm>
            <a:off x="3235225" y="738129"/>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broke a mobile.</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 Box 10">
            <a:extLst>
              <a:ext uri="{FF2B5EF4-FFF2-40B4-BE49-F238E27FC236}">
                <a16:creationId xmlns:a16="http://schemas.microsoft.com/office/drawing/2014/main" id="{A38D54D2-89EE-D345-82F0-08B756FDBA96}"/>
              </a:ext>
            </a:extLst>
          </p:cNvPr>
          <p:cNvSpPr txBox="1">
            <a:spLocks noChangeArrowheads="1"/>
          </p:cNvSpPr>
          <p:nvPr/>
        </p:nvSpPr>
        <p:spPr bwMode="auto">
          <a:xfrm>
            <a:off x="3123225" y="64385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1">
            <a:extLst>
              <a:ext uri="{FF2B5EF4-FFF2-40B4-BE49-F238E27FC236}">
                <a16:creationId xmlns:a16="http://schemas.microsoft.com/office/drawing/2014/main" id="{5E675CF1-0CF8-F643-A8C6-269FB69832A9}"/>
              </a:ext>
            </a:extLst>
          </p:cNvPr>
          <p:cNvSpPr/>
          <p:nvPr/>
        </p:nvSpPr>
        <p:spPr>
          <a:xfrm>
            <a:off x="874316" y="1961790"/>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Text Box 10">
            <a:extLst>
              <a:ext uri="{FF2B5EF4-FFF2-40B4-BE49-F238E27FC236}">
                <a16:creationId xmlns:a16="http://schemas.microsoft.com/office/drawing/2014/main" id="{CCCA9772-B13A-CC49-AC13-2BBF96019CDC}"/>
              </a:ext>
            </a:extLst>
          </p:cNvPr>
          <p:cNvSpPr txBox="1">
            <a:spLocks noChangeArrowheads="1"/>
          </p:cNvSpPr>
          <p:nvPr/>
        </p:nvSpPr>
        <p:spPr bwMode="auto">
          <a:xfrm>
            <a:off x="942384" y="206451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3" name="Rectangle 1">
            <a:extLst>
              <a:ext uri="{FF2B5EF4-FFF2-40B4-BE49-F238E27FC236}">
                <a16:creationId xmlns:a16="http://schemas.microsoft.com/office/drawing/2014/main" id="{6061A976-9596-474D-8C01-C628EAAB4A66}"/>
              </a:ext>
            </a:extLst>
          </p:cNvPr>
          <p:cNvSpPr/>
          <p:nvPr/>
        </p:nvSpPr>
        <p:spPr>
          <a:xfrm>
            <a:off x="3056876" y="1961790"/>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Text Box 10">
            <a:extLst>
              <a:ext uri="{FF2B5EF4-FFF2-40B4-BE49-F238E27FC236}">
                <a16:creationId xmlns:a16="http://schemas.microsoft.com/office/drawing/2014/main" id="{D6BABF5A-DD37-B447-9580-292ED528DBD0}"/>
              </a:ext>
            </a:extLst>
          </p:cNvPr>
          <p:cNvSpPr txBox="1">
            <a:spLocks noChangeArrowheads="1"/>
          </p:cNvSpPr>
          <p:nvPr/>
        </p:nvSpPr>
        <p:spPr bwMode="auto">
          <a:xfrm>
            <a:off x="3124944" y="206451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7" name="Rectangle 1">
            <a:extLst>
              <a:ext uri="{FF2B5EF4-FFF2-40B4-BE49-F238E27FC236}">
                <a16:creationId xmlns:a16="http://schemas.microsoft.com/office/drawing/2014/main" id="{90338776-F980-6B40-809A-16CF75A13513}"/>
              </a:ext>
            </a:extLst>
          </p:cNvPr>
          <p:cNvSpPr/>
          <p:nvPr/>
        </p:nvSpPr>
        <p:spPr>
          <a:xfrm>
            <a:off x="876217" y="3386019"/>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Text Box 10">
            <a:extLst>
              <a:ext uri="{FF2B5EF4-FFF2-40B4-BE49-F238E27FC236}">
                <a16:creationId xmlns:a16="http://schemas.microsoft.com/office/drawing/2014/main" id="{021D7EAC-089F-8A4E-BEAC-7DCDCE47052B}"/>
              </a:ext>
            </a:extLst>
          </p:cNvPr>
          <p:cNvSpPr txBox="1">
            <a:spLocks noChangeArrowheads="1"/>
          </p:cNvSpPr>
          <p:nvPr/>
        </p:nvSpPr>
        <p:spPr bwMode="auto">
          <a:xfrm>
            <a:off x="944285" y="348874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0" name="Rectangle 1">
            <a:extLst>
              <a:ext uri="{FF2B5EF4-FFF2-40B4-BE49-F238E27FC236}">
                <a16:creationId xmlns:a16="http://schemas.microsoft.com/office/drawing/2014/main" id="{5404FA5A-2C1D-1149-AFA1-6621F0B7AA85}"/>
              </a:ext>
            </a:extLst>
          </p:cNvPr>
          <p:cNvSpPr/>
          <p:nvPr/>
        </p:nvSpPr>
        <p:spPr>
          <a:xfrm>
            <a:off x="3056876" y="3406889"/>
            <a:ext cx="2030539" cy="129406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Text Box 10">
            <a:extLst>
              <a:ext uri="{FF2B5EF4-FFF2-40B4-BE49-F238E27FC236}">
                <a16:creationId xmlns:a16="http://schemas.microsoft.com/office/drawing/2014/main" id="{80BEF186-068D-AA42-A8CC-95F7750033AA}"/>
              </a:ext>
            </a:extLst>
          </p:cNvPr>
          <p:cNvSpPr txBox="1">
            <a:spLocks noChangeArrowheads="1"/>
          </p:cNvSpPr>
          <p:nvPr/>
        </p:nvSpPr>
        <p:spPr bwMode="auto">
          <a:xfrm>
            <a:off x="3124944" y="352955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7" name="CuadroTexto 46">
            <a:extLst>
              <a:ext uri="{FF2B5EF4-FFF2-40B4-BE49-F238E27FC236}">
                <a16:creationId xmlns:a16="http://schemas.microsoft.com/office/drawing/2014/main" id="{4C420205-0F2F-C54B-9328-BFDDCC608ADF}"/>
              </a:ext>
            </a:extLst>
          </p:cNvPr>
          <p:cNvSpPr txBox="1"/>
          <p:nvPr/>
        </p:nvSpPr>
        <p:spPr>
          <a:xfrm>
            <a:off x="6744552" y="45827"/>
            <a:ext cx="13949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a:t>
            </a:r>
          </a:p>
        </p:txBody>
      </p:sp>
      <p:cxnSp>
        <p:nvCxnSpPr>
          <p:cNvPr id="6" name="Conector recto 5">
            <a:extLst>
              <a:ext uri="{FF2B5EF4-FFF2-40B4-BE49-F238E27FC236}">
                <a16:creationId xmlns:a16="http://schemas.microsoft.com/office/drawing/2014/main" id="{4B6C6F5F-825A-7C44-B870-6A505723EC9B}"/>
              </a:ext>
            </a:extLst>
          </p:cNvPr>
          <p:cNvCxnSpPr/>
          <p:nvPr/>
        </p:nvCxnSpPr>
        <p:spPr>
          <a:xfrm>
            <a:off x="6095330" y="208675"/>
            <a:ext cx="0" cy="6124366"/>
          </a:xfrm>
          <a:prstGeom prst="line">
            <a:avLst/>
          </a:prstGeom>
          <a:ln w="28575">
            <a:solidFill>
              <a:srgbClr val="F66400"/>
            </a:solidFill>
            <a:prstDash val="sysDash"/>
          </a:ln>
        </p:spPr>
        <p:style>
          <a:lnRef idx="1">
            <a:schemeClr val="accent1"/>
          </a:lnRef>
          <a:fillRef idx="0">
            <a:schemeClr val="accent1"/>
          </a:fillRef>
          <a:effectRef idx="0">
            <a:schemeClr val="accent1"/>
          </a:effectRef>
          <a:fontRef idx="minor">
            <a:schemeClr val="tx1"/>
          </a:fontRef>
        </p:style>
      </p:cxnSp>
      <p:sp>
        <p:nvSpPr>
          <p:cNvPr id="43" name="Rectangle 1">
            <a:extLst>
              <a:ext uri="{FF2B5EF4-FFF2-40B4-BE49-F238E27FC236}">
                <a16:creationId xmlns:a16="http://schemas.microsoft.com/office/drawing/2014/main" id="{28F01D68-D6FE-8747-859B-E404F5E200AA}"/>
              </a:ext>
            </a:extLst>
          </p:cNvPr>
          <p:cNvSpPr/>
          <p:nvPr/>
        </p:nvSpPr>
        <p:spPr>
          <a:xfrm>
            <a:off x="875181" y="4813779"/>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Text Box 10">
            <a:extLst>
              <a:ext uri="{FF2B5EF4-FFF2-40B4-BE49-F238E27FC236}">
                <a16:creationId xmlns:a16="http://schemas.microsoft.com/office/drawing/2014/main" id="{F9268E33-1CFA-6A4B-93B9-617DF83B1D80}"/>
              </a:ext>
            </a:extLst>
          </p:cNvPr>
          <p:cNvSpPr txBox="1">
            <a:spLocks noChangeArrowheads="1"/>
          </p:cNvSpPr>
          <p:nvPr/>
        </p:nvSpPr>
        <p:spPr bwMode="auto">
          <a:xfrm>
            <a:off x="943249" y="491650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7" name="Rectangle 1">
            <a:extLst>
              <a:ext uri="{FF2B5EF4-FFF2-40B4-BE49-F238E27FC236}">
                <a16:creationId xmlns:a16="http://schemas.microsoft.com/office/drawing/2014/main" id="{39D683B3-5C34-CD49-BC4D-B2196400B34C}"/>
              </a:ext>
            </a:extLst>
          </p:cNvPr>
          <p:cNvSpPr/>
          <p:nvPr/>
        </p:nvSpPr>
        <p:spPr>
          <a:xfrm>
            <a:off x="3055157" y="4813779"/>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Text Box 10">
            <a:extLst>
              <a:ext uri="{FF2B5EF4-FFF2-40B4-BE49-F238E27FC236}">
                <a16:creationId xmlns:a16="http://schemas.microsoft.com/office/drawing/2014/main" id="{625A3C9C-B378-A74E-9629-D825ADCC1801}"/>
              </a:ext>
            </a:extLst>
          </p:cNvPr>
          <p:cNvSpPr txBox="1">
            <a:spLocks noChangeArrowheads="1"/>
          </p:cNvSpPr>
          <p:nvPr/>
        </p:nvSpPr>
        <p:spPr bwMode="auto">
          <a:xfrm>
            <a:off x="3123225" y="491650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0" name="Text Box 2">
            <a:extLst>
              <a:ext uri="{FF2B5EF4-FFF2-40B4-BE49-F238E27FC236}">
                <a16:creationId xmlns:a16="http://schemas.microsoft.com/office/drawing/2014/main" id="{3E835A6C-0EB9-294B-8CEC-E95E0B586A40}"/>
              </a:ext>
            </a:extLst>
          </p:cNvPr>
          <p:cNvSpPr txBox="1">
            <a:spLocks noChangeArrowheads="1"/>
          </p:cNvSpPr>
          <p:nvPr/>
        </p:nvSpPr>
        <p:spPr bwMode="auto">
          <a:xfrm>
            <a:off x="1001185" y="2157500"/>
            <a:ext cx="1782096"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learns about the culture.</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1" name="Text Box 2">
            <a:extLst>
              <a:ext uri="{FF2B5EF4-FFF2-40B4-BE49-F238E27FC236}">
                <a16:creationId xmlns:a16="http://schemas.microsoft.com/office/drawing/2014/main" id="{51878A13-563A-2D47-B347-E4E915375FFF}"/>
              </a:ext>
            </a:extLst>
          </p:cNvPr>
          <p:cNvSpPr txBox="1">
            <a:spLocks noChangeArrowheads="1"/>
          </p:cNvSpPr>
          <p:nvPr/>
        </p:nvSpPr>
        <p:spPr bwMode="auto">
          <a:xfrm>
            <a:off x="3235225" y="2157500"/>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shares an ice cream.</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2" name="Text Box 2">
            <a:extLst>
              <a:ext uri="{FF2B5EF4-FFF2-40B4-BE49-F238E27FC236}">
                <a16:creationId xmlns:a16="http://schemas.microsoft.com/office/drawing/2014/main" id="{EC31AC25-37F3-3348-A5AD-4D805051DB44}"/>
              </a:ext>
            </a:extLst>
          </p:cNvPr>
          <p:cNvSpPr txBox="1">
            <a:spLocks noChangeArrowheads="1"/>
          </p:cNvSpPr>
          <p:nvPr/>
        </p:nvSpPr>
        <p:spPr bwMode="auto">
          <a:xfrm>
            <a:off x="1111513" y="3731825"/>
            <a:ext cx="1671768"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offers drinks.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 Box 2">
            <a:extLst>
              <a:ext uri="{FF2B5EF4-FFF2-40B4-BE49-F238E27FC236}">
                <a16:creationId xmlns:a16="http://schemas.microsoft.com/office/drawing/2014/main" id="{88CC831F-8144-2D44-B4EA-EFD77800B9FB}"/>
              </a:ext>
            </a:extLst>
          </p:cNvPr>
          <p:cNvSpPr txBox="1">
            <a:spLocks noChangeArrowheads="1"/>
          </p:cNvSpPr>
          <p:nvPr/>
        </p:nvSpPr>
        <p:spPr bwMode="auto">
          <a:xfrm>
            <a:off x="3243722" y="3598826"/>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printed the tickets.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4" name="Text Box 2">
            <a:extLst>
              <a:ext uri="{FF2B5EF4-FFF2-40B4-BE49-F238E27FC236}">
                <a16:creationId xmlns:a16="http://schemas.microsoft.com/office/drawing/2014/main" id="{330FF410-4544-594B-A300-68C90296AD49}"/>
              </a:ext>
            </a:extLst>
          </p:cNvPr>
          <p:cNvSpPr txBox="1">
            <a:spLocks noChangeArrowheads="1"/>
          </p:cNvSpPr>
          <p:nvPr/>
        </p:nvSpPr>
        <p:spPr bwMode="auto">
          <a:xfrm>
            <a:off x="966558" y="5003304"/>
            <a:ext cx="1902950"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lives in the United States.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5" name="Text Box 2">
            <a:extLst>
              <a:ext uri="{FF2B5EF4-FFF2-40B4-BE49-F238E27FC236}">
                <a16:creationId xmlns:a16="http://schemas.microsoft.com/office/drawing/2014/main" id="{BF1B2259-AACE-5147-A589-B3C777AAF6D5}"/>
              </a:ext>
            </a:extLst>
          </p:cNvPr>
          <p:cNvSpPr txBox="1">
            <a:spLocks noChangeArrowheads="1"/>
          </p:cNvSpPr>
          <p:nvPr/>
        </p:nvSpPr>
        <p:spPr bwMode="auto">
          <a:xfrm>
            <a:off x="3228279" y="4962491"/>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got to know France. </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6" name="Rectangle 1">
            <a:extLst>
              <a:ext uri="{FF2B5EF4-FFF2-40B4-BE49-F238E27FC236}">
                <a16:creationId xmlns:a16="http://schemas.microsoft.com/office/drawing/2014/main" id="{177014CA-CDAB-5C48-ACF2-27D0FCF5623E}"/>
              </a:ext>
            </a:extLst>
          </p:cNvPr>
          <p:cNvSpPr/>
          <p:nvPr/>
        </p:nvSpPr>
        <p:spPr>
          <a:xfrm>
            <a:off x="6839973" y="535346"/>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Text Box 2">
            <a:extLst>
              <a:ext uri="{FF2B5EF4-FFF2-40B4-BE49-F238E27FC236}">
                <a16:creationId xmlns:a16="http://schemas.microsoft.com/office/drawing/2014/main" id="{6E8F0D7A-2F54-FC4B-BE8F-BE68EDF6E861}"/>
              </a:ext>
            </a:extLst>
          </p:cNvPr>
          <p:cNvSpPr txBox="1">
            <a:spLocks noChangeArrowheads="1"/>
          </p:cNvSpPr>
          <p:nvPr/>
        </p:nvSpPr>
        <p:spPr bwMode="auto">
          <a:xfrm>
            <a:off x="7022387" y="719529"/>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suffers accidents.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8" name="Text Box 10">
            <a:extLst>
              <a:ext uri="{FF2B5EF4-FFF2-40B4-BE49-F238E27FC236}">
                <a16:creationId xmlns:a16="http://schemas.microsoft.com/office/drawing/2014/main" id="{DC7A3E6B-096A-234A-A59F-C13A314A5B7C}"/>
              </a:ext>
            </a:extLst>
          </p:cNvPr>
          <p:cNvSpPr txBox="1">
            <a:spLocks noChangeArrowheads="1"/>
          </p:cNvSpPr>
          <p:nvPr/>
        </p:nvSpPr>
        <p:spPr bwMode="auto">
          <a:xfrm>
            <a:off x="6908041" y="63807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9" name="Rectangle 1">
            <a:extLst>
              <a:ext uri="{FF2B5EF4-FFF2-40B4-BE49-F238E27FC236}">
                <a16:creationId xmlns:a16="http://schemas.microsoft.com/office/drawing/2014/main" id="{CAF60F5F-B88A-E444-B9AC-B76F6DCD92CA}"/>
              </a:ext>
            </a:extLst>
          </p:cNvPr>
          <p:cNvSpPr/>
          <p:nvPr/>
        </p:nvSpPr>
        <p:spPr>
          <a:xfrm>
            <a:off x="9022533" y="535346"/>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0" name="Text Box 2">
            <a:extLst>
              <a:ext uri="{FF2B5EF4-FFF2-40B4-BE49-F238E27FC236}">
                <a16:creationId xmlns:a16="http://schemas.microsoft.com/office/drawing/2014/main" id="{A8FE2752-AF34-534C-8BC0-9054F5FDE3AC}"/>
              </a:ext>
            </a:extLst>
          </p:cNvPr>
          <p:cNvSpPr txBox="1">
            <a:spLocks noChangeArrowheads="1"/>
          </p:cNvSpPr>
          <p:nvPr/>
        </p:nvSpPr>
        <p:spPr bwMode="auto">
          <a:xfrm>
            <a:off x="9202601" y="732343"/>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broke a mobile.</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1" name="Text Box 10">
            <a:extLst>
              <a:ext uri="{FF2B5EF4-FFF2-40B4-BE49-F238E27FC236}">
                <a16:creationId xmlns:a16="http://schemas.microsoft.com/office/drawing/2014/main" id="{FCC4F3A0-2A67-0E4C-8154-368A45147E47}"/>
              </a:ext>
            </a:extLst>
          </p:cNvPr>
          <p:cNvSpPr txBox="1">
            <a:spLocks noChangeArrowheads="1"/>
          </p:cNvSpPr>
          <p:nvPr/>
        </p:nvSpPr>
        <p:spPr bwMode="auto">
          <a:xfrm>
            <a:off x="9090601" y="63807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2" name="Rectangle 1">
            <a:extLst>
              <a:ext uri="{FF2B5EF4-FFF2-40B4-BE49-F238E27FC236}">
                <a16:creationId xmlns:a16="http://schemas.microsoft.com/office/drawing/2014/main" id="{AA18108A-3D8A-494B-A9EA-EBCBDE96F024}"/>
              </a:ext>
            </a:extLst>
          </p:cNvPr>
          <p:cNvSpPr/>
          <p:nvPr/>
        </p:nvSpPr>
        <p:spPr>
          <a:xfrm>
            <a:off x="6841692" y="1956004"/>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3" name="Text Box 10">
            <a:extLst>
              <a:ext uri="{FF2B5EF4-FFF2-40B4-BE49-F238E27FC236}">
                <a16:creationId xmlns:a16="http://schemas.microsoft.com/office/drawing/2014/main" id="{733A92C3-3FED-A44E-9322-FC8CFE4EB290}"/>
              </a:ext>
            </a:extLst>
          </p:cNvPr>
          <p:cNvSpPr txBox="1">
            <a:spLocks noChangeArrowheads="1"/>
          </p:cNvSpPr>
          <p:nvPr/>
        </p:nvSpPr>
        <p:spPr bwMode="auto">
          <a:xfrm>
            <a:off x="6909760" y="20587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4" name="Rectangle 1">
            <a:extLst>
              <a:ext uri="{FF2B5EF4-FFF2-40B4-BE49-F238E27FC236}">
                <a16:creationId xmlns:a16="http://schemas.microsoft.com/office/drawing/2014/main" id="{71717D03-7A0F-6848-A15A-3A71D753CB18}"/>
              </a:ext>
            </a:extLst>
          </p:cNvPr>
          <p:cNvSpPr/>
          <p:nvPr/>
        </p:nvSpPr>
        <p:spPr>
          <a:xfrm>
            <a:off x="9024252" y="1956004"/>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5" name="Text Box 10">
            <a:extLst>
              <a:ext uri="{FF2B5EF4-FFF2-40B4-BE49-F238E27FC236}">
                <a16:creationId xmlns:a16="http://schemas.microsoft.com/office/drawing/2014/main" id="{D3AF0779-EC58-5A45-9D0E-D5725ED1FCBC}"/>
              </a:ext>
            </a:extLst>
          </p:cNvPr>
          <p:cNvSpPr txBox="1">
            <a:spLocks noChangeArrowheads="1"/>
          </p:cNvSpPr>
          <p:nvPr/>
        </p:nvSpPr>
        <p:spPr bwMode="auto">
          <a:xfrm>
            <a:off x="9092320" y="20587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6" name="Rectangle 1">
            <a:extLst>
              <a:ext uri="{FF2B5EF4-FFF2-40B4-BE49-F238E27FC236}">
                <a16:creationId xmlns:a16="http://schemas.microsoft.com/office/drawing/2014/main" id="{C095427D-077B-2849-9CC8-1ED856E42E96}"/>
              </a:ext>
            </a:extLst>
          </p:cNvPr>
          <p:cNvSpPr/>
          <p:nvPr/>
        </p:nvSpPr>
        <p:spPr>
          <a:xfrm>
            <a:off x="6841345" y="3413381"/>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7" name="Text Box 10">
            <a:extLst>
              <a:ext uri="{FF2B5EF4-FFF2-40B4-BE49-F238E27FC236}">
                <a16:creationId xmlns:a16="http://schemas.microsoft.com/office/drawing/2014/main" id="{BC013F69-3310-3B4C-9589-E59EF3C30AFF}"/>
              </a:ext>
            </a:extLst>
          </p:cNvPr>
          <p:cNvSpPr txBox="1">
            <a:spLocks noChangeArrowheads="1"/>
          </p:cNvSpPr>
          <p:nvPr/>
        </p:nvSpPr>
        <p:spPr bwMode="auto">
          <a:xfrm>
            <a:off x="6909413" y="351610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8" name="Rectangle 1">
            <a:extLst>
              <a:ext uri="{FF2B5EF4-FFF2-40B4-BE49-F238E27FC236}">
                <a16:creationId xmlns:a16="http://schemas.microsoft.com/office/drawing/2014/main" id="{91E7C142-AD22-1744-8C42-F029902CD9F4}"/>
              </a:ext>
            </a:extLst>
          </p:cNvPr>
          <p:cNvSpPr/>
          <p:nvPr/>
        </p:nvSpPr>
        <p:spPr>
          <a:xfrm>
            <a:off x="9022817" y="3443328"/>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9" name="Text Box 10">
            <a:extLst>
              <a:ext uri="{FF2B5EF4-FFF2-40B4-BE49-F238E27FC236}">
                <a16:creationId xmlns:a16="http://schemas.microsoft.com/office/drawing/2014/main" id="{BE1722CF-8A0E-7D4E-A769-0A6E6203A2D5}"/>
              </a:ext>
            </a:extLst>
          </p:cNvPr>
          <p:cNvSpPr txBox="1">
            <a:spLocks noChangeArrowheads="1"/>
          </p:cNvSpPr>
          <p:nvPr/>
        </p:nvSpPr>
        <p:spPr bwMode="auto">
          <a:xfrm>
            <a:off x="9090072" y="355692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0" name="Rectangle 1">
            <a:extLst>
              <a:ext uri="{FF2B5EF4-FFF2-40B4-BE49-F238E27FC236}">
                <a16:creationId xmlns:a16="http://schemas.microsoft.com/office/drawing/2014/main" id="{8FD90F73-400D-294E-918A-2E225486B909}"/>
              </a:ext>
            </a:extLst>
          </p:cNvPr>
          <p:cNvSpPr/>
          <p:nvPr/>
        </p:nvSpPr>
        <p:spPr>
          <a:xfrm>
            <a:off x="6840309" y="4841141"/>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1" name="Text Box 10">
            <a:extLst>
              <a:ext uri="{FF2B5EF4-FFF2-40B4-BE49-F238E27FC236}">
                <a16:creationId xmlns:a16="http://schemas.microsoft.com/office/drawing/2014/main" id="{69D782DD-A07C-194B-A811-64EABF210882}"/>
              </a:ext>
            </a:extLst>
          </p:cNvPr>
          <p:cNvSpPr txBox="1">
            <a:spLocks noChangeArrowheads="1"/>
          </p:cNvSpPr>
          <p:nvPr/>
        </p:nvSpPr>
        <p:spPr bwMode="auto">
          <a:xfrm>
            <a:off x="6908377" y="494386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2" name="Rectangle 1">
            <a:extLst>
              <a:ext uri="{FF2B5EF4-FFF2-40B4-BE49-F238E27FC236}">
                <a16:creationId xmlns:a16="http://schemas.microsoft.com/office/drawing/2014/main" id="{62A18C86-C0B5-6647-9AAB-99DA2B9FC297}"/>
              </a:ext>
            </a:extLst>
          </p:cNvPr>
          <p:cNvSpPr/>
          <p:nvPr/>
        </p:nvSpPr>
        <p:spPr>
          <a:xfrm>
            <a:off x="9020285" y="4841141"/>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3" name="Text Box 10">
            <a:extLst>
              <a:ext uri="{FF2B5EF4-FFF2-40B4-BE49-F238E27FC236}">
                <a16:creationId xmlns:a16="http://schemas.microsoft.com/office/drawing/2014/main" id="{8735D928-99DF-DF4E-B938-905E4A916FC1}"/>
              </a:ext>
            </a:extLst>
          </p:cNvPr>
          <p:cNvSpPr txBox="1">
            <a:spLocks noChangeArrowheads="1"/>
          </p:cNvSpPr>
          <p:nvPr/>
        </p:nvSpPr>
        <p:spPr bwMode="auto">
          <a:xfrm>
            <a:off x="9088353" y="494386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4" name="Text Box 2">
            <a:extLst>
              <a:ext uri="{FF2B5EF4-FFF2-40B4-BE49-F238E27FC236}">
                <a16:creationId xmlns:a16="http://schemas.microsoft.com/office/drawing/2014/main" id="{32390449-6DA8-DC46-B979-AB39E9541A3D}"/>
              </a:ext>
            </a:extLst>
          </p:cNvPr>
          <p:cNvSpPr txBox="1">
            <a:spLocks noChangeArrowheads="1"/>
          </p:cNvSpPr>
          <p:nvPr/>
        </p:nvSpPr>
        <p:spPr bwMode="auto">
          <a:xfrm>
            <a:off x="6887392" y="2125369"/>
            <a:ext cx="1971737"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learnt about the culture.</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5" name="Text Box 2">
            <a:extLst>
              <a:ext uri="{FF2B5EF4-FFF2-40B4-BE49-F238E27FC236}">
                <a16:creationId xmlns:a16="http://schemas.microsoft.com/office/drawing/2014/main" id="{CE1F8129-FAAD-ED4F-82C4-DB5237F920BE}"/>
              </a:ext>
            </a:extLst>
          </p:cNvPr>
          <p:cNvSpPr txBox="1">
            <a:spLocks noChangeArrowheads="1"/>
          </p:cNvSpPr>
          <p:nvPr/>
        </p:nvSpPr>
        <p:spPr bwMode="auto">
          <a:xfrm>
            <a:off x="9202601" y="2108248"/>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shared an ice cream.</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6" name="Text Box 2">
            <a:extLst>
              <a:ext uri="{FF2B5EF4-FFF2-40B4-BE49-F238E27FC236}">
                <a16:creationId xmlns:a16="http://schemas.microsoft.com/office/drawing/2014/main" id="{8EF37498-8114-FD4C-929C-44D087433669}"/>
              </a:ext>
            </a:extLst>
          </p:cNvPr>
          <p:cNvSpPr txBox="1">
            <a:spLocks noChangeArrowheads="1"/>
          </p:cNvSpPr>
          <p:nvPr/>
        </p:nvSpPr>
        <p:spPr bwMode="auto">
          <a:xfrm>
            <a:off x="7076641" y="3759187"/>
            <a:ext cx="1671768"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offers drinks.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7" name="Text Box 2">
            <a:extLst>
              <a:ext uri="{FF2B5EF4-FFF2-40B4-BE49-F238E27FC236}">
                <a16:creationId xmlns:a16="http://schemas.microsoft.com/office/drawing/2014/main" id="{58CFC3B9-C5A9-5944-8C9A-E43C30076B06}"/>
              </a:ext>
            </a:extLst>
          </p:cNvPr>
          <p:cNvSpPr txBox="1">
            <a:spLocks noChangeArrowheads="1"/>
          </p:cNvSpPr>
          <p:nvPr/>
        </p:nvSpPr>
        <p:spPr bwMode="auto">
          <a:xfrm>
            <a:off x="9193407" y="3598826"/>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prints the tickets.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8" name="Text Box 2">
            <a:extLst>
              <a:ext uri="{FF2B5EF4-FFF2-40B4-BE49-F238E27FC236}">
                <a16:creationId xmlns:a16="http://schemas.microsoft.com/office/drawing/2014/main" id="{A529EF1C-1E54-2A41-ACDD-23549E0655AA}"/>
              </a:ext>
            </a:extLst>
          </p:cNvPr>
          <p:cNvSpPr txBox="1">
            <a:spLocks noChangeArrowheads="1"/>
          </p:cNvSpPr>
          <p:nvPr/>
        </p:nvSpPr>
        <p:spPr bwMode="auto">
          <a:xfrm>
            <a:off x="6931686" y="5030666"/>
            <a:ext cx="1902950"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lived in the United States.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9" name="Text Box 2">
            <a:extLst>
              <a:ext uri="{FF2B5EF4-FFF2-40B4-BE49-F238E27FC236}">
                <a16:creationId xmlns:a16="http://schemas.microsoft.com/office/drawing/2014/main" id="{AF6E7CCC-C8D0-1342-9AAF-391557ADA693}"/>
              </a:ext>
            </a:extLst>
          </p:cNvPr>
          <p:cNvSpPr txBox="1">
            <a:spLocks noChangeArrowheads="1"/>
          </p:cNvSpPr>
          <p:nvPr/>
        </p:nvSpPr>
        <p:spPr bwMode="auto">
          <a:xfrm>
            <a:off x="9193407" y="4989853"/>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got to know France. </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 name="Title 2"/>
          <p:cNvSpPr>
            <a:spLocks noGrp="1"/>
          </p:cNvSpPr>
          <p:nvPr>
            <p:ph type="title"/>
          </p:nvPr>
        </p:nvSpPr>
        <p:spPr>
          <a:xfrm>
            <a:off x="11906250" y="6819900"/>
            <a:ext cx="1517353" cy="281813"/>
          </a:xfrm>
        </p:spPr>
        <p:txBody>
          <a:bodyPr>
            <a:normAutofit/>
          </a:bodyPr>
          <a:lstStyle/>
          <a:p>
            <a:r>
              <a:rPr lang="en-GB" sz="500" dirty="0">
                <a:solidFill>
                  <a:schemeClr val="bg1"/>
                </a:solidFill>
              </a:rPr>
              <a:t>HABLAR</a:t>
            </a:r>
          </a:p>
        </p:txBody>
      </p:sp>
    </p:spTree>
    <p:extLst>
      <p:ext uri="{BB962C8B-B14F-4D97-AF65-F5344CB8AC3E}">
        <p14:creationId xmlns:p14="http://schemas.microsoft.com/office/powerpoint/2010/main" val="35614686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800145"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868214"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1061D751-7D81-0141-853D-70932CA341CF}"/>
              </a:ext>
            </a:extLst>
          </p:cNvPr>
          <p:cNvSpPr txBox="1"/>
          <p:nvPr/>
        </p:nvSpPr>
        <p:spPr>
          <a:xfrm>
            <a:off x="786714" y="1291821"/>
            <a:ext cx="16588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suffers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accidents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[Marta]</a:t>
            </a:r>
          </a:p>
        </p:txBody>
      </p:sp>
      <p:sp>
        <p:nvSpPr>
          <p:cNvPr id="39" name="CuadroTexto 38">
            <a:extLst>
              <a:ext uri="{FF2B5EF4-FFF2-40B4-BE49-F238E27FC236}">
                <a16:creationId xmlns:a16="http://schemas.microsoft.com/office/drawing/2014/main" id="{86DA299B-B6F6-0545-9D56-D49B451A43EE}"/>
              </a:ext>
            </a:extLst>
          </p:cNvPr>
          <p:cNvSpPr txBox="1"/>
          <p:nvPr/>
        </p:nvSpPr>
        <p:spPr>
          <a:xfrm>
            <a:off x="2527912" y="1298816"/>
            <a:ext cx="18338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suffered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accidents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[Paula]</a:t>
            </a:r>
          </a:p>
        </p:txBody>
      </p:sp>
      <p:sp>
        <p:nvSpPr>
          <p:cNvPr id="47" name="Rectangle 1">
            <a:extLst>
              <a:ext uri="{FF2B5EF4-FFF2-40B4-BE49-F238E27FC236}">
                <a16:creationId xmlns:a16="http://schemas.microsoft.com/office/drawing/2014/main" id="{5CFB69FC-FCAA-804F-ADE0-979B10A62B92}"/>
              </a:ext>
            </a:extLst>
          </p:cNvPr>
          <p:cNvSpPr/>
          <p:nvPr/>
        </p:nvSpPr>
        <p:spPr>
          <a:xfrm>
            <a:off x="4444121"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9" name="Text Box 10">
            <a:extLst>
              <a:ext uri="{FF2B5EF4-FFF2-40B4-BE49-F238E27FC236}">
                <a16:creationId xmlns:a16="http://schemas.microsoft.com/office/drawing/2014/main" id="{4C4CC6AD-4DDB-AA49-98F5-13DF0789F278}"/>
              </a:ext>
            </a:extLst>
          </p:cNvPr>
          <p:cNvSpPr txBox="1">
            <a:spLocks noChangeArrowheads="1"/>
          </p:cNvSpPr>
          <p:nvPr/>
        </p:nvSpPr>
        <p:spPr bwMode="auto">
          <a:xfrm>
            <a:off x="4512190"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0" name="CuadroTexto 49">
            <a:extLst>
              <a:ext uri="{FF2B5EF4-FFF2-40B4-BE49-F238E27FC236}">
                <a16:creationId xmlns:a16="http://schemas.microsoft.com/office/drawing/2014/main" id="{F76A84A4-91A2-5D4F-BD29-89757A771467}"/>
              </a:ext>
            </a:extLst>
          </p:cNvPr>
          <p:cNvSpPr txBox="1"/>
          <p:nvPr/>
        </p:nvSpPr>
        <p:spPr>
          <a:xfrm>
            <a:off x="4444121" y="1328507"/>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breaks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mobile</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[Pablo]</a:t>
            </a:r>
          </a:p>
        </p:txBody>
      </p:sp>
      <p:sp>
        <p:nvSpPr>
          <p:cNvPr id="51" name="CuadroTexto 50">
            <a:extLst>
              <a:ext uri="{FF2B5EF4-FFF2-40B4-BE49-F238E27FC236}">
                <a16:creationId xmlns:a16="http://schemas.microsoft.com/office/drawing/2014/main" id="{99220182-3ADE-514D-A2A5-F6F8B9BBBA6A}"/>
              </a:ext>
            </a:extLst>
          </p:cNvPr>
          <p:cNvSpPr txBox="1"/>
          <p:nvPr/>
        </p:nvSpPr>
        <p:spPr>
          <a:xfrm>
            <a:off x="6205053" y="1328507"/>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broke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mobile</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[Quique]</a:t>
            </a:r>
          </a:p>
        </p:txBody>
      </p:sp>
      <p:sp>
        <p:nvSpPr>
          <p:cNvPr id="52" name="Rectangle 1">
            <a:extLst>
              <a:ext uri="{FF2B5EF4-FFF2-40B4-BE49-F238E27FC236}">
                <a16:creationId xmlns:a16="http://schemas.microsoft.com/office/drawing/2014/main" id="{8EA05B7D-3C23-CE43-A80E-DFCE87AF302B}"/>
              </a:ext>
            </a:extLst>
          </p:cNvPr>
          <p:cNvSpPr/>
          <p:nvPr/>
        </p:nvSpPr>
        <p:spPr>
          <a:xfrm>
            <a:off x="786714"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3" name="Text Box 10">
            <a:extLst>
              <a:ext uri="{FF2B5EF4-FFF2-40B4-BE49-F238E27FC236}">
                <a16:creationId xmlns:a16="http://schemas.microsoft.com/office/drawing/2014/main" id="{AC08EFD5-D6C6-F643-9F66-13DF1B6D9938}"/>
              </a:ext>
            </a:extLst>
          </p:cNvPr>
          <p:cNvSpPr txBox="1">
            <a:spLocks noChangeArrowheads="1"/>
          </p:cNvSpPr>
          <p:nvPr/>
        </p:nvSpPr>
        <p:spPr bwMode="auto">
          <a:xfrm>
            <a:off x="854783"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4" name="CuadroTexto 53">
            <a:extLst>
              <a:ext uri="{FF2B5EF4-FFF2-40B4-BE49-F238E27FC236}">
                <a16:creationId xmlns:a16="http://schemas.microsoft.com/office/drawing/2014/main" id="{BCF7B3C5-8BFA-E540-8347-B80C8EB41F17}"/>
              </a:ext>
            </a:extLst>
          </p:cNvPr>
          <p:cNvSpPr txBox="1"/>
          <p:nvPr/>
        </p:nvSpPr>
        <p:spPr>
          <a:xfrm>
            <a:off x="773954" y="3172840"/>
            <a:ext cx="16771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shares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an</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ice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cream</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[Alba]</a:t>
            </a:r>
          </a:p>
        </p:txBody>
      </p:sp>
      <p:sp>
        <p:nvSpPr>
          <p:cNvPr id="56" name="CuadroTexto 55">
            <a:extLst>
              <a:ext uri="{FF2B5EF4-FFF2-40B4-BE49-F238E27FC236}">
                <a16:creationId xmlns:a16="http://schemas.microsoft.com/office/drawing/2014/main" id="{DDB74F9C-04B1-684E-B3A0-10F5CF26C0EE}"/>
              </a:ext>
            </a:extLst>
          </p:cNvPr>
          <p:cNvSpPr txBox="1"/>
          <p:nvPr/>
        </p:nvSpPr>
        <p:spPr>
          <a:xfrm>
            <a:off x="2535342" y="320544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shared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an</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ice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cream</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[Adrián]</a:t>
            </a:r>
          </a:p>
        </p:txBody>
      </p:sp>
      <p:sp>
        <p:nvSpPr>
          <p:cNvPr id="57" name="Rectangle 1">
            <a:extLst>
              <a:ext uri="{FF2B5EF4-FFF2-40B4-BE49-F238E27FC236}">
                <a16:creationId xmlns:a16="http://schemas.microsoft.com/office/drawing/2014/main" id="{AFDAA6EB-C2E0-F844-99D3-425D3F4AC51C}"/>
              </a:ext>
            </a:extLst>
          </p:cNvPr>
          <p:cNvSpPr/>
          <p:nvPr/>
        </p:nvSpPr>
        <p:spPr>
          <a:xfrm>
            <a:off x="4444121"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8" name="Text Box 10">
            <a:extLst>
              <a:ext uri="{FF2B5EF4-FFF2-40B4-BE49-F238E27FC236}">
                <a16:creationId xmlns:a16="http://schemas.microsoft.com/office/drawing/2014/main" id="{B8196581-3154-F44A-8441-5CE55C1B774D}"/>
              </a:ext>
            </a:extLst>
          </p:cNvPr>
          <p:cNvSpPr txBox="1">
            <a:spLocks noChangeArrowheads="1"/>
          </p:cNvSpPr>
          <p:nvPr/>
        </p:nvSpPr>
        <p:spPr bwMode="auto">
          <a:xfrm>
            <a:off x="4512190"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Texto 58">
            <a:extLst>
              <a:ext uri="{FF2B5EF4-FFF2-40B4-BE49-F238E27FC236}">
                <a16:creationId xmlns:a16="http://schemas.microsoft.com/office/drawing/2014/main" id="{27DD7858-8532-0E48-9053-95E402C381DE}"/>
              </a:ext>
            </a:extLst>
          </p:cNvPr>
          <p:cNvSpPr txBox="1"/>
          <p:nvPr/>
        </p:nvSpPr>
        <p:spPr>
          <a:xfrm>
            <a:off x="4322357" y="3466222"/>
            <a:ext cx="20372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offers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drinks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[Nerea]</a:t>
            </a:r>
          </a:p>
        </p:txBody>
      </p:sp>
      <p:sp>
        <p:nvSpPr>
          <p:cNvPr id="60" name="CuadroTexto 59">
            <a:extLst>
              <a:ext uri="{FF2B5EF4-FFF2-40B4-BE49-F238E27FC236}">
                <a16:creationId xmlns:a16="http://schemas.microsoft.com/office/drawing/2014/main" id="{4A9B1761-E10C-BE42-826E-44EFF425B4B4}"/>
              </a:ext>
            </a:extLst>
          </p:cNvPr>
          <p:cNvSpPr txBox="1"/>
          <p:nvPr/>
        </p:nvSpPr>
        <p:spPr>
          <a:xfrm>
            <a:off x="6075063" y="3455248"/>
            <a:ext cx="1915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offered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drinks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[Álvaro]</a:t>
            </a:r>
          </a:p>
        </p:txBody>
      </p:sp>
      <p:sp>
        <p:nvSpPr>
          <p:cNvPr id="66" name="Rectangle 1">
            <a:extLst>
              <a:ext uri="{FF2B5EF4-FFF2-40B4-BE49-F238E27FC236}">
                <a16:creationId xmlns:a16="http://schemas.microsoft.com/office/drawing/2014/main" id="{7C9B5BC6-FDEB-2045-90FE-89062C617EB5}"/>
              </a:ext>
            </a:extLst>
          </p:cNvPr>
          <p:cNvSpPr/>
          <p:nvPr/>
        </p:nvSpPr>
        <p:spPr>
          <a:xfrm>
            <a:off x="2583610" y="4430690"/>
            <a:ext cx="345063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2" name="Text Box 10">
            <a:extLst>
              <a:ext uri="{FF2B5EF4-FFF2-40B4-BE49-F238E27FC236}">
                <a16:creationId xmlns:a16="http://schemas.microsoft.com/office/drawing/2014/main" id="{9326DBE4-CF05-C143-A365-2E7EAC7E76D9}"/>
              </a:ext>
            </a:extLst>
          </p:cNvPr>
          <p:cNvSpPr txBox="1">
            <a:spLocks noChangeArrowheads="1"/>
          </p:cNvSpPr>
          <p:nvPr/>
        </p:nvSpPr>
        <p:spPr bwMode="auto">
          <a:xfrm>
            <a:off x="2651679" y="45334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3" name="CuadroTexto 72">
            <a:extLst>
              <a:ext uri="{FF2B5EF4-FFF2-40B4-BE49-F238E27FC236}">
                <a16:creationId xmlns:a16="http://schemas.microsoft.com/office/drawing/2014/main" id="{536D8929-488E-FE4F-8D46-82D756CE44EB}"/>
              </a:ext>
            </a:extLst>
          </p:cNvPr>
          <p:cNvSpPr txBox="1"/>
          <p:nvPr/>
        </p:nvSpPr>
        <p:spPr>
          <a:xfrm>
            <a:off x="2527912" y="5040678"/>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lives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in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United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Stated</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[Irene]</a:t>
            </a:r>
          </a:p>
        </p:txBody>
      </p:sp>
      <p:sp>
        <p:nvSpPr>
          <p:cNvPr id="74" name="CuadroTexto 73">
            <a:extLst>
              <a:ext uri="{FF2B5EF4-FFF2-40B4-BE49-F238E27FC236}">
                <a16:creationId xmlns:a16="http://schemas.microsoft.com/office/drawing/2014/main" id="{D22A21FF-BD75-4548-B73A-4012230888D4}"/>
              </a:ext>
            </a:extLst>
          </p:cNvPr>
          <p:cNvSpPr txBox="1"/>
          <p:nvPr/>
        </p:nvSpPr>
        <p:spPr>
          <a:xfrm>
            <a:off x="4250775" y="5036702"/>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lived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in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United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Stated</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[Adrián]</a:t>
            </a:r>
          </a:p>
        </p:txBody>
      </p:sp>
      <p:sp>
        <p:nvSpPr>
          <p:cNvPr id="75" name="Rectangle 1">
            <a:extLst>
              <a:ext uri="{FF2B5EF4-FFF2-40B4-BE49-F238E27FC236}">
                <a16:creationId xmlns:a16="http://schemas.microsoft.com/office/drawing/2014/main" id="{B50BF17F-6753-2F42-A13A-C45DC71A89EC}"/>
              </a:ext>
            </a:extLst>
          </p:cNvPr>
          <p:cNvSpPr/>
          <p:nvPr/>
        </p:nvSpPr>
        <p:spPr>
          <a:xfrm>
            <a:off x="6186379" y="4417990"/>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6" name="Text Box 10">
            <a:extLst>
              <a:ext uri="{FF2B5EF4-FFF2-40B4-BE49-F238E27FC236}">
                <a16:creationId xmlns:a16="http://schemas.microsoft.com/office/drawing/2014/main" id="{1547FE70-9804-F74C-93F7-FE9132FF94A9}"/>
              </a:ext>
            </a:extLst>
          </p:cNvPr>
          <p:cNvSpPr txBox="1">
            <a:spLocks noChangeArrowheads="1"/>
          </p:cNvSpPr>
          <p:nvPr/>
        </p:nvSpPr>
        <p:spPr bwMode="auto">
          <a:xfrm>
            <a:off x="6254448" y="45207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7" name="CuadroTexto 76">
            <a:extLst>
              <a:ext uri="{FF2B5EF4-FFF2-40B4-BE49-F238E27FC236}">
                <a16:creationId xmlns:a16="http://schemas.microsoft.com/office/drawing/2014/main" id="{239F512E-9E31-3647-8796-C8587B48914A}"/>
              </a:ext>
            </a:extLst>
          </p:cNvPr>
          <p:cNvSpPr txBox="1"/>
          <p:nvPr/>
        </p:nvSpPr>
        <p:spPr>
          <a:xfrm>
            <a:off x="6113493" y="5062800"/>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gets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to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know</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France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[Alba]</a:t>
            </a:r>
          </a:p>
        </p:txBody>
      </p:sp>
      <p:sp>
        <p:nvSpPr>
          <p:cNvPr id="78" name="CuadroTexto 77">
            <a:extLst>
              <a:ext uri="{FF2B5EF4-FFF2-40B4-BE49-F238E27FC236}">
                <a16:creationId xmlns:a16="http://schemas.microsoft.com/office/drawing/2014/main" id="{1D36693D-9635-DF40-9178-DBC13F852831}"/>
              </a:ext>
            </a:extLst>
          </p:cNvPr>
          <p:cNvSpPr txBox="1"/>
          <p:nvPr/>
        </p:nvSpPr>
        <p:spPr>
          <a:xfrm>
            <a:off x="7902092" y="506713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got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to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know</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France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[Álvaro]</a:t>
            </a:r>
          </a:p>
        </p:txBody>
      </p:sp>
      <p:sp>
        <p:nvSpPr>
          <p:cNvPr id="55" name="Rectangle 1">
            <a:extLst>
              <a:ext uri="{FF2B5EF4-FFF2-40B4-BE49-F238E27FC236}">
                <a16:creationId xmlns:a16="http://schemas.microsoft.com/office/drawing/2014/main" id="{540CC513-705B-F04A-86E7-830FDB6A3DAE}"/>
              </a:ext>
            </a:extLst>
          </p:cNvPr>
          <p:cNvSpPr/>
          <p:nvPr/>
        </p:nvSpPr>
        <p:spPr>
          <a:xfrm>
            <a:off x="8101528" y="703538"/>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1" name="Text Box 10">
            <a:extLst>
              <a:ext uri="{FF2B5EF4-FFF2-40B4-BE49-F238E27FC236}">
                <a16:creationId xmlns:a16="http://schemas.microsoft.com/office/drawing/2014/main" id="{8417BF5C-DF87-F446-8AEB-7465410E1FF1}"/>
              </a:ext>
            </a:extLst>
          </p:cNvPr>
          <p:cNvSpPr txBox="1">
            <a:spLocks noChangeArrowheads="1"/>
          </p:cNvSpPr>
          <p:nvPr/>
        </p:nvSpPr>
        <p:spPr bwMode="auto">
          <a:xfrm>
            <a:off x="8169597" y="806265"/>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CuadroTexto 61">
            <a:extLst>
              <a:ext uri="{FF2B5EF4-FFF2-40B4-BE49-F238E27FC236}">
                <a16:creationId xmlns:a16="http://schemas.microsoft.com/office/drawing/2014/main" id="{173CF1E3-B62D-634B-8250-20ECA6DB502F}"/>
              </a:ext>
            </a:extLst>
          </p:cNvPr>
          <p:cNvSpPr txBox="1"/>
          <p:nvPr/>
        </p:nvSpPr>
        <p:spPr>
          <a:xfrm>
            <a:off x="8028269" y="1322641"/>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learns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about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[Irene]</a:t>
            </a:r>
          </a:p>
        </p:txBody>
      </p:sp>
      <p:sp>
        <p:nvSpPr>
          <p:cNvPr id="63" name="CuadroTexto 62">
            <a:extLst>
              <a:ext uri="{FF2B5EF4-FFF2-40B4-BE49-F238E27FC236}">
                <a16:creationId xmlns:a16="http://schemas.microsoft.com/office/drawing/2014/main" id="{87F5E3AB-CC34-074A-91CD-F5405251846A}"/>
              </a:ext>
            </a:extLst>
          </p:cNvPr>
          <p:cNvSpPr txBox="1"/>
          <p:nvPr/>
        </p:nvSpPr>
        <p:spPr>
          <a:xfrm>
            <a:off x="9711011" y="1310542"/>
            <a:ext cx="20158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learnt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about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[David]</a:t>
            </a:r>
          </a:p>
        </p:txBody>
      </p:sp>
      <p:sp>
        <p:nvSpPr>
          <p:cNvPr id="64" name="Rectangle 1">
            <a:extLst>
              <a:ext uri="{FF2B5EF4-FFF2-40B4-BE49-F238E27FC236}">
                <a16:creationId xmlns:a16="http://schemas.microsoft.com/office/drawing/2014/main" id="{08C4C9CF-0B7D-BD47-9946-D5DD090802D1}"/>
              </a:ext>
            </a:extLst>
          </p:cNvPr>
          <p:cNvSpPr/>
          <p:nvPr/>
        </p:nvSpPr>
        <p:spPr>
          <a:xfrm>
            <a:off x="8101528" y="2581577"/>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5" name="Text Box 10">
            <a:extLst>
              <a:ext uri="{FF2B5EF4-FFF2-40B4-BE49-F238E27FC236}">
                <a16:creationId xmlns:a16="http://schemas.microsoft.com/office/drawing/2014/main" id="{7162CB42-E72E-7E40-A94D-23692336EEF2}"/>
              </a:ext>
            </a:extLst>
          </p:cNvPr>
          <p:cNvSpPr txBox="1">
            <a:spLocks noChangeArrowheads="1"/>
          </p:cNvSpPr>
          <p:nvPr/>
        </p:nvSpPr>
        <p:spPr bwMode="auto">
          <a:xfrm>
            <a:off x="8169597" y="2684304"/>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7" name="CuadroTexto 66">
            <a:extLst>
              <a:ext uri="{FF2B5EF4-FFF2-40B4-BE49-F238E27FC236}">
                <a16:creationId xmlns:a16="http://schemas.microsoft.com/office/drawing/2014/main" id="{1B53AA50-07BF-9242-B3AD-F220D03CA249}"/>
              </a:ext>
            </a:extLst>
          </p:cNvPr>
          <p:cNvSpPr txBox="1"/>
          <p:nvPr/>
        </p:nvSpPr>
        <p:spPr>
          <a:xfrm>
            <a:off x="7965004" y="3205038"/>
            <a:ext cx="20372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prints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tickets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[Pablo]</a:t>
            </a:r>
          </a:p>
        </p:txBody>
      </p:sp>
      <p:sp>
        <p:nvSpPr>
          <p:cNvPr id="68" name="CuadroTexto 67">
            <a:extLst>
              <a:ext uri="{FF2B5EF4-FFF2-40B4-BE49-F238E27FC236}">
                <a16:creationId xmlns:a16="http://schemas.microsoft.com/office/drawing/2014/main" id="{975FD883-D1D8-EC41-8F8A-82DB7670BAE5}"/>
              </a:ext>
            </a:extLst>
          </p:cNvPr>
          <p:cNvSpPr txBox="1"/>
          <p:nvPr/>
        </p:nvSpPr>
        <p:spPr>
          <a:xfrm>
            <a:off x="9726380" y="3224888"/>
            <a:ext cx="19875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printed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tickets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[Marta]</a:t>
            </a:r>
          </a:p>
        </p:txBody>
      </p:sp>
      <p:pic>
        <p:nvPicPr>
          <p:cNvPr id="9" name="Imagen 8">
            <a:extLst>
              <a:ext uri="{FF2B5EF4-FFF2-40B4-BE49-F238E27FC236}">
                <a16:creationId xmlns:a16="http://schemas.microsoft.com/office/drawing/2014/main" id="{98841167-35F3-6444-AAD7-A19602F05D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26314" y="763524"/>
            <a:ext cx="588433" cy="661065"/>
          </a:xfrm>
          <a:prstGeom prst="rect">
            <a:avLst/>
          </a:prstGeom>
        </p:spPr>
      </p:pic>
      <p:pic>
        <p:nvPicPr>
          <p:cNvPr id="10" name="Imagen 9">
            <a:extLst>
              <a:ext uri="{FF2B5EF4-FFF2-40B4-BE49-F238E27FC236}">
                <a16:creationId xmlns:a16="http://schemas.microsoft.com/office/drawing/2014/main" id="{58D7D1D2-F6BA-D043-805A-17DCBE1A56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84304" y="680513"/>
            <a:ext cx="703627" cy="762129"/>
          </a:xfrm>
          <a:prstGeom prst="rect">
            <a:avLst/>
          </a:prstGeom>
        </p:spPr>
      </p:pic>
      <p:pic>
        <p:nvPicPr>
          <p:cNvPr id="11" name="Imagen 10">
            <a:extLst>
              <a:ext uri="{FF2B5EF4-FFF2-40B4-BE49-F238E27FC236}">
                <a16:creationId xmlns:a16="http://schemas.microsoft.com/office/drawing/2014/main" id="{8E4D0F54-5DFB-EC49-BA85-E84168DD11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84947" y="2661435"/>
            <a:ext cx="588433" cy="668836"/>
          </a:xfrm>
          <a:prstGeom prst="rect">
            <a:avLst/>
          </a:prstGeom>
        </p:spPr>
      </p:pic>
      <p:pic>
        <p:nvPicPr>
          <p:cNvPr id="12" name="Imagen 11">
            <a:extLst>
              <a:ext uri="{FF2B5EF4-FFF2-40B4-BE49-F238E27FC236}">
                <a16:creationId xmlns:a16="http://schemas.microsoft.com/office/drawing/2014/main" id="{BE128E12-079B-9043-988A-B1C140A71D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04470" y="2694259"/>
            <a:ext cx="625454" cy="686783"/>
          </a:xfrm>
          <a:prstGeom prst="rect">
            <a:avLst/>
          </a:prstGeom>
        </p:spPr>
      </p:pic>
      <p:pic>
        <p:nvPicPr>
          <p:cNvPr id="13" name="Imagen 12">
            <a:extLst>
              <a:ext uri="{FF2B5EF4-FFF2-40B4-BE49-F238E27FC236}">
                <a16:creationId xmlns:a16="http://schemas.microsoft.com/office/drawing/2014/main" id="{772B484F-1495-3345-A5AF-CC4EC6D59C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49108" y="2701981"/>
            <a:ext cx="560094" cy="557873"/>
          </a:xfrm>
          <a:prstGeom prst="rect">
            <a:avLst/>
          </a:prstGeom>
        </p:spPr>
      </p:pic>
      <p:pic>
        <p:nvPicPr>
          <p:cNvPr id="14" name="Imagen 13">
            <a:extLst>
              <a:ext uri="{FF2B5EF4-FFF2-40B4-BE49-F238E27FC236}">
                <a16:creationId xmlns:a16="http://schemas.microsoft.com/office/drawing/2014/main" id="{072E07A4-3CC1-B946-A442-8FCE6B8C1275}"/>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8966" b="100000" l="8257" r="92661">
                        <a14:foregroundMark x1="60550" y1="12414" x2="52294" y2="18621"/>
                        <a14:foregroundMark x1="88073" y1="75862" x2="81651" y2="79310"/>
                        <a14:foregroundMark x1="87156" y1="60000" x2="92661" y2="69655"/>
                        <a14:foregroundMark x1="48624" y1="86897" x2="39450" y2="79310"/>
                        <a14:foregroundMark x1="44954" y1="80000" x2="41284" y2="84828"/>
                        <a14:foregroundMark x1="17431" y1="91034" x2="15596" y2="97241"/>
                        <a14:foregroundMark x1="26606" y1="90345" x2="26606" y2="90345"/>
                        <a14:foregroundMark x1="58716" y1="84828" x2="54128" y2="94483"/>
                        <a14:foregroundMark x1="53211" y1="96552" x2="69725" y2="98621"/>
                        <a14:foregroundMark x1="39450" y1="99310" x2="39450" y2="99310"/>
                        <a14:foregroundMark x1="73394" y1="97241" x2="75229" y2="99310"/>
                        <a14:foregroundMark x1="65138" y1="99310" x2="65138" y2="99310"/>
                        <a14:foregroundMark x1="69725" y1="99310" x2="69725" y2="99310"/>
                      </a14:backgroundRemoval>
                    </a14:imgEffect>
                  </a14:imgLayer>
                </a14:imgProps>
              </a:ext>
              <a:ext uri="{28A0092B-C50C-407E-A947-70E740481C1C}">
                <a14:useLocalDpi xmlns:a14="http://schemas.microsoft.com/office/drawing/2010/main"/>
              </a:ext>
            </a:extLst>
          </a:blip>
          <a:srcRect/>
          <a:stretch/>
        </p:blipFill>
        <p:spPr>
          <a:xfrm>
            <a:off x="4975948" y="2668818"/>
            <a:ext cx="602121" cy="801734"/>
          </a:xfrm>
          <a:prstGeom prst="rect">
            <a:avLst/>
          </a:prstGeom>
        </p:spPr>
      </p:pic>
      <p:pic>
        <p:nvPicPr>
          <p:cNvPr id="80" name="Picture 6">
            <a:extLst>
              <a:ext uri="{FF2B5EF4-FFF2-40B4-BE49-F238E27FC236}">
                <a16:creationId xmlns:a16="http://schemas.microsoft.com/office/drawing/2014/main" id="{51642B41-3F65-E546-9AFE-E71F07E23500}"/>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5052556" y="786634"/>
            <a:ext cx="580018" cy="624705"/>
          </a:xfrm>
          <a:prstGeom prst="rect">
            <a:avLst/>
          </a:prstGeom>
        </p:spPr>
      </p:pic>
      <p:pic>
        <p:nvPicPr>
          <p:cNvPr id="81" name="Picture 7">
            <a:extLst>
              <a:ext uri="{FF2B5EF4-FFF2-40B4-BE49-F238E27FC236}">
                <a16:creationId xmlns:a16="http://schemas.microsoft.com/office/drawing/2014/main" id="{A92FC993-430D-024B-8EF6-1C7A25082C7D}"/>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315902" y="771069"/>
            <a:ext cx="593300" cy="581018"/>
          </a:xfrm>
          <a:prstGeom prst="rect">
            <a:avLst/>
          </a:prstGeom>
        </p:spPr>
      </p:pic>
      <p:pic>
        <p:nvPicPr>
          <p:cNvPr id="82" name="Picture 8">
            <a:extLst>
              <a:ext uri="{FF2B5EF4-FFF2-40B4-BE49-F238E27FC236}">
                <a16:creationId xmlns:a16="http://schemas.microsoft.com/office/drawing/2014/main" id="{65F8D8AA-436C-064B-AC96-329F3115F3F1}"/>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3192240" y="741219"/>
            <a:ext cx="569970" cy="604125"/>
          </a:xfrm>
          <a:prstGeom prst="rect">
            <a:avLst/>
          </a:prstGeom>
        </p:spPr>
      </p:pic>
      <p:pic>
        <p:nvPicPr>
          <p:cNvPr id="83" name="Picture 9">
            <a:extLst>
              <a:ext uri="{FF2B5EF4-FFF2-40B4-BE49-F238E27FC236}">
                <a16:creationId xmlns:a16="http://schemas.microsoft.com/office/drawing/2014/main" id="{8CDD476E-962C-D945-84E0-EC1EE3A45943}"/>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rot="17308951">
            <a:off x="6701786" y="811614"/>
            <a:ext cx="565572" cy="564887"/>
          </a:xfrm>
          <a:prstGeom prst="rect">
            <a:avLst/>
          </a:prstGeom>
        </p:spPr>
      </p:pic>
      <p:pic>
        <p:nvPicPr>
          <p:cNvPr id="84" name="Imagen 83">
            <a:extLst>
              <a:ext uri="{FF2B5EF4-FFF2-40B4-BE49-F238E27FC236}">
                <a16:creationId xmlns:a16="http://schemas.microsoft.com/office/drawing/2014/main" id="{04706611-C921-9F45-B21D-4956EED484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01509" y="4410622"/>
            <a:ext cx="625454" cy="686783"/>
          </a:xfrm>
          <a:prstGeom prst="rect">
            <a:avLst/>
          </a:prstGeom>
        </p:spPr>
      </p:pic>
      <p:pic>
        <p:nvPicPr>
          <p:cNvPr id="85" name="Imagen 84">
            <a:extLst>
              <a:ext uri="{FF2B5EF4-FFF2-40B4-BE49-F238E27FC236}">
                <a16:creationId xmlns:a16="http://schemas.microsoft.com/office/drawing/2014/main" id="{A5DE94E3-5F06-AA4C-9B34-49B7F1EC73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02540" y="4457117"/>
            <a:ext cx="588433" cy="668836"/>
          </a:xfrm>
          <a:prstGeom prst="rect">
            <a:avLst/>
          </a:prstGeom>
        </p:spPr>
      </p:pic>
      <p:pic>
        <p:nvPicPr>
          <p:cNvPr id="88" name="Picture 7">
            <a:extLst>
              <a:ext uri="{FF2B5EF4-FFF2-40B4-BE49-F238E27FC236}">
                <a16:creationId xmlns:a16="http://schemas.microsoft.com/office/drawing/2014/main" id="{E2A3F44A-D04E-604F-AF32-7F2CA97529BD}"/>
              </a:ext>
            </a:extLst>
          </p:cNvPr>
          <p:cNvPicPr>
            <a:picLocks noChangeAspect="1"/>
          </p:cNvPicPr>
          <p:nvPr/>
        </p:nvPicPr>
        <p:blipFill rotWithShape="1">
          <a:blip r:embed="rId12" cstate="screen">
            <a:extLst>
              <a:ext uri="{BEBA8EAE-BF5A-486C-A8C5-ECC9F3942E4B}">
                <a14:imgProps xmlns:a14="http://schemas.microsoft.com/office/drawing/2010/main">
                  <a14:imgLayer r:embed="rId17">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0516357" y="2649268"/>
            <a:ext cx="593300" cy="581018"/>
          </a:xfrm>
          <a:prstGeom prst="rect">
            <a:avLst/>
          </a:prstGeom>
        </p:spPr>
      </p:pic>
      <p:pic>
        <p:nvPicPr>
          <p:cNvPr id="89" name="Imagen 88">
            <a:extLst>
              <a:ext uri="{FF2B5EF4-FFF2-40B4-BE49-F238E27FC236}">
                <a16:creationId xmlns:a16="http://schemas.microsoft.com/office/drawing/2014/main" id="{0EF9FE87-CAA1-674F-B4EF-7A6FC25137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25411" y="4372948"/>
            <a:ext cx="703627" cy="762129"/>
          </a:xfrm>
          <a:prstGeom prst="rect">
            <a:avLst/>
          </a:prstGeom>
        </p:spPr>
      </p:pic>
      <p:pic>
        <p:nvPicPr>
          <p:cNvPr id="90" name="Imagen 89">
            <a:extLst>
              <a:ext uri="{FF2B5EF4-FFF2-40B4-BE49-F238E27FC236}">
                <a16:creationId xmlns:a16="http://schemas.microsoft.com/office/drawing/2014/main" id="{5E7E5F4E-51BD-A948-BB25-9A8D94F154F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47805" y="4509548"/>
            <a:ext cx="560094" cy="557873"/>
          </a:xfrm>
          <a:prstGeom prst="rect">
            <a:avLst/>
          </a:prstGeom>
        </p:spPr>
      </p:pic>
      <p:pic>
        <p:nvPicPr>
          <p:cNvPr id="69" name="Picture 6">
            <a:extLst>
              <a:ext uri="{FF2B5EF4-FFF2-40B4-BE49-F238E27FC236}">
                <a16:creationId xmlns:a16="http://schemas.microsoft.com/office/drawing/2014/main" id="{8D312040-4D8A-4F46-9A13-ADBD11BE8A3F}"/>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8745292" y="2711476"/>
            <a:ext cx="580018" cy="624705"/>
          </a:xfrm>
          <a:prstGeom prst="rect">
            <a:avLst/>
          </a:prstGeom>
        </p:spPr>
      </p:pic>
    </p:spTree>
    <p:extLst>
      <p:ext uri="{BB962C8B-B14F-4D97-AF65-F5344CB8AC3E}">
        <p14:creationId xmlns:p14="http://schemas.microsoft.com/office/powerpoint/2010/main" val="34691977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1">
            <a:extLst>
              <a:ext uri="{FF2B5EF4-FFF2-40B4-BE49-F238E27FC236}">
                <a16:creationId xmlns:a16="http://schemas.microsoft.com/office/drawing/2014/main" id="{29E932D3-4E27-4749-8AE0-552996D7C365}"/>
              </a:ext>
            </a:extLst>
          </p:cNvPr>
          <p:cNvSpPr/>
          <p:nvPr/>
        </p:nvSpPr>
        <p:spPr>
          <a:xfrm>
            <a:off x="800145"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868214"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1061D751-7D81-0141-853D-70932CA341CF}"/>
              </a:ext>
            </a:extLst>
          </p:cNvPr>
          <p:cNvSpPr txBox="1"/>
          <p:nvPr/>
        </p:nvSpPr>
        <p:spPr>
          <a:xfrm>
            <a:off x="786714" y="1291821"/>
            <a:ext cx="16588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suffers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accidents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[Marta]</a:t>
            </a:r>
          </a:p>
        </p:txBody>
      </p:sp>
      <p:sp>
        <p:nvSpPr>
          <p:cNvPr id="39" name="CuadroTexto 38">
            <a:extLst>
              <a:ext uri="{FF2B5EF4-FFF2-40B4-BE49-F238E27FC236}">
                <a16:creationId xmlns:a16="http://schemas.microsoft.com/office/drawing/2014/main" id="{86DA299B-B6F6-0545-9D56-D49B451A43EE}"/>
              </a:ext>
            </a:extLst>
          </p:cNvPr>
          <p:cNvSpPr txBox="1"/>
          <p:nvPr/>
        </p:nvSpPr>
        <p:spPr>
          <a:xfrm>
            <a:off x="2527912" y="1298816"/>
            <a:ext cx="18338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suffered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accidents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[Paula]</a:t>
            </a:r>
          </a:p>
        </p:txBody>
      </p:sp>
      <p:sp>
        <p:nvSpPr>
          <p:cNvPr id="47" name="Rectangle 1">
            <a:extLst>
              <a:ext uri="{FF2B5EF4-FFF2-40B4-BE49-F238E27FC236}">
                <a16:creationId xmlns:a16="http://schemas.microsoft.com/office/drawing/2014/main" id="{5CFB69FC-FCAA-804F-ADE0-979B10A62B92}"/>
              </a:ext>
            </a:extLst>
          </p:cNvPr>
          <p:cNvSpPr/>
          <p:nvPr/>
        </p:nvSpPr>
        <p:spPr>
          <a:xfrm>
            <a:off x="4444121"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9" name="Text Box 10">
            <a:extLst>
              <a:ext uri="{FF2B5EF4-FFF2-40B4-BE49-F238E27FC236}">
                <a16:creationId xmlns:a16="http://schemas.microsoft.com/office/drawing/2014/main" id="{4C4CC6AD-4DDB-AA49-98F5-13DF0789F278}"/>
              </a:ext>
            </a:extLst>
          </p:cNvPr>
          <p:cNvSpPr txBox="1">
            <a:spLocks noChangeArrowheads="1"/>
          </p:cNvSpPr>
          <p:nvPr/>
        </p:nvSpPr>
        <p:spPr bwMode="auto">
          <a:xfrm>
            <a:off x="4512190"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0" name="CuadroTexto 49">
            <a:extLst>
              <a:ext uri="{FF2B5EF4-FFF2-40B4-BE49-F238E27FC236}">
                <a16:creationId xmlns:a16="http://schemas.microsoft.com/office/drawing/2014/main" id="{F76A84A4-91A2-5D4F-BD29-89757A771467}"/>
              </a:ext>
            </a:extLst>
          </p:cNvPr>
          <p:cNvSpPr txBox="1"/>
          <p:nvPr/>
        </p:nvSpPr>
        <p:spPr>
          <a:xfrm>
            <a:off x="4444121" y="1328507"/>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breaks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mobile</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[Pablo]</a:t>
            </a:r>
          </a:p>
        </p:txBody>
      </p:sp>
      <p:sp>
        <p:nvSpPr>
          <p:cNvPr id="51" name="CuadroTexto 50">
            <a:extLst>
              <a:ext uri="{FF2B5EF4-FFF2-40B4-BE49-F238E27FC236}">
                <a16:creationId xmlns:a16="http://schemas.microsoft.com/office/drawing/2014/main" id="{99220182-3ADE-514D-A2A5-F6F8B9BBBA6A}"/>
              </a:ext>
            </a:extLst>
          </p:cNvPr>
          <p:cNvSpPr txBox="1"/>
          <p:nvPr/>
        </p:nvSpPr>
        <p:spPr>
          <a:xfrm>
            <a:off x="6205053" y="1328507"/>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broke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mobile</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[Quique]</a:t>
            </a:r>
          </a:p>
        </p:txBody>
      </p:sp>
      <p:sp>
        <p:nvSpPr>
          <p:cNvPr id="52" name="Rectangle 1">
            <a:extLst>
              <a:ext uri="{FF2B5EF4-FFF2-40B4-BE49-F238E27FC236}">
                <a16:creationId xmlns:a16="http://schemas.microsoft.com/office/drawing/2014/main" id="{8EA05B7D-3C23-CE43-A80E-DFCE87AF302B}"/>
              </a:ext>
            </a:extLst>
          </p:cNvPr>
          <p:cNvSpPr/>
          <p:nvPr/>
        </p:nvSpPr>
        <p:spPr>
          <a:xfrm>
            <a:off x="786714"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3" name="Text Box 10">
            <a:extLst>
              <a:ext uri="{FF2B5EF4-FFF2-40B4-BE49-F238E27FC236}">
                <a16:creationId xmlns:a16="http://schemas.microsoft.com/office/drawing/2014/main" id="{AC08EFD5-D6C6-F643-9F66-13DF1B6D9938}"/>
              </a:ext>
            </a:extLst>
          </p:cNvPr>
          <p:cNvSpPr txBox="1">
            <a:spLocks noChangeArrowheads="1"/>
          </p:cNvSpPr>
          <p:nvPr/>
        </p:nvSpPr>
        <p:spPr bwMode="auto">
          <a:xfrm>
            <a:off x="854783"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4" name="CuadroTexto 53">
            <a:extLst>
              <a:ext uri="{FF2B5EF4-FFF2-40B4-BE49-F238E27FC236}">
                <a16:creationId xmlns:a16="http://schemas.microsoft.com/office/drawing/2014/main" id="{BCF7B3C5-8BFA-E540-8347-B80C8EB41F17}"/>
              </a:ext>
            </a:extLst>
          </p:cNvPr>
          <p:cNvSpPr txBox="1"/>
          <p:nvPr/>
        </p:nvSpPr>
        <p:spPr>
          <a:xfrm>
            <a:off x="747187" y="3174274"/>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shares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an</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ice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cream</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[Alba]</a:t>
            </a:r>
          </a:p>
        </p:txBody>
      </p:sp>
      <p:sp>
        <p:nvSpPr>
          <p:cNvPr id="56" name="CuadroTexto 55">
            <a:extLst>
              <a:ext uri="{FF2B5EF4-FFF2-40B4-BE49-F238E27FC236}">
                <a16:creationId xmlns:a16="http://schemas.microsoft.com/office/drawing/2014/main" id="{DDB74F9C-04B1-684E-B3A0-10F5CF26C0EE}"/>
              </a:ext>
            </a:extLst>
          </p:cNvPr>
          <p:cNvSpPr txBox="1"/>
          <p:nvPr/>
        </p:nvSpPr>
        <p:spPr>
          <a:xfrm>
            <a:off x="2535342" y="320544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shared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an</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ice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cream</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[Adrián]</a:t>
            </a:r>
          </a:p>
        </p:txBody>
      </p:sp>
      <p:sp>
        <p:nvSpPr>
          <p:cNvPr id="57" name="Rectangle 1">
            <a:extLst>
              <a:ext uri="{FF2B5EF4-FFF2-40B4-BE49-F238E27FC236}">
                <a16:creationId xmlns:a16="http://schemas.microsoft.com/office/drawing/2014/main" id="{AFDAA6EB-C2E0-F844-99D3-425D3F4AC51C}"/>
              </a:ext>
            </a:extLst>
          </p:cNvPr>
          <p:cNvSpPr/>
          <p:nvPr/>
        </p:nvSpPr>
        <p:spPr>
          <a:xfrm>
            <a:off x="4444121"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8" name="Text Box 10">
            <a:extLst>
              <a:ext uri="{FF2B5EF4-FFF2-40B4-BE49-F238E27FC236}">
                <a16:creationId xmlns:a16="http://schemas.microsoft.com/office/drawing/2014/main" id="{B8196581-3154-F44A-8441-5CE55C1B774D}"/>
              </a:ext>
            </a:extLst>
          </p:cNvPr>
          <p:cNvSpPr txBox="1">
            <a:spLocks noChangeArrowheads="1"/>
          </p:cNvSpPr>
          <p:nvPr/>
        </p:nvSpPr>
        <p:spPr bwMode="auto">
          <a:xfrm>
            <a:off x="4512190"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Texto 58">
            <a:extLst>
              <a:ext uri="{FF2B5EF4-FFF2-40B4-BE49-F238E27FC236}">
                <a16:creationId xmlns:a16="http://schemas.microsoft.com/office/drawing/2014/main" id="{27DD7858-8532-0E48-9053-95E402C381DE}"/>
              </a:ext>
            </a:extLst>
          </p:cNvPr>
          <p:cNvSpPr txBox="1"/>
          <p:nvPr/>
        </p:nvSpPr>
        <p:spPr>
          <a:xfrm>
            <a:off x="4322357" y="3466222"/>
            <a:ext cx="20372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offers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drinks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[Nerea]</a:t>
            </a:r>
          </a:p>
        </p:txBody>
      </p:sp>
      <p:sp>
        <p:nvSpPr>
          <p:cNvPr id="60" name="CuadroTexto 59">
            <a:extLst>
              <a:ext uri="{FF2B5EF4-FFF2-40B4-BE49-F238E27FC236}">
                <a16:creationId xmlns:a16="http://schemas.microsoft.com/office/drawing/2014/main" id="{4A9B1761-E10C-BE42-826E-44EFF425B4B4}"/>
              </a:ext>
            </a:extLst>
          </p:cNvPr>
          <p:cNvSpPr txBox="1"/>
          <p:nvPr/>
        </p:nvSpPr>
        <p:spPr>
          <a:xfrm>
            <a:off x="6075063" y="3455248"/>
            <a:ext cx="1915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offered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drinks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[Álvaro]</a:t>
            </a:r>
          </a:p>
        </p:txBody>
      </p:sp>
      <p:sp>
        <p:nvSpPr>
          <p:cNvPr id="66" name="Rectangle 1">
            <a:extLst>
              <a:ext uri="{FF2B5EF4-FFF2-40B4-BE49-F238E27FC236}">
                <a16:creationId xmlns:a16="http://schemas.microsoft.com/office/drawing/2014/main" id="{7C9B5BC6-FDEB-2045-90FE-89062C617EB5}"/>
              </a:ext>
            </a:extLst>
          </p:cNvPr>
          <p:cNvSpPr/>
          <p:nvPr/>
        </p:nvSpPr>
        <p:spPr>
          <a:xfrm>
            <a:off x="2583610" y="4430690"/>
            <a:ext cx="345063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2" name="Text Box 10">
            <a:extLst>
              <a:ext uri="{FF2B5EF4-FFF2-40B4-BE49-F238E27FC236}">
                <a16:creationId xmlns:a16="http://schemas.microsoft.com/office/drawing/2014/main" id="{9326DBE4-CF05-C143-A365-2E7EAC7E76D9}"/>
              </a:ext>
            </a:extLst>
          </p:cNvPr>
          <p:cNvSpPr txBox="1">
            <a:spLocks noChangeArrowheads="1"/>
          </p:cNvSpPr>
          <p:nvPr/>
        </p:nvSpPr>
        <p:spPr bwMode="auto">
          <a:xfrm>
            <a:off x="2651679" y="45334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3" name="CuadroTexto 72">
            <a:extLst>
              <a:ext uri="{FF2B5EF4-FFF2-40B4-BE49-F238E27FC236}">
                <a16:creationId xmlns:a16="http://schemas.microsoft.com/office/drawing/2014/main" id="{536D8929-488E-FE4F-8D46-82D756CE44EB}"/>
              </a:ext>
            </a:extLst>
          </p:cNvPr>
          <p:cNvSpPr txBox="1"/>
          <p:nvPr/>
        </p:nvSpPr>
        <p:spPr>
          <a:xfrm>
            <a:off x="2527912" y="5040678"/>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lives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in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United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Stated</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[Irene]</a:t>
            </a:r>
          </a:p>
        </p:txBody>
      </p:sp>
      <p:sp>
        <p:nvSpPr>
          <p:cNvPr id="74" name="CuadroTexto 73">
            <a:extLst>
              <a:ext uri="{FF2B5EF4-FFF2-40B4-BE49-F238E27FC236}">
                <a16:creationId xmlns:a16="http://schemas.microsoft.com/office/drawing/2014/main" id="{D22A21FF-BD75-4548-B73A-4012230888D4}"/>
              </a:ext>
            </a:extLst>
          </p:cNvPr>
          <p:cNvSpPr txBox="1"/>
          <p:nvPr/>
        </p:nvSpPr>
        <p:spPr>
          <a:xfrm>
            <a:off x="4250775" y="5036702"/>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lived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in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United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smtClean="0">
                <a:ln>
                  <a:noFill/>
                </a:ln>
                <a:solidFill>
                  <a:prstClr val="black"/>
                </a:solidFill>
                <a:effectLst/>
                <a:uLnTx/>
                <a:uFillTx/>
                <a:latin typeface="Century Gothic" panose="020F0302020204030204"/>
                <a:ea typeface="+mn-ea"/>
                <a:cs typeface="+mn-cs"/>
              </a:rPr>
              <a:t>States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[Adrián]</a:t>
            </a:r>
          </a:p>
        </p:txBody>
      </p:sp>
      <p:sp>
        <p:nvSpPr>
          <p:cNvPr id="75" name="Rectangle 1">
            <a:extLst>
              <a:ext uri="{FF2B5EF4-FFF2-40B4-BE49-F238E27FC236}">
                <a16:creationId xmlns:a16="http://schemas.microsoft.com/office/drawing/2014/main" id="{B50BF17F-6753-2F42-A13A-C45DC71A89EC}"/>
              </a:ext>
            </a:extLst>
          </p:cNvPr>
          <p:cNvSpPr/>
          <p:nvPr/>
        </p:nvSpPr>
        <p:spPr>
          <a:xfrm>
            <a:off x="6186379" y="4417990"/>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6" name="Text Box 10">
            <a:extLst>
              <a:ext uri="{FF2B5EF4-FFF2-40B4-BE49-F238E27FC236}">
                <a16:creationId xmlns:a16="http://schemas.microsoft.com/office/drawing/2014/main" id="{1547FE70-9804-F74C-93F7-FE9132FF94A9}"/>
              </a:ext>
            </a:extLst>
          </p:cNvPr>
          <p:cNvSpPr txBox="1">
            <a:spLocks noChangeArrowheads="1"/>
          </p:cNvSpPr>
          <p:nvPr/>
        </p:nvSpPr>
        <p:spPr bwMode="auto">
          <a:xfrm>
            <a:off x="6254448" y="45207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7" name="CuadroTexto 76">
            <a:extLst>
              <a:ext uri="{FF2B5EF4-FFF2-40B4-BE49-F238E27FC236}">
                <a16:creationId xmlns:a16="http://schemas.microsoft.com/office/drawing/2014/main" id="{239F512E-9E31-3647-8796-C8587B48914A}"/>
              </a:ext>
            </a:extLst>
          </p:cNvPr>
          <p:cNvSpPr txBox="1"/>
          <p:nvPr/>
        </p:nvSpPr>
        <p:spPr>
          <a:xfrm>
            <a:off x="6113493" y="5062800"/>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gets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to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know</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France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[Alba]</a:t>
            </a:r>
          </a:p>
        </p:txBody>
      </p:sp>
      <p:sp>
        <p:nvSpPr>
          <p:cNvPr id="78" name="CuadroTexto 77">
            <a:extLst>
              <a:ext uri="{FF2B5EF4-FFF2-40B4-BE49-F238E27FC236}">
                <a16:creationId xmlns:a16="http://schemas.microsoft.com/office/drawing/2014/main" id="{1D36693D-9635-DF40-9178-DBC13F852831}"/>
              </a:ext>
            </a:extLst>
          </p:cNvPr>
          <p:cNvSpPr txBox="1"/>
          <p:nvPr/>
        </p:nvSpPr>
        <p:spPr>
          <a:xfrm>
            <a:off x="7902092" y="506713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got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to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know</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France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[Álvaro]</a:t>
            </a:r>
          </a:p>
        </p:txBody>
      </p:sp>
      <p:sp>
        <p:nvSpPr>
          <p:cNvPr id="55" name="Rectangle 1">
            <a:extLst>
              <a:ext uri="{FF2B5EF4-FFF2-40B4-BE49-F238E27FC236}">
                <a16:creationId xmlns:a16="http://schemas.microsoft.com/office/drawing/2014/main" id="{540CC513-705B-F04A-86E7-830FDB6A3DAE}"/>
              </a:ext>
            </a:extLst>
          </p:cNvPr>
          <p:cNvSpPr/>
          <p:nvPr/>
        </p:nvSpPr>
        <p:spPr>
          <a:xfrm>
            <a:off x="8101528" y="703538"/>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1" name="Text Box 10">
            <a:extLst>
              <a:ext uri="{FF2B5EF4-FFF2-40B4-BE49-F238E27FC236}">
                <a16:creationId xmlns:a16="http://schemas.microsoft.com/office/drawing/2014/main" id="{8417BF5C-DF87-F446-8AEB-7465410E1FF1}"/>
              </a:ext>
            </a:extLst>
          </p:cNvPr>
          <p:cNvSpPr txBox="1">
            <a:spLocks noChangeArrowheads="1"/>
          </p:cNvSpPr>
          <p:nvPr/>
        </p:nvSpPr>
        <p:spPr bwMode="auto">
          <a:xfrm>
            <a:off x="8169597" y="806265"/>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CuadroTexto 61">
            <a:extLst>
              <a:ext uri="{FF2B5EF4-FFF2-40B4-BE49-F238E27FC236}">
                <a16:creationId xmlns:a16="http://schemas.microsoft.com/office/drawing/2014/main" id="{173CF1E3-B62D-634B-8250-20ECA6DB502F}"/>
              </a:ext>
            </a:extLst>
          </p:cNvPr>
          <p:cNvSpPr txBox="1"/>
          <p:nvPr/>
        </p:nvSpPr>
        <p:spPr>
          <a:xfrm>
            <a:off x="8028269" y="1322641"/>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learns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about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[Irene]</a:t>
            </a:r>
          </a:p>
        </p:txBody>
      </p:sp>
      <p:sp>
        <p:nvSpPr>
          <p:cNvPr id="63" name="CuadroTexto 62">
            <a:extLst>
              <a:ext uri="{FF2B5EF4-FFF2-40B4-BE49-F238E27FC236}">
                <a16:creationId xmlns:a16="http://schemas.microsoft.com/office/drawing/2014/main" id="{87F5E3AB-CC34-074A-91CD-F5405251846A}"/>
              </a:ext>
            </a:extLst>
          </p:cNvPr>
          <p:cNvSpPr txBox="1"/>
          <p:nvPr/>
        </p:nvSpPr>
        <p:spPr>
          <a:xfrm>
            <a:off x="9711011" y="1310542"/>
            <a:ext cx="20158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learnt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about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[David]</a:t>
            </a:r>
          </a:p>
        </p:txBody>
      </p:sp>
      <p:sp>
        <p:nvSpPr>
          <p:cNvPr id="64" name="Rectangle 1">
            <a:extLst>
              <a:ext uri="{FF2B5EF4-FFF2-40B4-BE49-F238E27FC236}">
                <a16:creationId xmlns:a16="http://schemas.microsoft.com/office/drawing/2014/main" id="{08C4C9CF-0B7D-BD47-9946-D5DD090802D1}"/>
              </a:ext>
            </a:extLst>
          </p:cNvPr>
          <p:cNvSpPr/>
          <p:nvPr/>
        </p:nvSpPr>
        <p:spPr>
          <a:xfrm>
            <a:off x="8101528" y="2581577"/>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5" name="Text Box 10">
            <a:extLst>
              <a:ext uri="{FF2B5EF4-FFF2-40B4-BE49-F238E27FC236}">
                <a16:creationId xmlns:a16="http://schemas.microsoft.com/office/drawing/2014/main" id="{7162CB42-E72E-7E40-A94D-23692336EEF2}"/>
              </a:ext>
            </a:extLst>
          </p:cNvPr>
          <p:cNvSpPr txBox="1">
            <a:spLocks noChangeArrowheads="1"/>
          </p:cNvSpPr>
          <p:nvPr/>
        </p:nvSpPr>
        <p:spPr bwMode="auto">
          <a:xfrm>
            <a:off x="8169597" y="2684304"/>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7" name="CuadroTexto 66">
            <a:extLst>
              <a:ext uri="{FF2B5EF4-FFF2-40B4-BE49-F238E27FC236}">
                <a16:creationId xmlns:a16="http://schemas.microsoft.com/office/drawing/2014/main" id="{1B53AA50-07BF-9242-B3AD-F220D03CA249}"/>
              </a:ext>
            </a:extLst>
          </p:cNvPr>
          <p:cNvSpPr txBox="1"/>
          <p:nvPr/>
        </p:nvSpPr>
        <p:spPr>
          <a:xfrm>
            <a:off x="7965004" y="3205038"/>
            <a:ext cx="20372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prints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tickets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[Pablo]</a:t>
            </a:r>
          </a:p>
        </p:txBody>
      </p:sp>
      <p:sp>
        <p:nvSpPr>
          <p:cNvPr id="68" name="CuadroTexto 67">
            <a:extLst>
              <a:ext uri="{FF2B5EF4-FFF2-40B4-BE49-F238E27FC236}">
                <a16:creationId xmlns:a16="http://schemas.microsoft.com/office/drawing/2014/main" id="{975FD883-D1D8-EC41-8F8A-82DB7670BAE5}"/>
              </a:ext>
            </a:extLst>
          </p:cNvPr>
          <p:cNvSpPr txBox="1"/>
          <p:nvPr/>
        </p:nvSpPr>
        <p:spPr>
          <a:xfrm>
            <a:off x="9726380" y="3224888"/>
            <a:ext cx="19875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printed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tickets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[Marta]</a:t>
            </a:r>
          </a:p>
        </p:txBody>
      </p:sp>
      <p:pic>
        <p:nvPicPr>
          <p:cNvPr id="9" name="Imagen 8">
            <a:extLst>
              <a:ext uri="{FF2B5EF4-FFF2-40B4-BE49-F238E27FC236}">
                <a16:creationId xmlns:a16="http://schemas.microsoft.com/office/drawing/2014/main" id="{98841167-35F3-6444-AAD7-A19602F05D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26314" y="763524"/>
            <a:ext cx="588433" cy="661065"/>
          </a:xfrm>
          <a:prstGeom prst="rect">
            <a:avLst/>
          </a:prstGeom>
        </p:spPr>
      </p:pic>
      <p:pic>
        <p:nvPicPr>
          <p:cNvPr id="10" name="Imagen 9">
            <a:extLst>
              <a:ext uri="{FF2B5EF4-FFF2-40B4-BE49-F238E27FC236}">
                <a16:creationId xmlns:a16="http://schemas.microsoft.com/office/drawing/2014/main" id="{58D7D1D2-F6BA-D043-805A-17DCBE1A56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84304" y="680513"/>
            <a:ext cx="703627" cy="762129"/>
          </a:xfrm>
          <a:prstGeom prst="rect">
            <a:avLst/>
          </a:prstGeom>
        </p:spPr>
      </p:pic>
      <p:pic>
        <p:nvPicPr>
          <p:cNvPr id="11" name="Imagen 10">
            <a:extLst>
              <a:ext uri="{FF2B5EF4-FFF2-40B4-BE49-F238E27FC236}">
                <a16:creationId xmlns:a16="http://schemas.microsoft.com/office/drawing/2014/main" id="{8E4D0F54-5DFB-EC49-BA85-E84168DD11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84947" y="2661435"/>
            <a:ext cx="588433" cy="668836"/>
          </a:xfrm>
          <a:prstGeom prst="rect">
            <a:avLst/>
          </a:prstGeom>
        </p:spPr>
      </p:pic>
      <p:pic>
        <p:nvPicPr>
          <p:cNvPr id="12" name="Imagen 11">
            <a:extLst>
              <a:ext uri="{FF2B5EF4-FFF2-40B4-BE49-F238E27FC236}">
                <a16:creationId xmlns:a16="http://schemas.microsoft.com/office/drawing/2014/main" id="{BE128E12-079B-9043-988A-B1C140A71D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04470" y="2694259"/>
            <a:ext cx="625454" cy="686783"/>
          </a:xfrm>
          <a:prstGeom prst="rect">
            <a:avLst/>
          </a:prstGeom>
        </p:spPr>
      </p:pic>
      <p:pic>
        <p:nvPicPr>
          <p:cNvPr id="13" name="Imagen 12">
            <a:extLst>
              <a:ext uri="{FF2B5EF4-FFF2-40B4-BE49-F238E27FC236}">
                <a16:creationId xmlns:a16="http://schemas.microsoft.com/office/drawing/2014/main" id="{772B484F-1495-3345-A5AF-CC4EC6D59C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49108" y="2701981"/>
            <a:ext cx="560094" cy="557873"/>
          </a:xfrm>
          <a:prstGeom prst="rect">
            <a:avLst/>
          </a:prstGeom>
        </p:spPr>
      </p:pic>
      <p:pic>
        <p:nvPicPr>
          <p:cNvPr id="14" name="Imagen 13">
            <a:extLst>
              <a:ext uri="{FF2B5EF4-FFF2-40B4-BE49-F238E27FC236}">
                <a16:creationId xmlns:a16="http://schemas.microsoft.com/office/drawing/2014/main" id="{072E07A4-3CC1-B946-A442-8FCE6B8C1275}"/>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8966" b="100000" l="8257" r="92661">
                        <a14:foregroundMark x1="60550" y1="12414" x2="52294" y2="18621"/>
                        <a14:foregroundMark x1="88073" y1="75862" x2="81651" y2="79310"/>
                        <a14:foregroundMark x1="87156" y1="60000" x2="92661" y2="69655"/>
                        <a14:foregroundMark x1="48624" y1="86897" x2="39450" y2="79310"/>
                        <a14:foregroundMark x1="44954" y1="80000" x2="41284" y2="84828"/>
                        <a14:foregroundMark x1="17431" y1="91034" x2="15596" y2="97241"/>
                        <a14:foregroundMark x1="26606" y1="90345" x2="26606" y2="90345"/>
                        <a14:foregroundMark x1="58716" y1="84828" x2="54128" y2="94483"/>
                        <a14:foregroundMark x1="53211" y1="96552" x2="69725" y2="98621"/>
                        <a14:foregroundMark x1="39450" y1="99310" x2="39450" y2="99310"/>
                        <a14:foregroundMark x1="73394" y1="97241" x2="75229" y2="99310"/>
                        <a14:foregroundMark x1="65138" y1="99310" x2="65138" y2="99310"/>
                        <a14:foregroundMark x1="69725" y1="99310" x2="69725" y2="99310"/>
                      </a14:backgroundRemoval>
                    </a14:imgEffect>
                  </a14:imgLayer>
                </a14:imgProps>
              </a:ext>
              <a:ext uri="{28A0092B-C50C-407E-A947-70E740481C1C}">
                <a14:useLocalDpi xmlns:a14="http://schemas.microsoft.com/office/drawing/2010/main"/>
              </a:ext>
            </a:extLst>
          </a:blip>
          <a:srcRect/>
          <a:stretch/>
        </p:blipFill>
        <p:spPr>
          <a:xfrm>
            <a:off x="4975948" y="2668818"/>
            <a:ext cx="602121" cy="801734"/>
          </a:xfrm>
          <a:prstGeom prst="rect">
            <a:avLst/>
          </a:prstGeom>
        </p:spPr>
      </p:pic>
      <p:pic>
        <p:nvPicPr>
          <p:cNvPr id="81" name="Picture 7">
            <a:extLst>
              <a:ext uri="{FF2B5EF4-FFF2-40B4-BE49-F238E27FC236}">
                <a16:creationId xmlns:a16="http://schemas.microsoft.com/office/drawing/2014/main" id="{A92FC993-430D-024B-8EF6-1C7A25082C7D}"/>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315902" y="771069"/>
            <a:ext cx="593300" cy="581018"/>
          </a:xfrm>
          <a:prstGeom prst="rect">
            <a:avLst/>
          </a:prstGeom>
        </p:spPr>
      </p:pic>
      <p:pic>
        <p:nvPicPr>
          <p:cNvPr id="82" name="Picture 8">
            <a:extLst>
              <a:ext uri="{FF2B5EF4-FFF2-40B4-BE49-F238E27FC236}">
                <a16:creationId xmlns:a16="http://schemas.microsoft.com/office/drawing/2014/main" id="{65F8D8AA-436C-064B-AC96-329F3115F3F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rot="12778579">
            <a:off x="3192240" y="741219"/>
            <a:ext cx="569970" cy="604125"/>
          </a:xfrm>
          <a:prstGeom prst="rect">
            <a:avLst/>
          </a:prstGeom>
        </p:spPr>
      </p:pic>
      <p:pic>
        <p:nvPicPr>
          <p:cNvPr id="83" name="Picture 9">
            <a:extLst>
              <a:ext uri="{FF2B5EF4-FFF2-40B4-BE49-F238E27FC236}">
                <a16:creationId xmlns:a16="http://schemas.microsoft.com/office/drawing/2014/main" id="{8CDD476E-962C-D945-84E0-EC1EE3A4594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rot="17308951">
            <a:off x="6746046" y="827771"/>
            <a:ext cx="565572" cy="564887"/>
          </a:xfrm>
          <a:prstGeom prst="rect">
            <a:avLst/>
          </a:prstGeom>
        </p:spPr>
      </p:pic>
      <p:pic>
        <p:nvPicPr>
          <p:cNvPr id="84" name="Imagen 83">
            <a:extLst>
              <a:ext uri="{FF2B5EF4-FFF2-40B4-BE49-F238E27FC236}">
                <a16:creationId xmlns:a16="http://schemas.microsoft.com/office/drawing/2014/main" id="{04706611-C921-9F45-B21D-4956EED484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01509" y="4410622"/>
            <a:ext cx="625454" cy="686783"/>
          </a:xfrm>
          <a:prstGeom prst="rect">
            <a:avLst/>
          </a:prstGeom>
        </p:spPr>
      </p:pic>
      <p:pic>
        <p:nvPicPr>
          <p:cNvPr id="85" name="Imagen 84">
            <a:extLst>
              <a:ext uri="{FF2B5EF4-FFF2-40B4-BE49-F238E27FC236}">
                <a16:creationId xmlns:a16="http://schemas.microsoft.com/office/drawing/2014/main" id="{A5DE94E3-5F06-AA4C-9B34-49B7F1EC73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02540" y="4457117"/>
            <a:ext cx="588433" cy="668836"/>
          </a:xfrm>
          <a:prstGeom prst="rect">
            <a:avLst/>
          </a:prstGeom>
        </p:spPr>
      </p:pic>
      <p:pic>
        <p:nvPicPr>
          <p:cNvPr id="88" name="Picture 7">
            <a:extLst>
              <a:ext uri="{FF2B5EF4-FFF2-40B4-BE49-F238E27FC236}">
                <a16:creationId xmlns:a16="http://schemas.microsoft.com/office/drawing/2014/main" id="{E2A3F44A-D04E-604F-AF32-7F2CA97529BD}"/>
              </a:ext>
            </a:extLst>
          </p:cNvPr>
          <p:cNvPicPr>
            <a:picLocks noChangeAspect="1"/>
          </p:cNvPicPr>
          <p:nvPr/>
        </p:nvPicPr>
        <p:blipFill rotWithShape="1">
          <a:blip r:embed="rId10" cstate="screen">
            <a:extLst>
              <a:ext uri="{BEBA8EAE-BF5A-486C-A8C5-ECC9F3942E4B}">
                <a14:imgProps xmlns:a14="http://schemas.microsoft.com/office/drawing/2010/main">
                  <a14:imgLayer r:embed="rId14">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0516357" y="2649268"/>
            <a:ext cx="593300" cy="581018"/>
          </a:xfrm>
          <a:prstGeom prst="rect">
            <a:avLst/>
          </a:prstGeom>
        </p:spPr>
      </p:pic>
      <p:pic>
        <p:nvPicPr>
          <p:cNvPr id="89" name="Imagen 88">
            <a:extLst>
              <a:ext uri="{FF2B5EF4-FFF2-40B4-BE49-F238E27FC236}">
                <a16:creationId xmlns:a16="http://schemas.microsoft.com/office/drawing/2014/main" id="{0EF9FE87-CAA1-674F-B4EF-7A6FC25137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25411" y="4372948"/>
            <a:ext cx="703627" cy="762129"/>
          </a:xfrm>
          <a:prstGeom prst="rect">
            <a:avLst/>
          </a:prstGeom>
        </p:spPr>
      </p:pic>
      <p:pic>
        <p:nvPicPr>
          <p:cNvPr id="90" name="Imagen 89">
            <a:extLst>
              <a:ext uri="{FF2B5EF4-FFF2-40B4-BE49-F238E27FC236}">
                <a16:creationId xmlns:a16="http://schemas.microsoft.com/office/drawing/2014/main" id="{5E7E5F4E-51BD-A948-BB25-9A8D94F154F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47805" y="4509548"/>
            <a:ext cx="560094" cy="557873"/>
          </a:xfrm>
          <a:prstGeom prst="rect">
            <a:avLst/>
          </a:prstGeom>
        </p:spPr>
      </p:pic>
      <p:sp>
        <p:nvSpPr>
          <p:cNvPr id="69" name="Anillo 68">
            <a:extLst>
              <a:ext uri="{FF2B5EF4-FFF2-40B4-BE49-F238E27FC236}">
                <a16:creationId xmlns:a16="http://schemas.microsoft.com/office/drawing/2014/main" id="{BF6AE013-1C94-C144-A47C-C4CE30E0D08B}"/>
              </a:ext>
            </a:extLst>
          </p:cNvPr>
          <p:cNvSpPr/>
          <p:nvPr/>
        </p:nvSpPr>
        <p:spPr>
          <a:xfrm>
            <a:off x="654776" y="622882"/>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0" name="Anillo 69">
            <a:extLst>
              <a:ext uri="{FF2B5EF4-FFF2-40B4-BE49-F238E27FC236}">
                <a16:creationId xmlns:a16="http://schemas.microsoft.com/office/drawing/2014/main" id="{A6B58E19-78AB-EE42-95B9-6EA688EE10B5}"/>
              </a:ext>
            </a:extLst>
          </p:cNvPr>
          <p:cNvSpPr/>
          <p:nvPr/>
        </p:nvSpPr>
        <p:spPr>
          <a:xfrm>
            <a:off x="6181355" y="590127"/>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1" name="Anillo 70">
            <a:extLst>
              <a:ext uri="{FF2B5EF4-FFF2-40B4-BE49-F238E27FC236}">
                <a16:creationId xmlns:a16="http://schemas.microsoft.com/office/drawing/2014/main" id="{5347CC19-04EE-F04E-9AED-5CAB6E8F990E}"/>
              </a:ext>
            </a:extLst>
          </p:cNvPr>
          <p:cNvSpPr/>
          <p:nvPr/>
        </p:nvSpPr>
        <p:spPr>
          <a:xfrm>
            <a:off x="9718002" y="571192"/>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9" name="Anillo 78">
            <a:extLst>
              <a:ext uri="{FF2B5EF4-FFF2-40B4-BE49-F238E27FC236}">
                <a16:creationId xmlns:a16="http://schemas.microsoft.com/office/drawing/2014/main" id="{207AFF1E-2F7F-7449-AB60-B97E712B86D6}"/>
              </a:ext>
            </a:extLst>
          </p:cNvPr>
          <p:cNvSpPr/>
          <p:nvPr/>
        </p:nvSpPr>
        <p:spPr>
          <a:xfrm>
            <a:off x="2496827" y="2524613"/>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87" name="Anillo 86">
            <a:extLst>
              <a:ext uri="{FF2B5EF4-FFF2-40B4-BE49-F238E27FC236}">
                <a16:creationId xmlns:a16="http://schemas.microsoft.com/office/drawing/2014/main" id="{0484CEE0-1652-1A49-93B5-37C79A273B78}"/>
              </a:ext>
            </a:extLst>
          </p:cNvPr>
          <p:cNvSpPr/>
          <p:nvPr/>
        </p:nvSpPr>
        <p:spPr>
          <a:xfrm>
            <a:off x="4370839" y="2524612"/>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1" name="Anillo 90">
            <a:extLst>
              <a:ext uri="{FF2B5EF4-FFF2-40B4-BE49-F238E27FC236}">
                <a16:creationId xmlns:a16="http://schemas.microsoft.com/office/drawing/2014/main" id="{D4793816-A66A-7740-B2E9-CAABC3A5AA1C}"/>
              </a:ext>
            </a:extLst>
          </p:cNvPr>
          <p:cNvSpPr/>
          <p:nvPr/>
        </p:nvSpPr>
        <p:spPr>
          <a:xfrm>
            <a:off x="7982063" y="2495465"/>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2" name="Anillo 91">
            <a:extLst>
              <a:ext uri="{FF2B5EF4-FFF2-40B4-BE49-F238E27FC236}">
                <a16:creationId xmlns:a16="http://schemas.microsoft.com/office/drawing/2014/main" id="{DE8E486C-8116-2D4E-9895-F2470CF67464}"/>
              </a:ext>
            </a:extLst>
          </p:cNvPr>
          <p:cNvSpPr/>
          <p:nvPr/>
        </p:nvSpPr>
        <p:spPr>
          <a:xfrm>
            <a:off x="4201751" y="4355510"/>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3" name="Anillo 92">
            <a:extLst>
              <a:ext uri="{FF2B5EF4-FFF2-40B4-BE49-F238E27FC236}">
                <a16:creationId xmlns:a16="http://schemas.microsoft.com/office/drawing/2014/main" id="{AD0374E2-775D-1848-87CC-63506D53B70F}"/>
              </a:ext>
            </a:extLst>
          </p:cNvPr>
          <p:cNvSpPr/>
          <p:nvPr/>
        </p:nvSpPr>
        <p:spPr>
          <a:xfrm>
            <a:off x="7858980" y="4336901"/>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94" name="Picture 6">
            <a:extLst>
              <a:ext uri="{FF2B5EF4-FFF2-40B4-BE49-F238E27FC236}">
                <a16:creationId xmlns:a16="http://schemas.microsoft.com/office/drawing/2014/main" id="{0176A7CD-8EBD-EE4B-A968-3AE57FD33977}"/>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rot="5214391">
            <a:off x="5052556" y="786634"/>
            <a:ext cx="580018" cy="624705"/>
          </a:xfrm>
          <a:prstGeom prst="rect">
            <a:avLst/>
          </a:prstGeom>
        </p:spPr>
      </p:pic>
      <p:pic>
        <p:nvPicPr>
          <p:cNvPr id="95" name="Picture 6">
            <a:extLst>
              <a:ext uri="{FF2B5EF4-FFF2-40B4-BE49-F238E27FC236}">
                <a16:creationId xmlns:a16="http://schemas.microsoft.com/office/drawing/2014/main" id="{52FCF3D5-2BD3-0944-AB73-1570CC464BA0}"/>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rot="5214391">
            <a:off x="8623944" y="2662907"/>
            <a:ext cx="580018" cy="624705"/>
          </a:xfrm>
          <a:prstGeom prst="rect">
            <a:avLst/>
          </a:prstGeom>
        </p:spPr>
      </p:pic>
      <p:sp>
        <p:nvSpPr>
          <p:cNvPr id="5" name="Title 4"/>
          <p:cNvSpPr>
            <a:spLocks noGrp="1"/>
          </p:cNvSpPr>
          <p:nvPr>
            <p:ph type="title"/>
          </p:nvPr>
        </p:nvSpPr>
        <p:spPr>
          <a:xfrm>
            <a:off x="708189" y="223300"/>
            <a:ext cx="3723590" cy="518066"/>
          </a:xfrm>
        </p:spPr>
        <p:txBody>
          <a:bodyPr>
            <a:normAutofit/>
          </a:bodyPr>
          <a:lstStyle/>
          <a:p>
            <a:r>
              <a:rPr lang="es-GB" sz="2400" b="1" dirty="0"/>
              <a:t>Solución – Persona </a:t>
            </a:r>
            <a:r>
              <a:rPr lang="en-GB" sz="2400" b="1" dirty="0"/>
              <a:t>A</a:t>
            </a:r>
            <a:endParaRPr lang="en-GB" sz="2400" dirty="0"/>
          </a:p>
        </p:txBody>
      </p:sp>
    </p:spTree>
    <p:extLst>
      <p:ext uri="{BB962C8B-B14F-4D97-AF65-F5344CB8AC3E}">
        <p14:creationId xmlns:p14="http://schemas.microsoft.com/office/powerpoint/2010/main" val="3279488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Vocabulary</a:t>
            </a:r>
            <a:endParaRPr lang="en-GB" sz="3200" b="1" dirty="0">
              <a:solidFill>
                <a:schemeClr val="bg1"/>
              </a:solidFill>
            </a:endParaRPr>
          </a:p>
        </p:txBody>
      </p:sp>
      <p:sp>
        <p:nvSpPr>
          <p:cNvPr id="7" name="TextBox 6"/>
          <p:cNvSpPr txBox="1"/>
          <p:nvPr/>
        </p:nvSpPr>
        <p:spPr>
          <a:xfrm>
            <a:off x="490691" y="1622426"/>
            <a:ext cx="12152357" cy="4081117"/>
          </a:xfrm>
          <a:prstGeom prst="rect">
            <a:avLst/>
          </a:prstGeom>
          <a:noFill/>
        </p:spPr>
        <p:txBody>
          <a:bodyPr wrap="square" rtlCol="0">
            <a:spAutoFit/>
          </a:bodyPr>
          <a:lstStyle/>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using frequency to inform vocabulary </a:t>
            </a:r>
            <a:r>
              <a:rPr kumimoji="0" lang="en-GB" sz="2400" b="0" i="0" u="none" strike="noStrike" kern="1200" cap="none" spc="0" normalizeH="0" baseline="0" noProof="0" smtClean="0">
                <a:ln>
                  <a:noFill/>
                </a:ln>
                <a:solidFill>
                  <a:srgbClr val="002060"/>
                </a:solidFill>
                <a:effectLst/>
                <a:uLnTx/>
                <a:uFillTx/>
                <a:latin typeface="Century Gothic" panose="020B0502020202020204" pitchFamily="34" charset="0"/>
                <a:ea typeface="+mn-ea"/>
                <a:cs typeface="+mn-cs"/>
              </a:rPr>
              <a:t>selection</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lang="en-GB" sz="2400">
              <a:solidFill>
                <a:srgbClr val="002060"/>
              </a:solidFill>
              <a:latin typeface="Century Gothic" panose="020B0502020202020204" pitchFamily="34" charset="0"/>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smtClean="0">
                <a:ln>
                  <a:noFill/>
                </a:ln>
                <a:solidFill>
                  <a:srgbClr val="002060"/>
                </a:solidFill>
                <a:effectLst/>
                <a:uLnTx/>
                <a:uFillTx/>
                <a:latin typeface="Century Gothic" panose="020B0502020202020204" pitchFamily="34" charset="0"/>
                <a:ea typeface="+mn-ea"/>
                <a:cs typeface="+mn-cs"/>
              </a:rPr>
              <a:t>vocabulary sets with mixed </a:t>
            </a: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word </a:t>
            </a:r>
            <a:r>
              <a:rPr kumimoji="0" lang="en-GB" sz="2400" b="0" i="0" u="none" strike="noStrike" kern="1200" cap="none" spc="0" normalizeH="0" baseline="0" noProof="0" smtClean="0">
                <a:ln>
                  <a:noFill/>
                </a:ln>
                <a:solidFill>
                  <a:srgbClr val="002060"/>
                </a:solidFill>
                <a:effectLst/>
                <a:uLnTx/>
                <a:uFillTx/>
                <a:latin typeface="Century Gothic" panose="020B0502020202020204" pitchFamily="34" charset="0"/>
                <a:ea typeface="+mn-ea"/>
                <a:cs typeface="+mn-cs"/>
              </a:rPr>
              <a:t>classes</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smtClean="0">
                <a:ln>
                  <a:noFill/>
                </a:ln>
                <a:solidFill>
                  <a:srgbClr val="002060"/>
                </a:solidFill>
                <a:effectLst/>
                <a:uLnTx/>
                <a:uFillTx/>
                <a:latin typeface="Century Gothic" panose="020B0502020202020204" pitchFamily="34" charset="0"/>
                <a:ea typeface="+mn-ea"/>
                <a:cs typeface="+mn-cs"/>
              </a:rPr>
              <a:t>cohesion of vocabulary with grammar practice activities </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GB" sz="2400" smtClean="0">
                <a:solidFill>
                  <a:srgbClr val="002060"/>
                </a:solidFill>
                <a:latin typeface="Century Gothic" panose="020B0502020202020204" pitchFamily="34" charset="0"/>
              </a:rPr>
              <a:t>teaching one new meaning of a word at a time</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lang="en-GB" sz="2400">
              <a:solidFill>
                <a:srgbClr val="002060"/>
              </a:solidFill>
              <a:latin typeface="Century Gothic" panose="020B0502020202020204" pitchFamily="34" charset="0"/>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smtClean="0">
                <a:ln>
                  <a:noFill/>
                </a:ln>
                <a:solidFill>
                  <a:srgbClr val="002060"/>
                </a:solidFill>
                <a:effectLst/>
                <a:uLnTx/>
                <a:uFillTx/>
                <a:latin typeface="Century Gothic" panose="020B0502020202020204" pitchFamily="34" charset="0"/>
                <a:ea typeface="+mn-ea"/>
                <a:cs typeface="+mn-cs"/>
              </a:rPr>
              <a:t>systematic revisiting inside and outside class (</a:t>
            </a:r>
            <a:r>
              <a:rPr kumimoji="0" lang="en-GB" sz="2400" b="0" i="0" u="none" strike="noStrike" kern="1200" cap="none" spc="0" normalizeH="0" noProof="0" smtClean="0">
                <a:ln>
                  <a:noFill/>
                </a:ln>
                <a:solidFill>
                  <a:srgbClr val="002060"/>
                </a:solidFill>
                <a:effectLst/>
                <a:uLnTx/>
                <a:uFillTx/>
                <a:latin typeface="Century Gothic" panose="020B0502020202020204" pitchFamily="34" charset="0"/>
                <a:ea typeface="+mn-ea"/>
                <a:cs typeface="+mn-cs"/>
              </a:rPr>
              <a:t>CALL)</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6" name="Picture 5" descr="Braided stands of phonics, vocabulary, and grammar">
            <a:extLst>
              <a:ext uri="{FF2B5EF4-FFF2-40B4-BE49-F238E27FC236}">
                <a16:creationId xmlns:a16="http://schemas.microsoft.com/office/drawing/2014/main" id="{C4C18D30-2907-4904-83CB-E2C52D88EE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7086" y="0"/>
            <a:ext cx="1933857" cy="1408069"/>
          </a:xfrm>
          <a:prstGeom prst="rect">
            <a:avLst/>
          </a:prstGeom>
        </p:spPr>
      </p:pic>
    </p:spTree>
    <p:extLst>
      <p:ext uri="{BB962C8B-B14F-4D97-AF65-F5344CB8AC3E}">
        <p14:creationId xmlns:p14="http://schemas.microsoft.com/office/powerpoint/2010/main" val="382366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6BDC55A-8C02-4AB1-9A4B-6E0F16AD3A6B}"/>
              </a:ext>
            </a:extLst>
          </p:cNvPr>
          <p:cNvSpPr>
            <a:spLocks noGrp="1"/>
          </p:cNvSpPr>
          <p:nvPr>
            <p:ph type="title"/>
          </p:nvPr>
        </p:nvSpPr>
        <p:spPr/>
        <p:txBody>
          <a:bodyPr/>
          <a:lstStyle/>
          <a:p>
            <a:r>
              <a:rPr lang="fr-FR" dirty="0"/>
              <a:t>Mixed </a:t>
            </a:r>
            <a:r>
              <a:rPr lang="fr-FR" dirty="0" err="1"/>
              <a:t>word</a:t>
            </a:r>
            <a:r>
              <a:rPr lang="fr-FR" dirty="0"/>
              <a:t> class sets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581900" cy="867128"/>
          </a:xfrm>
          <a:prstGeom prst="rect">
            <a:avLst/>
          </a:prstGeom>
        </p:spPr>
      </p:pic>
      <p:sp>
        <p:nvSpPr>
          <p:cNvPr id="6" name="TextBox 5"/>
          <p:cNvSpPr txBox="1"/>
          <p:nvPr/>
        </p:nvSpPr>
        <p:spPr>
          <a:xfrm>
            <a:off x="180071" y="268853"/>
            <a:ext cx="671603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Sample mixed </a:t>
            </a: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word </a:t>
            </a:r>
            <a:r>
              <a:rPr kumimoji="0" lang="en-GB" sz="4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class </a:t>
            </a:r>
            <a:r>
              <a:rPr kumimoji="0" lang="en-GB" sz="40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set</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536448" y="5794257"/>
            <a:ext cx="78499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srgbClr val="4472C4">
                    <a:lumMod val="50000"/>
                  </a:srgbClr>
                </a:solidFill>
                <a:effectLst/>
                <a:uLnTx/>
                <a:uFillTx/>
                <a:latin typeface="Century Gothic" panose="020B0502020202020204" pitchFamily="34" charset="0"/>
                <a:ea typeface="+mn-ea"/>
                <a:cs typeface="+mn-cs"/>
              </a:rPr>
              <a:t>Source of frequency data: </a:t>
            </a:r>
            <a:r>
              <a:rPr kumimoji="0" lang="en-GB" sz="1200" b="0" i="1" u="none" strike="noStrike" kern="1200" cap="none" spc="0" normalizeH="0" baseline="0" noProof="0" smtClean="0">
                <a:ln>
                  <a:noFill/>
                </a:ln>
                <a:solidFill>
                  <a:srgbClr val="4472C4">
                    <a:lumMod val="50000"/>
                  </a:srgbClr>
                </a:solidFill>
                <a:effectLst/>
                <a:uLnTx/>
                <a:uFillTx/>
                <a:latin typeface="Century Gothic" panose="020B0502020202020204" pitchFamily="34" charset="0"/>
                <a:ea typeface="+mn-ea"/>
                <a:cs typeface="+mn-cs"/>
              </a:rPr>
              <a:t>A </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Frequency Dictionary </a:t>
            </a:r>
            <a:r>
              <a:rPr kumimoji="0" lang="en-GB" sz="1200" b="0" i="1"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of </a:t>
            </a:r>
            <a:r>
              <a:rPr kumimoji="0" lang="en-GB" sz="1200" b="0" i="1" u="none" strike="noStrike" kern="1200" cap="none" spc="0" normalizeH="0" baseline="0" noProof="0" smtClean="0">
                <a:ln>
                  <a:noFill/>
                </a:ln>
                <a:solidFill>
                  <a:srgbClr val="4472C4">
                    <a:lumMod val="50000"/>
                  </a:srgbClr>
                </a:solidFill>
                <a:effectLst/>
                <a:uLnTx/>
                <a:uFillTx/>
                <a:latin typeface="Century Gothic" panose="020B0502020202020204" pitchFamily="34" charset="0"/>
                <a:ea typeface="+mn-ea"/>
                <a:cs typeface="+mn-cs"/>
              </a:rPr>
              <a:t>Spanish (</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a:t>
            </a:r>
            <a:r>
              <a:rPr kumimoji="0" lang="en-GB" sz="1200" b="0" i="1" u="none" strike="noStrike" kern="1200" cap="none" spc="0" normalizeH="0" baseline="30000" noProof="0" dirty="0">
                <a:ln>
                  <a:noFill/>
                </a:ln>
                <a:solidFill>
                  <a:srgbClr val="4472C4">
                    <a:lumMod val="50000"/>
                  </a:srgbClr>
                </a:solidFill>
                <a:effectLst/>
                <a:uLnTx/>
                <a:uFillTx/>
                <a:latin typeface="Century Gothic" panose="020B0502020202020204" pitchFamily="34" charset="0"/>
                <a:ea typeface="+mn-ea"/>
                <a:cs typeface="+mn-cs"/>
              </a:rPr>
              <a:t>nd</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ed.) (Davies, M. &amp; Davies, K., 2018</a:t>
            </a:r>
            <a:r>
              <a:rPr kumimoji="0" lang="en-GB" sz="1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smtClean="0">
                <a:ln>
                  <a:noFill/>
                </a:ln>
                <a:solidFill>
                  <a:srgbClr val="4472C4">
                    <a:lumMod val="50000"/>
                  </a:srgbClr>
                </a:solidFill>
                <a:effectLst/>
                <a:uLnTx/>
                <a:uFillTx/>
                <a:latin typeface="Century Gothic" panose="020B0502020202020204" pitchFamily="34" charset="0"/>
                <a:ea typeface="+mn-ea"/>
                <a:cs typeface="+mn-cs"/>
              </a:rPr>
              <a:t>Published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by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7" name="Picture 6"/>
          <p:cNvPicPr>
            <a:picLocks noChangeAspect="1"/>
          </p:cNvPicPr>
          <p:nvPr/>
        </p:nvPicPr>
        <p:blipFill>
          <a:blip r:embed="rId4"/>
          <a:stretch>
            <a:fillRect/>
          </a:stretch>
        </p:blipFill>
        <p:spPr>
          <a:xfrm>
            <a:off x="429162" y="1449931"/>
            <a:ext cx="8998172" cy="4344326"/>
          </a:xfrm>
          <a:prstGeom prst="rect">
            <a:avLst/>
          </a:prstGeom>
        </p:spPr>
      </p:pic>
      <p:sp>
        <p:nvSpPr>
          <p:cNvPr id="8" name="TextBox 7"/>
          <p:cNvSpPr txBox="1"/>
          <p:nvPr/>
        </p:nvSpPr>
        <p:spPr>
          <a:xfrm>
            <a:off x="536448" y="1148984"/>
            <a:ext cx="3079630" cy="369332"/>
          </a:xfrm>
          <a:prstGeom prst="rect">
            <a:avLst/>
          </a:prstGeom>
          <a:noFill/>
        </p:spPr>
        <p:txBody>
          <a:bodyPr wrap="square" rtlCol="0">
            <a:spAutoFit/>
          </a:bodyPr>
          <a:lstStyle/>
          <a:p>
            <a:r>
              <a:rPr lang="en-GB" smtClean="0">
                <a:latin typeface="Century Gothic" panose="020B0502020202020204" pitchFamily="34" charset="0"/>
              </a:rPr>
              <a:t>Year 7 Term 2.1 Week 4</a:t>
            </a:r>
            <a:endParaRPr lang="en-GB">
              <a:latin typeface="Century Gothic" panose="020B0502020202020204" pitchFamily="34" charset="0"/>
            </a:endParaRPr>
          </a:p>
        </p:txBody>
      </p:sp>
    </p:spTree>
    <p:extLst>
      <p:ext uri="{BB962C8B-B14F-4D97-AF65-F5344CB8AC3E}">
        <p14:creationId xmlns:p14="http://schemas.microsoft.com/office/powerpoint/2010/main" val="37332280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5" y="274665"/>
            <a:ext cx="10422681" cy="549330"/>
          </a:xfrm>
        </p:spPr>
        <p:txBody>
          <a:bodyPr>
            <a:normAutofit fontScale="90000"/>
          </a:bodyPr>
          <a:lstStyle/>
          <a:p>
            <a:r>
              <a:rPr lang="en-GB" sz="2400" b="1" dirty="0">
                <a:solidFill>
                  <a:srgbClr val="203864"/>
                </a:solidFill>
              </a:rPr>
              <a:t>Lucía y Daniel </a:t>
            </a:r>
            <a:r>
              <a:rPr lang="en-GB" sz="2400" b="1" dirty="0" err="1">
                <a:solidFill>
                  <a:srgbClr val="203864"/>
                </a:solidFill>
              </a:rPr>
              <a:t>están</a:t>
            </a:r>
            <a:r>
              <a:rPr lang="en-GB" sz="2400" b="1" dirty="0">
                <a:solidFill>
                  <a:srgbClr val="203864"/>
                </a:solidFill>
              </a:rPr>
              <a:t> con sus amigos </a:t>
            </a:r>
            <a:r>
              <a:rPr lang="en-GB" sz="2400" b="1" dirty="0" err="1">
                <a:solidFill>
                  <a:srgbClr val="203864"/>
                </a:solidFill>
              </a:rPr>
              <a:t>fuera</a:t>
            </a:r>
            <a:r>
              <a:rPr lang="en-GB" sz="2400" b="1" dirty="0">
                <a:solidFill>
                  <a:srgbClr val="203864"/>
                </a:solidFill>
              </a:rPr>
              <a:t> de la </a:t>
            </a:r>
            <a:r>
              <a:rPr lang="en-GB" sz="2400" b="1" dirty="0" err="1">
                <a:solidFill>
                  <a:srgbClr val="203864"/>
                </a:solidFill>
              </a:rPr>
              <a:t>escuela</a:t>
            </a:r>
            <a:r>
              <a:rPr lang="en-GB" sz="2400" b="1" dirty="0">
                <a:solidFill>
                  <a:srgbClr val="203864"/>
                </a:solidFill>
              </a:rPr>
              <a:t>.</a:t>
            </a:r>
            <a:br>
              <a:rPr lang="en-GB" sz="2400" b="1" dirty="0">
                <a:solidFill>
                  <a:srgbClr val="203864"/>
                </a:solidFill>
              </a:rPr>
            </a:br>
            <a:r>
              <a:rPr lang="en-GB" sz="2400" b="1" dirty="0" err="1">
                <a:solidFill>
                  <a:srgbClr val="203864"/>
                </a:solidFill>
              </a:rPr>
              <a:t>Completa</a:t>
            </a:r>
            <a:r>
              <a:rPr lang="en-GB" sz="2400" b="1" dirty="0">
                <a:solidFill>
                  <a:srgbClr val="203864"/>
                </a:solidFill>
              </a:rPr>
              <a:t> la </a:t>
            </a:r>
            <a:r>
              <a:rPr lang="en-GB" sz="2400" b="1" dirty="0" err="1">
                <a:solidFill>
                  <a:srgbClr val="203864"/>
                </a:solidFill>
              </a:rPr>
              <a:t>frase</a:t>
            </a:r>
            <a:r>
              <a:rPr lang="en-GB" sz="2400" b="1" dirty="0">
                <a:solidFill>
                  <a:srgbClr val="203864"/>
                </a:solidFill>
              </a:rPr>
              <a:t> </a:t>
            </a:r>
            <a:r>
              <a:rPr lang="en-GB" sz="2400" b="1" dirty="0" err="1">
                <a:solidFill>
                  <a:srgbClr val="203864"/>
                </a:solidFill>
              </a:rPr>
              <a:t>en</a:t>
            </a:r>
            <a:r>
              <a:rPr lang="en-GB" sz="2400" b="1" dirty="0">
                <a:solidFill>
                  <a:srgbClr val="203864"/>
                </a:solidFill>
              </a:rPr>
              <a:t> </a:t>
            </a:r>
            <a:r>
              <a:rPr lang="en-GB" sz="2400" b="1" dirty="0" err="1">
                <a:solidFill>
                  <a:srgbClr val="203864"/>
                </a:solidFill>
              </a:rPr>
              <a:t>inglés</a:t>
            </a:r>
            <a:r>
              <a:rPr lang="en-GB" sz="2400" b="1" dirty="0">
                <a:solidFill>
                  <a:srgbClr val="203864"/>
                </a:solidFill>
              </a:rPr>
              <a:t>.</a:t>
            </a:r>
          </a:p>
        </p:txBody>
      </p:sp>
      <p:sp>
        <p:nvSpPr>
          <p:cNvPr id="49" name="Rounded Rectangle 11">
            <a:extLst>
              <a:ext uri="{FF2B5EF4-FFF2-40B4-BE49-F238E27FC236}">
                <a16:creationId xmlns:a16="http://schemas.microsoft.com/office/drawing/2014/main" id="{A316DD52-7894-4A75-969C-CA0645DA2978}"/>
              </a:ext>
            </a:extLst>
          </p:cNvPr>
          <p:cNvSpPr/>
          <p:nvPr/>
        </p:nvSpPr>
        <p:spPr>
          <a:xfrm>
            <a:off x="10855791" y="159903"/>
            <a:ext cx="11452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3" name="Llamada rectangular redondeada 62">
            <a:extLst>
              <a:ext uri="{FF2B5EF4-FFF2-40B4-BE49-F238E27FC236}">
                <a16:creationId xmlns:a16="http://schemas.microsoft.com/office/drawing/2014/main" id="{21BE5FCC-3895-2E41-99EC-C00DE8F8DF9F}"/>
              </a:ext>
            </a:extLst>
          </p:cNvPr>
          <p:cNvSpPr/>
          <p:nvPr/>
        </p:nvSpPr>
        <p:spPr>
          <a:xfrm>
            <a:off x="3517865" y="927110"/>
            <a:ext cx="2769938" cy="2544581"/>
          </a:xfrm>
          <a:prstGeom prst="wedgeRoundRectCallout">
            <a:avLst>
              <a:gd name="adj1" fmla="val -89399"/>
              <a:gd name="adj2" fmla="val 60430"/>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¡Sí! hay música divertida en la calle todo el día.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dirty="0">
                <a:ln>
                  <a:noFill/>
                </a:ln>
                <a:solidFill>
                  <a:srgbClr val="203864"/>
                </a:solidFill>
                <a:effectLst/>
                <a:uLnTx/>
                <a:uFillTx/>
                <a:latin typeface="Century Gothic"/>
                <a:ea typeface="+mn-ea"/>
                <a:cs typeface="+mn-cs"/>
              </a:rPr>
              <a:t>Yes _______  ____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music</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in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the</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street</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___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day</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a:t>
            </a:r>
            <a:endParaRPr kumimoji="0" lang="x-none" sz="2200" b="0" i="1" u="none" strike="noStrike" kern="1200" cap="none" spc="0" normalizeH="0" baseline="0" noProof="0" dirty="0">
              <a:ln>
                <a:noFill/>
              </a:ln>
              <a:solidFill>
                <a:srgbClr val="203864"/>
              </a:solidFill>
              <a:effectLst/>
              <a:uLnTx/>
              <a:uFillTx/>
              <a:latin typeface="Century Gothic"/>
              <a:ea typeface="+mn-ea"/>
              <a:cs typeface="+mn-cs"/>
            </a:endParaRPr>
          </a:p>
        </p:txBody>
      </p:sp>
      <p:sp>
        <p:nvSpPr>
          <p:cNvPr id="29" name="Title 1"/>
          <p:cNvSpPr txBox="1">
            <a:spLocks/>
          </p:cNvSpPr>
          <p:nvPr/>
        </p:nvSpPr>
        <p:spPr>
          <a:xfrm>
            <a:off x="122729" y="823995"/>
            <a:ext cx="1667569" cy="5493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err="1">
                <a:ln>
                  <a:noFill/>
                </a:ln>
                <a:solidFill>
                  <a:srgbClr val="203864"/>
                </a:solidFill>
                <a:effectLst/>
                <a:uLnTx/>
                <a:uFillTx/>
                <a:latin typeface="Century Gothic" panose="020B0502020202020204" pitchFamily="34" charset="0"/>
                <a:ea typeface="+mj-ea"/>
                <a:cs typeface="+mj-cs"/>
              </a:rPr>
              <a:t>Diálogo</a:t>
            </a:r>
            <a:r>
              <a:rPr kumimoji="0" lang="en-GB" sz="2400" b="0" i="0" u="none" strike="noStrike" kern="1200" cap="none" spc="0" normalizeH="0" baseline="0" noProof="0" dirty="0">
                <a:ln>
                  <a:noFill/>
                </a:ln>
                <a:solidFill>
                  <a:srgbClr val="203864"/>
                </a:solidFill>
                <a:effectLst/>
                <a:uLnTx/>
                <a:uFillTx/>
                <a:latin typeface="Century Gothic" panose="020B0502020202020204" pitchFamily="34" charset="0"/>
                <a:ea typeface="+mj-ea"/>
                <a:cs typeface="+mj-cs"/>
              </a:rPr>
              <a:t> 1</a:t>
            </a:r>
          </a:p>
        </p:txBody>
      </p:sp>
      <p:sp>
        <p:nvSpPr>
          <p:cNvPr id="31" name="Title 1"/>
          <p:cNvSpPr txBox="1">
            <a:spLocks/>
          </p:cNvSpPr>
          <p:nvPr/>
        </p:nvSpPr>
        <p:spPr>
          <a:xfrm>
            <a:off x="8628511" y="159903"/>
            <a:ext cx="1667569" cy="5493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a:ln>
                  <a:noFill/>
                </a:ln>
                <a:solidFill>
                  <a:srgbClr val="203864"/>
                </a:solidFill>
                <a:effectLst/>
                <a:uLnTx/>
                <a:uFillTx/>
                <a:latin typeface="Century Gothic" panose="020B0502020202020204" pitchFamily="34" charset="0"/>
                <a:ea typeface="+mj-ea"/>
                <a:cs typeface="+mj-cs"/>
              </a:rPr>
              <a:t>Diálogo 2</a:t>
            </a:r>
            <a:endParaRPr kumimoji="0" lang="en-GB" sz="2400" b="0" i="0" u="none" strike="noStrike" kern="1200" cap="none" spc="0" normalizeH="0" baseline="0" noProof="0" dirty="0">
              <a:ln>
                <a:noFill/>
              </a:ln>
              <a:solidFill>
                <a:srgbClr val="203864"/>
              </a:solidFill>
              <a:effectLst/>
              <a:uLnTx/>
              <a:uFillTx/>
              <a:latin typeface="Century Gothic" panose="020B0502020202020204" pitchFamily="34" charset="0"/>
              <a:ea typeface="+mj-ea"/>
              <a:cs typeface="+mj-cs"/>
            </a:endParaRPr>
          </a:p>
        </p:txBody>
      </p:sp>
      <p:sp>
        <p:nvSpPr>
          <p:cNvPr id="76" name="Llamada rectangular redondeada 51">
            <a:extLst>
              <a:ext uri="{FF2B5EF4-FFF2-40B4-BE49-F238E27FC236}">
                <a16:creationId xmlns:a16="http://schemas.microsoft.com/office/drawing/2014/main" id="{0380E8DC-8450-644B-A04E-42427B3E0656}"/>
              </a:ext>
            </a:extLst>
          </p:cNvPr>
          <p:cNvSpPr/>
          <p:nvPr/>
        </p:nvSpPr>
        <p:spPr>
          <a:xfrm>
            <a:off x="2327013" y="3574807"/>
            <a:ext cx="3657464" cy="2737074"/>
          </a:xfrm>
          <a:prstGeom prst="wedgeRoundRectCallout">
            <a:avLst>
              <a:gd name="adj1" fmla="val -58501"/>
              <a:gd name="adj2" fmla="val -1847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Visito la ciudad a veces porque una amiga vive allí. ¡Es genial ir otra vez!</a:t>
            </a:r>
            <a:endParaRPr kumimoji="0" lang="x-none" sz="2200" b="0" i="0" u="none" strike="noStrike" kern="1200" cap="none" spc="0" normalizeH="0" baseline="0" noProof="0" dirty="0">
              <a:ln>
                <a:noFill/>
              </a:ln>
              <a:solidFill>
                <a:srgbClr val="203864"/>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dirty="0">
                <a:ln>
                  <a:noFill/>
                </a:ln>
                <a:solidFill>
                  <a:srgbClr val="203864"/>
                </a:solidFill>
                <a:effectLst/>
                <a:uLnTx/>
                <a:uFillTx/>
                <a:latin typeface="Century Gothic"/>
                <a:ea typeface="+mn-ea"/>
                <a:cs typeface="+mn-cs"/>
              </a:rPr>
              <a:t>I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visit</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the</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city</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sometimes</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because</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 ______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lives</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there</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It’s</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great</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to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go</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_______!</a:t>
            </a:r>
            <a:endParaRPr kumimoji="0" lang="x-none" sz="2200" b="0" i="1" u="none" strike="noStrike" kern="1200" cap="none" spc="0" normalizeH="0" baseline="0" noProof="0" dirty="0">
              <a:ln>
                <a:noFill/>
              </a:ln>
              <a:solidFill>
                <a:srgbClr val="203864"/>
              </a:solidFill>
              <a:effectLst/>
              <a:uLnTx/>
              <a:uFillTx/>
              <a:latin typeface="Century Gothic"/>
              <a:ea typeface="+mn-ea"/>
              <a:cs typeface="+mn-cs"/>
            </a:endParaRPr>
          </a:p>
        </p:txBody>
      </p:sp>
      <p:sp>
        <p:nvSpPr>
          <p:cNvPr id="77" name="Llamada rectangular redondeada 52">
            <a:extLst>
              <a:ext uri="{FF2B5EF4-FFF2-40B4-BE49-F238E27FC236}">
                <a16:creationId xmlns:a16="http://schemas.microsoft.com/office/drawing/2014/main" id="{28A4A2EC-6022-BB4A-857F-C3C719522DE9}"/>
              </a:ext>
            </a:extLst>
          </p:cNvPr>
          <p:cNvSpPr/>
          <p:nvPr/>
        </p:nvSpPr>
        <p:spPr>
          <a:xfrm>
            <a:off x="149315" y="1399635"/>
            <a:ext cx="3124052" cy="2072055"/>
          </a:xfrm>
          <a:prstGeom prst="wedgeRoundRectCallout">
            <a:avLst>
              <a:gd name="adj1" fmla="val -28632"/>
              <a:gd name="adj2" fmla="val 7611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El plan de mañana es muy interesante, ¿no?</a:t>
            </a:r>
            <a:endParaRPr kumimoji="0" lang="en-GB" sz="2200" b="0" i="0" u="none" strike="noStrike" kern="1200" cap="none" spc="0" normalizeH="0" baseline="0" noProof="0" dirty="0">
              <a:ln>
                <a:noFill/>
              </a:ln>
              <a:solidFill>
                <a:srgbClr val="203864"/>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err="1">
                <a:ln>
                  <a:noFill/>
                </a:ln>
                <a:solidFill>
                  <a:srgbClr val="203864"/>
                </a:solidFill>
                <a:effectLst/>
                <a:uLnTx/>
                <a:uFillTx/>
                <a:latin typeface="Century Gothic"/>
                <a:ea typeface="+mn-ea"/>
                <a:cs typeface="+mn-cs"/>
              </a:rPr>
              <a:t>The</a:t>
            </a:r>
            <a:r>
              <a:rPr kumimoji="0" lang="es-ES" sz="2200" b="0" i="1" u="none" strike="noStrike" kern="1200" cap="none" spc="0" normalizeH="0" baseline="0" noProof="0">
                <a:ln>
                  <a:noFill/>
                </a:ln>
                <a:solidFill>
                  <a:srgbClr val="203864"/>
                </a:solidFill>
                <a:effectLst/>
                <a:uLnTx/>
                <a:uFillTx/>
                <a:latin typeface="Century Gothic"/>
                <a:ea typeface="+mn-ea"/>
                <a:cs typeface="+mn-cs"/>
              </a:rPr>
              <a:t> plan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for</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_________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is</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very</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___________,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right</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a:t>
            </a:r>
            <a:endParaRPr kumimoji="0" lang="x-none" sz="2200" b="0" i="1" u="none" strike="noStrike" kern="1200" cap="none" spc="0" normalizeH="0" baseline="0" noProof="0" dirty="0">
              <a:ln>
                <a:noFill/>
              </a:ln>
              <a:solidFill>
                <a:srgbClr val="203864"/>
              </a:solidFill>
              <a:effectLst/>
              <a:uLnTx/>
              <a:uFillTx/>
              <a:latin typeface="Century Gothic"/>
              <a:ea typeface="+mn-ea"/>
              <a:cs typeface="+mn-cs"/>
            </a:endParaRPr>
          </a:p>
        </p:txBody>
      </p:sp>
      <p:sp>
        <p:nvSpPr>
          <p:cNvPr id="79" name="CuadroTexto 65">
            <a:extLst>
              <a:ext uri="{FF2B5EF4-FFF2-40B4-BE49-F238E27FC236}">
                <a16:creationId xmlns:a16="http://schemas.microsoft.com/office/drawing/2014/main" id="{5DABC88E-B0EE-A54F-852C-21C9CDF994E9}"/>
              </a:ext>
            </a:extLst>
          </p:cNvPr>
          <p:cNvSpPr txBox="1"/>
          <p:nvPr/>
        </p:nvSpPr>
        <p:spPr>
          <a:xfrm>
            <a:off x="4160716" y="2129074"/>
            <a:ext cx="116089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1" u="none" strike="noStrike" kern="1200" cap="none" spc="0" normalizeH="0" baseline="0" noProof="0" dirty="0" err="1">
                <a:ln>
                  <a:noFill/>
                </a:ln>
                <a:solidFill>
                  <a:srgbClr val="F66400"/>
                </a:solidFill>
                <a:effectLst/>
                <a:uLnTx/>
                <a:uFillTx/>
                <a:latin typeface="Century Gothic"/>
                <a:ea typeface="+mn-ea"/>
                <a:cs typeface="+mn-cs"/>
              </a:rPr>
              <a:t>there</a:t>
            </a:r>
            <a:r>
              <a:rPr kumimoji="0" lang="es-ES" sz="2200" b="1" i="1" u="none" strike="noStrike" kern="1200" cap="none" spc="0" normalizeH="0" baseline="0" noProof="0" dirty="0">
                <a:ln>
                  <a:noFill/>
                </a:ln>
                <a:solidFill>
                  <a:srgbClr val="F66400"/>
                </a:solidFill>
                <a:effectLst/>
                <a:uLnTx/>
                <a:uFillTx/>
                <a:latin typeface="Century Gothic"/>
                <a:ea typeface="+mn-ea"/>
                <a:cs typeface="+mn-cs"/>
              </a:rPr>
              <a:t> </a:t>
            </a:r>
            <a:r>
              <a:rPr kumimoji="0" lang="es-ES" sz="2200" b="1" i="1" u="none" strike="noStrike" kern="1200" cap="none" spc="0" normalizeH="0" baseline="0" noProof="0" dirty="0" err="1">
                <a:ln>
                  <a:noFill/>
                </a:ln>
                <a:solidFill>
                  <a:srgbClr val="F66400"/>
                </a:solidFill>
                <a:effectLst/>
                <a:uLnTx/>
                <a:uFillTx/>
                <a:latin typeface="Century Gothic"/>
                <a:ea typeface="+mn-ea"/>
                <a:cs typeface="+mn-cs"/>
              </a:rPr>
              <a:t>is</a:t>
            </a:r>
            <a:endParaRPr kumimoji="0" lang="x-none" sz="2200" b="1" i="1" u="none" strike="noStrike" kern="1200" cap="none" spc="0" normalizeH="0" baseline="0" noProof="0" dirty="0">
              <a:ln>
                <a:noFill/>
              </a:ln>
              <a:solidFill>
                <a:srgbClr val="F66400"/>
              </a:solidFill>
              <a:effectLst/>
              <a:uLnTx/>
              <a:uFillTx/>
              <a:latin typeface="Century Gothic"/>
              <a:ea typeface="+mn-ea"/>
              <a:cs typeface="+mn-cs"/>
            </a:endParaRPr>
          </a:p>
        </p:txBody>
      </p:sp>
      <p:sp>
        <p:nvSpPr>
          <p:cNvPr id="85" name="CuadroTexto 67">
            <a:extLst>
              <a:ext uri="{FF2B5EF4-FFF2-40B4-BE49-F238E27FC236}">
                <a16:creationId xmlns:a16="http://schemas.microsoft.com/office/drawing/2014/main" id="{0F9C066B-E3E7-6A42-8962-D912FBE3D9A1}"/>
              </a:ext>
            </a:extLst>
          </p:cNvPr>
          <p:cNvSpPr txBox="1"/>
          <p:nvPr/>
        </p:nvSpPr>
        <p:spPr>
          <a:xfrm>
            <a:off x="5381427" y="2129073"/>
            <a:ext cx="60305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1" u="none" strike="noStrike" kern="1200" cap="none" spc="0" normalizeH="0" baseline="0" noProof="0" dirty="0" err="1">
                <a:ln>
                  <a:noFill/>
                </a:ln>
                <a:solidFill>
                  <a:srgbClr val="F66400"/>
                </a:solidFill>
                <a:effectLst/>
                <a:uLnTx/>
                <a:uFillTx/>
                <a:latin typeface="Century Gothic"/>
                <a:ea typeface="+mn-ea"/>
                <a:cs typeface="+mn-cs"/>
              </a:rPr>
              <a:t>fun</a:t>
            </a:r>
            <a:endParaRPr kumimoji="0" lang="x-none" sz="2200" b="1" i="1" u="none" strike="noStrike" kern="1200" cap="none" spc="0" normalizeH="0" baseline="0" noProof="0" dirty="0">
              <a:ln>
                <a:noFill/>
              </a:ln>
              <a:solidFill>
                <a:srgbClr val="F66400"/>
              </a:solidFill>
              <a:effectLst/>
              <a:uLnTx/>
              <a:uFillTx/>
              <a:latin typeface="Century Gothic"/>
              <a:ea typeface="+mn-ea"/>
              <a:cs typeface="+mn-cs"/>
            </a:endParaRPr>
          </a:p>
        </p:txBody>
      </p:sp>
      <p:sp>
        <p:nvSpPr>
          <p:cNvPr id="86" name="CuadroTexto 68">
            <a:extLst>
              <a:ext uri="{FF2B5EF4-FFF2-40B4-BE49-F238E27FC236}">
                <a16:creationId xmlns:a16="http://schemas.microsoft.com/office/drawing/2014/main" id="{AF73621A-598F-D449-9841-4EA2486ECCB3}"/>
              </a:ext>
            </a:extLst>
          </p:cNvPr>
          <p:cNvSpPr txBox="1"/>
          <p:nvPr/>
        </p:nvSpPr>
        <p:spPr>
          <a:xfrm>
            <a:off x="4510693" y="2800382"/>
            <a:ext cx="50526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1" u="none" strike="noStrike" kern="1200" cap="none" spc="0" normalizeH="0" baseline="0" noProof="0" dirty="0" err="1">
                <a:ln>
                  <a:noFill/>
                </a:ln>
                <a:solidFill>
                  <a:srgbClr val="F66400"/>
                </a:solidFill>
                <a:effectLst/>
                <a:uLnTx/>
                <a:uFillTx/>
                <a:latin typeface="Century Gothic"/>
                <a:ea typeface="+mn-ea"/>
                <a:cs typeface="+mn-cs"/>
              </a:rPr>
              <a:t>all</a:t>
            </a:r>
            <a:endParaRPr kumimoji="0" lang="x-none" sz="2200" b="1" i="1" u="none" strike="noStrike" kern="1200" cap="none" spc="0" normalizeH="0" baseline="0" noProof="0" dirty="0">
              <a:ln>
                <a:noFill/>
              </a:ln>
              <a:solidFill>
                <a:srgbClr val="F66400"/>
              </a:solidFill>
              <a:effectLst/>
              <a:uLnTx/>
              <a:uFillTx/>
              <a:latin typeface="Century Gothic"/>
              <a:ea typeface="+mn-ea"/>
              <a:cs typeface="+mn-cs"/>
            </a:endParaRPr>
          </a:p>
        </p:txBody>
      </p:sp>
      <p:sp>
        <p:nvSpPr>
          <p:cNvPr id="87" name="CuadroTexto 79">
            <a:extLst>
              <a:ext uri="{FF2B5EF4-FFF2-40B4-BE49-F238E27FC236}">
                <a16:creationId xmlns:a16="http://schemas.microsoft.com/office/drawing/2014/main" id="{10E11FB7-CCDC-A646-BECD-7590A4B42348}"/>
              </a:ext>
            </a:extLst>
          </p:cNvPr>
          <p:cNvSpPr txBox="1"/>
          <p:nvPr/>
        </p:nvSpPr>
        <p:spPr>
          <a:xfrm>
            <a:off x="4032036" y="5186036"/>
            <a:ext cx="95731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1" u="none" strike="noStrike" kern="1200" cap="none" spc="0" normalizeH="0" baseline="0" noProof="0" dirty="0" err="1">
                <a:ln>
                  <a:noFill/>
                </a:ln>
                <a:solidFill>
                  <a:srgbClr val="F66400"/>
                </a:solidFill>
                <a:effectLst/>
                <a:uLnTx/>
                <a:uFillTx/>
                <a:latin typeface="Century Gothic"/>
                <a:ea typeface="+mn-ea"/>
                <a:cs typeface="+mn-cs"/>
              </a:rPr>
              <a:t>friend</a:t>
            </a:r>
            <a:endParaRPr kumimoji="0" lang="x-none" sz="2200" b="1" i="1" u="none" strike="noStrike" kern="1200" cap="none" spc="0" normalizeH="0" baseline="0" noProof="0" dirty="0">
              <a:ln>
                <a:noFill/>
              </a:ln>
              <a:solidFill>
                <a:srgbClr val="F66400"/>
              </a:solidFill>
              <a:effectLst/>
              <a:uLnTx/>
              <a:uFillTx/>
              <a:latin typeface="Century Gothic"/>
              <a:ea typeface="+mn-ea"/>
              <a:cs typeface="+mn-cs"/>
            </a:endParaRPr>
          </a:p>
        </p:txBody>
      </p:sp>
      <p:sp>
        <p:nvSpPr>
          <p:cNvPr id="88" name="CuadroTexto 20">
            <a:extLst>
              <a:ext uri="{FF2B5EF4-FFF2-40B4-BE49-F238E27FC236}">
                <a16:creationId xmlns:a16="http://schemas.microsoft.com/office/drawing/2014/main" id="{BA39D1E5-2FAF-104F-94F8-6AE70E6FEAA8}"/>
              </a:ext>
            </a:extLst>
          </p:cNvPr>
          <p:cNvSpPr txBox="1"/>
          <p:nvPr/>
        </p:nvSpPr>
        <p:spPr>
          <a:xfrm>
            <a:off x="277776" y="2712679"/>
            <a:ext cx="148309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1" u="none" strike="noStrike" kern="1200" cap="none" spc="0" normalizeH="0" baseline="0" noProof="0" dirty="0" err="1">
                <a:ln>
                  <a:noFill/>
                </a:ln>
                <a:solidFill>
                  <a:srgbClr val="F66400"/>
                </a:solidFill>
                <a:effectLst/>
                <a:uLnTx/>
                <a:uFillTx/>
                <a:latin typeface="Century Gothic"/>
                <a:ea typeface="+mn-ea"/>
                <a:cs typeface="+mn-cs"/>
              </a:rPr>
              <a:t>tomorrow</a:t>
            </a:r>
            <a:endParaRPr kumimoji="0" lang="x-none" sz="2200" b="1" i="1" u="none" strike="noStrike" kern="1200" cap="none" spc="0" normalizeH="0" baseline="0" noProof="0" dirty="0">
              <a:ln>
                <a:noFill/>
              </a:ln>
              <a:solidFill>
                <a:srgbClr val="F66400"/>
              </a:solidFill>
              <a:effectLst/>
              <a:uLnTx/>
              <a:uFillTx/>
              <a:latin typeface="Century Gothic"/>
              <a:ea typeface="+mn-ea"/>
              <a:cs typeface="+mn-cs"/>
            </a:endParaRPr>
          </a:p>
        </p:txBody>
      </p:sp>
      <p:sp>
        <p:nvSpPr>
          <p:cNvPr id="90" name="CuadroTexto 20">
            <a:extLst>
              <a:ext uri="{FF2B5EF4-FFF2-40B4-BE49-F238E27FC236}">
                <a16:creationId xmlns:a16="http://schemas.microsoft.com/office/drawing/2014/main" id="{6A3820C7-483A-2344-A548-A2AFA4DE92C4}"/>
              </a:ext>
            </a:extLst>
          </p:cNvPr>
          <p:cNvSpPr txBox="1"/>
          <p:nvPr/>
        </p:nvSpPr>
        <p:spPr>
          <a:xfrm>
            <a:off x="349476" y="3032570"/>
            <a:ext cx="159050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F66400"/>
                </a:solidFill>
                <a:effectLst/>
                <a:uLnTx/>
                <a:uFillTx/>
                <a:latin typeface="Century Gothic"/>
                <a:ea typeface="+mn-ea"/>
                <a:cs typeface="+mn-cs"/>
              </a:rPr>
              <a:t>interesting</a:t>
            </a:r>
            <a:endParaRPr kumimoji="0" lang="x-none" sz="2200" b="1" i="1" u="none" strike="noStrike" kern="1200" cap="none" spc="0" normalizeH="0" baseline="0" noProof="0" dirty="0">
              <a:ln>
                <a:noFill/>
              </a:ln>
              <a:solidFill>
                <a:srgbClr val="F66400"/>
              </a:solidFill>
              <a:effectLst/>
              <a:uLnTx/>
              <a:uFillTx/>
              <a:latin typeface="Century Gothic"/>
              <a:ea typeface="+mn-ea"/>
              <a:cs typeface="+mn-cs"/>
            </a:endParaRPr>
          </a:p>
        </p:txBody>
      </p:sp>
      <p:sp>
        <p:nvSpPr>
          <p:cNvPr id="91" name="Llamada rectangular redondeada 61">
            <a:extLst>
              <a:ext uri="{FF2B5EF4-FFF2-40B4-BE49-F238E27FC236}">
                <a16:creationId xmlns:a16="http://schemas.microsoft.com/office/drawing/2014/main" id="{4A055CC5-2AE7-3E4C-B9E9-0AB255FF0258}"/>
              </a:ext>
            </a:extLst>
          </p:cNvPr>
          <p:cNvSpPr/>
          <p:nvPr/>
        </p:nvSpPr>
        <p:spPr>
          <a:xfrm>
            <a:off x="6532301" y="682116"/>
            <a:ext cx="5468773" cy="1396232"/>
          </a:xfrm>
          <a:prstGeom prst="wedgeRoundRectCallout">
            <a:avLst>
              <a:gd name="adj1" fmla="val 34495"/>
              <a:gd name="adj2" fmla="val 9551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¡Voy a </a:t>
            </a:r>
            <a:r>
              <a:rPr kumimoji="0" lang="es-ES" sz="2200" b="0" i="0" u="none" strike="noStrike" kern="1200" cap="none" spc="0" normalizeH="0" baseline="0" noProof="0">
                <a:ln>
                  <a:noFill/>
                </a:ln>
                <a:solidFill>
                  <a:srgbClr val="203864"/>
                </a:solidFill>
                <a:effectLst/>
                <a:uLnTx/>
                <a:uFillTx/>
                <a:latin typeface="Century Gothic"/>
                <a:ea typeface="+mn-ea"/>
                <a:cs typeface="+mn-cs"/>
              </a:rPr>
              <a:t>disfrutar del </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partido de fútbol al máximo!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I’m</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going</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to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really</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enjoy</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the</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________ _______!</a:t>
            </a:r>
            <a:endParaRPr kumimoji="0" lang="x-none" sz="2200" b="0" i="1" u="none" strike="noStrike" kern="1200" cap="none" spc="0" normalizeH="0" baseline="0" noProof="0" dirty="0">
              <a:ln>
                <a:noFill/>
              </a:ln>
              <a:solidFill>
                <a:srgbClr val="203864"/>
              </a:solidFill>
              <a:effectLst/>
              <a:uLnTx/>
              <a:uFillTx/>
              <a:latin typeface="Century Gothic"/>
              <a:ea typeface="+mn-ea"/>
              <a:cs typeface="+mn-cs"/>
            </a:endParaRPr>
          </a:p>
        </p:txBody>
      </p:sp>
      <p:sp>
        <p:nvSpPr>
          <p:cNvPr id="92" name="Llamada rectangular redondeada 63">
            <a:extLst>
              <a:ext uri="{FF2B5EF4-FFF2-40B4-BE49-F238E27FC236}">
                <a16:creationId xmlns:a16="http://schemas.microsoft.com/office/drawing/2014/main" id="{DB4ECB8B-37AF-FE4A-B8D9-8F8F7909F4A2}"/>
              </a:ext>
            </a:extLst>
          </p:cNvPr>
          <p:cNvSpPr/>
          <p:nvPr/>
        </p:nvSpPr>
        <p:spPr>
          <a:xfrm>
            <a:off x="6482332" y="2149567"/>
            <a:ext cx="3199422" cy="2630086"/>
          </a:xfrm>
          <a:prstGeom prst="wedgeRoundRectCallout">
            <a:avLst>
              <a:gd name="adj1" fmla="val 60297"/>
              <a:gd name="adj2" fmla="val 12165"/>
              <a:gd name="adj3" fmla="val 16667"/>
            </a:avLst>
          </a:prstGeom>
          <a:solidFill>
            <a:srgbClr val="F6D9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Quizás también vamos a tener tiempo libre para ir al 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err="1">
                <a:ln>
                  <a:noFill/>
                </a:ln>
                <a:solidFill>
                  <a:srgbClr val="203864"/>
                </a:solidFill>
                <a:effectLst/>
                <a:uLnTx/>
                <a:uFillTx/>
                <a:latin typeface="Century Gothic"/>
                <a:ea typeface="+mn-ea"/>
                <a:cs typeface="+mn-cs"/>
              </a:rPr>
              <a:t>Maybe</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a:ea typeface="+mn-ea"/>
                <a:cs typeface="+mn-cs"/>
              </a:rPr>
              <a:t>we’ll</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a:ea typeface="+mn-ea"/>
                <a:cs typeface="+mn-cs"/>
              </a:rPr>
              <a:t>also</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a:ea typeface="+mn-ea"/>
                <a:cs typeface="+mn-cs"/>
              </a:rPr>
              <a:t>have</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 ______ time to </a:t>
            </a:r>
            <a:r>
              <a:rPr kumimoji="0" lang="es-ES" sz="2200" b="0" i="0" u="none" strike="noStrike" kern="1200" cap="none" spc="0" normalizeH="0" baseline="0" noProof="0" dirty="0" err="1">
                <a:ln>
                  <a:noFill/>
                </a:ln>
                <a:solidFill>
                  <a:srgbClr val="203864"/>
                </a:solidFill>
                <a:effectLst/>
                <a:uLnTx/>
                <a:uFillTx/>
                <a:latin typeface="Century Gothic"/>
                <a:ea typeface="+mn-ea"/>
                <a:cs typeface="+mn-cs"/>
              </a:rPr>
              <a:t>go</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 to </a:t>
            </a:r>
            <a:r>
              <a:rPr kumimoji="0" lang="es-ES" sz="2200" b="0" i="0" u="none" strike="noStrike" kern="1200" cap="none" spc="0" normalizeH="0" baseline="0" noProof="0" dirty="0" err="1">
                <a:ln>
                  <a:noFill/>
                </a:ln>
                <a:solidFill>
                  <a:srgbClr val="203864"/>
                </a:solidFill>
                <a:effectLst/>
                <a:uLnTx/>
                <a:uFillTx/>
                <a:latin typeface="Century Gothic"/>
                <a:ea typeface="+mn-ea"/>
                <a:cs typeface="+mn-cs"/>
              </a:rPr>
              <a:t>the</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 ________.</a:t>
            </a:r>
            <a:endParaRPr kumimoji="0" lang="x-none" sz="22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93" name="CuadroTexto 81">
            <a:extLst>
              <a:ext uri="{FF2B5EF4-FFF2-40B4-BE49-F238E27FC236}">
                <a16:creationId xmlns:a16="http://schemas.microsoft.com/office/drawing/2014/main" id="{2CAE3F93-CB5D-6443-883E-28E98DC62AD7}"/>
              </a:ext>
            </a:extLst>
          </p:cNvPr>
          <p:cNvSpPr txBox="1"/>
          <p:nvPr/>
        </p:nvSpPr>
        <p:spPr>
          <a:xfrm>
            <a:off x="2516900" y="5883180"/>
            <a:ext cx="97975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1" u="none" strike="noStrike" kern="1200" cap="none" spc="0" normalizeH="0" baseline="0" noProof="0" dirty="0" err="1">
                <a:ln>
                  <a:noFill/>
                </a:ln>
                <a:solidFill>
                  <a:srgbClr val="F66400"/>
                </a:solidFill>
                <a:effectLst/>
                <a:uLnTx/>
                <a:uFillTx/>
                <a:latin typeface="Century Gothic"/>
                <a:ea typeface="+mn-ea"/>
                <a:cs typeface="+mn-cs"/>
              </a:rPr>
              <a:t>again</a:t>
            </a:r>
            <a:endParaRPr kumimoji="0" lang="x-none" sz="2200" b="1" i="1" u="none" strike="noStrike" kern="1200" cap="none" spc="0" normalizeH="0" baseline="0" noProof="0" dirty="0">
              <a:ln>
                <a:noFill/>
              </a:ln>
              <a:solidFill>
                <a:srgbClr val="F66400"/>
              </a:solidFill>
              <a:effectLst/>
              <a:uLnTx/>
              <a:uFillTx/>
              <a:latin typeface="Century Gothic"/>
              <a:ea typeface="+mn-ea"/>
              <a:cs typeface="+mn-cs"/>
            </a:endParaRPr>
          </a:p>
        </p:txBody>
      </p:sp>
      <p:sp>
        <p:nvSpPr>
          <p:cNvPr id="94" name="CuadroTexto 82">
            <a:extLst>
              <a:ext uri="{FF2B5EF4-FFF2-40B4-BE49-F238E27FC236}">
                <a16:creationId xmlns:a16="http://schemas.microsoft.com/office/drawing/2014/main" id="{A21B062B-1549-5840-977E-E8BCCEBE8449}"/>
              </a:ext>
            </a:extLst>
          </p:cNvPr>
          <p:cNvSpPr txBox="1"/>
          <p:nvPr/>
        </p:nvSpPr>
        <p:spPr>
          <a:xfrm>
            <a:off x="6703902" y="1663262"/>
            <a:ext cx="107112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203864"/>
                </a:solidFill>
                <a:effectLst/>
                <a:uLnTx/>
                <a:uFillTx/>
                <a:latin typeface="Century Gothic"/>
                <a:ea typeface="+mn-ea"/>
                <a:cs typeface="+mn-cs"/>
              </a:rPr>
              <a:t>match</a:t>
            </a:r>
            <a:endParaRPr kumimoji="0" lang="x-none" sz="2200" b="1"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96" name="CuadroTexto 19">
            <a:extLst>
              <a:ext uri="{FF2B5EF4-FFF2-40B4-BE49-F238E27FC236}">
                <a16:creationId xmlns:a16="http://schemas.microsoft.com/office/drawing/2014/main" id="{8FEA6AF9-E5AE-0B46-A78F-C80E7BEE5266}"/>
              </a:ext>
            </a:extLst>
          </p:cNvPr>
          <p:cNvSpPr txBox="1"/>
          <p:nvPr/>
        </p:nvSpPr>
        <p:spPr>
          <a:xfrm>
            <a:off x="10504966" y="1303310"/>
            <a:ext cx="121700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err="1">
                <a:ln>
                  <a:noFill/>
                </a:ln>
                <a:solidFill>
                  <a:srgbClr val="203864"/>
                </a:solidFill>
                <a:effectLst/>
                <a:uLnTx/>
                <a:uFillTx/>
                <a:latin typeface="Century Gothic"/>
                <a:ea typeface="+mn-ea"/>
                <a:cs typeface="+mn-cs"/>
              </a:rPr>
              <a:t>football</a:t>
            </a:r>
            <a:endParaRPr kumimoji="0" lang="x-none" sz="2200" b="1"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97" name="Llamada rectangular redondeada 21">
            <a:extLst>
              <a:ext uri="{FF2B5EF4-FFF2-40B4-BE49-F238E27FC236}">
                <a16:creationId xmlns:a16="http://schemas.microsoft.com/office/drawing/2014/main" id="{C02AE40F-1AFE-B54D-AB4D-79092D201659}"/>
              </a:ext>
            </a:extLst>
          </p:cNvPr>
          <p:cNvSpPr/>
          <p:nvPr/>
        </p:nvSpPr>
        <p:spPr>
          <a:xfrm>
            <a:off x="6445077" y="4855986"/>
            <a:ext cx="4577961" cy="1396232"/>
          </a:xfrm>
          <a:prstGeom prst="wedgeRoundRectCallout">
            <a:avLst>
              <a:gd name="adj1" fmla="val 47890"/>
              <a:gd name="adj2" fmla="val -8330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¡Y para subir a la torre y comprar cosas en el mercado!</a:t>
            </a:r>
            <a:endParaRPr kumimoji="0" lang="es-ES" sz="2200" b="0" i="1" u="none" strike="noStrike" kern="1200" cap="none" spc="0" normalizeH="0" baseline="0" noProof="0" dirty="0">
              <a:ln>
                <a:noFill/>
              </a:ln>
              <a:solidFill>
                <a:srgbClr val="203864"/>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dirty="0">
                <a:ln>
                  <a:noFill/>
                </a:ln>
                <a:solidFill>
                  <a:srgbClr val="203864"/>
                </a:solidFill>
                <a:effectLst/>
                <a:uLnTx/>
                <a:uFillTx/>
                <a:latin typeface="Century Gothic"/>
                <a:ea typeface="+mn-ea"/>
                <a:cs typeface="+mn-cs"/>
              </a:rPr>
              <a:t>And to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go</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up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the</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_______ and to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buy</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things</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in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the</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________!</a:t>
            </a:r>
            <a:endParaRPr kumimoji="0" lang="x-none" sz="2200" b="0" i="1" u="none" strike="noStrike" kern="1200" cap="none" spc="0" normalizeH="0" baseline="0" noProof="0" dirty="0">
              <a:ln>
                <a:noFill/>
              </a:ln>
              <a:solidFill>
                <a:srgbClr val="203864"/>
              </a:solidFill>
              <a:effectLst/>
              <a:uLnTx/>
              <a:uFillTx/>
              <a:latin typeface="Century Gothic"/>
              <a:ea typeface="+mn-ea"/>
              <a:cs typeface="+mn-cs"/>
            </a:endParaRPr>
          </a:p>
        </p:txBody>
      </p:sp>
      <p:sp>
        <p:nvSpPr>
          <p:cNvPr id="98" name="CuadroTexto 26">
            <a:extLst>
              <a:ext uri="{FF2B5EF4-FFF2-40B4-BE49-F238E27FC236}">
                <a16:creationId xmlns:a16="http://schemas.microsoft.com/office/drawing/2014/main" id="{08047DCC-CF7E-E84C-8807-00CDFC66BC1E}"/>
              </a:ext>
            </a:extLst>
          </p:cNvPr>
          <p:cNvSpPr txBox="1"/>
          <p:nvPr/>
        </p:nvSpPr>
        <p:spPr>
          <a:xfrm>
            <a:off x="7502317" y="3896964"/>
            <a:ext cx="71526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a:ea typeface="+mn-ea"/>
                <a:cs typeface="+mn-cs"/>
              </a:rPr>
              <a:t>free</a:t>
            </a:r>
            <a:endParaRPr kumimoji="0" lang="x-none" sz="2200" b="1"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99" name="CuadroTexto 26">
            <a:extLst>
              <a:ext uri="{FF2B5EF4-FFF2-40B4-BE49-F238E27FC236}">
                <a16:creationId xmlns:a16="http://schemas.microsoft.com/office/drawing/2014/main" id="{7A2CF964-3068-C143-B987-A9B131E4F815}"/>
              </a:ext>
            </a:extLst>
          </p:cNvPr>
          <p:cNvSpPr txBox="1"/>
          <p:nvPr/>
        </p:nvSpPr>
        <p:spPr>
          <a:xfrm>
            <a:off x="7958809" y="4240686"/>
            <a:ext cx="123463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203864"/>
                </a:solidFill>
                <a:effectLst/>
                <a:uLnTx/>
                <a:uFillTx/>
                <a:latin typeface="Century Gothic"/>
                <a:ea typeface="+mn-ea"/>
                <a:cs typeface="+mn-cs"/>
              </a:rPr>
              <a:t>cinema</a:t>
            </a:r>
            <a:endParaRPr kumimoji="0" lang="x-none" sz="2200" b="1"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102" name="CuadroTexto 26">
            <a:extLst>
              <a:ext uri="{FF2B5EF4-FFF2-40B4-BE49-F238E27FC236}">
                <a16:creationId xmlns:a16="http://schemas.microsoft.com/office/drawing/2014/main" id="{5431D1D7-9B0C-F143-8A6B-6FA89FEF71DE}"/>
              </a:ext>
            </a:extLst>
          </p:cNvPr>
          <p:cNvSpPr txBox="1"/>
          <p:nvPr/>
        </p:nvSpPr>
        <p:spPr>
          <a:xfrm>
            <a:off x="9065560" y="5452505"/>
            <a:ext cx="94769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err="1">
                <a:ln>
                  <a:noFill/>
                </a:ln>
                <a:solidFill>
                  <a:srgbClr val="203864"/>
                </a:solidFill>
                <a:effectLst/>
                <a:uLnTx/>
                <a:uFillTx/>
                <a:latin typeface="Century Gothic"/>
                <a:ea typeface="+mn-ea"/>
                <a:cs typeface="+mn-cs"/>
              </a:rPr>
              <a:t>tower</a:t>
            </a:r>
            <a:endParaRPr kumimoji="0" lang="x-none" sz="2200" b="1"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33" name="CuadroTexto 26">
            <a:extLst>
              <a:ext uri="{FF2B5EF4-FFF2-40B4-BE49-F238E27FC236}">
                <a16:creationId xmlns:a16="http://schemas.microsoft.com/office/drawing/2014/main" id="{98C6EDF7-1B8C-4B45-9883-D716B3195E16}"/>
              </a:ext>
            </a:extLst>
          </p:cNvPr>
          <p:cNvSpPr txBox="1"/>
          <p:nvPr/>
        </p:nvSpPr>
        <p:spPr>
          <a:xfrm>
            <a:off x="9198804" y="5821331"/>
            <a:ext cx="115448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err="1">
                <a:ln>
                  <a:noFill/>
                </a:ln>
                <a:solidFill>
                  <a:srgbClr val="203864"/>
                </a:solidFill>
                <a:effectLst/>
                <a:uLnTx/>
                <a:uFillTx/>
                <a:latin typeface="Century Gothic"/>
                <a:ea typeface="+mn-ea"/>
                <a:cs typeface="+mn-cs"/>
              </a:rPr>
              <a:t>market</a:t>
            </a:r>
            <a:endParaRPr kumimoji="0" lang="x-none" sz="2200" b="1" i="0" u="none" strike="noStrike" kern="1200" cap="none" spc="0" normalizeH="0" baseline="0" noProof="0" dirty="0">
              <a:ln>
                <a:noFill/>
              </a:ln>
              <a:solidFill>
                <a:srgbClr val="203864"/>
              </a:solidFill>
              <a:effectLst/>
              <a:uLnTx/>
              <a:uFillTx/>
              <a:latin typeface="Century Gothic"/>
              <a:ea typeface="+mn-ea"/>
              <a:cs typeface="+mn-cs"/>
            </a:endParaRPr>
          </a:p>
        </p:txBody>
      </p:sp>
      <p:pic>
        <p:nvPicPr>
          <p:cNvPr id="5" name="Imagen 4" descr="Imagen que contiene juguete, muñeca&#10;&#10;Descripción generada automáticamente">
            <a:extLst>
              <a:ext uri="{FF2B5EF4-FFF2-40B4-BE49-F238E27FC236}">
                <a16:creationId xmlns:a16="http://schemas.microsoft.com/office/drawing/2014/main" id="{D3E16F38-A2B1-824C-A925-8A35FF2848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707" y="3531148"/>
            <a:ext cx="2296115" cy="2824391"/>
          </a:xfrm>
          <a:prstGeom prst="rect">
            <a:avLst/>
          </a:prstGeom>
        </p:spPr>
      </p:pic>
      <p:pic>
        <p:nvPicPr>
          <p:cNvPr id="36" name="Imagen 12" descr="Imagen que contiene muñeca, juguete, dibujo&#10;&#10;Descripción generada automáticamente">
            <a:extLst>
              <a:ext uri="{FF2B5EF4-FFF2-40B4-BE49-F238E27FC236}">
                <a16:creationId xmlns:a16="http://schemas.microsoft.com/office/drawing/2014/main" id="{A3CD1ED3-B0CE-4F4E-8DCE-6EB9B3AFB4F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35417" y="2355052"/>
            <a:ext cx="2382826" cy="3021120"/>
          </a:xfrm>
          <a:prstGeom prst="rect">
            <a:avLst/>
          </a:prstGeom>
        </p:spPr>
      </p:pic>
    </p:spTree>
    <p:extLst>
      <p:ext uri="{BB962C8B-B14F-4D97-AF65-F5344CB8AC3E}">
        <p14:creationId xmlns:p14="http://schemas.microsoft.com/office/powerpoint/2010/main" val="319881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2">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90" grpId="0"/>
      <p:bldP spid="93" grpId="0"/>
      <p:bldP spid="94" grpId="0"/>
      <p:bldP spid="9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5" y="274665"/>
            <a:ext cx="10422681" cy="549330"/>
          </a:xfrm>
        </p:spPr>
        <p:txBody>
          <a:bodyPr>
            <a:normAutofit fontScale="90000"/>
          </a:bodyPr>
          <a:lstStyle/>
          <a:p>
            <a:r>
              <a:rPr lang="en-GB" sz="2400" b="1" dirty="0">
                <a:solidFill>
                  <a:srgbClr val="203864"/>
                </a:solidFill>
              </a:rPr>
              <a:t>Lucía y Daniel </a:t>
            </a:r>
            <a:r>
              <a:rPr lang="en-GB" sz="2400" b="1" dirty="0" err="1">
                <a:solidFill>
                  <a:srgbClr val="203864"/>
                </a:solidFill>
              </a:rPr>
              <a:t>están</a:t>
            </a:r>
            <a:r>
              <a:rPr lang="en-GB" sz="2400" b="1" dirty="0">
                <a:solidFill>
                  <a:srgbClr val="203864"/>
                </a:solidFill>
              </a:rPr>
              <a:t> con sus amigos </a:t>
            </a:r>
            <a:r>
              <a:rPr lang="en-GB" sz="2400" b="1" dirty="0" err="1">
                <a:solidFill>
                  <a:srgbClr val="203864"/>
                </a:solidFill>
              </a:rPr>
              <a:t>fuera</a:t>
            </a:r>
            <a:r>
              <a:rPr lang="en-GB" sz="2400" b="1" dirty="0">
                <a:solidFill>
                  <a:srgbClr val="203864"/>
                </a:solidFill>
              </a:rPr>
              <a:t> de la </a:t>
            </a:r>
            <a:r>
              <a:rPr lang="en-GB" sz="2400" b="1" dirty="0" err="1">
                <a:solidFill>
                  <a:srgbClr val="203864"/>
                </a:solidFill>
              </a:rPr>
              <a:t>escuela</a:t>
            </a:r>
            <a:r>
              <a:rPr lang="en-GB" sz="2400" b="1" dirty="0">
                <a:solidFill>
                  <a:srgbClr val="203864"/>
                </a:solidFill>
              </a:rPr>
              <a:t>.</a:t>
            </a:r>
            <a:br>
              <a:rPr lang="en-GB" sz="2400" b="1" dirty="0">
                <a:solidFill>
                  <a:srgbClr val="203864"/>
                </a:solidFill>
              </a:rPr>
            </a:br>
            <a:r>
              <a:rPr lang="en-GB" sz="2400" b="1" dirty="0" err="1">
                <a:solidFill>
                  <a:srgbClr val="203864"/>
                </a:solidFill>
              </a:rPr>
              <a:t>Completa</a:t>
            </a:r>
            <a:r>
              <a:rPr lang="en-GB" sz="2400" b="1" dirty="0">
                <a:solidFill>
                  <a:srgbClr val="203864"/>
                </a:solidFill>
              </a:rPr>
              <a:t> la </a:t>
            </a:r>
            <a:r>
              <a:rPr lang="en-GB" sz="2400" b="1" dirty="0" err="1">
                <a:solidFill>
                  <a:srgbClr val="203864"/>
                </a:solidFill>
              </a:rPr>
              <a:t>frase</a:t>
            </a:r>
            <a:r>
              <a:rPr lang="en-GB" sz="2400" b="1" dirty="0">
                <a:solidFill>
                  <a:srgbClr val="203864"/>
                </a:solidFill>
              </a:rPr>
              <a:t> </a:t>
            </a:r>
            <a:r>
              <a:rPr lang="en-GB" sz="2400" b="1" dirty="0" err="1">
                <a:solidFill>
                  <a:srgbClr val="203864"/>
                </a:solidFill>
              </a:rPr>
              <a:t>en</a:t>
            </a:r>
            <a:r>
              <a:rPr lang="en-GB" sz="2400" b="1" dirty="0">
                <a:solidFill>
                  <a:srgbClr val="203864"/>
                </a:solidFill>
              </a:rPr>
              <a:t> </a:t>
            </a:r>
            <a:r>
              <a:rPr lang="en-GB" sz="2400" b="1" dirty="0" err="1">
                <a:solidFill>
                  <a:srgbClr val="203864"/>
                </a:solidFill>
              </a:rPr>
              <a:t>español</a:t>
            </a:r>
            <a:r>
              <a:rPr lang="en-GB" sz="2400" b="1" dirty="0">
                <a:solidFill>
                  <a:srgbClr val="203864"/>
                </a:solidFill>
              </a:rPr>
              <a:t>.</a:t>
            </a:r>
          </a:p>
        </p:txBody>
      </p:sp>
      <p:sp>
        <p:nvSpPr>
          <p:cNvPr id="49" name="Rounded Rectangle 11">
            <a:extLst>
              <a:ext uri="{FF2B5EF4-FFF2-40B4-BE49-F238E27FC236}">
                <a16:creationId xmlns:a16="http://schemas.microsoft.com/office/drawing/2014/main" id="{A316DD52-7894-4A75-969C-CA0645DA2978}"/>
              </a:ext>
            </a:extLst>
          </p:cNvPr>
          <p:cNvSpPr/>
          <p:nvPr/>
        </p:nvSpPr>
        <p:spPr>
          <a:xfrm>
            <a:off x="10855791" y="159903"/>
            <a:ext cx="11452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3" name="Llamada rectangular redondeada 62">
            <a:extLst>
              <a:ext uri="{FF2B5EF4-FFF2-40B4-BE49-F238E27FC236}">
                <a16:creationId xmlns:a16="http://schemas.microsoft.com/office/drawing/2014/main" id="{21BE5FCC-3895-2E41-99EC-C00DE8F8DF9F}"/>
              </a:ext>
            </a:extLst>
          </p:cNvPr>
          <p:cNvSpPr/>
          <p:nvPr/>
        </p:nvSpPr>
        <p:spPr>
          <a:xfrm>
            <a:off x="3517865" y="927110"/>
            <a:ext cx="2769938" cy="2544581"/>
          </a:xfrm>
          <a:prstGeom prst="wedgeRoundRectCallout">
            <a:avLst>
              <a:gd name="adj1" fmla="val -89399"/>
              <a:gd name="adj2" fmla="val 60430"/>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¡Sí! ____ música _________ en la calle _____ el día.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dirty="0">
                <a:ln>
                  <a:noFill/>
                </a:ln>
                <a:solidFill>
                  <a:srgbClr val="203864"/>
                </a:solidFill>
                <a:effectLst/>
                <a:uLnTx/>
                <a:uFillTx/>
                <a:latin typeface="Century Gothic"/>
                <a:ea typeface="+mn-ea"/>
                <a:cs typeface="+mn-cs"/>
              </a:rPr>
              <a:t>Yes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there</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is</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fun</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music</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in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the</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street</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all</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day</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a:t>
            </a:r>
            <a:endParaRPr kumimoji="0" lang="x-none" sz="2200" b="0" i="1" u="none" strike="noStrike" kern="1200" cap="none" spc="0" normalizeH="0" baseline="0" noProof="0" dirty="0">
              <a:ln>
                <a:noFill/>
              </a:ln>
              <a:solidFill>
                <a:srgbClr val="203864"/>
              </a:solidFill>
              <a:effectLst/>
              <a:uLnTx/>
              <a:uFillTx/>
              <a:latin typeface="Century Gothic"/>
              <a:ea typeface="+mn-ea"/>
              <a:cs typeface="+mn-cs"/>
            </a:endParaRPr>
          </a:p>
        </p:txBody>
      </p:sp>
      <p:sp>
        <p:nvSpPr>
          <p:cNvPr id="29" name="Title 1"/>
          <p:cNvSpPr txBox="1">
            <a:spLocks/>
          </p:cNvSpPr>
          <p:nvPr/>
        </p:nvSpPr>
        <p:spPr>
          <a:xfrm>
            <a:off x="122729" y="823995"/>
            <a:ext cx="1667569" cy="5493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err="1">
                <a:ln>
                  <a:noFill/>
                </a:ln>
                <a:solidFill>
                  <a:srgbClr val="203864"/>
                </a:solidFill>
                <a:effectLst/>
                <a:uLnTx/>
                <a:uFillTx/>
                <a:latin typeface="Century Gothic" panose="020B0502020202020204" pitchFamily="34" charset="0"/>
                <a:ea typeface="+mj-ea"/>
                <a:cs typeface="+mj-cs"/>
              </a:rPr>
              <a:t>Diálogo</a:t>
            </a:r>
            <a:r>
              <a:rPr kumimoji="0" lang="en-GB" sz="2400" b="0" i="0" u="none" strike="noStrike" kern="1200" cap="none" spc="0" normalizeH="0" baseline="0" noProof="0" dirty="0">
                <a:ln>
                  <a:noFill/>
                </a:ln>
                <a:solidFill>
                  <a:srgbClr val="203864"/>
                </a:solidFill>
                <a:effectLst/>
                <a:uLnTx/>
                <a:uFillTx/>
                <a:latin typeface="Century Gothic" panose="020B0502020202020204" pitchFamily="34" charset="0"/>
                <a:ea typeface="+mj-ea"/>
                <a:cs typeface="+mj-cs"/>
              </a:rPr>
              <a:t> 1</a:t>
            </a:r>
          </a:p>
        </p:txBody>
      </p:sp>
      <p:sp>
        <p:nvSpPr>
          <p:cNvPr id="31" name="Title 1"/>
          <p:cNvSpPr txBox="1">
            <a:spLocks/>
          </p:cNvSpPr>
          <p:nvPr/>
        </p:nvSpPr>
        <p:spPr>
          <a:xfrm>
            <a:off x="8628511" y="159903"/>
            <a:ext cx="1667569" cy="5493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a:ln>
                  <a:noFill/>
                </a:ln>
                <a:solidFill>
                  <a:srgbClr val="203864"/>
                </a:solidFill>
                <a:effectLst/>
                <a:uLnTx/>
                <a:uFillTx/>
                <a:latin typeface="Century Gothic" panose="020B0502020202020204" pitchFamily="34" charset="0"/>
                <a:ea typeface="+mj-ea"/>
                <a:cs typeface="+mj-cs"/>
              </a:rPr>
              <a:t>Diálogo 2</a:t>
            </a:r>
            <a:endParaRPr kumimoji="0" lang="en-GB" sz="2400" b="0" i="0" u="none" strike="noStrike" kern="1200" cap="none" spc="0" normalizeH="0" baseline="0" noProof="0" dirty="0">
              <a:ln>
                <a:noFill/>
              </a:ln>
              <a:solidFill>
                <a:srgbClr val="203864"/>
              </a:solidFill>
              <a:effectLst/>
              <a:uLnTx/>
              <a:uFillTx/>
              <a:latin typeface="Century Gothic" panose="020B0502020202020204" pitchFamily="34" charset="0"/>
              <a:ea typeface="+mj-ea"/>
              <a:cs typeface="+mj-cs"/>
            </a:endParaRPr>
          </a:p>
        </p:txBody>
      </p:sp>
      <p:sp>
        <p:nvSpPr>
          <p:cNvPr id="76" name="Llamada rectangular redondeada 51">
            <a:extLst>
              <a:ext uri="{FF2B5EF4-FFF2-40B4-BE49-F238E27FC236}">
                <a16:creationId xmlns:a16="http://schemas.microsoft.com/office/drawing/2014/main" id="{0380E8DC-8450-644B-A04E-42427B3E0656}"/>
              </a:ext>
            </a:extLst>
          </p:cNvPr>
          <p:cNvSpPr/>
          <p:nvPr/>
        </p:nvSpPr>
        <p:spPr>
          <a:xfrm>
            <a:off x="2327013" y="3574807"/>
            <a:ext cx="3657464" cy="2737074"/>
          </a:xfrm>
          <a:prstGeom prst="wedgeRoundRectCallout">
            <a:avLst>
              <a:gd name="adj1" fmla="val -58501"/>
              <a:gd name="adj2" fmla="val -1847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Visito la ciudad a veces porque una _______ vive allí. ¡Es genial ir ________!</a:t>
            </a:r>
            <a:endParaRPr kumimoji="0" lang="x-none" sz="2200" b="0" i="0" u="none" strike="noStrike" kern="1200" cap="none" spc="0" normalizeH="0" baseline="0" noProof="0" dirty="0">
              <a:ln>
                <a:noFill/>
              </a:ln>
              <a:solidFill>
                <a:srgbClr val="203864"/>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dirty="0">
                <a:ln>
                  <a:noFill/>
                </a:ln>
                <a:solidFill>
                  <a:srgbClr val="203864"/>
                </a:solidFill>
                <a:effectLst/>
                <a:uLnTx/>
                <a:uFillTx/>
                <a:latin typeface="Century Gothic"/>
                <a:ea typeface="+mn-ea"/>
                <a:cs typeface="+mn-cs"/>
              </a:rPr>
              <a:t>I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visit</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the</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city</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sometimes</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because</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friend</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lives</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there</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It’s</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great</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to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go</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again</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a:t>
            </a:r>
            <a:endParaRPr kumimoji="0" lang="x-none" sz="2200" b="0" i="1" u="none" strike="noStrike" kern="1200" cap="none" spc="0" normalizeH="0" baseline="0" noProof="0" dirty="0">
              <a:ln>
                <a:noFill/>
              </a:ln>
              <a:solidFill>
                <a:srgbClr val="203864"/>
              </a:solidFill>
              <a:effectLst/>
              <a:uLnTx/>
              <a:uFillTx/>
              <a:latin typeface="Century Gothic"/>
              <a:ea typeface="+mn-ea"/>
              <a:cs typeface="+mn-cs"/>
            </a:endParaRPr>
          </a:p>
        </p:txBody>
      </p:sp>
      <p:sp>
        <p:nvSpPr>
          <p:cNvPr id="77" name="Llamada rectangular redondeada 52">
            <a:extLst>
              <a:ext uri="{FF2B5EF4-FFF2-40B4-BE49-F238E27FC236}">
                <a16:creationId xmlns:a16="http://schemas.microsoft.com/office/drawing/2014/main" id="{28A4A2EC-6022-BB4A-857F-C3C719522DE9}"/>
              </a:ext>
            </a:extLst>
          </p:cNvPr>
          <p:cNvSpPr/>
          <p:nvPr/>
        </p:nvSpPr>
        <p:spPr>
          <a:xfrm>
            <a:off x="149315" y="1399635"/>
            <a:ext cx="3124052" cy="2072055"/>
          </a:xfrm>
          <a:prstGeom prst="wedgeRoundRectCallout">
            <a:avLst>
              <a:gd name="adj1" fmla="val -28632"/>
              <a:gd name="adj2" fmla="val 7611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El _____ de ________ es muy ___________, ¿no?</a:t>
            </a:r>
            <a:endParaRPr kumimoji="0" lang="en-GB" sz="2200" b="0" i="0" u="none" strike="noStrike" kern="1200" cap="none" spc="0" normalizeH="0" baseline="0" noProof="0" dirty="0">
              <a:ln>
                <a:noFill/>
              </a:ln>
              <a:solidFill>
                <a:srgbClr val="203864"/>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The</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plan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for</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tomorrow</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is</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very</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interesting</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right</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a:t>
            </a:r>
            <a:endParaRPr kumimoji="0" lang="x-none" sz="2200" b="0" i="1" u="none" strike="noStrike" kern="1200" cap="none" spc="0" normalizeH="0" baseline="0" noProof="0" dirty="0">
              <a:ln>
                <a:noFill/>
              </a:ln>
              <a:solidFill>
                <a:srgbClr val="203864"/>
              </a:solidFill>
              <a:effectLst/>
              <a:uLnTx/>
              <a:uFillTx/>
              <a:latin typeface="Century Gothic"/>
              <a:ea typeface="+mn-ea"/>
              <a:cs typeface="+mn-cs"/>
            </a:endParaRPr>
          </a:p>
        </p:txBody>
      </p:sp>
      <p:sp>
        <p:nvSpPr>
          <p:cNvPr id="78" name="CuadroTexto 16">
            <a:extLst>
              <a:ext uri="{FF2B5EF4-FFF2-40B4-BE49-F238E27FC236}">
                <a16:creationId xmlns:a16="http://schemas.microsoft.com/office/drawing/2014/main" id="{49552D78-A2E3-4643-93A3-CE91D270FF7A}"/>
              </a:ext>
            </a:extLst>
          </p:cNvPr>
          <p:cNvSpPr txBox="1"/>
          <p:nvPr/>
        </p:nvSpPr>
        <p:spPr>
          <a:xfrm>
            <a:off x="559609" y="1366838"/>
            <a:ext cx="79380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1" u="none" strike="noStrike" kern="1200" cap="none" spc="0" normalizeH="0" baseline="0" noProof="0" dirty="0">
                <a:ln>
                  <a:noFill/>
                </a:ln>
                <a:solidFill>
                  <a:srgbClr val="F66400"/>
                </a:solidFill>
                <a:effectLst/>
                <a:uLnTx/>
                <a:uFillTx/>
                <a:latin typeface="Century Gothic"/>
                <a:ea typeface="+mn-ea"/>
                <a:cs typeface="+mn-cs"/>
              </a:rPr>
              <a:t>plan</a:t>
            </a:r>
            <a:endParaRPr kumimoji="0" lang="x-none" sz="2200" b="1" i="1" u="none" strike="noStrike" kern="1200" cap="none" spc="0" normalizeH="0" baseline="0" noProof="0" dirty="0">
              <a:ln>
                <a:noFill/>
              </a:ln>
              <a:solidFill>
                <a:srgbClr val="F66400"/>
              </a:solidFill>
              <a:effectLst/>
              <a:uLnTx/>
              <a:uFillTx/>
              <a:latin typeface="Century Gothic"/>
              <a:ea typeface="+mn-ea"/>
              <a:cs typeface="+mn-cs"/>
            </a:endParaRPr>
          </a:p>
        </p:txBody>
      </p:sp>
      <p:sp>
        <p:nvSpPr>
          <p:cNvPr id="79" name="CuadroTexto 65">
            <a:extLst>
              <a:ext uri="{FF2B5EF4-FFF2-40B4-BE49-F238E27FC236}">
                <a16:creationId xmlns:a16="http://schemas.microsoft.com/office/drawing/2014/main" id="{5DABC88E-B0EE-A54F-852C-21C9CDF994E9}"/>
              </a:ext>
            </a:extLst>
          </p:cNvPr>
          <p:cNvSpPr txBox="1"/>
          <p:nvPr/>
        </p:nvSpPr>
        <p:spPr>
          <a:xfrm>
            <a:off x="4150926" y="942438"/>
            <a:ext cx="70403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1" u="none" strike="noStrike" kern="1200" cap="none" spc="0" normalizeH="0" baseline="0" noProof="0" dirty="0">
                <a:ln>
                  <a:noFill/>
                </a:ln>
                <a:solidFill>
                  <a:srgbClr val="F66400"/>
                </a:solidFill>
                <a:effectLst/>
                <a:uLnTx/>
                <a:uFillTx/>
                <a:latin typeface="Century Gothic"/>
                <a:ea typeface="+mn-ea"/>
                <a:cs typeface="+mn-cs"/>
              </a:rPr>
              <a:t>hay</a:t>
            </a:r>
            <a:endParaRPr kumimoji="0" lang="x-none" sz="2200" b="1" i="1" u="none" strike="noStrike" kern="1200" cap="none" spc="0" normalizeH="0" baseline="0" noProof="0" dirty="0">
              <a:ln>
                <a:noFill/>
              </a:ln>
              <a:solidFill>
                <a:srgbClr val="F66400"/>
              </a:solidFill>
              <a:effectLst/>
              <a:uLnTx/>
              <a:uFillTx/>
              <a:latin typeface="Century Gothic"/>
              <a:ea typeface="+mn-ea"/>
              <a:cs typeface="+mn-cs"/>
            </a:endParaRPr>
          </a:p>
        </p:txBody>
      </p:sp>
      <p:sp>
        <p:nvSpPr>
          <p:cNvPr id="85" name="CuadroTexto 67">
            <a:extLst>
              <a:ext uri="{FF2B5EF4-FFF2-40B4-BE49-F238E27FC236}">
                <a16:creationId xmlns:a16="http://schemas.microsoft.com/office/drawing/2014/main" id="{0F9C066B-E3E7-6A42-8962-D912FBE3D9A1}"/>
              </a:ext>
            </a:extLst>
          </p:cNvPr>
          <p:cNvSpPr txBox="1"/>
          <p:nvPr/>
        </p:nvSpPr>
        <p:spPr>
          <a:xfrm>
            <a:off x="3624232" y="1322080"/>
            <a:ext cx="139172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1" u="none" strike="noStrike" kern="1200" cap="none" spc="0" normalizeH="0" baseline="0" noProof="0" dirty="0">
                <a:ln>
                  <a:noFill/>
                </a:ln>
                <a:solidFill>
                  <a:srgbClr val="F66400"/>
                </a:solidFill>
                <a:effectLst/>
                <a:uLnTx/>
                <a:uFillTx/>
                <a:latin typeface="Century Gothic"/>
                <a:ea typeface="+mn-ea"/>
                <a:cs typeface="+mn-cs"/>
              </a:rPr>
              <a:t>divertida</a:t>
            </a:r>
            <a:endParaRPr kumimoji="0" lang="x-none" sz="2200" b="1" i="1" u="none" strike="noStrike" kern="1200" cap="none" spc="0" normalizeH="0" baseline="0" noProof="0" dirty="0">
              <a:ln>
                <a:noFill/>
              </a:ln>
              <a:solidFill>
                <a:srgbClr val="F66400"/>
              </a:solidFill>
              <a:effectLst/>
              <a:uLnTx/>
              <a:uFillTx/>
              <a:latin typeface="Century Gothic"/>
              <a:ea typeface="+mn-ea"/>
              <a:cs typeface="+mn-cs"/>
            </a:endParaRPr>
          </a:p>
        </p:txBody>
      </p:sp>
      <p:sp>
        <p:nvSpPr>
          <p:cNvPr id="86" name="CuadroTexto 68">
            <a:extLst>
              <a:ext uri="{FF2B5EF4-FFF2-40B4-BE49-F238E27FC236}">
                <a16:creationId xmlns:a16="http://schemas.microsoft.com/office/drawing/2014/main" id="{AF73621A-598F-D449-9841-4EA2486ECCB3}"/>
              </a:ext>
            </a:extLst>
          </p:cNvPr>
          <p:cNvSpPr txBox="1"/>
          <p:nvPr/>
        </p:nvSpPr>
        <p:spPr>
          <a:xfrm>
            <a:off x="4425102" y="1640638"/>
            <a:ext cx="81785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1" u="none" strike="noStrike" kern="1200" cap="none" spc="0" normalizeH="0" baseline="0" noProof="0" dirty="0">
                <a:ln>
                  <a:noFill/>
                </a:ln>
                <a:solidFill>
                  <a:srgbClr val="F66400"/>
                </a:solidFill>
                <a:effectLst/>
                <a:uLnTx/>
                <a:uFillTx/>
                <a:latin typeface="Century Gothic"/>
                <a:ea typeface="+mn-ea"/>
                <a:cs typeface="+mn-cs"/>
              </a:rPr>
              <a:t>todo</a:t>
            </a:r>
            <a:endParaRPr kumimoji="0" lang="x-none" sz="2200" b="1" i="1" u="none" strike="noStrike" kern="1200" cap="none" spc="0" normalizeH="0" baseline="0" noProof="0" dirty="0">
              <a:ln>
                <a:noFill/>
              </a:ln>
              <a:solidFill>
                <a:srgbClr val="F66400"/>
              </a:solidFill>
              <a:effectLst/>
              <a:uLnTx/>
              <a:uFillTx/>
              <a:latin typeface="Century Gothic"/>
              <a:ea typeface="+mn-ea"/>
              <a:cs typeface="+mn-cs"/>
            </a:endParaRPr>
          </a:p>
        </p:txBody>
      </p:sp>
      <p:sp>
        <p:nvSpPr>
          <p:cNvPr id="87" name="CuadroTexto 79">
            <a:extLst>
              <a:ext uri="{FF2B5EF4-FFF2-40B4-BE49-F238E27FC236}">
                <a16:creationId xmlns:a16="http://schemas.microsoft.com/office/drawing/2014/main" id="{10E11FB7-CCDC-A646-BECD-7590A4B42348}"/>
              </a:ext>
            </a:extLst>
          </p:cNvPr>
          <p:cNvSpPr txBox="1"/>
          <p:nvPr/>
        </p:nvSpPr>
        <p:spPr>
          <a:xfrm>
            <a:off x="2480144" y="4212274"/>
            <a:ext cx="107433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1" u="none" strike="noStrike" kern="1200" cap="none" spc="0" normalizeH="0" baseline="0" noProof="0" dirty="0">
                <a:ln>
                  <a:noFill/>
                </a:ln>
                <a:solidFill>
                  <a:srgbClr val="F66400"/>
                </a:solidFill>
                <a:effectLst/>
                <a:uLnTx/>
                <a:uFillTx/>
                <a:latin typeface="Century Gothic"/>
                <a:ea typeface="+mn-ea"/>
                <a:cs typeface="+mn-cs"/>
              </a:rPr>
              <a:t>amiga</a:t>
            </a:r>
            <a:endParaRPr kumimoji="0" lang="x-none" sz="2200" b="1" i="1" u="none" strike="noStrike" kern="1200" cap="none" spc="0" normalizeH="0" baseline="0" noProof="0" dirty="0">
              <a:ln>
                <a:noFill/>
              </a:ln>
              <a:solidFill>
                <a:srgbClr val="F66400"/>
              </a:solidFill>
              <a:effectLst/>
              <a:uLnTx/>
              <a:uFillTx/>
              <a:latin typeface="Century Gothic"/>
              <a:ea typeface="+mn-ea"/>
              <a:cs typeface="+mn-cs"/>
            </a:endParaRPr>
          </a:p>
        </p:txBody>
      </p:sp>
      <p:sp>
        <p:nvSpPr>
          <p:cNvPr id="88" name="CuadroTexto 20">
            <a:extLst>
              <a:ext uri="{FF2B5EF4-FFF2-40B4-BE49-F238E27FC236}">
                <a16:creationId xmlns:a16="http://schemas.microsoft.com/office/drawing/2014/main" id="{BA39D1E5-2FAF-104F-94F8-6AE70E6FEAA8}"/>
              </a:ext>
            </a:extLst>
          </p:cNvPr>
          <p:cNvSpPr txBox="1"/>
          <p:nvPr/>
        </p:nvSpPr>
        <p:spPr>
          <a:xfrm>
            <a:off x="1806722" y="1367828"/>
            <a:ext cx="134684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1" u="none" strike="noStrike" kern="1200" cap="none" spc="0" normalizeH="0" baseline="0" noProof="0" dirty="0">
                <a:ln>
                  <a:noFill/>
                </a:ln>
                <a:solidFill>
                  <a:srgbClr val="F66400"/>
                </a:solidFill>
                <a:effectLst/>
                <a:uLnTx/>
                <a:uFillTx/>
                <a:latin typeface="Century Gothic"/>
                <a:ea typeface="+mn-ea"/>
                <a:cs typeface="+mn-cs"/>
              </a:rPr>
              <a:t>mañana</a:t>
            </a:r>
            <a:endParaRPr kumimoji="0" lang="x-none" sz="2200" b="1" i="1" u="none" strike="noStrike" kern="1200" cap="none" spc="0" normalizeH="0" baseline="0" noProof="0" dirty="0">
              <a:ln>
                <a:noFill/>
              </a:ln>
              <a:solidFill>
                <a:srgbClr val="F66400"/>
              </a:solidFill>
              <a:effectLst/>
              <a:uLnTx/>
              <a:uFillTx/>
              <a:latin typeface="Century Gothic"/>
              <a:ea typeface="+mn-ea"/>
              <a:cs typeface="+mn-cs"/>
            </a:endParaRPr>
          </a:p>
        </p:txBody>
      </p:sp>
      <p:sp>
        <p:nvSpPr>
          <p:cNvPr id="90" name="CuadroTexto 20">
            <a:extLst>
              <a:ext uri="{FF2B5EF4-FFF2-40B4-BE49-F238E27FC236}">
                <a16:creationId xmlns:a16="http://schemas.microsoft.com/office/drawing/2014/main" id="{6A3820C7-483A-2344-A548-A2AFA4DE92C4}"/>
              </a:ext>
            </a:extLst>
          </p:cNvPr>
          <p:cNvSpPr txBox="1"/>
          <p:nvPr/>
        </p:nvSpPr>
        <p:spPr>
          <a:xfrm>
            <a:off x="1302129" y="1708963"/>
            <a:ext cx="170431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err="1">
                <a:ln>
                  <a:noFill/>
                </a:ln>
                <a:solidFill>
                  <a:srgbClr val="F66400"/>
                </a:solidFill>
                <a:effectLst/>
                <a:uLnTx/>
                <a:uFillTx/>
                <a:latin typeface="Century Gothic"/>
                <a:ea typeface="+mn-ea"/>
                <a:cs typeface="+mn-cs"/>
              </a:rPr>
              <a:t>interesante</a:t>
            </a:r>
            <a:endParaRPr kumimoji="0" lang="x-none" sz="2200" b="1" i="1" u="none" strike="noStrike" kern="1200" cap="none" spc="0" normalizeH="0" baseline="0" noProof="0" dirty="0">
              <a:ln>
                <a:noFill/>
              </a:ln>
              <a:solidFill>
                <a:srgbClr val="F66400"/>
              </a:solidFill>
              <a:effectLst/>
              <a:uLnTx/>
              <a:uFillTx/>
              <a:latin typeface="Century Gothic"/>
              <a:ea typeface="+mn-ea"/>
              <a:cs typeface="+mn-cs"/>
            </a:endParaRPr>
          </a:p>
        </p:txBody>
      </p:sp>
      <p:sp>
        <p:nvSpPr>
          <p:cNvPr id="91" name="Llamada rectangular redondeada 61">
            <a:extLst>
              <a:ext uri="{FF2B5EF4-FFF2-40B4-BE49-F238E27FC236}">
                <a16:creationId xmlns:a16="http://schemas.microsoft.com/office/drawing/2014/main" id="{4A055CC5-2AE7-3E4C-B9E9-0AB255FF0258}"/>
              </a:ext>
            </a:extLst>
          </p:cNvPr>
          <p:cNvSpPr/>
          <p:nvPr/>
        </p:nvSpPr>
        <p:spPr>
          <a:xfrm>
            <a:off x="6532301" y="682116"/>
            <a:ext cx="5468773" cy="1396232"/>
          </a:xfrm>
          <a:prstGeom prst="wedgeRoundRectCallout">
            <a:avLst>
              <a:gd name="adj1" fmla="val 34495"/>
              <a:gd name="adj2" fmla="val 9551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¡Voy a </a:t>
            </a:r>
            <a:r>
              <a:rPr kumimoji="0" lang="es-ES" sz="2200" b="0" i="0" u="none" strike="noStrike" kern="1200" cap="none" spc="0" normalizeH="0" baseline="0" noProof="0">
                <a:ln>
                  <a:noFill/>
                </a:ln>
                <a:solidFill>
                  <a:srgbClr val="203864"/>
                </a:solidFill>
                <a:effectLst/>
                <a:uLnTx/>
                <a:uFillTx/>
                <a:latin typeface="Century Gothic"/>
                <a:ea typeface="+mn-ea"/>
                <a:cs typeface="+mn-cs"/>
              </a:rPr>
              <a:t>disfrutar del </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_______ de ______ al 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I’m</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going</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to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really</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enjoy</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the</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football</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match!</a:t>
            </a:r>
            <a:endParaRPr kumimoji="0" lang="x-none" sz="2200" b="0" i="1" u="none" strike="noStrike" kern="1200" cap="none" spc="0" normalizeH="0" baseline="0" noProof="0" dirty="0">
              <a:ln>
                <a:noFill/>
              </a:ln>
              <a:solidFill>
                <a:srgbClr val="203864"/>
              </a:solidFill>
              <a:effectLst/>
              <a:uLnTx/>
              <a:uFillTx/>
              <a:latin typeface="Century Gothic"/>
              <a:ea typeface="+mn-ea"/>
              <a:cs typeface="+mn-cs"/>
            </a:endParaRPr>
          </a:p>
        </p:txBody>
      </p:sp>
      <p:sp>
        <p:nvSpPr>
          <p:cNvPr id="92" name="Llamada rectangular redondeada 63">
            <a:extLst>
              <a:ext uri="{FF2B5EF4-FFF2-40B4-BE49-F238E27FC236}">
                <a16:creationId xmlns:a16="http://schemas.microsoft.com/office/drawing/2014/main" id="{DB4ECB8B-37AF-FE4A-B8D9-8F8F7909F4A2}"/>
              </a:ext>
            </a:extLst>
          </p:cNvPr>
          <p:cNvSpPr/>
          <p:nvPr/>
        </p:nvSpPr>
        <p:spPr>
          <a:xfrm>
            <a:off x="6482332" y="2149567"/>
            <a:ext cx="3199422" cy="2630086"/>
          </a:xfrm>
          <a:prstGeom prst="wedgeRoundRectCallout">
            <a:avLst>
              <a:gd name="adj1" fmla="val 60297"/>
              <a:gd name="adj2" fmla="val 12165"/>
              <a:gd name="adj3" fmla="val 16667"/>
            </a:avLst>
          </a:prstGeom>
          <a:solidFill>
            <a:srgbClr val="F6D9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Quizás también vamos a tener tiempo _____ para ir al 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err="1">
                <a:ln>
                  <a:noFill/>
                </a:ln>
                <a:solidFill>
                  <a:srgbClr val="203864"/>
                </a:solidFill>
                <a:effectLst/>
                <a:uLnTx/>
                <a:uFillTx/>
                <a:latin typeface="Century Gothic"/>
                <a:ea typeface="+mn-ea"/>
                <a:cs typeface="+mn-cs"/>
              </a:rPr>
              <a:t>Maybe</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a:ea typeface="+mn-ea"/>
                <a:cs typeface="+mn-cs"/>
              </a:rPr>
              <a:t>we’ll</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a:ea typeface="+mn-ea"/>
                <a:cs typeface="+mn-cs"/>
              </a:rPr>
              <a:t>also</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a:ea typeface="+mn-ea"/>
                <a:cs typeface="+mn-cs"/>
              </a:rPr>
              <a:t>have</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 free time to </a:t>
            </a:r>
            <a:r>
              <a:rPr kumimoji="0" lang="es-ES" sz="2200" b="0" i="0" u="none" strike="noStrike" kern="1200" cap="none" spc="0" normalizeH="0" baseline="0" noProof="0" dirty="0" err="1">
                <a:ln>
                  <a:noFill/>
                </a:ln>
                <a:solidFill>
                  <a:srgbClr val="203864"/>
                </a:solidFill>
                <a:effectLst/>
                <a:uLnTx/>
                <a:uFillTx/>
                <a:latin typeface="Century Gothic"/>
                <a:ea typeface="+mn-ea"/>
                <a:cs typeface="+mn-cs"/>
              </a:rPr>
              <a:t>go</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 to </a:t>
            </a:r>
            <a:r>
              <a:rPr kumimoji="0" lang="es-ES" sz="2200" b="0" i="0" u="none" strike="noStrike" kern="1200" cap="none" spc="0" normalizeH="0" baseline="0" noProof="0" err="1">
                <a:ln>
                  <a:noFill/>
                </a:ln>
                <a:solidFill>
                  <a:srgbClr val="203864"/>
                </a:solidFill>
                <a:effectLst/>
                <a:uLnTx/>
                <a:uFillTx/>
                <a:latin typeface="Century Gothic"/>
                <a:ea typeface="+mn-ea"/>
                <a:cs typeface="+mn-cs"/>
              </a:rPr>
              <a:t>the</a:t>
            </a:r>
            <a:r>
              <a:rPr kumimoji="0" lang="es-ES" sz="2200" b="0" i="0" u="none" strike="noStrike" kern="1200" cap="none" spc="0" normalizeH="0" baseline="0" noProof="0">
                <a:ln>
                  <a:noFill/>
                </a:ln>
                <a:solidFill>
                  <a:srgbClr val="203864"/>
                </a:solidFill>
                <a:effectLst/>
                <a:uLnTx/>
                <a:uFillTx/>
                <a:latin typeface="Century Gothic"/>
                <a:ea typeface="+mn-ea"/>
                <a:cs typeface="+mn-cs"/>
              </a:rPr>
              <a:t> cinema.</a:t>
            </a:r>
            <a:endParaRPr kumimoji="0" lang="x-none" sz="22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93" name="CuadroTexto 81">
            <a:extLst>
              <a:ext uri="{FF2B5EF4-FFF2-40B4-BE49-F238E27FC236}">
                <a16:creationId xmlns:a16="http://schemas.microsoft.com/office/drawing/2014/main" id="{2CAE3F93-CB5D-6443-883E-28E98DC62AD7}"/>
              </a:ext>
            </a:extLst>
          </p:cNvPr>
          <p:cNvSpPr txBox="1"/>
          <p:nvPr/>
        </p:nvSpPr>
        <p:spPr>
          <a:xfrm>
            <a:off x="3580257" y="4561056"/>
            <a:ext cx="127470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1" u="none" strike="noStrike" kern="1200" cap="none" spc="0" normalizeH="0" baseline="0" noProof="0" dirty="0">
                <a:ln>
                  <a:noFill/>
                </a:ln>
                <a:solidFill>
                  <a:srgbClr val="F66400"/>
                </a:solidFill>
                <a:effectLst/>
                <a:uLnTx/>
                <a:uFillTx/>
                <a:latin typeface="Century Gothic"/>
                <a:ea typeface="+mn-ea"/>
                <a:cs typeface="+mn-cs"/>
              </a:rPr>
              <a:t>otra vez</a:t>
            </a:r>
            <a:endParaRPr kumimoji="0" lang="x-none" sz="2200" b="1" i="1" u="none" strike="noStrike" kern="1200" cap="none" spc="0" normalizeH="0" baseline="0" noProof="0" dirty="0">
              <a:ln>
                <a:noFill/>
              </a:ln>
              <a:solidFill>
                <a:srgbClr val="F66400"/>
              </a:solidFill>
              <a:effectLst/>
              <a:uLnTx/>
              <a:uFillTx/>
              <a:latin typeface="Century Gothic"/>
              <a:ea typeface="+mn-ea"/>
              <a:cs typeface="+mn-cs"/>
            </a:endParaRPr>
          </a:p>
        </p:txBody>
      </p:sp>
      <p:sp>
        <p:nvSpPr>
          <p:cNvPr id="94" name="CuadroTexto 82">
            <a:extLst>
              <a:ext uri="{FF2B5EF4-FFF2-40B4-BE49-F238E27FC236}">
                <a16:creationId xmlns:a16="http://schemas.microsoft.com/office/drawing/2014/main" id="{A21B062B-1549-5840-977E-E8BCCEBE8449}"/>
              </a:ext>
            </a:extLst>
          </p:cNvPr>
          <p:cNvSpPr txBox="1"/>
          <p:nvPr/>
        </p:nvSpPr>
        <p:spPr>
          <a:xfrm>
            <a:off x="10780550" y="650120"/>
            <a:ext cx="95250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203864"/>
                </a:solidFill>
                <a:effectLst/>
                <a:uLnTx/>
                <a:uFillTx/>
                <a:latin typeface="Century Gothic"/>
                <a:ea typeface="+mn-ea"/>
                <a:cs typeface="+mn-cs"/>
              </a:rPr>
              <a:t>fútbol</a:t>
            </a:r>
            <a:endParaRPr kumimoji="0" lang="x-none" sz="2200" b="1"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95" name="CuadroTexto 83">
            <a:extLst>
              <a:ext uri="{FF2B5EF4-FFF2-40B4-BE49-F238E27FC236}">
                <a16:creationId xmlns:a16="http://schemas.microsoft.com/office/drawing/2014/main" id="{B3AA121A-BC49-CD47-8E27-F1CD7DE5EB51}"/>
              </a:ext>
            </a:extLst>
          </p:cNvPr>
          <p:cNvSpPr txBox="1"/>
          <p:nvPr/>
        </p:nvSpPr>
        <p:spPr>
          <a:xfrm>
            <a:off x="6903454" y="999880"/>
            <a:ext cx="130676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203864"/>
                </a:solidFill>
                <a:effectLst/>
                <a:uLnTx/>
                <a:uFillTx/>
                <a:latin typeface="Century Gothic"/>
                <a:ea typeface="+mn-ea"/>
                <a:cs typeface="+mn-cs"/>
              </a:rPr>
              <a:t>máximo</a:t>
            </a:r>
            <a:endParaRPr kumimoji="0" lang="x-none" sz="2200" b="1"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96" name="CuadroTexto 19">
            <a:extLst>
              <a:ext uri="{FF2B5EF4-FFF2-40B4-BE49-F238E27FC236}">
                <a16:creationId xmlns:a16="http://schemas.microsoft.com/office/drawing/2014/main" id="{8FEA6AF9-E5AE-0B46-A78F-C80E7BEE5266}"/>
              </a:ext>
            </a:extLst>
          </p:cNvPr>
          <p:cNvSpPr txBox="1"/>
          <p:nvPr/>
        </p:nvSpPr>
        <p:spPr>
          <a:xfrm>
            <a:off x="9234174" y="670190"/>
            <a:ext cx="116570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203864"/>
                </a:solidFill>
                <a:effectLst/>
                <a:uLnTx/>
                <a:uFillTx/>
                <a:latin typeface="Century Gothic"/>
                <a:ea typeface="+mn-ea"/>
                <a:cs typeface="+mn-cs"/>
              </a:rPr>
              <a:t>partido</a:t>
            </a:r>
            <a:endParaRPr kumimoji="0" lang="x-none" sz="2200" b="1"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97" name="Llamada rectangular redondeada 21">
            <a:extLst>
              <a:ext uri="{FF2B5EF4-FFF2-40B4-BE49-F238E27FC236}">
                <a16:creationId xmlns:a16="http://schemas.microsoft.com/office/drawing/2014/main" id="{C02AE40F-1AFE-B54D-AB4D-79092D201659}"/>
              </a:ext>
            </a:extLst>
          </p:cNvPr>
          <p:cNvSpPr/>
          <p:nvPr/>
        </p:nvSpPr>
        <p:spPr>
          <a:xfrm>
            <a:off x="6445077" y="4855986"/>
            <a:ext cx="4577961" cy="1396232"/>
          </a:xfrm>
          <a:prstGeom prst="wedgeRoundRectCallout">
            <a:avLst>
              <a:gd name="adj1" fmla="val 47890"/>
              <a:gd name="adj2" fmla="val -8330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¡Y para subir a la _____ y comprar cosas en el _________!</a:t>
            </a:r>
            <a:endParaRPr kumimoji="0" lang="es-ES" sz="2200" b="0" i="1" u="none" strike="noStrike" kern="1200" cap="none" spc="0" normalizeH="0" baseline="0" noProof="0" dirty="0">
              <a:ln>
                <a:noFill/>
              </a:ln>
              <a:solidFill>
                <a:srgbClr val="203864"/>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dirty="0">
                <a:ln>
                  <a:noFill/>
                </a:ln>
                <a:solidFill>
                  <a:srgbClr val="203864"/>
                </a:solidFill>
                <a:effectLst/>
                <a:uLnTx/>
                <a:uFillTx/>
                <a:latin typeface="Century Gothic"/>
                <a:ea typeface="+mn-ea"/>
                <a:cs typeface="+mn-cs"/>
              </a:rPr>
              <a:t>And to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go</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up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the</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tower</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and to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buy</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things</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in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the</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1" u="none" strike="noStrike" kern="1200" cap="none" spc="0" normalizeH="0" baseline="0" noProof="0" dirty="0" err="1">
                <a:ln>
                  <a:noFill/>
                </a:ln>
                <a:solidFill>
                  <a:srgbClr val="203864"/>
                </a:solidFill>
                <a:effectLst/>
                <a:uLnTx/>
                <a:uFillTx/>
                <a:latin typeface="Century Gothic"/>
                <a:ea typeface="+mn-ea"/>
                <a:cs typeface="+mn-cs"/>
              </a:rPr>
              <a:t>market</a:t>
            </a:r>
            <a:r>
              <a:rPr kumimoji="0" lang="es-ES" sz="2200" b="0" i="1" u="none" strike="noStrike" kern="1200" cap="none" spc="0" normalizeH="0" baseline="0" noProof="0" dirty="0">
                <a:ln>
                  <a:noFill/>
                </a:ln>
                <a:solidFill>
                  <a:srgbClr val="203864"/>
                </a:solidFill>
                <a:effectLst/>
                <a:uLnTx/>
                <a:uFillTx/>
                <a:latin typeface="Century Gothic"/>
                <a:ea typeface="+mn-ea"/>
                <a:cs typeface="+mn-cs"/>
              </a:rPr>
              <a:t>!</a:t>
            </a:r>
            <a:endParaRPr kumimoji="0" lang="x-none" sz="2200" b="0" i="1" u="none" strike="noStrike" kern="1200" cap="none" spc="0" normalizeH="0" baseline="0" noProof="0" dirty="0">
              <a:ln>
                <a:noFill/>
              </a:ln>
              <a:solidFill>
                <a:srgbClr val="203864"/>
              </a:solidFill>
              <a:effectLst/>
              <a:uLnTx/>
              <a:uFillTx/>
              <a:latin typeface="Century Gothic"/>
              <a:ea typeface="+mn-ea"/>
              <a:cs typeface="+mn-cs"/>
            </a:endParaRPr>
          </a:p>
        </p:txBody>
      </p:sp>
      <p:sp>
        <p:nvSpPr>
          <p:cNvPr id="98" name="CuadroTexto 26">
            <a:extLst>
              <a:ext uri="{FF2B5EF4-FFF2-40B4-BE49-F238E27FC236}">
                <a16:creationId xmlns:a16="http://schemas.microsoft.com/office/drawing/2014/main" id="{08047DCC-CF7E-E84C-8807-00CDFC66BC1E}"/>
              </a:ext>
            </a:extLst>
          </p:cNvPr>
          <p:cNvSpPr txBox="1"/>
          <p:nvPr/>
        </p:nvSpPr>
        <p:spPr>
          <a:xfrm>
            <a:off x="7693955" y="2894042"/>
            <a:ext cx="77617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a:ea typeface="+mn-ea"/>
                <a:cs typeface="+mn-cs"/>
              </a:rPr>
              <a:t>libre</a:t>
            </a:r>
            <a:endParaRPr kumimoji="0" lang="x-none" sz="2200" b="1"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99" name="CuadroTexto 26">
            <a:extLst>
              <a:ext uri="{FF2B5EF4-FFF2-40B4-BE49-F238E27FC236}">
                <a16:creationId xmlns:a16="http://schemas.microsoft.com/office/drawing/2014/main" id="{7A2CF964-3068-C143-B987-A9B131E4F815}"/>
              </a:ext>
            </a:extLst>
          </p:cNvPr>
          <p:cNvSpPr txBox="1"/>
          <p:nvPr/>
        </p:nvSpPr>
        <p:spPr>
          <a:xfrm>
            <a:off x="6944761" y="3249166"/>
            <a:ext cx="78418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203864"/>
                </a:solidFill>
                <a:effectLst/>
                <a:uLnTx/>
                <a:uFillTx/>
                <a:latin typeface="Century Gothic"/>
                <a:ea typeface="+mn-ea"/>
                <a:cs typeface="+mn-cs"/>
              </a:rPr>
              <a:t>cine</a:t>
            </a:r>
            <a:endParaRPr kumimoji="0" lang="x-none" sz="2200" b="1"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102" name="CuadroTexto 26">
            <a:extLst>
              <a:ext uri="{FF2B5EF4-FFF2-40B4-BE49-F238E27FC236}">
                <a16:creationId xmlns:a16="http://schemas.microsoft.com/office/drawing/2014/main" id="{5431D1D7-9B0C-F143-8A6B-6FA89FEF71DE}"/>
              </a:ext>
            </a:extLst>
          </p:cNvPr>
          <p:cNvSpPr txBox="1"/>
          <p:nvPr/>
        </p:nvSpPr>
        <p:spPr>
          <a:xfrm>
            <a:off x="8860966" y="4807738"/>
            <a:ext cx="81144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203864"/>
                </a:solidFill>
                <a:effectLst/>
                <a:uLnTx/>
                <a:uFillTx/>
                <a:latin typeface="Century Gothic"/>
                <a:ea typeface="+mn-ea"/>
                <a:cs typeface="+mn-cs"/>
              </a:rPr>
              <a:t>torre</a:t>
            </a:r>
            <a:endParaRPr kumimoji="0" lang="x-none" sz="2200" b="1"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33" name="CuadroTexto 26">
            <a:extLst>
              <a:ext uri="{FF2B5EF4-FFF2-40B4-BE49-F238E27FC236}">
                <a16:creationId xmlns:a16="http://schemas.microsoft.com/office/drawing/2014/main" id="{98C6EDF7-1B8C-4B45-9883-D716B3195E16}"/>
              </a:ext>
            </a:extLst>
          </p:cNvPr>
          <p:cNvSpPr txBox="1"/>
          <p:nvPr/>
        </p:nvSpPr>
        <p:spPr>
          <a:xfrm>
            <a:off x="9337162" y="5160728"/>
            <a:ext cx="145424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203864"/>
                </a:solidFill>
                <a:effectLst/>
                <a:uLnTx/>
                <a:uFillTx/>
                <a:latin typeface="Century Gothic"/>
                <a:ea typeface="+mn-ea"/>
                <a:cs typeface="+mn-cs"/>
              </a:rPr>
              <a:t>mercado</a:t>
            </a:r>
            <a:endParaRPr kumimoji="0" lang="x-none" sz="2200" b="1" i="0" u="none" strike="noStrike" kern="1200" cap="none" spc="0" normalizeH="0" baseline="0" noProof="0" dirty="0">
              <a:ln>
                <a:noFill/>
              </a:ln>
              <a:solidFill>
                <a:srgbClr val="203864"/>
              </a:solidFill>
              <a:effectLst/>
              <a:uLnTx/>
              <a:uFillTx/>
              <a:latin typeface="Century Gothic"/>
              <a:ea typeface="+mn-ea"/>
              <a:cs typeface="+mn-cs"/>
            </a:endParaRPr>
          </a:p>
        </p:txBody>
      </p:sp>
      <p:pic>
        <p:nvPicPr>
          <p:cNvPr id="5" name="Imagen 4" descr="Imagen que contiene juguete, muñeca&#10;&#10;Descripción generada automáticamente">
            <a:extLst>
              <a:ext uri="{FF2B5EF4-FFF2-40B4-BE49-F238E27FC236}">
                <a16:creationId xmlns:a16="http://schemas.microsoft.com/office/drawing/2014/main" id="{D3E16F38-A2B1-824C-A925-8A35FF2848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2728" y="3364305"/>
            <a:ext cx="2296115" cy="2824391"/>
          </a:xfrm>
          <a:prstGeom prst="rect">
            <a:avLst/>
          </a:prstGeom>
        </p:spPr>
      </p:pic>
      <p:pic>
        <p:nvPicPr>
          <p:cNvPr id="36" name="Imagen 12" descr="Imagen que contiene muñeca, juguete, dibujo&#10;&#10;Descripción generada automáticamente">
            <a:extLst>
              <a:ext uri="{FF2B5EF4-FFF2-40B4-BE49-F238E27FC236}">
                <a16:creationId xmlns:a16="http://schemas.microsoft.com/office/drawing/2014/main" id="{A3CD1ED3-B0CE-4F4E-8DCE-6EB9B3AFB4F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35417" y="2355052"/>
            <a:ext cx="2382826" cy="3021120"/>
          </a:xfrm>
          <a:prstGeom prst="rect">
            <a:avLst/>
          </a:prstGeom>
        </p:spPr>
      </p:pic>
    </p:spTree>
    <p:extLst>
      <p:ext uri="{BB962C8B-B14F-4D97-AF65-F5344CB8AC3E}">
        <p14:creationId xmlns:p14="http://schemas.microsoft.com/office/powerpoint/2010/main" val="244332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8">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9">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2">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88" grpId="0"/>
      <p:bldP spid="90" grpId="0"/>
      <p:bldP spid="93" grpId="0"/>
      <p:bldP spid="94" grpId="0"/>
      <p:bldP spid="9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a:solidFill>
                  <a:schemeClr val="bg1"/>
                </a:solidFill>
              </a:rPr>
              <a:t>What is NCELP?</a:t>
            </a:r>
          </a:p>
        </p:txBody>
      </p:sp>
      <p:pic>
        <p:nvPicPr>
          <p:cNvPr id="8" name="Picture 7">
            <a:extLst>
              <a:ext uri="{FF2B5EF4-FFF2-40B4-BE49-F238E27FC236}">
                <a16:creationId xmlns:a16="http://schemas.microsoft.com/office/drawing/2014/main" id="{E8E0247F-469D-4A73-8B07-3AE5A6489F77}"/>
              </a:ext>
            </a:extLst>
          </p:cNvPr>
          <p:cNvPicPr>
            <a:picLocks noChangeAspect="1"/>
          </p:cNvPicPr>
          <p:nvPr/>
        </p:nvPicPr>
        <p:blipFill>
          <a:blip r:embed="rId4"/>
          <a:stretch>
            <a:fillRect/>
          </a:stretch>
        </p:blipFill>
        <p:spPr>
          <a:xfrm>
            <a:off x="300038" y="1628913"/>
            <a:ext cx="7148144" cy="4164312"/>
          </a:xfrm>
          <a:prstGeom prst="rect">
            <a:avLst/>
          </a:prstGeom>
          <a:effectLst>
            <a:outerShdw blurRad="50800" dist="38100" dir="5400000" algn="t" rotWithShape="0">
              <a:prstClr val="black">
                <a:alpha val="40000"/>
              </a:prstClr>
            </a:outerShdw>
          </a:effectLst>
        </p:spPr>
      </p:pic>
      <p:pic>
        <p:nvPicPr>
          <p:cNvPr id="4" name="Picture 3" descr="Map&#10;&#10;Description automatically generated">
            <a:extLst>
              <a:ext uri="{FF2B5EF4-FFF2-40B4-BE49-F238E27FC236}">
                <a16:creationId xmlns:a16="http://schemas.microsoft.com/office/drawing/2014/main" id="{F57A77DE-D239-4E4E-94F3-F1B86DF6985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69526" y="1493882"/>
            <a:ext cx="5022474" cy="4299343"/>
          </a:xfrm>
          <a:prstGeom prst="rect">
            <a:avLst/>
          </a:prstGeom>
        </p:spPr>
      </p:pic>
    </p:spTree>
    <p:extLst>
      <p:ext uri="{BB962C8B-B14F-4D97-AF65-F5344CB8AC3E}">
        <p14:creationId xmlns:p14="http://schemas.microsoft.com/office/powerpoint/2010/main" val="30100244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57" y="58980"/>
            <a:ext cx="10515600" cy="816384"/>
          </a:xfrm>
        </p:spPr>
        <p:txBody>
          <a:bodyPr>
            <a:normAutofit/>
          </a:bodyPr>
          <a:lstStyle/>
          <a:p>
            <a:r>
              <a:rPr lang="en-GB" sz="2200" b="1" dirty="0"/>
              <a:t>¿</a:t>
            </a:r>
            <a:r>
              <a:rPr lang="en-GB" sz="2200" b="1" dirty="0" err="1"/>
              <a:t>Qué</a:t>
            </a:r>
            <a:r>
              <a:rPr lang="en-GB" sz="2200" b="1" dirty="0"/>
              <a:t> </a:t>
            </a:r>
            <a:r>
              <a:rPr lang="en-GB" sz="2200" b="1" dirty="0" err="1"/>
              <a:t>hacemos</a:t>
            </a:r>
            <a:r>
              <a:rPr lang="en-GB" sz="2200" b="1" dirty="0"/>
              <a:t> hoy? </a:t>
            </a:r>
            <a:br>
              <a:rPr lang="en-GB" sz="2200" b="1" dirty="0"/>
            </a:br>
            <a:r>
              <a:rPr lang="en-GB" sz="2200" b="1" dirty="0"/>
              <a:t>Lucía y Nadia </a:t>
            </a:r>
            <a:r>
              <a:rPr lang="en-GB" sz="2200" b="1" dirty="0" err="1"/>
              <a:t>deciden</a:t>
            </a:r>
            <a:r>
              <a:rPr lang="en-GB" sz="2200" b="1" dirty="0"/>
              <a:t> las </a:t>
            </a:r>
            <a:r>
              <a:rPr lang="en-GB" sz="2200" b="1" dirty="0" err="1"/>
              <a:t>actividades</a:t>
            </a:r>
            <a:r>
              <a:rPr lang="en-GB" sz="2200" b="1" dirty="0"/>
              <a:t> del día. Lee y </a:t>
            </a:r>
            <a:r>
              <a:rPr lang="en-GB" sz="2200" b="1" dirty="0" err="1"/>
              <a:t>escucha</a:t>
            </a:r>
            <a:r>
              <a:rPr lang="en-GB" sz="2200" b="1" dirty="0"/>
              <a:t>:</a:t>
            </a:r>
          </a:p>
        </p:txBody>
      </p:sp>
      <p:sp>
        <p:nvSpPr>
          <p:cNvPr id="4" name="Rectangle 3"/>
          <p:cNvSpPr/>
          <p:nvPr/>
        </p:nvSpPr>
        <p:spPr>
          <a:xfrm>
            <a:off x="294859" y="690476"/>
            <a:ext cx="8417741" cy="53245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Bueno</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Nadia, hoy podemos elegir las actividades. Me interesan las visitas a los museos y a las iglesias antiguas ¿te gusta el arte?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Claro</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pero también me gustan las tiendas. ¿Te importa ir de compras primero? Me gusta el mercado de </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segunda mano</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 el barrio de Ruzafa y me interesan los </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productos típicos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 la Plaza Redonda. ¡Ah! Y me encantan las naranjas* de Valencia, ¡son famosas porque están muy buenas!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 </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Vale</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buena idea. Además, por la tarde los chicos quieren ver deporte. Me encanta ver partidos de fútbol, me interesa ver el equipo Villarreal y conocer a los jugadores.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Sí</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pero, el estadio está un poco lejos, ¿no? Me preocupa llegar tarde a los conciertos en la playa. Empiezan a las nueve.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Es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verdad... También me molesta coger autobuses todo el tiempo. Pues quizás podemos ir de paseo al Jardín del Turia, es un parque natural muy grande y bonito. ¿Te </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gusta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lugares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así</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¡Sí</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 alegra pasar tiempo en la naturaleza. ¡Me encantan los planes para hoy!</a:t>
            </a:r>
          </a:p>
        </p:txBody>
      </p:sp>
      <p:sp>
        <p:nvSpPr>
          <p:cNvPr id="8" name="Rounded Rectangle 11">
            <a:extLst>
              <a:ext uri="{FF2B5EF4-FFF2-40B4-BE49-F238E27FC236}">
                <a16:creationId xmlns:a16="http://schemas.microsoft.com/office/drawing/2014/main" id="{B88ACCFC-DD5B-0544-9CEC-EB606B077E17}"/>
              </a:ext>
            </a:extLst>
          </p:cNvPr>
          <p:cNvSpPr/>
          <p:nvPr/>
        </p:nvSpPr>
        <p:spPr>
          <a:xfrm>
            <a:off x="9715500" y="258166"/>
            <a:ext cx="22126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Jardines, Turia, Valencia, España, Ciudad Ciencia">
            <a:extLst>
              <a:ext uri="{FF2B5EF4-FFF2-40B4-BE49-F238E27FC236}">
                <a16:creationId xmlns:a16="http://schemas.microsoft.com/office/drawing/2014/main" id="{7700151C-B6F5-4C49-B7FE-E091303E413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449082" y="1008534"/>
            <a:ext cx="2379133" cy="1784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ranjas, Frutas, Mercado, Cítricos, Valencia">
            <a:extLst>
              <a:ext uri="{FF2B5EF4-FFF2-40B4-BE49-F238E27FC236}">
                <a16:creationId xmlns:a16="http://schemas.microsoft.com/office/drawing/2014/main" id="{E8683EE2-6146-F444-8DFB-3F96799B2A7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449082" y="4918866"/>
            <a:ext cx="2379133" cy="13382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alencia, España, El Centro Ciudad, Streat, Vista, T">
            <a:extLst>
              <a:ext uri="{FF2B5EF4-FFF2-40B4-BE49-F238E27FC236}">
                <a16:creationId xmlns:a16="http://schemas.microsoft.com/office/drawing/2014/main" id="{3039BDC4-2EC1-5044-ACBB-A880AD17494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449082" y="2963700"/>
            <a:ext cx="2379134" cy="178435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descr="Dibujo animado de un personaje animado&#10;&#10;Descripción generada automáticamente con confianza media">
            <a:extLst>
              <a:ext uri="{FF2B5EF4-FFF2-40B4-BE49-F238E27FC236}">
                <a16:creationId xmlns:a16="http://schemas.microsoft.com/office/drawing/2014/main" id="{98FFE1F9-3517-B24E-800D-CF976EAE760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90129" y="3060552"/>
            <a:ext cx="3101871" cy="1746488"/>
          </a:xfrm>
          <a:prstGeom prst="rect">
            <a:avLst/>
          </a:prstGeom>
        </p:spPr>
      </p:pic>
      <p:sp>
        <p:nvSpPr>
          <p:cNvPr id="10" name="CuadroTexto 9">
            <a:extLst>
              <a:ext uri="{FF2B5EF4-FFF2-40B4-BE49-F238E27FC236}">
                <a16:creationId xmlns:a16="http://schemas.microsoft.com/office/drawing/2014/main" id="{9507548F-09FF-424F-8037-1BE7BF2EA523}"/>
              </a:ext>
            </a:extLst>
          </p:cNvPr>
          <p:cNvSpPr txBox="1"/>
          <p:nvPr/>
        </p:nvSpPr>
        <p:spPr>
          <a:xfrm>
            <a:off x="9481921" y="2475105"/>
            <a:ext cx="2313454"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Jardínes del Turia</a:t>
            </a:r>
          </a:p>
        </p:txBody>
      </p:sp>
      <p:sp>
        <p:nvSpPr>
          <p:cNvPr id="16" name="CuadroTexto 15">
            <a:extLst>
              <a:ext uri="{FF2B5EF4-FFF2-40B4-BE49-F238E27FC236}">
                <a16:creationId xmlns:a16="http://schemas.microsoft.com/office/drawing/2014/main" id="{DF3AD743-38D1-5548-A721-7AACC4105221}"/>
              </a:ext>
            </a:extLst>
          </p:cNvPr>
          <p:cNvSpPr txBox="1"/>
          <p:nvPr/>
        </p:nvSpPr>
        <p:spPr>
          <a:xfrm>
            <a:off x="9193384" y="5968844"/>
            <a:ext cx="289053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Naranjas de Valencia</a:t>
            </a:r>
          </a:p>
        </p:txBody>
      </p:sp>
      <p:sp>
        <p:nvSpPr>
          <p:cNvPr id="12" name="CuadroTexto 11">
            <a:extLst>
              <a:ext uri="{FF2B5EF4-FFF2-40B4-BE49-F238E27FC236}">
                <a16:creationId xmlns:a16="http://schemas.microsoft.com/office/drawing/2014/main" id="{B5436ED0-D74D-EC4E-8299-59D80E03D243}"/>
              </a:ext>
            </a:extLst>
          </p:cNvPr>
          <p:cNvSpPr txBox="1"/>
          <p:nvPr/>
        </p:nvSpPr>
        <p:spPr>
          <a:xfrm>
            <a:off x="2900501" y="5661068"/>
            <a:ext cx="4860626" cy="707886"/>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 segunda mano = second-hand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*la </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naranja = orange</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*típico = typical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Full text Lucía y Nadue deciden las actividades.wav" descr="Full text Lucía y Nadue deciden las actividades.wav">
            <a:hlinkClick r:id="" action="ppaction://media"/>
            <a:extLst>
              <a:ext uri="{FF2B5EF4-FFF2-40B4-BE49-F238E27FC236}">
                <a16:creationId xmlns:a16="http://schemas.microsoft.com/office/drawing/2014/main" id="{25124ABA-A2CB-E24B-AD4F-1AFB3855FC1D}"/>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2">
                <a:tint val="45000"/>
                <a:satMod val="400000"/>
              </a:schemeClr>
            </a:duotone>
          </a:blip>
          <a:stretch>
            <a:fillRect/>
          </a:stretch>
        </p:blipFill>
        <p:spPr>
          <a:xfrm>
            <a:off x="8880543" y="179741"/>
            <a:ext cx="812800" cy="812800"/>
          </a:xfrm>
          <a:prstGeom prst="rect">
            <a:avLst/>
          </a:prstGeom>
        </p:spPr>
      </p:pic>
      <p:sp>
        <p:nvSpPr>
          <p:cNvPr id="13" name="Rounded Rectangle 16">
            <a:extLst>
              <a:ext uri="{FF2B5EF4-FFF2-40B4-BE49-F238E27FC236}">
                <a16:creationId xmlns:a16="http://schemas.microsoft.com/office/drawing/2014/main" id="{D49B00E5-116F-E44E-B620-E8B4D47EEFFF}"/>
              </a:ext>
            </a:extLst>
          </p:cNvPr>
          <p:cNvSpPr/>
          <p:nvPr/>
        </p:nvSpPr>
        <p:spPr>
          <a:xfrm>
            <a:off x="8699991" y="1008533"/>
            <a:ext cx="703296" cy="430424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ction Button: Custom 22">
            <a:hlinkClick r:id="" action="ppaction://noaction" highlightClick="1">
              <a:snd r:embed="rId10" name="Segment 1.wav"/>
            </a:hlinkClick>
            <a:extLst>
              <a:ext uri="{FF2B5EF4-FFF2-40B4-BE49-F238E27FC236}">
                <a16:creationId xmlns:a16="http://schemas.microsoft.com/office/drawing/2014/main" id="{02000DD3-BE3C-A94E-B917-C3FCC7499DCD}"/>
              </a:ext>
            </a:extLst>
          </p:cNvPr>
          <p:cNvSpPr/>
          <p:nvPr/>
        </p:nvSpPr>
        <p:spPr>
          <a:xfrm>
            <a:off x="8844638" y="1124525"/>
            <a:ext cx="361384"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7" name="Action Button: Custom 22">
            <a:hlinkClick r:id="" action="ppaction://noaction" highlightClick="1">
              <a:snd r:embed="rId11" name="Segment 2.wav"/>
            </a:hlinkClick>
            <a:extLst>
              <a:ext uri="{FF2B5EF4-FFF2-40B4-BE49-F238E27FC236}">
                <a16:creationId xmlns:a16="http://schemas.microsoft.com/office/drawing/2014/main" id="{827E912D-65DE-2A4A-8F42-9C7375E9138B}"/>
              </a:ext>
            </a:extLst>
          </p:cNvPr>
          <p:cNvSpPr/>
          <p:nvPr/>
        </p:nvSpPr>
        <p:spPr>
          <a:xfrm>
            <a:off x="8861534" y="1638686"/>
            <a:ext cx="361384"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8" name="Action Button: Custom 22">
            <a:hlinkClick r:id="" action="ppaction://noaction" highlightClick="1">
              <a:snd r:embed="rId12" name="Segment 3.wav"/>
            </a:hlinkClick>
            <a:extLst>
              <a:ext uri="{FF2B5EF4-FFF2-40B4-BE49-F238E27FC236}">
                <a16:creationId xmlns:a16="http://schemas.microsoft.com/office/drawing/2014/main" id="{F7D08945-8E7B-E740-A173-38E0DDBA7204}"/>
              </a:ext>
            </a:extLst>
          </p:cNvPr>
          <p:cNvSpPr/>
          <p:nvPr/>
        </p:nvSpPr>
        <p:spPr>
          <a:xfrm>
            <a:off x="8861534" y="2152847"/>
            <a:ext cx="361384"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22">
            <a:hlinkClick r:id="" action="ppaction://noaction" highlightClick="1">
              <a:snd r:embed="rId13" name="Segment 4.wav"/>
            </a:hlinkClick>
            <a:extLst>
              <a:ext uri="{FF2B5EF4-FFF2-40B4-BE49-F238E27FC236}">
                <a16:creationId xmlns:a16="http://schemas.microsoft.com/office/drawing/2014/main" id="{F762D72D-8D62-234D-83E8-ACFF84B0565D}"/>
              </a:ext>
            </a:extLst>
          </p:cNvPr>
          <p:cNvSpPr/>
          <p:nvPr/>
        </p:nvSpPr>
        <p:spPr>
          <a:xfrm>
            <a:off x="8861534" y="2652648"/>
            <a:ext cx="361384"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0" name="Action Button: Custom 22">
            <a:hlinkClick r:id="" action="ppaction://noaction" highlightClick="1">
              <a:snd r:embed="rId14" name="Segment 5.wav"/>
            </a:hlinkClick>
            <a:extLst>
              <a:ext uri="{FF2B5EF4-FFF2-40B4-BE49-F238E27FC236}">
                <a16:creationId xmlns:a16="http://schemas.microsoft.com/office/drawing/2014/main" id="{CE6A9599-CFF9-BE46-B8C2-26F287B7A3E0}"/>
              </a:ext>
            </a:extLst>
          </p:cNvPr>
          <p:cNvSpPr/>
          <p:nvPr/>
        </p:nvSpPr>
        <p:spPr>
          <a:xfrm>
            <a:off x="8870947" y="3153666"/>
            <a:ext cx="361384"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Action Button: Custom 22">
            <a:hlinkClick r:id="" action="ppaction://noaction" highlightClick="1">
              <a:snd r:embed="rId15" name="Segment 6.wav"/>
            </a:hlinkClick>
            <a:extLst>
              <a:ext uri="{FF2B5EF4-FFF2-40B4-BE49-F238E27FC236}">
                <a16:creationId xmlns:a16="http://schemas.microsoft.com/office/drawing/2014/main" id="{E9D8D1D7-FB6A-7345-9E66-8F73F4BC4834}"/>
              </a:ext>
            </a:extLst>
          </p:cNvPr>
          <p:cNvSpPr/>
          <p:nvPr/>
        </p:nvSpPr>
        <p:spPr>
          <a:xfrm>
            <a:off x="8879050" y="3656538"/>
            <a:ext cx="361384"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2" name="Action Button: Custom 22">
            <a:hlinkClick r:id="" action="ppaction://noaction" highlightClick="1">
              <a:snd r:embed="rId16" name="Segment 7.wav"/>
            </a:hlinkClick>
            <a:extLst>
              <a:ext uri="{FF2B5EF4-FFF2-40B4-BE49-F238E27FC236}">
                <a16:creationId xmlns:a16="http://schemas.microsoft.com/office/drawing/2014/main" id="{2C0B7349-2580-F042-A596-C71961B0EBA4}"/>
              </a:ext>
            </a:extLst>
          </p:cNvPr>
          <p:cNvSpPr/>
          <p:nvPr/>
        </p:nvSpPr>
        <p:spPr>
          <a:xfrm>
            <a:off x="8870947" y="4159030"/>
            <a:ext cx="361384"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Action Button: Custom 22">
            <a:hlinkClick r:id="" action="ppaction://noaction" highlightClick="1">
              <a:snd r:embed="rId17" name="Segment 8.wav"/>
            </a:hlinkClick>
            <a:extLst>
              <a:ext uri="{FF2B5EF4-FFF2-40B4-BE49-F238E27FC236}">
                <a16:creationId xmlns:a16="http://schemas.microsoft.com/office/drawing/2014/main" id="{26320B34-446D-3E4F-B35C-C6D3F1D80DDF}"/>
              </a:ext>
            </a:extLst>
          </p:cNvPr>
          <p:cNvSpPr/>
          <p:nvPr/>
        </p:nvSpPr>
        <p:spPr>
          <a:xfrm>
            <a:off x="8879050" y="4676360"/>
            <a:ext cx="361384"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20002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2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20569" y="0"/>
            <a:ext cx="10515600" cy="1325563"/>
          </a:xfrm>
        </p:spPr>
        <p:txBody>
          <a:bodyPr>
            <a:normAutofit/>
          </a:bodyPr>
          <a:lstStyle/>
          <a:p>
            <a:r>
              <a:rPr lang="en-GB" sz="2800" b="1" smtClean="0">
                <a:solidFill>
                  <a:schemeClr val="bg1"/>
                </a:solidFill>
                <a:latin typeface="Century Gothic" panose="020B0502020202020204" pitchFamily="34" charset="0"/>
              </a:rPr>
              <a:t>Where to find more resources</a:t>
            </a:r>
            <a:endParaRPr lang="en-GB" sz="2800" b="1">
              <a:solidFill>
                <a:schemeClr val="bg1"/>
              </a:solidFill>
              <a:latin typeface="Century Gothic" panose="020B0502020202020204" pitchFamily="34" charset="0"/>
            </a:endParaRPr>
          </a:p>
        </p:txBody>
      </p:sp>
      <p:pic>
        <p:nvPicPr>
          <p:cNvPr id="1026" name="Picture 2" descr="Gaming Grammar feature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9685" y="2547095"/>
            <a:ext cx="2857500" cy="13906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530780" y="4223045"/>
            <a:ext cx="18473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028" name="Picture 4" descr="NCELP Resource Port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9628" y="634683"/>
            <a:ext cx="4755826" cy="6908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80472" y="1707077"/>
            <a:ext cx="11034776" cy="600164"/>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Hundreds </a:t>
            </a:r>
            <a:r>
              <a:rPr kumimoji="0" lang="en-GB" sz="2200" b="0" i="0" u="none" strike="noStrike" kern="1200" cap="none" spc="0" normalizeH="0" baseline="0" noProof="0" smtClean="0">
                <a:ln>
                  <a:noFill/>
                </a:ln>
                <a:solidFill>
                  <a:srgbClr val="002060"/>
                </a:solidFill>
                <a:effectLst/>
                <a:uLnTx/>
                <a:uFillTx/>
                <a:latin typeface="Century Gothic" panose="020B0502020202020204" pitchFamily="34" charset="0"/>
                <a:ea typeface="+mn-ea"/>
                <a:cs typeface="+mn-cs"/>
              </a:rPr>
              <a:t>of resources (lessons</a:t>
            </a:r>
            <a:r>
              <a:rPr lang="en-GB" sz="2200" smtClean="0">
                <a:solidFill>
                  <a:srgbClr val="002060"/>
                </a:solidFill>
                <a:latin typeface="Century Gothic" panose="020B0502020202020204" pitchFamily="34" charset="0"/>
              </a:rPr>
              <a:t>, tests, schemes of work, CPD presentations)</a:t>
            </a:r>
            <a:endParaRPr kumimoji="0" lang="en-GB" sz="22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endParaRPr>
          </a:p>
        </p:txBody>
      </p:sp>
      <p:sp>
        <p:nvSpPr>
          <p:cNvPr id="11" name="TextBox 10"/>
          <p:cNvSpPr txBox="1"/>
          <p:nvPr/>
        </p:nvSpPr>
        <p:spPr>
          <a:xfrm>
            <a:off x="1" y="1193624"/>
            <a:ext cx="11034776" cy="600164"/>
          </a:xfrm>
          <a:prstGeom prst="rect">
            <a:avLst/>
          </a:prstGeom>
          <a:noFill/>
        </p:spPr>
        <p:txBody>
          <a:bodyPr wrap="square" rtlCol="0">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NCELP resource portal</a:t>
            </a:r>
          </a:p>
        </p:txBody>
      </p:sp>
      <p:sp>
        <p:nvSpPr>
          <p:cNvPr id="4" name="Rectangle 3"/>
          <p:cNvSpPr/>
          <p:nvPr/>
        </p:nvSpPr>
        <p:spPr>
          <a:xfrm>
            <a:off x="7447897" y="1341082"/>
            <a:ext cx="37192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hlinkClick r:id="rId6"/>
              </a:rPr>
              <a:t>https://resources.ncelp.org</a:t>
            </a:r>
            <a:r>
              <a:rPr kumimoji="0" lang="en-GB" sz="20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hlinkClick r:id="rId6"/>
              </a:rPr>
              <a:t>/</a:t>
            </a:r>
            <a:r>
              <a:rPr kumimoji="0" lang="en-GB" sz="20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3" name="TextBox 12"/>
          <p:cNvSpPr txBox="1"/>
          <p:nvPr/>
        </p:nvSpPr>
        <p:spPr>
          <a:xfrm>
            <a:off x="1" y="2352729"/>
            <a:ext cx="9529008" cy="600164"/>
          </a:xfrm>
          <a:prstGeom prst="rect">
            <a:avLst/>
          </a:prstGeom>
          <a:noFill/>
        </p:spPr>
        <p:txBody>
          <a:bodyPr wrap="square" rtlCol="0">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smtClean="0">
                <a:ln>
                  <a:noFill/>
                </a:ln>
                <a:solidFill>
                  <a:srgbClr val="002060"/>
                </a:solidFill>
                <a:effectLst/>
                <a:uLnTx/>
                <a:uFillTx/>
                <a:latin typeface="Century Gothic" panose="020B0502020202020204" pitchFamily="34" charset="0"/>
                <a:ea typeface="+mn-ea"/>
                <a:cs typeface="+mn-cs"/>
              </a:rPr>
              <a:t>Gaming grammar</a:t>
            </a:r>
          </a:p>
        </p:txBody>
      </p:sp>
      <p:sp>
        <p:nvSpPr>
          <p:cNvPr id="14" name="TextBox 13"/>
          <p:cNvSpPr txBox="1"/>
          <p:nvPr/>
        </p:nvSpPr>
        <p:spPr>
          <a:xfrm>
            <a:off x="375194" y="2810809"/>
            <a:ext cx="8380032" cy="110799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smtClean="0">
                <a:ln>
                  <a:noFill/>
                </a:ln>
                <a:solidFill>
                  <a:srgbClr val="002060"/>
                </a:solidFill>
                <a:effectLst/>
                <a:uLnTx/>
                <a:uFillTx/>
                <a:latin typeface="Century Gothic" panose="020B0502020202020204" pitchFamily="34" charset="0"/>
                <a:ea typeface="+mn-ea"/>
                <a:cs typeface="+mn-cs"/>
                <a:hlinkClick r:id="rId7"/>
              </a:rPr>
              <a:t>Digital game </a:t>
            </a:r>
            <a:r>
              <a:rPr kumimoji="0" lang="en-GB" sz="2200" b="0" i="0" u="none" strike="noStrike" kern="1200" cap="none" spc="0" normalizeH="0" baseline="0" noProof="0" smtClean="0">
                <a:ln>
                  <a:noFill/>
                </a:ln>
                <a:solidFill>
                  <a:srgbClr val="002060"/>
                </a:solidFill>
                <a:effectLst/>
                <a:uLnTx/>
                <a:uFillTx/>
                <a:latin typeface="Century Gothic" panose="020B0502020202020204" pitchFamily="34" charset="0"/>
                <a:ea typeface="+mn-ea"/>
                <a:cs typeface="+mn-cs"/>
              </a:rPr>
              <a:t>with activities in a ‘spy mission’ context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smtClean="0">
                <a:ln>
                  <a:noFill/>
                </a:ln>
                <a:solidFill>
                  <a:srgbClr val="002060"/>
                </a:solidFill>
                <a:effectLst/>
                <a:uLnTx/>
                <a:uFillTx/>
                <a:latin typeface="Century Gothic" panose="020B0502020202020204" pitchFamily="34" charset="0"/>
                <a:ea typeface="+mn-ea"/>
                <a:cs typeface="+mn-cs"/>
              </a:rPr>
              <a:t>Reading and listening-based grammar practice</a:t>
            </a:r>
          </a:p>
        </p:txBody>
      </p:sp>
      <p:sp>
        <p:nvSpPr>
          <p:cNvPr id="15" name="TextBox 14"/>
          <p:cNvSpPr txBox="1"/>
          <p:nvPr/>
        </p:nvSpPr>
        <p:spPr>
          <a:xfrm>
            <a:off x="0" y="3910251"/>
            <a:ext cx="9529008" cy="534698"/>
          </a:xfrm>
          <a:prstGeom prst="rect">
            <a:avLst/>
          </a:prstGeom>
          <a:noFill/>
        </p:spPr>
        <p:txBody>
          <a:bodyPr wrap="square" rtlCol="0">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lang="en-GB" sz="2200" b="1" smtClean="0">
                <a:solidFill>
                  <a:srgbClr val="002060"/>
                </a:solidFill>
                <a:latin typeface="Century Gothic" panose="020B0502020202020204" pitchFamily="34" charset="0"/>
              </a:rPr>
              <a:t>Open Accessible Summaries in Language Studies (OASIS)</a:t>
            </a:r>
            <a:endParaRPr kumimoji="0" lang="en-GB" sz="2200" b="1" i="0" u="none" strike="noStrike" kern="1200" cap="none" spc="0" normalizeH="0" baseline="0" noProof="0" smtClean="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280471" y="4482832"/>
            <a:ext cx="10195119" cy="369332"/>
          </a:xfrm>
          <a:prstGeom prst="rect">
            <a:avLst/>
          </a:prstGeom>
        </p:spPr>
        <p:txBody>
          <a:bodyPr wrap="square">
            <a:spAutoFit/>
          </a:bodyPr>
          <a:lstStyle/>
          <a:p>
            <a:pPr marL="514350" lvl="0" indent="-514350">
              <a:lnSpc>
                <a:spcPct val="90000"/>
              </a:lnSpc>
              <a:spcBef>
                <a:spcPts val="1000"/>
              </a:spcBef>
              <a:buFont typeface="Arial" panose="020B0604020202020204" pitchFamily="34" charset="0"/>
              <a:buChar char="•"/>
            </a:pPr>
            <a:r>
              <a:rPr lang="en-GB" sz="2000" smtClean="0">
                <a:solidFill>
                  <a:srgbClr val="002060"/>
                </a:solidFill>
                <a:latin typeface="Century Gothic" panose="020B0502020202020204" pitchFamily="34" charset="0"/>
              </a:rPr>
              <a:t>Sign </a:t>
            </a:r>
            <a:r>
              <a:rPr lang="en-GB" sz="2000">
                <a:solidFill>
                  <a:srgbClr val="002060"/>
                </a:solidFill>
                <a:latin typeface="Century Gothic" panose="020B0502020202020204" pitchFamily="34" charset="0"/>
              </a:rPr>
              <a:t>up to get monthly alerts to summaries of new research, from </a:t>
            </a:r>
            <a:r>
              <a:rPr lang="en-GB" sz="2000" smtClean="0">
                <a:solidFill>
                  <a:srgbClr val="002060"/>
                </a:solidFill>
                <a:latin typeface="Century Gothic" panose="020B0502020202020204" pitchFamily="34" charset="0"/>
                <a:hlinkClick r:id="rId8"/>
              </a:rPr>
              <a:t>OASIS</a:t>
            </a:r>
            <a:endParaRPr lang="en-GB" sz="2000">
              <a:solidFill>
                <a:srgbClr val="002060"/>
              </a:solidFill>
              <a:latin typeface="Century Gothic" panose="020B0502020202020204" pitchFamily="34" charset="0"/>
            </a:endParaRPr>
          </a:p>
        </p:txBody>
      </p:sp>
      <p:pic>
        <p:nvPicPr>
          <p:cNvPr id="7" name="Picture 6"/>
          <p:cNvPicPr>
            <a:picLocks noChangeAspect="1"/>
          </p:cNvPicPr>
          <p:nvPr/>
        </p:nvPicPr>
        <p:blipFill rotWithShape="1">
          <a:blip r:embed="rId9"/>
          <a:srcRect t="6962"/>
          <a:stretch/>
        </p:blipFill>
        <p:spPr>
          <a:xfrm>
            <a:off x="9791948" y="4452015"/>
            <a:ext cx="2231461" cy="548973"/>
          </a:xfrm>
          <a:prstGeom prst="rect">
            <a:avLst/>
          </a:prstGeom>
        </p:spPr>
      </p:pic>
      <p:sp>
        <p:nvSpPr>
          <p:cNvPr id="9" name="Rectangle 8"/>
          <p:cNvSpPr/>
          <p:nvPr/>
        </p:nvSpPr>
        <p:spPr>
          <a:xfrm>
            <a:off x="280471" y="5612757"/>
            <a:ext cx="12252905" cy="774571"/>
          </a:xfrm>
          <a:prstGeom prst="rect">
            <a:avLst/>
          </a:prstGeom>
        </p:spPr>
        <p:txBody>
          <a:bodyPr wrap="square">
            <a:spAutoFit/>
          </a:bodyPr>
          <a:lstStyle/>
          <a:p>
            <a:pPr marL="285750" lvl="0" indent="-285750">
              <a:lnSpc>
                <a:spcPct val="90000"/>
              </a:lnSpc>
              <a:spcBef>
                <a:spcPts val="1000"/>
              </a:spcBef>
              <a:buFont typeface="Arial" panose="020B0604020202020204" pitchFamily="34" charset="0"/>
              <a:buChar char="•"/>
            </a:pPr>
            <a:r>
              <a:rPr lang="en-GB" sz="2000" smtClean="0">
                <a:solidFill>
                  <a:srgbClr val="002060"/>
                </a:solidFill>
                <a:latin typeface="Century Gothic" panose="020B0502020202020204" pitchFamily="34" charset="0"/>
                <a:hlinkClick r:id="rId10"/>
              </a:rPr>
              <a:t>5 x 2.5 hour courses</a:t>
            </a:r>
            <a:r>
              <a:rPr lang="en-GB" sz="2000" smtClean="0">
                <a:solidFill>
                  <a:srgbClr val="002060"/>
                </a:solidFill>
                <a:latin typeface="Century Gothic" panose="020B0502020202020204" pitchFamily="34" charset="0"/>
              </a:rPr>
              <a:t> on curriculum design and pedagogy, starting Jan 2022</a:t>
            </a:r>
          </a:p>
          <a:p>
            <a:pPr marL="285750" lvl="0" indent="-285750">
              <a:lnSpc>
                <a:spcPct val="90000"/>
              </a:lnSpc>
              <a:spcBef>
                <a:spcPts val="1000"/>
              </a:spcBef>
              <a:buFont typeface="Arial" panose="020B0604020202020204" pitchFamily="34" charset="0"/>
              <a:buChar char="•"/>
            </a:pPr>
            <a:r>
              <a:rPr lang="en-GB" sz="2000" smtClean="0">
                <a:solidFill>
                  <a:srgbClr val="002060"/>
                </a:solidFill>
                <a:latin typeface="Century Gothic" panose="020B0502020202020204" pitchFamily="34" charset="0"/>
              </a:rPr>
              <a:t>Free, but places are limited</a:t>
            </a:r>
            <a:endParaRPr lang="en-GB" sz="2000" dirty="0">
              <a:solidFill>
                <a:srgbClr val="002060"/>
              </a:solidFill>
              <a:latin typeface="Century Gothic" panose="020B0502020202020204" pitchFamily="34" charset="0"/>
            </a:endParaRPr>
          </a:p>
        </p:txBody>
      </p:sp>
      <p:sp>
        <p:nvSpPr>
          <p:cNvPr id="19" name="TextBox 18"/>
          <p:cNvSpPr txBox="1"/>
          <p:nvPr/>
        </p:nvSpPr>
        <p:spPr>
          <a:xfrm>
            <a:off x="0" y="5019844"/>
            <a:ext cx="9529008" cy="534698"/>
          </a:xfrm>
          <a:prstGeom prst="rect">
            <a:avLst/>
          </a:prstGeom>
          <a:noFill/>
        </p:spPr>
        <p:txBody>
          <a:bodyPr wrap="square" rtlCol="0">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lang="en-GB" sz="2200" b="1" smtClean="0">
                <a:solidFill>
                  <a:srgbClr val="002060"/>
                </a:solidFill>
                <a:latin typeface="Century Gothic" panose="020B0502020202020204" pitchFamily="34" charset="0"/>
              </a:rPr>
              <a:t>2022 NCELP CPD courses</a:t>
            </a:r>
            <a:endParaRPr kumimoji="0" lang="en-GB" sz="2200" b="1" i="0" u="none" strike="noStrike" kern="1200" cap="none" spc="0" normalizeH="0" baseline="0" noProof="0" smtClean="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233999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243114" y="0"/>
            <a:ext cx="10515600" cy="1325563"/>
          </a:xfrm>
        </p:spPr>
        <p:txBody>
          <a:bodyPr>
            <a:normAutofit/>
          </a:bodyPr>
          <a:lstStyle/>
          <a:p>
            <a:r>
              <a:rPr lang="en-GB" sz="3600" b="1" smtClean="0">
                <a:solidFill>
                  <a:schemeClr val="bg1"/>
                </a:solidFill>
              </a:rPr>
              <a:t>NCELP aims to…</a:t>
            </a:r>
            <a:endParaRPr lang="en-GB" sz="3600" b="1" dirty="0">
              <a:solidFill>
                <a:schemeClr val="bg1"/>
              </a:solidFill>
            </a:endParaRPr>
          </a:p>
        </p:txBody>
      </p:sp>
      <p:sp>
        <p:nvSpPr>
          <p:cNvPr id="3" name="Content Placeholder 2"/>
          <p:cNvSpPr>
            <a:spLocks noGrp="1"/>
          </p:cNvSpPr>
          <p:nvPr>
            <p:ph idx="1"/>
          </p:nvPr>
        </p:nvSpPr>
        <p:spPr>
          <a:xfrm>
            <a:off x="838200" y="1825625"/>
            <a:ext cx="10515600" cy="3186642"/>
          </a:xfrm>
        </p:spPr>
        <p:txBody>
          <a:bodyPr/>
          <a:lstStyle/>
          <a:p>
            <a:pPr marL="514350" indent="-514350">
              <a:lnSpc>
                <a:spcPct val="150000"/>
              </a:lnSpc>
              <a:buFont typeface="+mj-lt"/>
              <a:buAutoNum type="arabicPeriod"/>
            </a:pPr>
            <a:r>
              <a:rPr lang="en-GB" dirty="0">
                <a:solidFill>
                  <a:srgbClr val="104F75"/>
                </a:solidFill>
              </a:rPr>
              <a:t>Connect classroom practice and research</a:t>
            </a:r>
          </a:p>
          <a:p>
            <a:pPr marL="514350" indent="-514350">
              <a:lnSpc>
                <a:spcPct val="150000"/>
              </a:lnSpc>
              <a:buFont typeface="+mj-lt"/>
              <a:buAutoNum type="arabicPeriod"/>
            </a:pPr>
            <a:r>
              <a:rPr lang="en-GB" dirty="0">
                <a:solidFill>
                  <a:srgbClr val="104F75"/>
                </a:solidFill>
              </a:rPr>
              <a:t>Develop pedagogy, with resources to deliver it</a:t>
            </a:r>
          </a:p>
          <a:p>
            <a:pPr marL="514350" indent="-514350">
              <a:lnSpc>
                <a:spcPct val="150000"/>
              </a:lnSpc>
              <a:buFont typeface="+mj-lt"/>
              <a:buAutoNum type="arabicPeriod"/>
            </a:pPr>
            <a:r>
              <a:rPr lang="en-GB" dirty="0">
                <a:solidFill>
                  <a:srgbClr val="104F75"/>
                </a:solidFill>
              </a:rPr>
              <a:t>Improve </a:t>
            </a:r>
            <a:r>
              <a:rPr lang="en-GB">
                <a:solidFill>
                  <a:srgbClr val="104F75"/>
                </a:solidFill>
              </a:rPr>
              <a:t>intrinsic </a:t>
            </a:r>
            <a:r>
              <a:rPr lang="en-GB" smtClean="0">
                <a:solidFill>
                  <a:srgbClr val="104F75"/>
                </a:solidFill>
              </a:rPr>
              <a:t>motivation and increase </a:t>
            </a:r>
            <a:r>
              <a:rPr lang="en-GB" dirty="0">
                <a:solidFill>
                  <a:srgbClr val="104F75"/>
                </a:solidFill>
              </a:rPr>
              <a:t>GCSE uptake</a:t>
            </a:r>
          </a:p>
        </p:txBody>
      </p:sp>
    </p:spTree>
    <p:extLst>
      <p:ext uri="{BB962C8B-B14F-4D97-AF65-F5344CB8AC3E}">
        <p14:creationId xmlns:p14="http://schemas.microsoft.com/office/powerpoint/2010/main" val="284442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3600" b="1" dirty="0" smtClean="0">
                <a:solidFill>
                  <a:schemeClr val="bg1"/>
                </a:solidFill>
              </a:rPr>
              <a:t>Current GCSE review</a:t>
            </a:r>
            <a:endParaRPr lang="en-GB" sz="3600" b="1" dirty="0">
              <a:solidFill>
                <a:schemeClr val="bg1"/>
              </a:solidFill>
            </a:endParaRPr>
          </a:p>
        </p:txBody>
      </p:sp>
      <p:sp>
        <p:nvSpPr>
          <p:cNvPr id="3" name="Content Placeholder 2"/>
          <p:cNvSpPr>
            <a:spLocks noGrp="1"/>
          </p:cNvSpPr>
          <p:nvPr>
            <p:ph idx="1"/>
          </p:nvPr>
        </p:nvSpPr>
        <p:spPr>
          <a:xfrm>
            <a:off x="723721" y="1460854"/>
            <a:ext cx="11092543" cy="4031951"/>
          </a:xfrm>
        </p:spPr>
        <p:txBody>
          <a:bodyPr>
            <a:noAutofit/>
          </a:bodyPr>
          <a:lstStyle/>
          <a:p>
            <a:pPr>
              <a:lnSpc>
                <a:spcPct val="110000"/>
              </a:lnSpc>
            </a:pPr>
            <a:r>
              <a:rPr lang="en-GB" sz="2400" dirty="0" smtClean="0"/>
              <a:t>Nov, 2019: Department for Education convened an independent panel to review the current MFL subject content</a:t>
            </a:r>
          </a:p>
          <a:p>
            <a:pPr marL="0" indent="0">
              <a:lnSpc>
                <a:spcPct val="110000"/>
              </a:lnSpc>
              <a:buNone/>
            </a:pPr>
            <a:endParaRPr lang="en-GB" sz="2400" dirty="0" smtClean="0"/>
          </a:p>
          <a:p>
            <a:pPr>
              <a:lnSpc>
                <a:spcPct val="110000"/>
              </a:lnSpc>
            </a:pPr>
            <a:r>
              <a:rPr lang="en-GB" sz="2400" dirty="0" smtClean="0"/>
              <a:t>Key recommendations:</a:t>
            </a:r>
          </a:p>
          <a:p>
            <a:pPr lvl="1">
              <a:lnSpc>
                <a:spcPct val="110000"/>
              </a:lnSpc>
            </a:pPr>
            <a:r>
              <a:rPr lang="en-GB" sz="2400" dirty="0" smtClean="0"/>
              <a:t>Particular themes and topics no longer specified</a:t>
            </a:r>
          </a:p>
          <a:p>
            <a:pPr lvl="1">
              <a:lnSpc>
                <a:spcPct val="110000"/>
              </a:lnSpc>
            </a:pPr>
            <a:r>
              <a:rPr lang="en-GB" sz="2400" dirty="0" smtClean="0"/>
              <a:t>Vocabulary selection informed by frequency of occurrence</a:t>
            </a:r>
          </a:p>
          <a:p>
            <a:pPr lvl="1">
              <a:lnSpc>
                <a:spcPct val="110000"/>
              </a:lnSpc>
            </a:pPr>
            <a:r>
              <a:rPr lang="en-GB" sz="2400" dirty="0" smtClean="0"/>
              <a:t>Creation of a word list to use for designing assessment</a:t>
            </a:r>
          </a:p>
        </p:txBody>
      </p:sp>
    </p:spTree>
    <p:extLst>
      <p:ext uri="{BB962C8B-B14F-4D97-AF65-F5344CB8AC3E}">
        <p14:creationId xmlns:p14="http://schemas.microsoft.com/office/powerpoint/2010/main" val="32930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raided stands of phonics, vocabulary, and grammar">
            <a:extLst>
              <a:ext uri="{FF2B5EF4-FFF2-40B4-BE49-F238E27FC236}">
                <a16:creationId xmlns:a16="http://schemas.microsoft.com/office/drawing/2014/main" id="{C4C18D30-2907-4904-83CB-E2C52D88EE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879629"/>
            <a:ext cx="4267200" cy="3107010"/>
          </a:xfrm>
          <a:prstGeom prst="rect">
            <a:avLst/>
          </a:prstGeom>
        </p:spPr>
      </p:pic>
      <p:pic>
        <p:nvPicPr>
          <p:cNvPr id="5" name="Picture 4" descr="background rectang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8153400"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a:solidFill>
                  <a:schemeClr val="bg1"/>
                </a:solidFill>
              </a:rPr>
              <a:t>The NCELP Pillars</a:t>
            </a:r>
          </a:p>
        </p:txBody>
      </p:sp>
      <p:sp>
        <p:nvSpPr>
          <p:cNvPr id="7" name="Content Placeholder 3">
            <a:extLst>
              <a:ext uri="{FF2B5EF4-FFF2-40B4-BE49-F238E27FC236}">
                <a16:creationId xmlns:a16="http://schemas.microsoft.com/office/drawing/2014/main" id="{7D3059B5-9064-4F90-82B0-792173BF2A15}"/>
              </a:ext>
            </a:extLst>
          </p:cNvPr>
          <p:cNvSpPr>
            <a:spLocks noGrp="1"/>
          </p:cNvSpPr>
          <p:nvPr>
            <p:ph idx="1"/>
          </p:nvPr>
        </p:nvSpPr>
        <p:spPr>
          <a:xfrm>
            <a:off x="300038" y="1347488"/>
            <a:ext cx="7281862" cy="4843762"/>
          </a:xfrm>
        </p:spPr>
        <p:txBody>
          <a:bodyPr>
            <a:normAutofit/>
          </a:bodyPr>
          <a:lstStyle/>
          <a:p>
            <a:pPr marL="0" indent="0" defTabSz="903124">
              <a:lnSpc>
                <a:spcPct val="200000"/>
              </a:lnSpc>
              <a:buNone/>
              <a:defRPr/>
            </a:pPr>
            <a:r>
              <a:rPr lang="en-GB" sz="2000" dirty="0">
                <a:solidFill>
                  <a:srgbClr val="104F75"/>
                </a:solidFill>
              </a:rPr>
              <a:t>Pupils need to gain systematic knowledge of the </a:t>
            </a:r>
            <a:r>
              <a:rPr lang="en-GB" sz="2000" b="1" dirty="0">
                <a:solidFill>
                  <a:srgbClr val="E56700"/>
                </a:solidFill>
              </a:rPr>
              <a:t>vocabulary</a:t>
            </a:r>
            <a:r>
              <a:rPr lang="en-GB" sz="2000" dirty="0">
                <a:solidFill>
                  <a:srgbClr val="104F75"/>
                </a:solidFill>
              </a:rPr>
              <a:t>, </a:t>
            </a:r>
            <a:r>
              <a:rPr lang="en-GB" sz="2000" b="1" dirty="0">
                <a:solidFill>
                  <a:srgbClr val="E56700"/>
                </a:solidFill>
              </a:rPr>
              <a:t>grammar</a:t>
            </a:r>
            <a:r>
              <a:rPr lang="en-GB" sz="2000" dirty="0">
                <a:solidFill>
                  <a:srgbClr val="104F75"/>
                </a:solidFill>
              </a:rPr>
              <a:t>, and sound and spelling systems (</a:t>
            </a:r>
            <a:r>
              <a:rPr lang="en-GB" sz="2000" b="1" dirty="0">
                <a:solidFill>
                  <a:srgbClr val="E56700"/>
                </a:solidFill>
              </a:rPr>
              <a:t>phonics</a:t>
            </a:r>
            <a:r>
              <a:rPr lang="en-GB" sz="2000" dirty="0">
                <a:solidFill>
                  <a:srgbClr val="104F75"/>
                </a:solidFill>
              </a:rPr>
              <a:t>) of their new language, and how these are used by speakers of the language. </a:t>
            </a:r>
          </a:p>
          <a:p>
            <a:pPr marL="0" indent="0" defTabSz="903124">
              <a:lnSpc>
                <a:spcPct val="200000"/>
              </a:lnSpc>
              <a:buNone/>
              <a:defRPr/>
            </a:pPr>
            <a:r>
              <a:rPr lang="en-GB" sz="2000" dirty="0">
                <a:solidFill>
                  <a:srgbClr val="104F75"/>
                </a:solidFill>
              </a:rPr>
              <a:t>They need to reinforce this knowledge with </a:t>
            </a:r>
            <a:r>
              <a:rPr lang="en-GB" sz="2000" b="1" dirty="0">
                <a:solidFill>
                  <a:srgbClr val="E56700"/>
                </a:solidFill>
              </a:rPr>
              <a:t>extensive planned practice</a:t>
            </a:r>
            <a:r>
              <a:rPr lang="en-GB" sz="2000" b="1" dirty="0">
                <a:solidFill>
                  <a:srgbClr val="104F75"/>
                </a:solidFill>
              </a:rPr>
              <a:t> </a:t>
            </a:r>
            <a:r>
              <a:rPr lang="en-GB" sz="2000" dirty="0">
                <a:solidFill>
                  <a:srgbClr val="104F75"/>
                </a:solidFill>
              </a:rPr>
              <a:t>and </a:t>
            </a:r>
            <a:r>
              <a:rPr lang="en-GB" sz="2000" b="1" dirty="0">
                <a:solidFill>
                  <a:srgbClr val="E56700"/>
                </a:solidFill>
              </a:rPr>
              <a:t>use</a:t>
            </a:r>
            <a:r>
              <a:rPr lang="en-GB" sz="2000" dirty="0">
                <a:solidFill>
                  <a:srgbClr val="104F75"/>
                </a:solidFill>
              </a:rPr>
              <a:t> in order to build the skills needed for </a:t>
            </a:r>
            <a:r>
              <a:rPr lang="en-GB" sz="2000" b="1" dirty="0">
                <a:solidFill>
                  <a:schemeClr val="accent2"/>
                </a:solidFill>
              </a:rPr>
              <a:t>communication</a:t>
            </a:r>
            <a:r>
              <a:rPr lang="en-GB" sz="2000" dirty="0">
                <a:solidFill>
                  <a:srgbClr val="104F75"/>
                </a:solidFill>
              </a:rPr>
              <a:t>.</a:t>
            </a:r>
            <a:endParaRPr lang="en-US" sz="2000" dirty="0">
              <a:solidFill>
                <a:srgbClr val="104F75"/>
              </a:solidFill>
            </a:endParaRPr>
          </a:p>
        </p:txBody>
      </p:sp>
      <p:sp>
        <p:nvSpPr>
          <p:cNvPr id="8" name="TextBox 7">
            <a:extLst>
              <a:ext uri="{FF2B5EF4-FFF2-40B4-BE49-F238E27FC236}">
                <a16:creationId xmlns:a16="http://schemas.microsoft.com/office/drawing/2014/main" id="{DA33CACD-78E3-48A8-ACDC-00761B5CCCB7}"/>
              </a:ext>
            </a:extLst>
          </p:cNvPr>
          <p:cNvSpPr txBox="1"/>
          <p:nvPr/>
        </p:nvSpPr>
        <p:spPr>
          <a:xfrm>
            <a:off x="6122194" y="5852696"/>
            <a:ext cx="75295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hlinkClick r:id="rId5"/>
              </a:rPr>
              <a:t>Teaching Schools Council (2016), MFL Pedagogy Review.</a:t>
            </a:r>
            <a:endParaRPr kumimoji="0" lang="en-GB" sz="1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9" name="Content Placeholder 3">
            <a:extLst>
              <a:ext uri="{FF2B5EF4-FFF2-40B4-BE49-F238E27FC236}">
                <a16:creationId xmlns:a16="http://schemas.microsoft.com/office/drawing/2014/main" id="{C32743BC-7610-4BA2-BD85-33150641E7CC}"/>
              </a:ext>
            </a:extLst>
          </p:cNvPr>
          <p:cNvSpPr txBox="1">
            <a:spLocks/>
          </p:cNvSpPr>
          <p:nvPr/>
        </p:nvSpPr>
        <p:spPr>
          <a:xfrm>
            <a:off x="9092100" y="4164639"/>
            <a:ext cx="2190750" cy="1406131"/>
          </a:xfrm>
          <a:prstGeom prst="roundRect">
            <a:avLst/>
          </a:prstGeom>
          <a:ln>
            <a:solidFill>
              <a:srgbClr val="104F75"/>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0312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b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meaningful </a:t>
            </a:r>
            <a:b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practice</a:t>
            </a:r>
            <a:endPar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2904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Phonics</a:t>
            </a:r>
            <a:endParaRPr lang="en-GB" sz="3200" b="1" dirty="0">
              <a:solidFill>
                <a:schemeClr val="bg1"/>
              </a:solidFill>
            </a:endParaRPr>
          </a:p>
        </p:txBody>
      </p:sp>
      <p:sp>
        <p:nvSpPr>
          <p:cNvPr id="8" name="TextBox 7"/>
          <p:cNvSpPr txBox="1"/>
          <p:nvPr/>
        </p:nvSpPr>
        <p:spPr>
          <a:xfrm>
            <a:off x="418120" y="1325563"/>
            <a:ext cx="11426989" cy="4967514"/>
          </a:xfrm>
          <a:prstGeom prst="rect">
            <a:avLst/>
          </a:prstGeom>
          <a:noFill/>
        </p:spPr>
        <p:txBody>
          <a:bodyPr wrap="square" rtlCol="0">
            <a:spAutoFit/>
          </a:bodyPr>
          <a:lstStyle/>
          <a:p>
            <a:pPr marL="342900" lvl="0" indent="-342900">
              <a:lnSpc>
                <a:spcPct val="120000"/>
              </a:lnSpc>
              <a:buFont typeface="Arial" panose="020B0604020202020204" pitchFamily="34" charset="0"/>
              <a:buChar char="•"/>
              <a:defRPr/>
            </a:pPr>
            <a:r>
              <a:rPr lang="en-GB" sz="2400" smtClean="0">
                <a:solidFill>
                  <a:srgbClr val="002060"/>
                </a:solidFill>
                <a:latin typeface="Century Gothic" panose="020B0502020202020204" pitchFamily="34" charset="0"/>
              </a:rPr>
              <a:t>explicit teaching of the key sound-spelling correspondences (SSCs)</a:t>
            </a:r>
            <a:endParaRPr lang="en-GB" sz="2400">
              <a:solidFill>
                <a:srgbClr val="002060"/>
              </a:solidFill>
              <a:latin typeface="Century Gothic" panose="020B0502020202020204" pitchFamily="34" charset="0"/>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lang="en-GB" sz="2400">
              <a:solidFill>
                <a:srgbClr val="002060"/>
              </a:solidFill>
              <a:latin typeface="Century Gothic" panose="020B0502020202020204" pitchFamily="34" charset="0"/>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smtClean="0">
                <a:ln>
                  <a:noFill/>
                </a:ln>
                <a:solidFill>
                  <a:srgbClr val="002060"/>
                </a:solidFill>
                <a:effectLst/>
                <a:uLnTx/>
                <a:uFillTx/>
                <a:latin typeface="Century Gothic" panose="020B0502020202020204" pitchFamily="34" charset="0"/>
                <a:ea typeface="+mn-ea"/>
                <a:cs typeface="+mn-cs"/>
              </a:rPr>
              <a:t>improves ability to accurately ‘sound out’ unknown words (reducing reliance on English SSCs) and produce </a:t>
            </a:r>
            <a:r>
              <a:rPr kumimoji="0" lang="en-GB" sz="2400" b="0" i="0" u="none" strike="noStrike" kern="1200" cap="none" spc="0" normalizeH="0" noProof="0" smtClean="0">
                <a:ln>
                  <a:noFill/>
                </a:ln>
                <a:solidFill>
                  <a:srgbClr val="002060"/>
                </a:solidFill>
                <a:effectLst/>
                <a:uLnTx/>
                <a:uFillTx/>
                <a:latin typeface="Century Gothic" panose="020B0502020202020204" pitchFamily="34" charset="0"/>
                <a:ea typeface="+mn-ea"/>
                <a:cs typeface="+mn-cs"/>
              </a:rPr>
              <a:t>accurate spellings</a:t>
            </a:r>
            <a:endParaRPr kumimoji="0" lang="en-GB" sz="2400" b="0" i="0" u="none" strike="noStrike" kern="1200" cap="none" spc="0" normalizeH="0" baseline="0" noProof="0" smtClean="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positively associated </a:t>
            </a: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with </a:t>
            </a:r>
            <a:r>
              <a:rPr kumimoji="0" lang="en-GB" sz="2400" b="0" i="0" u="none" strike="noStrike" kern="1200" cap="none" spc="0" normalizeH="0" baseline="0" noProof="0" smtClean="0">
                <a:ln>
                  <a:noFill/>
                </a:ln>
                <a:solidFill>
                  <a:srgbClr val="002060"/>
                </a:solidFill>
                <a:effectLst/>
                <a:uLnTx/>
                <a:uFillTx/>
                <a:latin typeface="Century Gothic" panose="020B0502020202020204" pitchFamily="34" charset="0"/>
                <a:ea typeface="+mn-ea"/>
                <a:cs typeface="+mn-cs"/>
              </a:rPr>
              <a:t>motivation, autonomy</a:t>
            </a:r>
            <a:r>
              <a:rPr kumimoji="0" lang="en-GB" sz="2400" b="0" i="0" u="none" strike="noStrike" kern="1200" cap="none" spc="0" normalizeH="0" noProof="0" smtClean="0">
                <a:ln>
                  <a:noFill/>
                </a:ln>
                <a:solidFill>
                  <a:srgbClr val="002060"/>
                </a:solidFill>
                <a:effectLst/>
                <a:uLnTx/>
                <a:uFillTx/>
                <a:latin typeface="Century Gothic" panose="020B0502020202020204" pitchFamily="34" charset="0"/>
                <a:ea typeface="+mn-ea"/>
                <a:cs typeface="+mn-cs"/>
              </a:rPr>
              <a:t> and vocabulary learning</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supports errorless </a:t>
            </a: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learning </a:t>
            </a:r>
            <a:r>
              <a:rPr kumimoji="0" lang="en-GB" sz="2400" b="0" i="0" u="none" strike="noStrike" kern="1200" cap="none" spc="0" normalizeH="0" baseline="0" noProof="0" smtClean="0">
                <a:ln>
                  <a:noFill/>
                </a:ln>
                <a:solidFill>
                  <a:srgbClr val="002060"/>
                </a:solidFill>
                <a:effectLst/>
                <a:uLnTx/>
                <a:uFillTx/>
                <a:latin typeface="Century Gothic" panose="020B0502020202020204" pitchFamily="34" charset="0"/>
                <a:ea typeface="+mn-ea"/>
                <a:cs typeface="+mn-cs"/>
              </a:rPr>
              <a:t>from </a:t>
            </a: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first </a:t>
            </a:r>
            <a:r>
              <a:rPr kumimoji="0" lang="en-GB" sz="2400" b="0" i="0" u="none" strike="noStrike" kern="1200" cap="none" spc="0" normalizeH="0" baseline="0" noProof="0" smtClean="0">
                <a:ln>
                  <a:noFill/>
                </a:ln>
                <a:solidFill>
                  <a:srgbClr val="002060"/>
                </a:solidFill>
                <a:effectLst/>
                <a:uLnTx/>
                <a:uFillTx/>
                <a:latin typeface="Century Gothic" panose="020B0502020202020204" pitchFamily="34" charset="0"/>
                <a:ea typeface="+mn-ea"/>
                <a:cs typeface="+mn-cs"/>
              </a:rPr>
              <a:t>exposure</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defRPr/>
            </a:pPr>
            <a:r>
              <a:rPr lang="en-GB" sz="2400" smtClean="0">
                <a:solidFill>
                  <a:srgbClr val="002060"/>
                </a:solidFill>
                <a:latin typeface="Century Gothic" panose="020B0502020202020204" pitchFamily="34" charset="0"/>
              </a:rPr>
              <a:t>staged roll-out, with systematic revisiting in order to maintain progress</a:t>
            </a:r>
            <a:endParaRPr kumimoji="0" lang="en-GB" sz="2400" b="0" i="0" u="none" strike="noStrike" kern="1200" cap="none" spc="0" normalizeH="0" baseline="0" noProof="0" smtClean="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 name="Picture 6" descr="Braided stands of phonics, vocabulary, and grammar">
            <a:extLst>
              <a:ext uri="{FF2B5EF4-FFF2-40B4-BE49-F238E27FC236}">
                <a16:creationId xmlns:a16="http://schemas.microsoft.com/office/drawing/2014/main" id="{C4C18D30-2907-4904-83CB-E2C52D88EE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7086" y="0"/>
            <a:ext cx="1933857" cy="1408069"/>
          </a:xfrm>
          <a:prstGeom prst="rect">
            <a:avLst/>
          </a:prstGeom>
        </p:spPr>
      </p:pic>
    </p:spTree>
    <p:extLst>
      <p:ext uri="{BB962C8B-B14F-4D97-AF65-F5344CB8AC3E}">
        <p14:creationId xmlns:p14="http://schemas.microsoft.com/office/powerpoint/2010/main" val="109580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B00EE11-9068-4E74-8438-3F6BE68244BD}"/>
              </a:ext>
            </a:extLst>
          </p:cNvPr>
          <p:cNvGraphicFramePr>
            <a:graphicFrameLocks noGrp="1"/>
          </p:cNvGraphicFramePr>
          <p:nvPr>
            <p:extLst/>
          </p:nvPr>
        </p:nvGraphicFramePr>
        <p:xfrm>
          <a:off x="1422506" y="180519"/>
          <a:ext cx="9352602" cy="6146236"/>
        </p:xfrm>
        <a:graphic>
          <a:graphicData uri="http://schemas.openxmlformats.org/drawingml/2006/table">
            <a:tbl>
              <a:tblPr firstRow="1" bandRow="1">
                <a:tableStyleId>{5940675A-B579-460E-94D1-54222C63F5DA}</a:tableStyleId>
              </a:tblPr>
              <a:tblGrid>
                <a:gridCol w="1558767">
                  <a:extLst>
                    <a:ext uri="{9D8B030D-6E8A-4147-A177-3AD203B41FA5}">
                      <a16:colId xmlns:a16="http://schemas.microsoft.com/office/drawing/2014/main" val="1988045768"/>
                    </a:ext>
                  </a:extLst>
                </a:gridCol>
                <a:gridCol w="1558767">
                  <a:extLst>
                    <a:ext uri="{9D8B030D-6E8A-4147-A177-3AD203B41FA5}">
                      <a16:colId xmlns:a16="http://schemas.microsoft.com/office/drawing/2014/main" val="694569702"/>
                    </a:ext>
                  </a:extLst>
                </a:gridCol>
                <a:gridCol w="1558767">
                  <a:extLst>
                    <a:ext uri="{9D8B030D-6E8A-4147-A177-3AD203B41FA5}">
                      <a16:colId xmlns:a16="http://schemas.microsoft.com/office/drawing/2014/main" val="2268552234"/>
                    </a:ext>
                  </a:extLst>
                </a:gridCol>
                <a:gridCol w="1558767">
                  <a:extLst>
                    <a:ext uri="{9D8B030D-6E8A-4147-A177-3AD203B41FA5}">
                      <a16:colId xmlns:a16="http://schemas.microsoft.com/office/drawing/2014/main" val="2419153379"/>
                    </a:ext>
                  </a:extLst>
                </a:gridCol>
                <a:gridCol w="1558767">
                  <a:extLst>
                    <a:ext uri="{9D8B030D-6E8A-4147-A177-3AD203B41FA5}">
                      <a16:colId xmlns:a16="http://schemas.microsoft.com/office/drawing/2014/main" val="2309328029"/>
                    </a:ext>
                  </a:extLst>
                </a:gridCol>
                <a:gridCol w="1558767">
                  <a:extLst>
                    <a:ext uri="{9D8B030D-6E8A-4147-A177-3AD203B41FA5}">
                      <a16:colId xmlns:a16="http://schemas.microsoft.com/office/drawing/2014/main" val="654230178"/>
                    </a:ext>
                  </a:extLst>
                </a:gridCol>
              </a:tblGrid>
              <a:tr h="1536559">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044428657"/>
                  </a:ext>
                </a:extLst>
              </a:tr>
              <a:tr h="1536559">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812961732"/>
                  </a:ext>
                </a:extLst>
              </a:tr>
              <a:tr h="1536559">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859905986"/>
                  </a:ext>
                </a:extLst>
              </a:tr>
              <a:tr h="1536559">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000" b="1" dirty="0">
                        <a:solidFill>
                          <a:schemeClr val="accent1">
                            <a:lumMod val="50000"/>
                          </a:schemeClr>
                        </a:solidFill>
                      </a:endParaRPr>
                    </a:p>
                  </a:txBody>
                  <a:tcPr marL="67399" marR="67399" marT="33700" marB="3370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264953687"/>
                  </a:ext>
                </a:extLst>
              </a:tr>
            </a:tbl>
          </a:graphicData>
        </a:graphic>
      </p:graphicFrame>
      <p:sp>
        <p:nvSpPr>
          <p:cNvPr id="8" name="TextBox 7"/>
          <p:cNvSpPr txBox="1"/>
          <p:nvPr/>
        </p:nvSpPr>
        <p:spPr>
          <a:xfrm rot="10800000" flipV="1">
            <a:off x="1618980" y="1292154"/>
            <a:ext cx="1064518" cy="455381"/>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lto</a:t>
            </a:r>
          </a:p>
        </p:txBody>
      </p:sp>
      <p:sp>
        <p:nvSpPr>
          <p:cNvPr id="9" name="TextBox 8">
            <a:extLst>
              <a:ext uri="{FF2B5EF4-FFF2-40B4-BE49-F238E27FC236}">
                <a16:creationId xmlns:a16="http://schemas.microsoft.com/office/drawing/2014/main" id="{27545A5E-73DA-49E9-BB52-FBAA40BA9B21}"/>
              </a:ext>
            </a:extLst>
          </p:cNvPr>
          <p:cNvSpPr txBox="1"/>
          <p:nvPr/>
        </p:nvSpPr>
        <p:spPr>
          <a:xfrm>
            <a:off x="1415474" y="106641"/>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a:t>
            </a:r>
          </a:p>
        </p:txBody>
      </p:sp>
      <p:sp>
        <p:nvSpPr>
          <p:cNvPr id="10" name="TextBox 9">
            <a:extLst>
              <a:ext uri="{FF2B5EF4-FFF2-40B4-BE49-F238E27FC236}">
                <a16:creationId xmlns:a16="http://schemas.microsoft.com/office/drawing/2014/main" id="{996F03CA-4393-4B59-82AE-47D2DDCE7FC2}"/>
              </a:ext>
            </a:extLst>
          </p:cNvPr>
          <p:cNvSpPr txBox="1"/>
          <p:nvPr/>
        </p:nvSpPr>
        <p:spPr>
          <a:xfrm rot="10800000" flipV="1">
            <a:off x="2893140" y="1287526"/>
            <a:ext cx="1729705" cy="455381"/>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a:t>
            </a: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fant</a:t>
            </a: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E03C17A7-4D3C-4F7A-A902-2FFD30051486}"/>
              </a:ext>
            </a:extLst>
          </p:cNvPr>
          <p:cNvSpPr txBox="1"/>
          <p:nvPr/>
        </p:nvSpPr>
        <p:spPr>
          <a:xfrm>
            <a:off x="4535546" y="131213"/>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a:t>
            </a:r>
          </a:p>
        </p:txBody>
      </p:sp>
      <p:sp>
        <p:nvSpPr>
          <p:cNvPr id="12" name="TextBox 11">
            <a:extLst>
              <a:ext uri="{FF2B5EF4-FFF2-40B4-BE49-F238E27FC236}">
                <a16:creationId xmlns:a16="http://schemas.microsoft.com/office/drawing/2014/main" id="{21965192-8A44-404D-A8A2-7FE4D3B6FB7A}"/>
              </a:ext>
            </a:extLst>
          </p:cNvPr>
          <p:cNvSpPr txBox="1"/>
          <p:nvPr/>
        </p:nvSpPr>
        <p:spPr>
          <a:xfrm rot="10800000" flipV="1">
            <a:off x="4797357" y="1281189"/>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dea</a:t>
            </a:r>
            <a:endPar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56062E12-3005-440B-9F4D-0DE861F6A42E}"/>
              </a:ext>
            </a:extLst>
          </p:cNvPr>
          <p:cNvSpPr txBox="1"/>
          <p:nvPr/>
        </p:nvSpPr>
        <p:spPr>
          <a:xfrm>
            <a:off x="6084010" y="98974"/>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a:t>
            </a:r>
          </a:p>
        </p:txBody>
      </p:sp>
      <p:sp>
        <p:nvSpPr>
          <p:cNvPr id="14" name="TextBox 13">
            <a:extLst>
              <a:ext uri="{FF2B5EF4-FFF2-40B4-BE49-F238E27FC236}">
                <a16:creationId xmlns:a16="http://schemas.microsoft.com/office/drawing/2014/main" id="{C9F86A72-63E1-4A58-8244-EBCBEBDC45B4}"/>
              </a:ext>
            </a:extLst>
          </p:cNvPr>
          <p:cNvSpPr txBox="1"/>
          <p:nvPr/>
        </p:nvSpPr>
        <p:spPr>
          <a:xfrm>
            <a:off x="7641557" y="98974"/>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a:t>
            </a:r>
          </a:p>
        </p:txBody>
      </p:sp>
      <p:sp>
        <p:nvSpPr>
          <p:cNvPr id="15" name="TextBox 14">
            <a:extLst>
              <a:ext uri="{FF2B5EF4-FFF2-40B4-BE49-F238E27FC236}">
                <a16:creationId xmlns:a16="http://schemas.microsoft.com/office/drawing/2014/main" id="{21E497C2-6813-45CF-9B5F-EA40A2480F0D}"/>
              </a:ext>
            </a:extLst>
          </p:cNvPr>
          <p:cNvSpPr txBox="1"/>
          <p:nvPr/>
        </p:nvSpPr>
        <p:spPr>
          <a:xfrm rot="10800000" flipV="1">
            <a:off x="6324955" y="1262739"/>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y</a:t>
            </a: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p>
        </p:txBody>
      </p:sp>
      <p:sp>
        <p:nvSpPr>
          <p:cNvPr id="16" name="TextBox 15">
            <a:extLst>
              <a:ext uri="{FF2B5EF4-FFF2-40B4-BE49-F238E27FC236}">
                <a16:creationId xmlns:a16="http://schemas.microsoft.com/office/drawing/2014/main" id="{014393F9-EBBB-46AE-A196-D335BA83A5BF}"/>
              </a:ext>
            </a:extLst>
          </p:cNvPr>
          <p:cNvSpPr txBox="1"/>
          <p:nvPr/>
        </p:nvSpPr>
        <p:spPr>
          <a:xfrm>
            <a:off x="9179218" y="138293"/>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ll</a:t>
            </a:r>
            <a:endPar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8F5AD61F-FF38-4B02-B6A5-FD573E6CA9AA}"/>
              </a:ext>
            </a:extLst>
          </p:cNvPr>
          <p:cNvSpPr txBox="1"/>
          <p:nvPr/>
        </p:nvSpPr>
        <p:spPr>
          <a:xfrm rot="10800000" flipV="1">
            <a:off x="7357924" y="1276486"/>
            <a:ext cx="2169116"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u</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niverso</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A5EA739B-5F9B-49F0-9FB7-66EAED3AA8BD}"/>
              </a:ext>
            </a:extLst>
          </p:cNvPr>
          <p:cNvSpPr txBox="1"/>
          <p:nvPr/>
        </p:nvSpPr>
        <p:spPr>
          <a:xfrm>
            <a:off x="2967142" y="1676482"/>
            <a:ext cx="535790"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a:t>
            </a:r>
          </a:p>
        </p:txBody>
      </p:sp>
      <p:sp>
        <p:nvSpPr>
          <p:cNvPr id="19" name="TextBox 18">
            <a:extLst>
              <a:ext uri="{FF2B5EF4-FFF2-40B4-BE49-F238E27FC236}">
                <a16:creationId xmlns:a16="http://schemas.microsoft.com/office/drawing/2014/main" id="{43E99237-64FE-4D6D-A43C-959E364F8A43}"/>
              </a:ext>
            </a:extLst>
          </p:cNvPr>
          <p:cNvSpPr txBox="1"/>
          <p:nvPr/>
        </p:nvSpPr>
        <p:spPr>
          <a:xfrm rot="10800000" flipV="1">
            <a:off x="3084451" y="2775862"/>
            <a:ext cx="125533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co</a:t>
            </a: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mer</a:t>
            </a:r>
          </a:p>
        </p:txBody>
      </p:sp>
      <p:sp>
        <p:nvSpPr>
          <p:cNvPr id="20" name="TextBox 19">
            <a:extLst>
              <a:ext uri="{FF2B5EF4-FFF2-40B4-BE49-F238E27FC236}">
                <a16:creationId xmlns:a16="http://schemas.microsoft.com/office/drawing/2014/main" id="{0C330699-1A94-4A4B-BBFC-17CFB512D299}"/>
              </a:ext>
            </a:extLst>
          </p:cNvPr>
          <p:cNvSpPr txBox="1"/>
          <p:nvPr/>
        </p:nvSpPr>
        <p:spPr>
          <a:xfrm>
            <a:off x="4529139" y="1668085"/>
            <a:ext cx="581310"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cu</a:t>
            </a:r>
          </a:p>
        </p:txBody>
      </p:sp>
      <p:sp>
        <p:nvSpPr>
          <p:cNvPr id="21" name="TextBox 20">
            <a:extLst>
              <a:ext uri="{FF2B5EF4-FFF2-40B4-BE49-F238E27FC236}">
                <a16:creationId xmlns:a16="http://schemas.microsoft.com/office/drawing/2014/main" id="{35ED4ED2-76E4-4B1D-8687-EA430F13F0A9}"/>
              </a:ext>
            </a:extLst>
          </p:cNvPr>
          <p:cNvSpPr txBox="1"/>
          <p:nvPr/>
        </p:nvSpPr>
        <p:spPr>
          <a:xfrm rot="10800000" flipV="1">
            <a:off x="4617403" y="2784131"/>
            <a:ext cx="1336070" cy="455381"/>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cu</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erpo</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CEDDBBF8-14E6-4509-8F5F-F5EF5CC01E85}"/>
              </a:ext>
            </a:extLst>
          </p:cNvPr>
          <p:cNvSpPr txBox="1"/>
          <p:nvPr/>
        </p:nvSpPr>
        <p:spPr>
          <a:xfrm rot="10800000" flipV="1">
            <a:off x="6197609" y="2776066"/>
            <a:ext cx="1278070"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ce</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rca</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id="{1DBEB9ED-2A1F-4697-A09B-456FE6C025FE}"/>
              </a:ext>
            </a:extLst>
          </p:cNvPr>
          <p:cNvSpPr txBox="1"/>
          <p:nvPr/>
        </p:nvSpPr>
        <p:spPr>
          <a:xfrm>
            <a:off x="6113525" y="1683062"/>
            <a:ext cx="1020723"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ce</a:t>
            </a:r>
            <a:endPar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1084D522-55E2-4A5B-8A07-01AAE18E1CC8}"/>
              </a:ext>
            </a:extLst>
          </p:cNvPr>
          <p:cNvSpPr txBox="1"/>
          <p:nvPr/>
        </p:nvSpPr>
        <p:spPr>
          <a:xfrm rot="10800000" flipV="1">
            <a:off x="7870845" y="2793407"/>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ci</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erto</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5" name="TextBox 24">
            <a:extLst>
              <a:ext uri="{FF2B5EF4-FFF2-40B4-BE49-F238E27FC236}">
                <a16:creationId xmlns:a16="http://schemas.microsoft.com/office/drawing/2014/main" id="{2D84058D-C626-482F-BA91-88500C8F938A}"/>
              </a:ext>
            </a:extLst>
          </p:cNvPr>
          <p:cNvSpPr txBox="1"/>
          <p:nvPr/>
        </p:nvSpPr>
        <p:spPr>
          <a:xfrm>
            <a:off x="7637658" y="1687373"/>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ci</a:t>
            </a:r>
          </a:p>
        </p:txBody>
      </p:sp>
      <p:sp>
        <p:nvSpPr>
          <p:cNvPr id="26" name="TextBox 25">
            <a:extLst>
              <a:ext uri="{FF2B5EF4-FFF2-40B4-BE49-F238E27FC236}">
                <a16:creationId xmlns:a16="http://schemas.microsoft.com/office/drawing/2014/main" id="{97A45DCB-28B8-4DF2-9802-A456A60B9B9A}"/>
              </a:ext>
            </a:extLst>
          </p:cNvPr>
          <p:cNvSpPr txBox="1"/>
          <p:nvPr/>
        </p:nvSpPr>
        <p:spPr>
          <a:xfrm rot="10800000" flipV="1">
            <a:off x="9461382" y="2784865"/>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z</a:t>
            </a: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ona</a:t>
            </a:r>
          </a:p>
        </p:txBody>
      </p:sp>
      <p:sp>
        <p:nvSpPr>
          <p:cNvPr id="27" name="TextBox 26">
            <a:extLst>
              <a:ext uri="{FF2B5EF4-FFF2-40B4-BE49-F238E27FC236}">
                <a16:creationId xmlns:a16="http://schemas.microsoft.com/office/drawing/2014/main" id="{74D7DA4E-2E3C-4902-91E3-956B2ED8568F}"/>
              </a:ext>
            </a:extLst>
          </p:cNvPr>
          <p:cNvSpPr txBox="1"/>
          <p:nvPr/>
        </p:nvSpPr>
        <p:spPr>
          <a:xfrm>
            <a:off x="2976451" y="3202263"/>
            <a:ext cx="655213"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go</a:t>
            </a:r>
          </a:p>
        </p:txBody>
      </p:sp>
      <p:sp>
        <p:nvSpPr>
          <p:cNvPr id="28" name="TextBox 27">
            <a:extLst>
              <a:ext uri="{FF2B5EF4-FFF2-40B4-BE49-F238E27FC236}">
                <a16:creationId xmlns:a16="http://schemas.microsoft.com/office/drawing/2014/main" id="{30EB85E3-56EB-4612-B609-3B14E89B4C41}"/>
              </a:ext>
            </a:extLst>
          </p:cNvPr>
          <p:cNvSpPr txBox="1"/>
          <p:nvPr/>
        </p:nvSpPr>
        <p:spPr>
          <a:xfrm rot="10800000" flipV="1">
            <a:off x="3206463" y="4354872"/>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go</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9" name="TextBox 28">
            <a:extLst>
              <a:ext uri="{FF2B5EF4-FFF2-40B4-BE49-F238E27FC236}">
                <a16:creationId xmlns:a16="http://schemas.microsoft.com/office/drawing/2014/main" id="{0274EA15-8BBA-40D4-BB2D-8167BA6E09E9}"/>
              </a:ext>
            </a:extLst>
          </p:cNvPr>
          <p:cNvSpPr txBox="1"/>
          <p:nvPr/>
        </p:nvSpPr>
        <p:spPr>
          <a:xfrm>
            <a:off x="4561522" y="3213338"/>
            <a:ext cx="636499"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gu</a:t>
            </a:r>
            <a:endPar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62C49B10-00BF-49E6-A895-1F83B78E6B83}"/>
              </a:ext>
            </a:extLst>
          </p:cNvPr>
          <p:cNvSpPr txBox="1"/>
          <p:nvPr/>
        </p:nvSpPr>
        <p:spPr>
          <a:xfrm rot="10800000" flipV="1">
            <a:off x="4303425" y="4359879"/>
            <a:ext cx="2019766" cy="409984"/>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064"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pre</a:t>
            </a:r>
            <a:r>
              <a:rPr kumimoji="0" lang="en-GB" sz="2064"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gu</a:t>
            </a:r>
            <a:r>
              <a:rPr kumimoji="0" lang="en-GB" sz="2064"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ntar</a:t>
            </a:r>
            <a:endParaRPr kumimoji="0" lang="en-GB" sz="2064"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1" name="TextBox 30">
            <a:extLst>
              <a:ext uri="{FF2B5EF4-FFF2-40B4-BE49-F238E27FC236}">
                <a16:creationId xmlns:a16="http://schemas.microsoft.com/office/drawing/2014/main" id="{DF8E537E-0A92-4C3F-A84C-B7641CD6E24F}"/>
              </a:ext>
            </a:extLst>
          </p:cNvPr>
          <p:cNvSpPr txBox="1"/>
          <p:nvPr/>
        </p:nvSpPr>
        <p:spPr>
          <a:xfrm>
            <a:off x="6108625" y="3207558"/>
            <a:ext cx="636458"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ge</a:t>
            </a:r>
            <a:endPar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C83EC0DD-C666-4BE1-A219-EACDF3FCF29A}"/>
              </a:ext>
            </a:extLst>
          </p:cNvPr>
          <p:cNvSpPr txBox="1"/>
          <p:nvPr/>
        </p:nvSpPr>
        <p:spPr>
          <a:xfrm rot="10800000" flipV="1">
            <a:off x="6144978" y="4339932"/>
            <a:ext cx="1368472"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ge</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nte</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3" name="TextBox 32">
            <a:extLst>
              <a:ext uri="{FF2B5EF4-FFF2-40B4-BE49-F238E27FC236}">
                <a16:creationId xmlns:a16="http://schemas.microsoft.com/office/drawing/2014/main" id="{9351C3B1-1F70-43C0-A675-D42A0D00E041}"/>
              </a:ext>
            </a:extLst>
          </p:cNvPr>
          <p:cNvSpPr txBox="1"/>
          <p:nvPr/>
        </p:nvSpPr>
        <p:spPr>
          <a:xfrm>
            <a:off x="9255122" y="3246218"/>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a:t>
            </a:r>
          </a:p>
        </p:txBody>
      </p:sp>
      <p:sp>
        <p:nvSpPr>
          <p:cNvPr id="34" name="TextBox 33">
            <a:extLst>
              <a:ext uri="{FF2B5EF4-FFF2-40B4-BE49-F238E27FC236}">
                <a16:creationId xmlns:a16="http://schemas.microsoft.com/office/drawing/2014/main" id="{5D8D2485-8D4A-4D28-A36A-CC9EC8E7A802}"/>
              </a:ext>
            </a:extLst>
          </p:cNvPr>
          <p:cNvSpPr txBox="1"/>
          <p:nvPr/>
        </p:nvSpPr>
        <p:spPr>
          <a:xfrm rot="10800000" flipV="1">
            <a:off x="7598172" y="4333302"/>
            <a:ext cx="1671757"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ima</a:t>
            </a: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gi</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nar</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5" name="TextBox 34">
            <a:extLst>
              <a:ext uri="{FF2B5EF4-FFF2-40B4-BE49-F238E27FC236}">
                <a16:creationId xmlns:a16="http://schemas.microsoft.com/office/drawing/2014/main" id="{2F8936E1-731C-404F-9C28-6691D4531F7B}"/>
              </a:ext>
            </a:extLst>
          </p:cNvPr>
          <p:cNvSpPr txBox="1"/>
          <p:nvPr/>
        </p:nvSpPr>
        <p:spPr>
          <a:xfrm>
            <a:off x="7641557" y="3236927"/>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gi</a:t>
            </a:r>
            <a:endPar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094B7D7E-86F8-4600-8314-92AD775DA28C}"/>
              </a:ext>
            </a:extLst>
          </p:cNvPr>
          <p:cNvSpPr txBox="1"/>
          <p:nvPr/>
        </p:nvSpPr>
        <p:spPr>
          <a:xfrm rot="10800000" flipV="1">
            <a:off x="9477048" y="4335261"/>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a:t>
            </a: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7" name="TextBox 36">
            <a:extLst>
              <a:ext uri="{FF2B5EF4-FFF2-40B4-BE49-F238E27FC236}">
                <a16:creationId xmlns:a16="http://schemas.microsoft.com/office/drawing/2014/main" id="{13542DAC-EFE5-46DC-8FA5-026CE595EAF8}"/>
              </a:ext>
            </a:extLst>
          </p:cNvPr>
          <p:cNvSpPr txBox="1"/>
          <p:nvPr/>
        </p:nvSpPr>
        <p:spPr>
          <a:xfrm>
            <a:off x="1422557" y="4762382"/>
            <a:ext cx="668619"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ñ</a:t>
            </a:r>
          </a:p>
        </p:txBody>
      </p:sp>
      <p:sp>
        <p:nvSpPr>
          <p:cNvPr id="38" name="TextBox 37">
            <a:extLst>
              <a:ext uri="{FF2B5EF4-FFF2-40B4-BE49-F238E27FC236}">
                <a16:creationId xmlns:a16="http://schemas.microsoft.com/office/drawing/2014/main" id="{ED96C7D3-A868-4DAB-86BD-2FE3B06701FC}"/>
              </a:ext>
            </a:extLst>
          </p:cNvPr>
          <p:cNvSpPr txBox="1"/>
          <p:nvPr/>
        </p:nvSpPr>
        <p:spPr>
          <a:xfrm rot="10800000" flipV="1">
            <a:off x="1234971" y="5956766"/>
            <a:ext cx="1440740" cy="371512"/>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814"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espa</a:t>
            </a:r>
            <a:r>
              <a:rPr kumimoji="0" lang="en-GB" sz="1814"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ñ</a:t>
            </a:r>
            <a:r>
              <a:rPr kumimoji="0" lang="en-GB" sz="1814"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ol</a:t>
            </a:r>
            <a:endParaRPr kumimoji="0" lang="en-GB" sz="1814"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9" name="TextBox 38">
            <a:extLst>
              <a:ext uri="{FF2B5EF4-FFF2-40B4-BE49-F238E27FC236}">
                <a16:creationId xmlns:a16="http://schemas.microsoft.com/office/drawing/2014/main" id="{7B5C26A8-7B71-4279-9EE2-C510DFC5D38F}"/>
              </a:ext>
            </a:extLst>
          </p:cNvPr>
          <p:cNvSpPr txBox="1"/>
          <p:nvPr/>
        </p:nvSpPr>
        <p:spPr>
          <a:xfrm>
            <a:off x="2573168" y="5905776"/>
            <a:ext cx="483871"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n</a:t>
            </a:r>
          </a:p>
        </p:txBody>
      </p:sp>
      <p:sp>
        <p:nvSpPr>
          <p:cNvPr id="40" name="TextBox 39">
            <a:extLst>
              <a:ext uri="{FF2B5EF4-FFF2-40B4-BE49-F238E27FC236}">
                <a16:creationId xmlns:a16="http://schemas.microsoft.com/office/drawing/2014/main" id="{F3E63A21-1BDE-476A-92C2-8EB9BD70FE3F}"/>
              </a:ext>
            </a:extLst>
          </p:cNvPr>
          <p:cNvSpPr txBox="1"/>
          <p:nvPr/>
        </p:nvSpPr>
        <p:spPr>
          <a:xfrm rot="10800000" flipV="1">
            <a:off x="2864502" y="5917456"/>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Arial" panose="020B0604020202020204" pitchFamily="34" charset="0"/>
              </a:rPr>
              <a:t>v</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a:t>
            </a:r>
          </a:p>
        </p:txBody>
      </p:sp>
      <p:sp>
        <p:nvSpPr>
          <p:cNvPr id="41" name="TextBox 40">
            <a:extLst>
              <a:ext uri="{FF2B5EF4-FFF2-40B4-BE49-F238E27FC236}">
                <a16:creationId xmlns:a16="http://schemas.microsoft.com/office/drawing/2014/main" id="{D41C6E57-4D35-4169-9849-ED23F8D3C62C}"/>
              </a:ext>
            </a:extLst>
          </p:cNvPr>
          <p:cNvSpPr txBox="1"/>
          <p:nvPr/>
        </p:nvSpPr>
        <p:spPr>
          <a:xfrm>
            <a:off x="2954744" y="4752418"/>
            <a:ext cx="623651"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a:t>
            </a:r>
          </a:p>
        </p:txBody>
      </p:sp>
      <p:sp>
        <p:nvSpPr>
          <p:cNvPr id="42" name="TextBox 41">
            <a:extLst>
              <a:ext uri="{FF2B5EF4-FFF2-40B4-BE49-F238E27FC236}">
                <a16:creationId xmlns:a16="http://schemas.microsoft.com/office/drawing/2014/main" id="{D774E798-DCC0-4A23-9F7F-2542DFEF1E6F}"/>
              </a:ext>
            </a:extLst>
          </p:cNvPr>
          <p:cNvSpPr txBox="1"/>
          <p:nvPr/>
        </p:nvSpPr>
        <p:spPr>
          <a:xfrm rot="10800000" flipV="1">
            <a:off x="4561522" y="5900524"/>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a:t>
            </a: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rr</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3" name="TextBox 42">
            <a:extLst>
              <a:ext uri="{FF2B5EF4-FFF2-40B4-BE49-F238E27FC236}">
                <a16:creationId xmlns:a16="http://schemas.microsoft.com/office/drawing/2014/main" id="{763C53C1-83E6-4BCE-AC51-787BF2C39253}"/>
              </a:ext>
            </a:extLst>
          </p:cNvPr>
          <p:cNvSpPr txBox="1"/>
          <p:nvPr/>
        </p:nvSpPr>
        <p:spPr>
          <a:xfrm>
            <a:off x="4552158" y="4748273"/>
            <a:ext cx="635180"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rr</a:t>
            </a:r>
            <a:endPar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4C4B103E-2AC9-42E0-ADCB-E68C5C630067}"/>
              </a:ext>
            </a:extLst>
          </p:cNvPr>
          <p:cNvSpPr txBox="1"/>
          <p:nvPr/>
        </p:nvSpPr>
        <p:spPr>
          <a:xfrm rot="10800000" flipV="1">
            <a:off x="6264551" y="5921199"/>
            <a:ext cx="1217092" cy="455381"/>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ablar</a:t>
            </a:r>
            <a:endPar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5" name="TextBox 44">
            <a:extLst>
              <a:ext uri="{FF2B5EF4-FFF2-40B4-BE49-F238E27FC236}">
                <a16:creationId xmlns:a16="http://schemas.microsoft.com/office/drawing/2014/main" id="{975B4752-88C0-49C4-8AEF-D7F978987CBF}"/>
              </a:ext>
            </a:extLst>
          </p:cNvPr>
          <p:cNvSpPr txBox="1"/>
          <p:nvPr/>
        </p:nvSpPr>
        <p:spPr>
          <a:xfrm>
            <a:off x="6103641" y="4759639"/>
            <a:ext cx="483871"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a:t>
            </a:r>
          </a:p>
        </p:txBody>
      </p:sp>
      <p:sp>
        <p:nvSpPr>
          <p:cNvPr id="46" name="TextBox 45">
            <a:extLst>
              <a:ext uri="{FF2B5EF4-FFF2-40B4-BE49-F238E27FC236}">
                <a16:creationId xmlns:a16="http://schemas.microsoft.com/office/drawing/2014/main" id="{7B916371-9E01-470E-AAFB-F168B5C88AF7}"/>
              </a:ext>
            </a:extLst>
          </p:cNvPr>
          <p:cNvSpPr txBox="1"/>
          <p:nvPr/>
        </p:nvSpPr>
        <p:spPr>
          <a:xfrm rot="10800000" flipV="1">
            <a:off x="7625644" y="4793484"/>
            <a:ext cx="1037358" cy="343620"/>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por</a:t>
            </a:r>
            <a:r>
              <a:rPr kumimoji="0" lang="en-GB" sz="1633"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que</a:t>
            </a:r>
          </a:p>
        </p:txBody>
      </p:sp>
      <p:sp>
        <p:nvSpPr>
          <p:cNvPr id="47" name="TextBox 46">
            <a:extLst>
              <a:ext uri="{FF2B5EF4-FFF2-40B4-BE49-F238E27FC236}">
                <a16:creationId xmlns:a16="http://schemas.microsoft.com/office/drawing/2014/main" id="{B03DF363-E700-482A-BC53-0482F6A774B5}"/>
              </a:ext>
            </a:extLst>
          </p:cNvPr>
          <p:cNvSpPr txBox="1"/>
          <p:nvPr/>
        </p:nvSpPr>
        <p:spPr>
          <a:xfrm>
            <a:off x="1415474" y="3214005"/>
            <a:ext cx="99412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ga</a:t>
            </a:r>
            <a:endPar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CFF633DF-21BB-4D80-AAFB-6FD51031B09E}"/>
              </a:ext>
            </a:extLst>
          </p:cNvPr>
          <p:cNvSpPr txBox="1"/>
          <p:nvPr/>
        </p:nvSpPr>
        <p:spPr>
          <a:xfrm rot="10800000" flipV="1">
            <a:off x="1530467" y="4348626"/>
            <a:ext cx="1249465" cy="455381"/>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ga</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nar</a:t>
            </a:r>
            <a:endPar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9" name="TextBox 48">
            <a:extLst>
              <a:ext uri="{FF2B5EF4-FFF2-40B4-BE49-F238E27FC236}">
                <a16:creationId xmlns:a16="http://schemas.microsoft.com/office/drawing/2014/main" id="{7026BCF3-722A-4F1B-A3F1-136B1C7BB54E}"/>
              </a:ext>
            </a:extLst>
          </p:cNvPr>
          <p:cNvSpPr txBox="1"/>
          <p:nvPr/>
        </p:nvSpPr>
        <p:spPr>
          <a:xfrm>
            <a:off x="1409418" y="1669830"/>
            <a:ext cx="715219"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ca</a:t>
            </a:r>
          </a:p>
        </p:txBody>
      </p:sp>
      <p:sp>
        <p:nvSpPr>
          <p:cNvPr id="50" name="TextBox 49">
            <a:extLst>
              <a:ext uri="{FF2B5EF4-FFF2-40B4-BE49-F238E27FC236}">
                <a16:creationId xmlns:a16="http://schemas.microsoft.com/office/drawing/2014/main" id="{CA8E401A-544D-4E74-A192-EC5C5F5D3657}"/>
              </a:ext>
            </a:extLst>
          </p:cNvPr>
          <p:cNvSpPr txBox="1"/>
          <p:nvPr/>
        </p:nvSpPr>
        <p:spPr>
          <a:xfrm rot="10800000" flipV="1">
            <a:off x="1642759" y="2795302"/>
            <a:ext cx="1064518" cy="455381"/>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ca</a:t>
            </a: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a:t>
            </a:r>
            <a:endPar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1" name="Picture 2" descr="Quiet Sign Clip Art">
            <a:extLst>
              <a:ext uri="{FF2B5EF4-FFF2-40B4-BE49-F238E27FC236}">
                <a16:creationId xmlns:a16="http://schemas.microsoft.com/office/drawing/2014/main" id="{DE6A7C78-2703-42BB-92D2-C316500E38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6735" y="5179139"/>
            <a:ext cx="372514" cy="52268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http://www.clker.com/cliparts/6/8/c/6/11954360131725219243smick_Silhouette_man.svg.hi.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4636"/>
          <a:stretch/>
        </p:blipFill>
        <p:spPr bwMode="auto">
          <a:xfrm>
            <a:off x="1641291" y="425990"/>
            <a:ext cx="608275" cy="91555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http://www.clker.com/cliparts/3/7/8/9/11970890601169574535johnny_automatic_tall_ladder.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1808" y="522065"/>
            <a:ext cx="198952" cy="80597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2" descr="http://www.clker.com/cliparts/6/8/c/6/11954360131725219243smick_Silhouette_man.svg.hi.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2907" t="41261" r="-2611" b="15714"/>
          <a:stretch/>
        </p:blipFill>
        <p:spPr bwMode="auto">
          <a:xfrm>
            <a:off x="2450363" y="925051"/>
            <a:ext cx="213595" cy="45887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www.clker.com/cliparts/7/3/2/b/1194985487751649846contour_elephant.svg.hi.png"/>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71697" y="549417"/>
            <a:ext cx="880844" cy="66269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9"/>
          <p:cNvPicPr>
            <a:picLocks noChangeAspect="1" noChangeArrowheads="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815530" y="254610"/>
            <a:ext cx="900936" cy="99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2" descr="C:\Users\wdj\Google Drive\Primary\Y5 SoW\From Tracy\Pronouns\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09931" y="238625"/>
            <a:ext cx="460075" cy="106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descr="http://www.clker.com/cliparts/6/F/G/L/m/K/solar-system-h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38838" y="338366"/>
            <a:ext cx="990424" cy="9826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9" name="Picture 58"/>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t="24049" r="38227"/>
          <a:stretch/>
        </p:blipFill>
        <p:spPr>
          <a:xfrm>
            <a:off x="9312296" y="608762"/>
            <a:ext cx="591014" cy="680647"/>
          </a:xfrm>
          <a:prstGeom prst="rect">
            <a:avLst/>
          </a:prstGeom>
        </p:spPr>
      </p:pic>
      <p:pic>
        <p:nvPicPr>
          <p:cNvPr id="60" name="Picture 4" descr="http://www.clker.com/cliparts/a/1/3/8/11949859511240324938open_book_nae_02.svg.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027088" y="651538"/>
            <a:ext cx="705683" cy="36872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014393F9-EBBB-46AE-A196-D335BA83A5BF}"/>
              </a:ext>
            </a:extLst>
          </p:cNvPr>
          <p:cNvSpPr txBox="1"/>
          <p:nvPr/>
        </p:nvSpPr>
        <p:spPr>
          <a:xfrm>
            <a:off x="10487749" y="1177483"/>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a:t>
            </a:r>
          </a:p>
        </p:txBody>
      </p:sp>
      <p:sp>
        <p:nvSpPr>
          <p:cNvPr id="62" name="TextBox 61">
            <a:extLst>
              <a:ext uri="{FF2B5EF4-FFF2-40B4-BE49-F238E27FC236}">
                <a16:creationId xmlns:a16="http://schemas.microsoft.com/office/drawing/2014/main" id="{8F5AD61F-FF38-4B02-B6A5-FD573E6CA9AA}"/>
              </a:ext>
            </a:extLst>
          </p:cNvPr>
          <p:cNvSpPr txBox="1"/>
          <p:nvPr/>
        </p:nvSpPr>
        <p:spPr>
          <a:xfrm rot="10800000" flipV="1">
            <a:off x="9257744" y="1276486"/>
            <a:ext cx="1179952"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ll</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amar</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cxnSp>
        <p:nvCxnSpPr>
          <p:cNvPr id="63" name="Straight Connector 62"/>
          <p:cNvCxnSpPr/>
          <p:nvPr/>
        </p:nvCxnSpPr>
        <p:spPr>
          <a:xfrm>
            <a:off x="9527040" y="194639"/>
            <a:ext cx="1072629" cy="151740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5AD61F-FF38-4B02-B6A5-FD573E6CA9AA}"/>
              </a:ext>
            </a:extLst>
          </p:cNvPr>
          <p:cNvSpPr txBox="1"/>
          <p:nvPr/>
        </p:nvSpPr>
        <p:spPr>
          <a:xfrm rot="10800000" flipV="1">
            <a:off x="9724154" y="144231"/>
            <a:ext cx="1202380" cy="42736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177"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l</a:t>
            </a:r>
            <a:r>
              <a:rPr kumimoji="0" lang="en-GB" sz="2177"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ibro</a:t>
            </a:r>
            <a:endParaRPr kumimoji="0" lang="en-GB" sz="2177"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65" name="TextBox 64">
            <a:extLst>
              <a:ext uri="{FF2B5EF4-FFF2-40B4-BE49-F238E27FC236}">
                <a16:creationId xmlns:a16="http://schemas.microsoft.com/office/drawing/2014/main" id="{2D84058D-C626-482F-BA91-88500C8F938A}"/>
              </a:ext>
            </a:extLst>
          </p:cNvPr>
          <p:cNvSpPr txBox="1"/>
          <p:nvPr/>
        </p:nvSpPr>
        <p:spPr>
          <a:xfrm>
            <a:off x="9235112" y="1676017"/>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z</a:t>
            </a:r>
          </a:p>
        </p:txBody>
      </p:sp>
      <p:pic>
        <p:nvPicPr>
          <p:cNvPr id="66" name="Picture 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1091" y="2071365"/>
            <a:ext cx="1087853" cy="71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14876" r="16346"/>
          <a:stretch/>
        </p:blipFill>
        <p:spPr>
          <a:xfrm>
            <a:off x="3469770" y="1847349"/>
            <a:ext cx="657915" cy="949020"/>
          </a:xfrm>
          <a:prstGeom prst="rect">
            <a:avLst/>
          </a:prstGeom>
        </p:spPr>
      </p:pic>
      <p:pic>
        <p:nvPicPr>
          <p:cNvPr id="68" name="Picture 4" descr="http://www.clker.com/cliparts/7/e/a/9/11949845501937991943silhouette_male_2.svg.hi.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08768" y="1780039"/>
            <a:ext cx="282830" cy="104324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http://www.clker.com/cliparts/2/9/c/0/12456962021786866005johnny_automatic_signpost.svg.hi.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254091" y="2199804"/>
            <a:ext cx="1171754" cy="439814"/>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6359342" y="2328990"/>
            <a:ext cx="1062839" cy="228524"/>
          </a:xfrm>
          <a:prstGeom prst="rect">
            <a:avLst/>
          </a:prstGeom>
          <a:noFill/>
        </p:spPr>
        <p:txBody>
          <a:bodyPr wrap="square" rtlCol="0">
            <a:spAutoFit/>
          </a:bodyPr>
          <a:lstStyle/>
          <a:p>
            <a:pPr marL="0" marR="0" lvl="0" indent="0" algn="l" defTabSz="903124" rtl="0" eaLnBrk="1" fontAlgn="auto" latinLnBrk="0" hangingPunct="1">
              <a:lnSpc>
                <a:spcPct val="100000"/>
              </a:lnSpc>
              <a:spcBef>
                <a:spcPts val="0"/>
              </a:spcBef>
              <a:spcAft>
                <a:spcPts val="0"/>
              </a:spcAft>
              <a:buClrTx/>
              <a:buSzTx/>
              <a:buFontTx/>
              <a:buNone/>
              <a:tabLst/>
              <a:defRPr/>
            </a:pPr>
            <a:r>
              <a:rPr kumimoji="0" lang="en-GB" sz="885" b="1" i="0" u="none" strike="noStrike" kern="1200" cap="none" spc="0" normalizeH="0" baseline="0" noProof="0" dirty="0">
                <a:ln>
                  <a:noFill/>
                </a:ln>
                <a:solidFill>
                  <a:prstClr val="black"/>
                </a:solidFill>
                <a:effectLst/>
                <a:uLnTx/>
                <a:uFillTx/>
                <a:latin typeface="Imprint MT Shadow" panose="04020605060303030202" pitchFamily="82" charset="0"/>
                <a:ea typeface="+mn-ea"/>
                <a:cs typeface="+mn-cs"/>
              </a:rPr>
              <a:t>MADRID  1KM</a:t>
            </a:r>
          </a:p>
        </p:txBody>
      </p:sp>
      <p:pic>
        <p:nvPicPr>
          <p:cNvPr id="71" name="Picture 2" descr="http://www.clker.com/cliparts/o/2/i/N/k/o/true.svg.med.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036343" y="1900893"/>
            <a:ext cx="826366" cy="819842"/>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2" descr="http://www.clker.com/cliparts/x/t/P/0/J/N/no-smoking-hi.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579373" y="1935290"/>
            <a:ext cx="828537" cy="82199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0" descr="http://www.clker.com/cliparts/1/5/2/f/1219988685315274755checkered%20flag.svg.hi.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050068" y="3634432"/>
            <a:ext cx="690010" cy="70220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2" descr="http://www.clker.com/cliparts/e/b/1/8/11954298221122337321liftarn_A_raised_fist.svg.hi.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61943" y="3724747"/>
            <a:ext cx="348007" cy="54944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0" descr="http://www.clker.com/cliparts/f/b/c/e/1194984631377607546io_bambina_architetto_fr_01.svg.hi.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217125" y="3662597"/>
            <a:ext cx="534875" cy="67767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2" descr="http://www.clker.com/cliparts/F/D/w/Z/V/P/soccer-goal-hi.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646072" y="3679338"/>
            <a:ext cx="746775" cy="33957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04290" y="3555374"/>
            <a:ext cx="800330" cy="794012"/>
          </a:xfrm>
          <a:prstGeom prst="rect">
            <a:avLst/>
          </a:prstGeom>
        </p:spPr>
      </p:pic>
      <p:pic>
        <p:nvPicPr>
          <p:cNvPr id="78" name="Picture 2" descr="http://www.clker.com/cliparts/8/P/9/9/M/3/eye-green-ccccccc-hi.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599895" y="3551682"/>
            <a:ext cx="811079" cy="764443"/>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http://www.clker.com/cliparts/w/B/V/r/0/P/group-people-silhouette-hi.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215795" y="3689491"/>
            <a:ext cx="1277421" cy="59353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http://www.clker.com/cliparts/5/I/x/o/t/o/bubble-hi.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990992" y="3555374"/>
            <a:ext cx="698514" cy="74391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4"/>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88040" y="5389256"/>
            <a:ext cx="599009" cy="3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2" name="Straight Connector 81"/>
          <p:cNvCxnSpPr/>
          <p:nvPr/>
        </p:nvCxnSpPr>
        <p:spPr>
          <a:xfrm>
            <a:off x="1840320" y="4782274"/>
            <a:ext cx="735635" cy="1543504"/>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83" name="Picture 4" descr="http://www.clker.com/cliparts/9/6/9/1/1194985251383288862paper_RPSWB.svg.hi.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14336559">
            <a:off x="2216852" y="5353926"/>
            <a:ext cx="695423" cy="321968"/>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ED96C7D3-A868-4DAB-86BD-2FE3B06701FC}"/>
              </a:ext>
            </a:extLst>
          </p:cNvPr>
          <p:cNvSpPr txBox="1"/>
          <p:nvPr/>
        </p:nvSpPr>
        <p:spPr>
          <a:xfrm rot="10800000" flipV="1">
            <a:off x="1973869" y="4780376"/>
            <a:ext cx="1067670" cy="343620"/>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a:t>
            </a:r>
            <a:r>
              <a:rPr kumimoji="0" lang="en-GB" sz="1633"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n</a:t>
            </a: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a:t>
            </a:r>
            <a:endParaRPr kumimoji="0" lang="en-GB" sz="1633"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85" name="Picture 10" descr="http://www.clker.com/cliparts/6/d/5/b/1245642315238096744johnny_automatic_man_using_binoculars.svg.hi.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064387" y="5179139"/>
            <a:ext cx="658849" cy="767775"/>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D41C6E57-4D35-4169-9849-ED23F8D3C62C}"/>
              </a:ext>
            </a:extLst>
          </p:cNvPr>
          <p:cNvSpPr txBox="1"/>
          <p:nvPr/>
        </p:nvSpPr>
        <p:spPr>
          <a:xfrm>
            <a:off x="4131301" y="5889586"/>
            <a:ext cx="623651"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a:t>
            </a:r>
          </a:p>
        </p:txBody>
      </p:sp>
      <p:pic>
        <p:nvPicPr>
          <p:cNvPr id="88" name="Picture 2" descr="http://www.clker.com/cliparts/a/f/b/0/1258912050708005728freephile_balloons.svg.hi.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893614" y="5185472"/>
            <a:ext cx="558679" cy="623811"/>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ED96C7D3-A868-4DAB-86BD-2FE3B06701FC}"/>
              </a:ext>
            </a:extLst>
          </p:cNvPr>
          <p:cNvSpPr txBox="1"/>
          <p:nvPr/>
        </p:nvSpPr>
        <p:spPr>
          <a:xfrm rot="10800000" flipV="1">
            <a:off x="3473626" y="4782437"/>
            <a:ext cx="1067670" cy="343620"/>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cele</a:t>
            </a:r>
            <a:r>
              <a:rPr kumimoji="0" lang="en-GB" sz="1633"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b</a:t>
            </a: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rar</a:t>
            </a:r>
            <a:endParaRPr kumimoji="0" lang="en-GB" sz="1633"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90" name="TextBox 89">
            <a:extLst>
              <a:ext uri="{FF2B5EF4-FFF2-40B4-BE49-F238E27FC236}">
                <a16:creationId xmlns:a16="http://schemas.microsoft.com/office/drawing/2014/main" id="{763C53C1-83E6-4BCE-AC51-787BF2C39253}"/>
              </a:ext>
            </a:extLst>
          </p:cNvPr>
          <p:cNvSpPr txBox="1"/>
          <p:nvPr/>
        </p:nvSpPr>
        <p:spPr>
          <a:xfrm>
            <a:off x="5740835" y="5910831"/>
            <a:ext cx="296491"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a:t>
            </a:r>
          </a:p>
        </p:txBody>
      </p:sp>
      <p:pic>
        <p:nvPicPr>
          <p:cNvPr id="91" name="Picture 2" descr="http://www.clker.com/cliparts/W/u/r/e/T/k/boxer-dog-face-md.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606307" y="5324603"/>
            <a:ext cx="606214" cy="561199"/>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8709" y="5233184"/>
            <a:ext cx="580683" cy="576099"/>
          </a:xfrm>
          <a:prstGeom prst="rect">
            <a:avLst/>
          </a:prstGeom>
        </p:spPr>
      </p:pic>
      <p:sp>
        <p:nvSpPr>
          <p:cNvPr id="94" name="TextBox 93">
            <a:extLst>
              <a:ext uri="{FF2B5EF4-FFF2-40B4-BE49-F238E27FC236}">
                <a16:creationId xmlns:a16="http://schemas.microsoft.com/office/drawing/2014/main" id="{D774E798-DCC0-4A23-9F7F-2542DFEF1E6F}"/>
              </a:ext>
            </a:extLst>
          </p:cNvPr>
          <p:cNvSpPr txBox="1"/>
          <p:nvPr/>
        </p:nvSpPr>
        <p:spPr>
          <a:xfrm rot="10800000" flipV="1">
            <a:off x="5195463" y="4780227"/>
            <a:ext cx="766501" cy="343620"/>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a:t>
            </a:r>
            <a:r>
              <a:rPr kumimoji="0" lang="en-GB" sz="1633"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a:t>
            </a:r>
            <a:endParaRPr kumimoji="0" lang="en-GB" sz="1633"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95" name="Picture 2" descr="http://www.clker.com/cliparts/1/4/3/6/11970891311924223728PackardJennings_Packard_Jennings_explaining_stuff_-_2_of_2.svg.hi.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630116" y="5115465"/>
            <a:ext cx="899958" cy="744044"/>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763C53C1-83E6-4BCE-AC51-787BF2C39253}"/>
              </a:ext>
            </a:extLst>
          </p:cNvPr>
          <p:cNvSpPr txBox="1"/>
          <p:nvPr/>
        </p:nvSpPr>
        <p:spPr>
          <a:xfrm>
            <a:off x="7637699" y="5972914"/>
            <a:ext cx="724444" cy="371512"/>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181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que</a:t>
            </a:r>
          </a:p>
        </p:txBody>
      </p:sp>
      <p:sp>
        <p:nvSpPr>
          <p:cNvPr id="97" name="TextBox 96">
            <a:extLst>
              <a:ext uri="{FF2B5EF4-FFF2-40B4-BE49-F238E27FC236}">
                <a16:creationId xmlns:a16="http://schemas.microsoft.com/office/drawing/2014/main" id="{763C53C1-83E6-4BCE-AC51-787BF2C39253}"/>
              </a:ext>
            </a:extLst>
          </p:cNvPr>
          <p:cNvSpPr txBox="1"/>
          <p:nvPr/>
        </p:nvSpPr>
        <p:spPr>
          <a:xfrm>
            <a:off x="8663002" y="4801553"/>
            <a:ext cx="724444" cy="371512"/>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181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qui</a:t>
            </a:r>
          </a:p>
        </p:txBody>
      </p:sp>
      <p:sp>
        <p:nvSpPr>
          <p:cNvPr id="98" name="TextBox 97">
            <a:extLst>
              <a:ext uri="{FF2B5EF4-FFF2-40B4-BE49-F238E27FC236}">
                <a16:creationId xmlns:a16="http://schemas.microsoft.com/office/drawing/2014/main" id="{7B916371-9E01-470E-AAFB-F168B5C88AF7}"/>
              </a:ext>
            </a:extLst>
          </p:cNvPr>
          <p:cNvSpPr txBox="1"/>
          <p:nvPr/>
        </p:nvSpPr>
        <p:spPr>
          <a:xfrm rot="10800000" flipV="1">
            <a:off x="8229969" y="5990660"/>
            <a:ext cx="1044052" cy="343620"/>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qui</a:t>
            </a: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ero</a:t>
            </a:r>
            <a:endParaRPr kumimoji="0" lang="en-GB" sz="1633"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0" name="Picture 4" descr="http://www.clker.com/cliparts/4/f/7/5/1237561041330717735warszawianka_Restaurant.svg.hi.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8456410" y="5392224"/>
            <a:ext cx="620244" cy="460486"/>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763C53C1-83E6-4BCE-AC51-787BF2C39253}"/>
              </a:ext>
            </a:extLst>
          </p:cNvPr>
          <p:cNvSpPr txBox="1"/>
          <p:nvPr/>
        </p:nvSpPr>
        <p:spPr>
          <a:xfrm>
            <a:off x="9194669" y="5963350"/>
            <a:ext cx="724444" cy="371512"/>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181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a:t>
            </a:r>
            <a:r>
              <a:rPr kumimoji="0" lang="en-GB" sz="181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ue</a:t>
            </a:r>
            <a:endParaRPr kumimoji="0" lang="en-GB" sz="181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2" name="TextBox 101">
            <a:extLst>
              <a:ext uri="{FF2B5EF4-FFF2-40B4-BE49-F238E27FC236}">
                <a16:creationId xmlns:a16="http://schemas.microsoft.com/office/drawing/2014/main" id="{763C53C1-83E6-4BCE-AC51-787BF2C39253}"/>
              </a:ext>
            </a:extLst>
          </p:cNvPr>
          <p:cNvSpPr txBox="1"/>
          <p:nvPr/>
        </p:nvSpPr>
        <p:spPr>
          <a:xfrm>
            <a:off x="10221688" y="4782393"/>
            <a:ext cx="724444" cy="371512"/>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181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a:t>
            </a:r>
            <a:r>
              <a:rPr kumimoji="0" lang="en-GB" sz="181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ui</a:t>
            </a:r>
            <a:endParaRPr kumimoji="0" lang="en-GB" sz="181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104" name="Picture 4"/>
          <p:cNvPicPr>
            <a:picLocks noChangeAspect="1" noChangeArrowheads="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21925">
            <a:off x="10029337" y="5343684"/>
            <a:ext cx="652966" cy="64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TextBox 104">
            <a:extLst>
              <a:ext uri="{FF2B5EF4-FFF2-40B4-BE49-F238E27FC236}">
                <a16:creationId xmlns:a16="http://schemas.microsoft.com/office/drawing/2014/main" id="{7B916371-9E01-470E-AAFB-F168B5C88AF7}"/>
              </a:ext>
            </a:extLst>
          </p:cNvPr>
          <p:cNvSpPr txBox="1"/>
          <p:nvPr/>
        </p:nvSpPr>
        <p:spPr>
          <a:xfrm rot="10800000" flipV="1">
            <a:off x="9800739" y="5999919"/>
            <a:ext cx="1049210" cy="343620"/>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gui</a:t>
            </a: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tarra</a:t>
            </a:r>
            <a:endParaRPr kumimoji="0" lang="en-GB" sz="1633"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6" name="TextBox 105">
            <a:extLst>
              <a:ext uri="{FF2B5EF4-FFF2-40B4-BE49-F238E27FC236}">
                <a16:creationId xmlns:a16="http://schemas.microsoft.com/office/drawing/2014/main" id="{7B916371-9E01-470E-AAFB-F168B5C88AF7}"/>
              </a:ext>
            </a:extLst>
          </p:cNvPr>
          <p:cNvSpPr txBox="1"/>
          <p:nvPr/>
        </p:nvSpPr>
        <p:spPr>
          <a:xfrm rot="10800000" flipV="1">
            <a:off x="9165632" y="4792168"/>
            <a:ext cx="1049210" cy="343620"/>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gue</a:t>
            </a: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rra</a:t>
            </a:r>
            <a:endParaRPr kumimoji="0" lang="en-GB" sz="1633"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7" name="Picture 6" descr="http://www.clker.com/cliparts/e/a/0/2/1197097680874350311SteveLambert_Chinook_Helicopter_1.svg.hi.pn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9312297" y="5214845"/>
            <a:ext cx="639776" cy="311016"/>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 descr="Airplane Fighter Silhouette Clip Art"/>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1142357">
            <a:off x="9318477" y="5655514"/>
            <a:ext cx="437295" cy="281998"/>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a:extLst>
              <a:ext uri="{FF2B5EF4-FFF2-40B4-BE49-F238E27FC236}">
                <a16:creationId xmlns:a16="http://schemas.microsoft.com/office/drawing/2014/main" id="{39F0888F-A463-4264-913D-6587DF2B0911}"/>
              </a:ext>
            </a:extLst>
          </p:cNvPr>
          <p:cNvSpPr txBox="1"/>
          <p:nvPr/>
        </p:nvSpPr>
        <p:spPr>
          <a:xfrm>
            <a:off x="2897630" y="100038"/>
            <a:ext cx="455399"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e</a:t>
            </a:r>
          </a:p>
        </p:txBody>
      </p:sp>
      <p:cxnSp>
        <p:nvCxnSpPr>
          <p:cNvPr id="129" name="Straight Connector 128"/>
          <p:cNvCxnSpPr/>
          <p:nvPr/>
        </p:nvCxnSpPr>
        <p:spPr>
          <a:xfrm flipH="1">
            <a:off x="9814251" y="4782274"/>
            <a:ext cx="413681" cy="155361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8237486" y="4782274"/>
            <a:ext cx="400797" cy="15251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377487" y="4782274"/>
            <a:ext cx="801028" cy="152029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887346" y="4777937"/>
            <a:ext cx="869209" cy="155795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49" name="Picture 148"/>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7674180" y="5197717"/>
            <a:ext cx="649836" cy="702525"/>
          </a:xfrm>
          <a:prstGeom prst="rect">
            <a:avLst/>
          </a:prstGeom>
        </p:spPr>
      </p:pic>
    </p:spTree>
    <p:extLst>
      <p:ext uri="{BB962C8B-B14F-4D97-AF65-F5344CB8AC3E}">
        <p14:creationId xmlns:p14="http://schemas.microsoft.com/office/powerpoint/2010/main" val="6770185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3600" b="1" dirty="0">
                <a:solidFill>
                  <a:schemeClr val="bg1"/>
                </a:solidFill>
              </a:rPr>
              <a:t>Teaching steps</a:t>
            </a:r>
          </a:p>
        </p:txBody>
      </p:sp>
      <p:sp>
        <p:nvSpPr>
          <p:cNvPr id="3" name="Content Placeholder 2">
            <a:extLst>
              <a:ext uri="{FF2B5EF4-FFF2-40B4-BE49-F238E27FC236}">
                <a16:creationId xmlns:a16="http://schemas.microsoft.com/office/drawing/2014/main" id="{50CBFF8A-211A-423F-B710-855B8FE21453}"/>
              </a:ext>
            </a:extLst>
          </p:cNvPr>
          <p:cNvSpPr>
            <a:spLocks noGrp="1"/>
          </p:cNvSpPr>
          <p:nvPr>
            <p:ph idx="1"/>
          </p:nvPr>
        </p:nvSpPr>
        <p:spPr>
          <a:xfrm>
            <a:off x="636863" y="1622426"/>
            <a:ext cx="10967002" cy="4351338"/>
          </a:xfrm>
        </p:spPr>
        <p:txBody>
          <a:bodyPr>
            <a:normAutofit/>
          </a:bodyPr>
          <a:lstStyle/>
          <a:p>
            <a:pPr marL="514350" indent="-514350">
              <a:lnSpc>
                <a:spcPct val="100000"/>
              </a:lnSpc>
              <a:buFont typeface="+mj-lt"/>
              <a:buAutoNum type="arabicPeriod"/>
            </a:pPr>
            <a:r>
              <a:rPr lang="en-GB" u="sng" dirty="0"/>
              <a:t>Present</a:t>
            </a:r>
            <a:r>
              <a:rPr lang="en-GB" dirty="0"/>
              <a:t> the SSC itself, the source word, and five </a:t>
            </a:r>
            <a:r>
              <a:rPr lang="en-GB"/>
              <a:t>cluster </a:t>
            </a:r>
            <a:r>
              <a:rPr lang="en-GB" smtClean="0"/>
              <a:t>words and their meanings</a:t>
            </a:r>
            <a:r>
              <a:rPr lang="en-GB" b="1" dirty="0"/>
              <a:t/>
            </a:r>
            <a:br>
              <a:rPr lang="en-GB" b="1" dirty="0"/>
            </a:br>
            <a:endParaRPr lang="en-GB" b="1" dirty="0"/>
          </a:p>
          <a:p>
            <a:pPr marL="514350" indent="-514350">
              <a:lnSpc>
                <a:spcPct val="100000"/>
              </a:lnSpc>
              <a:buFont typeface="+mj-lt"/>
              <a:buAutoNum type="arabicPeriod"/>
            </a:pPr>
            <a:r>
              <a:rPr lang="en-GB" u="sng"/>
              <a:t>Practise</a:t>
            </a:r>
            <a:r>
              <a:rPr lang="en-GB"/>
              <a:t> </a:t>
            </a:r>
            <a:r>
              <a:rPr lang="en-GB" smtClean="0"/>
              <a:t>with the SSC further in </a:t>
            </a:r>
            <a:r>
              <a:rPr lang="en-GB" dirty="0"/>
              <a:t>a variety of </a:t>
            </a:r>
            <a:r>
              <a:rPr lang="en-GB"/>
              <a:t>listening </a:t>
            </a:r>
            <a:r>
              <a:rPr lang="en-GB" smtClean="0"/>
              <a:t>and </a:t>
            </a:r>
            <a:r>
              <a:rPr lang="en-GB" dirty="0"/>
              <a:t>read aloud activities</a:t>
            </a:r>
          </a:p>
          <a:p>
            <a:pPr marL="514350" indent="-514350">
              <a:lnSpc>
                <a:spcPct val="100000"/>
              </a:lnSpc>
              <a:buFont typeface="+mj-lt"/>
              <a:buAutoNum type="arabicPeriod"/>
            </a:pPr>
            <a:endParaRPr lang="en-GB" dirty="0"/>
          </a:p>
          <a:p>
            <a:pPr marL="514350" indent="-514350">
              <a:lnSpc>
                <a:spcPct val="100000"/>
              </a:lnSpc>
              <a:buFont typeface="+mj-lt"/>
              <a:buAutoNum type="arabicPeriod"/>
            </a:pPr>
            <a:r>
              <a:rPr lang="en-GB" u="sng" dirty="0"/>
              <a:t>Produce</a:t>
            </a:r>
            <a:r>
              <a:rPr lang="en-GB" dirty="0"/>
              <a:t> </a:t>
            </a:r>
            <a:r>
              <a:rPr lang="en-GB"/>
              <a:t>the </a:t>
            </a:r>
            <a:r>
              <a:rPr lang="en-GB" smtClean="0"/>
              <a:t>SSC </a:t>
            </a:r>
            <a:r>
              <a:rPr lang="en-GB"/>
              <a:t>in </a:t>
            </a:r>
            <a:r>
              <a:rPr lang="en-GB" smtClean="0"/>
              <a:t>other </a:t>
            </a:r>
            <a:r>
              <a:rPr lang="en-GB" dirty="0"/>
              <a:t>contexts</a:t>
            </a:r>
            <a:r>
              <a:rPr lang="en-GB"/>
              <a:t>, </a:t>
            </a:r>
            <a:r>
              <a:rPr lang="en-GB" smtClean="0"/>
              <a:t>with increasing fluency, e.g</a:t>
            </a:r>
            <a:r>
              <a:rPr lang="en-GB"/>
              <a:t>., </a:t>
            </a:r>
            <a:r>
              <a:rPr lang="en-GB" smtClean="0"/>
              <a:t>unprompted classroom interaction (¿Cómo se dice…?)</a:t>
            </a:r>
            <a:endParaRPr lang="en-GB" dirty="0"/>
          </a:p>
        </p:txBody>
      </p:sp>
    </p:spTree>
    <p:extLst>
      <p:ext uri="{BB962C8B-B14F-4D97-AF65-F5344CB8AC3E}">
        <p14:creationId xmlns:p14="http://schemas.microsoft.com/office/powerpoint/2010/main" val="163224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1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0108026-7802-4716-A6E9-3A2715866025}" vid="{7624A450-32DA-4AC6-AB1B-9FBBDE09E0D9}"/>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7.xml><?xml version="1.0" encoding="utf-8"?>
<a:theme xmlns:a="http://schemas.openxmlformats.org/drawingml/2006/main" name="8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9.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25D19745E1484BA7CA76D987BB31F3" ma:contentTypeVersion="32" ma:contentTypeDescription="Create a new document." ma:contentTypeScope="" ma:versionID="28be7e6bb23718735ac709929c1033c8">
  <xsd:schema xmlns:xsd="http://www.w3.org/2001/XMLSchema" xmlns:xs="http://www.w3.org/2001/XMLSchema" xmlns:p="http://schemas.microsoft.com/office/2006/metadata/properties" xmlns:ns1="http://schemas.microsoft.com/sharepoint/v3" xmlns:ns3="cbda9861-fc0d-4b08-a65e-e2e22362bfc1" xmlns:ns4="531ee15f-3bd3-4cab-a2eb-e568e37628ac" targetNamespace="http://schemas.microsoft.com/office/2006/metadata/properties" ma:root="true" ma:fieldsID="1a71ea4bdb74cf008c83d7c73afc1ce4" ns1:_="" ns3:_="" ns4:_="">
    <xsd:import namespace="http://schemas.microsoft.com/sharepoint/v3"/>
    <xsd:import namespace="cbda9861-fc0d-4b08-a65e-e2e22362bfc1"/>
    <xsd:import namespace="531ee15f-3bd3-4cab-a2eb-e568e37628a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NotebookType" minOccurs="0"/>
                <xsd:element ref="ns4:FolderType" minOccurs="0"/>
                <xsd:element ref="ns4:CultureName" minOccurs="0"/>
                <xsd:element ref="ns4:AppVersion" minOccurs="0"/>
                <xsd:element ref="ns4:TeamsChannelId" minOccurs="0"/>
                <xsd:element ref="ns4:Owner" minOccurs="0"/>
                <xsd:element ref="ns4:DefaultSectionNames" minOccurs="0"/>
                <xsd:element ref="ns4:Templates" minOccurs="0"/>
                <xsd:element ref="ns4:Leaders" minOccurs="0"/>
                <xsd:element ref="ns4:Members" minOccurs="0"/>
                <xsd:element ref="ns4:Member_Groups" minOccurs="0"/>
                <xsd:element ref="ns4:Invited_Leaders" minOccurs="0"/>
                <xsd:element ref="ns4:Invited_Members" minOccurs="0"/>
                <xsd:element ref="ns4:Self_Registration_Enabled" minOccurs="0"/>
                <xsd:element ref="ns4:Has_Leaders_Only_SectionGroup" minOccurs="0"/>
                <xsd:element ref="ns4:Is_Collaboration_Space_Locked" minOccurs="0"/>
                <xsd:element ref="ns4:IsNotebookLocked" minOccurs="0"/>
                <xsd:element ref="ns1:_ip_UnifiedCompliancePolicyProperties" minOccurs="0"/>
                <xsd:element ref="ns1:_ip_UnifiedCompliancePolicyUIAc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4" nillable="true" ma:displayName="Unified Compliance Policy Properties" ma:hidden="true" ma:internalName="_ip_UnifiedCompliancePolicyProperties">
      <xsd:simpleType>
        <xsd:restriction base="dms:Note"/>
      </xsd:simpleType>
    </xsd:element>
    <xsd:element name="_ip_UnifiedCompliancePolicyUIAction" ma:index="3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da9861-fc0d-4b08-a65e-e2e22362bfc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1ee15f-3bd3-4cab-a2eb-e568e37628a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NotebookType" ma:index="17" nillable="true" ma:displayName="Notebook Type" ma:internalName="NotebookType">
      <xsd:simpleType>
        <xsd:restriction base="dms:Text"/>
      </xsd:simpleType>
    </xsd:element>
    <xsd:element name="FolderType" ma:index="18" nillable="true" ma:displayName="Folder Type" ma:internalName="FolderType">
      <xsd:simpleType>
        <xsd:restriction base="dms:Text"/>
      </xsd:simpleType>
    </xsd:element>
    <xsd:element name="CultureName" ma:index="19" nillable="true" ma:displayName="Culture Name" ma:internalName="CultureName">
      <xsd:simpleType>
        <xsd:restriction base="dms:Text"/>
      </xsd:simpleType>
    </xsd:element>
    <xsd:element name="AppVersion" ma:index="20" nillable="true" ma:displayName="App Version" ma:internalName="AppVersion">
      <xsd:simpleType>
        <xsd:restriction base="dms:Text"/>
      </xsd:simpleType>
    </xsd:element>
    <xsd:element name="TeamsChannelId" ma:index="21" nillable="true" ma:displayName="Teams Channel Id" ma:internalName="TeamsChannelId">
      <xsd:simpleType>
        <xsd:restriction base="dms:Text"/>
      </xsd:simpleType>
    </xsd:element>
    <xsd:element name="Owner" ma:index="22"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23" nillable="true" ma:displayName="Default Section Names" ma:internalName="DefaultSectionNames">
      <xsd:simpleType>
        <xsd:restriction base="dms:Note">
          <xsd:maxLength value="255"/>
        </xsd:restriction>
      </xsd:simpleType>
    </xsd:element>
    <xsd:element name="Templates" ma:index="24" nillable="true" ma:displayName="Templates" ma:internalName="Templates">
      <xsd:simpleType>
        <xsd:restriction base="dms:Note">
          <xsd:maxLength value="255"/>
        </xsd:restriction>
      </xsd:simpleType>
    </xsd:element>
    <xsd:element name="Leaders" ma:index="25"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6"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27"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Leaders" ma:index="28" nillable="true" ma:displayName="Invited Leaders" ma:internalName="Invited_Leaders">
      <xsd:simpleType>
        <xsd:restriction base="dms:Note">
          <xsd:maxLength value="255"/>
        </xsd:restriction>
      </xsd:simpleType>
    </xsd:element>
    <xsd:element name="Invited_Members" ma:index="29" nillable="true" ma:displayName="Invited Members" ma:internalName="Invited_Members">
      <xsd:simpleType>
        <xsd:restriction base="dms:Note">
          <xsd:maxLength value="255"/>
        </xsd:restriction>
      </xsd:simpleType>
    </xsd:element>
    <xsd:element name="Self_Registration_Enabled" ma:index="30" nillable="true" ma:displayName="Self Registration Enabled" ma:internalName="Self_Registration_Enabled">
      <xsd:simpleType>
        <xsd:restriction base="dms:Boolean"/>
      </xsd:simpleType>
    </xsd:element>
    <xsd:element name="Has_Leaders_Only_SectionGroup" ma:index="31" nillable="true" ma:displayName="Has Leaders Only SectionGroup" ma:internalName="Has_Leaders_Only_SectionGroup">
      <xsd:simpleType>
        <xsd:restriction base="dms:Boolean"/>
      </xsd:simpleType>
    </xsd:element>
    <xsd:element name="Is_Collaboration_Space_Locked" ma:index="32" nillable="true" ma:displayName="Is Collaboration Space Locked" ma:internalName="Is_Collaboration_Space_Locked">
      <xsd:simpleType>
        <xsd:restriction base="dms:Boolean"/>
      </xsd:simpleType>
    </xsd:element>
    <xsd:element name="IsNotebookLocked" ma:index="33" nillable="true" ma:displayName="Is Notebook Locked" ma:internalName="IsNotebookLocked">
      <xsd:simpleType>
        <xsd:restriction base="dms:Boolean"/>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element name="MediaServiceAutoKeyPoints" ma:index="38" nillable="true" ma:displayName="MediaServiceAutoKeyPoints" ma:hidden="true" ma:internalName="MediaServiceAutoKeyPoints" ma:readOnly="true">
      <xsd:simpleType>
        <xsd:restriction base="dms:Note"/>
      </xsd:simpleType>
    </xsd:element>
    <xsd:element name="MediaServiceKeyPoints" ma:index="3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eamsChannelId xmlns="531ee15f-3bd3-4cab-a2eb-e568e37628ac" xsi:nil="true"/>
    <IsNotebookLocked xmlns="531ee15f-3bd3-4cab-a2eb-e568e37628ac" xsi:nil="true"/>
    <Self_Registration_Enabled xmlns="531ee15f-3bd3-4cab-a2eb-e568e37628ac" xsi:nil="true"/>
    <Invited_Leaders xmlns="531ee15f-3bd3-4cab-a2eb-e568e37628ac" xsi:nil="true"/>
    <DefaultSectionNames xmlns="531ee15f-3bd3-4cab-a2eb-e568e37628ac" xsi:nil="true"/>
    <Is_Collaboration_Space_Locked xmlns="531ee15f-3bd3-4cab-a2eb-e568e37628ac" xsi:nil="true"/>
    <_ip_UnifiedCompliancePolicyProperties xmlns="http://schemas.microsoft.com/sharepoint/v3" xsi:nil="true"/>
    <NotebookType xmlns="531ee15f-3bd3-4cab-a2eb-e568e37628ac" xsi:nil="true"/>
    <Leaders xmlns="531ee15f-3bd3-4cab-a2eb-e568e37628ac">
      <UserInfo>
        <DisplayName/>
        <AccountId xsi:nil="true"/>
        <AccountType/>
      </UserInfo>
    </Leaders>
    <Member_Groups xmlns="531ee15f-3bd3-4cab-a2eb-e568e37628ac">
      <UserInfo>
        <DisplayName/>
        <AccountId xsi:nil="true"/>
        <AccountType/>
      </UserInfo>
    </Member_Groups>
    <FolderType xmlns="531ee15f-3bd3-4cab-a2eb-e568e37628ac" xsi:nil="true"/>
    <CultureName xmlns="531ee15f-3bd3-4cab-a2eb-e568e37628ac" xsi:nil="true"/>
    <Owner xmlns="531ee15f-3bd3-4cab-a2eb-e568e37628ac">
      <UserInfo>
        <DisplayName/>
        <AccountId xsi:nil="true"/>
        <AccountType/>
      </UserInfo>
    </Owner>
    <AppVersion xmlns="531ee15f-3bd3-4cab-a2eb-e568e37628ac" xsi:nil="true"/>
    <Invited_Members xmlns="531ee15f-3bd3-4cab-a2eb-e568e37628ac" xsi:nil="true"/>
    <Templates xmlns="531ee15f-3bd3-4cab-a2eb-e568e37628ac" xsi:nil="true"/>
    <Members xmlns="531ee15f-3bd3-4cab-a2eb-e568e37628ac">
      <UserInfo>
        <DisplayName/>
        <AccountId xsi:nil="true"/>
        <AccountType/>
      </UserInfo>
    </Members>
    <Has_Leaders_Only_SectionGroup xmlns="531ee15f-3bd3-4cab-a2eb-e568e37628ac" xsi:nil="true"/>
  </documentManagement>
</p:properties>
</file>

<file path=customXml/itemProps1.xml><?xml version="1.0" encoding="utf-8"?>
<ds:datastoreItem xmlns:ds="http://schemas.openxmlformats.org/officeDocument/2006/customXml" ds:itemID="{D667DEE7-9366-483D-98B3-2D1CE0299B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bda9861-fc0d-4b08-a65e-e2e22362bfc1"/>
    <ds:schemaRef ds:uri="531ee15f-3bd3-4cab-a2eb-e568e37628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AF2139-E950-4970-A39E-F25469E47E26}">
  <ds:schemaRefs>
    <ds:schemaRef ds:uri="http://schemas.microsoft.com/sharepoint/v3/contenttype/forms"/>
  </ds:schemaRefs>
</ds:datastoreItem>
</file>

<file path=customXml/itemProps3.xml><?xml version="1.0" encoding="utf-8"?>
<ds:datastoreItem xmlns:ds="http://schemas.openxmlformats.org/officeDocument/2006/customXml" ds:itemID="{FDBB2065-F522-4FDE-985B-0A1BA640F42B}">
  <ds:schemaRefs>
    <ds:schemaRef ds:uri="cbda9861-fc0d-4b08-a65e-e2e22362bfc1"/>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531ee15f-3bd3-4cab-a2eb-e568e37628ac"/>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0 Introduction to NCELP Conference Fri 20th Nov 2020 Opening Session DSH EMA RHA Latest</Template>
  <TotalTime>2960</TotalTime>
  <Words>8783</Words>
  <Application>Microsoft Office PowerPoint</Application>
  <PresentationFormat>Widescreen</PresentationFormat>
  <Paragraphs>891</Paragraphs>
  <Slides>31</Slides>
  <Notes>31</Notes>
  <HiddenSlides>0</HiddenSlides>
  <MMClips>1</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31</vt:i4>
      </vt:variant>
    </vt:vector>
  </HeadingPairs>
  <TitlesOfParts>
    <vt:vector size="49" baseType="lpstr">
      <vt:lpstr>Algerian</vt:lpstr>
      <vt:lpstr>Arial</vt:lpstr>
      <vt:lpstr>Calibri</vt:lpstr>
      <vt:lpstr>Century Gothic</vt:lpstr>
      <vt:lpstr>Imprint MT Shadow</vt:lpstr>
      <vt:lpstr>Times New Roman</vt:lpstr>
      <vt:lpstr>Tw Cen MT</vt:lpstr>
      <vt:lpstr>Wingdings</vt:lpstr>
      <vt:lpstr>1_Office Theme</vt:lpstr>
      <vt:lpstr>2_Office Theme</vt:lpstr>
      <vt:lpstr>3_Office Theme</vt:lpstr>
      <vt:lpstr>4_Office Theme</vt:lpstr>
      <vt:lpstr>5_Office Theme</vt:lpstr>
      <vt:lpstr>7_Office Theme</vt:lpstr>
      <vt:lpstr>8_Office Theme</vt:lpstr>
      <vt:lpstr>11_Office Theme</vt:lpstr>
      <vt:lpstr>10_Office Theme</vt:lpstr>
      <vt:lpstr>Office Theme</vt:lpstr>
      <vt:lpstr>An Introduction to NCELP pedagogy and resources     Saturday 2nd October</vt:lpstr>
      <vt:lpstr>Overview</vt:lpstr>
      <vt:lpstr>What is NCELP?</vt:lpstr>
      <vt:lpstr>NCELP aims to…</vt:lpstr>
      <vt:lpstr>Current GCSE review</vt:lpstr>
      <vt:lpstr>The NCELP Pillars</vt:lpstr>
      <vt:lpstr>Phonics</vt:lpstr>
      <vt:lpstr>PowerPoint Presentation</vt:lpstr>
      <vt:lpstr>Teaching steps</vt:lpstr>
      <vt:lpstr>ce </vt:lpstr>
      <vt:lpstr>ce </vt:lpstr>
      <vt:lpstr>ce</vt:lpstr>
      <vt:lpstr>ci </vt:lpstr>
      <vt:lpstr>ci </vt:lpstr>
      <vt:lpstr>ci </vt:lpstr>
      <vt:lpstr>Fonética: [ci] &amp; [ce]</vt:lpstr>
      <vt:lpstr>SSCs [CE] y [CI]</vt:lpstr>
      <vt:lpstr>Pilar y Conchi son de lugares diferentes, así que no tienen la misma pronunciación de [ce] y [ci]. Escucha. Quién habla, ¿Conchi o Pilar? Escribe el lugar también.</vt:lpstr>
      <vt:lpstr>Grammar</vt:lpstr>
      <vt:lpstr>Las vacaciones de Lucía y Daniel</vt:lpstr>
      <vt:lpstr>Ahora Lucía habla de las vacaciones de un amigo, Enrique. Escucha las frases. ¿La acción pasa normalmente o ya pasó? También escribe el verbo en español y la actividad en inglés.  </vt:lpstr>
      <vt:lpstr>hablar / escuchar</vt:lpstr>
      <vt:lpstr>HABLAR</vt:lpstr>
      <vt:lpstr>hablar</vt:lpstr>
      <vt:lpstr>Solución – Persona A</vt:lpstr>
      <vt:lpstr>Vocabulary</vt:lpstr>
      <vt:lpstr>Mixed word class sets</vt:lpstr>
      <vt:lpstr>Lucía y Daniel están con sus amigos fuera de la escuela. Completa la frase en inglés.</vt:lpstr>
      <vt:lpstr>Lucía y Daniel están con sus amigos fuera de la escuela. Completa la frase en español.</vt:lpstr>
      <vt:lpstr>¿Qué hacemos hoy?  Lucía y Nadia deciden las actividades del día. Lee y escucha:</vt:lpstr>
      <vt:lpstr>Where to find more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NCELP  Online Conference  Friday 20 November 2020</dc:title>
  <dc:creator>David Shanks (HF)</dc:creator>
  <cp:lastModifiedBy>Nicholas Avery</cp:lastModifiedBy>
  <cp:revision>100</cp:revision>
  <dcterms:created xsi:type="dcterms:W3CDTF">2020-11-12T12:11:09Z</dcterms:created>
  <dcterms:modified xsi:type="dcterms:W3CDTF">2021-10-04T10:24:09Z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0x0101001825D19745E1484BA7CA76D987BB31F3</vt:lpwstr>
  </property>
</Properties>
</file>