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  <p:sldMasterId id="2147483718" r:id="rId5"/>
  </p:sldMasterIdLst>
  <p:notesMasterIdLst>
    <p:notesMasterId r:id="rId42"/>
  </p:notesMasterIdLst>
  <p:sldIdLst>
    <p:sldId id="257" r:id="rId6"/>
    <p:sldId id="594" r:id="rId7"/>
    <p:sldId id="609" r:id="rId8"/>
    <p:sldId id="610" r:id="rId9"/>
    <p:sldId id="611" r:id="rId10"/>
    <p:sldId id="612" r:id="rId11"/>
    <p:sldId id="613" r:id="rId12"/>
    <p:sldId id="606" r:id="rId13"/>
    <p:sldId id="595" r:id="rId14"/>
    <p:sldId id="597" r:id="rId15"/>
    <p:sldId id="602" r:id="rId16"/>
    <p:sldId id="591" r:id="rId17"/>
    <p:sldId id="592" r:id="rId18"/>
    <p:sldId id="601" r:id="rId19"/>
    <p:sldId id="598" r:id="rId20"/>
    <p:sldId id="621" r:id="rId21"/>
    <p:sldId id="605" r:id="rId22"/>
    <p:sldId id="599" r:id="rId23"/>
    <p:sldId id="623" r:id="rId24"/>
    <p:sldId id="604" r:id="rId25"/>
    <p:sldId id="435" r:id="rId26"/>
    <p:sldId id="603" r:id="rId27"/>
    <p:sldId id="614" r:id="rId28"/>
    <p:sldId id="615" r:id="rId29"/>
    <p:sldId id="607" r:id="rId30"/>
    <p:sldId id="616" r:id="rId31"/>
    <p:sldId id="563" r:id="rId32"/>
    <p:sldId id="260" r:id="rId33"/>
    <p:sldId id="617" r:id="rId34"/>
    <p:sldId id="618" r:id="rId35"/>
    <p:sldId id="288" r:id="rId36"/>
    <p:sldId id="284" r:id="rId37"/>
    <p:sldId id="620" r:id="rId38"/>
    <p:sldId id="287" r:id="rId39"/>
    <p:sldId id="446" r:id="rId40"/>
    <p:sldId id="26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5076"/>
    <a:srgbClr val="F66400"/>
    <a:srgbClr val="E56800"/>
    <a:srgbClr val="FBF0D5"/>
    <a:srgbClr val="2547FB"/>
    <a:srgbClr val="EE6000"/>
    <a:srgbClr val="E25B00"/>
    <a:srgbClr val="DAA520"/>
    <a:srgbClr val="E3E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BA3156-E82F-D943-9173-D75157BCAA59}" v="267" dt="2021-08-03T13:09:53.088"/>
  </p1510:revLst>
</p1510:revInfo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32" autoAdjust="0"/>
    <p:restoredTop sz="96327" autoAdjust="0"/>
  </p:normalViewPr>
  <p:slideViewPr>
    <p:cSldViewPr snapToGrid="0">
      <p:cViewPr>
        <p:scale>
          <a:sx n="82" d="100"/>
          <a:sy n="82" d="100"/>
        </p:scale>
        <p:origin x="2064" y="1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ise Caruso" userId="a794e7f908ebd08e" providerId="LiveId" clId="{1ABA3156-E82F-D943-9173-D75157BCAA59}"/>
    <pc:docChg chg="modSld">
      <pc:chgData name="Louise Caruso" userId="a794e7f908ebd08e" providerId="LiveId" clId="{1ABA3156-E82F-D943-9173-D75157BCAA59}" dt="2021-08-03T13:09:53.088" v="269"/>
      <pc:docMkLst>
        <pc:docMk/>
      </pc:docMkLst>
      <pc:sldChg chg="modSp">
        <pc:chgData name="Louise Caruso" userId="a794e7f908ebd08e" providerId="LiveId" clId="{1ABA3156-E82F-D943-9173-D75157BCAA59}" dt="2021-08-03T13:09:39.501" v="266"/>
        <pc:sldMkLst>
          <pc:docMk/>
          <pc:sldMk cId="3445780701" sldId="257"/>
        </pc:sldMkLst>
        <pc:spChg chg="mod">
          <ac:chgData name="Louise Caruso" userId="a794e7f908ebd08e" providerId="LiveId" clId="{1ABA3156-E82F-D943-9173-D75157BCAA59}" dt="2021-08-03T13:09:39.501" v="266"/>
          <ac:spMkLst>
            <pc:docMk/>
            <pc:sldMk cId="3445780701" sldId="257"/>
            <ac:spMk id="13" creationId="{AB3692F8-CE33-C34E-B376-364FE77401E4}"/>
          </ac:spMkLst>
        </pc:spChg>
      </pc:sldChg>
      <pc:sldChg chg="modSp mod">
        <pc:chgData name="Louise Caruso" userId="a794e7f908ebd08e" providerId="LiveId" clId="{1ABA3156-E82F-D943-9173-D75157BCAA59}" dt="2021-08-03T13:09:53.088" v="269"/>
        <pc:sldMkLst>
          <pc:docMk/>
          <pc:sldMk cId="1315140510" sldId="604"/>
        </pc:sldMkLst>
        <pc:spChg chg="mod">
          <ac:chgData name="Louise Caruso" userId="a794e7f908ebd08e" providerId="LiveId" clId="{1ABA3156-E82F-D943-9173-D75157BCAA59}" dt="2021-08-03T13:09:53.088" v="269"/>
          <ac:spMkLst>
            <pc:docMk/>
            <pc:sldMk cId="1315140510" sldId="604"/>
            <ac:spMk id="13" creationId="{AB3692F8-CE33-C34E-B376-364FE77401E4}"/>
          </ac:spMkLst>
        </pc:spChg>
      </pc:sldChg>
      <pc:sldChg chg="modSp mod modAnim">
        <pc:chgData name="Louise Caruso" userId="a794e7f908ebd08e" providerId="LiveId" clId="{1ABA3156-E82F-D943-9173-D75157BCAA59}" dt="2021-08-03T13:00:52.370" v="265" actId="113"/>
        <pc:sldMkLst>
          <pc:docMk/>
          <pc:sldMk cId="2276265250" sldId="614"/>
        </pc:sldMkLst>
        <pc:spChg chg="mod">
          <ac:chgData name="Louise Caruso" userId="a794e7f908ebd08e" providerId="LiveId" clId="{1ABA3156-E82F-D943-9173-D75157BCAA59}" dt="2021-08-03T13:00:52.370" v="265" actId="113"/>
          <ac:spMkLst>
            <pc:docMk/>
            <pc:sldMk cId="2276265250" sldId="614"/>
            <ac:spMk id="45" creationId="{23E7C492-5396-0141-ABCB-4E200B2773F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AE9C-ACF2-4362-814B-1AB50972AD2E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12F4-EB5A-464B-92EC-DACFCB1CC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5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nd/3.0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2.0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2.0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Mark Davies. All additional pictures selected are available under a Creative Commons license, no attribution required.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Native teacher feedback provided by Blanca Román.</a:t>
            </a: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Learning outcomes (lesson 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Introduction</a:t>
            </a:r>
            <a:r>
              <a:rPr lang="en-GB" sz="1200" b="0" baseline="0" dirty="0"/>
              <a:t> of new vocabulary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baseline="0" dirty="0"/>
              <a:t>Cultural knowledge about a Spanish-speaking country</a:t>
            </a:r>
            <a:endParaRPr lang="en-GB" sz="1200" b="0" dirty="0"/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Consolidation of the following: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Possessive adjectives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and ‘sus’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 in 3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rd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 singular and plural present tense (‘es’ and ‘son’)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Penultimate syllable stress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this week (1 is the most common word in Spanish):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venir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[118]; </a:t>
            </a:r>
            <a:r>
              <a:rPr lang="en-GB" sz="1200" b="0" i="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nivel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[297]; tierra [259]; luz [278]; </a:t>
            </a:r>
            <a:r>
              <a:rPr lang="en-GB" sz="1200" b="0" i="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muerto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[1103]; </a:t>
            </a:r>
            <a:r>
              <a:rPr lang="en-GB" sz="1200" b="0" i="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muerte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[294]; </a:t>
            </a:r>
            <a:r>
              <a:rPr lang="en-GB" sz="1200" b="0" i="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comunidad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[523]; </a:t>
            </a:r>
            <a:r>
              <a:rPr lang="en-GB" sz="1200" b="0" i="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costumbre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[972]; forma [119]; </a:t>
            </a:r>
            <a:r>
              <a:rPr lang="en-GB" sz="1200" b="0" i="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mexicano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[849]; especial [436]; hora [160]; </a:t>
            </a:r>
            <a:r>
              <a:rPr lang="en-GB" sz="1200" b="0" i="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único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[214]; </a:t>
            </a:r>
            <a:r>
              <a:rPr lang="en-GB" sz="1200" b="0" i="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sentar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[249]; </a:t>
            </a:r>
            <a:r>
              <a:rPr lang="en-GB" sz="1200" b="0" i="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acordar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[535]; quedar</a:t>
            </a:r>
            <a:r>
              <a:rPr lang="en-GB" sz="1200" b="0" i="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²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[100]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revisited</a:t>
            </a: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this week (1 is the most common word in Spanish):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Y8 3.1.4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parecer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[89];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guardar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[687];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[377];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[1276];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[2743];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[834];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[557];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[168]; euro [2435];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ligero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[1930];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práctico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[2141];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Y8 3.2.4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grabar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[1560];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tocar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[327];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mostrar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[330];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bajar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[484];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saltar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[1160];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pierna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[776];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brazo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[470]; mano [135];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alguien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[346]; ya² [39];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ahora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mismo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[81]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Source</a:t>
            </a:r>
            <a:r>
              <a:rPr lang="es-ES" dirty="0"/>
              <a:t>:</a:t>
            </a:r>
            <a:r>
              <a:rPr lang="es-ES" baseline="0" dirty="0"/>
              <a:t> Davies, M. &amp; Davies, K. (2018</a:t>
            </a:r>
            <a:r>
              <a:rPr lang="es-ES" i="0" baseline="0" dirty="0"/>
              <a:t>)</a:t>
            </a:r>
            <a:r>
              <a:rPr lang="es-ES" i="1" baseline="0" dirty="0"/>
              <a:t>. A </a:t>
            </a:r>
            <a:r>
              <a:rPr lang="es-ES" i="1" baseline="0" dirty="0" err="1"/>
              <a:t>frequency</a:t>
            </a:r>
            <a:r>
              <a:rPr lang="es-ES" i="1" baseline="0" dirty="0"/>
              <a:t> </a:t>
            </a:r>
            <a:r>
              <a:rPr lang="es-ES" i="1" baseline="0" dirty="0" err="1"/>
              <a:t>dictionary</a:t>
            </a:r>
            <a:r>
              <a:rPr lang="es-ES" i="1" baseline="0" dirty="0"/>
              <a:t> of </a:t>
            </a:r>
            <a:r>
              <a:rPr lang="es-ES" i="1" baseline="0" dirty="0" err="1"/>
              <a:t>Spanish</a:t>
            </a:r>
            <a:r>
              <a:rPr lang="es-ES" i="1" baseline="0" dirty="0"/>
              <a:t>: Core </a:t>
            </a:r>
            <a:r>
              <a:rPr lang="es-ES" i="1" baseline="0" dirty="0" err="1"/>
              <a:t>vocabulary</a:t>
            </a:r>
            <a:r>
              <a:rPr lang="es-ES" i="1" baseline="0" dirty="0"/>
              <a:t> </a:t>
            </a:r>
            <a:r>
              <a:rPr lang="es-ES" i="1" baseline="0" dirty="0" err="1"/>
              <a:t>for</a:t>
            </a:r>
            <a:r>
              <a:rPr lang="es-ES" i="1" baseline="0" dirty="0"/>
              <a:t> </a:t>
            </a:r>
            <a:r>
              <a:rPr lang="es-ES" i="1" baseline="0" dirty="0" err="1"/>
              <a:t>learners</a:t>
            </a:r>
            <a:r>
              <a:rPr lang="es-ES" i="1" baseline="0" dirty="0"/>
              <a:t> </a:t>
            </a:r>
            <a:r>
              <a:rPr lang="es-ES" baseline="0" dirty="0"/>
              <a:t>(2nd ed.). </a:t>
            </a:r>
            <a:r>
              <a:rPr lang="es-ES" baseline="0" dirty="0" err="1"/>
              <a:t>Routledge</a:t>
            </a:r>
            <a:r>
              <a:rPr lang="es-ES" baseline="0" dirty="0"/>
              <a:t>: London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frequency rankings for words that occur in this PowerPoint which have been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previously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introduced in NCELP resources are given in the NCELP SOW and in the resources that first introduced and formally re-visited those words. For any 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 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 that occur incidentally in this PowerPoint, frequency rankings will be provided in the notes field wherever possible.</a:t>
            </a:r>
            <a:endParaRPr lang="en-GB" sz="1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38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recap ‘</a:t>
            </a:r>
            <a:r>
              <a:rPr lang="en-US" b="0" dirty="0" err="1"/>
              <a:t>su</a:t>
            </a:r>
            <a:r>
              <a:rPr lang="en-US" b="0" dirty="0"/>
              <a:t>’ and ‘sus’.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 reveal each</a:t>
            </a:r>
            <a:r>
              <a:rPr lang="en-US" b="0" baseline="0" dirty="0"/>
              <a:t> new part of explanation of ‘</a:t>
            </a:r>
            <a:r>
              <a:rPr lang="en-US" b="0" baseline="0" dirty="0" err="1"/>
              <a:t>su</a:t>
            </a:r>
            <a:r>
              <a:rPr lang="en-US" b="0" baseline="0" dirty="0"/>
              <a:t>’ and ‘sus’ and then the examples. Each example and answer is revealed by a click, so teachers can ask students for the answers.</a:t>
            </a:r>
          </a:p>
          <a:p>
            <a:r>
              <a:rPr lang="en-US" b="0" baseline="0" dirty="0"/>
              <a:t>2. </a:t>
            </a:r>
            <a:r>
              <a:rPr lang="en-US" b="0" dirty="0"/>
              <a:t>Click to show explanation of  </a:t>
            </a:r>
            <a:r>
              <a:rPr lang="en-US" b="0" baseline="0" dirty="0"/>
              <a:t>‘</a:t>
            </a:r>
            <a:r>
              <a:rPr lang="en-US" b="0" baseline="0" dirty="0" err="1"/>
              <a:t>su</a:t>
            </a:r>
            <a:r>
              <a:rPr lang="en-US" b="0" baseline="0" dirty="0"/>
              <a:t>’ or ‘sus’ and how this will inform the verb choice between ‘es’ or ‘son’.</a:t>
            </a:r>
            <a:endParaRPr lang="en-US" b="0" dirty="0"/>
          </a:p>
          <a:p>
            <a:endParaRPr lang="en-US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806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</a:t>
            </a:r>
            <a:r>
              <a:rPr lang="en-US" b="0" dirty="0"/>
              <a:t>3 minutes.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s-ES" b="0" dirty="0"/>
              <a:t>introduce </a:t>
            </a:r>
            <a:r>
              <a:rPr lang="es-ES" b="0" dirty="0" err="1"/>
              <a:t>students</a:t>
            </a:r>
            <a:r>
              <a:rPr lang="es-ES" b="0" dirty="0"/>
              <a:t> to </a:t>
            </a:r>
            <a:r>
              <a:rPr lang="es-ES" b="0" dirty="0" err="1"/>
              <a:t>some</a:t>
            </a:r>
            <a:r>
              <a:rPr lang="es-ES" b="0" dirty="0"/>
              <a:t> cultural </a:t>
            </a:r>
            <a:r>
              <a:rPr lang="es-ES" b="0" dirty="0" err="1"/>
              <a:t>information</a:t>
            </a:r>
            <a:r>
              <a:rPr lang="es-ES" b="0" dirty="0"/>
              <a:t> </a:t>
            </a:r>
            <a:r>
              <a:rPr lang="es-ES" b="0" dirty="0" err="1"/>
              <a:t>about</a:t>
            </a:r>
            <a:r>
              <a:rPr lang="es-ES" b="0" dirty="0"/>
              <a:t> </a:t>
            </a:r>
            <a:r>
              <a:rPr lang="es-ES" b="0" dirty="0" err="1"/>
              <a:t>Mexico</a:t>
            </a:r>
            <a:r>
              <a:rPr lang="es-ES" b="0" dirty="0"/>
              <a:t>.</a:t>
            </a:r>
            <a:endParaRPr lang="es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read each sentence and give an oral translation.</a:t>
            </a:r>
          </a:p>
          <a:p>
            <a:pPr marL="228600" indent="-228600">
              <a:buAutoNum type="arabicPeriod"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decide if the sentence is true or false.</a:t>
            </a:r>
          </a:p>
          <a:p>
            <a:pPr marL="228600" indent="-228600">
              <a:buAutoNum type="arabicPeriod"/>
            </a:pPr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The teacher can clarify that this activity is not intended to be a test. It serves as an introduction to the topic and also to stimulate interest.</a:t>
            </a:r>
            <a:endParaRPr lang="es-GB" dirty="0"/>
          </a:p>
          <a:p>
            <a:r>
              <a:rPr lang="es-GB" dirty="0"/>
              <a:t>2. </a:t>
            </a:r>
            <a:r>
              <a:rPr lang="en-GB" dirty="0"/>
              <a:t>There </a:t>
            </a:r>
            <a:r>
              <a:rPr lang="es-GB" dirty="0"/>
              <a:t>are 69 languages in Mexico (68 native languages and Spanish)</a:t>
            </a:r>
            <a:r>
              <a:rPr lang="en-GB" dirty="0"/>
              <a:t>. Source: https://blog.xcaret.com/en/indigenous-languages-spoken-in-mexico/#:~:text=According%20to%20official%20data%2C%20there,Tzotzil%2C%20Tzeltal%2C%20and%20Maya. </a:t>
            </a:r>
          </a:p>
          <a:p>
            <a:r>
              <a:rPr lang="en-GB" dirty="0"/>
              <a:t>3. The ‘Día</a:t>
            </a:r>
            <a:r>
              <a:rPr lang="en-GB" baseline="0" dirty="0"/>
              <a:t> de Muertos’ may be used with or without an article according to the RAE. See </a:t>
            </a:r>
            <a:r>
              <a:rPr lang="en-GB" dirty="0"/>
              <a:t>https://twitter.com/RAEinforma/status/1190605751158476802.</a:t>
            </a:r>
          </a:p>
          <a:p>
            <a:endParaRPr lang="en-GB"/>
          </a:p>
          <a:p>
            <a:r>
              <a:rPr lang="en-GB" b="1"/>
              <a:t>Frequency of unknown words and</a:t>
            </a:r>
            <a:r>
              <a:rPr lang="en-GB" b="1" baseline="0"/>
              <a:t> cognates:</a:t>
            </a:r>
          </a:p>
          <a:p>
            <a:r>
              <a:rPr lang="en-GB" baseline="0"/>
              <a:t>originalmente [&gt;5000]; chocolate [3408]; pirámide [4615]; popular [790]; celebración [2711]</a:t>
            </a:r>
            <a:endParaRPr lang="en-GB" dirty="0"/>
          </a:p>
          <a:p>
            <a:endParaRPr lang="en-GB" dirty="0"/>
          </a:p>
          <a:p>
            <a:r>
              <a:rPr lang="en-GB" dirty="0"/>
              <a:t>Pyramid image by Phillip Martin and licensed under a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Creative Commons Attribution-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NonCommercial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-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NoDerivs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3.0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Unported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License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from http://architecture.phillipmartin.info/world_aztec_pyramid.htm</a:t>
            </a:r>
          </a:p>
          <a:p>
            <a:r>
              <a:rPr lang="en-GB" dirty="0"/>
              <a:t>Other images also free</a:t>
            </a:r>
            <a:r>
              <a:rPr lang="en-GB" baseline="0" dirty="0"/>
              <a:t> to use from</a:t>
            </a:r>
            <a:endParaRPr lang="en-GB" dirty="0"/>
          </a:p>
          <a:p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063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endParaRPr lang="en-GB" b="0" dirty="0"/>
          </a:p>
          <a:p>
            <a:r>
              <a:rPr lang="en-GB" b="1" dirty="0"/>
              <a:t>Aim: </a:t>
            </a:r>
            <a:r>
              <a:rPr lang="en-GB" dirty="0"/>
              <a:t>to recognise the </a:t>
            </a:r>
            <a:r>
              <a:rPr lang="en-GB" baseline="0" dirty="0"/>
              <a:t>gender and animacy of the noun and use this to decide the meaning of ‘</a:t>
            </a:r>
            <a:r>
              <a:rPr lang="en-GB" baseline="0" dirty="0" err="1"/>
              <a:t>su</a:t>
            </a:r>
            <a:r>
              <a:rPr lang="en-GB" baseline="0" dirty="0"/>
              <a:t>’.</a:t>
            </a:r>
          </a:p>
          <a:p>
            <a:endParaRPr lang="en-GB" baseline="0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read each sentence and write the correct of meaning of ‘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 (e.g. 1=her),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depending on the noun referred to in the first sentence (whether it is animate or inanimate, and, if animate, whether male or female).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answers one by one and elicit oral translations of the sentences English.</a:t>
            </a:r>
            <a:endParaRPr lang="en-GB" baseline="0" dirty="0"/>
          </a:p>
          <a:p>
            <a:endParaRPr lang="en-GB" baseline="0" dirty="0"/>
          </a:p>
          <a:p>
            <a:r>
              <a:rPr lang="en-GB" b="1" baseline="0"/>
              <a:t>Notes</a:t>
            </a:r>
            <a:r>
              <a:rPr lang="en-GB" baseline="0"/>
              <a:t>:</a:t>
            </a:r>
          </a:p>
          <a:p>
            <a:r>
              <a:rPr lang="en-GB" baseline="0"/>
              <a:t>1. Students </a:t>
            </a:r>
            <a:r>
              <a:rPr lang="en-GB" baseline="0" dirty="0"/>
              <a:t>may also need to use the gender of the article to inform their choices here (e.g., seeing ‘una’ before ‘</a:t>
            </a:r>
            <a:r>
              <a:rPr lang="en-GB" baseline="0" dirty="0" err="1"/>
              <a:t>artista</a:t>
            </a:r>
            <a:r>
              <a:rPr lang="en-GB" baseline="0" dirty="0"/>
              <a:t>’, as the gender of this noun is invariable).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/>
              <a:t>2. Some words are deliberately not glossed for two reasons: 1) they are not needed to work out the meaning of ‘su’ and 2) they are near-cognates (see below).</a:t>
            </a:r>
          </a:p>
          <a:p>
            <a:pPr marL="0" indent="0">
              <a:buNone/>
            </a:pPr>
            <a:endParaRPr lang="en-GB" baseline="0"/>
          </a:p>
          <a:p>
            <a:r>
              <a:rPr lang="en-GB" b="1"/>
              <a:t>Frequency of unknown words and</a:t>
            </a:r>
            <a:r>
              <a:rPr lang="en-GB" b="1" baseline="0"/>
              <a:t> cognates:</a:t>
            </a:r>
          </a:p>
          <a:p>
            <a:r>
              <a:rPr lang="en-GB" baseline="0"/>
              <a:t>Cantante [2105]; festival [3194]; cultural [714]; artista [817]; actor [1533]; pirámide [4615]; metro [798]</a:t>
            </a:r>
          </a:p>
          <a:p>
            <a:pPr marL="0" indent="0">
              <a:buNone/>
            </a:pPr>
            <a:endParaRPr lang="en-GB" baseline="0" dirty="0"/>
          </a:p>
          <a:p>
            <a:r>
              <a:rPr lang="en-GB" dirty="0"/>
              <a:t>Mexico flag by Daniel Utz</a:t>
            </a:r>
            <a:r>
              <a:rPr lang="en-GB" baseline="0" dirty="0"/>
              <a:t> and licensed under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CC BY-SA 4.0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from https://openmoji.org/library/#search=mexico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757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endParaRPr lang="en-GB" b="0" dirty="0"/>
          </a:p>
          <a:p>
            <a:r>
              <a:rPr lang="en-GB" b="1" dirty="0"/>
              <a:t>Aim: </a:t>
            </a:r>
            <a:r>
              <a:rPr lang="en-GB" dirty="0"/>
              <a:t>to </a:t>
            </a:r>
            <a:r>
              <a:rPr lang="en-GB"/>
              <a:t>identify who or what each sentence </a:t>
            </a:r>
            <a:r>
              <a:rPr lang="en-GB" dirty="0"/>
              <a:t>is referring to.</a:t>
            </a:r>
            <a:endParaRPr lang="en-GB" baseline="0" dirty="0"/>
          </a:p>
          <a:p>
            <a:endParaRPr lang="en-GB" baseline="0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read each sentence again and decide which is the corresponding letter for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sentence.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b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answers one by </a:t>
            </a:r>
            <a:r>
              <a:rPr lang="en-GB" sz="1200" b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one.</a:t>
            </a:r>
          </a:p>
          <a:p>
            <a:pPr marL="0" indent="0">
              <a:buNone/>
            </a:pPr>
            <a:endParaRPr lang="en-GB" sz="1200" b="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GB" sz="12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Identifying features: </a:t>
            </a:r>
          </a:p>
          <a:p>
            <a:pPr marL="0" indent="0">
              <a:buNone/>
            </a:pPr>
            <a:r>
              <a:rPr lang="en-GB" sz="1200" b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picture A, there is a pencil to help identify the woman as the artist.</a:t>
            </a:r>
          </a:p>
          <a:p>
            <a:pPr marL="0" indent="0">
              <a:buNone/>
            </a:pPr>
            <a:r>
              <a:rPr lang="en-GB" sz="1200" b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picture B, there are books behind the author.</a:t>
            </a:r>
          </a:p>
          <a:p>
            <a:pPr marL="0" indent="0">
              <a:buNone/>
            </a:pPr>
            <a:r>
              <a:rPr lang="en-GB" sz="1200" b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picture C, there is a picture of a city.</a:t>
            </a:r>
          </a:p>
          <a:p>
            <a:pPr marL="0" indent="0">
              <a:buNone/>
            </a:pPr>
            <a:r>
              <a:rPr lang="en-GB" sz="1200" b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picture D, the woman is holding a microphone.</a:t>
            </a:r>
          </a:p>
          <a:p>
            <a:pPr marL="0" indent="0">
              <a:buNone/>
            </a:pPr>
            <a:r>
              <a:rPr lang="en-GB" sz="1200" b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picture E, the actor is holding a prize and giving a speech.</a:t>
            </a:r>
          </a:p>
          <a:p>
            <a:pPr marL="0" indent="0">
              <a:buNone/>
            </a:pPr>
            <a:r>
              <a:rPr lang="en-GB" sz="1200" b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picture F, the camera is looking down on a pyramid-shaped structure.</a:t>
            </a:r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baseline="0"/>
          </a:p>
          <a:p>
            <a:r>
              <a:rPr lang="en-GB" b="1"/>
              <a:t>Frequency of unknown words and</a:t>
            </a:r>
            <a:r>
              <a:rPr lang="en-GB" b="1" baseline="0"/>
              <a:t> cognates:</a:t>
            </a:r>
          </a:p>
          <a:p>
            <a:r>
              <a:rPr lang="en-GB" baseline="0"/>
              <a:t>Cantante [2105]; festival [3194]; cultural [714]; artista [817]; actor [1533]; pirámide [4615]</a:t>
            </a:r>
          </a:p>
          <a:p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Photos from </a:t>
            </a:r>
            <a:r>
              <a:rPr lang="en-GB" b="1" dirty="0" err="1"/>
              <a:t>wikipedia.org</a:t>
            </a:r>
            <a:endParaRPr lang="en-GB" b="1" dirty="0"/>
          </a:p>
          <a:p>
            <a:r>
              <a:rPr lang="en-GB"/>
              <a:t>Frida Kahlo. Author died in 1954 and image is now public domain</a:t>
            </a:r>
            <a:r>
              <a:rPr lang="en-GB" baseline="0"/>
              <a:t> and available at </a:t>
            </a:r>
            <a:r>
              <a:rPr lang="en-GB"/>
              <a:t>https://commons.wikimedia.org/wiki/File:Frida_Kahlo,_by_Guillermo_Kahlo.jpg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Octavio</a:t>
            </a:r>
            <a:r>
              <a:rPr lang="en-GB" baseline="0"/>
              <a:t> Paz. Photo usable by 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CC BY-SA 4.0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available at https://es.wikipedia.org/wiki/Octavio_Paz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Aguascalientes. Image by Isacdaavid usable by 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CC BY-SA 4.0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available at https://es.wikipedia.org/wiki/Aguascalientes#/media/Archivo:Montaje_Estado_de_Aguascalientes.png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Natalia Lafourcade. Image by</a:t>
            </a:r>
            <a:r>
              <a:rPr lang="en-GB"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Martinbayo usable by 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CC BY-SA 4.0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</a:t>
            </a:r>
            <a:r>
              <a:rPr lang="en-GB"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available at https://es.wikipedia.org/wiki/Natalia_Lafourcade#/media/Archivo:Natalia_Lafourcade_2018_Gran_Rex_37_(Cropped).jpg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Gael García Bernal. Image by Festival Incernacional de Cine en Guadalajara usable by 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CC BY 2.0</a:t>
            </a:r>
            <a:r>
              <a:rPr lang="en-GB"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available at https://es.wikipedia.org/wiki/Gael_Garc%C3%ADa_Bernal#/media/Archivo:Gael_Garc%C3%ADa_Bernal_(Guadalajara_Film_Festival).jpg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by David Cabrera usable by 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CC BY 2.0</a:t>
            </a:r>
            <a:r>
              <a:rPr lang="en-GB"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available at https://es.wikipedia.org/wiki/Tonin%C3%A1#/media/Archivo:Lo_M%C3%A1s_Alto_-_Tonin%C3%A1.jpg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926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8 minutes </a:t>
            </a:r>
          </a:p>
          <a:p>
            <a:endParaRPr lang="en-US" b="1" dirty="0"/>
          </a:p>
          <a:p>
            <a:r>
              <a:rPr lang="en-US" b="1" dirty="0"/>
              <a:t>Aims:</a:t>
            </a:r>
            <a:r>
              <a:rPr lang="en-US" b="1" baseline="0" dirty="0"/>
              <a:t> </a:t>
            </a:r>
          </a:p>
          <a:p>
            <a:r>
              <a:rPr lang="en-GB" sz="1200" b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identify the form of ‘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(singular or plural)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use this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decide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noun (A or B)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missing.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recognise the animacy and gender of the subject and use this to work out the meaning of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(his, her or its).</a:t>
            </a:r>
          </a:p>
          <a:p>
            <a:r>
              <a:rPr lang="en-GB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 the sentences in their entirety.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 copy the grid into their books.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2</a:t>
            </a:r>
            <a:r>
              <a:rPr lang="en-US" b="0"/>
              <a:t>. </a:t>
            </a:r>
            <a:r>
              <a:rPr lang="en-US" b="0" baseline="0"/>
              <a:t>Click on the blue action button to play the sentence. </a:t>
            </a:r>
            <a:r>
              <a:rPr lang="en-US" b="0"/>
              <a:t>Students </a:t>
            </a:r>
            <a:r>
              <a:rPr lang="en-US" b="0" dirty="0"/>
              <a:t>will </a:t>
            </a:r>
            <a:r>
              <a:rPr lang="en-US" b="0" baseline="0" dirty="0"/>
              <a:t>hear the sentence with the noun in column A or B bleeped out. They will need to pay attention to the possessive adjective (</a:t>
            </a:r>
            <a:r>
              <a:rPr lang="en-US" b="0" baseline="0" dirty="0" err="1"/>
              <a:t>su</a:t>
            </a:r>
            <a:r>
              <a:rPr lang="en-US" b="0" baseline="0" dirty="0"/>
              <a:t> or sus) to establish which </a:t>
            </a:r>
            <a:r>
              <a:rPr lang="en-US" b="0" baseline="0"/>
              <a:t>word (A or B) is </a:t>
            </a:r>
            <a:r>
              <a:rPr lang="en-US" b="0" baseline="0" dirty="0"/>
              <a:t>missing</a:t>
            </a:r>
            <a:r>
              <a:rPr lang="en-US" b="0" baseline="0"/>
              <a:t>. They may wish to write the possessive adjective down to help them do this.</a:t>
            </a:r>
            <a:endParaRPr lang="en-US" b="0" baseline="0" dirty="0"/>
          </a:p>
          <a:p>
            <a:r>
              <a:rPr lang="en-US" b="0" baseline="0" dirty="0"/>
              <a:t>3</a:t>
            </a:r>
            <a:r>
              <a:rPr lang="en-US" b="0" baseline="0"/>
              <a:t>. Students </a:t>
            </a:r>
            <a:r>
              <a:rPr lang="en-US" b="0" baseline="0" dirty="0"/>
              <a:t>listen again. This time they decide whether ‘</a:t>
            </a:r>
            <a:r>
              <a:rPr lang="en-US" b="0" baseline="0" dirty="0" err="1"/>
              <a:t>su</a:t>
            </a:r>
            <a:r>
              <a:rPr lang="en-US" b="0" baseline="0" dirty="0"/>
              <a:t>’ means ‘his’, ‘her’ or ‘its’, based on the subject that they </a:t>
            </a:r>
            <a:r>
              <a:rPr lang="en-US" b="0" baseline="0"/>
              <a:t>hear. To help them do this, pictures of the four people mentioned are provided, too.</a:t>
            </a:r>
            <a:endParaRPr lang="en-US" b="0" baseline="0" dirty="0"/>
          </a:p>
          <a:p>
            <a:r>
              <a:rPr lang="en-US" b="0" baseline="0"/>
              <a:t>4. </a:t>
            </a:r>
            <a:r>
              <a:rPr lang="en-US" b="0" baseline="0" dirty="0"/>
              <a:t>Answers can be checked by listening to the full audio (beige buttons) or simply by </a:t>
            </a:r>
            <a:r>
              <a:rPr lang="en-US" b="0" baseline="0"/>
              <a:t>clicking. This is also a chance to check understanding of the sentences via oral translation into English.</a:t>
            </a:r>
            <a:endParaRPr lang="en-US" b="0" baseline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r>
              <a:rPr lang="en-US" b="0" baseline="0" dirty="0"/>
              <a:t>Words in brackets are bleeped out.</a:t>
            </a:r>
            <a:endParaRPr lang="en-US" b="0" dirty="0"/>
          </a:p>
          <a:p>
            <a:r>
              <a:rPr lang="en-US" b="1"/>
              <a:t>Blue buttons</a:t>
            </a:r>
            <a:endParaRPr lang="en-US" b="1" dirty="0"/>
          </a:p>
          <a:p>
            <a:pPr marL="228600" indent="-228600">
              <a:buAutoNum type="arabicPeriod"/>
            </a:pPr>
            <a:r>
              <a:rPr lang="en-US" b="0" dirty="0"/>
              <a:t>México es</a:t>
            </a:r>
            <a:r>
              <a:rPr lang="en-US" b="0" baseline="0" dirty="0"/>
              <a:t> un </a:t>
            </a:r>
            <a:r>
              <a:rPr lang="en-US" b="0" baseline="0" dirty="0" err="1"/>
              <a:t>país</a:t>
            </a:r>
            <a:r>
              <a:rPr lang="en-US" b="0" baseline="0" dirty="0"/>
              <a:t> con </a:t>
            </a:r>
            <a:r>
              <a:rPr lang="en-US" b="0" baseline="0" dirty="0" err="1"/>
              <a:t>mucha</a:t>
            </a:r>
            <a:r>
              <a:rPr lang="en-US" b="0" baseline="0" dirty="0"/>
              <a:t> </a:t>
            </a:r>
            <a:r>
              <a:rPr lang="en-US" b="0" baseline="0" dirty="0" err="1"/>
              <a:t>cultura</a:t>
            </a:r>
            <a:r>
              <a:rPr lang="en-US" b="0" baseline="0" dirty="0"/>
              <a:t>. </a:t>
            </a:r>
            <a:r>
              <a:rPr lang="en-US" b="0" dirty="0"/>
              <a:t>Sus</a:t>
            </a:r>
            <a:r>
              <a:rPr lang="en-US" b="0" baseline="0" dirty="0"/>
              <a:t> [beep] son </a:t>
            </a:r>
            <a:r>
              <a:rPr lang="en-US" b="0" baseline="0" dirty="0" err="1"/>
              <a:t>conocidas</a:t>
            </a:r>
            <a:r>
              <a:rPr lang="en-US" b="0" baseline="0" dirty="0"/>
              <a:t> </a:t>
            </a:r>
            <a:r>
              <a:rPr lang="en-US" b="0" baseline="0" dirty="0" err="1"/>
              <a:t>en</a:t>
            </a:r>
            <a:r>
              <a:rPr lang="en-US" b="0" baseline="0" dirty="0"/>
              <a:t> </a:t>
            </a:r>
            <a:r>
              <a:rPr lang="en-US" b="0" baseline="0" dirty="0" err="1"/>
              <a:t>todas</a:t>
            </a:r>
            <a:r>
              <a:rPr lang="en-US" b="0" baseline="0" dirty="0"/>
              <a:t> </a:t>
            </a:r>
            <a:r>
              <a:rPr lang="en-US" b="0" baseline="0" dirty="0" err="1"/>
              <a:t>partes</a:t>
            </a:r>
            <a:r>
              <a:rPr lang="en-US" b="0" baseline="0" dirty="0"/>
              <a:t> del </a:t>
            </a:r>
            <a:r>
              <a:rPr lang="en-US" b="0" baseline="0" dirty="0" err="1"/>
              <a:t>mundo</a:t>
            </a:r>
            <a:r>
              <a:rPr lang="en-US" b="0" baseline="0" dirty="0"/>
              <a:t>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Natalia </a:t>
            </a:r>
            <a:r>
              <a:rPr lang="en-US" b="0" baseline="0" dirty="0" err="1"/>
              <a:t>LaFourcade</a:t>
            </a:r>
            <a:r>
              <a:rPr lang="en-US" b="0" baseline="0" dirty="0"/>
              <a:t> </a:t>
            </a:r>
            <a:r>
              <a:rPr lang="en-US" b="0" baseline="0" dirty="0" err="1"/>
              <a:t>canta</a:t>
            </a:r>
            <a:r>
              <a:rPr lang="en-US" b="0" baseline="0" dirty="0"/>
              <a:t> </a:t>
            </a:r>
            <a:r>
              <a:rPr lang="en-US" b="0" baseline="0" dirty="0" err="1"/>
              <a:t>muy</a:t>
            </a:r>
            <a:r>
              <a:rPr lang="en-US" b="0" baseline="0" dirty="0"/>
              <a:t> bien. </a:t>
            </a:r>
            <a:r>
              <a:rPr lang="en-US" b="0" baseline="0" dirty="0" err="1"/>
              <a:t>Su</a:t>
            </a:r>
            <a:r>
              <a:rPr lang="en-US" b="0" baseline="0" dirty="0"/>
              <a:t> [</a:t>
            </a:r>
            <a:r>
              <a:rPr lang="en-US" b="0" baseline="0"/>
              <a:t>beep] </a:t>
            </a:r>
            <a:r>
              <a:rPr lang="en-US" b="0" baseline="0" dirty="0"/>
              <a:t>Un Canto por México, es </a:t>
            </a:r>
            <a:r>
              <a:rPr lang="en-US" b="0" baseline="0" dirty="0" err="1"/>
              <a:t>muy</a:t>
            </a:r>
            <a:r>
              <a:rPr lang="en-US" b="0" baseline="0" dirty="0"/>
              <a:t> popular.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Gael García Bernal es actor, </a:t>
            </a:r>
            <a:r>
              <a:rPr lang="en-US" b="0" baseline="0" dirty="0" err="1"/>
              <a:t>pero</a:t>
            </a:r>
            <a:r>
              <a:rPr lang="en-US" b="0" baseline="0" dirty="0"/>
              <a:t> </a:t>
            </a:r>
            <a:r>
              <a:rPr lang="en-US" b="0" baseline="0" dirty="0" err="1"/>
              <a:t>también</a:t>
            </a:r>
            <a:r>
              <a:rPr lang="en-US" b="0" baseline="0" dirty="0"/>
              <a:t> es director. Sus [beep] </a:t>
            </a:r>
            <a:r>
              <a:rPr lang="en-US" b="0" baseline="0" dirty="0" err="1"/>
              <a:t>tienen</a:t>
            </a:r>
            <a:r>
              <a:rPr lang="en-US" b="0" baseline="0" dirty="0"/>
              <a:t> </a:t>
            </a:r>
            <a:r>
              <a:rPr lang="en-US" b="0" baseline="0" dirty="0" err="1"/>
              <a:t>mucho</a:t>
            </a:r>
            <a:r>
              <a:rPr lang="en-US" b="0" baseline="0" dirty="0"/>
              <a:t> </a:t>
            </a:r>
            <a:r>
              <a:rPr lang="en-US" b="0" baseline="0" dirty="0" err="1"/>
              <a:t>éxito</a:t>
            </a:r>
            <a:r>
              <a:rPr lang="en-US" b="0" baseline="0" dirty="0"/>
              <a:t>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Octavio </a:t>
            </a:r>
            <a:r>
              <a:rPr lang="en-US" b="0" baseline="0"/>
              <a:t>Paz es un autor </a:t>
            </a:r>
            <a:r>
              <a:rPr lang="en-US" b="0" baseline="0" dirty="0" err="1"/>
              <a:t>mexicano</a:t>
            </a:r>
            <a:r>
              <a:rPr lang="en-US" b="0" baseline="0" dirty="0"/>
              <a:t> con un Premio Nobel de </a:t>
            </a:r>
            <a:r>
              <a:rPr lang="en-US" b="0" baseline="0" dirty="0" err="1"/>
              <a:t>Literatura</a:t>
            </a:r>
            <a:r>
              <a:rPr lang="en-US" b="0" baseline="0" dirty="0"/>
              <a:t>. Sus [beep] </a:t>
            </a:r>
            <a:r>
              <a:rPr lang="en-US" b="0" baseline="0" dirty="0" err="1"/>
              <a:t>hablan</a:t>
            </a:r>
            <a:r>
              <a:rPr lang="en-US" b="0" baseline="0" dirty="0"/>
              <a:t> </a:t>
            </a:r>
            <a:r>
              <a:rPr lang="en-US" b="0" baseline="0" dirty="0" err="1"/>
              <a:t>sobre</a:t>
            </a:r>
            <a:r>
              <a:rPr lang="en-US" b="0" baseline="0" dirty="0"/>
              <a:t> la </a:t>
            </a:r>
            <a:r>
              <a:rPr lang="en-US" b="0" baseline="0" dirty="0" err="1"/>
              <a:t>vida</a:t>
            </a:r>
            <a:r>
              <a:rPr lang="en-US" b="0" baseline="0" dirty="0"/>
              <a:t> y la </a:t>
            </a:r>
            <a:r>
              <a:rPr lang="en-US" b="0" baseline="0" dirty="0" err="1"/>
              <a:t>naturaleza</a:t>
            </a:r>
            <a:r>
              <a:rPr lang="en-US" b="0" baseline="0" dirty="0"/>
              <a:t>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Frida Kahlo es una </a:t>
            </a:r>
            <a:r>
              <a:rPr lang="en-US" b="0" baseline="0" dirty="0" err="1"/>
              <a:t>artista</a:t>
            </a:r>
            <a:r>
              <a:rPr lang="en-US" b="0" baseline="0" dirty="0"/>
              <a:t> </a:t>
            </a:r>
            <a:r>
              <a:rPr lang="en-US" b="0" baseline="0" dirty="0" err="1"/>
              <a:t>muy</a:t>
            </a:r>
            <a:r>
              <a:rPr lang="en-US" b="0" baseline="0" dirty="0"/>
              <a:t> especial. </a:t>
            </a:r>
            <a:r>
              <a:rPr lang="en-US" b="0" baseline="0" dirty="0" err="1"/>
              <a:t>Su</a:t>
            </a:r>
            <a:r>
              <a:rPr lang="en-US" b="0" baseline="0" dirty="0"/>
              <a:t> [beep] de </a:t>
            </a:r>
            <a:r>
              <a:rPr lang="en-US" b="0" baseline="0" dirty="0" err="1"/>
              <a:t>pintar</a:t>
            </a:r>
            <a:r>
              <a:rPr lang="en-US" b="0" baseline="0" dirty="0"/>
              <a:t> </a:t>
            </a:r>
            <a:r>
              <a:rPr lang="en-US" b="0" baseline="0"/>
              <a:t>es única.</a:t>
            </a:r>
            <a:endParaRPr lang="en-US" b="0" baseline="0" dirty="0"/>
          </a:p>
          <a:p>
            <a:pPr marL="228600" indent="-228600">
              <a:buAutoNum type="arabicPeriod"/>
            </a:pPr>
            <a:r>
              <a:rPr lang="en-US" b="0" baseline="0" dirty="0"/>
              <a:t>La zona de </a:t>
            </a:r>
            <a:r>
              <a:rPr lang="en-US" b="0" baseline="0" dirty="0" err="1"/>
              <a:t>Toniná</a:t>
            </a:r>
            <a:r>
              <a:rPr lang="en-US" b="0" baseline="0" dirty="0"/>
              <a:t> </a:t>
            </a:r>
            <a:r>
              <a:rPr lang="en-US" b="0" baseline="0" dirty="0" err="1"/>
              <a:t>fue</a:t>
            </a:r>
            <a:r>
              <a:rPr lang="en-US" b="0" baseline="0" dirty="0"/>
              <a:t> </a:t>
            </a:r>
            <a:r>
              <a:rPr lang="en-US" b="0" baseline="0" dirty="0" err="1"/>
              <a:t>muy</a:t>
            </a:r>
            <a:r>
              <a:rPr lang="en-US" b="0" baseline="0" dirty="0"/>
              <a:t> </a:t>
            </a:r>
            <a:r>
              <a:rPr lang="en-US" b="0" baseline="0" dirty="0" err="1"/>
              <a:t>importante</a:t>
            </a:r>
            <a:r>
              <a:rPr lang="en-US" b="0" baseline="0" dirty="0"/>
              <a:t> para la </a:t>
            </a:r>
            <a:r>
              <a:rPr lang="en-US" b="0" baseline="0" dirty="0" err="1"/>
              <a:t>comunidad</a:t>
            </a:r>
            <a:r>
              <a:rPr lang="en-US" b="0" baseline="0" dirty="0"/>
              <a:t> </a:t>
            </a:r>
            <a:r>
              <a:rPr lang="en-US" b="0" baseline="0" dirty="0" err="1"/>
              <a:t>mexicana</a:t>
            </a:r>
            <a:r>
              <a:rPr lang="en-US" b="0" baseline="0" dirty="0"/>
              <a:t>. Sus [beep] son un </a:t>
            </a:r>
            <a:r>
              <a:rPr lang="en-US" b="0" baseline="0" dirty="0" err="1"/>
              <a:t>símbolo</a:t>
            </a:r>
            <a:r>
              <a:rPr lang="en-US" b="0" baseline="0" dirty="0"/>
              <a:t> del Sol y la Tierra.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r>
              <a:rPr lang="en-US" b="1"/>
              <a:t>Beige buttons</a:t>
            </a:r>
            <a:endParaRPr lang="en-US" b="1" dirty="0"/>
          </a:p>
          <a:p>
            <a:pPr marL="228600" indent="-228600">
              <a:buAutoNum type="arabicPeriod"/>
            </a:pPr>
            <a:r>
              <a:rPr lang="en-US" b="0" dirty="0"/>
              <a:t>México es</a:t>
            </a:r>
            <a:r>
              <a:rPr lang="en-US" b="0" baseline="0" dirty="0"/>
              <a:t> un </a:t>
            </a:r>
            <a:r>
              <a:rPr lang="en-US" b="0" baseline="0" dirty="0" err="1"/>
              <a:t>país</a:t>
            </a:r>
            <a:r>
              <a:rPr lang="en-US" b="0" baseline="0" dirty="0"/>
              <a:t> con </a:t>
            </a:r>
            <a:r>
              <a:rPr lang="en-US" b="0" baseline="0" dirty="0" err="1"/>
              <a:t>mucha</a:t>
            </a:r>
            <a:r>
              <a:rPr lang="en-US" b="0" baseline="0" dirty="0"/>
              <a:t> </a:t>
            </a:r>
            <a:r>
              <a:rPr lang="en-US" b="0" baseline="0" dirty="0" err="1"/>
              <a:t>cultura</a:t>
            </a:r>
            <a:r>
              <a:rPr lang="en-US" b="0" baseline="0" dirty="0"/>
              <a:t>. </a:t>
            </a:r>
            <a:r>
              <a:rPr lang="en-US" b="0" dirty="0"/>
              <a:t>Sus</a:t>
            </a:r>
            <a:r>
              <a:rPr lang="en-US" b="0" baseline="0" dirty="0"/>
              <a:t> </a:t>
            </a:r>
            <a:r>
              <a:rPr lang="en-US" b="0" baseline="0" dirty="0" err="1"/>
              <a:t>costumbres</a:t>
            </a:r>
            <a:r>
              <a:rPr lang="en-US" b="0" baseline="0" dirty="0"/>
              <a:t> son </a:t>
            </a:r>
            <a:r>
              <a:rPr lang="en-US" b="0" baseline="0" dirty="0" err="1"/>
              <a:t>conocidas</a:t>
            </a:r>
            <a:r>
              <a:rPr lang="en-US" b="0" baseline="0" dirty="0"/>
              <a:t> </a:t>
            </a:r>
            <a:r>
              <a:rPr lang="en-US" b="0" baseline="0" dirty="0" err="1"/>
              <a:t>en</a:t>
            </a:r>
            <a:r>
              <a:rPr lang="en-US" b="0" baseline="0" dirty="0"/>
              <a:t> </a:t>
            </a:r>
            <a:r>
              <a:rPr lang="en-US" b="0" baseline="0" dirty="0" err="1"/>
              <a:t>todas</a:t>
            </a:r>
            <a:r>
              <a:rPr lang="en-US" b="0" baseline="0" dirty="0"/>
              <a:t> </a:t>
            </a:r>
            <a:r>
              <a:rPr lang="en-US" b="0" baseline="0" dirty="0" err="1"/>
              <a:t>partes</a:t>
            </a:r>
            <a:r>
              <a:rPr lang="en-US" b="0" baseline="0" dirty="0"/>
              <a:t> del </a:t>
            </a:r>
            <a:r>
              <a:rPr lang="en-US" b="0" baseline="0" dirty="0" err="1"/>
              <a:t>mundo</a:t>
            </a:r>
            <a:r>
              <a:rPr lang="en-US" b="0" baseline="0" dirty="0"/>
              <a:t>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Natalia </a:t>
            </a:r>
            <a:r>
              <a:rPr lang="en-US" b="0" baseline="0" dirty="0" err="1"/>
              <a:t>LaFourcade</a:t>
            </a:r>
            <a:r>
              <a:rPr lang="en-US" b="0" baseline="0" dirty="0"/>
              <a:t> </a:t>
            </a:r>
            <a:r>
              <a:rPr lang="en-US" b="0" baseline="0" dirty="0" err="1"/>
              <a:t>canta</a:t>
            </a:r>
            <a:r>
              <a:rPr lang="en-US" b="0" baseline="0" dirty="0"/>
              <a:t> </a:t>
            </a:r>
            <a:r>
              <a:rPr lang="en-US" b="0" baseline="0" dirty="0" err="1"/>
              <a:t>muy</a:t>
            </a:r>
            <a:r>
              <a:rPr lang="en-US" b="0" baseline="0" dirty="0"/>
              <a:t> bien. </a:t>
            </a:r>
            <a:r>
              <a:rPr lang="en-US" b="0" baseline="0" dirty="0" err="1"/>
              <a:t>Su</a:t>
            </a:r>
            <a:r>
              <a:rPr lang="en-US" b="0" baseline="0" dirty="0"/>
              <a:t> </a:t>
            </a:r>
            <a:r>
              <a:rPr lang="en-US" b="0" baseline="0" dirty="0" err="1"/>
              <a:t>canción</a:t>
            </a:r>
            <a:r>
              <a:rPr lang="en-US" b="0" baseline="0" dirty="0"/>
              <a:t> Un Canto por México, es </a:t>
            </a:r>
            <a:r>
              <a:rPr lang="en-US" b="0" baseline="0" dirty="0" err="1"/>
              <a:t>muy</a:t>
            </a:r>
            <a:r>
              <a:rPr lang="en-US" b="0" baseline="0" dirty="0"/>
              <a:t> popular.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Gael García Bernal es actor, </a:t>
            </a:r>
            <a:r>
              <a:rPr lang="en-US" b="0" baseline="0" dirty="0" err="1"/>
              <a:t>pero</a:t>
            </a:r>
            <a:r>
              <a:rPr lang="en-US" b="0" baseline="0" dirty="0"/>
              <a:t> </a:t>
            </a:r>
            <a:r>
              <a:rPr lang="en-US" b="0" baseline="0" dirty="0" err="1"/>
              <a:t>también</a:t>
            </a:r>
            <a:r>
              <a:rPr lang="en-US" b="0" baseline="0" dirty="0"/>
              <a:t> es director. Sus </a:t>
            </a:r>
            <a:r>
              <a:rPr lang="en-US" b="0" baseline="0" dirty="0" err="1"/>
              <a:t>películas</a:t>
            </a:r>
            <a:r>
              <a:rPr lang="en-US" b="0" baseline="0" dirty="0"/>
              <a:t> </a:t>
            </a:r>
            <a:r>
              <a:rPr lang="en-US" b="0" baseline="0" dirty="0" err="1"/>
              <a:t>tienen</a:t>
            </a:r>
            <a:r>
              <a:rPr lang="en-US" b="0" baseline="0" dirty="0"/>
              <a:t> </a:t>
            </a:r>
            <a:r>
              <a:rPr lang="en-US" b="0" baseline="0" dirty="0" err="1"/>
              <a:t>mucho</a:t>
            </a:r>
            <a:r>
              <a:rPr lang="en-US" b="0" baseline="0" dirty="0"/>
              <a:t> </a:t>
            </a:r>
            <a:r>
              <a:rPr lang="en-US" b="0" baseline="0" dirty="0" err="1"/>
              <a:t>éxito</a:t>
            </a:r>
            <a:r>
              <a:rPr lang="en-US" b="0" baseline="0" dirty="0"/>
              <a:t>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Octavio </a:t>
            </a:r>
            <a:r>
              <a:rPr lang="en-US" b="0" baseline="0"/>
              <a:t>Paz es un autor </a:t>
            </a:r>
            <a:r>
              <a:rPr lang="en-US" b="0" baseline="0" dirty="0" err="1"/>
              <a:t>mexicano</a:t>
            </a:r>
            <a:r>
              <a:rPr lang="en-US" b="0" baseline="0" dirty="0"/>
              <a:t> con un Premio Nobel de </a:t>
            </a:r>
            <a:r>
              <a:rPr lang="en-US" b="0" baseline="0" dirty="0" err="1"/>
              <a:t>Literatura</a:t>
            </a:r>
            <a:r>
              <a:rPr lang="en-US" b="0" baseline="0" dirty="0"/>
              <a:t>. Sus </a:t>
            </a:r>
            <a:r>
              <a:rPr lang="en-US" b="0" baseline="0" dirty="0" err="1"/>
              <a:t>poemas</a:t>
            </a:r>
            <a:r>
              <a:rPr lang="en-US" b="0" baseline="0" dirty="0"/>
              <a:t> </a:t>
            </a:r>
            <a:r>
              <a:rPr lang="en-US" b="0" baseline="0" dirty="0" err="1"/>
              <a:t>hablan</a:t>
            </a:r>
            <a:r>
              <a:rPr lang="en-US" b="0" baseline="0" dirty="0"/>
              <a:t> </a:t>
            </a:r>
            <a:r>
              <a:rPr lang="en-US" b="0" baseline="0" dirty="0" err="1"/>
              <a:t>sobre</a:t>
            </a:r>
            <a:r>
              <a:rPr lang="en-US" b="0" baseline="0" dirty="0"/>
              <a:t> la </a:t>
            </a:r>
            <a:r>
              <a:rPr lang="en-US" b="0" baseline="0" dirty="0" err="1"/>
              <a:t>vida</a:t>
            </a:r>
            <a:r>
              <a:rPr lang="en-US" b="0" baseline="0" dirty="0"/>
              <a:t> y la </a:t>
            </a:r>
            <a:r>
              <a:rPr lang="en-US" b="0" baseline="0" dirty="0" err="1"/>
              <a:t>naturaleza</a:t>
            </a:r>
            <a:r>
              <a:rPr lang="en-US" b="0" baseline="0" dirty="0"/>
              <a:t>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Frida Kahlo es una </a:t>
            </a:r>
            <a:r>
              <a:rPr lang="en-US" b="0" baseline="0" dirty="0" err="1"/>
              <a:t>artista</a:t>
            </a:r>
            <a:r>
              <a:rPr lang="en-US" b="0" baseline="0" dirty="0"/>
              <a:t> </a:t>
            </a:r>
            <a:r>
              <a:rPr lang="en-US" b="0" baseline="0" dirty="0" err="1"/>
              <a:t>muy</a:t>
            </a:r>
            <a:r>
              <a:rPr lang="en-US" b="0" baseline="0" dirty="0"/>
              <a:t> especial. </a:t>
            </a:r>
            <a:r>
              <a:rPr lang="en-US" b="0" baseline="0" dirty="0" err="1"/>
              <a:t>Su</a:t>
            </a:r>
            <a:r>
              <a:rPr lang="en-US" b="0" baseline="0" dirty="0"/>
              <a:t> forma de </a:t>
            </a:r>
            <a:r>
              <a:rPr lang="en-US" b="0" baseline="0" dirty="0" err="1"/>
              <a:t>pintar</a:t>
            </a:r>
            <a:r>
              <a:rPr lang="en-US" b="0" baseline="0" dirty="0"/>
              <a:t> es </a:t>
            </a:r>
            <a:r>
              <a:rPr lang="en-US" b="0" baseline="0" dirty="0" err="1"/>
              <a:t>única</a:t>
            </a:r>
            <a:r>
              <a:rPr lang="en-US" b="0" baseline="0" dirty="0"/>
              <a:t>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La zona de </a:t>
            </a:r>
            <a:r>
              <a:rPr lang="en-US" b="0" baseline="0" dirty="0" err="1"/>
              <a:t>Toniná</a:t>
            </a:r>
            <a:r>
              <a:rPr lang="en-US" b="0" baseline="0" dirty="0"/>
              <a:t> </a:t>
            </a:r>
            <a:r>
              <a:rPr lang="en-US" b="0" baseline="0" dirty="0" err="1"/>
              <a:t>fue</a:t>
            </a:r>
            <a:r>
              <a:rPr lang="en-US" b="0" baseline="0" dirty="0"/>
              <a:t> </a:t>
            </a:r>
            <a:r>
              <a:rPr lang="en-US" b="0" baseline="0" dirty="0" err="1"/>
              <a:t>muy</a:t>
            </a:r>
            <a:r>
              <a:rPr lang="en-US" b="0" baseline="0" dirty="0"/>
              <a:t> </a:t>
            </a:r>
            <a:r>
              <a:rPr lang="en-US" b="0" baseline="0" dirty="0" err="1"/>
              <a:t>importante</a:t>
            </a:r>
            <a:r>
              <a:rPr lang="en-US" b="0" baseline="0" dirty="0"/>
              <a:t> para la </a:t>
            </a:r>
            <a:r>
              <a:rPr lang="en-US" b="0" baseline="0" dirty="0" err="1"/>
              <a:t>comunidad</a:t>
            </a:r>
            <a:r>
              <a:rPr lang="en-US" b="0" baseline="0" dirty="0"/>
              <a:t> </a:t>
            </a:r>
            <a:r>
              <a:rPr lang="en-US" b="0" baseline="0" dirty="0" err="1"/>
              <a:t>mexicana</a:t>
            </a:r>
            <a:r>
              <a:rPr lang="en-US" b="0" baseline="0" dirty="0"/>
              <a:t>. Sus </a:t>
            </a:r>
            <a:r>
              <a:rPr lang="en-US" b="0" baseline="0" dirty="0" err="1"/>
              <a:t>edificios</a:t>
            </a:r>
            <a:r>
              <a:rPr lang="en-US" b="0" baseline="0" dirty="0"/>
              <a:t> son un </a:t>
            </a:r>
            <a:r>
              <a:rPr lang="en-US" b="0" baseline="0" dirty="0" err="1"/>
              <a:t>símbolo</a:t>
            </a:r>
            <a:r>
              <a:rPr lang="en-US" b="0" baseline="0" dirty="0"/>
              <a:t> del Sol y la </a:t>
            </a:r>
            <a:r>
              <a:rPr lang="en-US" b="0" baseline="0"/>
              <a:t>Tierra.</a:t>
            </a:r>
          </a:p>
          <a:p>
            <a:pPr marL="228600" indent="-228600">
              <a:buAutoNum type="arabicPeriod"/>
            </a:pPr>
            <a:endParaRPr lang="en-US" b="0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Photos from wikipedia.org</a:t>
            </a:r>
          </a:p>
          <a:p>
            <a:r>
              <a:rPr lang="en-GB"/>
              <a:t>Frida Kahlo. Author died in 1954 and image is now public domain</a:t>
            </a:r>
            <a:r>
              <a:rPr lang="en-GB" baseline="0"/>
              <a:t> and available at </a:t>
            </a:r>
            <a:r>
              <a:rPr lang="en-GB"/>
              <a:t>https://commons.wikimedia.org/wiki/File:Frida_Kahlo,_by_Guillermo_Kahlo.jpg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Octavio</a:t>
            </a:r>
            <a:r>
              <a:rPr lang="en-GB" baseline="0"/>
              <a:t> Paz. Photo usable by 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CC BY-SA 4.0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available at https://es.wikipedia.org/wiki/Octavio_Paz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Natalia Lafourcade. Image by</a:t>
            </a:r>
            <a:r>
              <a:rPr lang="en-GB"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Martinbayo usable by 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CC BY-SA 4.0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</a:t>
            </a:r>
            <a:r>
              <a:rPr lang="en-GB"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available at https://es.wikipedia.org/wiki/Natalia_Lafourcade#/media/Archivo:Natalia_Lafourcade_2018_Gran_Rex_37_(Cropped).jpg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Gael García Bernal. Image by Festival Incernacional de Cine en Guadalajara usable by 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CC BY 2.0</a:t>
            </a:r>
            <a:r>
              <a:rPr lang="en-GB"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available at https://es.wikipedia.org/wiki/Gael_Garc%C3%ADa_Bernal#/media/Archivo:Gael_Garc%C3%ADa_Bernal_(Guadalajara_Film_Festival).jpg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by David Cabrera usable by 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CC BY 2.0</a:t>
            </a:r>
            <a:r>
              <a:rPr lang="en-GB" sz="12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available at https://es.wikipedia.org/wiki/Tonin%C3%A1#/media/Archivo:Lo_M%C3%A1s_Alto_-_Tonin%C3%A1.jpg</a:t>
            </a:r>
          </a:p>
          <a:p>
            <a:pPr marL="0" indent="0">
              <a:buNone/>
            </a:pPr>
            <a:endParaRPr lang="en-US" b="0" baseline="0"/>
          </a:p>
          <a:p>
            <a:pPr marL="0" indent="0">
              <a:buNone/>
            </a:pPr>
            <a:r>
              <a:rPr lang="en-US" b="1" baseline="0"/>
              <a:t>Frequency of unknown words and cognates:</a:t>
            </a:r>
          </a:p>
          <a:p>
            <a:pPr marL="0" indent="0">
              <a:buNone/>
            </a:pPr>
            <a:r>
              <a:rPr lang="en-US" b="0" baseline="0"/>
              <a:t>sol [383]; símbolo [2027]; fue (ser) [7]</a:t>
            </a:r>
          </a:p>
          <a:p>
            <a:pPr marL="0" indent="0">
              <a:buNone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746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i="0" dirty="0"/>
              <a:t>7 minutes</a:t>
            </a:r>
          </a:p>
          <a:p>
            <a:endParaRPr lang="en-US" b="0" i="0" dirty="0"/>
          </a:p>
          <a:p>
            <a:r>
              <a:rPr lang="en-US" b="1" i="0" dirty="0"/>
              <a:t>Aims: </a:t>
            </a:r>
          </a:p>
          <a:p>
            <a:r>
              <a:rPr lang="en-US" b="0" i="0" dirty="0"/>
              <a:t>to correctly identify the section headers.</a:t>
            </a:r>
            <a:endParaRPr lang="en-US" b="0" i="0" baseline="0" dirty="0"/>
          </a:p>
          <a:p>
            <a:r>
              <a:rPr lang="en-US" b="0" i="0" baseline="0" dirty="0"/>
              <a:t>to use the correct form of the possessive adjective (‘</a:t>
            </a:r>
            <a:r>
              <a:rPr lang="en-US" b="0" i="0" baseline="0" dirty="0" err="1"/>
              <a:t>su</a:t>
            </a:r>
            <a:r>
              <a:rPr lang="en-US" b="0" i="0" baseline="0" dirty="0"/>
              <a:t>’ or ‘sus’).</a:t>
            </a:r>
            <a:endParaRPr lang="en-US" b="0" i="0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</a:t>
            </a:r>
            <a:r>
              <a:rPr lang="en-GB" dirty="0"/>
              <a:t>Students read each section and decide on the correct title from the options available. Note</a:t>
            </a:r>
            <a:r>
              <a:rPr lang="en-GB" baseline="0" dirty="0"/>
              <a:t> that there are eight options but students will only need to choose five.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>
                <a:sym typeface="Wingdings" panose="05000000000000000000" pitchFamily="2" charset="2"/>
              </a:rPr>
              <a:t>2. Show the answers one by one and give feedback. As part of feedback, oral translations could be given in English for each short section.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>
                <a:sym typeface="Wingdings" panose="05000000000000000000" pitchFamily="2" charset="2"/>
              </a:rPr>
              <a:t>Frequency of unknown words and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>
                <a:sym typeface="Wingdings" panose="05000000000000000000" pitchFamily="2" charset="2"/>
              </a:rPr>
              <a:t>visitante</a:t>
            </a:r>
            <a:r>
              <a:rPr lang="en-GB" b="0" baseline="0" dirty="0">
                <a:sym typeface="Wingdings" panose="05000000000000000000" pitchFamily="2" charset="2"/>
              </a:rPr>
              <a:t> [2428]; </a:t>
            </a:r>
            <a:r>
              <a:rPr lang="en-GB" b="0" baseline="0" dirty="0" err="1">
                <a:sym typeface="Wingdings" panose="05000000000000000000" pitchFamily="2" charset="2"/>
              </a:rPr>
              <a:t>lago</a:t>
            </a:r>
            <a:r>
              <a:rPr lang="en-GB" b="0" baseline="0" dirty="0">
                <a:sym typeface="Wingdings" panose="05000000000000000000" pitchFamily="2" charset="2"/>
              </a:rPr>
              <a:t> [2151]; bosque [1444]; local [734]; ideal [2388]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Image from </a:t>
            </a:r>
            <a:r>
              <a:rPr lang="en-GB" b="0" baseline="0" dirty="0" err="1">
                <a:sym typeface="Wingdings" panose="05000000000000000000" pitchFamily="2" charset="2"/>
              </a:rPr>
              <a:t>Pixabay</a:t>
            </a:r>
            <a:r>
              <a:rPr lang="en-GB" b="0" baseline="0" dirty="0">
                <a:sym typeface="Wingdings" panose="05000000000000000000" pitchFamily="2" charset="2"/>
              </a:rPr>
              <a:t> (free to use)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021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OPTIONAL</a:t>
            </a:r>
            <a:endParaRPr lang="en-GB" b="0"/>
          </a:p>
          <a:p>
            <a:r>
              <a:rPr lang="en-GB" b="0"/>
              <a:t>This</a:t>
            </a:r>
            <a:r>
              <a:rPr lang="en-GB" b="0" baseline="0"/>
              <a:t> slide can be used to explain the references to food on the previous slide.   </a:t>
            </a:r>
          </a:p>
          <a:p>
            <a:endParaRPr lang="en-GB" b="0" baseline="0"/>
          </a:p>
          <a:p>
            <a:r>
              <a:rPr lang="en-GB" b="0" baseline="0"/>
              <a:t>Mole image and Tacos image from Pixabay.com and free to use.</a:t>
            </a:r>
          </a:p>
          <a:p>
            <a:r>
              <a:rPr lang="en-GB" b="0" baseline="0"/>
              <a:t>Tamal image from Clipart Library and free to use.</a:t>
            </a:r>
          </a:p>
          <a:p>
            <a:endParaRPr lang="en-GB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571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i="0" dirty="0"/>
              <a:t>5 minutes</a:t>
            </a:r>
          </a:p>
          <a:p>
            <a:endParaRPr lang="en-US" b="0" i="0" dirty="0"/>
          </a:p>
          <a:p>
            <a:r>
              <a:rPr lang="en-US" b="1" i="0" dirty="0"/>
              <a:t>Aim: </a:t>
            </a:r>
            <a:r>
              <a:rPr lang="en-US" b="0" i="0"/>
              <a:t>to </a:t>
            </a:r>
            <a:r>
              <a:rPr lang="en-GB"/>
              <a:t>practise </a:t>
            </a:r>
            <a:r>
              <a:rPr lang="en-GB" dirty="0"/>
              <a:t>stressing the correct syllable (penultimate).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Students read out each fragment trying to focus on which is the correct syllable to stress.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2. </a:t>
            </a:r>
            <a:r>
              <a:rPr lang="en-GB" baseline="0" dirty="0">
                <a:sym typeface="Wingdings" panose="05000000000000000000" pitchFamily="2" charset="2"/>
              </a:rPr>
              <a:t>Students listen to the recording to check against their </a:t>
            </a:r>
            <a:r>
              <a:rPr lang="en-GB" baseline="0">
                <a:sym typeface="Wingdings" panose="05000000000000000000" pitchFamily="2" charset="2"/>
              </a:rPr>
              <a:t>pronunciation.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>
                <a:sym typeface="Wingdings" panose="05000000000000000000" pitchFamily="2" charset="2"/>
              </a:rPr>
              <a:t>Note: </a:t>
            </a:r>
            <a:r>
              <a:rPr lang="en-GB" baseline="0">
                <a:sym typeface="Wingdings" panose="05000000000000000000" pitchFamily="2" charset="2"/>
              </a:rPr>
              <a:t>the sentences have been changed very slightly from slide 15 in order to incorporate more words with penultimate syllable stress (amables, impresionantes).</a:t>
            </a:r>
            <a:endParaRPr lang="en-GB" baseline="0" dirty="0">
              <a:sym typeface="Wingdings" panose="05000000000000000000" pitchFamily="2" charset="2"/>
            </a:endParaRPr>
          </a:p>
          <a:p>
            <a:endParaRPr lang="en-GB" dirty="0"/>
          </a:p>
          <a:p>
            <a:r>
              <a:rPr lang="en-GB"/>
              <a:t>All photos from Pixabay.com</a:t>
            </a:r>
            <a:r>
              <a:rPr lang="en-GB" baseline="0"/>
              <a:t> </a:t>
            </a:r>
            <a:r>
              <a:rPr lang="en-GB"/>
              <a:t>and</a:t>
            </a:r>
            <a:r>
              <a:rPr lang="en-GB" baseline="0"/>
              <a:t> free to use.</a:t>
            </a:r>
            <a:endParaRPr lang="en-GB"/>
          </a:p>
          <a:p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>
                <a:sym typeface="Wingdings" panose="05000000000000000000" pitchFamily="2" charset="2"/>
              </a:rPr>
              <a:t>Frequency of unknown words and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>
                <a:sym typeface="Wingdings" panose="05000000000000000000" pitchFamily="2" charset="2"/>
              </a:rPr>
              <a:t>amable [2707]; impresionante [2720]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130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i="0" dirty="0"/>
              <a:t>8 minutes</a:t>
            </a:r>
          </a:p>
          <a:p>
            <a:endParaRPr lang="en-US" b="0" i="0" dirty="0"/>
          </a:p>
          <a:p>
            <a:r>
              <a:rPr lang="en-US" b="1" i="0" dirty="0"/>
              <a:t>Aims: </a:t>
            </a:r>
          </a:p>
          <a:p>
            <a:r>
              <a:rPr lang="en-US" b="0" i="0" dirty="0"/>
              <a:t>to </a:t>
            </a:r>
            <a:r>
              <a:rPr lang="en-GB" dirty="0"/>
              <a:t>practise agreement of singular and plural nouns with the possessive adjectives</a:t>
            </a:r>
            <a:r>
              <a:rPr lang="en-GB" baseline="0" dirty="0"/>
              <a:t> </a:t>
            </a:r>
            <a:r>
              <a:rPr lang="en-GB" dirty="0"/>
              <a:t>‘</a:t>
            </a:r>
            <a:r>
              <a:rPr lang="en-GB" dirty="0" err="1"/>
              <a:t>su</a:t>
            </a:r>
            <a:r>
              <a:rPr lang="en-GB" dirty="0"/>
              <a:t>’ and ‘sus’.</a:t>
            </a:r>
          </a:p>
          <a:p>
            <a:r>
              <a:rPr lang="en-GB" dirty="0"/>
              <a:t>to practise agreement of singular</a:t>
            </a:r>
            <a:r>
              <a:rPr lang="en-GB" baseline="0" dirty="0"/>
              <a:t> and plural nouns with the verbs</a:t>
            </a:r>
            <a:r>
              <a:rPr lang="en-GB" dirty="0"/>
              <a:t> ‘es’ and ‘son’.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Students write each sentence in Spanish.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2. S</a:t>
            </a:r>
            <a:r>
              <a:rPr lang="en-GB" baseline="0" dirty="0">
                <a:sym typeface="Wingdings" panose="05000000000000000000" pitchFamily="2" charset="2"/>
              </a:rPr>
              <a:t>hows answers one by one and give feedback.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>
                <a:sym typeface="Wingdings" panose="05000000000000000000" pitchFamily="2" charset="2"/>
              </a:rPr>
              <a:t>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1. In the SOW the use of the definite article in cases where English omits the article has not yet been covered. For this reason, item 6 refers to ‘</a:t>
            </a:r>
            <a:r>
              <a:rPr lang="en-GB" b="0" baseline="0" dirty="0" err="1">
                <a:sym typeface="Wingdings" panose="05000000000000000000" pitchFamily="2" charset="2"/>
              </a:rPr>
              <a:t>historia</a:t>
            </a:r>
            <a:r>
              <a:rPr lang="en-GB" b="0" baseline="0" dirty="0">
                <a:sym typeface="Wingdings" panose="05000000000000000000" pitchFamily="2" charset="2"/>
              </a:rPr>
              <a:t>’ without an article.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2. </a:t>
            </a:r>
            <a:r>
              <a:rPr lang="en-GB" baseline="0" dirty="0">
                <a:sym typeface="Wingdings" panose="05000000000000000000" pitchFamily="2" charset="2"/>
              </a:rPr>
              <a:t>the activity involves use of the pattern –</a:t>
            </a:r>
            <a:r>
              <a:rPr lang="en-GB" baseline="0" dirty="0" err="1">
                <a:sym typeface="Wingdings" panose="05000000000000000000" pitchFamily="2" charset="2"/>
              </a:rPr>
              <a:t>mente</a:t>
            </a:r>
            <a:r>
              <a:rPr lang="en-GB" baseline="0" dirty="0">
                <a:sym typeface="Wingdings" panose="05000000000000000000" pitchFamily="2" charset="2"/>
              </a:rPr>
              <a:t> as equivalent of –</a:t>
            </a:r>
            <a:r>
              <a:rPr lang="en-GB" baseline="0" dirty="0" err="1">
                <a:sym typeface="Wingdings" panose="05000000000000000000" pitchFamily="2" charset="2"/>
              </a:rPr>
              <a:t>ly</a:t>
            </a:r>
            <a:r>
              <a:rPr lang="en-GB" baseline="0" dirty="0">
                <a:sym typeface="Wingdings" panose="05000000000000000000" pitchFamily="2" charset="2"/>
              </a:rPr>
              <a:t> after an adjective of invariable gender (see item 5). This affix was taught in Year 8, and ‘especial’ is a new vocabulary item this week. Earlier activities in this lesson did not focus on this aspect of language, and so a gloss is given in the bottom right hand corner to give students support.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034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ALTERNATIVE ANSWER SLIDE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/>
              <a:t>This slide allows both the English and Spanish sentences to be seen at the same time during feedback.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/>
              <a:t>Click to bring up each answer.</a:t>
            </a:r>
            <a:endParaRPr b="0"/>
          </a:p>
        </p:txBody>
      </p:sp>
      <p:sp>
        <p:nvSpPr>
          <p:cNvPr id="393" name="Google Shape;39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070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[1/6]</a:t>
            </a:r>
          </a:p>
          <a:p>
            <a:br>
              <a:rPr lang="en-US" b="1" dirty="0"/>
            </a:br>
            <a:r>
              <a:rPr lang="en-US" b="1" dirty="0"/>
              <a:t>Timing: </a:t>
            </a:r>
            <a:r>
              <a:rPr lang="en-US" b="0" dirty="0"/>
              <a:t>3 min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Aim</a:t>
            </a:r>
            <a:r>
              <a:rPr lang="en-US" dirty="0"/>
              <a:t>: to </a:t>
            </a:r>
            <a:r>
              <a:rPr lang="en-US" dirty="0" err="1"/>
              <a:t>practise</a:t>
            </a:r>
            <a:r>
              <a:rPr lang="en-US" dirty="0"/>
              <a:t> productive (oral) recall of three words within a given time. </a:t>
            </a:r>
          </a:p>
          <a:p>
            <a:endParaRPr lang="en-US" dirty="0"/>
          </a:p>
          <a:p>
            <a:r>
              <a:rPr lang="en-US" b="1" dirty="0"/>
              <a:t>Procedure:</a:t>
            </a:r>
          </a:p>
          <a:p>
            <a:pPr marL="0" indent="0">
              <a:buFont typeface="+mj-lt"/>
              <a:buNone/>
            </a:pPr>
            <a:r>
              <a:rPr lang="en-US" dirty="0"/>
              <a:t>1. Students say all three words before three seconds elapse.</a:t>
            </a:r>
          </a:p>
          <a:p>
            <a:pPr marL="0" indent="0">
              <a:buFont typeface="+mj-lt"/>
              <a:buNone/>
            </a:pPr>
            <a:r>
              <a:rPr lang="en-US" dirty="0"/>
              <a:t>2. Click to reveal answers.</a:t>
            </a:r>
          </a:p>
          <a:p>
            <a:pPr marL="0" indent="0">
              <a:buFont typeface="+mj-lt"/>
              <a:buNone/>
            </a:pPr>
            <a:r>
              <a:rPr lang="en-US" dirty="0"/>
              <a:t>3. Repeat if additional practice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415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Mark Davies. All additional pictures selected are available under a Creative Commons license, no attribution required.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Native teacher feedback provided by Blanca Román.</a:t>
            </a: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Learning outcomes (lesson 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Introduction</a:t>
            </a:r>
            <a:r>
              <a:rPr lang="en-GB" sz="1200" b="0" baseline="0" dirty="0"/>
              <a:t> of new vocabulary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baseline="0" dirty="0"/>
              <a:t>Cultural knowledge about a Spanish-speaking country</a:t>
            </a:r>
            <a:endParaRPr lang="en-GB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Introduction</a:t>
            </a:r>
            <a:r>
              <a:rPr lang="en-GB" sz="1200" b="0" baseline="0" dirty="0"/>
              <a:t> of reflexive pronoun ‘se’</a:t>
            </a:r>
            <a:endParaRPr lang="en-GB" sz="1200" b="0" dirty="0"/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Consolidation of the following: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Possessive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 adjective ‘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su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’ (&amp; ‘sus’)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0" i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this week (1 is the most common word in Spanish): </a:t>
            </a:r>
            <a:endParaRPr lang="en-GB" sz="1200" b="0" i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venir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[118]; </a:t>
            </a:r>
            <a:r>
              <a:rPr lang="en-GB" sz="1200" b="0" i="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nivel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[297]; tierra [259]; luz [278]; </a:t>
            </a:r>
            <a:r>
              <a:rPr lang="en-GB" sz="1200" b="0" i="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muerto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[1103]; </a:t>
            </a:r>
            <a:r>
              <a:rPr lang="en-GB" sz="1200" b="0" i="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muerte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[294]; </a:t>
            </a:r>
            <a:r>
              <a:rPr lang="en-GB" sz="1200" b="0" i="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comunidad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[523]; </a:t>
            </a:r>
            <a:r>
              <a:rPr lang="en-GB" sz="1200" b="0" i="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costumbre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[972]; forma [119]; </a:t>
            </a:r>
            <a:r>
              <a:rPr lang="en-GB" sz="1200" b="0" i="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mexicano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[849]; especial [436]; hora [160]; </a:t>
            </a:r>
            <a:r>
              <a:rPr lang="en-GB" sz="1200" b="0" i="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único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[214]; </a:t>
            </a:r>
            <a:r>
              <a:rPr lang="en-GB" sz="1200" b="0" i="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sentar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[249]; </a:t>
            </a:r>
            <a:r>
              <a:rPr lang="en-GB" sz="1200" b="0" i="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acordar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[535]; quedar</a:t>
            </a:r>
            <a:r>
              <a:rPr lang="en-GB" sz="1200" b="0" i="0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²</a:t>
            </a:r>
            <a:r>
              <a:rPr lang="en-GB" sz="1200" b="0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[100]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revisited</a:t>
            </a: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this week (1 is the most common word in Spanish):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Y8 3.1.4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parecer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[89];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guardar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[687];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[377];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[1276];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[2743];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[834];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[557];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[168]; euro [2435];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ligero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[1930];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práctico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[2141];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Y8 3.2.4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grabar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[1560];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tocar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[327];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mostrar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[330];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bajar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[484];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saltar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[1160];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pierna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[776];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brazo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[470]; mano [135];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alguien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[346]; ya² [39];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ahora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mismo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[81]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Source</a:t>
            </a:r>
            <a:r>
              <a:rPr lang="es-ES" dirty="0"/>
              <a:t>:</a:t>
            </a:r>
            <a:r>
              <a:rPr lang="es-ES" baseline="0" dirty="0"/>
              <a:t> Davies, M. &amp; Davies, K. (2018</a:t>
            </a:r>
            <a:r>
              <a:rPr lang="es-ES" i="0" baseline="0" dirty="0"/>
              <a:t>)</a:t>
            </a:r>
            <a:r>
              <a:rPr lang="es-ES" i="1" baseline="0" dirty="0"/>
              <a:t>. A </a:t>
            </a:r>
            <a:r>
              <a:rPr lang="es-ES" i="1" baseline="0" dirty="0" err="1"/>
              <a:t>frequency</a:t>
            </a:r>
            <a:r>
              <a:rPr lang="es-ES" i="1" baseline="0" dirty="0"/>
              <a:t> </a:t>
            </a:r>
            <a:r>
              <a:rPr lang="es-ES" i="1" baseline="0" dirty="0" err="1"/>
              <a:t>dictionary</a:t>
            </a:r>
            <a:r>
              <a:rPr lang="es-ES" i="1" baseline="0" dirty="0"/>
              <a:t> of </a:t>
            </a:r>
            <a:r>
              <a:rPr lang="es-ES" i="1" baseline="0" dirty="0" err="1"/>
              <a:t>Spanish</a:t>
            </a:r>
            <a:r>
              <a:rPr lang="es-ES" i="1" baseline="0" dirty="0"/>
              <a:t>: Core </a:t>
            </a:r>
            <a:r>
              <a:rPr lang="es-ES" i="1" baseline="0" dirty="0" err="1"/>
              <a:t>vocabulary</a:t>
            </a:r>
            <a:r>
              <a:rPr lang="es-ES" i="1" baseline="0" dirty="0"/>
              <a:t> </a:t>
            </a:r>
            <a:r>
              <a:rPr lang="es-ES" i="1" baseline="0" dirty="0" err="1"/>
              <a:t>for</a:t>
            </a:r>
            <a:r>
              <a:rPr lang="es-ES" i="1" baseline="0" dirty="0"/>
              <a:t> </a:t>
            </a:r>
            <a:r>
              <a:rPr lang="es-ES" i="1" baseline="0" dirty="0" err="1"/>
              <a:t>learners</a:t>
            </a:r>
            <a:r>
              <a:rPr lang="es-ES" i="1" baseline="0" dirty="0"/>
              <a:t> </a:t>
            </a:r>
            <a:r>
              <a:rPr lang="es-ES" baseline="0" dirty="0"/>
              <a:t>(2nd ed.). </a:t>
            </a:r>
            <a:r>
              <a:rPr lang="es-ES" baseline="0" dirty="0" err="1"/>
              <a:t>Routledge</a:t>
            </a:r>
            <a:r>
              <a:rPr lang="es-ES" baseline="0" dirty="0"/>
              <a:t>: London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frequency rankings for words that occur in this PowerPoint which have been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previously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introduced in NCELP resources are given in the NCELP SOW and in the resources that first introduced and formally re-visited those words. For any 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 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 that occur incidentally in this PowerPoint, frequency rankings will be provided in the notes field wherever possible.</a:t>
            </a:r>
            <a:endParaRPr lang="en-GB" sz="1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9338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Vocabulary recall activity</a:t>
            </a:r>
          </a:p>
          <a:p>
            <a:endParaRPr lang="en-GB" dirty="0"/>
          </a:p>
          <a:p>
            <a:r>
              <a:rPr lang="en-GB" b="1" dirty="0"/>
              <a:t>Timing</a:t>
            </a:r>
            <a:r>
              <a:rPr lang="es-GB" b="1" dirty="0"/>
              <a:t>: </a:t>
            </a:r>
            <a:r>
              <a:rPr lang="en-GB" b="0"/>
              <a:t>3</a:t>
            </a:r>
            <a:r>
              <a:rPr lang="es-GB" b="0"/>
              <a:t> </a:t>
            </a:r>
            <a:r>
              <a:rPr lang="es-GB"/>
              <a:t>min</a:t>
            </a:r>
            <a:r>
              <a:rPr lang="en-GB"/>
              <a:t>utes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Aim</a:t>
            </a:r>
            <a:r>
              <a:rPr lang="en-GB" b="1"/>
              <a:t>: </a:t>
            </a:r>
            <a:r>
              <a:rPr lang="en-GB"/>
              <a:t>to </a:t>
            </a:r>
            <a:r>
              <a:rPr lang="en-GB" dirty="0"/>
              <a:t>revisit this week’s revisited vocabulary.</a:t>
            </a:r>
          </a:p>
          <a:p>
            <a:endParaRPr lang="en-GB" dirty="0"/>
          </a:p>
          <a:p>
            <a:r>
              <a:rPr lang="en-GB" b="1" dirty="0"/>
              <a:t>Procedure:</a:t>
            </a:r>
          </a:p>
          <a:p>
            <a:r>
              <a:rPr lang="en-GB" dirty="0"/>
              <a:t>1. Teachers asks students</a:t>
            </a:r>
            <a:r>
              <a:rPr lang="en-GB" baseline="0" dirty="0"/>
              <a:t> to </a:t>
            </a:r>
            <a:r>
              <a:rPr lang="es-GB" dirty="0"/>
              <a:t>try to say the word in Spanish represented by each image. To encourage learners to recall this vocabulary only the first letter of each word is provided.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4082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minutes.</a:t>
            </a:r>
          </a:p>
          <a:p>
            <a:endParaRPr lang="en-US" b="1" dirty="0"/>
          </a:p>
          <a:p>
            <a:r>
              <a:rPr lang="en-US" b="1"/>
              <a:t>Aim:</a:t>
            </a:r>
          </a:p>
          <a:p>
            <a:r>
              <a:rPr lang="en-US" b="0"/>
              <a:t>to </a:t>
            </a:r>
            <a:r>
              <a:rPr lang="es-ES" b="0" dirty="0"/>
              <a:t>introduce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reflexive</a:t>
            </a:r>
            <a:r>
              <a:rPr lang="es-ES" b="0" dirty="0"/>
              <a:t> </a:t>
            </a:r>
            <a:r>
              <a:rPr lang="es-ES" b="0" dirty="0" err="1"/>
              <a:t>pronoun</a:t>
            </a:r>
            <a:r>
              <a:rPr lang="es-ES" b="0" dirty="0"/>
              <a:t> </a:t>
            </a:r>
            <a:r>
              <a:rPr lang="es-ES" b="0"/>
              <a:t>‘se’.</a:t>
            </a:r>
            <a:endParaRPr lang="es-ES" b="0" baseline="0"/>
          </a:p>
          <a:p>
            <a:r>
              <a:rPr lang="es-ES" b="0" baseline="0"/>
              <a:t>to recap the function of reflexive pronouns.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Teacher goes</a:t>
            </a:r>
            <a:r>
              <a:rPr lang="en-US" b="0" baseline="0" dirty="0"/>
              <a:t> through the grammar explanation with students, revealing each new sentence on a mouse click.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144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/>
              <a:t>2 minutes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s-ES" b="0"/>
              <a:t>introduce the difference in meaning of</a:t>
            </a:r>
            <a:r>
              <a:rPr lang="es-ES" b="0" baseline="0"/>
              <a:t> two specific</a:t>
            </a:r>
            <a:r>
              <a:rPr lang="es-ES" b="0"/>
              <a:t> verbs when used with reflexive </a:t>
            </a:r>
            <a:r>
              <a:rPr lang="es-ES" b="0" dirty="0" err="1"/>
              <a:t>pronouns</a:t>
            </a:r>
            <a:r>
              <a:rPr lang="es-ES" b="0" dirty="0"/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Teacher goes</a:t>
            </a:r>
            <a:r>
              <a:rPr lang="en-US" b="0" baseline="0" dirty="0"/>
              <a:t> through the grammar explanation with students, revealing each new sentence on a mouse </a:t>
            </a:r>
            <a:r>
              <a:rPr lang="en-US" b="0" baseline="0"/>
              <a:t>click.</a:t>
            </a:r>
          </a:p>
          <a:p>
            <a:pPr marL="228600" indent="-228600">
              <a:buAutoNum type="arabicPeriod"/>
            </a:pPr>
            <a:r>
              <a:rPr lang="en-US" b="0" baseline="0"/>
              <a:t>Explain to students that infinitive + ‘se’ is often used as the dictionary entry for the reflexive form a verb. This will be the first time that students see a pronoun attached to an infinitive, so it is important to point out.</a:t>
            </a:r>
          </a:p>
          <a:p>
            <a:pPr marL="228600" indent="-228600">
              <a:buAutoNum type="arabicPeriod"/>
            </a:pPr>
            <a:endParaRPr lang="en-US" b="0" baseline="0"/>
          </a:p>
          <a:p>
            <a:pPr marL="0" indent="0">
              <a:buNone/>
            </a:pPr>
            <a:r>
              <a:rPr lang="en-US" b="1" baseline="0"/>
              <a:t>Note: </a:t>
            </a:r>
            <a:r>
              <a:rPr lang="en-US" b="0" baseline="0"/>
              <a:t>‘quedar’ is already known from Year 8. </a:t>
            </a:r>
            <a:endParaRPr lang="en-US" b="0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5000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Timing</a:t>
            </a:r>
            <a:r>
              <a:rPr lang="es-GB" b="1" dirty="0"/>
              <a:t>: </a:t>
            </a:r>
            <a:r>
              <a:rPr lang="es-ES" b="0" dirty="0"/>
              <a:t>2</a:t>
            </a:r>
            <a:r>
              <a:rPr lang="es-ES" dirty="0"/>
              <a:t> min.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Aim</a:t>
            </a:r>
            <a:r>
              <a:rPr lang="en-GB" b="1"/>
              <a:t>: </a:t>
            </a:r>
            <a:r>
              <a:rPr lang="en-GB"/>
              <a:t>to reinforce understanding of the difference in meaning between the reflexive and non-reflexive forms of the verbs.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Procedure:</a:t>
            </a:r>
          </a:p>
          <a:p>
            <a:pPr marL="228600" indent="-228600">
              <a:buAutoNum type="arabicPeriod"/>
            </a:pPr>
            <a:r>
              <a:rPr lang="en-GB"/>
              <a:t>Each English</a:t>
            </a:r>
            <a:r>
              <a:rPr lang="en-GB" baseline="0"/>
              <a:t> definition/picture first disappears in random order. Students provide it, based on the Spanish prompt.</a:t>
            </a:r>
          </a:p>
          <a:p>
            <a:pPr marL="228600" indent="-228600">
              <a:buAutoNum type="arabicPeriod"/>
            </a:pPr>
            <a:r>
              <a:rPr lang="en-GB" baseline="0"/>
              <a:t>Then each Spanish word disappears. Students provide the Spanish, based on the English definition/picture.   </a:t>
            </a:r>
          </a:p>
          <a:p>
            <a:pPr marL="228600" indent="-228600">
              <a:buAutoNum type="arabicPeriod"/>
            </a:pPr>
            <a:endParaRPr lang="en-GB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/>
              <a:t>Note: </a:t>
            </a:r>
            <a:r>
              <a:rPr lang="en-US" b="0" baseline="0"/>
              <a:t>quedar is already known from Year 8.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0477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</a:t>
            </a:r>
            <a:r>
              <a:rPr lang="es-GB" b="1" dirty="0"/>
              <a:t>: </a:t>
            </a:r>
            <a:r>
              <a:rPr lang="en-GB" b="0" dirty="0"/>
              <a:t>5</a:t>
            </a:r>
            <a:r>
              <a:rPr lang="es-GB" dirty="0"/>
              <a:t> min.</a:t>
            </a:r>
            <a:endParaRPr lang="en-GB" dirty="0"/>
          </a:p>
          <a:p>
            <a:endParaRPr lang="en-GB" dirty="0"/>
          </a:p>
          <a:p>
            <a:r>
              <a:rPr lang="en-GB" b="1"/>
              <a:t>Aims:</a:t>
            </a:r>
          </a:p>
          <a:p>
            <a:r>
              <a:rPr lang="en-GB" b="0"/>
              <a:t>t</a:t>
            </a:r>
            <a:r>
              <a:rPr lang="en-GB"/>
              <a:t>o practise understanding the </a:t>
            </a:r>
            <a:r>
              <a:rPr lang="en-GB" dirty="0"/>
              <a:t>difference between verbs ‘</a:t>
            </a:r>
            <a:r>
              <a:rPr lang="en-GB" dirty="0" err="1"/>
              <a:t>acordar</a:t>
            </a:r>
            <a:r>
              <a:rPr lang="en-GB" dirty="0"/>
              <a:t>(se)’ and ‘</a:t>
            </a:r>
            <a:r>
              <a:rPr lang="en-GB" dirty="0" err="1"/>
              <a:t>quedar</a:t>
            </a:r>
            <a:r>
              <a:rPr lang="en-GB" dirty="0"/>
              <a:t>(se)’ in reflexive and non </a:t>
            </a:r>
            <a:r>
              <a:rPr lang="en-GB"/>
              <a:t>reflexive forms.</a:t>
            </a:r>
          </a:p>
          <a:p>
            <a:r>
              <a:rPr lang="en-GB"/>
              <a:t>to </a:t>
            </a:r>
            <a:r>
              <a:rPr lang="en-GB" dirty="0"/>
              <a:t>introduce the topic of the lesson: ‘Día de Muertos’.</a:t>
            </a:r>
          </a:p>
          <a:p>
            <a:endParaRPr lang="en-GB" dirty="0"/>
          </a:p>
          <a:p>
            <a:r>
              <a:rPr lang="en-GB" b="1" dirty="0"/>
              <a:t>Procedure:</a:t>
            </a:r>
          </a:p>
          <a:p>
            <a:pPr marL="228600" indent="-228600">
              <a:buAutoNum type="arabicPeriod"/>
            </a:pPr>
            <a:r>
              <a:rPr lang="en-GB" noProof="0" dirty="0"/>
              <a:t>Students read </a:t>
            </a:r>
            <a:r>
              <a:rPr lang="en-GB" noProof="0"/>
              <a:t>each sentence and decide</a:t>
            </a:r>
            <a:r>
              <a:rPr lang="en-GB" baseline="0" noProof="0"/>
              <a:t> </a:t>
            </a:r>
            <a:r>
              <a:rPr lang="en-GB" baseline="0" noProof="0" dirty="0"/>
              <a:t>which </a:t>
            </a:r>
            <a:r>
              <a:rPr lang="en-GB" baseline="0" noProof="0"/>
              <a:t>meaning is correct for the verb.</a:t>
            </a:r>
            <a:endParaRPr lang="en-GB" baseline="0" noProof="0" dirty="0"/>
          </a:p>
          <a:p>
            <a:pPr marL="228600" indent="-228600">
              <a:buAutoNum type="arabicPeriod"/>
            </a:pPr>
            <a:r>
              <a:rPr lang="en-GB" baseline="0" noProof="0" dirty="0"/>
              <a:t>Students say the meaning of </a:t>
            </a:r>
            <a:r>
              <a:rPr lang="en-GB" baseline="0" noProof="0"/>
              <a:t>each sentence.</a:t>
            </a:r>
            <a:endParaRPr lang="en-GB" noProof="0" dirty="0"/>
          </a:p>
          <a:p>
            <a:pPr marL="0" indent="0">
              <a:buNone/>
            </a:pPr>
            <a:endParaRPr lang="en-GB" noProof="0" dirty="0"/>
          </a:p>
          <a:p>
            <a:pPr marL="0" indent="0">
              <a:buNone/>
            </a:pPr>
            <a:endParaRPr lang="en-GB" noProof="0" dirty="0"/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1044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recap ‘</a:t>
            </a:r>
            <a:r>
              <a:rPr lang="en-US" b="0" dirty="0" err="1"/>
              <a:t>su</a:t>
            </a:r>
            <a:r>
              <a:rPr lang="en-US" b="0" dirty="0"/>
              <a:t>’ and ‘sus’.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 reveal each</a:t>
            </a:r>
            <a:r>
              <a:rPr lang="en-US" b="0" baseline="0" dirty="0"/>
              <a:t> new part of explanation of ‘</a:t>
            </a:r>
            <a:r>
              <a:rPr lang="en-US" b="0" baseline="0" dirty="0" err="1"/>
              <a:t>su</a:t>
            </a:r>
            <a:r>
              <a:rPr lang="en-US" b="0" baseline="0" dirty="0"/>
              <a:t>’ and ‘sus’ and then the examples. Each example and answer is revealed by a click, so teachers can ask students for the answers.</a:t>
            </a:r>
          </a:p>
          <a:p>
            <a:endParaRPr lang="en-US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2444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</a:t>
            </a:r>
            <a:r>
              <a:rPr lang="en-US" b="1"/>
              <a:t>: </a:t>
            </a:r>
            <a:r>
              <a:rPr lang="en-US" b="0"/>
              <a:t>6 </a:t>
            </a:r>
            <a:r>
              <a:rPr lang="en-US" b="0" dirty="0"/>
              <a:t>minutes</a:t>
            </a:r>
          </a:p>
          <a:p>
            <a:endParaRPr lang="en-US" b="1" dirty="0"/>
          </a:p>
          <a:p>
            <a:r>
              <a:rPr lang="en-US" b="1"/>
              <a:t>Aim:</a:t>
            </a:r>
          </a:p>
          <a:p>
            <a:r>
              <a:rPr lang="en-US" b="0"/>
              <a:t>to </a:t>
            </a:r>
            <a:r>
              <a:rPr lang="en-GB" b="0" noProof="0"/>
              <a:t>understand the </a:t>
            </a:r>
            <a:r>
              <a:rPr lang="en-GB" b="0" baseline="0" noProof="0" dirty="0"/>
              <a:t>difference </a:t>
            </a:r>
            <a:r>
              <a:rPr lang="en-GB" b="0" noProof="0" dirty="0"/>
              <a:t>between ‘se’ and ‘</a:t>
            </a:r>
            <a:r>
              <a:rPr lang="en-GB" b="0" noProof="0" err="1"/>
              <a:t>su</a:t>
            </a:r>
            <a:r>
              <a:rPr lang="en-GB" b="0" noProof="0"/>
              <a:t>’.</a:t>
            </a:r>
            <a:endParaRPr lang="en-GB" b="0" baseline="0" noProof="0" dirty="0"/>
          </a:p>
          <a:p>
            <a:r>
              <a:rPr lang="en-GB" sz="1200" b="0" kern="1200" baseline="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understand the vocabulary in the sentences.</a:t>
            </a:r>
            <a:endParaRPr lang="en-GB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Students read each question and decide whether the correct option is ‘se’ or ‘</a:t>
            </a:r>
            <a:r>
              <a:rPr lang="en-US" b="0" dirty="0" err="1"/>
              <a:t>su</a:t>
            </a:r>
            <a:r>
              <a:rPr lang="en-US" b="0" dirty="0"/>
              <a:t>’ depending on what comes after.</a:t>
            </a:r>
          </a:p>
          <a:p>
            <a:pPr marL="228600" indent="-228600">
              <a:buAutoNum type="arabicPeriod"/>
            </a:pPr>
            <a:r>
              <a:rPr lang="en-US" b="0"/>
              <a:t>Students complete the start of </a:t>
            </a:r>
            <a:r>
              <a:rPr lang="en-US" b="0" dirty="0"/>
              <a:t>each question in </a:t>
            </a:r>
            <a:r>
              <a:rPr lang="en-US" b="0"/>
              <a:t>English.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/>
              <a:t>Check answers</a:t>
            </a:r>
            <a:r>
              <a:rPr lang="en-US" b="0" baseline="0"/>
              <a:t> ‘su’ or ‘se’ for each item. Furthermore, t</a:t>
            </a:r>
            <a:r>
              <a:rPr lang="en-US" b="0"/>
              <a:t>o check understanding, elicit an oral translation of each sentence.</a:t>
            </a:r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2742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7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arenR"/>
              <a:tabLst/>
              <a:defRPr/>
            </a:pPr>
            <a:r>
              <a:rPr lang="en-US" b="0" dirty="0"/>
              <a:t>to</a:t>
            </a:r>
            <a:r>
              <a:rPr lang="en-US" b="1" dirty="0"/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 understanding the difference between ‘se’ and ‘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arenR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correctly transcribe the two words.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</a:t>
            </a:r>
            <a:r>
              <a:rPr lang="en-US" b="0" baseline="0" dirty="0"/>
              <a:t> the number trigger to play the audio.</a:t>
            </a:r>
            <a:endParaRPr lang="en-US" b="0" dirty="0"/>
          </a:p>
          <a:p>
            <a:r>
              <a:rPr lang="en-US" b="0" dirty="0"/>
              <a:t>2.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listen to the beginning of the sentence and decide which is the correct continuation. They write 1-8 a/b and either se or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b="0" dirty="0"/>
              <a:t>3. Check answers and elicit the English meanings of the sentences orally.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  <a:endParaRPr lang="en-GB" sz="1200" baseline="0" dirty="0">
              <a:solidFill>
                <a:schemeClr val="accent5">
                  <a:lumMod val="50000"/>
                </a:schemeClr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Su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...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Se...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Su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...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Su</a:t>
            </a:r>
            <a:endParaRPr lang="en-GB" sz="1200" baseline="0" dirty="0">
              <a:solidFill>
                <a:schemeClr val="accent5">
                  <a:lumMod val="50000"/>
                </a:schemeClr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Se...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Se...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</a:rPr>
              <a:t>Su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...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</a:rPr>
              <a:t>Se...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0363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i="0" dirty="0"/>
              <a:t>8 minutes</a:t>
            </a:r>
          </a:p>
          <a:p>
            <a:endParaRPr lang="en-US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Aims: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to</a:t>
            </a:r>
            <a:r>
              <a:rPr lang="en-US" b="0" i="0" baseline="0" dirty="0"/>
              <a:t> reinforce understanding of the difference between ‘se’ and ‘</a:t>
            </a:r>
            <a:r>
              <a:rPr lang="en-US" b="0" i="0" baseline="0" dirty="0" err="1"/>
              <a:t>su</a:t>
            </a:r>
            <a:r>
              <a:rPr lang="en-US" b="0" i="0" baseline="0" dirty="0"/>
              <a:t>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baseline="0" dirty="0"/>
              <a:t>to </a:t>
            </a:r>
            <a:r>
              <a:rPr lang="en-GB" baseline="0" dirty="0"/>
              <a:t>help students to connect the spoken and written forms of the language more securely.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to consolidate vocabulary and grammar knowledge by eliciting suggested changes to the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GB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read the text and write ‘se’ or ‘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for each space.</a:t>
            </a:r>
          </a:p>
          <a:p>
            <a:pPr marL="228600" indent="-228600"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audio button to play the text. Read and listen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There is a full version of the audio top right with a player.  Alternatively, the audio is in 6 sections with a pause just after the words 1-5 below, to facilitate easy stop/start. </a:t>
            </a:r>
          </a:p>
          <a:p>
            <a:pPr marL="228600" indent="-228600">
              <a:buAutoNum type="arabicPeriod"/>
            </a:pPr>
            <a:r>
              <a:rPr lang="x-non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support segmentation, stop the audio and ask students to say:</a:t>
            </a:r>
            <a:br>
              <a:rPr lang="x-non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x-non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 the next word</a:t>
            </a:r>
            <a:br>
              <a:rPr lang="x-non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x-non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 the previous word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addition, to develop understanding, vocabulary and grammar knowledge, pause at key points and ask students to suggest an alternative word that could replace the next word.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chance to draw on</a:t>
            </a:r>
            <a:r>
              <a:rPr lang="x-non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previously taught gramma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 and vocabulary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x-non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x-none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lang="es-GB" sz="1200" dirty="0"/>
              <a:t>Es una costumbre única y muy importante para </a:t>
            </a:r>
            <a:r>
              <a:rPr lang="es-GB" sz="1200" b="1" dirty="0"/>
              <a:t>su</a:t>
            </a:r>
            <a:r>
              <a:rPr lang="es-GB" sz="1200" dirty="0"/>
              <a:t>... </a:t>
            </a:r>
            <a:r>
              <a:rPr lang="x-none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(students volunteer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possible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nouns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gente, historia, país</a:t>
            </a:r>
            <a:r>
              <a:rPr lang="x-none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s-GB" sz="1200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lang="es-GB" sz="1200" dirty="0"/>
              <a:t>y celebra el Día de Muertos con </a:t>
            </a:r>
            <a:r>
              <a:rPr lang="es-GB" sz="1200" b="1" dirty="0"/>
              <a:t>su</a:t>
            </a:r>
            <a:r>
              <a:rPr lang="x-none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…..(students volunteer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possible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nouns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</a:t>
            </a:r>
            <a:r>
              <a:rPr lang="es-E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padre, madre, primo etc.</a:t>
            </a:r>
            <a:r>
              <a:rPr lang="x-none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su abuelo y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x-none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(students volunteer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verbs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third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singular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‘se’ –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se acuerda de..., se queda,</a:t>
            </a:r>
            <a:r>
              <a:rPr lang="es-E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prepara (para), </a:t>
            </a:r>
            <a:r>
              <a:rPr lang="es-E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x-none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+mj-lt"/>
              <a:buAutoNum type="romanUcPeriod"/>
            </a:pP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casa con su familia y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... </a:t>
            </a:r>
            <a:r>
              <a:rPr lang="x-none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(students volunteer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possible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verbs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‘se’ –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se saca (fotos), se mira en el</a:t>
            </a:r>
            <a:r>
              <a:rPr lang="es-E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espejo, se presenta a otra gente</a:t>
            </a:r>
            <a:r>
              <a:rPr lang="x-none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+mj-lt"/>
              <a:buAutoNum type="romanUcPeriod"/>
            </a:pP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la tarde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…… </a:t>
            </a:r>
            <a:r>
              <a:rPr lang="x-none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(students are prompted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possible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verbs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‘se’)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+mj-lt"/>
              <a:buAutoNum type="romanU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 (</a:t>
            </a:r>
            <a:r>
              <a:rPr lang="es-E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</a:t>
            </a:r>
            <a:r>
              <a:rPr lang="es-E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volunteer</a:t>
            </a:r>
            <a:r>
              <a:rPr lang="es-E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es-E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possible</a:t>
            </a:r>
            <a:r>
              <a:rPr lang="es-E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nouns</a:t>
            </a:r>
            <a:r>
              <a:rPr lang="es-E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x-none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+mj-lt"/>
              <a:buAutoNum type="romanUcPeriod"/>
            </a:pPr>
            <a:endParaRPr lang="x-none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The word for ‘bread’ (‘pan’) will be introduced in the next week’s vocabulary set.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</a:t>
            </a:r>
          </a:p>
          <a:p>
            <a:pPr marL="0" indent="0">
              <a:buNone/>
            </a:pPr>
            <a:r>
              <a:rPr lang="es-GB" sz="1200" b="0" dirty="0"/>
              <a:t>México tiene muchas tradiciones, pero su tradición del Día de Muertos es especialmente conocida. Es una costumbre única y muy importante para su comunidad porque es una forma de pensar en los muertos. Para los mexicanos, los muertos vienen a la tierra este día.</a:t>
            </a:r>
          </a:p>
          <a:p>
            <a:pPr marL="0" indent="0">
              <a:buNone/>
            </a:pPr>
            <a:r>
              <a:rPr lang="es-GB" sz="1200" b="0" dirty="0"/>
              <a:t>Nadia es mexicana y celebra el Día de Muertos con su familia. Por la mañana se levanta temprano para ayudar a su abuela: preparan pan* de muerto y un poco de fruta para el altar. Sualtar tiene varios niveles. L</a:t>
            </a:r>
            <a:r>
              <a:rPr lang="es-ES" sz="1200" b="0" dirty="0"/>
              <a:t>os niveles del altar son las diferentes partes del mundo: el primer nivel es la tierra y el segundo nivel es el cielo. Nadia pone allí fotos de su abuelo y </a:t>
            </a:r>
            <a:r>
              <a:rPr lang="es-GB" sz="1200" b="0" dirty="0"/>
              <a:t>se </a:t>
            </a:r>
            <a:r>
              <a:rPr lang="es-ES" sz="1200" b="0" dirty="0"/>
              <a:t>sienta al lado de </a:t>
            </a:r>
            <a:r>
              <a:rPr lang="es-GB" sz="1200" b="0" dirty="0">
                <a:solidFill>
                  <a:srgbClr val="E56800"/>
                </a:solidFill>
              </a:rPr>
              <a:t>su</a:t>
            </a:r>
            <a:r>
              <a:rPr lang="es-GB" sz="1200" b="0" dirty="0"/>
              <a:t> </a:t>
            </a:r>
            <a:r>
              <a:rPr lang="es-ES" sz="1200" b="0" dirty="0"/>
              <a:t> abuela. Se queda unas horas en casa con su familia y se acuerda de su abuelo muerto. </a:t>
            </a:r>
          </a:p>
          <a:p>
            <a:pPr marL="0" indent="0">
              <a:buNone/>
            </a:pPr>
            <a:r>
              <a:rPr lang="es-ES" sz="1200" b="0" dirty="0"/>
              <a:t>Por la tarde se pone ropa divertida, </a:t>
            </a:r>
            <a:r>
              <a:rPr lang="es-GB" sz="1200" b="0" dirty="0"/>
              <a:t>se</a:t>
            </a:r>
            <a:r>
              <a:rPr lang="es-ES" sz="1200" b="0" dirty="0"/>
              <a:t>pinta de blanco y negro y va a la calle con su hermano. En su barrio hay un festival con música fuerte y luces de colores. ¡Es muy divertido!</a:t>
            </a:r>
            <a:endParaRPr lang="es-GB" sz="1200" b="0" dirty="0"/>
          </a:p>
          <a:p>
            <a:endParaRPr lang="en-GB" b="1" dirty="0"/>
          </a:p>
          <a:p>
            <a:r>
              <a:rPr lang="en-GB" b="1" dirty="0"/>
              <a:t>Frequency of unknown words and cognates:</a:t>
            </a:r>
          </a:p>
          <a:p>
            <a:r>
              <a:rPr lang="en-GB" b="0" dirty="0"/>
              <a:t>pan [1342]; </a:t>
            </a:r>
            <a:r>
              <a:rPr lang="en-GB" b="0" dirty="0" err="1"/>
              <a:t>cielo</a:t>
            </a:r>
            <a:r>
              <a:rPr lang="en-GB" b="0" dirty="0"/>
              <a:t> [620]; </a:t>
            </a:r>
            <a:r>
              <a:rPr lang="en-GB" b="0" dirty="0" err="1"/>
              <a:t>varios</a:t>
            </a:r>
            <a:r>
              <a:rPr lang="en-GB" b="0" dirty="0"/>
              <a:t> [386]</a:t>
            </a:r>
          </a:p>
          <a:p>
            <a:endParaRPr lang="x-none" b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 err="1"/>
              <a:t>Photos</a:t>
            </a:r>
            <a:r>
              <a:rPr lang="es-ES" b="1" dirty="0"/>
              <a:t>:</a:t>
            </a:r>
            <a:endParaRPr lang="x-none" b="1"/>
          </a:p>
          <a:p>
            <a:r>
              <a:rPr lang="x-none"/>
              <a:t>Photo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child</a:t>
            </a:r>
            <a:r>
              <a:rPr lang="x-none"/>
              <a:t> by </a:t>
            </a: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Christian Newman, </a:t>
            </a:r>
            <a:r>
              <a:rPr lang="es-ES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Unsplash</a:t>
            </a: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</a:t>
            </a: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‘Pan de muertos’ </a:t>
            </a:r>
            <a:r>
              <a:rPr lang="es-ES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Alejandro Ávila Cortez, </a:t>
            </a:r>
            <a:r>
              <a:rPr lang="es-ES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es-E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" dirty="0">
                <a:effectLst/>
              </a:rPr>
            </a:br>
            <a:endParaRPr lang="es-ES" dirty="0">
              <a:effectLst/>
            </a:endParaRPr>
          </a:p>
          <a:p>
            <a:br>
              <a:rPr lang="es-ES" dirty="0">
                <a:effectLst/>
              </a:rPr>
            </a:br>
            <a:endParaRPr lang="es-ES" dirty="0">
              <a:effectLst/>
            </a:endParaRPr>
          </a:p>
          <a:p>
            <a:endParaRPr lang="es-ES" dirty="0">
              <a:effectLst/>
            </a:endParaRPr>
          </a:p>
          <a:p>
            <a:endParaRPr lang="es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878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</a:t>
            </a:r>
            <a:r>
              <a:rPr lang="en-US" b="1"/>
              <a:t>2/6]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5271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i="0" dirty="0"/>
              <a:t>5 minutes</a:t>
            </a:r>
          </a:p>
          <a:p>
            <a:endParaRPr lang="en-US" b="0" i="0" dirty="0"/>
          </a:p>
          <a:p>
            <a:r>
              <a:rPr lang="en-US" b="1" i="0" dirty="0"/>
              <a:t>Aim: </a:t>
            </a:r>
            <a:r>
              <a:rPr lang="en-US" b="0" i="0"/>
              <a:t>to </a:t>
            </a:r>
            <a:r>
              <a:rPr lang="en-GB"/>
              <a:t>practise </a:t>
            </a:r>
            <a:r>
              <a:rPr lang="en-GB" dirty="0"/>
              <a:t>stressing the correct syllable (penultimate).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Students read out each </a:t>
            </a:r>
            <a:r>
              <a:rPr lang="en-GB" b="0"/>
              <a:t>fragment of the text</a:t>
            </a:r>
            <a:r>
              <a:rPr lang="en-GB" b="0" baseline="0"/>
              <a:t> and try</a:t>
            </a:r>
            <a:r>
              <a:rPr lang="en-GB" b="0"/>
              <a:t> </a:t>
            </a:r>
            <a:r>
              <a:rPr lang="en-GB" b="0" dirty="0"/>
              <a:t>to </a:t>
            </a:r>
            <a:r>
              <a:rPr lang="en-GB" b="0"/>
              <a:t>focus stressing the correct syllable.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2. Students listen to the recording to check against their pronunciation.</a:t>
            </a:r>
          </a:p>
          <a:p>
            <a:endParaRPr lang="en-GB" dirty="0"/>
          </a:p>
          <a:p>
            <a:r>
              <a:rPr lang="en-GB" dirty="0"/>
              <a:t>Photo from </a:t>
            </a:r>
            <a:r>
              <a:rPr lang="en-GB" dirty="0" err="1"/>
              <a:t>Unsplash</a:t>
            </a:r>
            <a:r>
              <a:rPr lang="en-GB" dirty="0"/>
              <a:t>, by Janko </a:t>
            </a:r>
            <a:r>
              <a:rPr lang="en-GB" err="1"/>
              <a:t>Ferlic</a:t>
            </a:r>
            <a:r>
              <a:rPr lang="en-GB"/>
              <a:t>. Other images</a:t>
            </a:r>
            <a:r>
              <a:rPr lang="en-GB" baseline="0"/>
              <a:t> from clip art library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6313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</a:t>
            </a:r>
            <a:r>
              <a:rPr lang="en-GB" b="0" dirty="0"/>
              <a:t>8 </a:t>
            </a:r>
            <a:r>
              <a:rPr lang="es-ES" b="0" dirty="0"/>
              <a:t>min (</a:t>
            </a:r>
            <a:r>
              <a:rPr lang="es-ES" b="0" dirty="0" err="1"/>
              <a:t>for</a:t>
            </a:r>
            <a:r>
              <a:rPr lang="es-ES" b="0" dirty="0"/>
              <a:t> </a:t>
            </a:r>
            <a:r>
              <a:rPr lang="es-ES" b="0" err="1"/>
              <a:t>slides</a:t>
            </a:r>
            <a:r>
              <a:rPr lang="es-ES" b="0"/>
              <a:t> 31-34)</a:t>
            </a:r>
            <a:endParaRPr lang="en-US" b="0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</a:t>
            </a:r>
            <a:r>
              <a:rPr lang="en-US" b="1"/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/>
              <a:t>to </a:t>
            </a:r>
            <a:r>
              <a:rPr lang="en-US" b="0" baseline="0" dirty="0"/>
              <a:t>practice distinguishing between ‘se’ and ‘</a:t>
            </a:r>
            <a:r>
              <a:rPr lang="en-US" b="0" baseline="0" err="1"/>
              <a:t>su</a:t>
            </a:r>
            <a:r>
              <a:rPr lang="en-US" b="0" baseline="0"/>
              <a:t>’ in oral production and listening.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/>
              <a:t>to practise producing and understanding vocabulary.</a:t>
            </a: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Students work in pairs.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Teachers</a:t>
            </a:r>
            <a:r>
              <a:rPr lang="en-US" b="0" baseline="0" dirty="0"/>
              <a:t> should give out the cards and use this slide to explain the activity with an example</a:t>
            </a:r>
            <a:endParaRPr lang="en-US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baseline="0" dirty="0"/>
              <a:t>Student A looks at their card and reads out the word (either ‘se’ or ‘</a:t>
            </a:r>
            <a:r>
              <a:rPr lang="en-US" b="0" baseline="0" dirty="0" err="1"/>
              <a:t>su</a:t>
            </a:r>
            <a:r>
              <a:rPr lang="en-US" b="0" baseline="0" dirty="0"/>
              <a:t>’). Student </a:t>
            </a:r>
            <a:r>
              <a:rPr lang="en-US" b="0" baseline="0"/>
              <a:t>B listens and </a:t>
            </a:r>
            <a:r>
              <a:rPr lang="en-US" b="0" baseline="0" dirty="0"/>
              <a:t>then reads out the </a:t>
            </a:r>
            <a:r>
              <a:rPr lang="en-US" b="0" baseline="0"/>
              <a:t>correct sentence </a:t>
            </a:r>
            <a:r>
              <a:rPr lang="en-US" b="0" baseline="0" dirty="0"/>
              <a:t>on </a:t>
            </a:r>
            <a:r>
              <a:rPr lang="en-US" b="0" baseline="0"/>
              <a:t>their card, translating orally into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baseline="0"/>
              <a:t>Student </a:t>
            </a:r>
            <a:r>
              <a:rPr lang="en-US" b="0" baseline="0" dirty="0"/>
              <a:t>A listens </a:t>
            </a:r>
            <a:r>
              <a:rPr lang="en-US" b="0" baseline="0"/>
              <a:t>and transcribes the sentence (writes it in Spanish).</a:t>
            </a:r>
            <a:endParaRPr lang="en-US" b="0" baseline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baseline="0" dirty="0"/>
              <a:t>If student B reads out the wrong answer and it is clearly ungrammatical, student A should say ‘</a:t>
            </a:r>
            <a:r>
              <a:rPr lang="en-US" b="0" baseline="0" dirty="0" err="1"/>
              <a:t>Otra</a:t>
            </a:r>
            <a:r>
              <a:rPr lang="en-US" b="0" baseline="0" dirty="0"/>
              <a:t> </a:t>
            </a:r>
            <a:r>
              <a:rPr lang="en-US" b="0" baseline="0" dirty="0" err="1"/>
              <a:t>vez</a:t>
            </a:r>
            <a:r>
              <a:rPr lang="en-US" b="0" baseline="0" dirty="0"/>
              <a:t>, por </a:t>
            </a:r>
            <a:r>
              <a:rPr lang="en-US" b="0" baseline="0"/>
              <a:t>favor’.</a:t>
            </a:r>
            <a:endParaRPr lang="en-US" b="0" baseline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baseline="0" dirty="0"/>
              <a:t>Then swap</a:t>
            </a:r>
            <a:r>
              <a:rPr lang="en-US" b="0" baseline="0"/>
              <a:t>. Note that when Student </a:t>
            </a:r>
            <a:r>
              <a:rPr lang="en-US" b="0" baseline="0" dirty="0"/>
              <a:t>B </a:t>
            </a:r>
            <a:r>
              <a:rPr lang="en-US" b="0" baseline="0"/>
              <a:t>is speaking the contrast is between ‘se’ </a:t>
            </a:r>
            <a:r>
              <a:rPr lang="en-US" b="0" baseline="0" dirty="0"/>
              <a:t>and ‘</a:t>
            </a:r>
            <a:r>
              <a:rPr lang="en-US" b="0" baseline="0"/>
              <a:t>sus’. This facilitates use of other vocabulary items that have been introduced this week (fotos, costumbres, platos).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baseline="0"/>
              <a:t>Give feedback. Note that on slide 34, the English translations also appear (and are animated separately) so that understanding of every sentence can be checked.</a:t>
            </a:r>
            <a:endParaRPr lang="en-US" b="0" baseline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6665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STUDENT CARD</a:t>
            </a:r>
            <a:r>
              <a:rPr lang="en-GB" b="1" baseline="0" dirty="0"/>
              <a:t> FOR PERSONA A</a:t>
            </a:r>
          </a:p>
          <a:p>
            <a:r>
              <a:rPr lang="en-GB" b="1" dirty="0"/>
              <a:t>DO</a:t>
            </a:r>
            <a:r>
              <a:rPr lang="en-GB" b="1" baseline="0" dirty="0"/>
              <a:t> NOT SHOW DURING THE ACTIVITY</a:t>
            </a:r>
          </a:p>
          <a:p>
            <a:endParaRPr lang="en-GB" sz="1200" b="1" baseline="0" dirty="0"/>
          </a:p>
          <a:p>
            <a:r>
              <a:rPr lang="en-GB" sz="1200" b="0" baseline="0" dirty="0"/>
              <a:t>These cards can be downloaded and printed off from a separate word document.</a:t>
            </a:r>
          </a:p>
          <a:p>
            <a:endParaRPr lang="en-GB" sz="1200" b="0" baseline="0" dirty="0"/>
          </a:p>
          <a:p>
            <a:r>
              <a:rPr lang="en-GB" b="1" dirty="0"/>
              <a:t>Translations:</a:t>
            </a:r>
          </a:p>
          <a:p>
            <a:endParaRPr lang="en-GB" dirty="0"/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Se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sienta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familia.</a:t>
            </a:r>
            <a:endParaRPr lang="es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Sus fotos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la </a:t>
            </a:r>
            <a:r>
              <a:rPr lang="en-US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especiales.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endParaRPr lang="es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Sus costumbres son únicas.</a:t>
            </a:r>
            <a:endParaRPr lang="es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Se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acuerda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costumbres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pasado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endParaRPr lang="es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Se queda en la calle después del festival.</a:t>
            </a:r>
            <a:endParaRPr lang="es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Sus amigos quedan en la calle.</a:t>
            </a:r>
            <a:endParaRPr lang="es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</a:t>
            </a:r>
          </a:p>
          <a:p>
            <a:pPr rtl="0" eaLnBrk="1" fontAlgn="ctr" latinLnBrk="0" hangingPunct="1"/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Sus </a:t>
            </a:r>
            <a:r>
              <a:rPr lang="es-E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platos son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deliciosos.</a:t>
            </a:r>
            <a:endParaRPr lang="es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Se sienta en la cocina para preparar la comida.</a:t>
            </a:r>
            <a:endParaRPr lang="es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</a:t>
            </a:r>
          </a:p>
          <a:p>
            <a:pPr rtl="0" eaLnBrk="1" fontAlgn="ctr" latinLnBrk="0" hangingPunct="1"/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Se pinta antes de ir a la calle.</a:t>
            </a:r>
            <a:endParaRPr lang="es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Sus primos pintan en la calle.</a:t>
            </a:r>
          </a:p>
          <a:p>
            <a:pPr rtl="0" eaLnBrk="1" fontAlgn="ctr" latinLnBrk="0" hangingPunct="1"/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</a:t>
            </a:r>
            <a:endParaRPr lang="es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Sus abuelos son importantes.</a:t>
            </a:r>
            <a:endParaRPr lang="es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Se acuerda de gente importante.</a:t>
            </a:r>
            <a:endParaRPr lang="es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4164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STUDENT CARD</a:t>
            </a:r>
            <a:r>
              <a:rPr lang="en-GB" b="1" baseline="0" dirty="0"/>
              <a:t> FOR PERSONA B</a:t>
            </a:r>
          </a:p>
          <a:p>
            <a:r>
              <a:rPr lang="en-GB" b="1" dirty="0"/>
              <a:t>DO</a:t>
            </a:r>
            <a:r>
              <a:rPr lang="en-GB" b="1" baseline="0" dirty="0"/>
              <a:t> NOT SHOW DURING THE ACTIVITY</a:t>
            </a:r>
          </a:p>
          <a:p>
            <a:endParaRPr lang="en-GB" sz="1200" b="1" baseline="0" dirty="0"/>
          </a:p>
          <a:p>
            <a:r>
              <a:rPr lang="en-GB" sz="1200" b="0" baseline="0" dirty="0"/>
              <a:t>These cards can be downloaded and printed off from a separate word document.</a:t>
            </a:r>
          </a:p>
          <a:p>
            <a:endParaRPr lang="en-GB" sz="1200" b="0" dirty="0"/>
          </a:p>
          <a:p>
            <a:r>
              <a:rPr lang="en-GB" sz="1200" b="1" baseline="0" dirty="0"/>
              <a:t>Translations:</a:t>
            </a:r>
          </a:p>
          <a:p>
            <a:endParaRPr lang="en-GB" sz="1200" b="1" baseline="0" dirty="0"/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Se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levanta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temprano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hermano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temprano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llena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Se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queda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casa por la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tarde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</a:p>
          <a:p>
            <a:pPr rtl="0" eaLnBrk="1" fontAlgn="ctr" latinLnBrk="0" hangingPunct="1"/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Se acuerda de los muertos.</a:t>
            </a:r>
            <a:endParaRPr lang="es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Su familia viene a la fiesta.</a:t>
            </a:r>
          </a:p>
          <a:p>
            <a:pPr rtl="0" eaLnBrk="1" fontAlgn="ctr" latinLnBrk="0" hangingPunct="1"/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</a:t>
            </a:r>
            <a:endParaRPr lang="es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Se sienta con la comunidad.</a:t>
            </a:r>
            <a:endParaRPr lang="es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Su comunidad es muy especial.</a:t>
            </a:r>
          </a:p>
          <a:p>
            <a:pPr rtl="0" eaLnBrk="1" fontAlgn="ctr" latinLnBrk="0" hangingPunct="1"/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</a:t>
            </a:r>
            <a:endParaRPr lang="es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Su comunidad organiza un festival.</a:t>
            </a:r>
            <a:endParaRPr lang="es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Se pinta antes de ir al festival.</a:t>
            </a:r>
          </a:p>
          <a:p>
            <a:pPr rtl="0" eaLnBrk="1" fontAlgn="ctr" latinLnBrk="0" hangingPunct="1"/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</a:t>
            </a:r>
            <a:endParaRPr lang="es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Su ropa es única.</a:t>
            </a:r>
            <a:endParaRPr lang="es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Se pone ropa especial este día.</a:t>
            </a:r>
            <a:endParaRPr lang="en-GB" dirty="0"/>
          </a:p>
          <a:p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5606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baseline="0" dirty="0"/>
              <a:t>ANSWER SLIDE FOR SPEAKING / LISTENING ACTIVITY</a:t>
            </a:r>
          </a:p>
          <a:p>
            <a:r>
              <a:rPr lang="en-GB" sz="1200" b="0" baseline="0" dirty="0"/>
              <a:t>Do not show during the exercise.</a:t>
            </a: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6395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This slide links to Gaming Grammar login screen. The appropriate mission can then be selected from the menu page.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Students will progress through the game at their own rate; teachers should use the teacher interface to check progress. This will help to inform future lesson planning. 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7001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0" dirty="0">
                <a:latin typeface="+mn-lt"/>
                <a:ea typeface="Calibri"/>
                <a:cs typeface="Calibri"/>
                <a:sym typeface="Calibri"/>
              </a:rPr>
              <a:t>The Vocabulary Learning Homework answers are available here: https://</a:t>
            </a:r>
            <a:r>
              <a:rPr lang="en-GB" sz="1200" i="0" dirty="0" err="1">
                <a:latin typeface="+mn-lt"/>
                <a:ea typeface="Calibri"/>
                <a:cs typeface="Calibri"/>
                <a:sym typeface="Calibri"/>
              </a:rPr>
              <a:t>resources.ncelp.org</a:t>
            </a:r>
            <a:r>
              <a:rPr lang="en-GB" sz="1200" i="0" dirty="0">
                <a:latin typeface="+mn-lt"/>
                <a:ea typeface="Calibri"/>
                <a:cs typeface="Calibri"/>
                <a:sym typeface="Calibri"/>
              </a:rPr>
              <a:t>/concern/parent/2801ph58q/</a:t>
            </a:r>
            <a:r>
              <a:rPr lang="en-GB" sz="1200" i="0" dirty="0" err="1">
                <a:latin typeface="+mn-lt"/>
                <a:ea typeface="Calibri"/>
                <a:cs typeface="Calibri"/>
                <a:sym typeface="Calibri"/>
              </a:rPr>
              <a:t>file_sets</a:t>
            </a:r>
            <a:r>
              <a:rPr lang="en-GB" sz="1200" i="0">
                <a:latin typeface="+mn-lt"/>
                <a:ea typeface="Calibri"/>
                <a:cs typeface="Calibri"/>
                <a:sym typeface="Calibri"/>
              </a:rPr>
              <a:t>/cc08hg648</a:t>
            </a:r>
            <a:endParaRPr lang="en-GB" sz="1200" i="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3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</a:t>
            </a:r>
            <a:r>
              <a:rPr lang="en-US" b="1"/>
              <a:t>3/6]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549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</a:t>
            </a:r>
            <a:r>
              <a:rPr lang="en-US" b="1"/>
              <a:t>4/6]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798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</a:t>
            </a:r>
            <a:r>
              <a:rPr lang="en-US" b="1"/>
              <a:t>5/6]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013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</a:t>
            </a:r>
            <a:r>
              <a:rPr lang="en-US" b="1"/>
              <a:t>6/6]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137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</a:t>
            </a:r>
            <a:r>
              <a:rPr lang="en-US" b="1"/>
              <a:t>1/2]</a:t>
            </a:r>
          </a:p>
          <a:p>
            <a:endParaRPr lang="en-US" b="1" dirty="0"/>
          </a:p>
          <a:p>
            <a:r>
              <a:rPr lang="en-US" b="1" dirty="0"/>
              <a:t>Timing: </a:t>
            </a:r>
            <a:r>
              <a:rPr lang="en-US" b="0" i="0" dirty="0"/>
              <a:t>4 minutes (slides 8-9)</a:t>
            </a:r>
          </a:p>
          <a:p>
            <a:endParaRPr lang="en-US" b="0" i="0" dirty="0"/>
          </a:p>
          <a:p>
            <a:r>
              <a:rPr lang="en-US" b="1" i="0" dirty="0"/>
              <a:t>Aim: </a:t>
            </a:r>
            <a:r>
              <a:rPr lang="en-US" b="0" i="0" dirty="0"/>
              <a:t>to introduce and embed new vocabulary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1" dirty="0"/>
              <a:t>1. </a:t>
            </a:r>
            <a:r>
              <a:rPr lang="en-GB" dirty="0"/>
              <a:t>Pupils</a:t>
            </a:r>
            <a:r>
              <a:rPr lang="en-GB" baseline="0" dirty="0"/>
              <a:t> either work by themselves or in pairs, reading out the words and recapping their English meaning (1 minute).</a:t>
            </a:r>
            <a:br>
              <a:rPr lang="en-GB" baseline="0" dirty="0"/>
            </a:br>
            <a:r>
              <a:rPr lang="en-GB" b="1" baseline="0" dirty="0"/>
              <a:t>2. </a:t>
            </a:r>
            <a:r>
              <a:rPr lang="en-GB" baseline="0" dirty="0"/>
              <a:t>Then the teacher removes the English words or pictures (one by one) and they try to recall the English orally (chorally), looking at the Spanish (1 minute).</a:t>
            </a:r>
            <a:br>
              <a:rPr lang="en-GB" baseline="0" dirty="0"/>
            </a:br>
            <a:r>
              <a:rPr lang="en-GB" b="1" baseline="0" dirty="0"/>
              <a:t>3. </a:t>
            </a:r>
            <a:r>
              <a:rPr lang="en-GB" baseline="0" dirty="0"/>
              <a:t>Then the Spanish meanings are removed (one by one) and they to recall them orally (again, chorally), looking at the English (1 minute)</a:t>
            </a:r>
            <a:br>
              <a:rPr lang="en-GB" baseline="0" dirty="0"/>
            </a:br>
            <a:r>
              <a:rPr lang="en-GB" b="1" baseline="0" dirty="0"/>
              <a:t>4. </a:t>
            </a:r>
            <a:r>
              <a:rPr lang="en-GB" baseline="0" dirty="0"/>
              <a:t>Further rounds of learning can be facilitated by one pupil turning away from the board, and his/her partner asking him/her the </a:t>
            </a:r>
            <a:r>
              <a:rPr lang="en-GB" baseline="0"/>
              <a:t>meanings (‘¿Cómo </a:t>
            </a:r>
            <a:r>
              <a:rPr lang="en-GB" baseline="0" dirty="0"/>
              <a:t>se dice X en </a:t>
            </a:r>
            <a:r>
              <a:rPr lang="en-GB" baseline="0" dirty="0" err="1"/>
              <a:t>español</a:t>
            </a:r>
            <a:r>
              <a:rPr lang="en-GB" baseline="0" dirty="0"/>
              <a:t>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</a:t>
            </a:r>
            <a:r>
              <a:rPr lang="en-GB" baseline="0">
                <a:sym typeface="Wingdings" panose="05000000000000000000" pitchFamily="2" charset="2"/>
              </a:rPr>
              <a:t>L2.</a:t>
            </a: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136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[2/2]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Timing: </a:t>
            </a:r>
            <a:r>
              <a:rPr lang="en-US" b="0" i="0" dirty="0"/>
              <a:t>4 minutes (slides 8-9)</a:t>
            </a:r>
          </a:p>
          <a:p>
            <a:endParaRPr lang="en-US" b="0" i="0" dirty="0"/>
          </a:p>
          <a:p>
            <a:r>
              <a:rPr lang="en-US" b="1" i="0" dirty="0"/>
              <a:t>Aim: </a:t>
            </a:r>
            <a:r>
              <a:rPr lang="en-US" b="0" i="0" dirty="0"/>
              <a:t>to introduce and embed new vocabulary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1" dirty="0"/>
              <a:t>1. </a:t>
            </a:r>
            <a:r>
              <a:rPr lang="en-GB" dirty="0"/>
              <a:t>Pupils</a:t>
            </a:r>
            <a:r>
              <a:rPr lang="en-GB" baseline="0" dirty="0"/>
              <a:t> either work by themselves or in pairs, reading out the words and recapping their English meaning (1 minute).</a:t>
            </a:r>
            <a:br>
              <a:rPr lang="en-GB" baseline="0" dirty="0"/>
            </a:br>
            <a:r>
              <a:rPr lang="en-GB" b="1" baseline="0" dirty="0"/>
              <a:t>2. </a:t>
            </a:r>
            <a:r>
              <a:rPr lang="en-GB" baseline="0" dirty="0"/>
              <a:t>Then the teacher removes the English words or pictures (one by one) and they try to recall the English orally (chorally), looking at the Spanish (1 minute).</a:t>
            </a:r>
            <a:br>
              <a:rPr lang="en-GB" baseline="0" dirty="0"/>
            </a:br>
            <a:r>
              <a:rPr lang="en-GB" b="1" baseline="0" dirty="0"/>
              <a:t>3. </a:t>
            </a:r>
            <a:r>
              <a:rPr lang="en-GB" baseline="0" dirty="0"/>
              <a:t>Then the Spanish meanings are removed (one by one) and they to recall them orally (again, chorally), looking at the English (1 minute)</a:t>
            </a:r>
            <a:br>
              <a:rPr lang="en-GB" baseline="0" dirty="0"/>
            </a:br>
            <a:r>
              <a:rPr lang="en-GB" b="1" baseline="0" dirty="0"/>
              <a:t>4. </a:t>
            </a:r>
            <a:r>
              <a:rPr lang="en-GB" baseline="0" dirty="0"/>
              <a:t>Further rounds of learning can be facilitated by one pupil turning away from the board, and his/her partner asking him/her the meanings (‘</a:t>
            </a:r>
            <a:r>
              <a:rPr lang="en-GB" baseline="0" dirty="0" err="1"/>
              <a:t>Cómo</a:t>
            </a:r>
            <a:r>
              <a:rPr lang="en-GB" baseline="0" dirty="0"/>
              <a:t> se dice X en </a:t>
            </a:r>
            <a:r>
              <a:rPr lang="en-GB" baseline="0" dirty="0" err="1"/>
              <a:t>español</a:t>
            </a:r>
            <a:r>
              <a:rPr lang="en-GB" baseline="0" dirty="0"/>
              <a:t>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  <a:p>
            <a:endParaRPr lang="en-US" b="0" baseline="0" dirty="0"/>
          </a:p>
          <a:p>
            <a:r>
              <a:rPr lang="en-US" b="1" baseline="0" dirty="0"/>
              <a:t>Notes: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The additional meaning of ‘</a:t>
            </a:r>
            <a:r>
              <a:rPr lang="en-US" b="0" baseline="0" dirty="0" err="1"/>
              <a:t>único</a:t>
            </a:r>
            <a:r>
              <a:rPr lang="en-US" b="0" baseline="0" dirty="0"/>
              <a:t>’ (‘only’ when used before a noun) and ‘forma’ (‘shape’) will be taught in later weeks. </a:t>
            </a:r>
          </a:p>
          <a:p>
            <a:pPr marL="228600" indent="-228600">
              <a:buAutoNum type="arabicPeriod"/>
            </a:pPr>
            <a:r>
              <a:rPr lang="en-US" b="0" baseline="0" dirty="0" err="1"/>
              <a:t>Venir</a:t>
            </a:r>
            <a:r>
              <a:rPr lang="en-US" b="0" baseline="0" dirty="0"/>
              <a:t> is also similar to </a:t>
            </a:r>
            <a:r>
              <a:rPr lang="en-US" b="0" baseline="0" dirty="0" err="1"/>
              <a:t>tener</a:t>
            </a:r>
            <a:r>
              <a:rPr lang="en-US" b="0" baseline="0" dirty="0"/>
              <a:t> in its 1</a:t>
            </a:r>
            <a:r>
              <a:rPr lang="en-US" b="0" baseline="30000" dirty="0"/>
              <a:t>st</a:t>
            </a:r>
            <a:r>
              <a:rPr lang="en-US" b="0" baseline="0" dirty="0"/>
              <a:t> person singular present tense form (</a:t>
            </a:r>
            <a:r>
              <a:rPr lang="en-US" b="0" baseline="0" dirty="0" err="1"/>
              <a:t>vengo</a:t>
            </a:r>
            <a:r>
              <a:rPr lang="en-US" b="0" baseline="0" dirty="0"/>
              <a:t>). However, that form is not used in this week’s lesson, and so it is not included on the slide itself.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The ability to understand and talk about cultural aspects of the Spanish-speaking world led to our decision to include the word ‘</a:t>
            </a:r>
            <a:r>
              <a:rPr lang="en-US" b="0" baseline="0" dirty="0" err="1"/>
              <a:t>costumbre</a:t>
            </a:r>
            <a:r>
              <a:rPr lang="en-US" b="0" baseline="0" dirty="0"/>
              <a:t>’. It may be useful to explain to students that ‘</a:t>
            </a:r>
            <a:r>
              <a:rPr lang="en-US" b="0" baseline="0" dirty="0" err="1"/>
              <a:t>costumbre</a:t>
            </a:r>
            <a:r>
              <a:rPr lang="en-US" b="0" baseline="0" dirty="0"/>
              <a:t>’ can be used for both for general ‘habits’ (e.g. </a:t>
            </a:r>
            <a:r>
              <a:rPr lang="en-US" b="0" baseline="0" dirty="0" err="1"/>
              <a:t>tener</a:t>
            </a:r>
            <a:r>
              <a:rPr lang="en-US" b="0" baseline="0" dirty="0"/>
              <a:t> la </a:t>
            </a:r>
            <a:r>
              <a:rPr lang="en-US" b="0" baseline="0" dirty="0" err="1"/>
              <a:t>costumbre</a:t>
            </a:r>
            <a:r>
              <a:rPr lang="en-US" b="0" baseline="0" dirty="0"/>
              <a:t> de </a:t>
            </a:r>
            <a:r>
              <a:rPr lang="en-US" b="0" baseline="0" dirty="0" err="1"/>
              <a:t>hacer</a:t>
            </a:r>
            <a:r>
              <a:rPr lang="en-US" b="0" baseline="0" dirty="0"/>
              <a:t> algo) and to refer to particular cultural customs that may be different from our own.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610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3859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81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000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42895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3515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704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612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06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86DACE-91D4-F84C-BC79-BE1BB5A5CA8D}"/>
              </a:ext>
            </a:extLst>
          </p:cNvPr>
          <p:cNvSpPr txBox="1"/>
          <p:nvPr userDrawn="1"/>
        </p:nvSpPr>
        <p:spPr>
          <a:xfrm>
            <a:off x="838200" y="1923393"/>
            <a:ext cx="6035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19900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63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3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7907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501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492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622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126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58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885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980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2968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78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22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0815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0831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55729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3248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969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9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0301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9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6000"/>
              <a:buFont typeface="Century Gothic"/>
              <a:buNone/>
              <a:defRPr sz="600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6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65230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0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6000"/>
              <a:buFont typeface="Century Gothic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0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>
                <a:solidFill>
                  <a:srgbClr val="1F386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784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1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631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2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72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p72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72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p72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141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3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13" name="Google Shape;113;p7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5073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984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4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7" name="Google Shape;117;p7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8023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5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61211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6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76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457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7092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3611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08674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1418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899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1342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390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435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4708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3952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4403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76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76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41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47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6745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6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962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B177A-FB9B-624B-90F1-42CB20E9E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211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03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8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83950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61459"/>
            <a:ext cx="1627856" cy="563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75200" cy="41783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088583" y="6572243"/>
            <a:ext cx="843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Tw Cen MT" panose="020B0602020104020603" pitchFamily="34" charset="0"/>
              </a:rPr>
              <a:t>Material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Tw Cen MT" panose="020B0602020104020603" pitchFamily="34" charset="0"/>
              </a:rPr>
              <a:t>licensed as </a:t>
            </a:r>
            <a:r>
              <a:rPr lang="en-GB" sz="1100" b="1" u="sng" dirty="0">
                <a:solidFill>
                  <a:srgbClr val="FFFFFF"/>
                </a:solidFill>
                <a:latin typeface="Tw Cen MT" panose="020B0602020104020603" pitchFamily="34" charset="0"/>
                <a:hlinkClick r:id="rId16"/>
              </a:rPr>
              <a:t>CC BY-NC-SA 4.0</a:t>
            </a:r>
            <a:br>
              <a:rPr lang="en-GB" sz="1100" dirty="0">
                <a:latin typeface="Tw Cen MT" panose="020B0602020104020603" pitchFamily="34" charset="0"/>
              </a:rPr>
            </a:br>
            <a:endParaRPr lang="en-GB" sz="1100" dirty="0">
              <a:latin typeface="Tw Cen MT" panose="020B0602020104020603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6201" y="6515085"/>
            <a:ext cx="4622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dirty="0">
                <a:solidFill>
                  <a:srgbClr val="002060"/>
                </a:solidFill>
                <a:latin typeface="+mj-lt"/>
              </a:rPr>
              <a:t>Nick Avery</a:t>
            </a:r>
          </a:p>
        </p:txBody>
      </p:sp>
    </p:spTree>
    <p:extLst>
      <p:ext uri="{BB962C8B-B14F-4D97-AF65-F5344CB8AC3E}">
        <p14:creationId xmlns:p14="http://schemas.microsoft.com/office/powerpoint/2010/main" val="388238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gif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1.wav"/><Relationship Id="rId18" Type="http://schemas.openxmlformats.org/officeDocument/2006/relationships/image" Target="../media/image39.jpe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5" Type="http://schemas.openxmlformats.org/officeDocument/2006/relationships/image" Target="../media/image42.tiff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13.wav"/><Relationship Id="rId7" Type="http://schemas.microsoft.com/office/2007/relationships/hdphoto" Target="../media/hdphoto5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audio" Target="../media/audio15.wav"/><Relationship Id="rId4" Type="http://schemas.openxmlformats.org/officeDocument/2006/relationships/audio" Target="../media/audio14.wav"/><Relationship Id="rId9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tiff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tiff"/><Relationship Id="rId5" Type="http://schemas.openxmlformats.org/officeDocument/2006/relationships/image" Target="../media/image63.tiff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4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3.tiff"/><Relationship Id="rId4" Type="http://schemas.openxmlformats.org/officeDocument/2006/relationships/image" Target="../media/image6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tiff"/><Relationship Id="rId4" Type="http://schemas.openxmlformats.org/officeDocument/2006/relationships/image" Target="../media/image70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3" Type="http://schemas.openxmlformats.org/officeDocument/2006/relationships/audio" Target="../media/audio16.wav"/><Relationship Id="rId7" Type="http://schemas.openxmlformats.org/officeDocument/2006/relationships/audio" Target="../media/audio20.wav"/><Relationship Id="rId12" Type="http://schemas.openxmlformats.org/officeDocument/2006/relationships/audio" Target="../media/audio23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11" Type="http://schemas.openxmlformats.org/officeDocument/2006/relationships/image" Target="../media/image73.gif"/><Relationship Id="rId5" Type="http://schemas.openxmlformats.org/officeDocument/2006/relationships/audio" Target="../media/audio18.wav"/><Relationship Id="rId10" Type="http://schemas.openxmlformats.org/officeDocument/2006/relationships/image" Target="../media/image72.jpeg"/><Relationship Id="rId4" Type="http://schemas.openxmlformats.org/officeDocument/2006/relationships/audio" Target="../media/audio17.wav"/><Relationship Id="rId9" Type="http://schemas.openxmlformats.org/officeDocument/2006/relationships/audio" Target="../media/audio22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audio" Target="../media/audio29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jpeg"/><Relationship Id="rId12" Type="http://schemas.openxmlformats.org/officeDocument/2006/relationships/audio" Target="../media/audio28.wav"/><Relationship Id="rId17" Type="http://schemas.openxmlformats.org/officeDocument/2006/relationships/image" Target="../media/image78.jpeg"/><Relationship Id="rId2" Type="http://schemas.openxmlformats.org/officeDocument/2006/relationships/audio" Target="../media/media1.wav"/><Relationship Id="rId16" Type="http://schemas.openxmlformats.org/officeDocument/2006/relationships/image" Target="../media/image77.png"/><Relationship Id="rId1" Type="http://schemas.microsoft.com/office/2007/relationships/media" Target="../media/media1.wav"/><Relationship Id="rId6" Type="http://schemas.openxmlformats.org/officeDocument/2006/relationships/image" Target="../media/image75.tiff"/><Relationship Id="rId11" Type="http://schemas.openxmlformats.org/officeDocument/2006/relationships/audio" Target="../media/audio27.wav"/><Relationship Id="rId5" Type="http://schemas.openxmlformats.org/officeDocument/2006/relationships/image" Target="../media/image74.png"/><Relationship Id="rId15" Type="http://schemas.openxmlformats.org/officeDocument/2006/relationships/audio" Target="../media/audio30.wav"/><Relationship Id="rId10" Type="http://schemas.openxmlformats.org/officeDocument/2006/relationships/audio" Target="../media/audio26.wav"/><Relationship Id="rId4" Type="http://schemas.openxmlformats.org/officeDocument/2006/relationships/notesSlide" Target="../notesSlides/notesSlide29.xml"/><Relationship Id="rId9" Type="http://schemas.openxmlformats.org/officeDocument/2006/relationships/audio" Target="../media/audio25.wav"/><Relationship Id="rId1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tiff"/><Relationship Id="rId5" Type="http://schemas.openxmlformats.org/officeDocument/2006/relationships/audio" Target="../media/audio33.wav"/><Relationship Id="rId4" Type="http://schemas.openxmlformats.org/officeDocument/2006/relationships/audio" Target="../media/audio3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4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minggrammar.com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.png"/><Relationship Id="rId7" Type="http://schemas.openxmlformats.org/officeDocument/2006/relationships/hyperlink" Target="https://quizlet.com/gb/589260817/year-9-spanish-term-11-week-5-flash-cards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resources.ncelp.org/concern/parent/sf2686213/file_sets/p5547s487" TargetMode="External"/><Relationship Id="rId11" Type="http://schemas.openxmlformats.org/officeDocument/2006/relationships/image" Target="../media/image89.png"/><Relationship Id="rId5" Type="http://schemas.openxmlformats.org/officeDocument/2006/relationships/hyperlink" Target="https://drive.google.com/file/d/1SOLEZnYqkXRyhkLY-hbpr8QPxKQ_3804/view?usp=sharing" TargetMode="External"/><Relationship Id="rId10" Type="http://schemas.openxmlformats.org/officeDocument/2006/relationships/hyperlink" Target="https://quizlet.com/gb/565302243/year-8-spanish-term-31-week-5-flash-cards/" TargetMode="External"/><Relationship Id="rId4" Type="http://schemas.openxmlformats.org/officeDocument/2006/relationships/image" Target="../media/image87.png"/><Relationship Id="rId9" Type="http://schemas.openxmlformats.org/officeDocument/2006/relationships/hyperlink" Target="https://quizlet.com/gb/550212250/year-8-term-32-week-5-flash-card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tiff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tif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png"/><Relationship Id="rId9" Type="http://schemas.openxmlformats.org/officeDocument/2006/relationships/image" Target="../media/image2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DEFE3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E56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</p:grpSp>
      <p:sp>
        <p:nvSpPr>
          <p:cNvPr id="5" name="Rectangl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6445" y="0"/>
            <a:ext cx="4350984" cy="6858000"/>
          </a:xfrm>
          <a:prstGeom prst="rect">
            <a:avLst/>
          </a:prstGeom>
          <a:solidFill>
            <a:srgbClr val="E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81D6C-D649-1548-983B-DB3A797C7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724" y="2058313"/>
            <a:ext cx="9828024" cy="879475"/>
          </a:xfrm>
        </p:spPr>
        <p:txBody>
          <a:bodyPr>
            <a:normAutofit/>
          </a:bodyPr>
          <a:lstStyle/>
          <a:p>
            <a:pPr algn="l"/>
            <a:r>
              <a:rPr lang="en-GB" sz="3200" b="1">
                <a:solidFill>
                  <a:prstClr val="white"/>
                </a:solidFill>
              </a:rPr>
              <a:t>Describing people and places in Mexico</a:t>
            </a:r>
            <a:endParaRPr lang="en-US" sz="32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DFED1B0-8365-D84A-847E-1CD3FA337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724" y="2937788"/>
            <a:ext cx="7627007" cy="437985"/>
          </a:xfrm>
        </p:spPr>
        <p:txBody>
          <a:bodyPr>
            <a:noAutofit/>
          </a:bodyPr>
          <a:lstStyle/>
          <a:p>
            <a:pPr algn="l"/>
            <a:r>
              <a:rPr lang="en-GB" sz="2600">
                <a:solidFill>
                  <a:prstClr val="white"/>
                </a:solidFill>
              </a:rPr>
              <a:t>possessive adjective ‘su’ [revisited]</a:t>
            </a:r>
            <a:endParaRPr lang="en-US" sz="2600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241566" y="5095357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Y9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Spanish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1.1 - 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Week 4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- 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Lesson 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B3692F8-CE33-C34E-B376-364FE77401E4}"/>
              </a:ext>
            </a:extLst>
          </p:cNvPr>
          <p:cNvSpPr txBox="1">
            <a:spLocks/>
          </p:cNvSpPr>
          <p:nvPr/>
        </p:nvSpPr>
        <p:spPr>
          <a:xfrm>
            <a:off x="241566" y="6015823"/>
            <a:ext cx="5784972" cy="59418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Amanda </a:t>
            </a:r>
            <a:r>
              <a:rPr lang="en-GB" sz="1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Izquierdo</a:t>
            </a: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 / Rachel Hawkes / Nick Avery</a:t>
            </a:r>
          </a:p>
          <a:p>
            <a:pPr lvl="0"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Artwork: Mark Davies</a:t>
            </a:r>
          </a:p>
          <a:p>
            <a:pPr lvl="0">
              <a:defRPr/>
            </a:pPr>
            <a:endParaRPr lang="en-GB" sz="140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Date updated: 03/08/21</a:t>
            </a:r>
          </a:p>
        </p:txBody>
      </p:sp>
      <p:pic>
        <p:nvPicPr>
          <p:cNvPr id="15" name="Picture 14" descr="NCELP log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  <p:sp>
        <p:nvSpPr>
          <p:cNvPr id="16" name="Subtitle 5">
            <a:extLst>
              <a:ext uri="{FF2B5EF4-FFF2-40B4-BE49-F238E27FC236}">
                <a16:creationId xmlns:a16="http://schemas.microsoft.com/office/drawing/2014/main" id="{DDFED1B0-8365-D84A-847E-1CD3FA337399}"/>
              </a:ext>
            </a:extLst>
          </p:cNvPr>
          <p:cNvSpPr txBox="1">
            <a:spLocks/>
          </p:cNvSpPr>
          <p:nvPr/>
        </p:nvSpPr>
        <p:spPr>
          <a:xfrm>
            <a:off x="154724" y="3359594"/>
            <a:ext cx="7757635" cy="437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00">
                <a:solidFill>
                  <a:prstClr val="white"/>
                </a:solidFill>
              </a:rPr>
              <a:t>SER – ‘es’ and ‘son’ [revisited]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445780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2600" b="1">
                <a:solidFill>
                  <a:schemeClr val="bg1"/>
                </a:solidFill>
              </a:rPr>
              <a:t>Talking about possessions</a:t>
            </a:r>
            <a:br>
              <a:rPr lang="en-GB" sz="2600" b="1">
                <a:solidFill>
                  <a:schemeClr val="bg1"/>
                </a:solidFill>
              </a:rPr>
            </a:br>
            <a:r>
              <a:rPr lang="en-GB" sz="2600">
                <a:solidFill>
                  <a:schemeClr val="bg1"/>
                </a:solidFill>
              </a:rPr>
              <a:t>Possessive adjectives ‘su’ and ‘sus’</a:t>
            </a:r>
            <a:endParaRPr lang="en-GB" sz="2600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375900" y="258166"/>
            <a:ext cx="1552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gramática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203581" y="1163991"/>
            <a:ext cx="12490972" cy="1216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say ‘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his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’, ‘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her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or ‘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its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before a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singular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or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uncountable noun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use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‘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It does not matter whether the noun is masculine or feminine.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97821" y="3641679"/>
            <a:ext cx="49540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66400"/>
                </a:solidFill>
                <a:effectLst/>
                <a:uLnTx/>
                <a:uFillTx/>
                <a:latin typeface="Century Gothic"/>
              </a:rPr>
              <a:t>Su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6640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</a:rPr>
              <a:t>comunidad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 es especial.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</a:rPr>
              <a:t>	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97821" y="5403379"/>
            <a:ext cx="52972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66400"/>
                </a:solidFill>
                <a:effectLst/>
                <a:uLnTx/>
                <a:uFillTx/>
                <a:latin typeface="Century Gothic"/>
              </a:rPr>
              <a:t>Sus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</a:rPr>
              <a:t>costumbres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 son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</a:rPr>
              <a:t>únicas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3581" y="3645803"/>
            <a:ext cx="571182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66400"/>
                </a:solidFill>
                <a:effectLst/>
                <a:uLnTx/>
                <a:uFillTx/>
                <a:latin typeface="Century Gothic"/>
              </a:rPr>
              <a:t>His /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66400"/>
                </a:solidFill>
                <a:effectLst/>
                <a:uLnTx/>
                <a:uFillTx/>
                <a:latin typeface="Century Gothic"/>
              </a:rPr>
              <a:t> her / 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E56800"/>
                </a:solidFill>
                <a:effectLst/>
                <a:uLnTx/>
                <a:uFillTx/>
                <a:latin typeface="Century Gothic"/>
              </a:rPr>
              <a:t>its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community </a:t>
            </a:r>
            <a:r>
              <a:rPr lang="en-US" sz="2600" dirty="0">
                <a:solidFill>
                  <a:srgbClr val="002060"/>
                </a:solidFill>
                <a:latin typeface="Century Gothic"/>
              </a:rPr>
              <a:t>is special.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3581" y="5403379"/>
            <a:ext cx="587991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b="1" dirty="0">
                <a:solidFill>
                  <a:srgbClr val="F66400"/>
                </a:solidFill>
              </a:rPr>
              <a:t>His / her / its</a:t>
            </a:r>
            <a:r>
              <a:rPr lang="en-US" sz="26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6640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customs are unique.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3581" y="4462811"/>
            <a:ext cx="10756693" cy="616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say ‘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his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’, ‘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her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or ‘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its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before a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plural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noun use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‘sus’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8993687" y="4169395"/>
            <a:ext cx="3096573" cy="1216551"/>
          </a:xfrm>
          <a:prstGeom prst="wedgeRoundRectCallout">
            <a:avLst>
              <a:gd name="adj1" fmla="val -33995"/>
              <a:gd name="adj2" fmla="val 5932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Remember to use ‘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for a singular noun and ‘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for a plural noun.</a:t>
            </a:r>
          </a:p>
        </p:txBody>
      </p:sp>
      <p:sp>
        <p:nvSpPr>
          <p:cNvPr id="8" name="Rectangle 7"/>
          <p:cNvSpPr/>
          <p:nvPr/>
        </p:nvSpPr>
        <p:spPr>
          <a:xfrm>
            <a:off x="203581" y="2705107"/>
            <a:ext cx="1725152" cy="616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Ejemplos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Rounded Rectangular Callout 15">
            <a:extLst>
              <a:ext uri="{FF2B5EF4-FFF2-40B4-BE49-F238E27FC236}">
                <a16:creationId xmlns:a16="http://schemas.microsoft.com/office/drawing/2014/main" id="{8B4A5C01-64AF-476E-9F72-F11CCC6D743B}"/>
              </a:ext>
            </a:extLst>
          </p:cNvPr>
          <p:cNvSpPr/>
          <p:nvPr/>
        </p:nvSpPr>
        <p:spPr>
          <a:xfrm>
            <a:off x="2512381" y="2649910"/>
            <a:ext cx="6139091" cy="907517"/>
          </a:xfrm>
          <a:prstGeom prst="wedgeRoundRectCallout">
            <a:avLst>
              <a:gd name="adj1" fmla="val -58004"/>
              <a:gd name="adj2" fmla="val 5041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¡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Ojo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 As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su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(s)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has different meanings, you may need context to know if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it refers to </a:t>
            </a:r>
            <a:r>
              <a:rPr kumimoji="0" lang="en-GB" sz="2000" b="0" i="1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she,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or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663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4" grpId="0"/>
      <p:bldP spid="15" grpId="0"/>
      <p:bldP spid="16" grpId="0" animBg="1"/>
      <p:bldP spid="8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856" y="204172"/>
            <a:ext cx="3921690" cy="508905"/>
          </a:xfrm>
        </p:spPr>
        <p:txBody>
          <a:bodyPr>
            <a:normAutofit/>
          </a:bodyPr>
          <a:lstStyle/>
          <a:p>
            <a:r>
              <a:rPr lang="en-GB" sz="2800" b="1" dirty="0" err="1">
                <a:solidFill>
                  <a:srgbClr val="002060"/>
                </a:solidFill>
              </a:rPr>
              <a:t>Cosas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sobre</a:t>
            </a:r>
            <a:r>
              <a:rPr lang="en-GB" sz="2800" b="1" dirty="0">
                <a:solidFill>
                  <a:srgbClr val="002060"/>
                </a:solidFill>
              </a:rPr>
              <a:t> México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DFFBE8C-3757-7A49-ADCF-D24809665B8C}"/>
              </a:ext>
            </a:extLst>
          </p:cNvPr>
          <p:cNvSpPr txBox="1"/>
          <p:nvPr/>
        </p:nvSpPr>
        <p:spPr>
          <a:xfrm>
            <a:off x="194285" y="1641641"/>
            <a:ext cx="7499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1. Originalmente el chocolate viene de México.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86D712E-C4C9-3141-AE3C-0E7959D73A15}"/>
              </a:ext>
            </a:extLst>
          </p:cNvPr>
          <p:cNvSpPr txBox="1"/>
          <p:nvPr/>
        </p:nvSpPr>
        <p:spPr>
          <a:xfrm>
            <a:off x="194285" y="2323826"/>
            <a:ext cx="5843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2. En México hay pirámides muy altas.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7E6B3DE-66E9-1A45-B6E3-86915BEAE5C3}"/>
              </a:ext>
            </a:extLst>
          </p:cNvPr>
          <p:cNvSpPr txBox="1"/>
          <p:nvPr/>
        </p:nvSpPr>
        <p:spPr>
          <a:xfrm>
            <a:off x="194285" y="3006011"/>
            <a:ext cx="6388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3. En </a:t>
            </a:r>
            <a:r>
              <a:rPr lang="es-GB" sz="2400">
                <a:solidFill>
                  <a:schemeClr val="accent5">
                    <a:lumMod val="50000"/>
                  </a:schemeClr>
                </a:solidFill>
              </a:rPr>
              <a:t>México </a:t>
            </a:r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la gente solo habla </a:t>
            </a:r>
            <a:r>
              <a:rPr lang="es-GB" sz="2400">
                <a:solidFill>
                  <a:schemeClr val="accent5">
                    <a:lumMod val="50000"/>
                  </a:schemeClr>
                </a:solidFill>
              </a:rPr>
              <a:t>español</a:t>
            </a: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D634ED7-67A7-1F4A-A6A4-42143C5117FF}"/>
              </a:ext>
            </a:extLst>
          </p:cNvPr>
          <p:cNvSpPr txBox="1"/>
          <p:nvPr/>
        </p:nvSpPr>
        <p:spPr>
          <a:xfrm>
            <a:off x="194285" y="4370381"/>
            <a:ext cx="970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5. En una </a:t>
            </a:r>
            <a:r>
              <a:rPr lang="es-GB" sz="2400">
                <a:solidFill>
                  <a:schemeClr val="accent5">
                    <a:lumMod val="50000"/>
                  </a:schemeClr>
                </a:solidFill>
              </a:rPr>
              <a:t>celebración popular </a:t>
            </a: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las familias ofrecen comida a los muertos.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B97B7B4-38D0-7B45-9E55-66FD93CABBDE}"/>
              </a:ext>
            </a:extLst>
          </p:cNvPr>
          <p:cNvSpPr txBox="1"/>
          <p:nvPr/>
        </p:nvSpPr>
        <p:spPr>
          <a:xfrm>
            <a:off x="194285" y="3688196"/>
            <a:ext cx="10033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4. Romper </a:t>
            </a:r>
            <a:r>
              <a:rPr lang="es-GB" sz="2400">
                <a:solidFill>
                  <a:schemeClr val="accent5">
                    <a:lumMod val="50000"/>
                  </a:schemeClr>
                </a:solidFill>
              </a:rPr>
              <a:t>una piñata</a:t>
            </a:r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*</a:t>
            </a:r>
            <a:r>
              <a:rPr lang="es-GB" sz="240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en una fiesta es una costumbre mexicana.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7558D1B-8694-B64B-8FF9-BC06123468AF}"/>
              </a:ext>
            </a:extLst>
          </p:cNvPr>
          <p:cNvSpPr txBox="1"/>
          <p:nvPr/>
        </p:nvSpPr>
        <p:spPr>
          <a:xfrm>
            <a:off x="194285" y="5421896"/>
            <a:ext cx="8148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6</a:t>
            </a:r>
            <a:r>
              <a:rPr lang="es-GB" sz="240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Una</a:t>
            </a:r>
            <a:r>
              <a:rPr lang="es-GB" sz="2400">
                <a:solidFill>
                  <a:schemeClr val="accent5">
                    <a:lumMod val="50000"/>
                  </a:schemeClr>
                </a:solidFill>
              </a:rPr>
              <a:t> celebración</a:t>
            </a:r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, el </a:t>
            </a:r>
            <a:r>
              <a:rPr lang="es-GB" sz="2400">
                <a:solidFill>
                  <a:schemeClr val="accent5">
                    <a:lumMod val="50000"/>
                  </a:schemeClr>
                </a:solidFill>
              </a:rPr>
              <a:t>Día de Muertos</a:t>
            </a:r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es-GB" sz="240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es en octubre.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CA7B767-5B4E-B44E-9186-723DB4D5C31C}"/>
              </a:ext>
            </a:extLst>
          </p:cNvPr>
          <p:cNvSpPr txBox="1"/>
          <p:nvPr/>
        </p:nvSpPr>
        <p:spPr>
          <a:xfrm>
            <a:off x="7693454" y="1642372"/>
            <a:ext cx="1797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400" b="1" dirty="0">
                <a:solidFill>
                  <a:schemeClr val="accent5">
                    <a:lumMod val="50000"/>
                  </a:schemeClr>
                </a:solidFill>
              </a:rPr>
              <a:t>Verdadero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B7A197F-74A7-9E4B-82EE-87064A34D882}"/>
              </a:ext>
            </a:extLst>
          </p:cNvPr>
          <p:cNvSpPr txBox="1"/>
          <p:nvPr/>
        </p:nvSpPr>
        <p:spPr>
          <a:xfrm>
            <a:off x="6154451" y="2323826"/>
            <a:ext cx="1797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400" b="1" dirty="0">
                <a:solidFill>
                  <a:schemeClr val="accent5">
                    <a:lumMod val="50000"/>
                  </a:schemeClr>
                </a:solidFill>
              </a:rPr>
              <a:t>Verdadero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C9CB51B-F747-C14D-A251-C629E06E5819}"/>
              </a:ext>
            </a:extLst>
          </p:cNvPr>
          <p:cNvSpPr txBox="1"/>
          <p:nvPr/>
        </p:nvSpPr>
        <p:spPr>
          <a:xfrm>
            <a:off x="6784551" y="3005280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400" b="1" dirty="0">
                <a:solidFill>
                  <a:schemeClr val="accent5">
                    <a:lumMod val="50000"/>
                  </a:schemeClr>
                </a:solidFill>
              </a:rPr>
              <a:t>Falso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E03D28D-87D4-8F46-BD03-595F3BD75DB5}"/>
              </a:ext>
            </a:extLst>
          </p:cNvPr>
          <p:cNvSpPr txBox="1"/>
          <p:nvPr/>
        </p:nvSpPr>
        <p:spPr>
          <a:xfrm>
            <a:off x="10011396" y="3688196"/>
            <a:ext cx="1797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400" b="1" dirty="0">
                <a:solidFill>
                  <a:schemeClr val="accent5">
                    <a:lumMod val="50000"/>
                  </a:schemeClr>
                </a:solidFill>
              </a:rPr>
              <a:t>Verdadero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31EE01D-D8BB-AE41-B304-6D1156656BE0}"/>
              </a:ext>
            </a:extLst>
          </p:cNvPr>
          <p:cNvSpPr txBox="1"/>
          <p:nvPr/>
        </p:nvSpPr>
        <p:spPr>
          <a:xfrm>
            <a:off x="1750471" y="4785879"/>
            <a:ext cx="1797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400" b="1" dirty="0">
                <a:solidFill>
                  <a:schemeClr val="accent5">
                    <a:lumMod val="50000"/>
                  </a:schemeClr>
                </a:solidFill>
              </a:rPr>
              <a:t>Verdadero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1FBE55D-2AD9-E049-B624-5C83E226E39D}"/>
              </a:ext>
            </a:extLst>
          </p:cNvPr>
          <p:cNvSpPr txBox="1"/>
          <p:nvPr/>
        </p:nvSpPr>
        <p:spPr>
          <a:xfrm>
            <a:off x="6977233" y="5797504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400" b="1" dirty="0">
                <a:solidFill>
                  <a:schemeClr val="accent5">
                    <a:lumMod val="50000"/>
                  </a:schemeClr>
                </a:solidFill>
              </a:rPr>
              <a:t>Falso</a:t>
            </a: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CA63E014-656F-7542-B718-A9AA72B8885E}"/>
              </a:ext>
            </a:extLst>
          </p:cNvPr>
          <p:cNvSpPr/>
          <p:nvPr/>
        </p:nvSpPr>
        <p:spPr>
          <a:xfrm>
            <a:off x="11096368" y="258166"/>
            <a:ext cx="831776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86DA902-5754-C247-99E8-C66384CB0923}"/>
              </a:ext>
            </a:extLst>
          </p:cNvPr>
          <p:cNvSpPr txBox="1"/>
          <p:nvPr/>
        </p:nvSpPr>
        <p:spPr>
          <a:xfrm>
            <a:off x="263856" y="883121"/>
            <a:ext cx="10947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400" b="1" dirty="0">
                <a:solidFill>
                  <a:schemeClr val="accent5">
                    <a:lumMod val="50000"/>
                  </a:schemeClr>
                </a:solidFill>
              </a:rPr>
              <a:t>Lee estas frases sobre México. ¿Qué piensas? ¿Son verdaderas o falsas?</a:t>
            </a:r>
          </a:p>
        </p:txBody>
      </p:sp>
      <p:pic>
        <p:nvPicPr>
          <p:cNvPr id="1026" name="Picture 2" descr="pinata christmas in mexico - Clip Art Library">
            <a:extLst>
              <a:ext uri="{FF2B5EF4-FFF2-40B4-BE49-F238E27FC236}">
                <a16:creationId xmlns:a16="http://schemas.microsoft.com/office/drawing/2014/main" id="{2E47420D-8BB5-EF4E-9FF1-856F462EB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0922" y="4832046"/>
            <a:ext cx="1236253" cy="140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5645146-4F9B-6247-89E5-421CAEC7AA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909" l="6098" r="96098">
                        <a14:foregroundMark x1="10732" y1="52182" x2="6098" y2="50545"/>
                        <a14:foregroundMark x1="89146" y1="44545" x2="96098" y2="46909"/>
                        <a14:foregroundMark x1="45122" y1="87818" x2="33659" y2="90000"/>
                        <a14:foregroundMark x1="28902" y1="90545" x2="25366" y2="92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9898" y="1568821"/>
            <a:ext cx="1857973" cy="1244691"/>
          </a:xfrm>
          <a:prstGeom prst="rect">
            <a:avLst/>
          </a:prstGeom>
        </p:spPr>
      </p:pic>
      <p:pic>
        <p:nvPicPr>
          <p:cNvPr id="1028" name="Picture 4" descr="aztec pyramid clipart - Clip Art Library">
            <a:extLst>
              <a:ext uri="{FF2B5EF4-FFF2-40B4-BE49-F238E27FC236}">
                <a16:creationId xmlns:a16="http://schemas.microsoft.com/office/drawing/2014/main" id="{3258AFD6-E8AD-2E48-B993-BB2A2EE0C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506" y="2473648"/>
            <a:ext cx="2102524" cy="104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40612" y="4715052"/>
            <a:ext cx="2338854" cy="16312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*A </a:t>
            </a:r>
            <a:r>
              <a:rPr lang="en-GB" sz="2000" b="1" i="1">
                <a:solidFill>
                  <a:schemeClr val="accent5">
                    <a:lumMod val="50000"/>
                  </a:schemeClr>
                </a:solidFill>
              </a:rPr>
              <a:t>piñata</a:t>
            </a:r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 is a soft container that is decorated and filled with sweets for celebrations.</a:t>
            </a:r>
            <a:endParaRPr lang="en-GB" sz="2000"/>
          </a:p>
        </p:txBody>
      </p:sp>
      <p:sp>
        <p:nvSpPr>
          <p:cNvPr id="23" name="Rectangle 22"/>
          <p:cNvSpPr/>
          <p:nvPr/>
        </p:nvSpPr>
        <p:spPr>
          <a:xfrm>
            <a:off x="8457392" y="5915616"/>
            <a:ext cx="103335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Piñata</a:t>
            </a:r>
            <a:endParaRPr lang="en-GB" sz="2000"/>
          </a:p>
        </p:txBody>
      </p:sp>
      <p:sp>
        <p:nvSpPr>
          <p:cNvPr id="22" name="Rounded Rectangular Callout 21"/>
          <p:cNvSpPr/>
          <p:nvPr/>
        </p:nvSpPr>
        <p:spPr>
          <a:xfrm>
            <a:off x="3523438" y="4865551"/>
            <a:ext cx="4083637" cy="499119"/>
          </a:xfrm>
          <a:prstGeom prst="wedgeRoundRectCallout">
            <a:avLst>
              <a:gd name="adj1" fmla="val 17137"/>
              <a:gd name="adj2" fmla="val 7769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The verb ‘</a:t>
            </a:r>
            <a:r>
              <a:rPr lang="en-GB" sz="2000" b="1" i="1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ser</a:t>
            </a:r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’ is used for dates.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28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4" grpId="0" animBg="1"/>
      <p:bldP spid="23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551" y="192926"/>
            <a:ext cx="9042135" cy="1007524"/>
          </a:xfrm>
        </p:spPr>
        <p:txBody>
          <a:bodyPr>
            <a:noAutofit/>
          </a:bodyPr>
          <a:lstStyle/>
          <a:p>
            <a:r>
              <a:rPr lang="en-GB" sz="2200" b="1"/>
              <a:t>Lee las </a:t>
            </a:r>
            <a:r>
              <a:rPr lang="en-GB" sz="2200" b="1" err="1"/>
              <a:t>descripciones</a:t>
            </a:r>
            <a:r>
              <a:rPr lang="en-GB" sz="2200" b="1"/>
              <a:t> de personas, lugares y cosas de México. </a:t>
            </a:r>
            <a:br>
              <a:rPr lang="en-GB" sz="2200" b="1" dirty="0"/>
            </a:br>
            <a:r>
              <a:rPr lang="en-GB" sz="2200" b="1" dirty="0"/>
              <a:t>¿</a:t>
            </a:r>
            <a:r>
              <a:rPr lang="en-GB" sz="2200" b="1" dirty="0" err="1"/>
              <a:t>Qué</a:t>
            </a:r>
            <a:r>
              <a:rPr lang="en-GB" sz="2200" b="1" dirty="0"/>
              <a:t> </a:t>
            </a:r>
            <a:r>
              <a:rPr lang="en-GB" sz="2200" b="1" dirty="0" err="1"/>
              <a:t>significa</a:t>
            </a:r>
            <a:r>
              <a:rPr lang="en-GB" sz="2200" b="1" dirty="0"/>
              <a:t> ‘</a:t>
            </a:r>
            <a:r>
              <a:rPr lang="en-GB" sz="2200" b="1" dirty="0" err="1"/>
              <a:t>su</a:t>
            </a:r>
            <a:r>
              <a:rPr lang="en-GB" sz="2200" b="1" dirty="0"/>
              <a:t>’?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9159749"/>
              </p:ext>
            </p:extLst>
          </p:nvPr>
        </p:nvGraphicFramePr>
        <p:xfrm>
          <a:off x="396551" y="885903"/>
          <a:ext cx="11555361" cy="512069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920524">
                  <a:extLst>
                    <a:ext uri="{9D8B030D-6E8A-4147-A177-3AD203B41FA5}">
                      <a16:colId xmlns:a16="http://schemas.microsoft.com/office/drawing/2014/main" val="2503871560"/>
                    </a:ext>
                  </a:extLst>
                </a:gridCol>
                <a:gridCol w="878279">
                  <a:extLst>
                    <a:ext uri="{9D8B030D-6E8A-4147-A177-3AD203B41FA5}">
                      <a16:colId xmlns:a16="http://schemas.microsoft.com/office/drawing/2014/main" val="3911949292"/>
                    </a:ext>
                  </a:extLst>
                </a:gridCol>
                <a:gridCol w="878279">
                  <a:extLst>
                    <a:ext uri="{9D8B030D-6E8A-4147-A177-3AD203B41FA5}">
                      <a16:colId xmlns:a16="http://schemas.microsoft.com/office/drawing/2014/main" val="3677391831"/>
                    </a:ext>
                  </a:extLst>
                </a:gridCol>
                <a:gridCol w="878279">
                  <a:extLst>
                    <a:ext uri="{9D8B030D-6E8A-4147-A177-3AD203B41FA5}">
                      <a16:colId xmlns:a16="http://schemas.microsoft.com/office/drawing/2014/main" val="2802048092"/>
                    </a:ext>
                  </a:extLst>
                </a:gridCol>
              </a:tblGrid>
              <a:tr h="411364"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B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Qué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significa</a:t>
                      </a:r>
                      <a:r>
                        <a:rPr lang="en-GB" sz="20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‘</a:t>
                      </a:r>
                      <a:r>
                        <a:rPr lang="en-GB" sz="20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su</a:t>
                      </a:r>
                      <a:r>
                        <a:rPr lang="en-GB" sz="20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’?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F3B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310408"/>
                  </a:ext>
                </a:extLst>
              </a:tr>
              <a:tr h="411364"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B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B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his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3B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her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07761"/>
                  </a:ext>
                </a:extLst>
              </a:tr>
              <a:tr h="727798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1. Es una cantante*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mexicana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Su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canción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«Mexicana hermosa» es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muy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famosa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lnR w="19050" cap="flat" cmpd="sng" algn="ctr">
                      <a:solidFill>
                        <a:srgbClr val="F3B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B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F3B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536205"/>
                  </a:ext>
                </a:extLst>
              </a:tr>
              <a:tr h="727798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2. Es una ciudad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</a:t>
                      </a:r>
                      <a:r>
                        <a:rPr lang="en-GB" sz="20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el </a:t>
                      </a:r>
                      <a:r>
                        <a:rPr lang="en-GB" sz="20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centro</a:t>
                      </a:r>
                      <a:r>
                        <a:rPr lang="en-GB" sz="20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de México. </a:t>
                      </a:r>
                      <a:r>
                        <a:rPr lang="en-GB" sz="2000" b="1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Su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festival cultural es </a:t>
                      </a:r>
                      <a:r>
                        <a:rPr lang="en-GB" sz="2000" b="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muy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interesante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en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877975"/>
                  </a:ext>
                </a:extLst>
              </a:tr>
              <a:tr h="727798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3. Es una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artista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muy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famosa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Su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arte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es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muy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conocido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todo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el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mundo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4837812"/>
                  </a:ext>
                </a:extLst>
              </a:tr>
              <a:tr h="727798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4. Es un actor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mexicano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Su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película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«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Diarios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de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motocicleta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»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ganó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muchos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premios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530829"/>
                  </a:ext>
                </a:extLst>
              </a:tr>
              <a:tr h="658976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5. Es una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pirámide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muy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antigua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Su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altura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es de 75 metros.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725387"/>
                  </a:ext>
                </a:extLst>
              </a:tr>
              <a:tr h="727798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6. Es un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autor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mexicano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Su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libro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«El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laberinto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de la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soledad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»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habla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sobre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la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comunidad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mexicana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809498"/>
                  </a:ext>
                </a:extLst>
              </a:tr>
            </a:tbl>
          </a:graphicData>
        </a:graphic>
      </p:graphicFrame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611853" y="258166"/>
            <a:ext cx="1316290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05833" y="1048962"/>
            <a:ext cx="384752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*el/la </a:t>
            </a:r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cantante – singer (m/f) 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8" descr="green checkmark">
            <a:extLst>
              <a:ext uri="{FF2B5EF4-FFF2-40B4-BE49-F238E27FC236}">
                <a16:creationId xmlns:a16="http://schemas.microsoft.com/office/drawing/2014/main" id="{4E970BB9-3CE8-6146-AB3D-D605FFED07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129" y="1818225"/>
            <a:ext cx="422552" cy="440159"/>
          </a:xfrm>
          <a:prstGeom prst="rect">
            <a:avLst/>
          </a:prstGeom>
        </p:spPr>
      </p:pic>
      <p:pic>
        <p:nvPicPr>
          <p:cNvPr id="8" name="Picture 8" descr="green checkmark">
            <a:extLst>
              <a:ext uri="{FF2B5EF4-FFF2-40B4-BE49-F238E27FC236}">
                <a16:creationId xmlns:a16="http://schemas.microsoft.com/office/drawing/2014/main" id="{4E970BB9-3CE8-6146-AB3D-D605FFED07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518" y="2624476"/>
            <a:ext cx="422552" cy="440159"/>
          </a:xfrm>
          <a:prstGeom prst="rect">
            <a:avLst/>
          </a:prstGeom>
        </p:spPr>
      </p:pic>
      <p:pic>
        <p:nvPicPr>
          <p:cNvPr id="29" name="Picture 8" descr="green checkmark">
            <a:extLst>
              <a:ext uri="{FF2B5EF4-FFF2-40B4-BE49-F238E27FC236}">
                <a16:creationId xmlns:a16="http://schemas.microsoft.com/office/drawing/2014/main" id="{09B3CD79-6213-9C4B-93E8-C39675CCC7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129" y="3323421"/>
            <a:ext cx="422552" cy="440159"/>
          </a:xfrm>
          <a:prstGeom prst="rect">
            <a:avLst/>
          </a:prstGeom>
        </p:spPr>
      </p:pic>
      <p:pic>
        <p:nvPicPr>
          <p:cNvPr id="30" name="Picture 8" descr="green checkmark">
            <a:extLst>
              <a:ext uri="{FF2B5EF4-FFF2-40B4-BE49-F238E27FC236}">
                <a16:creationId xmlns:a16="http://schemas.microsoft.com/office/drawing/2014/main" id="{95E11B15-5C56-8D4B-ABA1-AAA6BC8545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7220" y="4028862"/>
            <a:ext cx="422552" cy="440159"/>
          </a:xfrm>
          <a:prstGeom prst="rect">
            <a:avLst/>
          </a:prstGeom>
        </p:spPr>
      </p:pic>
      <p:pic>
        <p:nvPicPr>
          <p:cNvPr id="31" name="Picture 8" descr="green checkmark">
            <a:extLst>
              <a:ext uri="{FF2B5EF4-FFF2-40B4-BE49-F238E27FC236}">
                <a16:creationId xmlns:a16="http://schemas.microsoft.com/office/drawing/2014/main" id="{137144E5-A8B6-2246-8734-6B447C71F4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3452" y="4712773"/>
            <a:ext cx="422552" cy="440159"/>
          </a:xfrm>
          <a:prstGeom prst="rect">
            <a:avLst/>
          </a:prstGeom>
        </p:spPr>
      </p:pic>
      <p:pic>
        <p:nvPicPr>
          <p:cNvPr id="32" name="Picture 8" descr="green checkmark">
            <a:extLst>
              <a:ext uri="{FF2B5EF4-FFF2-40B4-BE49-F238E27FC236}">
                <a16:creationId xmlns:a16="http://schemas.microsoft.com/office/drawing/2014/main" id="{51077957-BEF9-1E40-B682-48007EE930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7220" y="5515580"/>
            <a:ext cx="422552" cy="4401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361" y="747709"/>
            <a:ext cx="1002617" cy="100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7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083" y="147480"/>
            <a:ext cx="8930641" cy="68618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GB" sz="2200" b="1" dirty="0"/>
              <a:t>Lee </a:t>
            </a:r>
            <a:r>
              <a:rPr lang="en-GB" sz="2200" b="1"/>
              <a:t>las descripciones </a:t>
            </a:r>
            <a:r>
              <a:rPr lang="en-GB" sz="2200" b="1" dirty="0"/>
              <a:t>(1-6) </a:t>
            </a:r>
            <a:r>
              <a:rPr lang="en-GB" sz="2200" b="1" dirty="0" err="1"/>
              <a:t>otra</a:t>
            </a:r>
            <a:r>
              <a:rPr lang="en-GB" sz="2200" b="1" dirty="0"/>
              <a:t> </a:t>
            </a:r>
            <a:r>
              <a:rPr lang="en-GB" sz="2200" b="1" dirty="0" err="1"/>
              <a:t>vez</a:t>
            </a:r>
            <a:r>
              <a:rPr lang="en-GB" sz="2200" b="1" dirty="0"/>
              <a:t> y </a:t>
            </a:r>
            <a:r>
              <a:rPr lang="en-GB" sz="2200" b="1" dirty="0" err="1"/>
              <a:t>busca</a:t>
            </a:r>
            <a:r>
              <a:rPr lang="en-GB" sz="2200" b="1" dirty="0"/>
              <a:t> la imagen </a:t>
            </a:r>
            <a:r>
              <a:rPr lang="en-GB" sz="2200" b="1" err="1"/>
              <a:t>correcta</a:t>
            </a:r>
            <a:r>
              <a:rPr lang="en-GB" sz="2200" b="1"/>
              <a:t> (a-f).</a:t>
            </a:r>
            <a:endParaRPr lang="en-GB" sz="2200" b="1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3252209"/>
              </p:ext>
            </p:extLst>
          </p:nvPr>
        </p:nvGraphicFramePr>
        <p:xfrm>
          <a:off x="161412" y="812457"/>
          <a:ext cx="7307765" cy="52330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77625">
                  <a:extLst>
                    <a:ext uri="{9D8B030D-6E8A-4147-A177-3AD203B41FA5}">
                      <a16:colId xmlns:a16="http://schemas.microsoft.com/office/drawing/2014/main" val="2503871560"/>
                    </a:ext>
                  </a:extLst>
                </a:gridCol>
                <a:gridCol w="1330140">
                  <a:extLst>
                    <a:ext uri="{9D8B030D-6E8A-4147-A177-3AD203B41FA5}">
                      <a16:colId xmlns:a16="http://schemas.microsoft.com/office/drawing/2014/main" val="3086070080"/>
                    </a:ext>
                  </a:extLst>
                </a:gridCol>
              </a:tblGrid>
              <a:tr h="495924"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807761"/>
                  </a:ext>
                </a:extLst>
              </a:tr>
              <a:tr h="711543">
                <a:tc>
                  <a:txBody>
                    <a:bodyPr/>
                    <a:lstStyle/>
                    <a:p>
                      <a:pPr algn="just"/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1. Es una cantante*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mexicana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Su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canción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«</a:t>
                      </a:r>
                      <a:r>
                        <a:rPr lang="en-GB" sz="2000" b="0" i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Mexicana Hermosa» 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muy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famosa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536205"/>
                  </a:ext>
                </a:extLst>
              </a:tr>
              <a:tr h="556479">
                <a:tc>
                  <a:txBody>
                    <a:bodyPr/>
                    <a:lstStyle/>
                    <a:p>
                      <a:pPr algn="just"/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2. Es una ciudad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el </a:t>
                      </a:r>
                      <a:r>
                        <a:rPr lang="en-GB" sz="2000" b="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centro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de México. </a:t>
                      </a:r>
                      <a:r>
                        <a:rPr lang="en-GB" sz="2000" b="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Su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festival cultural es </a:t>
                      </a:r>
                      <a:r>
                        <a:rPr lang="en-GB" sz="2000" b="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muy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interesante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b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877975"/>
                  </a:ext>
                </a:extLst>
              </a:tr>
              <a:tr h="49592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3. Es una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artista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muy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famosa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Su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arte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es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muy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conocido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todo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el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mundo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4837812"/>
                  </a:ext>
                </a:extLst>
              </a:tr>
              <a:tr h="71154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4. Es un actor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mexicano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Su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película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«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Diarios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de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motocicleta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»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ganó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muchos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premios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530829"/>
                  </a:ext>
                </a:extLst>
              </a:tr>
              <a:tr h="49592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5. Es una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pirámide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muy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antigua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Su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altura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es de 75 metros.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786674"/>
                  </a:ext>
                </a:extLst>
              </a:tr>
              <a:tr h="71154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6. Es un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autor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mexicano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Su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libro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«El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laberinto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de la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soledad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»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habla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sobre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la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comunidad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mexicana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72538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880797"/>
              </p:ext>
            </p:extLst>
          </p:nvPr>
        </p:nvGraphicFramePr>
        <p:xfrm>
          <a:off x="7719236" y="1027132"/>
          <a:ext cx="4208906" cy="51919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4453">
                  <a:extLst>
                    <a:ext uri="{9D8B030D-6E8A-4147-A177-3AD203B41FA5}">
                      <a16:colId xmlns:a16="http://schemas.microsoft.com/office/drawing/2014/main" val="3776488143"/>
                    </a:ext>
                  </a:extLst>
                </a:gridCol>
                <a:gridCol w="2104453">
                  <a:extLst>
                    <a:ext uri="{9D8B030D-6E8A-4147-A177-3AD203B41FA5}">
                      <a16:colId xmlns:a16="http://schemas.microsoft.com/office/drawing/2014/main" val="2894515880"/>
                    </a:ext>
                  </a:extLst>
                </a:gridCol>
              </a:tblGrid>
              <a:tr h="173065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700122"/>
                  </a:ext>
                </a:extLst>
              </a:tr>
              <a:tr h="173065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521256"/>
                  </a:ext>
                </a:extLst>
              </a:tr>
              <a:tr h="173065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23958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7705917" y="1027132"/>
            <a:ext cx="537028" cy="49348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611853" y="258166"/>
            <a:ext cx="1316290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6689ABA-6F21-E34E-9C65-500E805140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9784" y="1201714"/>
            <a:ext cx="1204244" cy="131815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2D5C2F4-6CFF-E746-B45D-A61F5D86E4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9784" y="2964031"/>
            <a:ext cx="1204244" cy="131814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E6BBD49-5DD5-8946-87B4-C6188C3074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0406" y="4769670"/>
            <a:ext cx="1803000" cy="1202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EE99243-0F57-6B44-AFE9-1ECDB0246C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0869" y="3035253"/>
            <a:ext cx="1803000" cy="117570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377F7D88-7135-CE41-BB74-D7D6CBFAB1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0221" y="1201715"/>
            <a:ext cx="1104297" cy="131814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78E74596-6495-FD4C-B9FC-E8988F5959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3712" y="4552962"/>
            <a:ext cx="1375884" cy="144393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C4D8493-90FF-B545-AF38-9BEF5B258D82}"/>
              </a:ext>
            </a:extLst>
          </p:cNvPr>
          <p:cNvSpPr txBox="1"/>
          <p:nvPr/>
        </p:nvSpPr>
        <p:spPr>
          <a:xfrm>
            <a:off x="8030745" y="2388775"/>
            <a:ext cx="1563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Frida Kahlo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FAA1E86-7664-624C-A0E9-C1DD24C7F465}"/>
              </a:ext>
            </a:extLst>
          </p:cNvPr>
          <p:cNvSpPr txBox="1"/>
          <p:nvPr/>
        </p:nvSpPr>
        <p:spPr>
          <a:xfrm>
            <a:off x="10049749" y="2388775"/>
            <a:ext cx="1704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Octavio Paz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26CE009-92DC-DE43-9404-AD545DA72486}"/>
              </a:ext>
            </a:extLst>
          </p:cNvPr>
          <p:cNvSpPr txBox="1"/>
          <p:nvPr/>
        </p:nvSpPr>
        <p:spPr>
          <a:xfrm>
            <a:off x="7726640" y="4082125"/>
            <a:ext cx="2097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Aguascalientes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39A8F1A-5CB7-3D4F-A85F-C20B1C7A99F7}"/>
              </a:ext>
            </a:extLst>
          </p:cNvPr>
          <p:cNvSpPr txBox="1"/>
          <p:nvPr/>
        </p:nvSpPr>
        <p:spPr>
          <a:xfrm>
            <a:off x="10078814" y="3796585"/>
            <a:ext cx="1643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Natalia </a:t>
            </a:r>
          </a:p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Lafourcade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6B6AC91-9E10-EA42-ABF4-6FE6F0E35633}"/>
              </a:ext>
            </a:extLst>
          </p:cNvPr>
          <p:cNvSpPr txBox="1"/>
          <p:nvPr/>
        </p:nvSpPr>
        <p:spPr>
          <a:xfrm>
            <a:off x="7658707" y="5546203"/>
            <a:ext cx="18982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Gael </a:t>
            </a:r>
          </a:p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García Bernal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295E6B78-1684-5F4E-B8F6-45838E061F25}"/>
              </a:ext>
            </a:extLst>
          </p:cNvPr>
          <p:cNvSpPr txBox="1"/>
          <p:nvPr/>
        </p:nvSpPr>
        <p:spPr>
          <a:xfrm>
            <a:off x="10399414" y="5874525"/>
            <a:ext cx="100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Toniná</a:t>
            </a:r>
          </a:p>
        </p:txBody>
      </p:sp>
      <p:sp>
        <p:nvSpPr>
          <p:cNvPr id="29" name="Rectangle 13">
            <a:extLst>
              <a:ext uri="{FF2B5EF4-FFF2-40B4-BE49-F238E27FC236}">
                <a16:creationId xmlns:a16="http://schemas.microsoft.com/office/drawing/2014/main" id="{B3EA506C-F9F3-CE4E-B98D-620CFA5D8AE8}"/>
              </a:ext>
            </a:extLst>
          </p:cNvPr>
          <p:cNvSpPr/>
          <p:nvPr/>
        </p:nvSpPr>
        <p:spPr>
          <a:xfrm>
            <a:off x="9817029" y="1017708"/>
            <a:ext cx="537028" cy="49348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30" name="Rectangle 13">
            <a:extLst>
              <a:ext uri="{FF2B5EF4-FFF2-40B4-BE49-F238E27FC236}">
                <a16:creationId xmlns:a16="http://schemas.microsoft.com/office/drawing/2014/main" id="{4C452400-BFC9-0F40-B60C-7FC33258EEE2}"/>
              </a:ext>
            </a:extLst>
          </p:cNvPr>
          <p:cNvSpPr/>
          <p:nvPr/>
        </p:nvSpPr>
        <p:spPr>
          <a:xfrm>
            <a:off x="7726640" y="2754114"/>
            <a:ext cx="537028" cy="49348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31" name="Rectangle 13">
            <a:extLst>
              <a:ext uri="{FF2B5EF4-FFF2-40B4-BE49-F238E27FC236}">
                <a16:creationId xmlns:a16="http://schemas.microsoft.com/office/drawing/2014/main" id="{A658AD9A-3B4A-654B-ACF8-5418F3101B69}"/>
              </a:ext>
            </a:extLst>
          </p:cNvPr>
          <p:cNvSpPr/>
          <p:nvPr/>
        </p:nvSpPr>
        <p:spPr>
          <a:xfrm>
            <a:off x="9823689" y="2754114"/>
            <a:ext cx="537028" cy="49348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32" name="Rectangle 13">
            <a:extLst>
              <a:ext uri="{FF2B5EF4-FFF2-40B4-BE49-F238E27FC236}">
                <a16:creationId xmlns:a16="http://schemas.microsoft.com/office/drawing/2014/main" id="{73AFFE18-2751-D84B-B8D9-2729F5F3DF46}"/>
              </a:ext>
            </a:extLst>
          </p:cNvPr>
          <p:cNvSpPr/>
          <p:nvPr/>
        </p:nvSpPr>
        <p:spPr>
          <a:xfrm>
            <a:off x="7719236" y="4491659"/>
            <a:ext cx="537028" cy="49348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e</a:t>
            </a:r>
          </a:p>
        </p:txBody>
      </p:sp>
      <p:sp>
        <p:nvSpPr>
          <p:cNvPr id="33" name="Rectangle 13">
            <a:extLst>
              <a:ext uri="{FF2B5EF4-FFF2-40B4-BE49-F238E27FC236}">
                <a16:creationId xmlns:a16="http://schemas.microsoft.com/office/drawing/2014/main" id="{F3EE3FD1-891B-024C-9129-EE20EA31D008}"/>
              </a:ext>
            </a:extLst>
          </p:cNvPr>
          <p:cNvSpPr/>
          <p:nvPr/>
        </p:nvSpPr>
        <p:spPr>
          <a:xfrm>
            <a:off x="9817693" y="4482599"/>
            <a:ext cx="537028" cy="49348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f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AB6F2A-5C40-E34E-A92F-BF990F71B2A4}"/>
              </a:ext>
            </a:extLst>
          </p:cNvPr>
          <p:cNvSpPr txBox="1"/>
          <p:nvPr/>
        </p:nvSpPr>
        <p:spPr>
          <a:xfrm>
            <a:off x="6603472" y="1584504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 b="1" dirty="0">
                <a:solidFill>
                  <a:schemeClr val="accent5">
                    <a:lumMod val="50000"/>
                  </a:schemeClr>
                </a:solidFill>
              </a:rPr>
              <a:t>d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D64E305E-E7BA-A948-BC07-808AC1F10395}"/>
              </a:ext>
            </a:extLst>
          </p:cNvPr>
          <p:cNvSpPr txBox="1"/>
          <p:nvPr/>
        </p:nvSpPr>
        <p:spPr>
          <a:xfrm>
            <a:off x="6603472" y="2266194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 b="1" dirty="0">
                <a:solidFill>
                  <a:schemeClr val="accent5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78D46FBE-E716-BA48-8A08-C3E22F493500}"/>
              </a:ext>
            </a:extLst>
          </p:cNvPr>
          <p:cNvSpPr txBox="1"/>
          <p:nvPr/>
        </p:nvSpPr>
        <p:spPr>
          <a:xfrm>
            <a:off x="6609356" y="2985553"/>
            <a:ext cx="354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 b="1" dirty="0">
                <a:solidFill>
                  <a:schemeClr val="accent5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4EA4B5D-F5A2-E34C-B6F9-39A72E6B656E}"/>
              </a:ext>
            </a:extLst>
          </p:cNvPr>
          <p:cNvSpPr txBox="1"/>
          <p:nvPr/>
        </p:nvSpPr>
        <p:spPr>
          <a:xfrm>
            <a:off x="6621556" y="3704912"/>
            <a:ext cx="312004" cy="40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2000" b="1" dirty="0">
                <a:solidFill>
                  <a:schemeClr val="accent5">
                    <a:lumMod val="50000"/>
                  </a:schemeClr>
                </a:solidFill>
              </a:rPr>
              <a:t>e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6B2F4E70-5B64-A64C-9A68-65D435FBF4BB}"/>
              </a:ext>
            </a:extLst>
          </p:cNvPr>
          <p:cNvSpPr txBox="1"/>
          <p:nvPr/>
        </p:nvSpPr>
        <p:spPr>
          <a:xfrm>
            <a:off x="6626232" y="4424272"/>
            <a:ext cx="312004" cy="40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2000" b="1" dirty="0">
                <a:solidFill>
                  <a:schemeClr val="accent5">
                    <a:lumMod val="50000"/>
                  </a:schemeClr>
                </a:solidFill>
              </a:rPr>
              <a:t>f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5180152-6B64-304E-81BE-BD5F628B03D8}"/>
              </a:ext>
            </a:extLst>
          </p:cNvPr>
          <p:cNvSpPr txBox="1"/>
          <p:nvPr/>
        </p:nvSpPr>
        <p:spPr>
          <a:xfrm>
            <a:off x="6627968" y="5234907"/>
            <a:ext cx="312004" cy="40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2000" b="1" dirty="0">
                <a:solidFill>
                  <a:schemeClr val="accent5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37124" y="5818975"/>
            <a:ext cx="384752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*el/la </a:t>
            </a:r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cantante – singer (m/f) 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47042" y="998500"/>
            <a:ext cx="16610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¿Qué letra?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8" name="Picture 2" descr="Pencil clipart black and white free clipart images 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761" y="1926469"/>
            <a:ext cx="498267" cy="49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10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/>
      <p:bldP spid="35" grpId="0"/>
      <p:bldP spid="36" grpId="0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92" y="217012"/>
            <a:ext cx="10179314" cy="5969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1" dirty="0" err="1">
                <a:solidFill>
                  <a:srgbClr val="002060"/>
                </a:solidFill>
              </a:rPr>
              <a:t>Escucha</a:t>
            </a:r>
            <a:r>
              <a:rPr lang="en-US" sz="2200" b="1" dirty="0">
                <a:solidFill>
                  <a:srgbClr val="002060"/>
                </a:solidFill>
              </a:rPr>
              <a:t> las </a:t>
            </a:r>
            <a:r>
              <a:rPr lang="en-US" sz="2200" b="1" dirty="0" err="1">
                <a:solidFill>
                  <a:srgbClr val="002060"/>
                </a:solidFill>
              </a:rPr>
              <a:t>frases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sobre</a:t>
            </a:r>
            <a:r>
              <a:rPr lang="en-US" sz="2200" b="1" dirty="0">
                <a:solidFill>
                  <a:srgbClr val="002060"/>
                </a:solidFill>
              </a:rPr>
              <a:t> personas, </a:t>
            </a:r>
            <a:r>
              <a:rPr lang="en-US" sz="2200" b="1" dirty="0" err="1">
                <a:solidFill>
                  <a:srgbClr val="002060"/>
                </a:solidFill>
              </a:rPr>
              <a:t>lugares</a:t>
            </a:r>
            <a:r>
              <a:rPr lang="en-US" sz="2200" b="1" dirty="0">
                <a:solidFill>
                  <a:srgbClr val="002060"/>
                </a:solidFill>
              </a:rPr>
              <a:t> y </a:t>
            </a:r>
            <a:r>
              <a:rPr lang="en-US" sz="2200" b="1" dirty="0" err="1">
                <a:solidFill>
                  <a:srgbClr val="002060"/>
                </a:solidFill>
              </a:rPr>
              <a:t>cosas</a:t>
            </a:r>
            <a:r>
              <a:rPr lang="en-US" sz="2200" b="1" dirty="0">
                <a:solidFill>
                  <a:srgbClr val="002060"/>
                </a:solidFill>
              </a:rPr>
              <a:t> de </a:t>
            </a:r>
            <a:r>
              <a:rPr lang="en-US" sz="2200" b="1">
                <a:solidFill>
                  <a:srgbClr val="002060"/>
                </a:solidFill>
              </a:rPr>
              <a:t>México.</a:t>
            </a:r>
            <a:br>
              <a:rPr lang="en-US" sz="2200" b="1">
                <a:solidFill>
                  <a:srgbClr val="002060"/>
                </a:solidFill>
              </a:rPr>
            </a:br>
            <a:r>
              <a:rPr lang="en-US" sz="2200" b="1">
                <a:solidFill>
                  <a:srgbClr val="002060"/>
                </a:solidFill>
              </a:rPr>
              <a:t>¿Es A o B? ¿Qué significa ‘su(s)’: ‘his’, ‘her’ or ‘its’?</a:t>
            </a:r>
            <a:endParaRPr lang="en-GB" sz="2200" b="1" dirty="0">
              <a:solidFill>
                <a:srgbClr val="002060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515600" y="258166"/>
            <a:ext cx="14125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155518"/>
              </p:ext>
            </p:extLst>
          </p:nvPr>
        </p:nvGraphicFramePr>
        <p:xfrm>
          <a:off x="745960" y="874106"/>
          <a:ext cx="7882176" cy="505721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54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2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2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7107">
                  <a:extLst>
                    <a:ext uri="{9D8B030D-6E8A-4147-A177-3AD203B41FA5}">
                      <a16:colId xmlns:a16="http://schemas.microsoft.com/office/drawing/2014/main" val="4119939346"/>
                    </a:ext>
                  </a:extLst>
                </a:gridCol>
                <a:gridCol w="1716066">
                  <a:extLst>
                    <a:ext uri="{9D8B030D-6E8A-4147-A177-3AD203B41FA5}">
                      <a16:colId xmlns:a16="http://schemas.microsoft.com/office/drawing/2014/main" val="1722445553"/>
                    </a:ext>
                  </a:extLst>
                </a:gridCol>
              </a:tblGrid>
              <a:tr h="796359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¿Su o sus?</a:t>
                      </a:r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‘His’,</a:t>
                      </a:r>
                      <a:r>
                        <a:rPr lang="en-US" sz="2400" baseline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‘her’ o ‘its’</a:t>
                      </a:r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378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costumbre</a:t>
                      </a: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costumbres</a:t>
                      </a: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378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canción</a:t>
                      </a: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canciones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9378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película</a:t>
                      </a:r>
                      <a:endParaRPr lang="en-US" sz="2200" i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películas</a:t>
                      </a:r>
                      <a:endParaRPr lang="en-US" sz="2200" i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9378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poema</a:t>
                      </a: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poemas</a:t>
                      </a: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9378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forma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formas</a:t>
                      </a: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7369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edificio</a:t>
                      </a: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edificios</a:t>
                      </a: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Action Button: Custom 16">
            <a:hlinkClick r:id="" action="ppaction://noaction" highlightClick="1">
              <a:snd r:embed="rId3" name="México es un país con mucha cultura Sus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870679" y="1808817"/>
            <a:ext cx="437106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Action Button: Custom 16">
            <a:hlinkClick r:id="" action="ppaction://noaction" highlightClick="1">
              <a:snd r:embed="rId4" name="Natalia LaFourcade canta muy bien Su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857979" y="2520017"/>
            <a:ext cx="437106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Action Button: Custom 16">
            <a:hlinkClick r:id="" action="ppaction://noaction" highlightClick="1">
              <a:snd r:embed="rId5" name="Gael García Bernal es actor, pero también es director Sus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870679" y="3205584"/>
            <a:ext cx="437106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Action Button: Custom 16">
            <a:hlinkClick r:id="" action="ppaction://noaction" highlightClick="1">
              <a:snd r:embed="rId6" name="Octavio Paz es el único autor mexicano con un Premio Nobel de Literatura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857979" y="3934489"/>
            <a:ext cx="437106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3" name="Action Button: Custom 16">
            <a:hlinkClick r:id="" action="ppaction://noaction" highlightClick="1">
              <a:snd r:embed="rId7" name="Frida Kahlo es una artista muy especial Su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870679" y="4621965"/>
            <a:ext cx="437106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4" name="Action Button: Custom 16">
            <a:hlinkClick r:id="" action="ppaction://noaction" highlightClick="1">
              <a:snd r:embed="rId8" name="La zona de Toniná fue muy importante para la comunidad mexicana Sus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870679" y="5339328"/>
            <a:ext cx="437106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1735" y="1808817"/>
            <a:ext cx="103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Sus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21735" y="2496062"/>
            <a:ext cx="103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34435" y="3943862"/>
            <a:ext cx="103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Century Gothic"/>
              </a:rPr>
              <a:t>Sus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4435" y="3219962"/>
            <a:ext cx="103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Sus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44169" y="4632164"/>
            <a:ext cx="103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002060"/>
                </a:solidFill>
                <a:latin typeface="Century Gothic"/>
              </a:rPr>
              <a:t>Su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47135" y="5320466"/>
            <a:ext cx="103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Sus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694963" y="1713076"/>
            <a:ext cx="2192055" cy="672749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547460" y="2418064"/>
            <a:ext cx="2147503" cy="610859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8" name="Action Button: Custom 16">
            <a:hlinkClick r:id="" action="ppaction://noaction" highlightClick="1">
              <a:snd r:embed="rId9" name="México es un país con mucha cultura Sus costumbres son conocidas en todas partes del mundo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207605" y="1808817"/>
            <a:ext cx="437106" cy="396000"/>
          </a:xfrm>
          <a:prstGeom prst="actionButtonBlank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Action Button: Custom 16">
            <a:hlinkClick r:id="" action="ppaction://noaction" highlightClick="1">
              <a:snd r:embed="rId10" name="Natalia LaFourcade canta muy bien. Su canción Un Canto por México, es muy popular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194905" y="2520017"/>
            <a:ext cx="437106" cy="396000"/>
          </a:xfrm>
          <a:prstGeom prst="actionButtonBlank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Action Button: Custom 16">
            <a:hlinkClick r:id="" action="ppaction://noaction" highlightClick="1">
              <a:snd r:embed="rId11" name="Gael García Bernal es actor, pero también es director Sus películas tienen mucho éxito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207605" y="3205584"/>
            <a:ext cx="437106" cy="396000"/>
          </a:xfrm>
          <a:prstGeom prst="actionButtonBlank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Action Button: Custom 16">
            <a:hlinkClick r:id="" action="ppaction://noaction" highlightClick="1">
              <a:snd r:embed="rId12" name="Octavio Paz es el único autor mexicano con un Premio Nobel de Literatura Sus poemas hablan sobre la vida y la naturaleza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194905" y="3934489"/>
            <a:ext cx="437106" cy="396000"/>
          </a:xfrm>
          <a:prstGeom prst="actionButtonBlank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Action Button: Custom 16">
            <a:hlinkClick r:id="" action="ppaction://noaction" highlightClick="1">
              <a:snd r:embed="rId13" name="Frida Kahlo es una artista muy especial Su forma de pintar es única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207605" y="4621965"/>
            <a:ext cx="437106" cy="396000"/>
          </a:xfrm>
          <a:prstGeom prst="actionButtonBlank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3" name="Action Button: Custom 16">
            <a:hlinkClick r:id="" action="ppaction://noaction" highlightClick="1">
              <a:snd r:embed="rId14" name="La zona de Toniná fue muy importante para la comunidad mexicana Sus edificios son un símbolo del Sol y la Tierra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194332" y="5339328"/>
            <a:ext cx="437106" cy="396000"/>
          </a:xfrm>
          <a:prstGeom prst="actionButtonBlank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473526" y="1790802"/>
            <a:ext cx="592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its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473527" y="2496062"/>
            <a:ext cx="729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her</a:t>
            </a:r>
          </a:p>
        </p:txBody>
      </p:sp>
      <p:sp>
        <p:nvSpPr>
          <p:cNvPr id="28" name="TextBox 45">
            <a:extLst>
              <a:ext uri="{FF2B5EF4-FFF2-40B4-BE49-F238E27FC236}">
                <a16:creationId xmlns:a16="http://schemas.microsoft.com/office/drawing/2014/main" id="{C27189F5-0BFD-104D-AA95-77F67323D1CC}"/>
              </a:ext>
            </a:extLst>
          </p:cNvPr>
          <p:cNvSpPr txBox="1"/>
          <p:nvPr/>
        </p:nvSpPr>
        <p:spPr>
          <a:xfrm>
            <a:off x="7473527" y="3162076"/>
            <a:ext cx="729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his</a:t>
            </a:r>
          </a:p>
        </p:txBody>
      </p:sp>
      <p:sp>
        <p:nvSpPr>
          <p:cNvPr id="29" name="TextBox 45">
            <a:extLst>
              <a:ext uri="{FF2B5EF4-FFF2-40B4-BE49-F238E27FC236}">
                <a16:creationId xmlns:a16="http://schemas.microsoft.com/office/drawing/2014/main" id="{85C7F663-2A59-214A-9037-B3D25781B128}"/>
              </a:ext>
            </a:extLst>
          </p:cNvPr>
          <p:cNvSpPr txBox="1"/>
          <p:nvPr/>
        </p:nvSpPr>
        <p:spPr>
          <a:xfrm>
            <a:off x="7473526" y="3934489"/>
            <a:ext cx="729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his</a:t>
            </a:r>
          </a:p>
        </p:txBody>
      </p:sp>
      <p:sp>
        <p:nvSpPr>
          <p:cNvPr id="30" name="TextBox 45">
            <a:extLst>
              <a:ext uri="{FF2B5EF4-FFF2-40B4-BE49-F238E27FC236}">
                <a16:creationId xmlns:a16="http://schemas.microsoft.com/office/drawing/2014/main" id="{AF97E381-F61C-2249-B5FE-09CB62696DB4}"/>
              </a:ext>
            </a:extLst>
          </p:cNvPr>
          <p:cNvSpPr txBox="1"/>
          <p:nvPr/>
        </p:nvSpPr>
        <p:spPr>
          <a:xfrm>
            <a:off x="7473526" y="4579683"/>
            <a:ext cx="729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her</a:t>
            </a:r>
          </a:p>
        </p:txBody>
      </p:sp>
      <p:sp>
        <p:nvSpPr>
          <p:cNvPr id="31" name="TextBox 44">
            <a:extLst>
              <a:ext uri="{FF2B5EF4-FFF2-40B4-BE49-F238E27FC236}">
                <a16:creationId xmlns:a16="http://schemas.microsoft.com/office/drawing/2014/main" id="{815001A9-F534-9743-86D7-6EF47244EB1A}"/>
              </a:ext>
            </a:extLst>
          </p:cNvPr>
          <p:cNvSpPr txBox="1"/>
          <p:nvPr/>
        </p:nvSpPr>
        <p:spPr>
          <a:xfrm>
            <a:off x="7542418" y="5377557"/>
            <a:ext cx="592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its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B8830AB-7FC9-794A-9E36-10C0315E1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82072" y="877887"/>
            <a:ext cx="1520665" cy="1696127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475ABB07-2733-7B4C-BE7A-24ACFD14225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7722" y="877888"/>
            <a:ext cx="1420953" cy="1696127"/>
          </a:xfrm>
          <a:prstGeom prst="rect">
            <a:avLst/>
          </a:prstGeom>
        </p:spPr>
      </p:pic>
      <p:sp>
        <p:nvSpPr>
          <p:cNvPr id="48" name="Rounded Rectangle 32">
            <a:extLst>
              <a:ext uri="{FF2B5EF4-FFF2-40B4-BE49-F238E27FC236}">
                <a16:creationId xmlns:a16="http://schemas.microsoft.com/office/drawing/2014/main" id="{6F899243-EC4E-4147-B49F-19B78B16930A}"/>
              </a:ext>
            </a:extLst>
          </p:cNvPr>
          <p:cNvSpPr/>
          <p:nvPr/>
        </p:nvSpPr>
        <p:spPr>
          <a:xfrm>
            <a:off x="4717238" y="3145364"/>
            <a:ext cx="2147503" cy="610859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Rounded Rectangle 32">
            <a:extLst>
              <a:ext uri="{FF2B5EF4-FFF2-40B4-BE49-F238E27FC236}">
                <a16:creationId xmlns:a16="http://schemas.microsoft.com/office/drawing/2014/main" id="{CA518703-A912-9141-B2B5-AEF3EEC3B185}"/>
              </a:ext>
            </a:extLst>
          </p:cNvPr>
          <p:cNvSpPr/>
          <p:nvPr/>
        </p:nvSpPr>
        <p:spPr>
          <a:xfrm>
            <a:off x="4717238" y="3824082"/>
            <a:ext cx="2147503" cy="610859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Rounded Rectangle 32">
            <a:extLst>
              <a:ext uri="{FF2B5EF4-FFF2-40B4-BE49-F238E27FC236}">
                <a16:creationId xmlns:a16="http://schemas.microsoft.com/office/drawing/2014/main" id="{438AF97D-81E3-F243-8E1A-C4E7C5EDEA16}"/>
              </a:ext>
            </a:extLst>
          </p:cNvPr>
          <p:cNvSpPr/>
          <p:nvPr/>
        </p:nvSpPr>
        <p:spPr>
          <a:xfrm>
            <a:off x="2508297" y="4555345"/>
            <a:ext cx="2147503" cy="610859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Rounded Rectangle 32">
            <a:extLst>
              <a:ext uri="{FF2B5EF4-FFF2-40B4-BE49-F238E27FC236}">
                <a16:creationId xmlns:a16="http://schemas.microsoft.com/office/drawing/2014/main" id="{F4560A6C-8CF1-9C4C-8F16-71484D5BBD1B}"/>
              </a:ext>
            </a:extLst>
          </p:cNvPr>
          <p:cNvSpPr/>
          <p:nvPr/>
        </p:nvSpPr>
        <p:spPr>
          <a:xfrm>
            <a:off x="4717238" y="5245868"/>
            <a:ext cx="2147503" cy="610859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4FEAB508-B656-F241-BEE0-0C633C4607B2}"/>
              </a:ext>
            </a:extLst>
          </p:cNvPr>
          <p:cNvSpPr txBox="1"/>
          <p:nvPr/>
        </p:nvSpPr>
        <p:spPr>
          <a:xfrm>
            <a:off x="10420706" y="2082561"/>
            <a:ext cx="1643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Natalia </a:t>
            </a:r>
          </a:p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Lafourcade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294B5A0-ABFA-6A47-A333-3AB89A86B78E}"/>
              </a:ext>
            </a:extLst>
          </p:cNvPr>
          <p:cNvSpPr txBox="1"/>
          <p:nvPr/>
        </p:nvSpPr>
        <p:spPr>
          <a:xfrm>
            <a:off x="8639267" y="2132958"/>
            <a:ext cx="18982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Gael </a:t>
            </a:r>
          </a:p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García Bernal</a:t>
            </a:r>
          </a:p>
        </p:txBody>
      </p:sp>
      <p:pic>
        <p:nvPicPr>
          <p:cNvPr id="44" name="Imagen 17">
            <a:extLst>
              <a:ext uri="{FF2B5EF4-FFF2-40B4-BE49-F238E27FC236}">
                <a16:creationId xmlns:a16="http://schemas.microsoft.com/office/drawing/2014/main" id="{36689ABA-6F21-E34E-9C65-500E8051402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5558" y="2921211"/>
            <a:ext cx="1208607" cy="1322926"/>
          </a:xfrm>
          <a:prstGeom prst="rect">
            <a:avLst/>
          </a:prstGeom>
        </p:spPr>
      </p:pic>
      <p:sp>
        <p:nvSpPr>
          <p:cNvPr id="47" name="CuadroTexto 23">
            <a:extLst>
              <a:ext uri="{FF2B5EF4-FFF2-40B4-BE49-F238E27FC236}">
                <a16:creationId xmlns:a16="http://schemas.microsoft.com/office/drawing/2014/main" id="{FFAA1E86-7664-624C-A0E9-C1DD24C7F465}"/>
              </a:ext>
            </a:extLst>
          </p:cNvPr>
          <p:cNvSpPr txBox="1"/>
          <p:nvPr/>
        </p:nvSpPr>
        <p:spPr>
          <a:xfrm>
            <a:off x="8762068" y="4202562"/>
            <a:ext cx="1704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Octavio Paz</a:t>
            </a:r>
          </a:p>
        </p:txBody>
      </p:sp>
      <p:pic>
        <p:nvPicPr>
          <p:cNvPr id="56" name="Imagen 21">
            <a:extLst>
              <a:ext uri="{FF2B5EF4-FFF2-40B4-BE49-F238E27FC236}">
                <a16:creationId xmlns:a16="http://schemas.microsoft.com/office/drawing/2014/main" id="{377F7D88-7135-CE41-BB74-D7D6CBFAB1A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8566" y="2850051"/>
            <a:ext cx="1231530" cy="1470021"/>
          </a:xfrm>
          <a:prstGeom prst="rect">
            <a:avLst/>
          </a:prstGeom>
        </p:spPr>
      </p:pic>
      <p:sp>
        <p:nvSpPr>
          <p:cNvPr id="57" name="CuadroTexto 3">
            <a:extLst>
              <a:ext uri="{FF2B5EF4-FFF2-40B4-BE49-F238E27FC236}">
                <a16:creationId xmlns:a16="http://schemas.microsoft.com/office/drawing/2014/main" id="{8C4D8493-90FF-B545-AF38-9BEF5B258D82}"/>
              </a:ext>
            </a:extLst>
          </p:cNvPr>
          <p:cNvSpPr txBox="1"/>
          <p:nvPr/>
        </p:nvSpPr>
        <p:spPr>
          <a:xfrm>
            <a:off x="10513840" y="4243075"/>
            <a:ext cx="1563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Frida Kahlo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960" y="5956850"/>
            <a:ext cx="700466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2060"/>
                </a:solidFill>
              </a:rPr>
              <a:t>*fue = it was, it went; *el símbolo = symbol; el sol = sun</a:t>
            </a:r>
            <a:endParaRPr lang="en-GB" sz="200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29255" y="4649632"/>
            <a:ext cx="339857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i="1">
                <a:solidFill>
                  <a:srgbClr val="115076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 Premio Nobel de Literatura </a:t>
            </a:r>
            <a:r>
              <a:rPr lang="en-US" sz="2000">
                <a:solidFill>
                  <a:srgbClr val="115076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 un premio cada año para un/a autor/a de mucho éxito.</a:t>
            </a:r>
          </a:p>
        </p:txBody>
      </p:sp>
    </p:spTree>
    <p:extLst>
      <p:ext uri="{BB962C8B-B14F-4D97-AF65-F5344CB8AC3E}">
        <p14:creationId xmlns:p14="http://schemas.microsoft.com/office/powerpoint/2010/main" val="62487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19" grpId="0"/>
      <p:bldP spid="32" grpId="0" animBg="1"/>
      <p:bldP spid="33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/>
      <p:bldP spid="46" grpId="0"/>
      <p:bldP spid="28" grpId="0"/>
      <p:bldP spid="29" grpId="0"/>
      <p:bldP spid="30" grpId="0"/>
      <p:bldP spid="31" grpId="0"/>
      <p:bldP spid="48" grpId="0" animBg="1"/>
      <p:bldP spid="49" grpId="0" animBg="1"/>
      <p:bldP spid="50" grpId="0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141" y="526819"/>
            <a:ext cx="10515600" cy="537603"/>
          </a:xfrm>
        </p:spPr>
        <p:txBody>
          <a:bodyPr>
            <a:normAutofit/>
          </a:bodyPr>
          <a:lstStyle/>
          <a:p>
            <a:r>
              <a:rPr lang="en-GB" sz="2000" b="1" dirty="0"/>
              <a:t>Lee </a:t>
            </a:r>
            <a:r>
              <a:rPr lang="en-GB" sz="2000" b="1" dirty="0" err="1"/>
              <a:t>este</a:t>
            </a:r>
            <a:r>
              <a:rPr lang="en-GB" sz="2000" b="1" dirty="0"/>
              <a:t> </a:t>
            </a:r>
            <a:r>
              <a:rPr lang="en-GB" sz="2000" b="1" err="1"/>
              <a:t>artículo</a:t>
            </a:r>
            <a:r>
              <a:rPr lang="en-GB" sz="2000" b="1"/>
              <a:t> y </a:t>
            </a:r>
            <a:r>
              <a:rPr lang="en-GB" sz="2000" b="1" dirty="0"/>
              <a:t>escribe el </a:t>
            </a:r>
            <a:r>
              <a:rPr lang="en-GB" sz="2000" b="1" dirty="0" err="1"/>
              <a:t>título</a:t>
            </a:r>
            <a:r>
              <a:rPr lang="en-GB" sz="2000" b="1" dirty="0"/>
              <a:t> </a:t>
            </a:r>
            <a:r>
              <a:rPr lang="en-GB" sz="2000" b="1" err="1"/>
              <a:t>correcto</a:t>
            </a:r>
            <a:r>
              <a:rPr lang="en-GB" sz="2000" b="1"/>
              <a:t>. Debes elegir ‘su’ o ‘sus’.</a:t>
            </a:r>
            <a:endParaRPr lang="en-GB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622" y="1059195"/>
            <a:ext cx="9244116" cy="546597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dirty="0"/>
              <a:t>1</a:t>
            </a:r>
            <a:r>
              <a:rPr lang="en-GB" sz="2000" b="1"/>
              <a:t>. Su / sus________________</a:t>
            </a:r>
            <a:endParaRPr lang="en-GB" sz="2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000" dirty="0"/>
              <a:t>Si </a:t>
            </a:r>
            <a:r>
              <a:rPr lang="en-GB" sz="2000" dirty="0" err="1"/>
              <a:t>vienes</a:t>
            </a:r>
            <a:r>
              <a:rPr lang="en-GB" sz="2000" dirty="0"/>
              <a:t> a México es </a:t>
            </a:r>
            <a:r>
              <a:rPr lang="en-GB" sz="2000" dirty="0" err="1"/>
              <a:t>seguro</a:t>
            </a:r>
            <a:r>
              <a:rPr lang="en-GB" sz="2000" dirty="0"/>
              <a:t> que </a:t>
            </a:r>
            <a:r>
              <a:rPr lang="en-GB" sz="2000" dirty="0" err="1"/>
              <a:t>puedes</a:t>
            </a:r>
            <a:r>
              <a:rPr lang="en-GB" sz="2000" dirty="0"/>
              <a:t> </a:t>
            </a:r>
            <a:r>
              <a:rPr lang="en-GB" sz="2000" dirty="0" err="1"/>
              <a:t>hacer</a:t>
            </a:r>
            <a:r>
              <a:rPr lang="en-GB" sz="2000" dirty="0"/>
              <a:t> amigos. Los </a:t>
            </a:r>
            <a:r>
              <a:rPr lang="en-GB" sz="2000" dirty="0" err="1"/>
              <a:t>mexicanos</a:t>
            </a:r>
            <a:r>
              <a:rPr lang="en-GB" sz="2000" dirty="0"/>
              <a:t> son </a:t>
            </a:r>
            <a:r>
              <a:rPr lang="en-GB" sz="2000" err="1"/>
              <a:t>muy</a:t>
            </a:r>
            <a:r>
              <a:rPr lang="en-GB" sz="2000"/>
              <a:t> simpáticos </a:t>
            </a:r>
            <a:r>
              <a:rPr lang="en-GB" sz="2000" dirty="0"/>
              <a:t>y </a:t>
            </a:r>
            <a:r>
              <a:rPr lang="en-GB" sz="2000" dirty="0" err="1"/>
              <a:t>reciben</a:t>
            </a:r>
            <a:r>
              <a:rPr lang="en-GB" sz="2000" dirty="0"/>
              <a:t> a </a:t>
            </a:r>
            <a:r>
              <a:rPr lang="en-GB" sz="2000"/>
              <a:t>los visitantes* </a:t>
            </a:r>
            <a:r>
              <a:rPr lang="en-GB" sz="2000" dirty="0"/>
              <a:t>con los </a:t>
            </a:r>
            <a:r>
              <a:rPr lang="en-GB" sz="2000" dirty="0" err="1"/>
              <a:t>brazos</a:t>
            </a:r>
            <a:r>
              <a:rPr lang="en-GB" sz="2000" dirty="0"/>
              <a:t> </a:t>
            </a:r>
            <a:r>
              <a:rPr lang="en-GB" sz="2000" dirty="0" err="1"/>
              <a:t>abiertos</a:t>
            </a:r>
            <a:r>
              <a:rPr lang="en-GB" sz="2000" dirty="0"/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dirty="0"/>
              <a:t>2</a:t>
            </a:r>
            <a:r>
              <a:rPr lang="en-GB" sz="2000"/>
              <a:t>. </a:t>
            </a:r>
            <a:r>
              <a:rPr lang="en-GB" sz="2000" b="1"/>
              <a:t>Su / sus ________________</a:t>
            </a:r>
            <a:endParaRPr lang="en-GB" sz="2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000" dirty="0"/>
              <a:t>Los </a:t>
            </a:r>
            <a:r>
              <a:rPr lang="en-GB" sz="2000" dirty="0" err="1"/>
              <a:t>paisajes</a:t>
            </a:r>
            <a:r>
              <a:rPr lang="en-GB" sz="2000" dirty="0"/>
              <a:t> de México </a:t>
            </a:r>
            <a:r>
              <a:rPr lang="en-GB" sz="2000"/>
              <a:t>son geniales. </a:t>
            </a:r>
            <a:r>
              <a:rPr lang="en-GB" sz="2000" dirty="0" err="1"/>
              <a:t>Puedes</a:t>
            </a:r>
            <a:r>
              <a:rPr lang="en-GB" sz="2000" dirty="0"/>
              <a:t> </a:t>
            </a:r>
            <a:r>
              <a:rPr lang="en-GB" sz="2000" dirty="0" err="1"/>
              <a:t>visitar</a:t>
            </a:r>
            <a:r>
              <a:rPr lang="en-GB" sz="2000" dirty="0"/>
              <a:t> sus playas </a:t>
            </a:r>
            <a:r>
              <a:rPr lang="en-GB" sz="2000" dirty="0" err="1"/>
              <a:t>hermosas</a:t>
            </a:r>
            <a:r>
              <a:rPr lang="en-GB" sz="2000" dirty="0"/>
              <a:t>, sus </a:t>
            </a:r>
            <a:r>
              <a:rPr lang="en-GB" sz="2000" dirty="0" err="1"/>
              <a:t>montañas</a:t>
            </a:r>
            <a:r>
              <a:rPr lang="en-GB" sz="2000" dirty="0"/>
              <a:t> </a:t>
            </a:r>
            <a:r>
              <a:rPr lang="en-GB" sz="2000" dirty="0" err="1"/>
              <a:t>altas</a:t>
            </a:r>
            <a:r>
              <a:rPr lang="en-GB" sz="2000" dirty="0"/>
              <a:t>, </a:t>
            </a:r>
            <a:r>
              <a:rPr lang="en-GB" sz="2000"/>
              <a:t>sus lagos* grandes </a:t>
            </a:r>
            <a:r>
              <a:rPr lang="en-GB" sz="2000" dirty="0"/>
              <a:t>o </a:t>
            </a:r>
            <a:r>
              <a:rPr lang="en-GB" sz="2000"/>
              <a:t>sus bosques* </a:t>
            </a:r>
            <a:r>
              <a:rPr lang="en-GB" sz="2000" dirty="0" err="1"/>
              <a:t>llenos</a:t>
            </a:r>
            <a:r>
              <a:rPr lang="en-GB" sz="2000" dirty="0"/>
              <a:t> de </a:t>
            </a:r>
            <a:r>
              <a:rPr lang="en-GB" sz="2000" err="1"/>
              <a:t>vida</a:t>
            </a:r>
            <a:r>
              <a:rPr lang="en-GB" sz="2000"/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/>
              <a:t>3. Su / sus ________________</a:t>
            </a:r>
            <a:endParaRPr lang="en-GB" sz="2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000" err="1"/>
              <a:t>En</a:t>
            </a:r>
            <a:r>
              <a:rPr lang="en-GB" sz="2000"/>
              <a:t> sus </a:t>
            </a:r>
            <a:r>
              <a:rPr lang="en-GB" sz="2000" dirty="0" err="1"/>
              <a:t>calles</a:t>
            </a:r>
            <a:r>
              <a:rPr lang="en-GB" sz="2000" dirty="0"/>
              <a:t> vas a </a:t>
            </a:r>
            <a:r>
              <a:rPr lang="en-GB" sz="2000" dirty="0" err="1"/>
              <a:t>encontrar</a:t>
            </a:r>
            <a:r>
              <a:rPr lang="en-GB" sz="2000" dirty="0"/>
              <a:t> </a:t>
            </a:r>
            <a:r>
              <a:rPr lang="en-GB" sz="2000" dirty="0" err="1"/>
              <a:t>todo</a:t>
            </a:r>
            <a:r>
              <a:rPr lang="en-GB" sz="2000" dirty="0"/>
              <a:t> </a:t>
            </a:r>
            <a:r>
              <a:rPr lang="en-GB" sz="2000" dirty="0" err="1"/>
              <a:t>tipo</a:t>
            </a:r>
            <a:r>
              <a:rPr lang="en-GB" sz="2000" dirty="0"/>
              <a:t> de </a:t>
            </a:r>
            <a:r>
              <a:rPr lang="en-GB" sz="2000" dirty="0" err="1"/>
              <a:t>edificios</a:t>
            </a:r>
            <a:r>
              <a:rPr lang="en-GB" sz="2000" dirty="0"/>
              <a:t>: </a:t>
            </a:r>
            <a:r>
              <a:rPr lang="en-GB" sz="2000" dirty="0" err="1"/>
              <a:t>iglesias</a:t>
            </a:r>
            <a:r>
              <a:rPr lang="en-GB" sz="2000" dirty="0"/>
              <a:t> </a:t>
            </a:r>
            <a:r>
              <a:rPr lang="en-GB" sz="2000" err="1"/>
              <a:t>antiguas</a:t>
            </a:r>
            <a:r>
              <a:rPr lang="en-GB" sz="2000"/>
              <a:t>, plazas </a:t>
            </a:r>
            <a:r>
              <a:rPr lang="en-GB" sz="2000" dirty="0" err="1"/>
              <a:t>llenas</a:t>
            </a:r>
            <a:r>
              <a:rPr lang="en-GB" sz="2000" dirty="0"/>
              <a:t> de </a:t>
            </a:r>
            <a:r>
              <a:rPr lang="en-GB" sz="2000" dirty="0" err="1"/>
              <a:t>gente</a:t>
            </a:r>
            <a:r>
              <a:rPr lang="en-GB" sz="2000" dirty="0"/>
              <a:t>, mercados, </a:t>
            </a:r>
            <a:r>
              <a:rPr lang="en-GB" sz="2000" dirty="0" err="1"/>
              <a:t>teatros</a:t>
            </a:r>
            <a:r>
              <a:rPr lang="en-GB" sz="2000" dirty="0"/>
              <a:t>, tiendas con </a:t>
            </a:r>
            <a:r>
              <a:rPr lang="en-GB" sz="2000" err="1"/>
              <a:t>productos</a:t>
            </a:r>
            <a:r>
              <a:rPr lang="en-GB" sz="2000"/>
              <a:t> locales...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/>
              <a:t>4. Su / sus ________________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000"/>
              <a:t>México es conocido por sus platos deliciosos. Los mexicanos comen bien y preparan muchas cosas tradicionales: tacos, tamales, mole...</a:t>
            </a:r>
            <a:endParaRPr lang="en-GB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dirty="0"/>
              <a:t>5</a:t>
            </a:r>
            <a:r>
              <a:rPr lang="en-GB" sz="2000" b="1"/>
              <a:t>. Su / sus ________________</a:t>
            </a:r>
            <a:endParaRPr lang="en-GB" sz="2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Si </a:t>
            </a:r>
            <a:r>
              <a:rPr lang="en-GB" sz="2000" dirty="0" err="1"/>
              <a:t>te</a:t>
            </a:r>
            <a:r>
              <a:rPr lang="en-GB" sz="2000" dirty="0"/>
              <a:t> </a:t>
            </a:r>
            <a:r>
              <a:rPr lang="en-GB" sz="2000" dirty="0" err="1"/>
              <a:t>interesa</a:t>
            </a:r>
            <a:r>
              <a:rPr lang="en-GB" sz="2000" dirty="0"/>
              <a:t> </a:t>
            </a:r>
            <a:r>
              <a:rPr lang="en-GB" sz="2000"/>
              <a:t>la cultura, </a:t>
            </a:r>
            <a:r>
              <a:rPr lang="en-GB" sz="2000" dirty="0"/>
              <a:t>México es un </a:t>
            </a:r>
            <a:r>
              <a:rPr lang="en-GB" sz="2000" dirty="0" err="1"/>
              <a:t>lugar</a:t>
            </a:r>
            <a:r>
              <a:rPr lang="en-GB" sz="2000" dirty="0"/>
              <a:t> ideal. Las </a:t>
            </a:r>
            <a:r>
              <a:rPr lang="en-GB" sz="2000" dirty="0" err="1"/>
              <a:t>tradiciones</a:t>
            </a:r>
            <a:r>
              <a:rPr lang="en-GB" sz="2000" dirty="0"/>
              <a:t> son </a:t>
            </a:r>
            <a:r>
              <a:rPr lang="en-GB" sz="2000" dirty="0" err="1"/>
              <a:t>muy</a:t>
            </a:r>
            <a:r>
              <a:rPr lang="en-GB" sz="2000" dirty="0"/>
              <a:t> </a:t>
            </a:r>
            <a:r>
              <a:rPr lang="en-GB" sz="2000" dirty="0" err="1"/>
              <a:t>importantes</a:t>
            </a:r>
            <a:r>
              <a:rPr lang="en-GB" sz="2000" dirty="0"/>
              <a:t> para los </a:t>
            </a:r>
            <a:r>
              <a:rPr lang="en-GB" sz="2000" dirty="0" err="1"/>
              <a:t>mexicanos</a:t>
            </a:r>
            <a:r>
              <a:rPr lang="en-GB" sz="2000" dirty="0"/>
              <a:t> y sus </a:t>
            </a:r>
            <a:r>
              <a:rPr lang="en-GB" sz="2000" dirty="0" err="1"/>
              <a:t>celebraciones</a:t>
            </a:r>
            <a:r>
              <a:rPr lang="en-GB" sz="2000" dirty="0"/>
              <a:t> son </a:t>
            </a:r>
            <a:r>
              <a:rPr lang="en-GB" sz="2000" dirty="0" err="1"/>
              <a:t>muy</a:t>
            </a:r>
            <a:r>
              <a:rPr lang="en-GB" sz="2000" dirty="0"/>
              <a:t> </a:t>
            </a:r>
            <a:r>
              <a:rPr lang="en-GB" sz="2000" dirty="0" err="1"/>
              <a:t>especiales</a:t>
            </a:r>
            <a:r>
              <a:rPr lang="en-GB" sz="2000" dirty="0"/>
              <a:t>.</a:t>
            </a:r>
            <a:endParaRPr lang="en-GB" sz="2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dirty="0"/>
          </a:p>
        </p:txBody>
      </p:sp>
      <p:graphicFrame>
        <p:nvGraphicFramePr>
          <p:cNvPr id="6" name="Tabla 26">
            <a:extLst>
              <a:ext uri="{FF2B5EF4-FFF2-40B4-BE49-F238E27FC236}">
                <a16:creationId xmlns:a16="http://schemas.microsoft.com/office/drawing/2014/main" id="{5D7AD5B3-B375-C94E-9C10-384FD749D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634716"/>
              </p:ext>
            </p:extLst>
          </p:nvPr>
        </p:nvGraphicFramePr>
        <p:xfrm>
          <a:off x="9539738" y="1329471"/>
          <a:ext cx="2313232" cy="35661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13232">
                  <a:extLst>
                    <a:ext uri="{9D8B030D-6E8A-4147-A177-3AD203B41FA5}">
                      <a16:colId xmlns:a16="http://schemas.microsoft.com/office/drawing/2014/main" val="26520771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Opciones</a:t>
                      </a:r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872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gente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492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costumbres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8521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museos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4849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ciudades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1132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música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9887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comida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1156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bebidas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0514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naturaleza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1010670"/>
                  </a:ext>
                </a:extLst>
              </a:tr>
            </a:tbl>
          </a:graphicData>
        </a:graphic>
      </p:graphicFrame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515600" y="258166"/>
            <a:ext cx="14125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5482" y="1009205"/>
            <a:ext cx="2057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>
                <a:solidFill>
                  <a:srgbClr val="E56800"/>
                </a:solidFill>
              </a:rPr>
              <a:t>gente</a:t>
            </a:r>
            <a:endParaRPr lang="en-GB" sz="2200" b="1" dirty="0">
              <a:solidFill>
                <a:srgbClr val="E568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2B4017C-BEA7-6346-AA4A-ED6013E27A99}"/>
              </a:ext>
            </a:extLst>
          </p:cNvPr>
          <p:cNvSpPr txBox="1"/>
          <p:nvPr/>
        </p:nvSpPr>
        <p:spPr>
          <a:xfrm>
            <a:off x="275638" y="171894"/>
            <a:ext cx="9244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¿Por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qué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hacer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un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viaje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México?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Aquí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te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damos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cinco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razones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F6D8E170-B308-DA48-8AC1-2806B2E91D20}"/>
              </a:ext>
            </a:extLst>
          </p:cNvPr>
          <p:cNvSpPr txBox="1"/>
          <p:nvPr/>
        </p:nvSpPr>
        <p:spPr>
          <a:xfrm>
            <a:off x="1692812" y="2014661"/>
            <a:ext cx="2149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>
                <a:solidFill>
                  <a:srgbClr val="E56800"/>
                </a:solidFill>
              </a:rPr>
              <a:t>naturaleza</a:t>
            </a:r>
            <a:endParaRPr lang="en-GB" sz="2200" b="1" dirty="0">
              <a:solidFill>
                <a:srgbClr val="E56800"/>
              </a:solidFill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323E8125-11BD-5148-8D47-7ABF0BFE6239}"/>
              </a:ext>
            </a:extLst>
          </p:cNvPr>
          <p:cNvSpPr txBox="1"/>
          <p:nvPr/>
        </p:nvSpPr>
        <p:spPr>
          <a:xfrm>
            <a:off x="1675482" y="4298495"/>
            <a:ext cx="2149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>
                <a:solidFill>
                  <a:srgbClr val="E56800"/>
                </a:solidFill>
              </a:rPr>
              <a:t>comida</a:t>
            </a:r>
            <a:endParaRPr lang="en-GB" sz="2200" b="1" dirty="0">
              <a:solidFill>
                <a:srgbClr val="E56800"/>
              </a:solidFill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8D2E8A95-C8F9-6748-8525-6906D2032AE2}"/>
              </a:ext>
            </a:extLst>
          </p:cNvPr>
          <p:cNvSpPr txBox="1"/>
          <p:nvPr/>
        </p:nvSpPr>
        <p:spPr>
          <a:xfrm>
            <a:off x="1692812" y="3011020"/>
            <a:ext cx="2149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>
                <a:solidFill>
                  <a:srgbClr val="E56800"/>
                </a:solidFill>
              </a:rPr>
              <a:t>ciudades</a:t>
            </a:r>
            <a:endParaRPr lang="en-GB" sz="2200" b="1" dirty="0">
              <a:solidFill>
                <a:srgbClr val="E56800"/>
              </a:solidFill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C6B6DC24-3620-8547-B7C6-DE972D074FEC}"/>
              </a:ext>
            </a:extLst>
          </p:cNvPr>
          <p:cNvSpPr txBox="1"/>
          <p:nvPr/>
        </p:nvSpPr>
        <p:spPr>
          <a:xfrm>
            <a:off x="1709960" y="5294854"/>
            <a:ext cx="22957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>
                <a:solidFill>
                  <a:srgbClr val="E56800"/>
                </a:solidFill>
              </a:rPr>
              <a:t>costumbres</a:t>
            </a:r>
            <a:endParaRPr lang="en-GB" sz="2200" b="1" dirty="0">
              <a:solidFill>
                <a:srgbClr val="E568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85540" y="4997272"/>
            <a:ext cx="286743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*el/la visitante - visitor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356774" y="5472304"/>
            <a:ext cx="2496196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*el bosque - forest </a:t>
            </a:r>
          </a:p>
        </p:txBody>
      </p:sp>
      <p:pic>
        <p:nvPicPr>
          <p:cNvPr id="23" name="Picture 2" descr="people standing on corner road near concrete buildings during daytime">
            <a:extLst>
              <a:ext uri="{FF2B5EF4-FFF2-40B4-BE49-F238E27FC236}">
                <a16:creationId xmlns:a16="http://schemas.microsoft.com/office/drawing/2014/main" id="{6D5B052C-289A-044F-A1C1-CE395278C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3020" y="201689"/>
            <a:ext cx="1614694" cy="1076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9848139" y="5947336"/>
            <a:ext cx="196720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*el lago - lake </a:t>
            </a:r>
          </a:p>
        </p:txBody>
      </p:sp>
      <p:sp>
        <p:nvSpPr>
          <p:cNvPr id="21" name="Oval 20"/>
          <p:cNvSpPr/>
          <p:nvPr/>
        </p:nvSpPr>
        <p:spPr>
          <a:xfrm>
            <a:off x="567605" y="2057486"/>
            <a:ext cx="480636" cy="405900"/>
          </a:xfrm>
          <a:prstGeom prst="ellipse">
            <a:avLst/>
          </a:prstGeom>
          <a:noFill/>
          <a:ln w="38100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557589" y="1073444"/>
            <a:ext cx="500668" cy="410412"/>
          </a:xfrm>
          <a:prstGeom prst="ellipse">
            <a:avLst/>
          </a:prstGeom>
          <a:noFill/>
          <a:ln w="38100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577621" y="4323482"/>
            <a:ext cx="480636" cy="405900"/>
          </a:xfrm>
          <a:prstGeom prst="ellipse">
            <a:avLst/>
          </a:prstGeom>
          <a:noFill/>
          <a:ln w="38100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1123523" y="3033628"/>
            <a:ext cx="551959" cy="411008"/>
          </a:xfrm>
          <a:prstGeom prst="ellipse">
            <a:avLst/>
          </a:prstGeom>
          <a:noFill/>
          <a:ln w="38100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1140853" y="5322728"/>
            <a:ext cx="551959" cy="411008"/>
          </a:xfrm>
          <a:prstGeom prst="ellipse">
            <a:avLst/>
          </a:prstGeom>
          <a:noFill/>
          <a:ln w="38100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65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21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250" y="275528"/>
            <a:ext cx="10515600" cy="695345"/>
          </a:xfrm>
        </p:spPr>
        <p:txBody>
          <a:bodyPr>
            <a:normAutofit/>
          </a:bodyPr>
          <a:lstStyle/>
          <a:p>
            <a:r>
              <a:rPr lang="en-GB" sz="2400" b="1"/>
              <a:t>Comida típica de México</a:t>
            </a: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F21DC677-9A07-634D-89AC-92BFCC27FE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42" b="90947" l="7418" r="89973">
                        <a14:foregroundMark x1="59066" y1="89712" x2="52885" y2="91152"/>
                        <a14:foregroundMark x1="52885" y1="91152" x2="49588" y2="89712"/>
                        <a14:foregroundMark x1="13462" y1="51029" x2="7830" y2="51852"/>
                        <a14:foregroundMark x1="62363" y1="9465" x2="62088" y2="8642"/>
                        <a14:backgroundMark x1="43544" y1="11728" x2="40110" y2="17695"/>
                        <a14:backgroundMark x1="40110" y1="17695" x2="40110" y2="17695"/>
                        <a14:backgroundMark x1="43956" y1="12963" x2="43132" y2="16049"/>
                        <a14:backgroundMark x1="5907" y1="50000" x2="5495" y2="51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84" y="1440045"/>
            <a:ext cx="2884755" cy="1925812"/>
          </a:xfrm>
          <a:prstGeom prst="rect">
            <a:avLst/>
          </a:prstGeom>
        </p:spPr>
      </p:pic>
      <p:sp>
        <p:nvSpPr>
          <p:cNvPr id="5" name="CuadroTexto 12">
            <a:extLst>
              <a:ext uri="{FF2B5EF4-FFF2-40B4-BE49-F238E27FC236}">
                <a16:creationId xmlns:a16="http://schemas.microsoft.com/office/drawing/2014/main" id="{826373CC-D359-4A4F-8E37-9CD21BF6FC03}"/>
              </a:ext>
            </a:extLst>
          </p:cNvPr>
          <p:cNvSpPr txBox="1"/>
          <p:nvPr/>
        </p:nvSpPr>
        <p:spPr>
          <a:xfrm>
            <a:off x="1137739" y="3165802"/>
            <a:ext cx="1200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Tamales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7250" y="3614461"/>
            <a:ext cx="37959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Tamales are made of corn-based dough with a meat, bean or cheese filling. They are usually steamed and come wrapped in a banana leaf.</a:t>
            </a:r>
          </a:p>
        </p:txBody>
      </p:sp>
      <p:pic>
        <p:nvPicPr>
          <p:cNvPr id="5122" name="Picture 2" descr="Taco, Tacos, Comida Mexicana, México, Comida Callejer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676" y="1281368"/>
            <a:ext cx="2978759" cy="19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12">
            <a:extLst>
              <a:ext uri="{FF2B5EF4-FFF2-40B4-BE49-F238E27FC236}">
                <a16:creationId xmlns:a16="http://schemas.microsoft.com/office/drawing/2014/main" id="{826373CC-D359-4A4F-8E37-9CD21BF6FC03}"/>
              </a:ext>
            </a:extLst>
          </p:cNvPr>
          <p:cNvSpPr txBox="1"/>
          <p:nvPr/>
        </p:nvSpPr>
        <p:spPr>
          <a:xfrm>
            <a:off x="5443426" y="3128418"/>
            <a:ext cx="9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Tacos</a:t>
            </a:r>
            <a:endParaRPr lang="es-GB" sz="2000" dirty="0">
              <a:solidFill>
                <a:schemeClr val="accent5">
                  <a:lumMod val="50000"/>
                </a:schemeClr>
              </a:solidFill>
              <a:highlight>
                <a:srgbClr val="FBF0D5"/>
              </a:highligh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5675" y="3614461"/>
            <a:ext cx="34212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Tacos are a type of small tortilla wrap that can have all kinds of fillings (e.g., ground beef, cheese, vegetables).</a:t>
            </a:r>
          </a:p>
        </p:txBody>
      </p:sp>
      <p:sp>
        <p:nvSpPr>
          <p:cNvPr id="7" name="Rectangle 6"/>
          <p:cNvSpPr/>
          <p:nvPr/>
        </p:nvSpPr>
        <p:spPr>
          <a:xfrm>
            <a:off x="417250" y="918638"/>
            <a:ext cx="100946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i="1">
                <a:solidFill>
                  <a:srgbClr val="002060"/>
                </a:solidFill>
              </a:rPr>
              <a:t>México es conocido por sus platos deliciosos. Los mexicanos comen bien y preparan muchas cosas tradicionales: tacos, tamales, mole...</a:t>
            </a:r>
            <a:endParaRPr lang="en-GB" sz="2000" i="1" dirty="0">
              <a:solidFill>
                <a:srgbClr val="002060"/>
              </a:solidFill>
            </a:endParaRP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515600" y="258166"/>
            <a:ext cx="14125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cultura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42711" y="3406026"/>
            <a:ext cx="39169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Mole (‘mo-le’) is a traditional Mexican sauce. It may be made with chilli peppers, nuts, dried fruits, spices and seeds. The ingredients are roasted before being mixed with liquids to make a thick sauce. The sauce can be used with a range of dishes.</a:t>
            </a:r>
          </a:p>
        </p:txBody>
      </p:sp>
      <p:sp>
        <p:nvSpPr>
          <p:cNvPr id="14" name="CuadroTexto 12">
            <a:extLst>
              <a:ext uri="{FF2B5EF4-FFF2-40B4-BE49-F238E27FC236}">
                <a16:creationId xmlns:a16="http://schemas.microsoft.com/office/drawing/2014/main" id="{826373CC-D359-4A4F-8E37-9CD21BF6FC03}"/>
              </a:ext>
            </a:extLst>
          </p:cNvPr>
          <p:cNvSpPr txBox="1"/>
          <p:nvPr/>
        </p:nvSpPr>
        <p:spPr>
          <a:xfrm>
            <a:off x="9450954" y="3141643"/>
            <a:ext cx="806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Mole</a:t>
            </a:r>
            <a:endParaRPr lang="es-GB" sz="2000" dirty="0">
              <a:solidFill>
                <a:schemeClr val="accent5">
                  <a:lumMod val="50000"/>
                </a:schemeClr>
              </a:solidFill>
              <a:highlight>
                <a:srgbClr val="FBF0D5"/>
              </a:highlight>
            </a:endParaRPr>
          </a:p>
        </p:txBody>
      </p:sp>
      <p:pic>
        <p:nvPicPr>
          <p:cNvPr id="1026" name="Picture 2" descr="Comida Mexicana, Enchiladas, Cebolla, Cena, Cocin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37" y="1472170"/>
            <a:ext cx="2433101" cy="1622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01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857" y="327406"/>
            <a:ext cx="5618328" cy="400919"/>
          </a:xfrm>
        </p:spPr>
        <p:txBody>
          <a:bodyPr>
            <a:noAutofit/>
          </a:bodyPr>
          <a:lstStyle/>
          <a:p>
            <a:r>
              <a:rPr lang="en-GB" sz="2400" b="1" dirty="0" err="1"/>
              <a:t>En</a:t>
            </a:r>
            <a:r>
              <a:rPr lang="en-GB" sz="2400" b="1" dirty="0"/>
              <a:t> parejas, lee las </a:t>
            </a:r>
            <a:r>
              <a:rPr lang="en-GB" sz="2400" b="1" dirty="0" err="1"/>
              <a:t>frases</a:t>
            </a:r>
            <a:r>
              <a:rPr lang="en-GB" sz="2400" b="1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995" y="2787286"/>
            <a:ext cx="9444759" cy="9808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/>
              <a:t>Los </a:t>
            </a:r>
            <a:r>
              <a:rPr lang="en-GB" sz="2400" dirty="0" err="1"/>
              <a:t>mexicanos</a:t>
            </a:r>
            <a:r>
              <a:rPr lang="en-GB" sz="2400" dirty="0"/>
              <a:t> son </a:t>
            </a:r>
            <a:r>
              <a:rPr lang="en-GB" sz="2400" err="1"/>
              <a:t>muy</a:t>
            </a:r>
            <a:r>
              <a:rPr lang="en-GB" sz="2400"/>
              <a:t> amables* </a:t>
            </a:r>
            <a:r>
              <a:rPr lang="en-GB" sz="2400" dirty="0"/>
              <a:t>y </a:t>
            </a:r>
            <a:r>
              <a:rPr lang="en-GB" sz="2400" dirty="0" err="1"/>
              <a:t>reciben</a:t>
            </a:r>
            <a:r>
              <a:rPr lang="en-GB" sz="2400" dirty="0"/>
              <a:t> a los </a:t>
            </a:r>
            <a:r>
              <a:rPr lang="en-GB" sz="2400" dirty="0" err="1"/>
              <a:t>visitantes</a:t>
            </a:r>
            <a:r>
              <a:rPr lang="en-GB" sz="2400" dirty="0"/>
              <a:t> con los </a:t>
            </a:r>
            <a:r>
              <a:rPr lang="en-GB" sz="2400" dirty="0" err="1"/>
              <a:t>brazos</a:t>
            </a:r>
            <a:r>
              <a:rPr lang="en-GB" sz="2400" dirty="0"/>
              <a:t> </a:t>
            </a:r>
            <a:r>
              <a:rPr lang="en-GB" sz="2400" dirty="0" err="1"/>
              <a:t>abiertos</a:t>
            </a:r>
            <a:r>
              <a:rPr lang="en-GB" sz="2400" dirty="0"/>
              <a:t>.</a:t>
            </a: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8648700" y="258166"/>
            <a:ext cx="32794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 / hablar / escuchar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CEAFB3D-CEF6-6A4D-9E8A-7A495F3A4943}"/>
              </a:ext>
            </a:extLst>
          </p:cNvPr>
          <p:cNvSpPr txBox="1"/>
          <p:nvPr/>
        </p:nvSpPr>
        <p:spPr>
          <a:xfrm>
            <a:off x="585717" y="907421"/>
            <a:ext cx="10768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2400" i="1" dirty="0">
                <a:solidFill>
                  <a:schemeClr val="accent5">
                    <a:lumMod val="50000"/>
                  </a:schemeClr>
                </a:solidFill>
              </a:rPr>
              <a:t>When reading words aloud in Spanish, stress the penultimate syllable for any word ending in a vowel, ‘n’ or ‘s’ (unless there is a written accent).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244BE9-5DD9-994D-A842-54FCAE175377}"/>
              </a:ext>
            </a:extLst>
          </p:cNvPr>
          <p:cNvSpPr txBox="1">
            <a:spLocks/>
          </p:cNvSpPr>
          <p:nvPr/>
        </p:nvSpPr>
        <p:spPr>
          <a:xfrm>
            <a:off x="711960" y="3884537"/>
            <a:ext cx="9308096" cy="980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 err="1"/>
              <a:t>Puedes</a:t>
            </a:r>
            <a:r>
              <a:rPr lang="en-GB" sz="2400" dirty="0"/>
              <a:t> </a:t>
            </a:r>
            <a:r>
              <a:rPr lang="en-GB" sz="2400" dirty="0" err="1"/>
              <a:t>visitar</a:t>
            </a:r>
            <a:r>
              <a:rPr lang="en-GB" sz="2400" dirty="0"/>
              <a:t> sus playas </a:t>
            </a:r>
            <a:r>
              <a:rPr lang="en-GB" sz="2400" dirty="0" err="1"/>
              <a:t>hermosas</a:t>
            </a:r>
            <a:r>
              <a:rPr lang="en-GB" sz="2400" dirty="0"/>
              <a:t>, sus </a:t>
            </a:r>
            <a:r>
              <a:rPr lang="en-GB" sz="2400" dirty="0" err="1"/>
              <a:t>montañas</a:t>
            </a:r>
            <a:r>
              <a:rPr lang="en-GB" sz="2400" dirty="0"/>
              <a:t> </a:t>
            </a:r>
            <a:r>
              <a:rPr lang="en-GB" sz="2400" dirty="0" err="1"/>
              <a:t>altas</a:t>
            </a:r>
            <a:r>
              <a:rPr lang="en-GB" sz="2400" dirty="0"/>
              <a:t>, sus </a:t>
            </a:r>
            <a:r>
              <a:rPr lang="en-GB" sz="2400" err="1"/>
              <a:t>lagos</a:t>
            </a:r>
            <a:r>
              <a:rPr lang="en-GB" sz="2400"/>
              <a:t> impresionantes* y </a:t>
            </a:r>
            <a:r>
              <a:rPr lang="en-GB" sz="2400" dirty="0"/>
              <a:t>sus bosques </a:t>
            </a:r>
            <a:r>
              <a:rPr lang="en-GB" sz="2400" dirty="0" err="1"/>
              <a:t>llenos</a:t>
            </a:r>
            <a:r>
              <a:rPr lang="en-GB" sz="2400" dirty="0"/>
              <a:t> de </a:t>
            </a:r>
            <a:r>
              <a:rPr lang="en-GB" sz="2400" dirty="0" err="1"/>
              <a:t>vida</a:t>
            </a:r>
            <a:r>
              <a:rPr lang="en-GB" sz="2400" dirty="0"/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95100E-9E21-E14C-B04F-73D173009DE5}"/>
              </a:ext>
            </a:extLst>
          </p:cNvPr>
          <p:cNvSpPr txBox="1">
            <a:spLocks/>
          </p:cNvSpPr>
          <p:nvPr/>
        </p:nvSpPr>
        <p:spPr>
          <a:xfrm>
            <a:off x="711959" y="5058689"/>
            <a:ext cx="10515600" cy="980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/>
              <a:t>Las </a:t>
            </a:r>
            <a:r>
              <a:rPr lang="en-GB" sz="2400" dirty="0" err="1"/>
              <a:t>tradiciones</a:t>
            </a:r>
            <a:r>
              <a:rPr lang="en-GB" sz="2400" dirty="0"/>
              <a:t> son </a:t>
            </a:r>
            <a:r>
              <a:rPr lang="en-GB" sz="2400" dirty="0" err="1"/>
              <a:t>muy</a:t>
            </a:r>
            <a:r>
              <a:rPr lang="en-GB" sz="2400" dirty="0"/>
              <a:t> </a:t>
            </a:r>
            <a:r>
              <a:rPr lang="en-GB" sz="2400" dirty="0" err="1"/>
              <a:t>importantes</a:t>
            </a:r>
            <a:r>
              <a:rPr lang="en-GB" sz="2400" dirty="0"/>
              <a:t> para los </a:t>
            </a:r>
            <a:r>
              <a:rPr lang="en-GB" sz="2400" dirty="0" err="1"/>
              <a:t>mexicanos</a:t>
            </a:r>
            <a:r>
              <a:rPr lang="en-GB" sz="2400" dirty="0"/>
              <a:t> y sus </a:t>
            </a:r>
            <a:r>
              <a:rPr lang="en-GB" sz="2400" dirty="0" err="1"/>
              <a:t>celebraciones</a:t>
            </a:r>
            <a:r>
              <a:rPr lang="en-GB" sz="2400" dirty="0"/>
              <a:t> son </a:t>
            </a:r>
            <a:r>
              <a:rPr lang="en-GB" sz="2400" dirty="0" err="1"/>
              <a:t>muy</a:t>
            </a:r>
            <a:r>
              <a:rPr lang="en-GB" sz="2400" dirty="0"/>
              <a:t> </a:t>
            </a:r>
            <a:r>
              <a:rPr lang="en-GB" sz="2400" dirty="0" err="1"/>
              <a:t>especiales</a:t>
            </a:r>
            <a:r>
              <a:rPr lang="en-GB" sz="2400" dirty="0"/>
              <a:t>.</a:t>
            </a:r>
            <a:endParaRPr lang="en-GB" sz="24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F98036-3905-C245-9BA0-0FECC12D41BA}"/>
              </a:ext>
            </a:extLst>
          </p:cNvPr>
          <p:cNvSpPr txBox="1">
            <a:spLocks/>
          </p:cNvSpPr>
          <p:nvPr/>
        </p:nvSpPr>
        <p:spPr>
          <a:xfrm>
            <a:off x="498144" y="1999353"/>
            <a:ext cx="10768082" cy="400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2400" b="1" dirty="0"/>
              <a:t>¿</a:t>
            </a:r>
            <a:r>
              <a:rPr lang="en-GB" sz="2400" b="1" dirty="0" err="1"/>
              <a:t>Qué</a:t>
            </a:r>
            <a:r>
              <a:rPr lang="en-GB" sz="2400" b="1" dirty="0"/>
              <a:t> palabras </a:t>
            </a:r>
            <a:r>
              <a:rPr lang="en-GB" sz="2400" b="1" dirty="0" err="1"/>
              <a:t>tienen</a:t>
            </a:r>
            <a:r>
              <a:rPr lang="en-GB" sz="2400" b="1" dirty="0"/>
              <a:t> el </a:t>
            </a:r>
            <a:r>
              <a:rPr lang="en-GB" sz="2400" b="1" dirty="0" err="1"/>
              <a:t>énfasis</a:t>
            </a:r>
            <a:r>
              <a:rPr lang="en-GB" sz="2400" b="1" dirty="0"/>
              <a:t> </a:t>
            </a:r>
            <a:r>
              <a:rPr lang="en-GB" sz="2400" b="1" dirty="0" err="1"/>
              <a:t>en</a:t>
            </a:r>
            <a:r>
              <a:rPr lang="en-GB" sz="2400" b="1" dirty="0"/>
              <a:t> la </a:t>
            </a:r>
            <a:r>
              <a:rPr lang="en-GB" sz="2400" b="1" dirty="0" err="1"/>
              <a:t>penúltima</a:t>
            </a:r>
            <a:r>
              <a:rPr lang="en-GB" sz="2400" b="1" dirty="0"/>
              <a:t> </a:t>
            </a:r>
            <a:r>
              <a:rPr lang="en-GB" sz="2400" b="1" dirty="0" err="1"/>
              <a:t>sílaba</a:t>
            </a:r>
            <a:r>
              <a:rPr lang="en-GB" sz="2400" b="1" dirty="0"/>
              <a:t>? </a:t>
            </a:r>
            <a:r>
              <a:rPr lang="en-GB" sz="2400" b="1" dirty="0" err="1"/>
              <a:t>Escucha</a:t>
            </a:r>
            <a:r>
              <a:rPr lang="en-GB" sz="2400" b="1" dirty="0"/>
              <a:t> y </a:t>
            </a:r>
            <a:r>
              <a:rPr lang="en-GB" sz="2400" b="1" dirty="0" err="1"/>
              <a:t>comprueba</a:t>
            </a:r>
            <a:r>
              <a:rPr lang="en-GB" sz="2400" b="1" dirty="0"/>
              <a:t>.</a:t>
            </a:r>
          </a:p>
        </p:txBody>
      </p:sp>
      <p:sp>
        <p:nvSpPr>
          <p:cNvPr id="11" name="Action Button: Custom 16">
            <a:hlinkClick r:id="" action="ppaction://noaction" highlightClick="1">
              <a:snd r:embed="rId3" name="1 Los mexicanos son muy amables y reciben a los visitantes con los brazos abiertos.wav"/>
            </a:hlinkClick>
            <a:extLst>
              <a:ext uri="{FF2B5EF4-FFF2-40B4-BE49-F238E27FC236}">
                <a16:creationId xmlns:a16="http://schemas.microsoft.com/office/drawing/2014/main" id="{93A47BF4-5FDD-4D49-A4E2-65EA8AAA8A01}"/>
              </a:ext>
            </a:extLst>
          </p:cNvPr>
          <p:cNvSpPr/>
          <p:nvPr/>
        </p:nvSpPr>
        <p:spPr>
          <a:xfrm>
            <a:off x="207956" y="2811563"/>
            <a:ext cx="437106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" name="Action Button: Custom 16">
            <a:hlinkClick r:id="" action="ppaction://noaction" highlightClick="1">
              <a:snd r:embed="rId4" name="2 Puedes visitar sus playas hermosas, sus montanas altas, sus lagos impresionantes y sus bosques llenos de vida.wav"/>
            </a:hlinkClick>
            <a:extLst>
              <a:ext uri="{FF2B5EF4-FFF2-40B4-BE49-F238E27FC236}">
                <a16:creationId xmlns:a16="http://schemas.microsoft.com/office/drawing/2014/main" id="{E08F757F-5FC6-9F47-B21B-7AB14ABA6F64}"/>
              </a:ext>
            </a:extLst>
          </p:cNvPr>
          <p:cNvSpPr/>
          <p:nvPr/>
        </p:nvSpPr>
        <p:spPr>
          <a:xfrm>
            <a:off x="207956" y="3954340"/>
            <a:ext cx="437106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3" name="Action Button: Custom 16">
            <a:hlinkClick r:id="" action="ppaction://noaction" highlightClick="1">
              <a:snd r:embed="rId5" name="3 Las tradiciones son muy importantes para los mexicanos y sus celebraciones son muy especiales.wav"/>
            </a:hlinkClick>
            <a:extLst>
              <a:ext uri="{FF2B5EF4-FFF2-40B4-BE49-F238E27FC236}">
                <a16:creationId xmlns:a16="http://schemas.microsoft.com/office/drawing/2014/main" id="{1361A8EC-8517-D041-A8A9-3F7670220E11}"/>
              </a:ext>
            </a:extLst>
          </p:cNvPr>
          <p:cNvSpPr/>
          <p:nvPr/>
        </p:nvSpPr>
        <p:spPr>
          <a:xfrm>
            <a:off x="207956" y="5097116"/>
            <a:ext cx="437106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93E3E9B-CE11-4D4D-94F0-D35770771082}"/>
              </a:ext>
            </a:extLst>
          </p:cNvPr>
          <p:cNvSpPr txBox="1">
            <a:spLocks/>
          </p:cNvSpPr>
          <p:nvPr/>
        </p:nvSpPr>
        <p:spPr>
          <a:xfrm>
            <a:off x="752033" y="2789836"/>
            <a:ext cx="9444759" cy="980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Los </a:t>
            </a:r>
            <a:r>
              <a:rPr lang="en-GB" sz="2400" dirty="0" err="1"/>
              <a:t>mexi</a:t>
            </a:r>
            <a:r>
              <a:rPr lang="en-GB" sz="2400" b="1" dirty="0" err="1"/>
              <a:t>ca</a:t>
            </a:r>
            <a:r>
              <a:rPr lang="en-GB" sz="2400" dirty="0" err="1"/>
              <a:t>nos</a:t>
            </a:r>
            <a:r>
              <a:rPr lang="en-GB" sz="2400" dirty="0"/>
              <a:t> son </a:t>
            </a:r>
            <a:r>
              <a:rPr lang="en-GB" sz="2400" err="1"/>
              <a:t>muy</a:t>
            </a:r>
            <a:r>
              <a:rPr lang="en-GB" sz="2400"/>
              <a:t> a</a:t>
            </a:r>
            <a:r>
              <a:rPr lang="en-GB" sz="2400" b="1"/>
              <a:t>ma</a:t>
            </a:r>
            <a:r>
              <a:rPr lang="en-GB" sz="2400"/>
              <a:t>bles* </a:t>
            </a:r>
            <a:r>
              <a:rPr lang="en-GB" sz="2400" dirty="0"/>
              <a:t>y </a:t>
            </a:r>
            <a:r>
              <a:rPr lang="en-GB" sz="2400" dirty="0" err="1"/>
              <a:t>re</a:t>
            </a:r>
            <a:r>
              <a:rPr lang="en-GB" sz="2400" b="1" dirty="0" err="1"/>
              <a:t>ci</a:t>
            </a:r>
            <a:r>
              <a:rPr lang="en-GB" sz="2400" dirty="0" err="1"/>
              <a:t>ben</a:t>
            </a:r>
            <a:r>
              <a:rPr lang="en-GB" sz="2400" dirty="0"/>
              <a:t> a los </a:t>
            </a:r>
            <a:r>
              <a:rPr lang="en-GB" sz="2400" dirty="0" err="1"/>
              <a:t>visi</a:t>
            </a:r>
            <a:r>
              <a:rPr lang="en-GB" sz="2400" b="1" dirty="0" err="1"/>
              <a:t>tan</a:t>
            </a:r>
            <a:r>
              <a:rPr lang="en-GB" sz="2400" dirty="0" err="1"/>
              <a:t>tes</a:t>
            </a:r>
            <a:r>
              <a:rPr lang="en-GB" sz="2400" dirty="0"/>
              <a:t> con los </a:t>
            </a:r>
            <a:r>
              <a:rPr lang="en-GB" sz="2400" b="1" dirty="0" err="1"/>
              <a:t>bra</a:t>
            </a:r>
            <a:r>
              <a:rPr lang="en-GB" sz="2400" dirty="0" err="1"/>
              <a:t>zos</a:t>
            </a:r>
            <a:r>
              <a:rPr lang="en-GB" sz="2400" dirty="0"/>
              <a:t> </a:t>
            </a:r>
            <a:r>
              <a:rPr lang="en-GB" sz="2400" dirty="0" err="1"/>
              <a:t>a</a:t>
            </a:r>
            <a:r>
              <a:rPr lang="en-GB" sz="2400" b="1" dirty="0" err="1"/>
              <a:t>bier</a:t>
            </a:r>
            <a:r>
              <a:rPr lang="en-GB" sz="2400" dirty="0" err="1"/>
              <a:t>tos</a:t>
            </a:r>
            <a:r>
              <a:rPr lang="en-GB" sz="2400" dirty="0"/>
              <a:t>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B55179-5311-7142-8052-DC1F114663D1}"/>
              </a:ext>
            </a:extLst>
          </p:cNvPr>
          <p:cNvSpPr txBox="1">
            <a:spLocks/>
          </p:cNvSpPr>
          <p:nvPr/>
        </p:nvSpPr>
        <p:spPr>
          <a:xfrm>
            <a:off x="711958" y="3886593"/>
            <a:ext cx="9424722" cy="980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 err="1"/>
              <a:t>Puedes</a:t>
            </a:r>
            <a:r>
              <a:rPr lang="en-GB" sz="2400" dirty="0"/>
              <a:t> </a:t>
            </a:r>
            <a:r>
              <a:rPr lang="en-GB" sz="2400" dirty="0" err="1"/>
              <a:t>visitar</a:t>
            </a:r>
            <a:r>
              <a:rPr lang="en-GB" sz="2400" dirty="0"/>
              <a:t> sus </a:t>
            </a:r>
            <a:r>
              <a:rPr lang="en-GB" sz="2400" b="1" dirty="0"/>
              <a:t>pla</a:t>
            </a:r>
            <a:r>
              <a:rPr lang="en-GB" sz="2400" dirty="0"/>
              <a:t>yas </a:t>
            </a:r>
            <a:r>
              <a:rPr lang="en-GB" sz="2400" dirty="0" err="1"/>
              <a:t>her</a:t>
            </a:r>
            <a:r>
              <a:rPr lang="en-GB" sz="2400" b="1" dirty="0" err="1"/>
              <a:t>mo</a:t>
            </a:r>
            <a:r>
              <a:rPr lang="en-GB" sz="2400" dirty="0" err="1"/>
              <a:t>sas</a:t>
            </a:r>
            <a:r>
              <a:rPr lang="en-GB" sz="2400" dirty="0"/>
              <a:t>, sus </a:t>
            </a:r>
            <a:r>
              <a:rPr lang="en-GB" sz="2400" dirty="0" err="1"/>
              <a:t>mon</a:t>
            </a:r>
            <a:r>
              <a:rPr lang="en-GB" sz="2400" b="1" dirty="0" err="1"/>
              <a:t>ta</a:t>
            </a:r>
            <a:r>
              <a:rPr lang="en-GB" sz="2400" dirty="0" err="1"/>
              <a:t>ñas</a:t>
            </a:r>
            <a:r>
              <a:rPr lang="en-GB" sz="2400" dirty="0"/>
              <a:t> </a:t>
            </a:r>
            <a:r>
              <a:rPr lang="en-GB" sz="2400" b="1" dirty="0" err="1"/>
              <a:t>al</a:t>
            </a:r>
            <a:r>
              <a:rPr lang="en-GB" sz="2400" dirty="0" err="1"/>
              <a:t>tas</a:t>
            </a:r>
            <a:r>
              <a:rPr lang="en-GB" sz="2400" dirty="0"/>
              <a:t>, sus </a:t>
            </a:r>
            <a:r>
              <a:rPr lang="en-GB" sz="2400" b="1" err="1"/>
              <a:t>la</a:t>
            </a:r>
            <a:r>
              <a:rPr lang="en-GB" sz="2400" err="1"/>
              <a:t>gos</a:t>
            </a:r>
            <a:r>
              <a:rPr lang="en-GB" sz="2400"/>
              <a:t> impresio</a:t>
            </a:r>
            <a:r>
              <a:rPr lang="en-GB" sz="2400" b="1"/>
              <a:t>nan</a:t>
            </a:r>
            <a:r>
              <a:rPr lang="en-GB" sz="2400"/>
              <a:t>tes* y </a:t>
            </a:r>
            <a:r>
              <a:rPr lang="en-GB" sz="2400" dirty="0"/>
              <a:t>sus </a:t>
            </a:r>
            <a:r>
              <a:rPr lang="en-GB" sz="2400" b="1" dirty="0"/>
              <a:t>bos</a:t>
            </a:r>
            <a:r>
              <a:rPr lang="en-GB" sz="2400" dirty="0"/>
              <a:t>ques </a:t>
            </a:r>
            <a:r>
              <a:rPr lang="en-GB" sz="2400" b="1" dirty="0" err="1"/>
              <a:t>lle</a:t>
            </a:r>
            <a:r>
              <a:rPr lang="en-GB" sz="2400" dirty="0" err="1"/>
              <a:t>nos</a:t>
            </a:r>
            <a:r>
              <a:rPr lang="en-GB" sz="2400" dirty="0"/>
              <a:t> de </a:t>
            </a:r>
            <a:r>
              <a:rPr lang="en-GB" sz="2400" b="1" dirty="0" err="1"/>
              <a:t>vi</a:t>
            </a:r>
            <a:r>
              <a:rPr lang="en-GB" sz="2400" dirty="0" err="1"/>
              <a:t>da</a:t>
            </a:r>
            <a:r>
              <a:rPr lang="en-GB" sz="2400" dirty="0"/>
              <a:t>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A53DC1-3DBC-8140-9E90-49A820543AF1}"/>
              </a:ext>
            </a:extLst>
          </p:cNvPr>
          <p:cNvSpPr txBox="1">
            <a:spLocks/>
          </p:cNvSpPr>
          <p:nvPr/>
        </p:nvSpPr>
        <p:spPr>
          <a:xfrm>
            <a:off x="725021" y="5064980"/>
            <a:ext cx="10515600" cy="980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/>
              <a:t>Las </a:t>
            </a:r>
            <a:r>
              <a:rPr lang="en-GB" sz="2400" dirty="0" err="1"/>
              <a:t>tradi</a:t>
            </a:r>
            <a:r>
              <a:rPr lang="en-GB" sz="2400" b="1" dirty="0" err="1"/>
              <a:t>cio</a:t>
            </a:r>
            <a:r>
              <a:rPr lang="en-GB" sz="2400" dirty="0" err="1"/>
              <a:t>nes</a:t>
            </a:r>
            <a:r>
              <a:rPr lang="en-GB" sz="2400" dirty="0"/>
              <a:t> son </a:t>
            </a:r>
            <a:r>
              <a:rPr lang="en-GB" sz="2400" dirty="0" err="1"/>
              <a:t>muy</a:t>
            </a:r>
            <a:r>
              <a:rPr lang="en-GB" sz="2400" dirty="0"/>
              <a:t> </a:t>
            </a:r>
            <a:r>
              <a:rPr lang="en-GB" sz="2400" dirty="0" err="1"/>
              <a:t>impor</a:t>
            </a:r>
            <a:r>
              <a:rPr lang="en-GB" sz="2400" b="1" dirty="0" err="1"/>
              <a:t>tan</a:t>
            </a:r>
            <a:r>
              <a:rPr lang="en-GB" sz="2400" dirty="0" err="1"/>
              <a:t>tes</a:t>
            </a:r>
            <a:r>
              <a:rPr lang="en-GB" sz="2400" dirty="0"/>
              <a:t> </a:t>
            </a:r>
            <a:r>
              <a:rPr lang="en-GB" sz="2400" b="1" dirty="0"/>
              <a:t>pa</a:t>
            </a:r>
            <a:r>
              <a:rPr lang="en-GB" sz="2400" dirty="0"/>
              <a:t>ra los </a:t>
            </a:r>
            <a:r>
              <a:rPr lang="en-GB" sz="2400" dirty="0" err="1"/>
              <a:t>mexi</a:t>
            </a:r>
            <a:r>
              <a:rPr lang="en-GB" sz="2400" b="1" dirty="0" err="1"/>
              <a:t>ca</a:t>
            </a:r>
            <a:r>
              <a:rPr lang="en-GB" sz="2400" dirty="0" err="1"/>
              <a:t>nos</a:t>
            </a:r>
            <a:r>
              <a:rPr lang="en-GB" sz="2400" dirty="0"/>
              <a:t> y sus </a:t>
            </a:r>
            <a:r>
              <a:rPr lang="en-GB" sz="2400" dirty="0" err="1"/>
              <a:t>celebra</a:t>
            </a:r>
            <a:r>
              <a:rPr lang="en-GB" sz="2400" b="1" dirty="0" err="1"/>
              <a:t>cio</a:t>
            </a:r>
            <a:r>
              <a:rPr lang="en-GB" sz="2400" dirty="0" err="1"/>
              <a:t>nes</a:t>
            </a:r>
            <a:r>
              <a:rPr lang="en-GB" sz="2400" dirty="0"/>
              <a:t> son </a:t>
            </a:r>
            <a:r>
              <a:rPr lang="en-GB" sz="2400" dirty="0" err="1"/>
              <a:t>muy</a:t>
            </a:r>
            <a:r>
              <a:rPr lang="en-GB" sz="2400" dirty="0"/>
              <a:t> </a:t>
            </a:r>
            <a:r>
              <a:rPr lang="en-GB" sz="2400" dirty="0" err="1"/>
              <a:t>espe</a:t>
            </a:r>
            <a:r>
              <a:rPr lang="en-GB" sz="2400" b="1" dirty="0" err="1"/>
              <a:t>cia</a:t>
            </a:r>
            <a:r>
              <a:rPr lang="en-GB" sz="2400" dirty="0" err="1"/>
              <a:t>les</a:t>
            </a:r>
            <a:r>
              <a:rPr lang="en-GB" sz="2400" dirty="0"/>
              <a:t>.</a:t>
            </a:r>
            <a:endParaRPr lang="en-GB" sz="2400" b="1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D3071E86-D01D-7543-AF3F-50D1271C06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6" b="899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9878" y="4780086"/>
            <a:ext cx="974166" cy="153801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1EE9230-D768-B84A-B451-12A005FE74A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6718" y="3759181"/>
            <a:ext cx="1827326" cy="921608"/>
          </a:xfrm>
          <a:prstGeom prst="rect">
            <a:avLst/>
          </a:prstGeom>
        </p:spPr>
      </p:pic>
      <p:pic>
        <p:nvPicPr>
          <p:cNvPr id="3074" name="Picture 2" descr="Joven, Universitario, Feliz, Estudiante, Escuela">
            <a:extLst>
              <a:ext uri="{FF2B5EF4-FFF2-40B4-BE49-F238E27FC236}">
                <a16:creationId xmlns:a16="http://schemas.microsoft.com/office/drawing/2014/main" id="{CECC7D6A-B8A8-2442-BBC8-D56891BDC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853" y="2347423"/>
            <a:ext cx="1810749" cy="120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8541628" y="5493116"/>
            <a:ext cx="238275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*amable - friendly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350253" y="5965917"/>
            <a:ext cx="357412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>
                <a:solidFill>
                  <a:srgbClr val="002060"/>
                </a:solidFill>
              </a:rPr>
              <a:t>*impresionante - impressive</a:t>
            </a:r>
          </a:p>
        </p:txBody>
      </p:sp>
    </p:spTree>
    <p:extLst>
      <p:ext uri="{BB962C8B-B14F-4D97-AF65-F5344CB8AC3E}">
        <p14:creationId xmlns:p14="http://schemas.microsoft.com/office/powerpoint/2010/main" val="224193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D22A350D-BA50-6B43-9B67-F259509170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4987" y="740644"/>
            <a:ext cx="3499627" cy="2583546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98AB2A3C-6833-9541-8447-8637C434B1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0113" y="747068"/>
            <a:ext cx="3499627" cy="2583546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6A413774-E40B-FE4E-8BF0-6CD5C9CD4A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860" y="3452877"/>
            <a:ext cx="3499627" cy="2583546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903A55F6-4423-B043-B47B-09EA6ABCC2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0112" y="3471198"/>
            <a:ext cx="3499627" cy="2583546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FA1CA1E5-789A-C34D-8000-283BC8BE3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8503" y="3452877"/>
            <a:ext cx="3499627" cy="25835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70" y="248484"/>
            <a:ext cx="10402230" cy="482478"/>
          </a:xfrm>
        </p:spPr>
        <p:txBody>
          <a:bodyPr>
            <a:normAutofit fontScale="90000"/>
          </a:bodyPr>
          <a:lstStyle/>
          <a:p>
            <a:r>
              <a:rPr lang="en-GB" sz="2200" b="1" dirty="0"/>
              <a:t>Escribe las seis </a:t>
            </a:r>
            <a:r>
              <a:rPr lang="en-GB" sz="2200" b="1" dirty="0" err="1"/>
              <a:t>frases</a:t>
            </a:r>
            <a:r>
              <a:rPr lang="en-GB" sz="2200" b="1" dirty="0"/>
              <a:t> </a:t>
            </a:r>
            <a:r>
              <a:rPr lang="en-GB" sz="2200" b="1" dirty="0" err="1"/>
              <a:t>sobre</a:t>
            </a:r>
            <a:r>
              <a:rPr lang="en-GB" sz="2200" b="1" dirty="0"/>
              <a:t> México </a:t>
            </a:r>
            <a:r>
              <a:rPr lang="en-GB" sz="2200" b="1" dirty="0" err="1"/>
              <a:t>en</a:t>
            </a:r>
            <a:r>
              <a:rPr lang="en-GB" sz="2200" b="1" dirty="0"/>
              <a:t> </a:t>
            </a:r>
            <a:r>
              <a:rPr lang="en-GB" sz="2200" b="1" dirty="0" err="1"/>
              <a:t>español</a:t>
            </a:r>
            <a:r>
              <a:rPr lang="en-GB" sz="2200" b="1" dirty="0"/>
              <a:t> para una </a:t>
            </a:r>
            <a:r>
              <a:rPr lang="en-GB" sz="2200" b="1" dirty="0" err="1"/>
              <a:t>página</a:t>
            </a:r>
            <a:r>
              <a:rPr lang="en-GB" sz="2200" b="1" dirty="0"/>
              <a:t> web de </a:t>
            </a:r>
            <a:r>
              <a:rPr lang="en-GB" sz="2200" b="1" dirty="0" err="1"/>
              <a:t>viajes</a:t>
            </a:r>
            <a:r>
              <a:rPr lang="en-GB" sz="2200" b="1" dirty="0"/>
              <a:t>: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515600" y="258166"/>
            <a:ext cx="14125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E415A09-61A2-2343-BB1E-1579C6EA2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861" y="740644"/>
            <a:ext cx="3499627" cy="258354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DADC8FF-3671-444F-AF38-0057E5437B33}"/>
              </a:ext>
            </a:extLst>
          </p:cNvPr>
          <p:cNvSpPr txBox="1"/>
          <p:nvPr/>
        </p:nvSpPr>
        <p:spPr>
          <a:xfrm>
            <a:off x="8560367" y="1262485"/>
            <a:ext cx="32715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Its cities </a:t>
            </a:r>
            <a:r>
              <a:rPr lang="en-GB" sz="220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are interesting 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places. </a:t>
            </a:r>
          </a:p>
          <a:p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You can look at the old buildings and enjoy the atmosphere.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C64587A-95D2-B24A-BF18-6BD0130D9A2E}"/>
              </a:ext>
            </a:extLst>
          </p:cNvPr>
          <p:cNvSpPr txBox="1"/>
          <p:nvPr/>
        </p:nvSpPr>
        <p:spPr>
          <a:xfrm>
            <a:off x="4855910" y="3968046"/>
            <a:ext cx="275959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Its customs are unique, </a:t>
            </a:r>
            <a:r>
              <a:rPr lang="en-GB" sz="220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especially the way of celebrating the dead.</a:t>
            </a:r>
            <a:endParaRPr lang="en-GB" sz="2200" dirty="0">
              <a:solidFill>
                <a:schemeClr val="accent5">
                  <a:lumMod val="50000"/>
                </a:schemeClr>
              </a:solidFill>
              <a:highlight>
                <a:srgbClr val="FBF0D5"/>
              </a:highligh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703989E-BBBA-1849-A774-B45FBDE9CC44}"/>
              </a:ext>
            </a:extLst>
          </p:cNvPr>
          <p:cNvSpPr txBox="1"/>
          <p:nvPr/>
        </p:nvSpPr>
        <p:spPr>
          <a:xfrm>
            <a:off x="733980" y="1440620"/>
            <a:ext cx="25382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Its nature is very special and its landscapes are beautiful.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9B8921D-0116-D54D-A85F-448322625363}"/>
              </a:ext>
            </a:extLst>
          </p:cNvPr>
          <p:cNvSpPr txBox="1"/>
          <p:nvPr/>
        </p:nvSpPr>
        <p:spPr>
          <a:xfrm>
            <a:off x="662022" y="4162535"/>
            <a:ext cx="28623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Its food is </a:t>
            </a:r>
            <a:r>
              <a:rPr lang="en-GB" sz="220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very tasty; 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you can eat </a:t>
            </a:r>
            <a:r>
              <a:rPr lang="en-GB" sz="220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many types 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of dishes.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E383EB9-D131-D949-9DEF-0EA31005A9E8}"/>
              </a:ext>
            </a:extLst>
          </p:cNvPr>
          <p:cNvSpPr txBox="1"/>
          <p:nvPr/>
        </p:nvSpPr>
        <p:spPr>
          <a:xfrm>
            <a:off x="9008216" y="4139901"/>
            <a:ext cx="26480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Its museums are 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great if you like to learn </a:t>
            </a:r>
            <a:r>
              <a:rPr lang="en-GB" sz="220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about history.</a:t>
            </a:r>
            <a:endParaRPr lang="en-GB" sz="2200" dirty="0">
              <a:solidFill>
                <a:schemeClr val="accent5">
                  <a:lumMod val="50000"/>
                </a:schemeClr>
              </a:solidFill>
              <a:highlight>
                <a:srgbClr val="FBF0D5"/>
              </a:highlight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31C5B9E-A6C2-E747-ADB4-BE52DA762958}"/>
              </a:ext>
            </a:extLst>
          </p:cNvPr>
          <p:cNvSpPr txBox="1"/>
          <p:nvPr/>
        </p:nvSpPr>
        <p:spPr>
          <a:xfrm>
            <a:off x="4686924" y="1749298"/>
            <a:ext cx="3097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Its people are very kind. It’s easy to make a lot of friends.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7F7EC8F-FBDD-F14C-A701-C24EDF33CE76}"/>
              </a:ext>
            </a:extLst>
          </p:cNvPr>
          <p:cNvSpPr txBox="1"/>
          <p:nvPr/>
        </p:nvSpPr>
        <p:spPr>
          <a:xfrm>
            <a:off x="753600" y="1389449"/>
            <a:ext cx="29946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Su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naturaleza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es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muy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especial y sus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paisajes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20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son preciosos/hermosos.</a:t>
            </a:r>
            <a:endParaRPr lang="en-GB" sz="2200" dirty="0">
              <a:solidFill>
                <a:schemeClr val="accent5">
                  <a:lumMod val="50000"/>
                </a:schemeClr>
              </a:solidFill>
              <a:highlight>
                <a:srgbClr val="FBF0D5"/>
              </a:highlight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9BCC7D0-E805-D642-AD8F-82127D9807F0}"/>
              </a:ext>
            </a:extLst>
          </p:cNvPr>
          <p:cNvSpPr txBox="1"/>
          <p:nvPr/>
        </p:nvSpPr>
        <p:spPr>
          <a:xfrm>
            <a:off x="4855910" y="3968046"/>
            <a:ext cx="275959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Sus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costumbres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son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únicas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, </a:t>
            </a:r>
            <a:r>
              <a:rPr lang="en-GB" sz="220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especialmente</a:t>
            </a:r>
            <a:r>
              <a:rPr lang="en-GB" sz="220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la forma de celebrar a los muertos.</a:t>
            </a:r>
            <a:endParaRPr lang="en-GB" sz="2200" dirty="0">
              <a:solidFill>
                <a:schemeClr val="accent5">
                  <a:lumMod val="50000"/>
                </a:schemeClr>
              </a:solidFill>
              <a:highlight>
                <a:srgbClr val="FBF0D5"/>
              </a:highlight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3D70602F-C42C-C343-9024-440BA0920DB8}"/>
              </a:ext>
            </a:extLst>
          </p:cNvPr>
          <p:cNvSpPr txBox="1"/>
          <p:nvPr/>
        </p:nvSpPr>
        <p:spPr>
          <a:xfrm>
            <a:off x="688504" y="4139901"/>
            <a:ext cx="28623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Su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comida es </a:t>
            </a:r>
            <a:r>
              <a:rPr lang="en-GB" sz="220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muy</a:t>
            </a:r>
            <a:r>
              <a:rPr lang="en-GB" sz="220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rica;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puedes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comer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muchos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20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tipos</a:t>
            </a:r>
            <a:r>
              <a:rPr lang="en-GB" sz="220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de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platos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.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7EDBFD1-DF05-BB47-9F17-8F73BF55BD5D}"/>
              </a:ext>
            </a:extLst>
          </p:cNvPr>
          <p:cNvSpPr txBox="1"/>
          <p:nvPr/>
        </p:nvSpPr>
        <p:spPr>
          <a:xfrm>
            <a:off x="8586250" y="1329781"/>
            <a:ext cx="32715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Sus </a:t>
            </a:r>
            <a:r>
              <a:rPr lang="en-GB" sz="220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ciudades</a:t>
            </a:r>
            <a:r>
              <a:rPr lang="en-GB" sz="220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son lugares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interesantes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.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Puedes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mirar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los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edificios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antiguos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y </a:t>
            </a:r>
            <a:r>
              <a:rPr lang="en-GB" sz="220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disfrutar</a:t>
            </a:r>
            <a:r>
              <a:rPr lang="en-GB" sz="220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del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ambiente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.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AD0AC1A4-4412-B74D-B2CC-E29333AD1EE7}"/>
              </a:ext>
            </a:extLst>
          </p:cNvPr>
          <p:cNvSpPr txBox="1"/>
          <p:nvPr/>
        </p:nvSpPr>
        <p:spPr>
          <a:xfrm>
            <a:off x="8872085" y="4139901"/>
            <a:ext cx="26480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Sus museos son geniales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si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te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gusta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aprender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sobre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historia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.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AE9D9E4-7D63-594B-A1A3-EC4173DA66C7}"/>
              </a:ext>
            </a:extLst>
          </p:cNvPr>
          <p:cNvSpPr txBox="1"/>
          <p:nvPr/>
        </p:nvSpPr>
        <p:spPr>
          <a:xfrm>
            <a:off x="4713631" y="1621131"/>
            <a:ext cx="28623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Su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gente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es </a:t>
            </a:r>
            <a:r>
              <a:rPr lang="en-GB" sz="220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muy</a:t>
            </a:r>
            <a:r>
              <a:rPr lang="en-GB" sz="220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simpática/amable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. Es </a:t>
            </a:r>
            <a:r>
              <a:rPr lang="en-GB" sz="2200" dirty="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fácil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</a:t>
            </a:r>
            <a:r>
              <a:rPr lang="en-GB" sz="2200" err="1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hacer</a:t>
            </a:r>
            <a:r>
              <a:rPr lang="en-GB" sz="220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muchos amigos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.</a:t>
            </a:r>
          </a:p>
        </p:txBody>
      </p:sp>
      <p:sp>
        <p:nvSpPr>
          <p:cNvPr id="37" name="Llamada rectangular redondeada 36">
            <a:extLst>
              <a:ext uri="{FF2B5EF4-FFF2-40B4-BE49-F238E27FC236}">
                <a16:creationId xmlns:a16="http://schemas.microsoft.com/office/drawing/2014/main" id="{676D4A32-E34E-4147-9F95-89899AE85F63}"/>
              </a:ext>
            </a:extLst>
          </p:cNvPr>
          <p:cNvSpPr/>
          <p:nvPr/>
        </p:nvSpPr>
        <p:spPr>
          <a:xfrm>
            <a:off x="5172530" y="839441"/>
            <a:ext cx="2862338" cy="640010"/>
          </a:xfrm>
          <a:prstGeom prst="wedgeRoundRectCallout">
            <a:avLst>
              <a:gd name="adj1" fmla="val 5269"/>
              <a:gd name="adj2" fmla="val 9037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000">
                <a:solidFill>
                  <a:schemeClr val="accent5">
                    <a:lumMod val="50000"/>
                  </a:schemeClr>
                </a:solidFill>
              </a:rPr>
              <a:t>Remember</a:t>
            </a:r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es-GB" sz="200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‘people’ in Spanish is singular.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519200" y="5945135"/>
            <a:ext cx="367280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002060"/>
                </a:solidFill>
                <a:latin typeface="Century Gothic" panose="020B0502020202020204" pitchFamily="34" charset="0"/>
              </a:rPr>
              <a:t>*especially – especialmente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300" y="730962"/>
            <a:ext cx="3683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/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96704" y="741869"/>
            <a:ext cx="3683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/>
              <a:t>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436992" y="741869"/>
            <a:ext cx="3683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/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5300" y="3448394"/>
            <a:ext cx="3683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/>
              <a:t>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96704" y="3459301"/>
            <a:ext cx="3683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/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436992" y="3459301"/>
            <a:ext cx="3683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/>
              <a:t>6</a:t>
            </a:r>
          </a:p>
        </p:txBody>
      </p:sp>
      <p:sp>
        <p:nvSpPr>
          <p:cNvPr id="42" name="Llamada rectangular redondeada 36">
            <a:extLst>
              <a:ext uri="{FF2B5EF4-FFF2-40B4-BE49-F238E27FC236}">
                <a16:creationId xmlns:a16="http://schemas.microsoft.com/office/drawing/2014/main" id="{676D4A32-E34E-4147-9F95-89899AE85F63}"/>
              </a:ext>
            </a:extLst>
          </p:cNvPr>
          <p:cNvSpPr/>
          <p:nvPr/>
        </p:nvSpPr>
        <p:spPr>
          <a:xfrm>
            <a:off x="3092007" y="5775784"/>
            <a:ext cx="5057037" cy="614255"/>
          </a:xfrm>
          <a:prstGeom prst="wedgeRoundRectCallout">
            <a:avLst>
              <a:gd name="adj1" fmla="val 9789"/>
              <a:gd name="adj2" fmla="val -7390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Use personal ‘a’ if the direct object is a living thing (or was once alive!).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58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11" grpId="0"/>
      <p:bldP spid="13" grpId="0"/>
      <p:bldP spid="15" grpId="0"/>
      <p:bldP spid="21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1"/>
          <p:cNvSpPr txBox="1">
            <a:spLocks noGrp="1"/>
          </p:cNvSpPr>
          <p:nvPr>
            <p:ph type="title"/>
          </p:nvPr>
        </p:nvSpPr>
        <p:spPr>
          <a:xfrm>
            <a:off x="22159" y="-37105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</a:pPr>
            <a:r>
              <a:rPr lang="en-GB" sz="2400"/>
              <a:t>Solución</a:t>
            </a:r>
            <a:endParaRPr sz="4000"/>
          </a:p>
        </p:txBody>
      </p:sp>
      <p:sp>
        <p:nvSpPr>
          <p:cNvPr id="396" name="Google Shape;396;p11"/>
          <p:cNvSpPr/>
          <p:nvPr/>
        </p:nvSpPr>
        <p:spPr>
          <a:xfrm>
            <a:off x="391005" y="471847"/>
            <a:ext cx="5509751" cy="817060"/>
          </a:xfrm>
          <a:prstGeom prst="wedgeRoundRectCallout">
            <a:avLst>
              <a:gd name="adj1" fmla="val -17074"/>
              <a:gd name="adj2" fmla="val 51286"/>
              <a:gd name="adj3" fmla="val 16667"/>
            </a:avLst>
          </a:prstGeom>
          <a:solidFill>
            <a:srgbClr val="E1EFD8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n-GB" sz="2000" ker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Its nature is very special and its landscapes are beautiful. </a:t>
            </a:r>
          </a:p>
        </p:txBody>
      </p:sp>
      <p:sp>
        <p:nvSpPr>
          <p:cNvPr id="397" name="Google Shape;397;p11"/>
          <p:cNvSpPr/>
          <p:nvPr/>
        </p:nvSpPr>
        <p:spPr>
          <a:xfrm>
            <a:off x="391005" y="3647334"/>
            <a:ext cx="5528444" cy="696898"/>
          </a:xfrm>
          <a:prstGeom prst="wedgeRoundRectCallout">
            <a:avLst>
              <a:gd name="adj1" fmla="val -24731"/>
              <a:gd name="adj2" fmla="val 48866"/>
              <a:gd name="adj3" fmla="val 16667"/>
            </a:avLst>
          </a:prstGeom>
          <a:solidFill>
            <a:srgbClr val="FFF2CC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n-GB" sz="2000" ker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Its food is very tasty; you can eat many types of dishes.</a:t>
            </a:r>
          </a:p>
        </p:txBody>
      </p:sp>
      <p:sp>
        <p:nvSpPr>
          <p:cNvPr id="398" name="Google Shape;398;p11"/>
          <p:cNvSpPr/>
          <p:nvPr/>
        </p:nvSpPr>
        <p:spPr>
          <a:xfrm>
            <a:off x="391005" y="4510906"/>
            <a:ext cx="5528444" cy="843604"/>
          </a:xfrm>
          <a:prstGeom prst="wedgeRoundRectCallout">
            <a:avLst>
              <a:gd name="adj1" fmla="val -19498"/>
              <a:gd name="adj2" fmla="val 48464"/>
              <a:gd name="adj3" fmla="val 16667"/>
            </a:avLst>
          </a:prstGeom>
          <a:solidFill>
            <a:srgbClr val="FBE4D4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n-GB" sz="2000" ker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Its customs are unique, especially the way of celebrating the dead.</a:t>
            </a:r>
          </a:p>
        </p:txBody>
      </p:sp>
      <p:sp>
        <p:nvSpPr>
          <p:cNvPr id="399" name="Google Shape;399;p11"/>
          <p:cNvSpPr/>
          <p:nvPr/>
        </p:nvSpPr>
        <p:spPr>
          <a:xfrm>
            <a:off x="372312" y="1494717"/>
            <a:ext cx="5608623" cy="788987"/>
          </a:xfrm>
          <a:prstGeom prst="wedgeRoundRectCallout">
            <a:avLst>
              <a:gd name="adj1" fmla="val -22179"/>
              <a:gd name="adj2" fmla="val 43929"/>
              <a:gd name="adj3" fmla="val 16667"/>
            </a:avLst>
          </a:prstGeom>
          <a:solidFill>
            <a:srgbClr val="D8E2F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n-GB" sz="2000" ker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Its people are very kind. It’s easy to make a lot of friends.</a:t>
            </a:r>
          </a:p>
        </p:txBody>
      </p:sp>
      <p:sp>
        <p:nvSpPr>
          <p:cNvPr id="400" name="Google Shape;400;p11"/>
          <p:cNvSpPr/>
          <p:nvPr/>
        </p:nvSpPr>
        <p:spPr>
          <a:xfrm>
            <a:off x="391005" y="2442986"/>
            <a:ext cx="5528444" cy="989258"/>
          </a:xfrm>
          <a:prstGeom prst="wedgeRoundRectCallout">
            <a:avLst>
              <a:gd name="adj1" fmla="val -49042"/>
              <a:gd name="adj2" fmla="val -21610"/>
              <a:gd name="adj3" fmla="val 16667"/>
            </a:avLst>
          </a:prstGeom>
          <a:solidFill>
            <a:srgbClr val="EDEDED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n-GB" sz="2000" ker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Its cities are interesting places. </a:t>
            </a:r>
          </a:p>
          <a:p>
            <a:pPr lvl="0" algn="ctr">
              <a:buClr>
                <a:srgbClr val="000000"/>
              </a:buClr>
            </a:pPr>
            <a:r>
              <a:rPr lang="en-GB" sz="2000" ker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can look at the old buildings and enjoy the atmosphere.</a:t>
            </a:r>
          </a:p>
        </p:txBody>
      </p:sp>
      <p:sp>
        <p:nvSpPr>
          <p:cNvPr id="401" name="Google Shape;401;p11"/>
          <p:cNvSpPr/>
          <p:nvPr/>
        </p:nvSpPr>
        <p:spPr>
          <a:xfrm>
            <a:off x="6260077" y="471847"/>
            <a:ext cx="5721083" cy="817060"/>
          </a:xfrm>
          <a:prstGeom prst="wedgeRoundRectCallout">
            <a:avLst>
              <a:gd name="adj1" fmla="val -18525"/>
              <a:gd name="adj2" fmla="val 50997"/>
              <a:gd name="adj3" fmla="val 16667"/>
            </a:avLst>
          </a:prstGeom>
          <a:solidFill>
            <a:srgbClr val="E1EFD8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s-ES" sz="2000" ker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 naturaleza es muy especial y sus paisajes son preciosos/hermosos.</a:t>
            </a:r>
          </a:p>
        </p:txBody>
      </p:sp>
      <p:sp>
        <p:nvSpPr>
          <p:cNvPr id="402" name="Google Shape;402;p11"/>
          <p:cNvSpPr/>
          <p:nvPr/>
        </p:nvSpPr>
        <p:spPr>
          <a:xfrm>
            <a:off x="6278769" y="4510906"/>
            <a:ext cx="5721083" cy="842900"/>
          </a:xfrm>
          <a:prstGeom prst="wedgeRoundRectCallout">
            <a:avLst>
              <a:gd name="adj1" fmla="val 23339"/>
              <a:gd name="adj2" fmla="val 50332"/>
              <a:gd name="adj3" fmla="val 16667"/>
            </a:avLst>
          </a:prstGeom>
          <a:solidFill>
            <a:srgbClr val="FBE4D4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s-ES" sz="2000" ker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 costumbres son únicas, especialmente la forma de celebrar a los muertos.</a:t>
            </a:r>
          </a:p>
        </p:txBody>
      </p:sp>
      <p:sp>
        <p:nvSpPr>
          <p:cNvPr id="403" name="Google Shape;403;p11"/>
          <p:cNvSpPr/>
          <p:nvPr/>
        </p:nvSpPr>
        <p:spPr>
          <a:xfrm>
            <a:off x="6278769" y="3647334"/>
            <a:ext cx="5721083" cy="699046"/>
          </a:xfrm>
          <a:prstGeom prst="wedgeRoundRectCallout">
            <a:avLst>
              <a:gd name="adj1" fmla="val -23749"/>
              <a:gd name="adj2" fmla="val 48879"/>
              <a:gd name="adj3" fmla="val 16667"/>
            </a:avLst>
          </a:prstGeom>
          <a:solidFill>
            <a:srgbClr val="FFF2CC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s-ES" sz="2000" ker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 comida es muy rica; puedes comer muchos tipos de platos.</a:t>
            </a:r>
          </a:p>
        </p:txBody>
      </p:sp>
      <p:sp>
        <p:nvSpPr>
          <p:cNvPr id="404" name="Google Shape;404;p11"/>
          <p:cNvSpPr/>
          <p:nvPr/>
        </p:nvSpPr>
        <p:spPr>
          <a:xfrm>
            <a:off x="6278769" y="2472539"/>
            <a:ext cx="5755029" cy="989258"/>
          </a:xfrm>
          <a:prstGeom prst="wedgeRoundRectCallout">
            <a:avLst>
              <a:gd name="adj1" fmla="val -47769"/>
              <a:gd name="adj2" fmla="val -26362"/>
              <a:gd name="adj3" fmla="val 16667"/>
            </a:avLst>
          </a:prstGeom>
          <a:solidFill>
            <a:srgbClr val="EDEDED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s-ES" sz="2000" ker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 ciudades son lugares interesantes. Puedes mirar los edificios antiguos y disfrutar del ambiente.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5" name="Google Shape;405;p11"/>
          <p:cNvSpPr/>
          <p:nvPr/>
        </p:nvSpPr>
        <p:spPr>
          <a:xfrm>
            <a:off x="6260076" y="1494717"/>
            <a:ext cx="5755029" cy="788987"/>
          </a:xfrm>
          <a:prstGeom prst="wedgeRoundRectCallout">
            <a:avLst>
              <a:gd name="adj1" fmla="val -25506"/>
              <a:gd name="adj2" fmla="val 50210"/>
              <a:gd name="adj3" fmla="val 16667"/>
            </a:avLst>
          </a:prstGeom>
          <a:solidFill>
            <a:srgbClr val="D8E2F3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s-ES" sz="2000" ker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 gente es muy simpática/amable. Es fácil hacer muchos amigos.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19200" y="37821"/>
            <a:ext cx="367280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002060"/>
                </a:solidFill>
                <a:latin typeface="Century Gothic" panose="020B0502020202020204" pitchFamily="34" charset="0"/>
              </a:rPr>
              <a:t>*especially – especialmente</a:t>
            </a:r>
          </a:p>
        </p:txBody>
      </p:sp>
      <p:sp>
        <p:nvSpPr>
          <p:cNvPr id="15" name="Google Shape;398;p11"/>
          <p:cNvSpPr/>
          <p:nvPr/>
        </p:nvSpPr>
        <p:spPr>
          <a:xfrm>
            <a:off x="372312" y="5466852"/>
            <a:ext cx="5528444" cy="843604"/>
          </a:xfrm>
          <a:prstGeom prst="wedgeRoundRectCallout">
            <a:avLst>
              <a:gd name="adj1" fmla="val -19498"/>
              <a:gd name="adj2" fmla="val 48464"/>
              <a:gd name="adj3" fmla="val 16667"/>
            </a:avLst>
          </a:prstGeom>
          <a:solidFill>
            <a:srgbClr val="FFC000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n-GB" sz="2000" ker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Its museums are great if you like to learn about history.</a:t>
            </a:r>
          </a:p>
        </p:txBody>
      </p:sp>
      <p:sp>
        <p:nvSpPr>
          <p:cNvPr id="16" name="Google Shape;402;p11"/>
          <p:cNvSpPr/>
          <p:nvPr/>
        </p:nvSpPr>
        <p:spPr>
          <a:xfrm>
            <a:off x="6278769" y="5466852"/>
            <a:ext cx="5721083" cy="842900"/>
          </a:xfrm>
          <a:prstGeom prst="wedgeRoundRectCallout">
            <a:avLst>
              <a:gd name="adj1" fmla="val 23339"/>
              <a:gd name="adj2" fmla="val 50332"/>
              <a:gd name="adj3" fmla="val 16667"/>
            </a:avLst>
          </a:prstGeom>
          <a:solidFill>
            <a:srgbClr val="FFC000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s-ES" sz="2000" ker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 museos son geniales si te gusta aprender sobre historia.</a:t>
            </a:r>
          </a:p>
        </p:txBody>
      </p:sp>
    </p:spTree>
    <p:extLst>
      <p:ext uri="{BB962C8B-B14F-4D97-AF65-F5344CB8AC3E}">
        <p14:creationId xmlns:p14="http://schemas.microsoft.com/office/powerpoint/2010/main" val="88118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Vocabulario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611853" y="258166"/>
            <a:ext cx="1316290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6A571-5731-4120-9CCE-13B635972106}"/>
              </a:ext>
            </a:extLst>
          </p:cNvPr>
          <p:cNvSpPr txBox="1"/>
          <p:nvPr/>
        </p:nvSpPr>
        <p:spPr>
          <a:xfrm>
            <a:off x="3689660" y="4780768"/>
            <a:ext cx="2232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tocar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75C7D-B48A-4FAC-84D2-E3EE6F374E75}"/>
              </a:ext>
            </a:extLst>
          </p:cNvPr>
          <p:cNvSpPr txBox="1"/>
          <p:nvPr/>
        </p:nvSpPr>
        <p:spPr>
          <a:xfrm>
            <a:off x="6369577" y="4790615"/>
            <a:ext cx="2686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guardar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FD5EB-6075-44BA-AFBD-B7B3B6F7C832}"/>
              </a:ext>
            </a:extLst>
          </p:cNvPr>
          <p:cNvSpPr txBox="1"/>
          <p:nvPr/>
        </p:nvSpPr>
        <p:spPr>
          <a:xfrm>
            <a:off x="680449" y="4780769"/>
            <a:ext cx="2232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grabar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A4F433F-0B25-48C5-BCB9-49BC78C3A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726" y="1325563"/>
            <a:ext cx="503528" cy="4156259"/>
          </a:xfrm>
          <a:prstGeom prst="rect">
            <a:avLst/>
          </a:prstGeom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4BEBCD9-3976-420A-B68B-98B6C6728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8700" y="5534584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INICIO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02870C8-9B86-47B6-8620-C13F47DB6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2123" y="1344887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7C246F-3D74-4068-A087-D7E13AE8ADD9}"/>
              </a:ext>
            </a:extLst>
          </p:cNvPr>
          <p:cNvGrpSpPr/>
          <p:nvPr/>
        </p:nvGrpSpPr>
        <p:grpSpPr>
          <a:xfrm>
            <a:off x="10708727" y="1132033"/>
            <a:ext cx="1439862" cy="4523745"/>
            <a:chOff x="10571446" y="1163992"/>
            <a:chExt cx="1439862" cy="4523745"/>
          </a:xfrm>
        </p:grpSpPr>
        <p:sp>
          <p:nvSpPr>
            <p:cNvPr id="13" name="Line 4">
              <a:extLst>
                <a:ext uri="{FF2B5EF4-FFF2-40B4-BE49-F238E27FC236}">
                  <a16:creationId xmlns:a16="http://schemas.microsoft.com/office/drawing/2014/main" id="{9A07055E-ABDD-4004-BEBF-8B004A5AD8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1321843"/>
              <a:ext cx="0" cy="4156259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4" name="Line 7">
              <a:extLst>
                <a:ext uri="{FF2B5EF4-FFF2-40B4-BE49-F238E27FC236}">
                  <a16:creationId xmlns:a16="http://schemas.microsoft.com/office/drawing/2014/main" id="{8A6B8D41-B62C-4017-AC4C-20BE99118A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73817" y="1321843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5" name="Line 9">
              <a:extLst>
                <a:ext uri="{FF2B5EF4-FFF2-40B4-BE49-F238E27FC236}">
                  <a16:creationId xmlns:a16="http://schemas.microsoft.com/office/drawing/2014/main" id="{098BB941-BCED-4E0D-9E35-D4013D0D60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5478102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634F7B8B-79CB-4711-AECB-14F58B238E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71446" y="3225809"/>
              <a:ext cx="1439862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Segundos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endParaRPr>
            </a:p>
          </p:txBody>
        </p:sp>
        <p:sp>
          <p:nvSpPr>
            <p:cNvPr id="17" name="Text Box 12">
              <a:extLst>
                <a:ext uri="{FF2B5EF4-FFF2-40B4-BE49-F238E27FC236}">
                  <a16:creationId xmlns:a16="http://schemas.microsoft.com/office/drawing/2014/main" id="{3285523A-2774-451D-A020-B364A17FE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5920" y="1163992"/>
              <a:ext cx="431800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3</a:t>
              </a:r>
            </a:p>
          </p:txBody>
        </p:sp>
        <p:sp>
          <p:nvSpPr>
            <p:cNvPr id="18" name="Text Box 14">
              <a:extLst>
                <a:ext uri="{FF2B5EF4-FFF2-40B4-BE49-F238E27FC236}">
                  <a16:creationId xmlns:a16="http://schemas.microsoft.com/office/drawing/2014/main" id="{F08C6284-DCE8-41FF-A10E-9D6518B121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11172" y="5287627"/>
              <a:ext cx="73417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0</a:t>
              </a:r>
            </a:p>
          </p:txBody>
        </p: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EB0ACA7F-3A97-AC4E-91C2-B03D9D7A29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56" y="2472181"/>
            <a:ext cx="2807222" cy="190166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B79184D-92CC-5648-AEDE-40A5D02C49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350" y="2667253"/>
            <a:ext cx="1278879" cy="164545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8713C44F-7A8E-8F40-86C6-A1D5FCFD9CC9}"/>
              </a:ext>
            </a:extLst>
          </p:cNvPr>
          <p:cNvSpPr txBox="1"/>
          <p:nvPr/>
        </p:nvSpPr>
        <p:spPr>
          <a:xfrm>
            <a:off x="6035209" y="2428149"/>
            <a:ext cx="336111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6600" dirty="0">
                <a:solidFill>
                  <a:srgbClr val="7030A0"/>
                </a:solidFill>
                <a:latin typeface="American Typewriter" panose="02090604020004020304" pitchFamily="18" charset="77"/>
              </a:rPr>
              <a:t>to keep,</a:t>
            </a:r>
          </a:p>
          <a:p>
            <a:r>
              <a:rPr lang="es-GB" sz="6600" dirty="0">
                <a:solidFill>
                  <a:srgbClr val="7030A0"/>
                </a:solidFill>
                <a:latin typeface="American Typewriter" panose="02090604020004020304" pitchFamily="18" charset="77"/>
              </a:rPr>
              <a:t>keeping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751465B-81B2-FE40-AF4C-0D483056CEB5}"/>
              </a:ext>
            </a:extLst>
          </p:cNvPr>
          <p:cNvSpPr txBox="1"/>
          <p:nvPr/>
        </p:nvSpPr>
        <p:spPr>
          <a:xfrm>
            <a:off x="355631" y="4390505"/>
            <a:ext cx="2882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[to record, recording]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AF5548D-4E50-5848-B13A-DD21DC46B8E0}"/>
              </a:ext>
            </a:extLst>
          </p:cNvPr>
          <p:cNvSpPr txBox="1"/>
          <p:nvPr/>
        </p:nvSpPr>
        <p:spPr>
          <a:xfrm>
            <a:off x="3465519" y="4390505"/>
            <a:ext cx="2680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[to touch, touching]</a:t>
            </a:r>
          </a:p>
        </p:txBody>
      </p:sp>
    </p:spTree>
    <p:extLst>
      <p:ext uri="{BB962C8B-B14F-4D97-AF65-F5344CB8AC3E}">
        <p14:creationId xmlns:p14="http://schemas.microsoft.com/office/powerpoint/2010/main" val="35171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DEFE3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E56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5" name="Rectangl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6445" y="0"/>
            <a:ext cx="4350984" cy="6858000"/>
          </a:xfrm>
          <a:prstGeom prst="rect">
            <a:avLst/>
          </a:prstGeom>
          <a:solidFill>
            <a:srgbClr val="E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81D6C-D649-1548-983B-DB3A797C7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141" y="2260444"/>
            <a:ext cx="9210657" cy="879475"/>
          </a:xfrm>
        </p:spPr>
        <p:txBody>
          <a:bodyPr>
            <a:noAutofit/>
          </a:bodyPr>
          <a:lstStyle/>
          <a:p>
            <a:pPr algn="l"/>
            <a:r>
              <a:rPr lang="en-GB" sz="3200" b="1">
                <a:solidFill>
                  <a:prstClr val="white"/>
                </a:solidFill>
              </a:rPr>
              <a:t>Describing a Mexican tradition: </a:t>
            </a:r>
            <a:br>
              <a:rPr lang="en-GB" sz="3200" b="1">
                <a:solidFill>
                  <a:prstClr val="white"/>
                </a:solidFill>
              </a:rPr>
            </a:br>
            <a:r>
              <a:rPr lang="en-GB" sz="3200" b="1">
                <a:solidFill>
                  <a:prstClr val="white"/>
                </a:solidFill>
              </a:rPr>
              <a:t>Día de Muertos</a:t>
            </a:r>
            <a:endParaRPr lang="en-US" sz="32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DFED1B0-8365-D84A-847E-1CD3FA337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141" y="3616792"/>
            <a:ext cx="7045510" cy="43798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GB" sz="2800" dirty="0">
                <a:solidFill>
                  <a:prstClr val="white"/>
                </a:solidFill>
              </a:rPr>
              <a:t>possessive adjective ‘</a:t>
            </a:r>
            <a:r>
              <a:rPr lang="en-GB" sz="2800" dirty="0" err="1">
                <a:solidFill>
                  <a:prstClr val="white"/>
                </a:solidFill>
              </a:rPr>
              <a:t>su</a:t>
            </a:r>
            <a:r>
              <a:rPr lang="en-GB" sz="2800" dirty="0">
                <a:solidFill>
                  <a:prstClr val="white"/>
                </a:solidFill>
              </a:rPr>
              <a:t>’ [revisited]</a:t>
            </a:r>
            <a:endParaRPr lang="en-US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241566" y="5095357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Y9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Spanish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1.1 - 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Week 4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- 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Lesson 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B3692F8-CE33-C34E-B376-364FE77401E4}"/>
              </a:ext>
            </a:extLst>
          </p:cNvPr>
          <p:cNvSpPr txBox="1">
            <a:spLocks/>
          </p:cNvSpPr>
          <p:nvPr/>
        </p:nvSpPr>
        <p:spPr>
          <a:xfrm>
            <a:off x="241566" y="6015823"/>
            <a:ext cx="5784972" cy="59418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Amanda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Izquierdo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/ </a:t>
            </a: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 /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Nick Avery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Artwork: Mark Davies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lvl="0"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Date updated: </a:t>
            </a: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03/08/21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5" name="Picture 14" descr="NCELP log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  <p:sp>
        <p:nvSpPr>
          <p:cNvPr id="14" name="Subtitle 5">
            <a:extLst>
              <a:ext uri="{FF2B5EF4-FFF2-40B4-BE49-F238E27FC236}">
                <a16:creationId xmlns:a16="http://schemas.microsoft.com/office/drawing/2014/main" id="{DDFED1B0-8365-D84A-847E-1CD3FA337399}"/>
              </a:ext>
            </a:extLst>
          </p:cNvPr>
          <p:cNvSpPr txBox="1">
            <a:spLocks/>
          </p:cNvSpPr>
          <p:nvPr/>
        </p:nvSpPr>
        <p:spPr>
          <a:xfrm>
            <a:off x="197930" y="3178807"/>
            <a:ext cx="6933485" cy="4379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>
                <a:solidFill>
                  <a:prstClr val="white"/>
                </a:solidFill>
              </a:rPr>
              <a:t>reflexive pronoun ‘se’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140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A88CB-F3E0-D048-A98A-D067940C2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737"/>
            <a:ext cx="4692445" cy="867128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199BC722-38FE-224A-9593-9FE06E29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0" y="227339"/>
            <a:ext cx="4692445" cy="867129"/>
          </a:xfrm>
        </p:spPr>
        <p:txBody>
          <a:bodyPr>
            <a:normAutofit/>
          </a:bodyPr>
          <a:lstStyle/>
          <a:p>
            <a:r>
              <a:rPr lang="es-GB" sz="3600" b="1" dirty="0">
                <a:solidFill>
                  <a:schemeClr val="bg1"/>
                </a:solidFill>
              </a:rPr>
              <a:t>Vocabulario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6943A75-55C8-AE47-B265-AEC4C5B7BFBE}"/>
              </a:ext>
            </a:extLst>
          </p:cNvPr>
          <p:cNvSpPr txBox="1"/>
          <p:nvPr/>
        </p:nvSpPr>
        <p:spPr>
          <a:xfrm>
            <a:off x="7492912" y="4671441"/>
            <a:ext cx="1542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l _ _ _ _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1FD6CD8-FA4D-A94F-909B-8CE50625D081}"/>
              </a:ext>
            </a:extLst>
          </p:cNvPr>
          <p:cNvSpPr txBox="1"/>
          <p:nvPr/>
        </p:nvSpPr>
        <p:spPr>
          <a:xfrm>
            <a:off x="801756" y="2028976"/>
            <a:ext cx="723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y _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C23D631-7F50-FA47-853F-693D90DE7D0F}"/>
              </a:ext>
            </a:extLst>
          </p:cNvPr>
          <p:cNvSpPr txBox="1"/>
          <p:nvPr/>
        </p:nvSpPr>
        <p:spPr>
          <a:xfrm>
            <a:off x="659070" y="1187267"/>
            <a:ext cx="2860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b _ _ _ _ 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F535656-B072-6044-B5E6-458643A2A3D1}"/>
              </a:ext>
            </a:extLst>
          </p:cNvPr>
          <p:cNvSpPr txBox="1"/>
          <p:nvPr/>
        </p:nvSpPr>
        <p:spPr>
          <a:xfrm>
            <a:off x="662039" y="3838514"/>
            <a:ext cx="2379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p _ _ _ _ _ _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D21161F-85E8-1846-81BB-B1B577CD27E7}"/>
              </a:ext>
            </a:extLst>
          </p:cNvPr>
          <p:cNvSpPr txBox="1"/>
          <p:nvPr/>
        </p:nvSpPr>
        <p:spPr>
          <a:xfrm>
            <a:off x="7364376" y="903019"/>
            <a:ext cx="2379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a _ _ _ _ _ _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03F3B4C-5329-394B-B277-0583760E1305}"/>
              </a:ext>
            </a:extLst>
          </p:cNvPr>
          <p:cNvSpPr txBox="1"/>
          <p:nvPr/>
        </p:nvSpPr>
        <p:spPr>
          <a:xfrm>
            <a:off x="711832" y="2937452"/>
            <a:ext cx="3629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a _ _ _ _  m _ _ _ _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7EB7CA3-5DDF-574F-9150-B18D4067ECD6}"/>
              </a:ext>
            </a:extLst>
          </p:cNvPr>
          <p:cNvSpPr txBox="1"/>
          <p:nvPr/>
        </p:nvSpPr>
        <p:spPr>
          <a:xfrm>
            <a:off x="7441472" y="5627542"/>
            <a:ext cx="2064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la f _ _ _ _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CuadroTexto 11">
            <a:extLst>
              <a:ext uri="{FF2B5EF4-FFF2-40B4-BE49-F238E27FC236}">
                <a16:creationId xmlns:a16="http://schemas.microsoft.com/office/drawing/2014/main" id="{7C23D631-7F50-FA47-853F-693D90DE7D0F}"/>
              </a:ext>
            </a:extLst>
          </p:cNvPr>
          <p:cNvSpPr txBox="1"/>
          <p:nvPr/>
        </p:nvSpPr>
        <p:spPr>
          <a:xfrm>
            <a:off x="655562" y="1189407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203864"/>
                </a:solidFill>
                <a:latin typeface="Century Gothic" panose="020B0502020202020204" pitchFamily="34" charset="0"/>
              </a:rPr>
              <a:t>bajar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CuadroTexto 14">
            <a:extLst>
              <a:ext uri="{FF2B5EF4-FFF2-40B4-BE49-F238E27FC236}">
                <a16:creationId xmlns:a16="http://schemas.microsoft.com/office/drawing/2014/main" id="{CD21161F-85E8-1846-81BB-B1B577CD27E7}"/>
              </a:ext>
            </a:extLst>
          </p:cNvPr>
          <p:cNvSpPr txBox="1"/>
          <p:nvPr/>
        </p:nvSpPr>
        <p:spPr>
          <a:xfrm>
            <a:off x="7364672" y="906633"/>
            <a:ext cx="1670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203864"/>
                </a:solidFill>
                <a:latin typeface="Century Gothic" panose="020B0502020202020204" pitchFamily="34" charset="0"/>
              </a:rPr>
              <a:t>alguien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CuadroTexto 17">
            <a:extLst>
              <a:ext uri="{FF2B5EF4-FFF2-40B4-BE49-F238E27FC236}">
                <a16:creationId xmlns:a16="http://schemas.microsoft.com/office/drawing/2014/main" id="{D7EB7CA3-5DDF-574F-9150-B18D4067ECD6}"/>
              </a:ext>
            </a:extLst>
          </p:cNvPr>
          <p:cNvSpPr txBox="1"/>
          <p:nvPr/>
        </p:nvSpPr>
        <p:spPr>
          <a:xfrm>
            <a:off x="7441472" y="5618856"/>
            <a:ext cx="17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la </a:t>
            </a:r>
            <a:r>
              <a:rPr lang="en-GB" sz="3200" dirty="0" err="1">
                <a:solidFill>
                  <a:srgbClr val="203864"/>
                </a:solidFill>
                <a:latin typeface="Century Gothic" panose="020B0502020202020204" pitchFamily="34" charset="0"/>
              </a:rPr>
              <a:t>falda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CuadroTexto 12">
            <a:extLst>
              <a:ext uri="{FF2B5EF4-FFF2-40B4-BE49-F238E27FC236}">
                <a16:creationId xmlns:a16="http://schemas.microsoft.com/office/drawing/2014/main" id="{BF535656-B072-6044-B5E6-458643A2A3D1}"/>
              </a:ext>
            </a:extLst>
          </p:cNvPr>
          <p:cNvSpPr txBox="1"/>
          <p:nvPr/>
        </p:nvSpPr>
        <p:spPr>
          <a:xfrm>
            <a:off x="659070" y="3839163"/>
            <a:ext cx="1790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parecer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CuadroTexto 15">
            <a:extLst>
              <a:ext uri="{FF2B5EF4-FFF2-40B4-BE49-F238E27FC236}">
                <a16:creationId xmlns:a16="http://schemas.microsoft.com/office/drawing/2014/main" id="{F6189D1C-F992-1341-A6CA-4DD9702DAD5C}"/>
              </a:ext>
            </a:extLst>
          </p:cNvPr>
          <p:cNvSpPr txBox="1"/>
          <p:nvPr/>
        </p:nvSpPr>
        <p:spPr>
          <a:xfrm>
            <a:off x="682000" y="4733771"/>
            <a:ext cx="2698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p _ _ _ _ _ _ _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CuadroTexto 9">
            <a:extLst>
              <a:ext uri="{FF2B5EF4-FFF2-40B4-BE49-F238E27FC236}">
                <a16:creationId xmlns:a16="http://schemas.microsoft.com/office/drawing/2014/main" id="{D6943A75-55C8-AE47-B265-AEC4C5B7BFBE}"/>
              </a:ext>
            </a:extLst>
          </p:cNvPr>
          <p:cNvSpPr txBox="1"/>
          <p:nvPr/>
        </p:nvSpPr>
        <p:spPr>
          <a:xfrm>
            <a:off x="7485219" y="4671441"/>
            <a:ext cx="128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ligero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CuadroTexto 17">
            <a:extLst>
              <a:ext uri="{FF2B5EF4-FFF2-40B4-BE49-F238E27FC236}">
                <a16:creationId xmlns:a16="http://schemas.microsoft.com/office/drawing/2014/main" id="{D7EB7CA3-5DDF-574F-9150-B18D4067ECD6}"/>
              </a:ext>
            </a:extLst>
          </p:cNvPr>
          <p:cNvSpPr txBox="1"/>
          <p:nvPr/>
        </p:nvSpPr>
        <p:spPr>
          <a:xfrm>
            <a:off x="7379192" y="2755095"/>
            <a:ext cx="1938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s _ _ _ _ _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CuadroTexto 17">
            <a:extLst>
              <a:ext uri="{FF2B5EF4-FFF2-40B4-BE49-F238E27FC236}">
                <a16:creationId xmlns:a16="http://schemas.microsoft.com/office/drawing/2014/main" id="{D7EB7CA3-5DDF-574F-9150-B18D4067ECD6}"/>
              </a:ext>
            </a:extLst>
          </p:cNvPr>
          <p:cNvSpPr txBox="1"/>
          <p:nvPr/>
        </p:nvSpPr>
        <p:spPr>
          <a:xfrm>
            <a:off x="7379192" y="2764146"/>
            <a:ext cx="1249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saltar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CuadroTexto 17">
            <a:extLst>
              <a:ext uri="{FF2B5EF4-FFF2-40B4-BE49-F238E27FC236}">
                <a16:creationId xmlns:a16="http://schemas.microsoft.com/office/drawing/2014/main" id="{D7EB7CA3-5DDF-574F-9150-B18D4067ECD6}"/>
              </a:ext>
            </a:extLst>
          </p:cNvPr>
          <p:cNvSpPr txBox="1"/>
          <p:nvPr/>
        </p:nvSpPr>
        <p:spPr>
          <a:xfrm>
            <a:off x="7504253" y="3728010"/>
            <a:ext cx="1600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t _ _ _ _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CuadroTexto 17">
            <a:extLst>
              <a:ext uri="{FF2B5EF4-FFF2-40B4-BE49-F238E27FC236}">
                <a16:creationId xmlns:a16="http://schemas.microsoft.com/office/drawing/2014/main" id="{D7EB7CA3-5DDF-574F-9150-B18D4067ECD6}"/>
              </a:ext>
            </a:extLst>
          </p:cNvPr>
          <p:cNvSpPr txBox="1"/>
          <p:nvPr/>
        </p:nvSpPr>
        <p:spPr>
          <a:xfrm>
            <a:off x="7506879" y="3736407"/>
            <a:ext cx="1263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tocar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CuadroTexto 17">
            <a:extLst>
              <a:ext uri="{FF2B5EF4-FFF2-40B4-BE49-F238E27FC236}">
                <a16:creationId xmlns:a16="http://schemas.microsoft.com/office/drawing/2014/main" id="{D7EB7CA3-5DDF-574F-9150-B18D4067ECD6}"/>
              </a:ext>
            </a:extLst>
          </p:cNvPr>
          <p:cNvSpPr txBox="1"/>
          <p:nvPr/>
        </p:nvSpPr>
        <p:spPr>
          <a:xfrm>
            <a:off x="711832" y="5670733"/>
            <a:ext cx="2374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g _ _ _ _ _ _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CuadroTexto 17">
            <a:extLst>
              <a:ext uri="{FF2B5EF4-FFF2-40B4-BE49-F238E27FC236}">
                <a16:creationId xmlns:a16="http://schemas.microsoft.com/office/drawing/2014/main" id="{D7EB7CA3-5DDF-574F-9150-B18D4067ECD6}"/>
              </a:ext>
            </a:extLst>
          </p:cNvPr>
          <p:cNvSpPr txBox="1"/>
          <p:nvPr/>
        </p:nvSpPr>
        <p:spPr>
          <a:xfrm>
            <a:off x="713465" y="5670732"/>
            <a:ext cx="1798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guardar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868" y="1261943"/>
            <a:ext cx="47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1.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07231" y="2156965"/>
            <a:ext cx="47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2.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07231" y="3051987"/>
            <a:ext cx="47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3.</a:t>
            </a:r>
          </a:p>
        </p:txBody>
      </p:sp>
      <p:sp>
        <p:nvSpPr>
          <p:cNvPr id="57" name="CuadroTexto 10">
            <a:extLst>
              <a:ext uri="{FF2B5EF4-FFF2-40B4-BE49-F238E27FC236}">
                <a16:creationId xmlns:a16="http://schemas.microsoft.com/office/drawing/2014/main" id="{21FD6CD8-FA4D-A94F-909B-8CE50625D081}"/>
              </a:ext>
            </a:extLst>
          </p:cNvPr>
          <p:cNvSpPr txBox="1"/>
          <p:nvPr/>
        </p:nvSpPr>
        <p:spPr>
          <a:xfrm>
            <a:off x="801931" y="2028975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ya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CuadroTexto 16">
            <a:extLst>
              <a:ext uri="{FF2B5EF4-FFF2-40B4-BE49-F238E27FC236}">
                <a16:creationId xmlns:a16="http://schemas.microsoft.com/office/drawing/2014/main" id="{103F3B4C-5329-394B-B277-0583760E1305}"/>
              </a:ext>
            </a:extLst>
          </p:cNvPr>
          <p:cNvSpPr txBox="1"/>
          <p:nvPr/>
        </p:nvSpPr>
        <p:spPr>
          <a:xfrm>
            <a:off x="716749" y="2937452"/>
            <a:ext cx="2781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ahora mismo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12514" y="3947009"/>
            <a:ext cx="47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4.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95689" y="4842031"/>
            <a:ext cx="47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5.</a:t>
            </a:r>
          </a:p>
        </p:txBody>
      </p:sp>
      <p:sp>
        <p:nvSpPr>
          <p:cNvPr id="61" name="CuadroTexto 15">
            <a:extLst>
              <a:ext uri="{FF2B5EF4-FFF2-40B4-BE49-F238E27FC236}">
                <a16:creationId xmlns:a16="http://schemas.microsoft.com/office/drawing/2014/main" id="{F6189D1C-F992-1341-A6CA-4DD9702DAD5C}"/>
              </a:ext>
            </a:extLst>
          </p:cNvPr>
          <p:cNvSpPr txBox="1"/>
          <p:nvPr/>
        </p:nvSpPr>
        <p:spPr>
          <a:xfrm>
            <a:off x="678407" y="4726346"/>
            <a:ext cx="1891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práctico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02652" y="5737053"/>
            <a:ext cx="47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6.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861855" y="956457"/>
            <a:ext cx="47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7.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874944" y="1902110"/>
            <a:ext cx="47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8.</a:t>
            </a:r>
          </a:p>
        </p:txBody>
      </p:sp>
      <p:sp>
        <p:nvSpPr>
          <p:cNvPr id="65" name="CuadroTexto 17">
            <a:extLst>
              <a:ext uri="{FF2B5EF4-FFF2-40B4-BE49-F238E27FC236}">
                <a16:creationId xmlns:a16="http://schemas.microsoft.com/office/drawing/2014/main" id="{D7EB7CA3-5DDF-574F-9150-B18D4067ECD6}"/>
              </a:ext>
            </a:extLst>
          </p:cNvPr>
          <p:cNvSpPr txBox="1"/>
          <p:nvPr/>
        </p:nvSpPr>
        <p:spPr>
          <a:xfrm>
            <a:off x="7367007" y="1807694"/>
            <a:ext cx="2002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la m _ _ _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CuadroTexto 17">
            <a:extLst>
              <a:ext uri="{FF2B5EF4-FFF2-40B4-BE49-F238E27FC236}">
                <a16:creationId xmlns:a16="http://schemas.microsoft.com/office/drawing/2014/main" id="{D7EB7CA3-5DDF-574F-9150-B18D4067ECD6}"/>
              </a:ext>
            </a:extLst>
          </p:cNvPr>
          <p:cNvSpPr txBox="1"/>
          <p:nvPr/>
        </p:nvSpPr>
        <p:spPr>
          <a:xfrm>
            <a:off x="7364376" y="1804080"/>
            <a:ext cx="1845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la mano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871753" y="2847763"/>
            <a:ext cx="47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9.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876278" y="3793416"/>
            <a:ext cx="934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10.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874833" y="4739069"/>
            <a:ext cx="779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11.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880620" y="5684720"/>
            <a:ext cx="779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12.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4CA66187-5B8D-1046-AE13-C85C78BFB529}"/>
              </a:ext>
            </a:extLst>
          </p:cNvPr>
          <p:cNvSpPr txBox="1"/>
          <p:nvPr/>
        </p:nvSpPr>
        <p:spPr>
          <a:xfrm>
            <a:off x="2627449" y="1220380"/>
            <a:ext cx="1867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[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to go down, </a:t>
            </a:r>
          </a:p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to lower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]</a:t>
            </a:r>
          </a:p>
        </p:txBody>
      </p:sp>
      <p:sp>
        <p:nvSpPr>
          <p:cNvPr id="73" name="Rounded Rectangle 11">
            <a:extLst>
              <a:ext uri="{FF2B5EF4-FFF2-40B4-BE49-F238E27FC236}">
                <a16:creationId xmlns:a16="http://schemas.microsoft.com/office/drawing/2014/main" id="{766432B3-D69D-D847-9DD8-44510A96AB79}"/>
              </a:ext>
            </a:extLst>
          </p:cNvPr>
          <p:cNvSpPr/>
          <p:nvPr/>
        </p:nvSpPr>
        <p:spPr>
          <a:xfrm>
            <a:off x="10515600" y="258166"/>
            <a:ext cx="14125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going down stairs clipart - Clip Art Library">
            <a:extLst>
              <a:ext uri="{FF2B5EF4-FFF2-40B4-BE49-F238E27FC236}">
                <a16:creationId xmlns:a16="http://schemas.microsoft.com/office/drawing/2014/main" id="{7554B681-36D2-D74E-BD94-4D8E28FB2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739" y="495631"/>
            <a:ext cx="1283474" cy="155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36A6A2E-D1D3-4249-856D-2A94FE18AC20}"/>
              </a:ext>
            </a:extLst>
          </p:cNvPr>
          <p:cNvSpPr txBox="1"/>
          <p:nvPr/>
        </p:nvSpPr>
        <p:spPr>
          <a:xfrm>
            <a:off x="1839881" y="2049620"/>
            <a:ext cx="1912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3200" dirty="0">
                <a:solidFill>
                  <a:srgbClr val="00B050"/>
                </a:solidFill>
                <a:latin typeface="Lucida Console" panose="020B0609040504020204" pitchFamily="49" charset="0"/>
              </a:rPr>
              <a:t>already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C7CA508E-D8A9-D74B-9748-A76BB88FE6D4}"/>
              </a:ext>
            </a:extLst>
          </p:cNvPr>
          <p:cNvSpPr txBox="1"/>
          <p:nvPr/>
        </p:nvSpPr>
        <p:spPr>
          <a:xfrm>
            <a:off x="4375364" y="2937452"/>
            <a:ext cx="2284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3200" dirty="0">
                <a:solidFill>
                  <a:srgbClr val="7030A0"/>
                </a:solidFill>
                <a:latin typeface="Cooper Black" panose="0208090404030B020404" pitchFamily="18" charset="77"/>
              </a:rPr>
              <a:t>right now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B27EE8CB-C086-7A40-9148-470C2CE44693}"/>
              </a:ext>
            </a:extLst>
          </p:cNvPr>
          <p:cNvSpPr txBox="1"/>
          <p:nvPr/>
        </p:nvSpPr>
        <p:spPr>
          <a:xfrm>
            <a:off x="3110428" y="3791308"/>
            <a:ext cx="3637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3200">
                <a:solidFill>
                  <a:srgbClr val="00B0F0"/>
                </a:solidFill>
                <a:latin typeface="Chalkboard" panose="03050602040202020205" pitchFamily="66" charset="77"/>
              </a:rPr>
              <a:t>to seem</a:t>
            </a:r>
            <a:r>
              <a:rPr lang="en-GB" sz="3200">
                <a:solidFill>
                  <a:srgbClr val="00B0F0"/>
                </a:solidFill>
                <a:latin typeface="Chalkboard" panose="03050602040202020205" pitchFamily="66" charset="77"/>
              </a:rPr>
              <a:t>, seeming</a:t>
            </a:r>
            <a:endParaRPr lang="es-GB" sz="3200" dirty="0">
              <a:solidFill>
                <a:srgbClr val="00B0F0"/>
              </a:solidFill>
              <a:latin typeface="Chalkboard" panose="03050602040202020205" pitchFamily="66" charset="77"/>
            </a:endParaRP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9797C05F-CD47-7E44-ABA9-1C6535561D86}"/>
              </a:ext>
            </a:extLst>
          </p:cNvPr>
          <p:cNvSpPr txBox="1"/>
          <p:nvPr/>
        </p:nvSpPr>
        <p:spPr>
          <a:xfrm>
            <a:off x="3253973" y="5670731"/>
            <a:ext cx="3190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3200" dirty="0">
                <a:solidFill>
                  <a:srgbClr val="002060"/>
                </a:solidFill>
                <a:latin typeface="Helvetica" pitchFamily="2" charset="0"/>
              </a:rPr>
              <a:t>to keep, keeping</a:t>
            </a: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C9E9D23D-6749-6F4B-A65E-F168F6EC7710}"/>
              </a:ext>
            </a:extLst>
          </p:cNvPr>
          <p:cNvSpPr txBox="1"/>
          <p:nvPr/>
        </p:nvSpPr>
        <p:spPr>
          <a:xfrm>
            <a:off x="3229097" y="4694477"/>
            <a:ext cx="425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</a:rPr>
              <a:t>p</a:t>
            </a:r>
            <a:r>
              <a:rPr lang="es-GB" sz="320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</a:rPr>
              <a:t>ractical</a:t>
            </a:r>
            <a:r>
              <a:rPr lang="en-GB" sz="320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</a:rPr>
              <a:t>, useful (m)</a:t>
            </a:r>
            <a:endParaRPr lang="es-GB" sz="3200" dirty="0">
              <a:solidFill>
                <a:schemeClr val="accent6">
                  <a:lumMod val="75000"/>
                </a:schemeClr>
              </a:solidFill>
              <a:latin typeface="Bradley Hand" pitchFamily="2" charset="77"/>
            </a:endParaRP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9B16C5FC-14F8-794D-AFBE-D4D9ADE7DB94}"/>
              </a:ext>
            </a:extLst>
          </p:cNvPr>
          <p:cNvSpPr txBox="1"/>
          <p:nvPr/>
        </p:nvSpPr>
        <p:spPr>
          <a:xfrm>
            <a:off x="9724285" y="845477"/>
            <a:ext cx="1912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3200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someone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1C1AAD4-596B-5F48-98C7-ED27475107D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037" y="1487794"/>
            <a:ext cx="677427" cy="87118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E8D3158-F872-A341-81D0-7D5BEC747C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5"/>
          <a:stretch/>
        </p:blipFill>
        <p:spPr>
          <a:xfrm>
            <a:off x="10789516" y="2587784"/>
            <a:ext cx="1046547" cy="91939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A15707F-BF0B-2241-9995-2D5DF44A8DE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962" y="3503315"/>
            <a:ext cx="743071" cy="956061"/>
          </a:xfrm>
          <a:prstGeom prst="rect">
            <a:avLst/>
          </a:prstGeom>
        </p:spPr>
      </p:pic>
      <p:pic>
        <p:nvPicPr>
          <p:cNvPr id="84" name="Imagen 83">
            <a:extLst>
              <a:ext uri="{FF2B5EF4-FFF2-40B4-BE49-F238E27FC236}">
                <a16:creationId xmlns:a16="http://schemas.microsoft.com/office/drawing/2014/main" id="{718E9810-80FF-F54D-9C98-2150AB5557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8850" y="4312785"/>
            <a:ext cx="1171768" cy="95606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7B5E6C1-AEF1-C74F-B111-A8B9990F1E1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542" y="5450030"/>
            <a:ext cx="869489" cy="869489"/>
          </a:xfrm>
          <a:prstGeom prst="rect">
            <a:avLst/>
          </a:prstGeom>
        </p:spPr>
      </p:pic>
      <p:sp>
        <p:nvSpPr>
          <p:cNvPr id="86" name="CuadroTexto 85">
            <a:extLst>
              <a:ext uri="{FF2B5EF4-FFF2-40B4-BE49-F238E27FC236}">
                <a16:creationId xmlns:a16="http://schemas.microsoft.com/office/drawing/2014/main" id="{ECC336AF-267B-CA43-BC8C-54A91FAD8090}"/>
              </a:ext>
            </a:extLst>
          </p:cNvPr>
          <p:cNvSpPr txBox="1"/>
          <p:nvPr/>
        </p:nvSpPr>
        <p:spPr>
          <a:xfrm>
            <a:off x="9477754" y="1813531"/>
            <a:ext cx="1029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[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hand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]</a:t>
            </a: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79DA30E1-7B14-5D42-A79E-E76389F87F30}"/>
              </a:ext>
            </a:extLst>
          </p:cNvPr>
          <p:cNvSpPr txBox="1"/>
          <p:nvPr/>
        </p:nvSpPr>
        <p:spPr>
          <a:xfrm>
            <a:off x="9295496" y="2662761"/>
            <a:ext cx="1350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[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to jump,</a:t>
            </a:r>
          </a:p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 jumping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]</a:t>
            </a: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A9102C0B-957F-F34B-B229-02FDDFA09EE6}"/>
              </a:ext>
            </a:extLst>
          </p:cNvPr>
          <p:cNvSpPr txBox="1"/>
          <p:nvPr/>
        </p:nvSpPr>
        <p:spPr>
          <a:xfrm>
            <a:off x="9232979" y="3593066"/>
            <a:ext cx="1475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[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to touch, </a:t>
            </a:r>
          </a:p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touching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]</a:t>
            </a:r>
          </a:p>
        </p:txBody>
      </p:sp>
      <p:sp>
        <p:nvSpPr>
          <p:cNvPr id="89" name="CuadroTexto 88">
            <a:extLst>
              <a:ext uri="{FF2B5EF4-FFF2-40B4-BE49-F238E27FC236}">
                <a16:creationId xmlns:a16="http://schemas.microsoft.com/office/drawing/2014/main" id="{D217A5A0-4C4A-6448-85EA-96E3B3BC1B9A}"/>
              </a:ext>
            </a:extLst>
          </p:cNvPr>
          <p:cNvSpPr txBox="1"/>
          <p:nvPr/>
        </p:nvSpPr>
        <p:spPr>
          <a:xfrm>
            <a:off x="9257797" y="4726346"/>
            <a:ext cx="1383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[</a:t>
            </a:r>
            <a:r>
              <a:rPr lang="en-GB" sz="200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light (m)</a:t>
            </a:r>
            <a:r>
              <a:rPr lang="es-GB" sz="200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]</a:t>
            </a:r>
            <a:endParaRPr lang="es-GB" sz="2000" dirty="0">
              <a:solidFill>
                <a:schemeClr val="accent5">
                  <a:lumMod val="50000"/>
                </a:schemeClr>
              </a:solidFill>
              <a:highlight>
                <a:srgbClr val="FBF0D5"/>
              </a:highlight>
            </a:endParaRP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F4C40350-4134-2340-8F32-4E984410692D}"/>
              </a:ext>
            </a:extLst>
          </p:cNvPr>
          <p:cNvSpPr txBox="1"/>
          <p:nvPr/>
        </p:nvSpPr>
        <p:spPr>
          <a:xfrm>
            <a:off x="9477754" y="5684720"/>
            <a:ext cx="806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[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skirt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1406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  <p:bldP spid="17" grpId="0"/>
      <p:bldP spid="18" grpId="0"/>
      <p:bldP spid="32" grpId="0"/>
      <p:bldP spid="36" grpId="0"/>
      <p:bldP spid="39" grpId="0"/>
      <p:bldP spid="40" grpId="0"/>
      <p:bldP spid="42" grpId="0"/>
      <p:bldP spid="44" grpId="0"/>
      <p:bldP spid="46" grpId="0"/>
      <p:bldP spid="47" grpId="0"/>
      <p:bldP spid="48" grpId="0"/>
      <p:bldP spid="49" grpId="0"/>
      <p:bldP spid="53" grpId="0"/>
      <p:bldP spid="54" grpId="0"/>
      <p:bldP spid="57" grpId="0"/>
      <p:bldP spid="58" grpId="0"/>
      <p:bldP spid="61" grpId="0"/>
      <p:bldP spid="65" grpId="0"/>
      <p:bldP spid="6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E64931-41A6-F148-A9DA-C1DC99801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754"/>
            <a:ext cx="6687460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17" y="339003"/>
            <a:ext cx="6318957" cy="572927"/>
          </a:xfrm>
        </p:spPr>
        <p:txBody>
          <a:bodyPr>
            <a:noAutofit/>
          </a:bodyPr>
          <a:lstStyle/>
          <a:p>
            <a:r>
              <a:rPr lang="en-GB" sz="2600" b="1" dirty="0">
                <a:solidFill>
                  <a:schemeClr val="bg1"/>
                </a:solidFill>
              </a:rPr>
              <a:t>Doing something </a:t>
            </a:r>
            <a:r>
              <a:rPr lang="en-GB" sz="2600" b="1">
                <a:solidFill>
                  <a:schemeClr val="bg1"/>
                </a:solidFill>
              </a:rPr>
              <a:t>to ‘herself’/’himself’:</a:t>
            </a:r>
            <a:br>
              <a:rPr lang="en-GB" sz="2600" b="1">
                <a:solidFill>
                  <a:schemeClr val="bg1"/>
                </a:solidFill>
              </a:rPr>
            </a:br>
            <a:r>
              <a:rPr lang="en-GB" sz="2600" b="1">
                <a:solidFill>
                  <a:schemeClr val="bg1"/>
                </a:solidFill>
              </a:rPr>
              <a:t>Reflexive pronoun </a:t>
            </a:r>
            <a:r>
              <a:rPr lang="en-GB" sz="2600" b="1" dirty="0">
                <a:solidFill>
                  <a:schemeClr val="bg1"/>
                </a:solidFill>
              </a:rPr>
              <a:t>‘se’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7358B955-B00D-C44A-BCE5-A7B5E06155A2}"/>
              </a:ext>
            </a:extLst>
          </p:cNvPr>
          <p:cNvSpPr txBox="1"/>
          <p:nvPr/>
        </p:nvSpPr>
        <p:spPr>
          <a:xfrm>
            <a:off x="152171" y="1206131"/>
            <a:ext cx="11722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When the ’doer’ (subject) and ‘receiver’ (</a:t>
            </a:r>
            <a:r>
              <a:rPr lang="en-GB" sz="2200">
                <a:solidFill>
                  <a:srgbClr val="002060"/>
                </a:solidFill>
                <a:latin typeface="Century Gothic" panose="020B0502020202020204" pitchFamily="34" charset="0"/>
              </a:rPr>
              <a:t>object) of the verb 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are </a:t>
            </a:r>
            <a:r>
              <a:rPr lang="en-GB" sz="22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not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the same person, we use an ‘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’ after the verb: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80D31EFD-5BB1-EA43-A359-D83E1DAECA86}"/>
              </a:ext>
            </a:extLst>
          </p:cNvPr>
          <p:cNvSpPr txBox="1"/>
          <p:nvPr/>
        </p:nvSpPr>
        <p:spPr>
          <a:xfrm>
            <a:off x="198147" y="3294374"/>
            <a:ext cx="11722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When the ‘doer’ (subject) and ‘receiver’ (object) of an action are the </a:t>
            </a:r>
            <a:r>
              <a:rPr lang="en-GB" sz="2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same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person we use a </a:t>
            </a:r>
            <a:r>
              <a:rPr lang="en-GB" sz="2200" b="1">
                <a:solidFill>
                  <a:srgbClr val="002060"/>
                </a:solidFill>
                <a:latin typeface="Century Gothic" panose="020B0502020202020204" pitchFamily="34" charset="0"/>
              </a:rPr>
              <a:t>reflexive pronoun</a:t>
            </a:r>
            <a:r>
              <a:rPr lang="en-GB" sz="220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For example: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E352F30D-480A-1E47-B47B-F30D9ACF6565}"/>
              </a:ext>
            </a:extLst>
          </p:cNvPr>
          <p:cNvSpPr txBox="1"/>
          <p:nvPr/>
        </p:nvSpPr>
        <p:spPr>
          <a:xfrm>
            <a:off x="198147" y="2143158"/>
            <a:ext cx="25154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200">
                <a:solidFill>
                  <a:srgbClr val="002060"/>
                </a:solidFill>
                <a:latin typeface="Century Gothic" panose="020B0502020202020204" pitchFamily="34" charset="0"/>
              </a:rPr>
              <a:t>Sienta </a:t>
            </a:r>
            <a:r>
              <a:rPr lang="en-GB" sz="2200" b="1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200">
                <a:solidFill>
                  <a:srgbClr val="002060"/>
                </a:solidFill>
                <a:latin typeface="Century Gothic" panose="020B0502020202020204" pitchFamily="34" charset="0"/>
              </a:rPr>
              <a:t>l niño. 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AEAC80C4-56A2-3846-8230-CA2567B530BA}"/>
              </a:ext>
            </a:extLst>
          </p:cNvPr>
          <p:cNvSpPr txBox="1"/>
          <p:nvPr/>
        </p:nvSpPr>
        <p:spPr>
          <a:xfrm>
            <a:off x="2581352" y="2149279"/>
            <a:ext cx="4479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200" i="1">
                <a:solidFill>
                  <a:srgbClr val="002060"/>
                </a:solidFill>
                <a:latin typeface="Century Gothic" panose="020B0502020202020204" pitchFamily="34" charset="0"/>
              </a:rPr>
              <a:t>S/he sits the child down.</a:t>
            </a:r>
            <a:endParaRPr lang="en-GB" sz="22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40D05CED-FBDD-204F-B3DD-F37F1FD8150D}"/>
              </a:ext>
            </a:extLst>
          </p:cNvPr>
          <p:cNvSpPr txBox="1"/>
          <p:nvPr/>
        </p:nvSpPr>
        <p:spPr>
          <a:xfrm>
            <a:off x="145116" y="5582360"/>
            <a:ext cx="25154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200" b="1">
                <a:solidFill>
                  <a:srgbClr val="002060"/>
                </a:solidFill>
                <a:latin typeface="Century Gothic" panose="020B0502020202020204" pitchFamily="34" charset="0"/>
              </a:rPr>
              <a:t>Se</a:t>
            </a:r>
            <a:r>
              <a:rPr lang="en-GB" sz="2200">
                <a:solidFill>
                  <a:srgbClr val="002060"/>
                </a:solidFill>
                <a:latin typeface="Century Gothic" panose="020B0502020202020204" pitchFamily="34" charset="0"/>
              </a:rPr>
              <a:t> sienta. 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CBE57A92-26B3-1B45-8E1E-07F638B27473}"/>
              </a:ext>
            </a:extLst>
          </p:cNvPr>
          <p:cNvSpPr txBox="1"/>
          <p:nvPr/>
        </p:nvSpPr>
        <p:spPr>
          <a:xfrm>
            <a:off x="152171" y="4385414"/>
            <a:ext cx="52697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200">
                <a:solidFill>
                  <a:srgbClr val="002060"/>
                </a:solidFill>
                <a:latin typeface="Century Gothic" panose="020B0502020202020204" pitchFamily="34" charset="0"/>
              </a:rPr>
              <a:t>S/he sits </a:t>
            </a:r>
            <a:r>
              <a:rPr lang="en-GB" sz="2200" b="1">
                <a:solidFill>
                  <a:srgbClr val="002060"/>
                </a:solidFill>
                <a:latin typeface="Century Gothic" panose="020B0502020202020204" pitchFamily="34" charset="0"/>
              </a:rPr>
              <a:t>himself/herself </a:t>
            </a:r>
            <a:r>
              <a:rPr lang="en-GB" sz="2200">
                <a:solidFill>
                  <a:srgbClr val="002060"/>
                </a:solidFill>
                <a:latin typeface="Century Gothic" panose="020B0502020202020204" pitchFamily="34" charset="0"/>
              </a:rPr>
              <a:t>down.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49724B13-6842-494B-BD75-4F9A94376376}"/>
              </a:ext>
            </a:extLst>
          </p:cNvPr>
          <p:cNvSpPr txBox="1"/>
          <p:nvPr/>
        </p:nvSpPr>
        <p:spPr>
          <a:xfrm>
            <a:off x="99141" y="4983887"/>
            <a:ext cx="89387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buSzPts val="2000"/>
            </a:pP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To mean ‘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herself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’ or ‘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himself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’ </a:t>
            </a:r>
            <a:r>
              <a:rPr lang="en-GB" sz="220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in Spanish, 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use ‘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’ </a:t>
            </a:r>
            <a:r>
              <a:rPr lang="en-GB" sz="2200" u="sng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before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a verb. 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C95A4D65-62E9-C548-8EC2-0C93D2EDADD0}"/>
              </a:ext>
            </a:extLst>
          </p:cNvPr>
          <p:cNvSpPr txBox="1"/>
          <p:nvPr/>
        </p:nvSpPr>
        <p:spPr>
          <a:xfrm>
            <a:off x="1999515" y="5591826"/>
            <a:ext cx="52697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200" i="1">
                <a:solidFill>
                  <a:srgbClr val="002060"/>
                </a:solidFill>
                <a:latin typeface="Century Gothic" panose="020B0502020202020204" pitchFamily="34" charset="0"/>
              </a:rPr>
              <a:t>S/he sits (himself/herself) down.</a:t>
            </a:r>
            <a:endParaRPr lang="en-GB" sz="22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Llamada rectangular redondeada 16">
            <a:extLst>
              <a:ext uri="{FF2B5EF4-FFF2-40B4-BE49-F238E27FC236}">
                <a16:creationId xmlns:a16="http://schemas.microsoft.com/office/drawing/2014/main" id="{0A96CC9F-67F1-6147-8B1E-2127D163C128}"/>
              </a:ext>
            </a:extLst>
          </p:cNvPr>
          <p:cNvSpPr/>
          <p:nvPr/>
        </p:nvSpPr>
        <p:spPr>
          <a:xfrm>
            <a:off x="8812889" y="4912667"/>
            <a:ext cx="3062224" cy="1193315"/>
          </a:xfrm>
          <a:prstGeom prst="wedgeRoundRectCallout">
            <a:avLst>
              <a:gd name="adj1" fmla="val -68389"/>
              <a:gd name="adj2" fmla="val 2748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In English</a:t>
            </a:r>
            <a:r>
              <a:rPr lang="es-GB" sz="2000">
                <a:solidFill>
                  <a:schemeClr val="accent5">
                    <a:lumMod val="50000"/>
                  </a:schemeClr>
                </a:solidFill>
              </a:rPr>
              <a:t>, the reflexive pronouns</a:t>
            </a:r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 are sometimes optional</a:t>
            </a:r>
            <a:r>
              <a:rPr lang="es-GB" sz="200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Rounded Rectangle 11">
            <a:extLst>
              <a:ext uri="{FF2B5EF4-FFF2-40B4-BE49-F238E27FC236}">
                <a16:creationId xmlns:a16="http://schemas.microsoft.com/office/drawing/2014/main" id="{035B4FAA-75E6-5A41-B95E-49D4B2ED3A24}"/>
              </a:ext>
            </a:extLst>
          </p:cNvPr>
          <p:cNvSpPr/>
          <p:nvPr/>
        </p:nvSpPr>
        <p:spPr>
          <a:xfrm>
            <a:off x="10375900" y="258166"/>
            <a:ext cx="1552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gramática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" descr="sit clipart - Clip Art Library">
            <a:extLst>
              <a:ext uri="{FF2B5EF4-FFF2-40B4-BE49-F238E27FC236}">
                <a16:creationId xmlns:a16="http://schemas.microsoft.com/office/drawing/2014/main" id="{D25FFC4D-134B-3345-B21C-986976E32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4687" y="3790853"/>
            <a:ext cx="702891" cy="112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upo 15">
            <a:extLst>
              <a:ext uri="{FF2B5EF4-FFF2-40B4-BE49-F238E27FC236}">
                <a16:creationId xmlns:a16="http://schemas.microsoft.com/office/drawing/2014/main" id="{044DAA35-E978-DB40-BB70-80CC32CB8FA2}"/>
              </a:ext>
            </a:extLst>
          </p:cNvPr>
          <p:cNvGrpSpPr/>
          <p:nvPr/>
        </p:nvGrpSpPr>
        <p:grpSpPr>
          <a:xfrm>
            <a:off x="6244687" y="1812297"/>
            <a:ext cx="1042567" cy="1132132"/>
            <a:chOff x="1152029" y="1790818"/>
            <a:chExt cx="2281439" cy="2477433"/>
          </a:xfrm>
        </p:grpSpPr>
        <p:pic>
          <p:nvPicPr>
            <p:cNvPr id="30" name="Imagen 14">
              <a:extLst>
                <a:ext uri="{FF2B5EF4-FFF2-40B4-BE49-F238E27FC236}">
                  <a16:creationId xmlns:a16="http://schemas.microsoft.com/office/drawing/2014/main" id="{727F875D-93E8-DE44-BBEC-7D7614427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9915" y="2475336"/>
              <a:ext cx="1213553" cy="1792915"/>
            </a:xfrm>
            <a:prstGeom prst="rect">
              <a:avLst/>
            </a:prstGeom>
          </p:spPr>
        </p:pic>
        <p:pic>
          <p:nvPicPr>
            <p:cNvPr id="31" name="Imagen 12">
              <a:extLst>
                <a:ext uri="{FF2B5EF4-FFF2-40B4-BE49-F238E27FC236}">
                  <a16:creationId xmlns:a16="http://schemas.microsoft.com/office/drawing/2014/main" id="{07759636-3B31-5E4D-B51C-F2C9D4FB0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2029" y="1790818"/>
              <a:ext cx="2139706" cy="2454856"/>
            </a:xfrm>
            <a:prstGeom prst="rect">
              <a:avLst/>
            </a:prstGeom>
          </p:spPr>
        </p:pic>
        <p:pic>
          <p:nvPicPr>
            <p:cNvPr id="32" name="Imagen 10">
              <a:extLst>
                <a:ext uri="{FF2B5EF4-FFF2-40B4-BE49-F238E27FC236}">
                  <a16:creationId xmlns:a16="http://schemas.microsoft.com/office/drawing/2014/main" id="{B6101C98-103E-1944-A4EF-11D51EEF5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28207">
              <a:off x="1559214" y="1832450"/>
              <a:ext cx="1368769" cy="1368769"/>
            </a:xfrm>
            <a:prstGeom prst="rect">
              <a:avLst/>
            </a:prstGeom>
          </p:spPr>
        </p:pic>
      </p:grpSp>
      <p:sp>
        <p:nvSpPr>
          <p:cNvPr id="33" name="Llamada rectangular redondeada 16">
            <a:extLst>
              <a:ext uri="{FF2B5EF4-FFF2-40B4-BE49-F238E27FC236}">
                <a16:creationId xmlns:a16="http://schemas.microsoft.com/office/drawing/2014/main" id="{0A96CC9F-67F1-6147-8B1E-2127D163C128}"/>
              </a:ext>
            </a:extLst>
          </p:cNvPr>
          <p:cNvSpPr/>
          <p:nvPr/>
        </p:nvSpPr>
        <p:spPr>
          <a:xfrm>
            <a:off x="7875144" y="1728504"/>
            <a:ext cx="3999969" cy="1482077"/>
          </a:xfrm>
          <a:prstGeom prst="wedgeRoundRectCallout">
            <a:avLst>
              <a:gd name="adj1" fmla="val -56382"/>
              <a:gd name="adj2" fmla="val -2224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i="1">
                <a:solidFill>
                  <a:schemeClr val="accent5">
                    <a:lumMod val="50000"/>
                  </a:schemeClr>
                </a:solidFill>
              </a:rPr>
              <a:t>‘Sentar</a:t>
            </a:r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’ means ‘to sit, to sit down’. The stem sometimes changes (e-&gt;ie) for ‘I’, ‘you’, ‘s/he’ and ‘they’, like </a:t>
            </a:r>
            <a:r>
              <a:rPr lang="en-GB" sz="2000" i="1">
                <a:solidFill>
                  <a:schemeClr val="accent5">
                    <a:lumMod val="50000"/>
                  </a:schemeClr>
                </a:solidFill>
              </a:rPr>
              <a:t>querer</a:t>
            </a:r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79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6" grpId="0"/>
      <p:bldP spid="17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E64931-41A6-F148-A9DA-C1DC99801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705"/>
            <a:ext cx="5596427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54" y="363454"/>
            <a:ext cx="5348112" cy="572927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Using verbs with reflexive pronouns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B0E63DA1-6620-444C-AB03-AC6FF519E3CC}"/>
              </a:ext>
            </a:extLst>
          </p:cNvPr>
          <p:cNvSpPr/>
          <p:nvPr/>
        </p:nvSpPr>
        <p:spPr>
          <a:xfrm>
            <a:off x="10363200" y="258166"/>
            <a:ext cx="15649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gramática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E6A9B1AF-BBCC-6547-95D9-7E757FC48DE0}"/>
              </a:ext>
            </a:extLst>
          </p:cNvPr>
          <p:cNvSpPr txBox="1"/>
          <p:nvPr/>
        </p:nvSpPr>
        <p:spPr>
          <a:xfrm>
            <a:off x="172482" y="1331509"/>
            <a:ext cx="12019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0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Spanish verbs have a completely </a:t>
            </a:r>
            <a:r>
              <a:rPr kumimoji="0" lang="en-GB" sz="200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different</a:t>
            </a:r>
            <a:r>
              <a:rPr kumimoji="0" lang="en-GB" sz="20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meaning </a:t>
            </a:r>
            <a:r>
              <a:rPr kumimoji="0" lang="en-GB" sz="20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used with a reflexive pronoun!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B82C50-5BC9-0D43-BADC-D9956991F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5662" y="1703016"/>
            <a:ext cx="1160018" cy="1438724"/>
          </a:xfrm>
          <a:prstGeom prst="rect">
            <a:avLst/>
          </a:prstGeom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0AF1CDE-A083-E444-BA91-C0B6DB719716}"/>
              </a:ext>
            </a:extLst>
          </p:cNvPr>
          <p:cNvSpPr txBox="1"/>
          <p:nvPr/>
        </p:nvSpPr>
        <p:spPr>
          <a:xfrm>
            <a:off x="172482" y="2245464"/>
            <a:ext cx="1448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Quedar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826F4A33-4FCB-F64A-82CF-16B5B9505FDB}"/>
              </a:ext>
            </a:extLst>
          </p:cNvPr>
          <p:cNvSpPr txBox="1"/>
          <p:nvPr/>
        </p:nvSpPr>
        <p:spPr>
          <a:xfrm>
            <a:off x="201133" y="4086556"/>
            <a:ext cx="1522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Acordar</a:t>
            </a:r>
            <a:r>
              <a:rPr lang="en-GB" sz="2000">
                <a:solidFill>
                  <a:srgbClr val="002060"/>
                </a:solidFill>
                <a:latin typeface="Century Gothic" panose="020B0502020202020204" pitchFamily="34" charset="0"/>
              </a:rPr>
              <a:t> =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26359099-B355-AF41-B8DF-FEAB04CF7873}"/>
              </a:ext>
            </a:extLst>
          </p:cNvPr>
          <p:cNvSpPr txBox="1"/>
          <p:nvPr/>
        </p:nvSpPr>
        <p:spPr>
          <a:xfrm>
            <a:off x="3713737" y="2222323"/>
            <a:ext cx="3149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Queda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amigos.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07CCBD98-AA22-7747-ADA1-D284AE04650C}"/>
              </a:ext>
            </a:extLst>
          </p:cNvPr>
          <p:cNvSpPr txBox="1"/>
          <p:nvPr/>
        </p:nvSpPr>
        <p:spPr>
          <a:xfrm>
            <a:off x="6425809" y="2212193"/>
            <a:ext cx="3744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S/he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meets up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1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with friends.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3F423A7E-0317-6244-BB5D-91ECC28A5FFE}"/>
              </a:ext>
            </a:extLst>
          </p:cNvPr>
          <p:cNvSpPr txBox="1"/>
          <p:nvPr/>
        </p:nvSpPr>
        <p:spPr>
          <a:xfrm>
            <a:off x="3746545" y="2863666"/>
            <a:ext cx="3103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queda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casa.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6FF12BB1-44AD-584F-9BFA-F3B471FBC5AD}"/>
              </a:ext>
            </a:extLst>
          </p:cNvPr>
          <p:cNvSpPr txBox="1"/>
          <p:nvPr/>
        </p:nvSpPr>
        <p:spPr>
          <a:xfrm>
            <a:off x="6373059" y="2863666"/>
            <a:ext cx="2882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stays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 home.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8D6DC23D-6B32-C849-A1CA-0F094B2940A9}"/>
              </a:ext>
            </a:extLst>
          </p:cNvPr>
          <p:cNvGrpSpPr/>
          <p:nvPr/>
        </p:nvGrpSpPr>
        <p:grpSpPr>
          <a:xfrm>
            <a:off x="8005321" y="4166611"/>
            <a:ext cx="3922822" cy="1664377"/>
            <a:chOff x="2522072" y="3961650"/>
            <a:chExt cx="4092968" cy="1664377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054C5CD6-9AEE-224C-9D68-2B210E267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1935" y="4249114"/>
              <a:ext cx="1522502" cy="1376913"/>
            </a:xfrm>
            <a:prstGeom prst="rect">
              <a:avLst/>
            </a:prstGeom>
          </p:spPr>
        </p:pic>
        <p:sp>
          <p:nvSpPr>
            <p:cNvPr id="27" name="Llamada rectangular redondeada 26">
              <a:extLst>
                <a:ext uri="{FF2B5EF4-FFF2-40B4-BE49-F238E27FC236}">
                  <a16:creationId xmlns:a16="http://schemas.microsoft.com/office/drawing/2014/main" id="{508B5F47-CE6F-0B4A-82E7-A3586D9CF273}"/>
                </a:ext>
              </a:extLst>
            </p:cNvPr>
            <p:cNvSpPr/>
            <p:nvPr/>
          </p:nvSpPr>
          <p:spPr>
            <a:xfrm>
              <a:off x="5268196" y="3961650"/>
              <a:ext cx="1346844" cy="651011"/>
            </a:xfrm>
            <a:prstGeom prst="wedgeRoundRectCallout">
              <a:avLst>
                <a:gd name="adj1" fmla="val -53079"/>
                <a:gd name="adj2" fmla="val 66765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¿5 euros?</a:t>
              </a:r>
            </a:p>
          </p:txBody>
        </p:sp>
        <p:sp>
          <p:nvSpPr>
            <p:cNvPr id="28" name="Llamada rectangular redondeada 27">
              <a:extLst>
                <a:ext uri="{FF2B5EF4-FFF2-40B4-BE49-F238E27FC236}">
                  <a16:creationId xmlns:a16="http://schemas.microsoft.com/office/drawing/2014/main" id="{32664DE6-1147-0644-A5F1-52960CBA1123}"/>
                </a:ext>
              </a:extLst>
            </p:cNvPr>
            <p:cNvSpPr/>
            <p:nvPr/>
          </p:nvSpPr>
          <p:spPr>
            <a:xfrm>
              <a:off x="2522072" y="4541611"/>
              <a:ext cx="1213170" cy="529246"/>
            </a:xfrm>
            <a:prstGeom prst="wedgeRoundRectCallout">
              <a:avLst>
                <a:gd name="adj1" fmla="val 70590"/>
                <a:gd name="adj2" fmla="val 21711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¡Vale!</a:t>
              </a:r>
            </a:p>
          </p:txBody>
        </p:sp>
      </p:grpSp>
      <p:sp>
        <p:nvSpPr>
          <p:cNvPr id="29" name="TextBox 7">
            <a:extLst>
              <a:ext uri="{FF2B5EF4-FFF2-40B4-BE49-F238E27FC236}">
                <a16:creationId xmlns:a16="http://schemas.microsoft.com/office/drawing/2014/main" id="{C18C7C55-5BEF-6642-8252-B6E38C8B47C7}"/>
              </a:ext>
            </a:extLst>
          </p:cNvPr>
          <p:cNvSpPr txBox="1"/>
          <p:nvPr/>
        </p:nvSpPr>
        <p:spPr>
          <a:xfrm>
            <a:off x="3876124" y="4120658"/>
            <a:ext cx="3149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Acuerda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>
                <a:solidFill>
                  <a:srgbClr val="002060"/>
                </a:solidFill>
                <a:latin typeface="Century Gothic" panose="020B0502020202020204" pitchFamily="34" charset="0"/>
              </a:rPr>
              <a:t>el precio.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</a:endParaRP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E85C20AD-58A2-3B4F-A0F6-E5228AF781FE}"/>
              </a:ext>
            </a:extLst>
          </p:cNvPr>
          <p:cNvSpPr txBox="1"/>
          <p:nvPr/>
        </p:nvSpPr>
        <p:spPr>
          <a:xfrm>
            <a:off x="6483426" y="4114933"/>
            <a:ext cx="3436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agrees on </a:t>
            </a:r>
            <a:r>
              <a:rPr kumimoji="0" lang="en-GB" sz="20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price.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7D801721-3FD3-EF46-9F8E-97C5415D103B}"/>
              </a:ext>
            </a:extLst>
          </p:cNvPr>
          <p:cNvSpPr txBox="1"/>
          <p:nvPr/>
        </p:nvSpPr>
        <p:spPr>
          <a:xfrm>
            <a:off x="3878236" y="4606632"/>
            <a:ext cx="2263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Se</a:t>
            </a:r>
            <a:r>
              <a:rPr lang="en-GB" sz="2000">
                <a:solidFill>
                  <a:srgbClr val="002060"/>
                </a:solidFill>
                <a:latin typeface="Century Gothic" panose="020B0502020202020204" pitchFamily="34" charset="0"/>
              </a:rPr>
              <a:t> acuerda.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</a:endParaRP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4E48A4A3-9709-9E4D-99AC-A5B1B75BF75C}"/>
              </a:ext>
            </a:extLst>
          </p:cNvPr>
          <p:cNvSpPr txBox="1"/>
          <p:nvPr/>
        </p:nvSpPr>
        <p:spPr>
          <a:xfrm>
            <a:off x="5649010" y="4613984"/>
            <a:ext cx="3892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000" i="1">
                <a:solidFill>
                  <a:srgbClr val="002060"/>
                </a:solidFill>
                <a:latin typeface="Century Gothic" panose="020B0502020202020204" pitchFamily="34" charset="0"/>
              </a:rPr>
              <a:t>S/he remembers.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</a:endParaRPr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3092EF9D-A84C-8B42-BFE4-5AABA4C79CC3}"/>
              </a:ext>
            </a:extLst>
          </p:cNvPr>
          <p:cNvSpPr txBox="1"/>
          <p:nvPr/>
        </p:nvSpPr>
        <p:spPr>
          <a:xfrm>
            <a:off x="172482" y="2903089"/>
            <a:ext cx="2532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Quedar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id="{9058C3F5-5035-EC42-89B1-EC58E2200388}"/>
              </a:ext>
            </a:extLst>
          </p:cNvPr>
          <p:cNvSpPr txBox="1"/>
          <p:nvPr/>
        </p:nvSpPr>
        <p:spPr>
          <a:xfrm>
            <a:off x="1544620" y="2228978"/>
            <a:ext cx="172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meet up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6D9D05C4-4075-BA42-A37B-F5FCBC8D9485}"/>
              </a:ext>
            </a:extLst>
          </p:cNvPr>
          <p:cNvSpPr txBox="1"/>
          <p:nvPr/>
        </p:nvSpPr>
        <p:spPr>
          <a:xfrm>
            <a:off x="1776712" y="2791743"/>
            <a:ext cx="1729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remain, to stay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1" name="TextBox 7">
            <a:extLst>
              <a:ext uri="{FF2B5EF4-FFF2-40B4-BE49-F238E27FC236}">
                <a16:creationId xmlns:a16="http://schemas.microsoft.com/office/drawing/2014/main" id="{4F61F4DE-B21D-C44E-BA81-BE2C127570E4}"/>
              </a:ext>
            </a:extLst>
          </p:cNvPr>
          <p:cNvSpPr txBox="1"/>
          <p:nvPr/>
        </p:nvSpPr>
        <p:spPr>
          <a:xfrm>
            <a:off x="196462" y="4620387"/>
            <a:ext cx="1884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Acordar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AE0A36EA-13AC-704F-9AB2-F8BD5C4EEB11}"/>
              </a:ext>
            </a:extLst>
          </p:cNvPr>
          <p:cNvSpPr txBox="1"/>
          <p:nvPr/>
        </p:nvSpPr>
        <p:spPr>
          <a:xfrm>
            <a:off x="1649755" y="4090602"/>
            <a:ext cx="172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 agree 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3" name="TextBox 7">
            <a:extLst>
              <a:ext uri="{FF2B5EF4-FFF2-40B4-BE49-F238E27FC236}">
                <a16:creationId xmlns:a16="http://schemas.microsoft.com/office/drawing/2014/main" id="{89BF0CFC-8085-724B-8DA6-A64F8A885CA7}"/>
              </a:ext>
            </a:extLst>
          </p:cNvPr>
          <p:cNvSpPr txBox="1"/>
          <p:nvPr/>
        </p:nvSpPr>
        <p:spPr>
          <a:xfrm>
            <a:off x="1915432" y="4616762"/>
            <a:ext cx="1960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 remember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7" name="Imagen 9">
            <a:extLst>
              <a:ext uri="{FF2B5EF4-FFF2-40B4-BE49-F238E27FC236}">
                <a16:creationId xmlns:a16="http://schemas.microsoft.com/office/drawing/2014/main" id="{64AA197A-2F6D-8A4E-87CF-DF6942DE41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9030" y="2977347"/>
            <a:ext cx="1473682" cy="1013157"/>
          </a:xfrm>
          <a:prstGeom prst="rect">
            <a:avLst/>
          </a:prstGeom>
        </p:spPr>
      </p:pic>
      <p:sp>
        <p:nvSpPr>
          <p:cNvPr id="45" name="Llamada rectangular redondeada 2">
            <a:extLst>
              <a:ext uri="{FF2B5EF4-FFF2-40B4-BE49-F238E27FC236}">
                <a16:creationId xmlns:a16="http://schemas.microsoft.com/office/drawing/2014/main" id="{23E7C492-5396-0141-ABCB-4E200B2773F1}"/>
              </a:ext>
            </a:extLst>
          </p:cNvPr>
          <p:cNvSpPr/>
          <p:nvPr/>
        </p:nvSpPr>
        <p:spPr>
          <a:xfrm>
            <a:off x="4116933" y="2645575"/>
            <a:ext cx="7702722" cy="3695020"/>
          </a:xfrm>
          <a:prstGeom prst="wedgeRoundRectCallout">
            <a:avLst>
              <a:gd name="adj1" fmla="val -60465"/>
              <a:gd name="adj2" fmla="val -1536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This verb has a change(o&gt;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 in the stem (the beginning of the verb) for ‘I’, ‘you (singular)’, ‘he/she/it’ and ‘they’.</a:t>
            </a:r>
          </a:p>
          <a:p>
            <a:pPr marL="1035050">
              <a:lnSpc>
                <a:spcPct val="150000"/>
              </a:lnSpc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me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ue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rdo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		I remember</a:t>
            </a:r>
          </a:p>
          <a:p>
            <a:pPr marL="1035050">
              <a:lnSpc>
                <a:spcPct val="150000"/>
              </a:lnSpc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tú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ue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rdas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		you remember</a:t>
            </a:r>
          </a:p>
          <a:p>
            <a:pPr marL="1035050">
              <a:lnSpc>
                <a:spcPct val="150000"/>
              </a:lnSpc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ue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rda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		he/she/it remembers</a:t>
            </a:r>
          </a:p>
          <a:p>
            <a:pPr marL="1035050">
              <a:lnSpc>
                <a:spcPct val="150000"/>
              </a:lnSpc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ellas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ue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rdan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	they remember</a:t>
            </a:r>
          </a:p>
          <a:p>
            <a:pPr marL="1035050">
              <a:lnSpc>
                <a:spcPct val="150000"/>
              </a:lnSpc>
            </a:pP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You may remember that ’</a:t>
            </a:r>
            <a:r>
              <a:rPr lang="en-GB" sz="2000" b="1" i="1" dirty="0" err="1">
                <a:solidFill>
                  <a:schemeClr val="accent5">
                    <a:lumMod val="50000"/>
                  </a:schemeClr>
                </a:solidFill>
              </a:rPr>
              <a:t>encontrar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’ and ‘</a:t>
            </a:r>
            <a:r>
              <a:rPr lang="en-GB" sz="2000" b="1" i="1" dirty="0" err="1">
                <a:solidFill>
                  <a:schemeClr val="accent5">
                    <a:lumMod val="50000"/>
                  </a:schemeClr>
                </a:solidFill>
              </a:rPr>
              <a:t>volver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</a:rPr>
              <a:t>’ follow the same pattern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6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  <p:bldP spid="23" grpId="0"/>
      <p:bldP spid="24" grpId="0"/>
      <p:bldP spid="25" grpId="0"/>
      <p:bldP spid="29" grpId="0"/>
      <p:bldP spid="30" grpId="0"/>
      <p:bldP spid="31" grpId="0"/>
      <p:bldP spid="32" grpId="0"/>
      <p:bldP spid="38" grpId="0"/>
      <p:bldP spid="39" grpId="0"/>
      <p:bldP spid="40" grpId="0"/>
      <p:bldP spid="41" grpId="0"/>
      <p:bldP spid="42" grpId="0"/>
      <p:bldP spid="43" grpId="0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87A096-C539-5247-965B-34073ED70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737"/>
            <a:ext cx="4692445" cy="867128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7A4CC16F-A741-184D-9205-30E6883D0D46}"/>
              </a:ext>
            </a:extLst>
          </p:cNvPr>
          <p:cNvSpPr txBox="1">
            <a:spLocks/>
          </p:cNvSpPr>
          <p:nvPr/>
        </p:nvSpPr>
        <p:spPr>
          <a:xfrm>
            <a:off x="50530" y="227339"/>
            <a:ext cx="4692445" cy="867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s-GB" sz="3600" b="1" dirty="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DF99DEE-E63D-DB4E-9C0A-203335385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9" y="335078"/>
            <a:ext cx="3270956" cy="651395"/>
          </a:xfrm>
        </p:spPr>
        <p:txBody>
          <a:bodyPr>
            <a:normAutofit/>
          </a:bodyPr>
          <a:lstStyle/>
          <a:p>
            <a:r>
              <a:rPr lang="es-GB" sz="3600" b="1" dirty="0">
                <a:solidFill>
                  <a:schemeClr val="bg1"/>
                </a:solidFill>
              </a:rPr>
              <a:t>Vocabulario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AB8691-4E86-6544-99DC-28AC297DAFDF}"/>
              </a:ext>
            </a:extLst>
          </p:cNvPr>
          <p:cNvSpPr txBox="1"/>
          <p:nvPr/>
        </p:nvSpPr>
        <p:spPr>
          <a:xfrm>
            <a:off x="6557368" y="3305999"/>
            <a:ext cx="3736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</a:rPr>
              <a:t>a</a:t>
            </a:r>
            <a:r>
              <a:rPr lang="es-GB" sz="2800">
                <a:solidFill>
                  <a:schemeClr val="accent5">
                    <a:lumMod val="50000"/>
                  </a:schemeClr>
                </a:solidFill>
              </a:rPr>
              <a:t>cordarse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</a:rPr>
              <a:t> (de algo)</a:t>
            </a:r>
            <a:endParaRPr lang="es-GB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B7C1C5D-E0ED-2B4C-8072-078040510E67}"/>
              </a:ext>
            </a:extLst>
          </p:cNvPr>
          <p:cNvSpPr txBox="1"/>
          <p:nvPr/>
        </p:nvSpPr>
        <p:spPr>
          <a:xfrm>
            <a:off x="6856940" y="5605393"/>
            <a:ext cx="1853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800" dirty="0">
                <a:solidFill>
                  <a:schemeClr val="accent5">
                    <a:lumMod val="50000"/>
                  </a:schemeClr>
                </a:solidFill>
              </a:rPr>
              <a:t>quedarse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377114" y="986473"/>
            <a:ext cx="2179519" cy="2393332"/>
            <a:chOff x="6681914" y="1126766"/>
            <a:chExt cx="2179519" cy="2393332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EAA4705-5C80-D442-B661-B868AB742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1914" y="1126766"/>
              <a:ext cx="2082145" cy="2018293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0BD5C8C1-87DF-8649-A90A-C8E7383D4E02}"/>
                </a:ext>
              </a:extLst>
            </p:cNvPr>
            <p:cNvSpPr txBox="1"/>
            <p:nvPr/>
          </p:nvSpPr>
          <p:spPr>
            <a:xfrm>
              <a:off x="6862168" y="3119988"/>
              <a:ext cx="1999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  <a:highlight>
                    <a:srgbClr val="FBF0D5"/>
                  </a:highlight>
                </a:rPr>
                <a:t>[to remember]</a:t>
              </a:r>
            </a:p>
          </p:txBody>
        </p:sp>
      </p:grp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22D1186A-73BC-B945-8468-8D726D013B9C}"/>
              </a:ext>
            </a:extLst>
          </p:cNvPr>
          <p:cNvSpPr/>
          <p:nvPr/>
        </p:nvSpPr>
        <p:spPr>
          <a:xfrm>
            <a:off x="10070432" y="258166"/>
            <a:ext cx="1857711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 / 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CuadroTexto 8">
            <a:extLst>
              <a:ext uri="{FF2B5EF4-FFF2-40B4-BE49-F238E27FC236}">
                <a16:creationId xmlns:a16="http://schemas.microsoft.com/office/drawing/2014/main" id="{91AB8691-4E86-6544-99DC-28AC297DAFDF}"/>
              </a:ext>
            </a:extLst>
          </p:cNvPr>
          <p:cNvSpPr txBox="1"/>
          <p:nvPr/>
        </p:nvSpPr>
        <p:spPr>
          <a:xfrm>
            <a:off x="2426759" y="3296335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800">
                <a:solidFill>
                  <a:schemeClr val="accent5">
                    <a:lumMod val="50000"/>
                  </a:schemeClr>
                </a:solidFill>
              </a:rPr>
              <a:t>acord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</a:rPr>
              <a:t>ar</a:t>
            </a:r>
            <a:endParaRPr lang="es-GB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489991" y="1338744"/>
            <a:ext cx="3867437" cy="2055057"/>
            <a:chOff x="1794791" y="1479037"/>
            <a:chExt cx="3867437" cy="2055057"/>
          </a:xfrm>
        </p:grpSpPr>
        <p:pic>
          <p:nvPicPr>
            <p:cNvPr id="21" name="Imagen 11">
              <a:extLst>
                <a:ext uri="{FF2B5EF4-FFF2-40B4-BE49-F238E27FC236}">
                  <a16:creationId xmlns:a16="http://schemas.microsoft.com/office/drawing/2014/main" id="{054C5CD6-9AEE-224C-9D68-2B210E267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9123" y="1766501"/>
              <a:ext cx="1522502" cy="1376913"/>
            </a:xfrm>
            <a:prstGeom prst="rect">
              <a:avLst/>
            </a:prstGeom>
          </p:spPr>
        </p:pic>
        <p:sp>
          <p:nvSpPr>
            <p:cNvPr id="22" name="Llamada rectangular redondeada 26">
              <a:extLst>
                <a:ext uri="{FF2B5EF4-FFF2-40B4-BE49-F238E27FC236}">
                  <a16:creationId xmlns:a16="http://schemas.microsoft.com/office/drawing/2014/main" id="{508B5F47-CE6F-0B4A-82E7-A3586D9CF273}"/>
                </a:ext>
              </a:extLst>
            </p:cNvPr>
            <p:cNvSpPr/>
            <p:nvPr/>
          </p:nvSpPr>
          <p:spPr>
            <a:xfrm>
              <a:off x="4315384" y="1479037"/>
              <a:ext cx="1346844" cy="651011"/>
            </a:xfrm>
            <a:prstGeom prst="wedgeRoundRectCallout">
              <a:avLst>
                <a:gd name="adj1" fmla="val -53079"/>
                <a:gd name="adj2" fmla="val 66765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¿5 euros?</a:t>
              </a:r>
            </a:p>
          </p:txBody>
        </p:sp>
        <p:sp>
          <p:nvSpPr>
            <p:cNvPr id="23" name="Llamada rectangular redondeada 27">
              <a:extLst>
                <a:ext uri="{FF2B5EF4-FFF2-40B4-BE49-F238E27FC236}">
                  <a16:creationId xmlns:a16="http://schemas.microsoft.com/office/drawing/2014/main" id="{32664DE6-1147-0644-A5F1-52960CBA1123}"/>
                </a:ext>
              </a:extLst>
            </p:cNvPr>
            <p:cNvSpPr/>
            <p:nvPr/>
          </p:nvSpPr>
          <p:spPr>
            <a:xfrm>
              <a:off x="1794791" y="2058998"/>
              <a:ext cx="987638" cy="529246"/>
            </a:xfrm>
            <a:prstGeom prst="wedgeRoundRectCallout">
              <a:avLst>
                <a:gd name="adj1" fmla="val 70590"/>
                <a:gd name="adj2" fmla="val 21711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¡Vale!</a:t>
              </a:r>
            </a:p>
          </p:txBody>
        </p:sp>
        <p:sp>
          <p:nvSpPr>
            <p:cNvPr id="25" name="CuadroTexto 15">
              <a:extLst>
                <a:ext uri="{FF2B5EF4-FFF2-40B4-BE49-F238E27FC236}">
                  <a16:creationId xmlns:a16="http://schemas.microsoft.com/office/drawing/2014/main" id="{0BD5C8C1-87DF-8649-A90A-C8E7383D4E02}"/>
                </a:ext>
              </a:extLst>
            </p:cNvPr>
            <p:cNvSpPr txBox="1"/>
            <p:nvPr/>
          </p:nvSpPr>
          <p:spPr>
            <a:xfrm>
              <a:off x="2013893" y="3133984"/>
              <a:ext cx="30684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  <a:highlight>
                    <a:srgbClr val="FBF0D5"/>
                  </a:highlight>
                </a:rPr>
                <a:t>[</a:t>
              </a:r>
              <a:r>
                <a:rPr lang="es-GB" sz="2000">
                  <a:solidFill>
                    <a:schemeClr val="accent5">
                      <a:lumMod val="50000"/>
                    </a:schemeClr>
                  </a:solidFill>
                  <a:highlight>
                    <a:srgbClr val="FBF0D5"/>
                  </a:highlight>
                </a:rPr>
                <a:t>to </a:t>
              </a:r>
              <a:r>
                <a:rPr lang="en-GB" sz="2000">
                  <a:solidFill>
                    <a:schemeClr val="accent5">
                      <a:lumMod val="50000"/>
                    </a:schemeClr>
                  </a:solidFill>
                  <a:highlight>
                    <a:srgbClr val="FBF0D5"/>
                  </a:highlight>
                </a:rPr>
                <a:t>agree, to agree on</a:t>
              </a:r>
              <a:r>
                <a:rPr lang="es-GB" sz="2000">
                  <a:solidFill>
                    <a:schemeClr val="accent5">
                      <a:lumMod val="50000"/>
                    </a:schemeClr>
                  </a:solidFill>
                  <a:highlight>
                    <a:srgbClr val="FBF0D5"/>
                  </a:highlight>
                </a:rPr>
                <a:t>]</a:t>
              </a:r>
              <a:endPara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266025" y="4239110"/>
            <a:ext cx="1750800" cy="1476352"/>
            <a:chOff x="2570825" y="4379403"/>
            <a:chExt cx="1750800" cy="1476352"/>
          </a:xfrm>
        </p:grpSpPr>
        <p:pic>
          <p:nvPicPr>
            <p:cNvPr id="26" name="Imagen 2">
              <a:extLst>
                <a:ext uri="{FF2B5EF4-FFF2-40B4-BE49-F238E27FC236}">
                  <a16:creationId xmlns:a16="http://schemas.microsoft.com/office/drawing/2014/main" id="{60B82C50-5BC9-0D43-BADC-D9956991F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34598" y="4379403"/>
              <a:ext cx="984259" cy="1220737"/>
            </a:xfrm>
            <a:prstGeom prst="rect">
              <a:avLst/>
            </a:prstGeom>
          </p:spPr>
        </p:pic>
        <p:sp>
          <p:nvSpPr>
            <p:cNvPr id="27" name="CuadroTexto 15">
              <a:extLst>
                <a:ext uri="{FF2B5EF4-FFF2-40B4-BE49-F238E27FC236}">
                  <a16:creationId xmlns:a16="http://schemas.microsoft.com/office/drawing/2014/main" id="{0BD5C8C1-87DF-8649-A90A-C8E7383D4E02}"/>
                </a:ext>
              </a:extLst>
            </p:cNvPr>
            <p:cNvSpPr txBox="1"/>
            <p:nvPr/>
          </p:nvSpPr>
          <p:spPr>
            <a:xfrm>
              <a:off x="2570825" y="5455645"/>
              <a:ext cx="17508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  <a:highlight>
                    <a:srgbClr val="FBF0D5"/>
                  </a:highlight>
                </a:rPr>
                <a:t>[</a:t>
              </a:r>
              <a:r>
                <a:rPr lang="es-GB" sz="2000">
                  <a:solidFill>
                    <a:schemeClr val="accent5">
                      <a:lumMod val="50000"/>
                    </a:schemeClr>
                  </a:solidFill>
                  <a:highlight>
                    <a:srgbClr val="FBF0D5"/>
                  </a:highlight>
                </a:rPr>
                <a:t>to </a:t>
              </a:r>
              <a:r>
                <a:rPr lang="en-GB" sz="2000">
                  <a:solidFill>
                    <a:schemeClr val="accent5">
                      <a:lumMod val="50000"/>
                    </a:schemeClr>
                  </a:solidFill>
                  <a:highlight>
                    <a:srgbClr val="FBF0D5"/>
                  </a:highlight>
                </a:rPr>
                <a:t>meet up</a:t>
              </a:r>
              <a:r>
                <a:rPr lang="es-GB" sz="2000">
                  <a:solidFill>
                    <a:schemeClr val="accent5">
                      <a:lumMod val="50000"/>
                    </a:schemeClr>
                  </a:solidFill>
                  <a:highlight>
                    <a:srgbClr val="FBF0D5"/>
                  </a:highlight>
                </a:rPr>
                <a:t>]</a:t>
              </a:r>
              <a:endPara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endParaRPr>
            </a:p>
          </p:txBody>
        </p:sp>
      </p:grpSp>
      <p:sp>
        <p:nvSpPr>
          <p:cNvPr id="28" name="CuadroTexto 9">
            <a:extLst>
              <a:ext uri="{FF2B5EF4-FFF2-40B4-BE49-F238E27FC236}">
                <a16:creationId xmlns:a16="http://schemas.microsoft.com/office/drawing/2014/main" id="{EB7C1C5D-E0ED-2B4C-8072-078040510E67}"/>
              </a:ext>
            </a:extLst>
          </p:cNvPr>
          <p:cNvSpPr txBox="1"/>
          <p:nvPr/>
        </p:nvSpPr>
        <p:spPr>
          <a:xfrm>
            <a:off x="2401479" y="5605393"/>
            <a:ext cx="1479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800">
                <a:solidFill>
                  <a:schemeClr val="accent5">
                    <a:lumMod val="50000"/>
                  </a:schemeClr>
                </a:solidFill>
              </a:rPr>
              <a:t>quedar</a:t>
            </a:r>
            <a:endParaRPr lang="es-GB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" name="Llamada rectangular 35">
            <a:extLst>
              <a:ext uri="{FF2B5EF4-FFF2-40B4-BE49-F238E27FC236}">
                <a16:creationId xmlns:a16="http://schemas.microsoft.com/office/drawing/2014/main" id="{A5D83212-36ED-8D41-852C-CDEF0DFA9D7B}"/>
              </a:ext>
            </a:extLst>
          </p:cNvPr>
          <p:cNvSpPr/>
          <p:nvPr/>
        </p:nvSpPr>
        <p:spPr>
          <a:xfrm>
            <a:off x="9298175" y="2076435"/>
            <a:ext cx="2385128" cy="1124952"/>
          </a:xfrm>
          <a:prstGeom prst="wedgeRectCallout">
            <a:avLst>
              <a:gd name="adj1" fmla="val -60226"/>
              <a:gd name="adj2" fmla="val 4132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U</a:t>
            </a:r>
            <a:r>
              <a:rPr lang="es-GB" sz="2000">
                <a:solidFill>
                  <a:schemeClr val="accent5">
                    <a:lumMod val="50000"/>
                  </a:schemeClr>
                </a:solidFill>
              </a:rPr>
              <a:t>se 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‘de</a:t>
            </a:r>
            <a:r>
              <a:rPr lang="es-GB" sz="2000">
                <a:solidFill>
                  <a:schemeClr val="accent5">
                    <a:lumMod val="50000"/>
                  </a:schemeClr>
                </a:solidFill>
              </a:rPr>
              <a:t>’ to 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say </a:t>
            </a:r>
            <a:r>
              <a:rPr lang="es-GB" sz="2000" b="1" i="1" dirty="0">
                <a:solidFill>
                  <a:schemeClr val="accent5">
                    <a:lumMod val="50000"/>
                  </a:schemeClr>
                </a:solidFill>
              </a:rPr>
              <a:t>what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 the person remembers!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657378" y="4329700"/>
            <a:ext cx="4373751" cy="1323439"/>
            <a:chOff x="6962178" y="4469993"/>
            <a:chExt cx="4373751" cy="1323439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8B9B5DE-BE4F-F448-BD34-7E7554721B19}"/>
                </a:ext>
              </a:extLst>
            </p:cNvPr>
            <p:cNvSpPr txBox="1"/>
            <p:nvPr/>
          </p:nvSpPr>
          <p:spPr>
            <a:xfrm>
              <a:off x="6962178" y="4469993"/>
              <a:ext cx="299447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GB" sz="4000" b="1" dirty="0">
                  <a:solidFill>
                    <a:srgbClr val="7030A0"/>
                  </a:solidFill>
                  <a:latin typeface="Cooper Black" panose="0208090404030B020404" pitchFamily="18" charset="77"/>
                </a:rPr>
                <a:t>to remain, </a:t>
              </a:r>
            </a:p>
            <a:p>
              <a:r>
                <a:rPr lang="es-GB" sz="4000" b="1" dirty="0">
                  <a:solidFill>
                    <a:srgbClr val="7030A0"/>
                  </a:solidFill>
                  <a:latin typeface="Cooper Black" panose="0208090404030B020404" pitchFamily="18" charset="77"/>
                </a:rPr>
                <a:t>to stay</a:t>
              </a:r>
            </a:p>
          </p:txBody>
        </p:sp>
        <p:pic>
          <p:nvPicPr>
            <p:cNvPr id="32" name="Imagen 9">
              <a:extLst>
                <a:ext uri="{FF2B5EF4-FFF2-40B4-BE49-F238E27FC236}">
                  <a16:creationId xmlns:a16="http://schemas.microsoft.com/office/drawing/2014/main" id="{64AA197A-2F6D-8A4E-87CF-DF6942DE4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2247" y="4642543"/>
              <a:ext cx="1473682" cy="1013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483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24" grpId="0"/>
      <p:bldP spid="24" grpId="1"/>
      <p:bldP spid="28" grpId="0"/>
      <p:bldP spid="28" grpId="1"/>
      <p:bldP spid="29" grpId="0" animBg="1"/>
      <p:bldP spid="2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44" y="171749"/>
            <a:ext cx="10515600" cy="644945"/>
          </a:xfrm>
        </p:spPr>
        <p:txBody>
          <a:bodyPr>
            <a:normAutofit fontScale="90000"/>
          </a:bodyPr>
          <a:lstStyle/>
          <a:p>
            <a:r>
              <a:rPr lang="en-GB" sz="2200" b="1" dirty="0"/>
              <a:t>Nadia </a:t>
            </a:r>
            <a:r>
              <a:rPr lang="en-GB" sz="2200" b="1" dirty="0" err="1"/>
              <a:t>celebra</a:t>
            </a:r>
            <a:r>
              <a:rPr lang="en-GB" sz="2200" b="1" dirty="0"/>
              <a:t> el Día de Muertos. Lee las </a:t>
            </a:r>
            <a:r>
              <a:rPr lang="en-GB" sz="2200" b="1" dirty="0" err="1"/>
              <a:t>frases</a:t>
            </a:r>
            <a:r>
              <a:rPr lang="en-GB" sz="2200" b="1" dirty="0"/>
              <a:t> y </a:t>
            </a:r>
            <a:r>
              <a:rPr lang="en-GB" sz="2200" b="1" dirty="0" err="1"/>
              <a:t>marca</a:t>
            </a:r>
            <a:r>
              <a:rPr lang="en-GB" sz="2200" b="1" dirty="0"/>
              <a:t> el </a:t>
            </a:r>
            <a:r>
              <a:rPr lang="en-GB" sz="2200" b="1" dirty="0" err="1"/>
              <a:t>significado</a:t>
            </a:r>
            <a:r>
              <a:rPr lang="en-GB" sz="2200" b="1" dirty="0"/>
              <a:t> </a:t>
            </a:r>
            <a:r>
              <a:rPr lang="en-GB" sz="2200" b="1" dirty="0" err="1"/>
              <a:t>correcto</a:t>
            </a:r>
            <a:r>
              <a:rPr lang="en-GB" sz="2200" b="1" dirty="0"/>
              <a:t> del verbo. ¿</a:t>
            </a:r>
            <a:r>
              <a:rPr lang="en-GB" sz="2200" b="1" dirty="0" err="1"/>
              <a:t>Qué</a:t>
            </a:r>
            <a:r>
              <a:rPr lang="en-GB" sz="2200" b="1" dirty="0"/>
              <a:t> </a:t>
            </a:r>
            <a:r>
              <a:rPr lang="en-GB" sz="2200" b="1" dirty="0" err="1"/>
              <a:t>significa</a:t>
            </a:r>
            <a:r>
              <a:rPr lang="en-GB" sz="2200" b="1" dirty="0"/>
              <a:t> </a:t>
            </a:r>
            <a:r>
              <a:rPr lang="en-GB" sz="2200" b="1" dirty="0" err="1"/>
              <a:t>cada</a:t>
            </a:r>
            <a:r>
              <a:rPr lang="en-GB" sz="2200" b="1" dirty="0"/>
              <a:t> </a:t>
            </a:r>
            <a:r>
              <a:rPr lang="en-GB" sz="2200" b="1" dirty="0" err="1"/>
              <a:t>frase</a:t>
            </a:r>
            <a:r>
              <a:rPr lang="en-GB" sz="2200" b="1" dirty="0"/>
              <a:t>?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187E34A-AEFD-8148-8AEA-E2B92963C0BB}"/>
              </a:ext>
            </a:extLst>
          </p:cNvPr>
          <p:cNvSpPr/>
          <p:nvPr/>
        </p:nvSpPr>
        <p:spPr>
          <a:xfrm>
            <a:off x="10859911" y="258166"/>
            <a:ext cx="1068232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5A1E1EB3-D8F6-554F-8278-BE35C0FC5B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649350"/>
              </p:ext>
            </p:extLst>
          </p:nvPr>
        </p:nvGraphicFramePr>
        <p:xfrm>
          <a:off x="132644" y="890342"/>
          <a:ext cx="11926711" cy="545934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45934">
                  <a:extLst>
                    <a:ext uri="{9D8B030D-6E8A-4147-A177-3AD203B41FA5}">
                      <a16:colId xmlns:a16="http://schemas.microsoft.com/office/drawing/2014/main" val="248279239"/>
                    </a:ext>
                  </a:extLst>
                </a:gridCol>
                <a:gridCol w="1509889">
                  <a:extLst>
                    <a:ext uri="{9D8B030D-6E8A-4147-A177-3AD203B41FA5}">
                      <a16:colId xmlns:a16="http://schemas.microsoft.com/office/drawing/2014/main" val="2959385749"/>
                    </a:ext>
                  </a:extLst>
                </a:gridCol>
                <a:gridCol w="1509889">
                  <a:extLst>
                    <a:ext uri="{9D8B030D-6E8A-4147-A177-3AD203B41FA5}">
                      <a16:colId xmlns:a16="http://schemas.microsoft.com/office/drawing/2014/main" val="4014826371"/>
                    </a:ext>
                  </a:extLst>
                </a:gridCol>
                <a:gridCol w="1509889">
                  <a:extLst>
                    <a:ext uri="{9D8B030D-6E8A-4147-A177-3AD203B41FA5}">
                      <a16:colId xmlns:a16="http://schemas.microsoft.com/office/drawing/2014/main" val="2642973809"/>
                    </a:ext>
                  </a:extLst>
                </a:gridCol>
                <a:gridCol w="1509889">
                  <a:extLst>
                    <a:ext uri="{9D8B030D-6E8A-4147-A177-3AD203B41FA5}">
                      <a16:colId xmlns:a16="http://schemas.microsoft.com/office/drawing/2014/main" val="1881411679"/>
                    </a:ext>
                  </a:extLst>
                </a:gridCol>
                <a:gridCol w="2441221">
                  <a:extLst>
                    <a:ext uri="{9D8B030D-6E8A-4147-A177-3AD203B41FA5}">
                      <a16:colId xmlns:a16="http://schemas.microsoft.com/office/drawing/2014/main" val="3209336736"/>
                    </a:ext>
                  </a:extLst>
                </a:gridCol>
              </a:tblGrid>
              <a:tr h="702019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to meet up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to stay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to agree on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to remember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¿Qué significa la frase?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1142047"/>
                  </a:ext>
                </a:extLst>
              </a:tr>
              <a:tr h="788236">
                <a:tc>
                  <a:txBody>
                    <a:bodyPr/>
                    <a:lstStyle/>
                    <a:p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1. Queda con unos primos.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1554654"/>
                  </a:ext>
                </a:extLst>
              </a:tr>
              <a:tr h="757714">
                <a:tc>
                  <a:txBody>
                    <a:bodyPr/>
                    <a:lstStyle/>
                    <a:p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2. Se acuerda del pasado.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2503079"/>
                  </a:ext>
                </a:extLst>
              </a:tr>
              <a:tr h="846667">
                <a:tc>
                  <a:txBody>
                    <a:bodyPr/>
                    <a:lstStyle/>
                    <a:p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3. Queda con alguien para preparar comida.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3523341"/>
                  </a:ext>
                </a:extLst>
              </a:tr>
              <a:tr h="788236">
                <a:tc>
                  <a:txBody>
                    <a:bodyPr/>
                    <a:lstStyle/>
                    <a:p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4. Acuerda la hora de la fiesta.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0733403"/>
                  </a:ext>
                </a:extLst>
              </a:tr>
              <a:tr h="788236">
                <a:tc>
                  <a:txBody>
                    <a:bodyPr/>
                    <a:lstStyle/>
                    <a:p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5. Se queda en casa por la mañana.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450611"/>
                  </a:ext>
                </a:extLst>
              </a:tr>
              <a:tr h="788236">
                <a:tc>
                  <a:txBody>
                    <a:bodyPr/>
                    <a:lstStyle/>
                    <a:p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6. Se acuerda de personas especiales.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2572878"/>
                  </a:ext>
                </a:extLst>
              </a:tr>
            </a:tbl>
          </a:graphicData>
        </a:graphic>
      </p:graphicFrame>
      <p:pic>
        <p:nvPicPr>
          <p:cNvPr id="7" name="Picture 8" descr="green checkmark">
            <a:extLst>
              <a:ext uri="{FF2B5EF4-FFF2-40B4-BE49-F238E27FC236}">
                <a16:creationId xmlns:a16="http://schemas.microsoft.com/office/drawing/2014/main" id="{8C355239-742D-1141-9FE0-BFEFADD17D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181" y="1771293"/>
            <a:ext cx="422552" cy="440159"/>
          </a:xfrm>
          <a:prstGeom prst="rect">
            <a:avLst/>
          </a:prstGeom>
        </p:spPr>
      </p:pic>
      <p:pic>
        <p:nvPicPr>
          <p:cNvPr id="8" name="Picture 8" descr="green checkmark">
            <a:extLst>
              <a:ext uri="{FF2B5EF4-FFF2-40B4-BE49-F238E27FC236}">
                <a16:creationId xmlns:a16="http://schemas.microsoft.com/office/drawing/2014/main" id="{92AF8885-5F14-B54D-B642-DC5979F820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975" y="2559273"/>
            <a:ext cx="422552" cy="440159"/>
          </a:xfrm>
          <a:prstGeom prst="rect">
            <a:avLst/>
          </a:prstGeom>
        </p:spPr>
      </p:pic>
      <p:pic>
        <p:nvPicPr>
          <p:cNvPr id="9" name="Picture 8" descr="green checkmark">
            <a:extLst>
              <a:ext uri="{FF2B5EF4-FFF2-40B4-BE49-F238E27FC236}">
                <a16:creationId xmlns:a16="http://schemas.microsoft.com/office/drawing/2014/main" id="{0E71277B-A07F-FF4A-AC4C-0532CD286E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619" y="3330777"/>
            <a:ext cx="422552" cy="440159"/>
          </a:xfrm>
          <a:prstGeom prst="rect">
            <a:avLst/>
          </a:prstGeom>
        </p:spPr>
      </p:pic>
      <p:pic>
        <p:nvPicPr>
          <p:cNvPr id="10" name="Picture 8" descr="green checkmark">
            <a:extLst>
              <a:ext uri="{FF2B5EF4-FFF2-40B4-BE49-F238E27FC236}">
                <a16:creationId xmlns:a16="http://schemas.microsoft.com/office/drawing/2014/main" id="{EAAEE4BE-5FC7-DD47-9107-41095A33B5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686" y="4133108"/>
            <a:ext cx="422552" cy="440159"/>
          </a:xfrm>
          <a:prstGeom prst="rect">
            <a:avLst/>
          </a:prstGeom>
        </p:spPr>
      </p:pic>
      <p:pic>
        <p:nvPicPr>
          <p:cNvPr id="11" name="Picture 8" descr="green checkmark">
            <a:extLst>
              <a:ext uri="{FF2B5EF4-FFF2-40B4-BE49-F238E27FC236}">
                <a16:creationId xmlns:a16="http://schemas.microsoft.com/office/drawing/2014/main" id="{B26F9012-3176-8146-861B-03131BD793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850" y="4832964"/>
            <a:ext cx="422552" cy="440159"/>
          </a:xfrm>
          <a:prstGeom prst="rect">
            <a:avLst/>
          </a:prstGeom>
        </p:spPr>
      </p:pic>
      <p:pic>
        <p:nvPicPr>
          <p:cNvPr id="12" name="Picture 8" descr="green checkmark">
            <a:extLst>
              <a:ext uri="{FF2B5EF4-FFF2-40B4-BE49-F238E27FC236}">
                <a16:creationId xmlns:a16="http://schemas.microsoft.com/office/drawing/2014/main" id="{D98CBC2C-4782-D747-977B-EE9EFB3355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737" y="5747578"/>
            <a:ext cx="422552" cy="44015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905216E-8A3D-584F-B5BF-F4C204C847A7}"/>
              </a:ext>
            </a:extLst>
          </p:cNvPr>
          <p:cNvSpPr txBox="1"/>
          <p:nvPr/>
        </p:nvSpPr>
        <p:spPr>
          <a:xfrm>
            <a:off x="9601892" y="1637430"/>
            <a:ext cx="2508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2000">
                <a:solidFill>
                  <a:schemeClr val="accent5">
                    <a:lumMod val="50000"/>
                  </a:schemeClr>
                </a:solidFill>
              </a:rPr>
              <a:t>She m</a:t>
            </a:r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e</a:t>
            </a:r>
            <a:r>
              <a:rPr lang="es-GB" sz="2000">
                <a:solidFill>
                  <a:schemeClr val="accent5">
                    <a:lumMod val="50000"/>
                  </a:schemeClr>
                </a:solidFill>
              </a:rPr>
              <a:t>ets 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up with some cousins.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8169B06-1EE0-9046-95BC-5DB603AC0B76}"/>
              </a:ext>
            </a:extLst>
          </p:cNvPr>
          <p:cNvSpPr txBox="1"/>
          <p:nvPr/>
        </p:nvSpPr>
        <p:spPr>
          <a:xfrm>
            <a:off x="9595309" y="2425410"/>
            <a:ext cx="2400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She remembers the past.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210F631-7AB4-9E43-A289-AC153DBF314B}"/>
              </a:ext>
            </a:extLst>
          </p:cNvPr>
          <p:cNvSpPr txBox="1"/>
          <p:nvPr/>
        </p:nvSpPr>
        <p:spPr>
          <a:xfrm>
            <a:off x="9595309" y="3043024"/>
            <a:ext cx="2546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2000">
                <a:solidFill>
                  <a:schemeClr val="accent5">
                    <a:lumMod val="50000"/>
                  </a:schemeClr>
                </a:solidFill>
              </a:rPr>
              <a:t>She me</a:t>
            </a:r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e</a:t>
            </a:r>
            <a:r>
              <a:rPr lang="es-GB" sz="2000">
                <a:solidFill>
                  <a:schemeClr val="accent5">
                    <a:lumMod val="50000"/>
                  </a:schemeClr>
                </a:solidFill>
              </a:rPr>
              <a:t>ts 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up with someone to prepare food.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5DD6CAA-151C-2E42-A7F1-A21F3351AFD2}"/>
              </a:ext>
            </a:extLst>
          </p:cNvPr>
          <p:cNvSpPr txBox="1"/>
          <p:nvPr/>
        </p:nvSpPr>
        <p:spPr>
          <a:xfrm>
            <a:off x="9563922" y="4044898"/>
            <a:ext cx="2546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She agrees on the time of the party.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8F75885-FADA-A14D-93F7-07D25EE6726D}"/>
              </a:ext>
            </a:extLst>
          </p:cNvPr>
          <p:cNvSpPr txBox="1"/>
          <p:nvPr/>
        </p:nvSpPr>
        <p:spPr>
          <a:xfrm>
            <a:off x="9601892" y="4832878"/>
            <a:ext cx="2508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She stays at home in the morning.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3F815BE-3973-B14D-89D2-EAEFD069A24E}"/>
              </a:ext>
            </a:extLst>
          </p:cNvPr>
          <p:cNvSpPr txBox="1"/>
          <p:nvPr/>
        </p:nvSpPr>
        <p:spPr>
          <a:xfrm>
            <a:off x="9609889" y="5613715"/>
            <a:ext cx="2400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She remembers special people.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689DC3C-753D-C449-A3B4-2D18358320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69" y="835144"/>
            <a:ext cx="1631150" cy="699355"/>
          </a:xfrm>
          <a:prstGeom prst="rect">
            <a:avLst/>
          </a:prstGeom>
        </p:spPr>
      </p:pic>
      <p:pic>
        <p:nvPicPr>
          <p:cNvPr id="23" name="Imagen 22" descr="Dibujo animado de un personaje animado&#10;&#10;Descripción generada automáticamente con confianza media">
            <a:extLst>
              <a:ext uri="{FF2B5EF4-FFF2-40B4-BE49-F238E27FC236}">
                <a16:creationId xmlns:a16="http://schemas.microsoft.com/office/drawing/2014/main" id="{1C1772CF-83D1-7342-8673-136EADC821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4975" y="4367599"/>
            <a:ext cx="958206" cy="2041643"/>
          </a:xfrm>
          <a:prstGeom prst="rect">
            <a:avLst/>
          </a:prstGeom>
        </p:spPr>
      </p:pic>
      <p:pic>
        <p:nvPicPr>
          <p:cNvPr id="1026" name="Picture 2" descr="taco clipart png - Clip Art Library">
            <a:extLst>
              <a:ext uri="{FF2B5EF4-FFF2-40B4-BE49-F238E27FC236}">
                <a16:creationId xmlns:a16="http://schemas.microsoft.com/office/drawing/2014/main" id="{3CF7E62B-7446-CE42-99F5-CFD7AAF75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556" y="816370"/>
            <a:ext cx="901249" cy="81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27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2600" b="1">
                <a:solidFill>
                  <a:schemeClr val="bg1"/>
                </a:solidFill>
              </a:rPr>
              <a:t>Talking about possessions</a:t>
            </a:r>
            <a:br>
              <a:rPr lang="en-GB" sz="2600" b="1">
                <a:solidFill>
                  <a:schemeClr val="bg1"/>
                </a:solidFill>
              </a:rPr>
            </a:br>
            <a:r>
              <a:rPr lang="en-GB" sz="2600">
                <a:solidFill>
                  <a:schemeClr val="bg1"/>
                </a:solidFill>
              </a:rPr>
              <a:t>Possessive adjectives ‘su’ and ‘sus’</a:t>
            </a:r>
            <a:endParaRPr lang="en-GB" sz="2600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375900" y="258166"/>
            <a:ext cx="1552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gramática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270471" y="1125830"/>
            <a:ext cx="11724562" cy="1216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Remember: to say ‘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his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’, ‘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her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or ‘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its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before a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singular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or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uncountable noun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use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568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______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32752" y="4037116"/>
            <a:ext cx="49540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66400"/>
                </a:solidFill>
                <a:effectLst/>
                <a:uLnTx/>
                <a:uFillTx/>
                <a:latin typeface="Century Gothic"/>
              </a:rPr>
              <a:t>Su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6640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</a:rPr>
              <a:t>familia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 es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</a:rPr>
              <a:t>mexicana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22848" y="5545993"/>
            <a:ext cx="47052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66400"/>
                </a:solidFill>
                <a:effectLst/>
                <a:uLnTx/>
                <a:uFillTx/>
                <a:latin typeface="Century Gothic"/>
              </a:rPr>
              <a:t>Sus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</a:rPr>
              <a:t>abuelos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 son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</a:rPr>
              <a:t>mexicanos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5745" y="4042756"/>
            <a:ext cx="509145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66400"/>
                </a:solidFill>
                <a:effectLst/>
                <a:uLnTx/>
                <a:uFillTx/>
                <a:latin typeface="Century Gothic"/>
              </a:rPr>
              <a:t>His /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66400"/>
                </a:solidFill>
                <a:effectLst/>
                <a:uLnTx/>
                <a:uFillTx/>
                <a:latin typeface="Century Gothic"/>
              </a:rPr>
              <a:t> her / 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E56800"/>
                </a:solidFill>
                <a:effectLst/>
                <a:uLnTx/>
                <a:uFillTx/>
                <a:latin typeface="Century Gothic"/>
              </a:rPr>
              <a:t>its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family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US" sz="26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is Mexican.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6967" y="5545993"/>
            <a:ext cx="68431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b="1" dirty="0">
                <a:solidFill>
                  <a:srgbClr val="F66400"/>
                </a:solidFill>
              </a:rPr>
              <a:t>His / her / its</a:t>
            </a:r>
            <a:r>
              <a:rPr lang="en-US" sz="26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6640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grandparents </a:t>
            </a:r>
            <a:r>
              <a:rPr lang="en-US" sz="2600">
                <a:solidFill>
                  <a:schemeClr val="accent5">
                    <a:lumMod val="50000"/>
                  </a:schemeClr>
                </a:solidFill>
              </a:rPr>
              <a:t>are Mexican.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5745" y="4732594"/>
            <a:ext cx="10756693" cy="616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say ‘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his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’, ‘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her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or ‘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its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before a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plural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noun use </a:t>
            </a:r>
            <a:r>
              <a:rPr lang="en-US" sz="2600" b="1" dirty="0">
                <a:solidFill>
                  <a:srgbClr val="EE6000"/>
                </a:solidFill>
                <a:latin typeface="Century Gothic"/>
              </a:rPr>
              <a:t>______</a:t>
            </a: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3235" y="3229230"/>
            <a:ext cx="1725152" cy="616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Ejemplos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B6AE1CE-0A04-924C-A0DC-752D21DD57C8}"/>
              </a:ext>
            </a:extLst>
          </p:cNvPr>
          <p:cNvSpPr txBox="1"/>
          <p:nvPr/>
        </p:nvSpPr>
        <p:spPr>
          <a:xfrm>
            <a:off x="257811" y="2539392"/>
            <a:ext cx="100431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It does not matter whether the noun is masculine or feminine.</a:t>
            </a:r>
            <a:endParaRPr lang="es-GB" sz="26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49CF25B-60A2-DA47-974F-99941742F0B6}"/>
              </a:ext>
            </a:extLst>
          </p:cNvPr>
          <p:cNvSpPr txBox="1"/>
          <p:nvPr/>
        </p:nvSpPr>
        <p:spPr>
          <a:xfrm>
            <a:off x="2113179" y="1843914"/>
            <a:ext cx="5325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600" b="1" dirty="0">
                <a:solidFill>
                  <a:schemeClr val="accent5">
                    <a:lumMod val="50000"/>
                  </a:schemeClr>
                </a:solidFill>
              </a:rPr>
              <a:t>su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772F130-E490-C742-8E2D-D836C3490FD0}"/>
              </a:ext>
            </a:extLst>
          </p:cNvPr>
          <p:cNvSpPr txBox="1"/>
          <p:nvPr/>
        </p:nvSpPr>
        <p:spPr>
          <a:xfrm>
            <a:off x="8289634" y="4794373"/>
            <a:ext cx="6799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600" b="1" dirty="0">
                <a:solidFill>
                  <a:schemeClr val="accent5">
                    <a:lumMod val="50000"/>
                  </a:schemeClr>
                </a:solidFill>
              </a:rPr>
              <a:t>sus</a:t>
            </a:r>
          </a:p>
        </p:txBody>
      </p:sp>
    </p:spTree>
    <p:extLst>
      <p:ext uri="{BB962C8B-B14F-4D97-AF65-F5344CB8AC3E}">
        <p14:creationId xmlns:p14="http://schemas.microsoft.com/office/powerpoint/2010/main" val="157035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4" grpId="0"/>
      <p:bldP spid="15" grpId="0"/>
      <p:bldP spid="8" grpId="0"/>
      <p:bldP spid="6" grpId="0"/>
      <p:bldP spid="9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B24A41-5CD9-AF44-A51B-6501F625C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2" y="236920"/>
            <a:ext cx="9758866" cy="667167"/>
          </a:xfrm>
        </p:spPr>
        <p:txBody>
          <a:bodyPr>
            <a:noAutofit/>
          </a:bodyPr>
          <a:lstStyle/>
          <a:p>
            <a:r>
              <a:rPr lang="es-ES" sz="2000" b="1" dirty="0"/>
              <a:t>Lee unas frases sobre cómo Nadia celebra el Día de Muertos</a:t>
            </a:r>
            <a:r>
              <a:rPr lang="es-ES" sz="2000" b="1"/>
              <a:t>. </a:t>
            </a:r>
            <a:br>
              <a:rPr lang="es-ES" sz="2000" b="1"/>
            </a:br>
            <a:r>
              <a:rPr lang="es-ES" sz="2000" b="1"/>
              <a:t>¿</a:t>
            </a:r>
            <a:r>
              <a:rPr lang="es-ES" sz="2000" b="1" dirty="0"/>
              <a:t>Necesitas ‘se’ o ‘su’? Escribe la opción correcta. ¿Qué significan </a:t>
            </a:r>
            <a:r>
              <a:rPr lang="es-ES" sz="2000" b="1"/>
              <a:t>las frases?</a:t>
            </a:r>
            <a:endParaRPr lang="x-none" sz="2000" dirty="0"/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C77DE3E9-7345-3040-8775-058A077DDAA8}"/>
              </a:ext>
            </a:extLst>
          </p:cNvPr>
          <p:cNvSpPr/>
          <p:nvPr/>
        </p:nvSpPr>
        <p:spPr>
          <a:xfrm>
            <a:off x="10357658" y="139203"/>
            <a:ext cx="1597151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D1A667E-CD46-E841-8E13-2086060B83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852546"/>
              </p:ext>
            </p:extLst>
          </p:nvPr>
        </p:nvGraphicFramePr>
        <p:xfrm>
          <a:off x="7470341" y="928606"/>
          <a:ext cx="4383011" cy="476889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00050">
                  <a:extLst>
                    <a:ext uri="{9D8B030D-6E8A-4147-A177-3AD203B41FA5}">
                      <a16:colId xmlns:a16="http://schemas.microsoft.com/office/drawing/2014/main" val="989228181"/>
                    </a:ext>
                  </a:extLst>
                </a:gridCol>
                <a:gridCol w="3982961">
                  <a:extLst>
                    <a:ext uri="{9D8B030D-6E8A-4147-A177-3AD203B41FA5}">
                      <a16:colId xmlns:a16="http://schemas.microsoft.com/office/drawing/2014/main" val="1380892025"/>
                    </a:ext>
                  </a:extLst>
                </a:gridCol>
              </a:tblGrid>
              <a:tr h="260484">
                <a:tc>
                  <a:txBody>
                    <a:bodyPr/>
                    <a:lstStyle/>
                    <a:p>
                      <a:pPr algn="ctr"/>
                      <a:endParaRPr lang="x-none" sz="2000" dirty="0">
                        <a:solidFill>
                          <a:srgbClr val="20386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Las frases</a:t>
                      </a: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 </a:t>
                      </a:r>
                      <a:r>
                        <a:rPr lang="x-none" sz="2000" dirty="0">
                          <a:solidFill>
                            <a:srgbClr val="203864"/>
                          </a:solidFill>
                        </a:rPr>
                        <a:t>en inglés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9030544"/>
                  </a:ext>
                </a:extLst>
              </a:tr>
              <a:tr h="7220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000" b="1" dirty="0">
                          <a:solidFill>
                            <a:srgbClr val="203864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1749181"/>
                  </a:ext>
                </a:extLst>
              </a:tr>
              <a:tr h="804558">
                <a:tc>
                  <a:txBody>
                    <a:bodyPr/>
                    <a:lstStyle/>
                    <a:p>
                      <a:pPr algn="ctr"/>
                      <a:r>
                        <a:rPr lang="x-none" sz="2000" b="1" dirty="0">
                          <a:solidFill>
                            <a:srgbClr val="203864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1186801"/>
                  </a:ext>
                </a:extLst>
              </a:tr>
              <a:tr h="6629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000" b="1" dirty="0">
                          <a:solidFill>
                            <a:srgbClr val="203864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860901"/>
                  </a:ext>
                </a:extLst>
              </a:tr>
              <a:tr h="7220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000" b="1" dirty="0">
                          <a:solidFill>
                            <a:srgbClr val="203864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5942733"/>
                  </a:ext>
                </a:extLst>
              </a:tr>
              <a:tr h="7220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000" b="1" dirty="0">
                          <a:solidFill>
                            <a:srgbClr val="203864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1527649"/>
                  </a:ext>
                </a:extLst>
              </a:tr>
              <a:tr h="7390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000" b="1" dirty="0">
                          <a:solidFill>
                            <a:srgbClr val="203864"/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853154"/>
                  </a:ext>
                </a:extLst>
              </a:tr>
            </a:tbl>
          </a:graphicData>
        </a:graphic>
      </p:graphicFrame>
      <p:sp>
        <p:nvSpPr>
          <p:cNvPr id="24" name="CuadroTexto 23">
            <a:extLst>
              <a:ext uri="{FF2B5EF4-FFF2-40B4-BE49-F238E27FC236}">
                <a16:creationId xmlns:a16="http://schemas.microsoft.com/office/drawing/2014/main" id="{268532A2-4C0C-FF45-B849-F370774636FF}"/>
              </a:ext>
            </a:extLst>
          </p:cNvPr>
          <p:cNvSpPr txBox="1"/>
          <p:nvPr/>
        </p:nvSpPr>
        <p:spPr>
          <a:xfrm>
            <a:off x="7894919" y="1310725"/>
            <a:ext cx="3794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203864"/>
                </a:solidFill>
              </a:rPr>
              <a:t>_________ in </a:t>
            </a:r>
            <a:r>
              <a:rPr lang="es-ES" sz="2000" dirty="0" err="1">
                <a:solidFill>
                  <a:srgbClr val="203864"/>
                </a:solidFill>
              </a:rPr>
              <a:t>the</a:t>
            </a:r>
            <a:r>
              <a:rPr lang="es-ES" sz="2000" dirty="0">
                <a:solidFill>
                  <a:srgbClr val="203864"/>
                </a:solidFill>
              </a:rPr>
              <a:t> </a:t>
            </a:r>
            <a:r>
              <a:rPr lang="es-ES" sz="2000" dirty="0" err="1">
                <a:solidFill>
                  <a:srgbClr val="203864"/>
                </a:solidFill>
              </a:rPr>
              <a:t>kitchen</a:t>
            </a:r>
            <a:r>
              <a:rPr lang="es-ES" sz="2000" dirty="0">
                <a:solidFill>
                  <a:srgbClr val="203864"/>
                </a:solidFill>
              </a:rPr>
              <a:t> to </a:t>
            </a:r>
            <a:r>
              <a:rPr lang="es-ES" sz="2000" dirty="0" err="1">
                <a:solidFill>
                  <a:srgbClr val="203864"/>
                </a:solidFill>
              </a:rPr>
              <a:t>organize</a:t>
            </a:r>
            <a:r>
              <a:rPr lang="es-ES" sz="2000" dirty="0">
                <a:solidFill>
                  <a:srgbClr val="203864"/>
                </a:solidFill>
              </a:rPr>
              <a:t> </a:t>
            </a:r>
            <a:r>
              <a:rPr lang="es-ES" sz="2000" dirty="0" err="1">
                <a:solidFill>
                  <a:srgbClr val="203864"/>
                </a:solidFill>
              </a:rPr>
              <a:t>the</a:t>
            </a:r>
            <a:r>
              <a:rPr lang="es-ES" sz="2000" dirty="0">
                <a:solidFill>
                  <a:srgbClr val="203864"/>
                </a:solidFill>
              </a:rPr>
              <a:t> </a:t>
            </a:r>
            <a:r>
              <a:rPr lang="es-ES" sz="2000" dirty="0" err="1">
                <a:solidFill>
                  <a:srgbClr val="203864"/>
                </a:solidFill>
              </a:rPr>
              <a:t>food</a:t>
            </a:r>
            <a:r>
              <a:rPr lang="es-ES" sz="2000" dirty="0">
                <a:solidFill>
                  <a:srgbClr val="203864"/>
                </a:solidFill>
              </a:rPr>
              <a:t>.</a:t>
            </a:r>
            <a:endParaRPr lang="x-none" sz="2000" dirty="0">
              <a:solidFill>
                <a:srgbClr val="203864"/>
              </a:solidFill>
            </a:endParaRPr>
          </a:p>
        </p:txBody>
      </p:sp>
      <p:graphicFrame>
        <p:nvGraphicFramePr>
          <p:cNvPr id="40" name="Tabla 39">
            <a:extLst>
              <a:ext uri="{FF2B5EF4-FFF2-40B4-BE49-F238E27FC236}">
                <a16:creationId xmlns:a16="http://schemas.microsoft.com/office/drawing/2014/main" id="{3BD8FED8-85AD-3D48-97E5-DF7142450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368024"/>
              </p:ext>
            </p:extLst>
          </p:nvPr>
        </p:nvGraphicFramePr>
        <p:xfrm>
          <a:off x="250012" y="1320723"/>
          <a:ext cx="7041818" cy="42062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49631">
                  <a:extLst>
                    <a:ext uri="{9D8B030D-6E8A-4147-A177-3AD203B41FA5}">
                      <a16:colId xmlns:a16="http://schemas.microsoft.com/office/drawing/2014/main" val="764618492"/>
                    </a:ext>
                  </a:extLst>
                </a:gridCol>
                <a:gridCol w="1096975">
                  <a:extLst>
                    <a:ext uri="{9D8B030D-6E8A-4147-A177-3AD203B41FA5}">
                      <a16:colId xmlns:a16="http://schemas.microsoft.com/office/drawing/2014/main" val="989228181"/>
                    </a:ext>
                  </a:extLst>
                </a:gridCol>
                <a:gridCol w="5395212">
                  <a:extLst>
                    <a:ext uri="{9D8B030D-6E8A-4147-A177-3AD203B41FA5}">
                      <a16:colId xmlns:a16="http://schemas.microsoft.com/office/drawing/2014/main" val="1380892025"/>
                    </a:ext>
                  </a:extLst>
                </a:gridCol>
              </a:tblGrid>
              <a:tr h="5605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000" b="1" dirty="0">
                          <a:solidFill>
                            <a:srgbClr val="203864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000" b="0" dirty="0">
                          <a:solidFill>
                            <a:srgbClr val="203864"/>
                          </a:solidFill>
                        </a:rPr>
                        <a:t>a</a:t>
                      </a:r>
                      <a:r>
                        <a:rPr lang="x-none" sz="2000" b="0">
                          <a:solidFill>
                            <a:srgbClr val="203864"/>
                          </a:solidFill>
                        </a:rPr>
                        <a:t>) </a:t>
                      </a:r>
                      <a:r>
                        <a:rPr lang="es-ES" sz="2000" b="0" dirty="0">
                          <a:solidFill>
                            <a:srgbClr val="203864"/>
                          </a:solidFill>
                        </a:rPr>
                        <a:t>S</a:t>
                      </a:r>
                      <a:r>
                        <a:rPr lang="x-none" sz="2000" b="0">
                          <a:solidFill>
                            <a:srgbClr val="203864"/>
                          </a:solidFill>
                        </a:rPr>
                        <a:t>e</a:t>
                      </a:r>
                      <a:r>
                        <a:rPr lang="x-none" sz="2000" b="0" dirty="0">
                          <a:solidFill>
                            <a:srgbClr val="203864"/>
                          </a:solidFill>
                        </a:rPr>
                        <a:t>...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000" b="0">
                          <a:solidFill>
                            <a:srgbClr val="203864"/>
                          </a:solidFill>
                        </a:rPr>
                        <a:t>b)</a:t>
                      </a:r>
                      <a:r>
                        <a:rPr lang="es-ES" sz="2000" b="0" dirty="0">
                          <a:solidFill>
                            <a:srgbClr val="203864"/>
                          </a:solidFill>
                        </a:rPr>
                        <a:t> S</a:t>
                      </a:r>
                      <a:r>
                        <a:rPr lang="x-none" sz="2000" b="0">
                          <a:solidFill>
                            <a:srgbClr val="203864"/>
                          </a:solidFill>
                        </a:rPr>
                        <a:t>u</a:t>
                      </a:r>
                      <a:r>
                        <a:rPr lang="x-none" sz="2000" b="0" dirty="0">
                          <a:solidFill>
                            <a:srgbClr val="203864"/>
                          </a:solidFill>
                        </a:rPr>
                        <a:t>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b="0">
                          <a:solidFill>
                            <a:srgbClr val="203864"/>
                          </a:solidFill>
                        </a:rPr>
                        <a:t>... </a:t>
                      </a:r>
                      <a:r>
                        <a:rPr lang="es-ES" sz="2000" b="0" dirty="0">
                          <a:solidFill>
                            <a:srgbClr val="203864"/>
                          </a:solidFill>
                        </a:rPr>
                        <a:t>queda en la cocina para organizar la comida.</a:t>
                      </a:r>
                      <a:endParaRPr lang="x-none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1749181"/>
                  </a:ext>
                </a:extLst>
              </a:tr>
              <a:tr h="5605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000" b="1" dirty="0">
                          <a:solidFill>
                            <a:srgbClr val="203864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000" dirty="0">
                          <a:solidFill>
                            <a:srgbClr val="203864"/>
                          </a:solidFill>
                        </a:rPr>
                        <a:t>a</a:t>
                      </a: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)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S</a:t>
                      </a: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e</a:t>
                      </a:r>
                      <a:r>
                        <a:rPr lang="x-none" sz="2000" dirty="0">
                          <a:solidFill>
                            <a:srgbClr val="203864"/>
                          </a:solidFill>
                        </a:rPr>
                        <a:t>...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b)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 S</a:t>
                      </a: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u</a:t>
                      </a:r>
                      <a:r>
                        <a:rPr lang="x-none" sz="2000" dirty="0">
                          <a:solidFill>
                            <a:srgbClr val="203864"/>
                          </a:solidFill>
                        </a:rPr>
                        <a:t>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...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familia prepara </a:t>
                      </a:r>
                      <a:r>
                        <a:rPr lang="es-ES" sz="2000">
                          <a:solidFill>
                            <a:srgbClr val="203864"/>
                          </a:solidFill>
                        </a:rPr>
                        <a:t>un altar*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con papeles de colores y luces.</a:t>
                      </a:r>
                      <a:endParaRPr lang="x-none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1186801"/>
                  </a:ext>
                </a:extLst>
              </a:tr>
              <a:tr h="5605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000" b="1" dirty="0">
                          <a:solidFill>
                            <a:srgbClr val="203864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000" dirty="0">
                          <a:solidFill>
                            <a:srgbClr val="203864"/>
                          </a:solidFill>
                        </a:rPr>
                        <a:t>a</a:t>
                      </a: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)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Se... </a:t>
                      </a:r>
                      <a:endParaRPr lang="x-none" sz="2000" dirty="0">
                        <a:solidFill>
                          <a:srgbClr val="203864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b)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 Su... </a:t>
                      </a:r>
                      <a:endParaRPr lang="x-none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...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casa está llena de flores.</a:t>
                      </a:r>
                      <a:endParaRPr lang="x-none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860901"/>
                  </a:ext>
                </a:extLst>
              </a:tr>
              <a:tr h="5605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000" b="1" dirty="0">
                          <a:solidFill>
                            <a:srgbClr val="203864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000" dirty="0">
                          <a:solidFill>
                            <a:srgbClr val="203864"/>
                          </a:solidFill>
                        </a:rPr>
                        <a:t>a</a:t>
                      </a: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)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Se... </a:t>
                      </a:r>
                      <a:endParaRPr lang="x-none" sz="2000" dirty="0">
                        <a:solidFill>
                          <a:srgbClr val="203864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b)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 Su... </a:t>
                      </a:r>
                      <a:endParaRPr lang="x-none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...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sienta en la habitación para ver las fotos.</a:t>
                      </a:r>
                      <a:endParaRPr lang="x-none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5942733"/>
                  </a:ext>
                </a:extLst>
              </a:tr>
              <a:tr h="5605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000" b="1" dirty="0">
                          <a:solidFill>
                            <a:srgbClr val="203864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a)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Se... </a:t>
                      </a:r>
                      <a:endParaRPr lang="x-none" sz="2000">
                        <a:solidFill>
                          <a:srgbClr val="203864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b)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 Su... </a:t>
                      </a:r>
                      <a:endParaRPr lang="x-none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...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acuerda de </a:t>
                      </a:r>
                      <a:r>
                        <a:rPr lang="es-ES" sz="2000">
                          <a:solidFill>
                            <a:srgbClr val="203864"/>
                          </a:solidFill>
                        </a:rPr>
                        <a:t>momentos felices.</a:t>
                      </a:r>
                      <a:endParaRPr lang="x-none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1527649"/>
                  </a:ext>
                </a:extLst>
              </a:tr>
              <a:tr h="5605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000" b="1" dirty="0">
                          <a:solidFill>
                            <a:srgbClr val="203864"/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a) Se...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b) Su...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...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hermano participa en el festival. </a:t>
                      </a:r>
                      <a:endParaRPr lang="x-none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853154"/>
                  </a:ext>
                </a:extLst>
              </a:tr>
            </a:tbl>
          </a:graphicData>
        </a:graphic>
      </p:graphicFrame>
      <p:sp>
        <p:nvSpPr>
          <p:cNvPr id="7" name="Anillo 6">
            <a:extLst>
              <a:ext uri="{FF2B5EF4-FFF2-40B4-BE49-F238E27FC236}">
                <a16:creationId xmlns:a16="http://schemas.microsoft.com/office/drawing/2014/main" id="{027AE092-C851-4443-893B-574472CBF817}"/>
              </a:ext>
            </a:extLst>
          </p:cNvPr>
          <p:cNvSpPr/>
          <p:nvPr/>
        </p:nvSpPr>
        <p:spPr>
          <a:xfrm>
            <a:off x="955635" y="1320723"/>
            <a:ext cx="824459" cy="419724"/>
          </a:xfrm>
          <a:prstGeom prst="donut">
            <a:avLst>
              <a:gd name="adj" fmla="val 9131"/>
            </a:avLst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41" name="Anillo 40">
            <a:extLst>
              <a:ext uri="{FF2B5EF4-FFF2-40B4-BE49-F238E27FC236}">
                <a16:creationId xmlns:a16="http://schemas.microsoft.com/office/drawing/2014/main" id="{2049B358-B841-434C-9753-EE401A45EDD3}"/>
              </a:ext>
            </a:extLst>
          </p:cNvPr>
          <p:cNvSpPr/>
          <p:nvPr/>
        </p:nvSpPr>
        <p:spPr>
          <a:xfrm>
            <a:off x="955635" y="2334348"/>
            <a:ext cx="824459" cy="419724"/>
          </a:xfrm>
          <a:prstGeom prst="donut">
            <a:avLst>
              <a:gd name="adj" fmla="val 9131"/>
            </a:avLst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42" name="Anillo 41">
            <a:extLst>
              <a:ext uri="{FF2B5EF4-FFF2-40B4-BE49-F238E27FC236}">
                <a16:creationId xmlns:a16="http://schemas.microsoft.com/office/drawing/2014/main" id="{DFEC26B7-52A8-2A42-84F3-787F61C3BB2D}"/>
              </a:ext>
            </a:extLst>
          </p:cNvPr>
          <p:cNvSpPr/>
          <p:nvPr/>
        </p:nvSpPr>
        <p:spPr>
          <a:xfrm>
            <a:off x="955634" y="3046569"/>
            <a:ext cx="824459" cy="419724"/>
          </a:xfrm>
          <a:prstGeom prst="donut">
            <a:avLst>
              <a:gd name="adj" fmla="val 9131"/>
            </a:avLst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43" name="Anillo 42">
            <a:extLst>
              <a:ext uri="{FF2B5EF4-FFF2-40B4-BE49-F238E27FC236}">
                <a16:creationId xmlns:a16="http://schemas.microsoft.com/office/drawing/2014/main" id="{13207BA0-BE72-6243-AA8A-B3161371D6A0}"/>
              </a:ext>
            </a:extLst>
          </p:cNvPr>
          <p:cNvSpPr/>
          <p:nvPr/>
        </p:nvSpPr>
        <p:spPr>
          <a:xfrm>
            <a:off x="955633" y="3431316"/>
            <a:ext cx="824459" cy="419724"/>
          </a:xfrm>
          <a:prstGeom prst="donut">
            <a:avLst>
              <a:gd name="adj" fmla="val 9131"/>
            </a:avLst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44" name="Anillo 43">
            <a:extLst>
              <a:ext uri="{FF2B5EF4-FFF2-40B4-BE49-F238E27FC236}">
                <a16:creationId xmlns:a16="http://schemas.microsoft.com/office/drawing/2014/main" id="{3868368E-C2C9-1A4B-97DF-DEAE3E22482E}"/>
              </a:ext>
            </a:extLst>
          </p:cNvPr>
          <p:cNvSpPr/>
          <p:nvPr/>
        </p:nvSpPr>
        <p:spPr>
          <a:xfrm>
            <a:off x="955632" y="4117362"/>
            <a:ext cx="824459" cy="419724"/>
          </a:xfrm>
          <a:prstGeom prst="donut">
            <a:avLst>
              <a:gd name="adj" fmla="val 9131"/>
            </a:avLst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45" name="Anillo 44">
            <a:extLst>
              <a:ext uri="{FF2B5EF4-FFF2-40B4-BE49-F238E27FC236}">
                <a16:creationId xmlns:a16="http://schemas.microsoft.com/office/drawing/2014/main" id="{AAEDD677-3728-A444-B1B3-4EEC6AD1B2D8}"/>
              </a:ext>
            </a:extLst>
          </p:cNvPr>
          <p:cNvSpPr/>
          <p:nvPr/>
        </p:nvSpPr>
        <p:spPr>
          <a:xfrm>
            <a:off x="955631" y="5130987"/>
            <a:ext cx="824459" cy="419724"/>
          </a:xfrm>
          <a:prstGeom prst="donut">
            <a:avLst>
              <a:gd name="adj" fmla="val 9131"/>
            </a:avLst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C68B9869-5EF3-0B49-A898-B9E3DB04B24A}"/>
              </a:ext>
            </a:extLst>
          </p:cNvPr>
          <p:cNvSpPr txBox="1"/>
          <p:nvPr/>
        </p:nvSpPr>
        <p:spPr>
          <a:xfrm>
            <a:off x="7827364" y="2084499"/>
            <a:ext cx="4161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203864"/>
                </a:solidFill>
              </a:rPr>
              <a:t>__________ prepares </a:t>
            </a:r>
            <a:r>
              <a:rPr lang="es-ES" sz="2000" dirty="0" err="1">
                <a:solidFill>
                  <a:srgbClr val="203864"/>
                </a:solidFill>
              </a:rPr>
              <a:t>an</a:t>
            </a:r>
            <a:r>
              <a:rPr lang="es-ES" sz="2000" dirty="0">
                <a:solidFill>
                  <a:srgbClr val="203864"/>
                </a:solidFill>
              </a:rPr>
              <a:t> altar </a:t>
            </a:r>
            <a:r>
              <a:rPr lang="es-ES" sz="2000" dirty="0" err="1">
                <a:solidFill>
                  <a:srgbClr val="203864"/>
                </a:solidFill>
              </a:rPr>
              <a:t>with</a:t>
            </a:r>
            <a:r>
              <a:rPr lang="es-ES" sz="2000" dirty="0">
                <a:solidFill>
                  <a:srgbClr val="203864"/>
                </a:solidFill>
              </a:rPr>
              <a:t> </a:t>
            </a:r>
            <a:r>
              <a:rPr lang="es-ES" sz="2000" dirty="0" err="1">
                <a:solidFill>
                  <a:srgbClr val="203864"/>
                </a:solidFill>
              </a:rPr>
              <a:t>coloured</a:t>
            </a:r>
            <a:r>
              <a:rPr lang="es-ES" sz="2000" dirty="0">
                <a:solidFill>
                  <a:srgbClr val="203864"/>
                </a:solidFill>
              </a:rPr>
              <a:t> </a:t>
            </a:r>
            <a:r>
              <a:rPr lang="es-ES" sz="2000" dirty="0" err="1">
                <a:solidFill>
                  <a:srgbClr val="203864"/>
                </a:solidFill>
              </a:rPr>
              <a:t>papers</a:t>
            </a:r>
            <a:r>
              <a:rPr lang="es-ES" sz="2000" dirty="0">
                <a:solidFill>
                  <a:srgbClr val="203864"/>
                </a:solidFill>
              </a:rPr>
              <a:t> and </a:t>
            </a:r>
            <a:r>
              <a:rPr lang="es-ES" sz="2000" dirty="0" err="1">
                <a:solidFill>
                  <a:srgbClr val="203864"/>
                </a:solidFill>
              </a:rPr>
              <a:t>lights</a:t>
            </a:r>
            <a:r>
              <a:rPr lang="es-ES" sz="2000" dirty="0">
                <a:solidFill>
                  <a:srgbClr val="203864"/>
                </a:solidFill>
              </a:rPr>
              <a:t>.</a:t>
            </a:r>
            <a:endParaRPr lang="x-none" sz="2000" dirty="0">
              <a:solidFill>
                <a:srgbClr val="203864"/>
              </a:solidFill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53EFB947-18CB-744B-9615-CF7A0A63ED13}"/>
              </a:ext>
            </a:extLst>
          </p:cNvPr>
          <p:cNvSpPr txBox="1"/>
          <p:nvPr/>
        </p:nvSpPr>
        <p:spPr>
          <a:xfrm>
            <a:off x="7861523" y="3547996"/>
            <a:ext cx="3794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203864"/>
                </a:solidFill>
              </a:rPr>
              <a:t>_____________ in </a:t>
            </a:r>
            <a:r>
              <a:rPr lang="es-ES" sz="2000" dirty="0" err="1">
                <a:solidFill>
                  <a:srgbClr val="203864"/>
                </a:solidFill>
              </a:rPr>
              <a:t>the</a:t>
            </a:r>
            <a:r>
              <a:rPr lang="es-ES" sz="2000" dirty="0">
                <a:solidFill>
                  <a:srgbClr val="203864"/>
                </a:solidFill>
              </a:rPr>
              <a:t> </a:t>
            </a:r>
            <a:r>
              <a:rPr lang="es-ES" sz="2000" dirty="0" err="1">
                <a:solidFill>
                  <a:srgbClr val="203864"/>
                </a:solidFill>
              </a:rPr>
              <a:t>room</a:t>
            </a:r>
            <a:r>
              <a:rPr lang="es-ES" sz="2000" dirty="0">
                <a:solidFill>
                  <a:srgbClr val="203864"/>
                </a:solidFill>
              </a:rPr>
              <a:t> to </a:t>
            </a:r>
            <a:r>
              <a:rPr lang="es-ES" sz="2000" dirty="0" err="1">
                <a:solidFill>
                  <a:srgbClr val="203864"/>
                </a:solidFill>
              </a:rPr>
              <a:t>see</a:t>
            </a:r>
            <a:r>
              <a:rPr lang="es-ES" sz="2000" dirty="0">
                <a:solidFill>
                  <a:srgbClr val="203864"/>
                </a:solidFill>
              </a:rPr>
              <a:t> </a:t>
            </a:r>
            <a:r>
              <a:rPr lang="es-ES" sz="2000" dirty="0" err="1">
                <a:solidFill>
                  <a:srgbClr val="203864"/>
                </a:solidFill>
              </a:rPr>
              <a:t>the</a:t>
            </a:r>
            <a:r>
              <a:rPr lang="es-ES" sz="2000" dirty="0">
                <a:solidFill>
                  <a:srgbClr val="203864"/>
                </a:solidFill>
              </a:rPr>
              <a:t> </a:t>
            </a:r>
            <a:r>
              <a:rPr lang="es-ES" sz="2000" dirty="0" err="1">
                <a:solidFill>
                  <a:srgbClr val="203864"/>
                </a:solidFill>
              </a:rPr>
              <a:t>photos</a:t>
            </a:r>
            <a:r>
              <a:rPr lang="es-ES" sz="2000" dirty="0">
                <a:solidFill>
                  <a:srgbClr val="203864"/>
                </a:solidFill>
              </a:rPr>
              <a:t>.</a:t>
            </a:r>
            <a:endParaRPr lang="x-none" sz="2000" dirty="0">
              <a:solidFill>
                <a:srgbClr val="203864"/>
              </a:solidFill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E2839408-2BF5-4045-8C63-95FE2D5457A5}"/>
              </a:ext>
            </a:extLst>
          </p:cNvPr>
          <p:cNvSpPr txBox="1"/>
          <p:nvPr/>
        </p:nvSpPr>
        <p:spPr>
          <a:xfrm>
            <a:off x="7922523" y="4235540"/>
            <a:ext cx="3794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>
                <a:solidFill>
                  <a:srgbClr val="203864"/>
                </a:solidFill>
              </a:rPr>
              <a:t>_______________ happy </a:t>
            </a:r>
            <a:r>
              <a:rPr lang="es-ES" sz="2000" dirty="0" err="1">
                <a:solidFill>
                  <a:srgbClr val="203864"/>
                </a:solidFill>
              </a:rPr>
              <a:t>moments</a:t>
            </a:r>
            <a:r>
              <a:rPr lang="es-ES" sz="2000" dirty="0">
                <a:solidFill>
                  <a:srgbClr val="203864"/>
                </a:solidFill>
              </a:rPr>
              <a:t>.</a:t>
            </a:r>
            <a:endParaRPr lang="x-none" sz="2000" dirty="0">
              <a:solidFill>
                <a:srgbClr val="203864"/>
              </a:solidFill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2C464884-07F4-E04D-9619-FBB31D2BDCC7}"/>
              </a:ext>
            </a:extLst>
          </p:cNvPr>
          <p:cNvSpPr txBox="1"/>
          <p:nvPr/>
        </p:nvSpPr>
        <p:spPr>
          <a:xfrm>
            <a:off x="7922523" y="4973716"/>
            <a:ext cx="3538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203864"/>
                </a:solidFill>
              </a:rPr>
              <a:t>___________ </a:t>
            </a:r>
            <a:r>
              <a:rPr lang="es-ES" sz="2000" dirty="0" err="1">
                <a:solidFill>
                  <a:srgbClr val="203864"/>
                </a:solidFill>
              </a:rPr>
              <a:t>participates</a:t>
            </a:r>
            <a:r>
              <a:rPr lang="es-ES" sz="2000" dirty="0">
                <a:solidFill>
                  <a:srgbClr val="203864"/>
                </a:solidFill>
              </a:rPr>
              <a:t> in </a:t>
            </a:r>
            <a:r>
              <a:rPr lang="es-ES" sz="2000" dirty="0" err="1">
                <a:solidFill>
                  <a:srgbClr val="203864"/>
                </a:solidFill>
              </a:rPr>
              <a:t>the</a:t>
            </a:r>
            <a:r>
              <a:rPr lang="es-ES" sz="2000" dirty="0">
                <a:solidFill>
                  <a:srgbClr val="203864"/>
                </a:solidFill>
              </a:rPr>
              <a:t> festival.</a:t>
            </a:r>
            <a:endParaRPr lang="x-none" sz="2000" dirty="0">
              <a:solidFill>
                <a:srgbClr val="203864"/>
              </a:solidFill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66C2F96B-E631-444E-89F2-049808B2FAC5}"/>
              </a:ext>
            </a:extLst>
          </p:cNvPr>
          <p:cNvSpPr txBox="1"/>
          <p:nvPr/>
        </p:nvSpPr>
        <p:spPr>
          <a:xfrm>
            <a:off x="7894919" y="2959198"/>
            <a:ext cx="3794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203864"/>
                </a:solidFill>
              </a:rPr>
              <a:t>_________ </a:t>
            </a:r>
            <a:r>
              <a:rPr lang="es-ES" sz="2000" dirty="0" err="1">
                <a:solidFill>
                  <a:srgbClr val="203864"/>
                </a:solidFill>
              </a:rPr>
              <a:t>is</a:t>
            </a:r>
            <a:r>
              <a:rPr lang="es-ES" sz="2000" dirty="0">
                <a:solidFill>
                  <a:srgbClr val="203864"/>
                </a:solidFill>
              </a:rPr>
              <a:t> full of </a:t>
            </a:r>
            <a:r>
              <a:rPr lang="es-ES" sz="2000" dirty="0" err="1">
                <a:solidFill>
                  <a:srgbClr val="203864"/>
                </a:solidFill>
              </a:rPr>
              <a:t>flowers</a:t>
            </a:r>
            <a:r>
              <a:rPr lang="es-ES" sz="2000" dirty="0">
                <a:solidFill>
                  <a:srgbClr val="203864"/>
                </a:solidFill>
              </a:rPr>
              <a:t>.</a:t>
            </a:r>
            <a:endParaRPr lang="x-none" sz="2000" dirty="0">
              <a:solidFill>
                <a:srgbClr val="203864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4E68048-5E6A-744B-B7AA-DDABE9B19B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7457" y="3757944"/>
            <a:ext cx="1193056" cy="203929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F25E498-5819-7A48-BCBD-7A061421D2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7082" y="5526963"/>
            <a:ext cx="2026302" cy="79727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234630C-3D88-4D4F-B414-DBA4225010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2879" y="5760688"/>
            <a:ext cx="2588029" cy="60072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0DB3E22A-AAA2-1548-9290-04906309C55C}"/>
              </a:ext>
            </a:extLst>
          </p:cNvPr>
          <p:cNvSpPr txBox="1"/>
          <p:nvPr/>
        </p:nvSpPr>
        <p:spPr>
          <a:xfrm>
            <a:off x="7894919" y="1292151"/>
            <a:ext cx="15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solidFill>
                  <a:srgbClr val="203864"/>
                </a:solidFill>
              </a:rPr>
              <a:t>She</a:t>
            </a:r>
            <a:r>
              <a:rPr lang="es-ES" sz="2000" b="1" dirty="0">
                <a:solidFill>
                  <a:srgbClr val="203864"/>
                </a:solidFill>
              </a:rPr>
              <a:t> </a:t>
            </a:r>
            <a:r>
              <a:rPr lang="es-ES" sz="2000" b="1" dirty="0" err="1">
                <a:solidFill>
                  <a:srgbClr val="203864"/>
                </a:solidFill>
              </a:rPr>
              <a:t>stays</a:t>
            </a:r>
            <a:endParaRPr lang="x-none" sz="2000" b="1" dirty="0">
              <a:solidFill>
                <a:srgbClr val="203864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4E1488C-95D7-104B-A97D-4D05C8935CDB}"/>
              </a:ext>
            </a:extLst>
          </p:cNvPr>
          <p:cNvSpPr txBox="1"/>
          <p:nvPr/>
        </p:nvSpPr>
        <p:spPr>
          <a:xfrm>
            <a:off x="7849478" y="2082966"/>
            <a:ext cx="15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solidFill>
                  <a:srgbClr val="203864"/>
                </a:solidFill>
              </a:rPr>
              <a:t>Her</a:t>
            </a:r>
            <a:r>
              <a:rPr lang="es-ES" sz="2000" b="1" dirty="0">
                <a:solidFill>
                  <a:srgbClr val="203864"/>
                </a:solidFill>
              </a:rPr>
              <a:t> </a:t>
            </a:r>
            <a:r>
              <a:rPr lang="es-ES" sz="2000" b="1" dirty="0" err="1">
                <a:solidFill>
                  <a:srgbClr val="203864"/>
                </a:solidFill>
              </a:rPr>
              <a:t>family</a:t>
            </a:r>
            <a:endParaRPr lang="x-none" sz="2000" b="1" dirty="0">
              <a:solidFill>
                <a:srgbClr val="203864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978D44D-5404-7441-9AD4-39B7F702E974}"/>
              </a:ext>
            </a:extLst>
          </p:cNvPr>
          <p:cNvSpPr txBox="1"/>
          <p:nvPr/>
        </p:nvSpPr>
        <p:spPr>
          <a:xfrm>
            <a:off x="7827364" y="2932026"/>
            <a:ext cx="1591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solidFill>
                  <a:srgbClr val="203864"/>
                </a:solidFill>
              </a:rPr>
              <a:t>Her</a:t>
            </a:r>
            <a:r>
              <a:rPr lang="es-ES" sz="2000" b="1" dirty="0">
                <a:solidFill>
                  <a:srgbClr val="203864"/>
                </a:solidFill>
              </a:rPr>
              <a:t> </a:t>
            </a:r>
            <a:r>
              <a:rPr lang="es-ES" sz="2000" b="1" dirty="0" err="1">
                <a:solidFill>
                  <a:srgbClr val="203864"/>
                </a:solidFill>
              </a:rPr>
              <a:t>house</a:t>
            </a:r>
            <a:endParaRPr lang="x-none" sz="2000" b="1" dirty="0">
              <a:solidFill>
                <a:srgbClr val="203864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6C88E32-182E-974E-8311-309CC5DCFC3D}"/>
              </a:ext>
            </a:extLst>
          </p:cNvPr>
          <p:cNvSpPr txBox="1"/>
          <p:nvPr/>
        </p:nvSpPr>
        <p:spPr>
          <a:xfrm>
            <a:off x="7849478" y="3532094"/>
            <a:ext cx="1909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solidFill>
                  <a:srgbClr val="203864"/>
                </a:solidFill>
              </a:rPr>
              <a:t>She</a:t>
            </a:r>
            <a:r>
              <a:rPr lang="es-ES" sz="2000" b="1" dirty="0">
                <a:solidFill>
                  <a:srgbClr val="203864"/>
                </a:solidFill>
              </a:rPr>
              <a:t> </a:t>
            </a:r>
            <a:r>
              <a:rPr lang="es-ES" sz="2000" b="1" dirty="0" err="1">
                <a:solidFill>
                  <a:srgbClr val="203864"/>
                </a:solidFill>
              </a:rPr>
              <a:t>sits</a:t>
            </a:r>
            <a:r>
              <a:rPr lang="es-ES" sz="2000" b="1" dirty="0">
                <a:solidFill>
                  <a:srgbClr val="203864"/>
                </a:solidFill>
              </a:rPr>
              <a:t> </a:t>
            </a:r>
            <a:r>
              <a:rPr lang="es-ES" sz="2000" b="1" dirty="0" err="1">
                <a:solidFill>
                  <a:srgbClr val="203864"/>
                </a:solidFill>
              </a:rPr>
              <a:t>down</a:t>
            </a:r>
            <a:endParaRPr lang="x-none" sz="2000" b="1" dirty="0">
              <a:solidFill>
                <a:srgbClr val="203864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3D938C0-5BE8-7546-94CE-679B8B69A916}"/>
              </a:ext>
            </a:extLst>
          </p:cNvPr>
          <p:cNvSpPr txBox="1"/>
          <p:nvPr/>
        </p:nvSpPr>
        <p:spPr>
          <a:xfrm>
            <a:off x="7870464" y="4232811"/>
            <a:ext cx="2512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solidFill>
                  <a:srgbClr val="203864"/>
                </a:solidFill>
              </a:rPr>
              <a:t>She</a:t>
            </a:r>
            <a:r>
              <a:rPr lang="es-ES" sz="2000" b="1" dirty="0">
                <a:solidFill>
                  <a:srgbClr val="203864"/>
                </a:solidFill>
              </a:rPr>
              <a:t> </a:t>
            </a:r>
            <a:r>
              <a:rPr lang="es-ES" sz="2000" b="1" dirty="0" err="1">
                <a:solidFill>
                  <a:srgbClr val="203864"/>
                </a:solidFill>
              </a:rPr>
              <a:t>remembers</a:t>
            </a:r>
            <a:endParaRPr lang="x-none" sz="2000" b="1" dirty="0">
              <a:solidFill>
                <a:srgbClr val="203864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1556422-4254-9647-B2A5-FD7817189EF8}"/>
              </a:ext>
            </a:extLst>
          </p:cNvPr>
          <p:cNvSpPr txBox="1"/>
          <p:nvPr/>
        </p:nvSpPr>
        <p:spPr>
          <a:xfrm>
            <a:off x="7922523" y="4938745"/>
            <a:ext cx="1668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solidFill>
                  <a:srgbClr val="203864"/>
                </a:solidFill>
              </a:rPr>
              <a:t>Her</a:t>
            </a:r>
            <a:r>
              <a:rPr lang="es-ES" sz="2000" b="1" dirty="0">
                <a:solidFill>
                  <a:srgbClr val="203864"/>
                </a:solidFill>
              </a:rPr>
              <a:t> </a:t>
            </a:r>
            <a:r>
              <a:rPr lang="es-ES" sz="2000" b="1" dirty="0" err="1">
                <a:solidFill>
                  <a:srgbClr val="203864"/>
                </a:solidFill>
              </a:rPr>
              <a:t>brother</a:t>
            </a:r>
            <a:endParaRPr lang="x-none" sz="2000" b="1" dirty="0">
              <a:solidFill>
                <a:srgbClr val="20386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1443" y="5659631"/>
            <a:ext cx="5175587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/>
              <a:t>*An altar is a type of table used for religious ceremonies or spiritual offerings.</a:t>
            </a:r>
          </a:p>
        </p:txBody>
      </p:sp>
    </p:spTree>
    <p:extLst>
      <p:ext uri="{BB962C8B-B14F-4D97-AF65-F5344CB8AC3E}">
        <p14:creationId xmlns:p14="http://schemas.microsoft.com/office/powerpoint/2010/main" val="333760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22" grpId="0"/>
      <p:bldP spid="23" grpId="0"/>
      <p:bldP spid="25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1CC71740-44FF-3A4C-801E-59B86A75BD62}"/>
              </a:ext>
            </a:extLst>
          </p:cNvPr>
          <p:cNvSpPr/>
          <p:nvPr/>
        </p:nvSpPr>
        <p:spPr>
          <a:xfrm>
            <a:off x="9781346" y="258166"/>
            <a:ext cx="2146797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99DE65B-5090-4A49-BDD4-4B31C4387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1346" y="272544"/>
            <a:ext cx="2146798" cy="400920"/>
          </a:xfrm>
        </p:spPr>
        <p:txBody>
          <a:bodyPr>
            <a:normAutofit/>
          </a:bodyPr>
          <a:lstStyle/>
          <a:p>
            <a:r>
              <a:rPr lang="x-none" sz="2000" b="1" dirty="0">
                <a:solidFill>
                  <a:schemeClr val="bg1"/>
                </a:solidFill>
              </a:rPr>
              <a:t>escuchar</a:t>
            </a:r>
            <a:r>
              <a:rPr lang="en-GB" sz="2000" b="1" dirty="0">
                <a:solidFill>
                  <a:schemeClr val="bg1"/>
                </a:solidFill>
              </a:rPr>
              <a:t> / leer</a:t>
            </a:r>
            <a:endParaRPr lang="x-none" sz="2000" b="1" dirty="0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20777D-6E22-4D41-A619-86DF31149B8C}"/>
              </a:ext>
            </a:extLst>
          </p:cNvPr>
          <p:cNvSpPr txBox="1"/>
          <p:nvPr/>
        </p:nvSpPr>
        <p:spPr>
          <a:xfrm>
            <a:off x="147945" y="181014"/>
            <a:ext cx="5477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Lee las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frases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sobre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el Día de Muertos.</a:t>
            </a:r>
            <a:endParaRPr lang="en-GB" sz="2200" b="1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¿</a:t>
            </a:r>
            <a:r>
              <a:rPr lang="en-GB" sz="22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</a:t>
            </a:r>
            <a:r>
              <a:rPr kumimoji="0" lang="x-none" sz="2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uál </a:t>
            </a:r>
            <a:r>
              <a:rPr kumimoji="0" 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 la </a:t>
            </a:r>
            <a:r>
              <a:rPr kumimoji="0" lang="x-none" sz="2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opción correcta</a:t>
            </a:r>
            <a:r>
              <a:rPr lang="en-GB" sz="22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?</a:t>
            </a:r>
            <a:endParaRPr kumimoji="0" lang="x-none" sz="2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33894222-B8CD-D640-BFCC-DA7038A3B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517414"/>
              </p:ext>
            </p:extLst>
          </p:nvPr>
        </p:nvGraphicFramePr>
        <p:xfrm>
          <a:off x="263858" y="1419380"/>
          <a:ext cx="5693935" cy="475386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50542">
                  <a:extLst>
                    <a:ext uri="{9D8B030D-6E8A-4147-A177-3AD203B41FA5}">
                      <a16:colId xmlns:a16="http://schemas.microsoft.com/office/drawing/2014/main" val="3373404141"/>
                    </a:ext>
                  </a:extLst>
                </a:gridCol>
                <a:gridCol w="528918">
                  <a:extLst>
                    <a:ext uri="{9D8B030D-6E8A-4147-A177-3AD203B41FA5}">
                      <a16:colId xmlns:a16="http://schemas.microsoft.com/office/drawing/2014/main" val="866668155"/>
                    </a:ext>
                  </a:extLst>
                </a:gridCol>
                <a:gridCol w="4514475">
                  <a:extLst>
                    <a:ext uri="{9D8B030D-6E8A-4147-A177-3AD203B41FA5}">
                      <a16:colId xmlns:a16="http://schemas.microsoft.com/office/drawing/2014/main" val="1836302954"/>
                    </a:ext>
                  </a:extLst>
                </a:gridCol>
              </a:tblGrid>
              <a:tr h="445515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x-none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b="0" dirty="0">
                          <a:solidFill>
                            <a:srgbClr val="203864"/>
                          </a:solidFill>
                        </a:rPr>
                        <a:t>¿Cuál es la opción correcta?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7145701"/>
                  </a:ext>
                </a:extLst>
              </a:tr>
              <a:tr h="986026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…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tradición es muy conocida.</a:t>
                      </a:r>
                      <a:endParaRPr lang="x-none" sz="2000">
                        <a:solidFill>
                          <a:srgbClr val="203864"/>
                        </a:solidFill>
                      </a:endParaRPr>
                    </a:p>
                    <a:p>
                      <a:pPr algn="l"/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b) </a:t>
                      </a: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  </a:t>
                      </a: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...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prepara para la fiesta.</a:t>
                      </a:r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0653463"/>
                  </a:ext>
                </a:extLst>
              </a:tr>
              <a:tr h="986026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+mj-lt"/>
                        <a:buAutoNum type="alphaLcParenR"/>
                      </a:pPr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...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levanta temprano para ayudar.</a:t>
                      </a:r>
                      <a:endParaRPr lang="en-GB" sz="2000" dirty="0">
                        <a:solidFill>
                          <a:srgbClr val="203864"/>
                        </a:solidFill>
                      </a:endParaRPr>
                    </a:p>
                    <a:p>
                      <a:pPr marL="457200" indent="-457200" algn="l">
                        <a:buFont typeface="+mj-lt"/>
                        <a:buAutoNum type="alphaLcParenR"/>
                      </a:pP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203864"/>
                          </a:solidFill>
                        </a:rPr>
                        <a:t>abuela</a:t>
                      </a: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203864"/>
                          </a:solidFill>
                        </a:rPr>
                        <a:t>prepara</a:t>
                      </a: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 la comida.</a:t>
                      </a:r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298895"/>
                  </a:ext>
                </a:extLst>
              </a:tr>
              <a:tr h="986026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...</a:t>
                      </a:r>
                      <a:r>
                        <a:rPr lang="es-ES" sz="2000">
                          <a:solidFill>
                            <a:srgbClr val="203864"/>
                          </a:solidFill>
                        </a:rPr>
                        <a:t> </a:t>
                      </a: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203864"/>
                          </a:solidFill>
                        </a:rPr>
                        <a:t>sienta</a:t>
                      </a: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 con la </a:t>
                      </a:r>
                      <a:r>
                        <a:rPr lang="en-GB" sz="2000" dirty="0" err="1">
                          <a:solidFill>
                            <a:srgbClr val="203864"/>
                          </a:solidFill>
                        </a:rPr>
                        <a:t>gente</a:t>
                      </a:r>
                      <a:r>
                        <a:rPr lang="en-GB" sz="2000" dirty="0">
                          <a:solidFill>
                            <a:srgbClr val="203864"/>
                          </a:solidFill>
                        </a:rPr>
                        <a:t> del </a:t>
                      </a:r>
                      <a:r>
                        <a:rPr lang="en-GB" sz="2000">
                          <a:solidFill>
                            <a:srgbClr val="203864"/>
                          </a:solidFill>
                        </a:rPr>
                        <a:t>pueblo.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r>
                        <a:rPr lang="en-GB" sz="2000">
                          <a:solidFill>
                            <a:srgbClr val="203864"/>
                          </a:solidFill>
                        </a:rPr>
                        <a:t>… comunidad es muy importante.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8512310"/>
                  </a:ext>
                </a:extLst>
              </a:tr>
              <a:tr h="986026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...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familia celebra el Día de Muertos.</a:t>
                      </a:r>
                      <a:endParaRPr lang="x-none" sz="2000">
                        <a:solidFill>
                          <a:srgbClr val="203864"/>
                        </a:solidFill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...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queda en casa por la tarde.</a:t>
                      </a:r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5205056"/>
                  </a:ext>
                </a:extLst>
              </a:tr>
            </a:tbl>
          </a:graphicData>
        </a:graphic>
      </p:graphicFrame>
      <p:sp>
        <p:nvSpPr>
          <p:cNvPr id="8" name="Action Button: Custom 20">
            <a:hlinkClick r:id="" action="ppaction://noaction" highlightClick="1">
              <a:snd r:embed="rId3" name="1 Su.wav"/>
            </a:hlinkClick>
            <a:extLst>
              <a:ext uri="{FF2B5EF4-FFF2-40B4-BE49-F238E27FC236}">
                <a16:creationId xmlns:a16="http://schemas.microsoft.com/office/drawing/2014/main" id="{A76103A9-8866-A544-8C09-CAF16FF2D49D}"/>
              </a:ext>
            </a:extLst>
          </p:cNvPr>
          <p:cNvSpPr/>
          <p:nvPr/>
        </p:nvSpPr>
        <p:spPr>
          <a:xfrm>
            <a:off x="383253" y="2147200"/>
            <a:ext cx="409064" cy="414959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Action Button: Custom 20">
            <a:hlinkClick r:id="" action="ppaction://noaction" highlightClick="1">
              <a:snd r:embed="rId4" name="2 Se.wav"/>
            </a:hlinkClick>
            <a:extLst>
              <a:ext uri="{FF2B5EF4-FFF2-40B4-BE49-F238E27FC236}">
                <a16:creationId xmlns:a16="http://schemas.microsoft.com/office/drawing/2014/main" id="{F56D27E2-3DAE-9A4A-B9A4-AB02267927F1}"/>
              </a:ext>
            </a:extLst>
          </p:cNvPr>
          <p:cNvSpPr/>
          <p:nvPr/>
        </p:nvSpPr>
        <p:spPr>
          <a:xfrm>
            <a:off x="367892" y="3128844"/>
            <a:ext cx="409064" cy="414959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" name="Action Button: Custom 20">
            <a:hlinkClick r:id="" action="ppaction://noaction" highlightClick="1">
              <a:snd r:embed="rId5" name="3 Su.wav"/>
            </a:hlinkClick>
            <a:extLst>
              <a:ext uri="{FF2B5EF4-FFF2-40B4-BE49-F238E27FC236}">
                <a16:creationId xmlns:a16="http://schemas.microsoft.com/office/drawing/2014/main" id="{9F566B3A-A841-6548-896E-CFB202C0389D}"/>
              </a:ext>
            </a:extLst>
          </p:cNvPr>
          <p:cNvSpPr/>
          <p:nvPr/>
        </p:nvSpPr>
        <p:spPr>
          <a:xfrm>
            <a:off x="362836" y="4330038"/>
            <a:ext cx="409064" cy="414959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1" name="Action Button: Custom 20">
            <a:hlinkClick r:id="" action="ppaction://noaction" highlightClick="1">
              <a:snd r:embed="rId6" name="4 Su.wav"/>
            </a:hlinkClick>
            <a:extLst>
              <a:ext uri="{FF2B5EF4-FFF2-40B4-BE49-F238E27FC236}">
                <a16:creationId xmlns:a16="http://schemas.microsoft.com/office/drawing/2014/main" id="{531A320B-728F-224F-B5E0-5C5AB62F967D}"/>
              </a:ext>
            </a:extLst>
          </p:cNvPr>
          <p:cNvSpPr/>
          <p:nvPr/>
        </p:nvSpPr>
        <p:spPr>
          <a:xfrm>
            <a:off x="367892" y="5462304"/>
            <a:ext cx="409064" cy="414959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9" name="Anillo 48">
            <a:extLst>
              <a:ext uri="{FF2B5EF4-FFF2-40B4-BE49-F238E27FC236}">
                <a16:creationId xmlns:a16="http://schemas.microsoft.com/office/drawing/2014/main" id="{BC688F44-5AE0-BD45-BAEA-72D2D3EAE8D8}"/>
              </a:ext>
            </a:extLst>
          </p:cNvPr>
          <p:cNvSpPr/>
          <p:nvPr/>
        </p:nvSpPr>
        <p:spPr>
          <a:xfrm>
            <a:off x="1326107" y="2012294"/>
            <a:ext cx="654698" cy="419724"/>
          </a:xfrm>
          <a:prstGeom prst="donut">
            <a:avLst>
              <a:gd name="adj" fmla="val 9131"/>
            </a:avLst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Anillo 50">
            <a:extLst>
              <a:ext uri="{FF2B5EF4-FFF2-40B4-BE49-F238E27FC236}">
                <a16:creationId xmlns:a16="http://schemas.microsoft.com/office/drawing/2014/main" id="{4D2417B5-A821-FB40-9C0C-AE6ECFF374E7}"/>
              </a:ext>
            </a:extLst>
          </p:cNvPr>
          <p:cNvSpPr/>
          <p:nvPr/>
        </p:nvSpPr>
        <p:spPr>
          <a:xfrm>
            <a:off x="1326107" y="2849296"/>
            <a:ext cx="654698" cy="419724"/>
          </a:xfrm>
          <a:prstGeom prst="donut">
            <a:avLst>
              <a:gd name="adj" fmla="val 9131"/>
            </a:avLst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Anillo 51">
            <a:extLst>
              <a:ext uri="{FF2B5EF4-FFF2-40B4-BE49-F238E27FC236}">
                <a16:creationId xmlns:a16="http://schemas.microsoft.com/office/drawing/2014/main" id="{1CEC0490-9907-2242-9B03-C565F093255C}"/>
              </a:ext>
            </a:extLst>
          </p:cNvPr>
          <p:cNvSpPr/>
          <p:nvPr/>
        </p:nvSpPr>
        <p:spPr>
          <a:xfrm>
            <a:off x="1322769" y="4482466"/>
            <a:ext cx="654698" cy="419724"/>
          </a:xfrm>
          <a:prstGeom prst="donut">
            <a:avLst>
              <a:gd name="adj" fmla="val 9131"/>
            </a:avLst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Anillo 52">
            <a:extLst>
              <a:ext uri="{FF2B5EF4-FFF2-40B4-BE49-F238E27FC236}">
                <a16:creationId xmlns:a16="http://schemas.microsoft.com/office/drawing/2014/main" id="{CFFE7ECF-88BA-D649-9C07-EE4659C0864E}"/>
              </a:ext>
            </a:extLst>
          </p:cNvPr>
          <p:cNvSpPr/>
          <p:nvPr/>
        </p:nvSpPr>
        <p:spPr>
          <a:xfrm>
            <a:off x="1322769" y="5161253"/>
            <a:ext cx="654698" cy="419724"/>
          </a:xfrm>
          <a:prstGeom prst="donut">
            <a:avLst>
              <a:gd name="adj" fmla="val 9131"/>
            </a:avLst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56" name="Tabla 55">
            <a:extLst>
              <a:ext uri="{FF2B5EF4-FFF2-40B4-BE49-F238E27FC236}">
                <a16:creationId xmlns:a16="http://schemas.microsoft.com/office/drawing/2014/main" id="{4D090059-F04D-4041-BE7E-E442F25127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726155"/>
              </p:ext>
            </p:extLst>
          </p:nvPr>
        </p:nvGraphicFramePr>
        <p:xfrm>
          <a:off x="6234209" y="1454835"/>
          <a:ext cx="5693935" cy="471840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94854">
                  <a:extLst>
                    <a:ext uri="{9D8B030D-6E8A-4147-A177-3AD203B41FA5}">
                      <a16:colId xmlns:a16="http://schemas.microsoft.com/office/drawing/2014/main" val="3373404141"/>
                    </a:ext>
                  </a:extLst>
                </a:gridCol>
                <a:gridCol w="590309">
                  <a:extLst>
                    <a:ext uri="{9D8B030D-6E8A-4147-A177-3AD203B41FA5}">
                      <a16:colId xmlns:a16="http://schemas.microsoft.com/office/drawing/2014/main" val="2665103690"/>
                    </a:ext>
                  </a:extLst>
                </a:gridCol>
                <a:gridCol w="4508772">
                  <a:extLst>
                    <a:ext uri="{9D8B030D-6E8A-4147-A177-3AD203B41FA5}">
                      <a16:colId xmlns:a16="http://schemas.microsoft.com/office/drawing/2014/main" val="1836302954"/>
                    </a:ext>
                  </a:extLst>
                </a:gridCol>
              </a:tblGrid>
              <a:tr h="424611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endParaRPr lang="en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GB" sz="2000" b="0" dirty="0">
                          <a:solidFill>
                            <a:srgbClr val="203864"/>
                          </a:solidFill>
                        </a:rPr>
                        <a:t>¿</a:t>
                      </a:r>
                      <a:r>
                        <a:rPr lang="en-GB" sz="2000" b="0" dirty="0" err="1">
                          <a:solidFill>
                            <a:srgbClr val="203864"/>
                          </a:solidFill>
                        </a:rPr>
                        <a:t>Cuál</a:t>
                      </a:r>
                      <a:r>
                        <a:rPr lang="en-GB" sz="2000" b="0" dirty="0">
                          <a:solidFill>
                            <a:srgbClr val="203864"/>
                          </a:solidFill>
                        </a:rPr>
                        <a:t> es la </a:t>
                      </a:r>
                      <a:r>
                        <a:rPr lang="en-GB" sz="2000" b="0" dirty="0" err="1">
                          <a:solidFill>
                            <a:srgbClr val="203864"/>
                          </a:solidFill>
                        </a:rPr>
                        <a:t>opción</a:t>
                      </a:r>
                      <a:r>
                        <a:rPr lang="en-GB" sz="2000" b="0" dirty="0">
                          <a:solidFill>
                            <a:srgbClr val="203864"/>
                          </a:solidFill>
                        </a:rPr>
                        <a:t> </a:t>
                      </a:r>
                      <a:r>
                        <a:rPr lang="en-GB" sz="2000" b="0" err="1">
                          <a:solidFill>
                            <a:srgbClr val="203864"/>
                          </a:solidFill>
                        </a:rPr>
                        <a:t>correcta</a:t>
                      </a:r>
                      <a:r>
                        <a:rPr lang="en-GB" sz="2000" b="0">
                          <a:solidFill>
                            <a:srgbClr val="203864"/>
                          </a:solidFill>
                        </a:rPr>
                        <a:t>?</a:t>
                      </a: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0653463"/>
                  </a:ext>
                </a:extLst>
              </a:tr>
              <a:tr h="989138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+mj-lt"/>
                        <a:buAutoNum type="alphaLcParenR"/>
                      </a:pPr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r>
                        <a:rPr lang="en-GB" sz="2000">
                          <a:solidFill>
                            <a:srgbClr val="203864"/>
                          </a:solidFill>
                        </a:rPr>
                        <a:t>…</a:t>
                      </a:r>
                      <a:r>
                        <a:rPr lang="es-ES" sz="2000">
                          <a:solidFill>
                            <a:srgbClr val="203864"/>
                          </a:solidFill>
                        </a:rPr>
                        <a:t> abuelo está muerto.</a:t>
                      </a:r>
                      <a:endParaRPr lang="en-GB" sz="2000">
                        <a:solidFill>
                          <a:srgbClr val="203864"/>
                        </a:solidFill>
                      </a:endParaRPr>
                    </a:p>
                    <a:p>
                      <a:pPr marL="457200" indent="-457200" algn="l">
                        <a:buAutoNum type="alphaLcParenR"/>
                      </a:pPr>
                      <a:r>
                        <a:rPr lang="en-GB" sz="2000">
                          <a:solidFill>
                            <a:srgbClr val="203864"/>
                          </a:solidFill>
                        </a:rPr>
                        <a:t>…</a:t>
                      </a:r>
                      <a:r>
                        <a:rPr lang="es-ES" sz="2000">
                          <a:solidFill>
                            <a:srgbClr val="203864"/>
                          </a:solidFill>
                        </a:rPr>
                        <a:t>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acuerda de la </a:t>
                      </a:r>
                      <a:r>
                        <a:rPr lang="es-ES" sz="2000">
                          <a:solidFill>
                            <a:srgbClr val="203864"/>
                          </a:solidFill>
                        </a:rPr>
                        <a:t>familia.</a:t>
                      </a:r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298895"/>
                  </a:ext>
                </a:extLst>
              </a:tr>
              <a:tr h="989138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endParaRPr lang="en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r>
                        <a:rPr lang="es-ES" sz="2000">
                          <a:solidFill>
                            <a:srgbClr val="203864"/>
                          </a:solidFill>
                        </a:rPr>
                        <a:t>... ropa es divertida.</a:t>
                      </a:r>
                      <a:endParaRPr lang="en-GB" sz="2000">
                        <a:solidFill>
                          <a:srgbClr val="203864"/>
                        </a:solidFill>
                      </a:endParaRPr>
                    </a:p>
                    <a:p>
                      <a:pPr marL="457200" indent="-457200" algn="l">
                        <a:buAutoNum type="alphaLcParenR"/>
                      </a:pP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...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pone ropa </a:t>
                      </a:r>
                      <a:r>
                        <a:rPr lang="es-ES" sz="2000">
                          <a:solidFill>
                            <a:srgbClr val="203864"/>
                          </a:solidFill>
                        </a:rPr>
                        <a:t>divertida.</a:t>
                      </a:r>
                      <a:endParaRPr lang="es-ES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8512310"/>
                  </a:ext>
                </a:extLst>
              </a:tr>
              <a:tr h="1326383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endParaRPr lang="en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... </a:t>
                      </a: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barrio celebra un festival.</a:t>
                      </a:r>
                    </a:p>
                    <a:p>
                      <a:pPr marL="457200" indent="-457200" algn="l">
                        <a:buAutoNum type="alphaLcParenR"/>
                      </a:pPr>
                      <a:r>
                        <a:rPr lang="es-ES" sz="2000" dirty="0">
                          <a:solidFill>
                            <a:srgbClr val="203864"/>
                          </a:solidFill>
                        </a:rPr>
                        <a:t>... queda en la calle con unos amigos.</a:t>
                      </a:r>
                      <a:endParaRPr lang="en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5205056"/>
                  </a:ext>
                </a:extLst>
              </a:tr>
              <a:tr h="989138">
                <a:tc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l">
                        <a:buAutoNum type="alphaLcParenR"/>
                      </a:pPr>
                      <a:endParaRPr lang="x-none" sz="200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r>
                        <a:rPr lang="x-none" sz="2000">
                          <a:solidFill>
                            <a:srgbClr val="203864"/>
                          </a:solidFill>
                        </a:rPr>
                        <a:t>... </a:t>
                      </a:r>
                      <a:r>
                        <a:rPr lang="es-ES" sz="2000">
                          <a:solidFill>
                            <a:srgbClr val="203864"/>
                          </a:solidFill>
                        </a:rPr>
                        <a:t>pinta de blanco y negro.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r>
                        <a:rPr lang="es-ES" sz="2000">
                          <a:solidFill>
                            <a:srgbClr val="203864"/>
                          </a:solidFill>
                        </a:rPr>
                        <a:t>... altar es blanco y negro.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9419041"/>
                  </a:ext>
                </a:extLst>
              </a:tr>
            </a:tbl>
          </a:graphicData>
        </a:graphic>
      </p:graphicFrame>
      <p:sp>
        <p:nvSpPr>
          <p:cNvPr id="57" name="Action Button: Custom 20">
            <a:hlinkClick r:id="" action="ppaction://noaction" highlightClick="1">
              <a:snd r:embed="rId7" name="6 Se.wav"/>
            </a:hlinkClick>
            <a:extLst>
              <a:ext uri="{FF2B5EF4-FFF2-40B4-BE49-F238E27FC236}">
                <a16:creationId xmlns:a16="http://schemas.microsoft.com/office/drawing/2014/main" id="{D0518394-4BB5-2A4B-BBFB-46AC4236EFC9}"/>
              </a:ext>
            </a:extLst>
          </p:cNvPr>
          <p:cNvSpPr/>
          <p:nvPr/>
        </p:nvSpPr>
        <p:spPr>
          <a:xfrm>
            <a:off x="6329862" y="3123463"/>
            <a:ext cx="409064" cy="414959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8" name="Action Button: Custom 20">
            <a:hlinkClick r:id="" action="ppaction://noaction" highlightClick="1">
              <a:snd r:embed="rId8" name="7 Su.wav"/>
            </a:hlinkClick>
            <a:extLst>
              <a:ext uri="{FF2B5EF4-FFF2-40B4-BE49-F238E27FC236}">
                <a16:creationId xmlns:a16="http://schemas.microsoft.com/office/drawing/2014/main" id="{0E876F59-5A43-984E-850B-CBB693C4AB3B}"/>
              </a:ext>
            </a:extLst>
          </p:cNvPr>
          <p:cNvSpPr/>
          <p:nvPr/>
        </p:nvSpPr>
        <p:spPr>
          <a:xfrm>
            <a:off x="6329862" y="4274987"/>
            <a:ext cx="409064" cy="414959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9" name="Action Button: Custom 20">
            <a:hlinkClick r:id="" action="ppaction://noaction" highlightClick="1">
              <a:snd r:embed="rId9" name="8 Se.wav"/>
            </a:hlinkClick>
            <a:extLst>
              <a:ext uri="{FF2B5EF4-FFF2-40B4-BE49-F238E27FC236}">
                <a16:creationId xmlns:a16="http://schemas.microsoft.com/office/drawing/2014/main" id="{588518D2-D139-D540-8661-0A288D09CBFD}"/>
              </a:ext>
            </a:extLst>
          </p:cNvPr>
          <p:cNvSpPr/>
          <p:nvPr/>
        </p:nvSpPr>
        <p:spPr>
          <a:xfrm>
            <a:off x="6329862" y="5502762"/>
            <a:ext cx="409064" cy="414959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3" name="Anillo 62">
            <a:extLst>
              <a:ext uri="{FF2B5EF4-FFF2-40B4-BE49-F238E27FC236}">
                <a16:creationId xmlns:a16="http://schemas.microsoft.com/office/drawing/2014/main" id="{CD65176D-9FEF-D44C-8553-41C832497DDA}"/>
              </a:ext>
            </a:extLst>
          </p:cNvPr>
          <p:cNvSpPr/>
          <p:nvPr/>
        </p:nvSpPr>
        <p:spPr>
          <a:xfrm>
            <a:off x="7296758" y="2329783"/>
            <a:ext cx="654698" cy="419724"/>
          </a:xfrm>
          <a:prstGeom prst="donut">
            <a:avLst>
              <a:gd name="adj" fmla="val 9131"/>
            </a:avLst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4" name="Anillo 63">
            <a:extLst>
              <a:ext uri="{FF2B5EF4-FFF2-40B4-BE49-F238E27FC236}">
                <a16:creationId xmlns:a16="http://schemas.microsoft.com/office/drawing/2014/main" id="{1DD98680-399D-444B-9627-501B04F5CCE7}"/>
              </a:ext>
            </a:extLst>
          </p:cNvPr>
          <p:cNvSpPr/>
          <p:nvPr/>
        </p:nvSpPr>
        <p:spPr>
          <a:xfrm>
            <a:off x="7320381" y="3334375"/>
            <a:ext cx="654698" cy="419724"/>
          </a:xfrm>
          <a:prstGeom prst="donut">
            <a:avLst>
              <a:gd name="adj" fmla="val 9131"/>
            </a:avLst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5" name="Anillo 64">
            <a:extLst>
              <a:ext uri="{FF2B5EF4-FFF2-40B4-BE49-F238E27FC236}">
                <a16:creationId xmlns:a16="http://schemas.microsoft.com/office/drawing/2014/main" id="{C93DF13D-5BE9-C849-B7A1-81BA02B58309}"/>
              </a:ext>
            </a:extLst>
          </p:cNvPr>
          <p:cNvSpPr/>
          <p:nvPr/>
        </p:nvSpPr>
        <p:spPr>
          <a:xfrm>
            <a:off x="7296758" y="4015485"/>
            <a:ext cx="654698" cy="419724"/>
          </a:xfrm>
          <a:prstGeom prst="donut">
            <a:avLst>
              <a:gd name="adj" fmla="val 9131"/>
            </a:avLst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CuadroTexto 4">
            <a:extLst>
              <a:ext uri="{FF2B5EF4-FFF2-40B4-BE49-F238E27FC236}">
                <a16:creationId xmlns:a16="http://schemas.microsoft.com/office/drawing/2014/main" id="{51ECD30B-21DF-445C-8336-C7695B28CB3B}"/>
              </a:ext>
            </a:extLst>
          </p:cNvPr>
          <p:cNvSpPr txBox="1"/>
          <p:nvPr/>
        </p:nvSpPr>
        <p:spPr>
          <a:xfrm>
            <a:off x="147945" y="954267"/>
            <a:ext cx="40926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Escribe 1-8, 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 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b,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F664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664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su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x-none" sz="22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30" name="Picture 6" descr="dia de los muertos coloring pages - Clip Art Library">
            <a:extLst>
              <a:ext uri="{FF2B5EF4-FFF2-40B4-BE49-F238E27FC236}">
                <a16:creationId xmlns:a16="http://schemas.microsoft.com/office/drawing/2014/main" id="{D223A3B5-26DA-E048-82AE-255FFC64C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456" y="170546"/>
            <a:ext cx="1532540" cy="114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ay of the dead flowers clipart - Clip Art Library">
            <a:extLst>
              <a:ext uri="{FF2B5EF4-FFF2-40B4-BE49-F238E27FC236}">
                <a16:creationId xmlns:a16="http://schemas.microsoft.com/office/drawing/2014/main" id="{9ED54D5E-E1A2-104D-AB13-44793A6D7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714" y="247240"/>
            <a:ext cx="1206175" cy="101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Action Button: Custom 20">
            <a:hlinkClick r:id="" action="ppaction://noaction" highlightClick="1">
              <a:snd r:embed="rId12" name="5 Se.wav"/>
            </a:hlinkClick>
            <a:extLst>
              <a:ext uri="{FF2B5EF4-FFF2-40B4-BE49-F238E27FC236}">
                <a16:creationId xmlns:a16="http://schemas.microsoft.com/office/drawing/2014/main" id="{18C6BF5A-1979-0441-8330-8F42A5D1E408}"/>
              </a:ext>
            </a:extLst>
          </p:cNvPr>
          <p:cNvSpPr/>
          <p:nvPr/>
        </p:nvSpPr>
        <p:spPr>
          <a:xfrm>
            <a:off x="6331777" y="2166795"/>
            <a:ext cx="409064" cy="414959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Anillo 53">
            <a:extLst>
              <a:ext uri="{FF2B5EF4-FFF2-40B4-BE49-F238E27FC236}">
                <a16:creationId xmlns:a16="http://schemas.microsoft.com/office/drawing/2014/main" id="{A9D1D971-74B6-7E43-AF97-4CAB2632DADD}"/>
              </a:ext>
            </a:extLst>
          </p:cNvPr>
          <p:cNvSpPr/>
          <p:nvPr/>
        </p:nvSpPr>
        <p:spPr>
          <a:xfrm>
            <a:off x="7320381" y="5316661"/>
            <a:ext cx="654698" cy="419724"/>
          </a:xfrm>
          <a:prstGeom prst="donut">
            <a:avLst>
              <a:gd name="adj" fmla="val 9131"/>
            </a:avLst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8212" y="2162049"/>
            <a:ext cx="456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02060"/>
                </a:solidFill>
              </a:rPr>
              <a:t>su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93701" y="3128844"/>
            <a:ext cx="456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02060"/>
                </a:solidFill>
              </a:rPr>
              <a:t>se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77206" y="4261779"/>
            <a:ext cx="456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02060"/>
                </a:solidFill>
              </a:rPr>
              <a:t>su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77206" y="5480168"/>
            <a:ext cx="456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02060"/>
                </a:solidFill>
              </a:rPr>
              <a:t>su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06239" y="4282411"/>
            <a:ext cx="456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02060"/>
                </a:solidFill>
              </a:rPr>
              <a:t>su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90925" y="2177967"/>
            <a:ext cx="456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02060"/>
                </a:solidFill>
              </a:rPr>
              <a:t>se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90925" y="3146188"/>
            <a:ext cx="456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02060"/>
                </a:solidFill>
              </a:rPr>
              <a:t>se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90925" y="5517611"/>
            <a:ext cx="456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02060"/>
                </a:solidFill>
              </a:rPr>
              <a:t>se</a:t>
            </a:r>
          </a:p>
        </p:txBody>
      </p:sp>
    </p:spTree>
    <p:extLst>
      <p:ext uri="{BB962C8B-B14F-4D97-AF65-F5344CB8AC3E}">
        <p14:creationId xmlns:p14="http://schemas.microsoft.com/office/powerpoint/2010/main" val="36130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1" grpId="0" animBg="1"/>
      <p:bldP spid="52" grpId="0" animBg="1"/>
      <p:bldP spid="53" grpId="0" animBg="1"/>
      <p:bldP spid="63" grpId="0" animBg="1"/>
      <p:bldP spid="64" grpId="0" animBg="1"/>
      <p:bldP spid="65" grpId="0" animBg="1"/>
      <p:bldP spid="54" grpId="0" animBg="1"/>
      <p:bldP spid="3" grpId="0"/>
      <p:bldP spid="28" grpId="0"/>
      <p:bldP spid="29" grpId="0"/>
      <p:bldP spid="30" grpId="0"/>
      <p:bldP spid="31" grpId="0"/>
      <p:bldP spid="32" grpId="0"/>
      <p:bldP spid="34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8DA013-6E05-594B-91E7-747C97CD3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90" y="229620"/>
            <a:ext cx="6928108" cy="451417"/>
          </a:xfrm>
        </p:spPr>
        <p:txBody>
          <a:bodyPr>
            <a:normAutofit fontScale="90000"/>
          </a:bodyPr>
          <a:lstStyle/>
          <a:p>
            <a:r>
              <a:rPr lang="es-GB" sz="2800" b="1" dirty="0"/>
              <a:t>Una tradición mexicana: el Día de Muertos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98554C-6664-CD4F-A106-F4716080E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191" y="714277"/>
            <a:ext cx="8035964" cy="602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GB" sz="2500" dirty="0"/>
              <a:t>Lee y escucha el texto sobre el Día de Muertos: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D7FDB1-9410-D64C-9ABF-9411B67546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7618" y="2872386"/>
            <a:ext cx="1757851" cy="1386191"/>
          </a:xfrm>
          <a:prstGeom prst="rect">
            <a:avLst/>
          </a:prstGeom>
        </p:spPr>
      </p:pic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537CE922-6AD0-AA49-A2C9-F79B4DA6D541}"/>
              </a:ext>
            </a:extLst>
          </p:cNvPr>
          <p:cNvSpPr/>
          <p:nvPr/>
        </p:nvSpPr>
        <p:spPr>
          <a:xfrm>
            <a:off x="9773588" y="139203"/>
            <a:ext cx="2181222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8C0485C1-CD2C-6947-B491-B174914CD507}"/>
              </a:ext>
            </a:extLst>
          </p:cNvPr>
          <p:cNvSpPr txBox="1">
            <a:spLocks/>
          </p:cNvSpPr>
          <p:nvPr/>
        </p:nvSpPr>
        <p:spPr>
          <a:xfrm>
            <a:off x="237190" y="1409075"/>
            <a:ext cx="9851507" cy="4901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GB" sz="2200" dirty="0"/>
              <a:t>México tiene muchas tradiciones, pero </a:t>
            </a:r>
            <a:r>
              <a:rPr lang="es-GB" sz="2200" b="1" dirty="0"/>
              <a:t>su </a:t>
            </a:r>
            <a:r>
              <a:rPr lang="es-GB" sz="2200" dirty="0"/>
              <a:t>tradición del Día de Muertos es especialmente conocida. Es una costumbre única y muy importante para </a:t>
            </a:r>
            <a:r>
              <a:rPr lang="es-GB" sz="2200" b="1" dirty="0"/>
              <a:t>su </a:t>
            </a:r>
            <a:r>
              <a:rPr lang="es-GB" sz="2200" dirty="0"/>
              <a:t>comunidad porque es una forma de pensar en los muertos. Para los mexicanos, los muertos vienen a </a:t>
            </a:r>
            <a:r>
              <a:rPr lang="es-GB" sz="2200"/>
              <a:t>la </a:t>
            </a:r>
            <a:r>
              <a:rPr lang="en-GB" sz="2200" dirty="0"/>
              <a:t>t</a:t>
            </a:r>
            <a:r>
              <a:rPr lang="es-GB" sz="2200"/>
              <a:t>ierra </a:t>
            </a:r>
            <a:r>
              <a:rPr lang="es-GB" sz="2200" dirty="0"/>
              <a:t>este día.</a:t>
            </a:r>
          </a:p>
          <a:p>
            <a:pPr marL="0" indent="0">
              <a:buNone/>
            </a:pPr>
            <a:r>
              <a:rPr lang="es-GB" sz="2200" dirty="0"/>
              <a:t>Nadia es mexicana y celebra el Día de Muertos con </a:t>
            </a:r>
            <a:r>
              <a:rPr lang="es-GB" sz="2200" b="1" dirty="0"/>
              <a:t>su </a:t>
            </a:r>
            <a:r>
              <a:rPr lang="es-GB" sz="2200" dirty="0"/>
              <a:t>familia. Por la mañana </a:t>
            </a:r>
            <a:r>
              <a:rPr lang="es-GB" sz="2200" b="1" dirty="0"/>
              <a:t>se</a:t>
            </a:r>
            <a:r>
              <a:rPr lang="es-GB" sz="2200" dirty="0"/>
              <a:t> levanta temprano para ayudar a su abuela: preparan pan* de muerto y un poco de fruta para el altar. </a:t>
            </a:r>
            <a:r>
              <a:rPr lang="es-GB" sz="2200" b="1" dirty="0"/>
              <a:t>Su</a:t>
            </a:r>
            <a:r>
              <a:rPr lang="es-GB" sz="2200" dirty="0"/>
              <a:t> altar </a:t>
            </a:r>
            <a:r>
              <a:rPr lang="es-GB" sz="2200"/>
              <a:t>tiene varios</a:t>
            </a:r>
            <a:r>
              <a:rPr lang="en-GB" sz="2200" dirty="0"/>
              <a:t>*</a:t>
            </a:r>
            <a:r>
              <a:rPr lang="es-GB" sz="2200"/>
              <a:t> </a:t>
            </a:r>
            <a:r>
              <a:rPr lang="es-GB" sz="2200" dirty="0"/>
              <a:t>niveles. L</a:t>
            </a:r>
            <a:r>
              <a:rPr lang="es-ES" sz="2200" dirty="0"/>
              <a:t>os niveles del altar son las diferentes partes del mundo: el primer nivel es la tierra y el segundo nivel es el cielo*. Nadia pone allí fotos de </a:t>
            </a:r>
            <a:r>
              <a:rPr lang="es-ES" sz="2200" b="1" dirty="0"/>
              <a:t>su</a:t>
            </a:r>
            <a:r>
              <a:rPr lang="es-ES" sz="2200" dirty="0"/>
              <a:t> abuelo y </a:t>
            </a:r>
            <a:r>
              <a:rPr lang="es-ES" sz="2200" b="1" dirty="0"/>
              <a:t>se</a:t>
            </a:r>
            <a:r>
              <a:rPr lang="es-ES" sz="2200" dirty="0"/>
              <a:t> sienta al lado de </a:t>
            </a:r>
            <a:r>
              <a:rPr lang="es-ES" sz="2200" b="1" dirty="0"/>
              <a:t>su </a:t>
            </a:r>
            <a:r>
              <a:rPr lang="es-ES" sz="2200" dirty="0"/>
              <a:t>abuela. </a:t>
            </a:r>
            <a:r>
              <a:rPr lang="es-ES" sz="2200" b="1" dirty="0"/>
              <a:t>Se</a:t>
            </a:r>
            <a:r>
              <a:rPr lang="es-ES" sz="2200" dirty="0"/>
              <a:t> queda unas horas en casa con </a:t>
            </a:r>
            <a:r>
              <a:rPr lang="es-ES" sz="2200" b="1" dirty="0"/>
              <a:t>su</a:t>
            </a:r>
            <a:r>
              <a:rPr lang="es-ES" sz="2200" dirty="0"/>
              <a:t> familia y </a:t>
            </a:r>
            <a:r>
              <a:rPr lang="es-ES" sz="2200" b="1" dirty="0"/>
              <a:t>se</a:t>
            </a:r>
            <a:r>
              <a:rPr lang="es-ES" sz="2200" dirty="0"/>
              <a:t> acuerda de </a:t>
            </a:r>
            <a:r>
              <a:rPr lang="es-ES" sz="2200" b="1" dirty="0"/>
              <a:t>su</a:t>
            </a:r>
            <a:r>
              <a:rPr lang="es-ES" sz="2200" dirty="0"/>
              <a:t> abuelo muerto. </a:t>
            </a:r>
          </a:p>
          <a:p>
            <a:pPr marL="0" indent="0">
              <a:buNone/>
            </a:pPr>
            <a:r>
              <a:rPr lang="es-ES" sz="2200" dirty="0"/>
              <a:t>Por la tarde </a:t>
            </a:r>
            <a:r>
              <a:rPr lang="es-ES" sz="2200" b="1" dirty="0"/>
              <a:t>se</a:t>
            </a:r>
            <a:r>
              <a:rPr lang="es-ES" sz="2200" dirty="0"/>
              <a:t> pone ropa divertida, </a:t>
            </a:r>
            <a:r>
              <a:rPr lang="es-ES" sz="2200" b="1" dirty="0"/>
              <a:t>se</a:t>
            </a:r>
            <a:r>
              <a:rPr lang="es-ES" sz="2200" dirty="0"/>
              <a:t> pinta de blanco y negro y va a la calle con </a:t>
            </a:r>
            <a:r>
              <a:rPr lang="es-ES" sz="2200" b="1" dirty="0"/>
              <a:t>su</a:t>
            </a:r>
            <a:r>
              <a:rPr lang="es-ES" sz="2200" dirty="0"/>
              <a:t> hermano. En su barrio hay un festival con música fuerte y luces de colores. ¡Es muy divertido!</a:t>
            </a:r>
            <a:endParaRPr lang="es-GB" sz="2200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DDA78F3B-31ED-9E47-9FE7-7CD21B812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9805" y="153539"/>
            <a:ext cx="1028700" cy="1244600"/>
          </a:xfrm>
          <a:prstGeom prst="rect">
            <a:avLst/>
          </a:prstGeom>
        </p:spPr>
      </p:pic>
      <p:pic>
        <p:nvPicPr>
          <p:cNvPr id="1026" name="Picture 2" descr="closeup photo of woman wearing pink top">
            <a:extLst>
              <a:ext uri="{FF2B5EF4-FFF2-40B4-BE49-F238E27FC236}">
                <a16:creationId xmlns:a16="http://schemas.microsoft.com/office/drawing/2014/main" id="{B8D24684-5166-1647-9A30-84CDF8890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6" t="8470" r="10419" b="1898"/>
          <a:stretch/>
        </p:blipFill>
        <p:spPr bwMode="auto">
          <a:xfrm>
            <a:off x="10248773" y="4344992"/>
            <a:ext cx="1757851" cy="133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9D4AAF4B-E9C9-5449-8DD2-9DD54E797EC5}"/>
              </a:ext>
            </a:extLst>
          </p:cNvPr>
          <p:cNvSpPr/>
          <p:nvPr/>
        </p:nvSpPr>
        <p:spPr>
          <a:xfrm>
            <a:off x="10469046" y="876779"/>
            <a:ext cx="1246610" cy="21421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ction Button: Custom 22">
            <a:hlinkClick r:id="" action="ppaction://noaction" highlightClick="1">
              <a:snd r:embed="rId8" name="Text part 1.wav"/>
            </a:hlinkClick>
            <a:extLst>
              <a:ext uri="{FF2B5EF4-FFF2-40B4-BE49-F238E27FC236}">
                <a16:creationId xmlns:a16="http://schemas.microsoft.com/office/drawing/2014/main" id="{33EFD365-4E9C-8E40-949A-0051D0C0E82E}"/>
              </a:ext>
            </a:extLst>
          </p:cNvPr>
          <p:cNvSpPr/>
          <p:nvPr/>
        </p:nvSpPr>
        <p:spPr>
          <a:xfrm>
            <a:off x="10641051" y="1002557"/>
            <a:ext cx="387388" cy="369703"/>
          </a:xfrm>
          <a:prstGeom prst="actionButtonBlank">
            <a:avLst/>
          </a:prstGeom>
          <a:solidFill>
            <a:srgbClr val="F66400"/>
          </a:solidFill>
          <a:ln w="19050"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9" name="Action Button: Custom 22">
            <a:hlinkClick r:id="" action="ppaction://noaction" highlightClick="1">
              <a:snd r:embed="rId9" name="Text part 2.wav"/>
            </a:hlinkClick>
            <a:extLst>
              <a:ext uri="{FF2B5EF4-FFF2-40B4-BE49-F238E27FC236}">
                <a16:creationId xmlns:a16="http://schemas.microsoft.com/office/drawing/2014/main" id="{95107CB5-FA40-1448-B385-B5C8D2A1B242}"/>
              </a:ext>
            </a:extLst>
          </p:cNvPr>
          <p:cNvSpPr/>
          <p:nvPr/>
        </p:nvSpPr>
        <p:spPr>
          <a:xfrm>
            <a:off x="10657947" y="1516718"/>
            <a:ext cx="387388" cy="369703"/>
          </a:xfrm>
          <a:prstGeom prst="actionButtonBlank">
            <a:avLst/>
          </a:prstGeom>
          <a:solidFill>
            <a:srgbClr val="F66400"/>
          </a:solidFill>
          <a:ln w="19050"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Action Button: Custom 22">
            <a:hlinkClick r:id="" action="ppaction://noaction" highlightClick="1">
              <a:snd r:embed="rId10" name="Text part 3.wav"/>
            </a:hlinkClick>
            <a:extLst>
              <a:ext uri="{FF2B5EF4-FFF2-40B4-BE49-F238E27FC236}">
                <a16:creationId xmlns:a16="http://schemas.microsoft.com/office/drawing/2014/main" id="{3643201F-9D52-1748-9DCE-5793469474E5}"/>
              </a:ext>
            </a:extLst>
          </p:cNvPr>
          <p:cNvSpPr/>
          <p:nvPr/>
        </p:nvSpPr>
        <p:spPr>
          <a:xfrm>
            <a:off x="10657947" y="2030879"/>
            <a:ext cx="387388" cy="369703"/>
          </a:xfrm>
          <a:prstGeom prst="actionButtonBlank">
            <a:avLst/>
          </a:prstGeom>
          <a:solidFill>
            <a:srgbClr val="F66400"/>
          </a:solidFill>
          <a:ln w="19050"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Action Button: Custom 22">
            <a:hlinkClick r:id="" action="ppaction://noaction" highlightClick="1">
              <a:snd r:embed="rId11" name="Text part 4.wav"/>
            </a:hlinkClick>
            <a:extLst>
              <a:ext uri="{FF2B5EF4-FFF2-40B4-BE49-F238E27FC236}">
                <a16:creationId xmlns:a16="http://schemas.microsoft.com/office/drawing/2014/main" id="{DAFB98C6-1757-204B-A58E-022718B6BD52}"/>
              </a:ext>
            </a:extLst>
          </p:cNvPr>
          <p:cNvSpPr/>
          <p:nvPr/>
        </p:nvSpPr>
        <p:spPr>
          <a:xfrm>
            <a:off x="10657947" y="2545040"/>
            <a:ext cx="387388" cy="369703"/>
          </a:xfrm>
          <a:prstGeom prst="actionButtonBlank">
            <a:avLst/>
          </a:prstGeom>
          <a:solidFill>
            <a:srgbClr val="F66400"/>
          </a:solidFill>
          <a:ln w="19050"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2" name="Action Button: Custom 22">
            <a:hlinkClick r:id="" action="ppaction://noaction" highlightClick="1">
              <a:snd r:embed="rId12" name="Text part 5.wav"/>
            </a:hlinkClick>
            <a:extLst>
              <a:ext uri="{FF2B5EF4-FFF2-40B4-BE49-F238E27FC236}">
                <a16:creationId xmlns:a16="http://schemas.microsoft.com/office/drawing/2014/main" id="{FE8C7FE7-CB4D-6E4F-AE9A-BC7F1BDFE0F5}"/>
              </a:ext>
            </a:extLst>
          </p:cNvPr>
          <p:cNvSpPr/>
          <p:nvPr/>
        </p:nvSpPr>
        <p:spPr>
          <a:xfrm>
            <a:off x="11165432" y="995732"/>
            <a:ext cx="387388" cy="369703"/>
          </a:xfrm>
          <a:prstGeom prst="actionButtonBlank">
            <a:avLst/>
          </a:prstGeom>
          <a:solidFill>
            <a:srgbClr val="F66400"/>
          </a:solidFill>
          <a:ln w="19050"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3" name="Action Button: Custom 22">
            <a:hlinkClick r:id="" action="ppaction://noaction" highlightClick="1">
              <a:snd r:embed="rId13" name="Text part 6.wav"/>
            </a:hlinkClick>
            <a:extLst>
              <a:ext uri="{FF2B5EF4-FFF2-40B4-BE49-F238E27FC236}">
                <a16:creationId xmlns:a16="http://schemas.microsoft.com/office/drawing/2014/main" id="{60D00BC8-E85B-B242-BE49-A478C327D9F5}"/>
              </a:ext>
            </a:extLst>
          </p:cNvPr>
          <p:cNvSpPr/>
          <p:nvPr/>
        </p:nvSpPr>
        <p:spPr>
          <a:xfrm>
            <a:off x="11165432" y="1509893"/>
            <a:ext cx="387388" cy="369703"/>
          </a:xfrm>
          <a:prstGeom prst="actionButtonBlank">
            <a:avLst/>
          </a:prstGeom>
          <a:solidFill>
            <a:srgbClr val="F66400"/>
          </a:solidFill>
          <a:ln w="19050"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45F6FF5-29B8-3446-AF70-204D66147B94}"/>
              </a:ext>
            </a:extLst>
          </p:cNvPr>
          <p:cNvSpPr txBox="1"/>
          <p:nvPr/>
        </p:nvSpPr>
        <p:spPr>
          <a:xfrm>
            <a:off x="4980975" y="5895688"/>
            <a:ext cx="714435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*el </a:t>
            </a:r>
            <a:r>
              <a:rPr lang="es-GB" sz="2000">
                <a:solidFill>
                  <a:schemeClr val="accent5">
                    <a:lumMod val="50000"/>
                  </a:schemeClr>
                </a:solidFill>
              </a:rPr>
              <a:t>pan = bread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; *el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cielo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= sky, heaven; *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varios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= various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" name="Imagen 22" descr="Dibujo animado de un personaje animado&#10;&#10;Descripción generada automáticamente con confianza media">
            <a:extLst>
              <a:ext uri="{FF2B5EF4-FFF2-40B4-BE49-F238E27FC236}">
                <a16:creationId xmlns:a16="http://schemas.microsoft.com/office/drawing/2014/main" id="{1C1772CF-83D1-7342-8673-136EADC821A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6298" y="143283"/>
            <a:ext cx="582982" cy="124215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411480" y="3672840"/>
            <a:ext cx="2072640" cy="7620"/>
          </a:xfrm>
          <a:prstGeom prst="line">
            <a:avLst/>
          </a:prstGeom>
          <a:ln w="38100">
            <a:solidFill>
              <a:srgbClr val="F6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ction Button: Custom 22">
            <a:hlinkClick r:id="" action="ppaction://noaction" highlightClick="1">
              <a:snd r:embed="rId15" name="Text part 7.wav"/>
            </a:hlinkClick>
            <a:extLst>
              <a:ext uri="{FF2B5EF4-FFF2-40B4-BE49-F238E27FC236}">
                <a16:creationId xmlns:a16="http://schemas.microsoft.com/office/drawing/2014/main" id="{60D00BC8-E85B-B242-BE49-A478C327D9F5}"/>
              </a:ext>
            </a:extLst>
          </p:cNvPr>
          <p:cNvSpPr/>
          <p:nvPr/>
        </p:nvSpPr>
        <p:spPr>
          <a:xfrm>
            <a:off x="11165432" y="2022900"/>
            <a:ext cx="387388" cy="369703"/>
          </a:xfrm>
          <a:prstGeom prst="actionButtonBlank">
            <a:avLst/>
          </a:prstGeom>
          <a:solidFill>
            <a:srgbClr val="F66400"/>
          </a:solidFill>
          <a:ln w="19050"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4" name="Full tex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85291" y="740256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0DB9C6-5507-7553-E023-1F286C93AC25}"/>
              </a:ext>
            </a:extLst>
          </p:cNvPr>
          <p:cNvSpPr/>
          <p:nvPr/>
        </p:nvSpPr>
        <p:spPr>
          <a:xfrm>
            <a:off x="5621317" y="1454851"/>
            <a:ext cx="402797" cy="29249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sz="2000" dirty="0"/>
              <a:t>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13C69C-EDF3-9F7B-0CE7-58BB5FDE50FB}"/>
              </a:ext>
            </a:extLst>
          </p:cNvPr>
          <p:cNvSpPr/>
          <p:nvPr/>
        </p:nvSpPr>
        <p:spPr>
          <a:xfrm>
            <a:off x="2589910" y="2072257"/>
            <a:ext cx="402797" cy="29249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sz="2000" dirty="0"/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063B6C-5BF7-E9AC-549E-13E6D067C797}"/>
              </a:ext>
            </a:extLst>
          </p:cNvPr>
          <p:cNvSpPr/>
          <p:nvPr/>
        </p:nvSpPr>
        <p:spPr>
          <a:xfrm>
            <a:off x="1528707" y="3084747"/>
            <a:ext cx="402797" cy="29249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sz="2000" dirty="0"/>
              <a:t>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2ECB64-716B-990D-41EC-E495CCC821AE}"/>
              </a:ext>
            </a:extLst>
          </p:cNvPr>
          <p:cNvSpPr/>
          <p:nvPr/>
        </p:nvSpPr>
        <p:spPr>
          <a:xfrm>
            <a:off x="1455758" y="4262251"/>
            <a:ext cx="402797" cy="29249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sz="2000" dirty="0"/>
              <a:t>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770063-9D1D-6382-6EB5-E4750D016FD1}"/>
              </a:ext>
            </a:extLst>
          </p:cNvPr>
          <p:cNvSpPr/>
          <p:nvPr/>
        </p:nvSpPr>
        <p:spPr>
          <a:xfrm>
            <a:off x="3124593" y="4262251"/>
            <a:ext cx="402797" cy="29249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sz="2000" dirty="0"/>
              <a:t>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D6B05C-464E-2B84-0421-71D6359EB52D}"/>
              </a:ext>
            </a:extLst>
          </p:cNvPr>
          <p:cNvSpPr/>
          <p:nvPr/>
        </p:nvSpPr>
        <p:spPr>
          <a:xfrm>
            <a:off x="2877303" y="4609651"/>
            <a:ext cx="402797" cy="29249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sz="2000" dirty="0"/>
              <a:t>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13580C-4B2E-F3B2-9290-D37785551902}"/>
              </a:ext>
            </a:extLst>
          </p:cNvPr>
          <p:cNvSpPr/>
          <p:nvPr/>
        </p:nvSpPr>
        <p:spPr>
          <a:xfrm>
            <a:off x="4455937" y="4609651"/>
            <a:ext cx="402797" cy="29249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sz="2000" dirty="0"/>
              <a:t>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92D5BD-4AD8-C638-D1C0-A21DDE482D39}"/>
              </a:ext>
            </a:extLst>
          </p:cNvPr>
          <p:cNvSpPr/>
          <p:nvPr/>
        </p:nvSpPr>
        <p:spPr>
          <a:xfrm>
            <a:off x="5833172" y="4317157"/>
            <a:ext cx="402797" cy="29249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sz="2000" dirty="0"/>
              <a:t>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66AF6D-423E-3E44-098D-DFCA5B12DE8A}"/>
              </a:ext>
            </a:extLst>
          </p:cNvPr>
          <p:cNvSpPr/>
          <p:nvPr/>
        </p:nvSpPr>
        <p:spPr>
          <a:xfrm>
            <a:off x="1931504" y="5022822"/>
            <a:ext cx="402797" cy="29249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sz="2000" dirty="0"/>
              <a:t>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B8D594-EC85-7B23-666B-925E4678F3B6}"/>
              </a:ext>
            </a:extLst>
          </p:cNvPr>
          <p:cNvSpPr/>
          <p:nvPr/>
        </p:nvSpPr>
        <p:spPr>
          <a:xfrm>
            <a:off x="6963899" y="3387966"/>
            <a:ext cx="402797" cy="29249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sz="2000" dirty="0"/>
              <a:t>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EDFA93-EAEF-C973-16AB-3966647EA15A}"/>
              </a:ext>
            </a:extLst>
          </p:cNvPr>
          <p:cNvSpPr/>
          <p:nvPr/>
        </p:nvSpPr>
        <p:spPr>
          <a:xfrm>
            <a:off x="7434810" y="2792253"/>
            <a:ext cx="402797" cy="29249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sz="2000" dirty="0"/>
              <a:t>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3331A6-9BE6-25F0-6EB0-ABF257525338}"/>
              </a:ext>
            </a:extLst>
          </p:cNvPr>
          <p:cNvSpPr/>
          <p:nvPr/>
        </p:nvSpPr>
        <p:spPr>
          <a:xfrm>
            <a:off x="7366696" y="4316261"/>
            <a:ext cx="402797" cy="29249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sz="2000" dirty="0"/>
              <a:t>…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2C5567-9AF0-F39B-CBDE-2B40C78C0B85}"/>
              </a:ext>
            </a:extLst>
          </p:cNvPr>
          <p:cNvSpPr/>
          <p:nvPr/>
        </p:nvSpPr>
        <p:spPr>
          <a:xfrm>
            <a:off x="6520409" y="4608755"/>
            <a:ext cx="402797" cy="29249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sz="2000" dirty="0"/>
              <a:t>…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8A01217-54A5-92A4-0ACC-1DD644C36998}"/>
              </a:ext>
            </a:extLst>
          </p:cNvPr>
          <p:cNvSpPr/>
          <p:nvPr/>
        </p:nvSpPr>
        <p:spPr>
          <a:xfrm>
            <a:off x="5201319" y="5021403"/>
            <a:ext cx="402797" cy="29249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sz="2000" dirty="0"/>
              <a:t>…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C7FA471-4CCD-BA13-56AA-62F02BB3EFF5}"/>
              </a:ext>
            </a:extLst>
          </p:cNvPr>
          <p:cNvSpPr/>
          <p:nvPr/>
        </p:nvSpPr>
        <p:spPr>
          <a:xfrm>
            <a:off x="1954220" y="5358353"/>
            <a:ext cx="402797" cy="29249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sz="2000" dirty="0"/>
              <a:t>…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DC446E14-D4BF-ED4A-96E6-47B192B02653}"/>
              </a:ext>
            </a:extLst>
          </p:cNvPr>
          <p:cNvGrpSpPr/>
          <p:nvPr/>
        </p:nvGrpSpPr>
        <p:grpSpPr>
          <a:xfrm>
            <a:off x="3241563" y="1327995"/>
            <a:ext cx="5284849" cy="3562505"/>
            <a:chOff x="5754034" y="1886420"/>
            <a:chExt cx="5284849" cy="3562505"/>
          </a:xfrm>
        </p:grpSpPr>
        <p:sp>
          <p:nvSpPr>
            <p:cNvPr id="24" name="Llamada ovalada 23">
              <a:extLst>
                <a:ext uri="{FF2B5EF4-FFF2-40B4-BE49-F238E27FC236}">
                  <a16:creationId xmlns:a16="http://schemas.microsoft.com/office/drawing/2014/main" id="{7C0BA11E-4379-2E47-81CF-14F65C281675}"/>
                </a:ext>
              </a:extLst>
            </p:cNvPr>
            <p:cNvSpPr/>
            <p:nvPr/>
          </p:nvSpPr>
          <p:spPr>
            <a:xfrm>
              <a:off x="5754034" y="1886420"/>
              <a:ext cx="5284849" cy="3562505"/>
            </a:xfrm>
            <a:prstGeom prst="wedgeEllipseCallout">
              <a:avLst>
                <a:gd name="adj1" fmla="val -66169"/>
                <a:gd name="adj2" fmla="val 14414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s-GB" sz="2000" dirty="0">
                  <a:solidFill>
                    <a:schemeClr val="accent5">
                      <a:lumMod val="50000"/>
                    </a:schemeClr>
                  </a:solidFill>
                </a:rPr>
                <a:t>‘Pan de muerto’ es un tipo de pan tradicional en este día.</a:t>
              </a:r>
            </a:p>
          </p:txBody>
        </p:sp>
        <p:pic>
          <p:nvPicPr>
            <p:cNvPr id="2050" name="Picture 2" descr="Pan, Pan Dulce, Comida, Tradicionales, Café, Flores">
              <a:extLst>
                <a:ext uri="{FF2B5EF4-FFF2-40B4-BE49-F238E27FC236}">
                  <a16:creationId xmlns:a16="http://schemas.microsoft.com/office/drawing/2014/main" id="{7339592A-1E29-344F-8A14-4750471C2C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05" b="20546"/>
            <a:stretch/>
          </p:blipFill>
          <p:spPr bwMode="auto">
            <a:xfrm>
              <a:off x="7249741" y="2151107"/>
              <a:ext cx="2129420" cy="1783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446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988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35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Vocabulario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611853" y="258166"/>
            <a:ext cx="1316290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6A571-5731-4120-9CCE-13B635972106}"/>
              </a:ext>
            </a:extLst>
          </p:cNvPr>
          <p:cNvSpPr txBox="1"/>
          <p:nvPr/>
        </p:nvSpPr>
        <p:spPr>
          <a:xfrm>
            <a:off x="3360366" y="4780768"/>
            <a:ext cx="2887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 </a:t>
            </a: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pierna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75C7D-B48A-4FAC-84D2-E3EE6F374E75}"/>
              </a:ext>
            </a:extLst>
          </p:cNvPr>
          <p:cNvSpPr txBox="1"/>
          <p:nvPr/>
        </p:nvSpPr>
        <p:spPr>
          <a:xfrm>
            <a:off x="6369577" y="4790615"/>
            <a:ext cx="2686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 </a:t>
            </a: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brazo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FD5EB-6075-44BA-AFBD-B7B3B6F7C832}"/>
              </a:ext>
            </a:extLst>
          </p:cNvPr>
          <p:cNvSpPr txBox="1"/>
          <p:nvPr/>
        </p:nvSpPr>
        <p:spPr>
          <a:xfrm>
            <a:off x="680449" y="4780769"/>
            <a:ext cx="2232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saltar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A4F433F-0B25-48C5-BCB9-49BC78C3A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726" y="1325563"/>
            <a:ext cx="503528" cy="4156259"/>
          </a:xfrm>
          <a:prstGeom prst="rect">
            <a:avLst/>
          </a:prstGeom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4BEBCD9-3976-420A-B68B-98B6C6728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8700" y="5534584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INICIO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02870C8-9B86-47B6-8620-C13F47DB6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2123" y="1344887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7C246F-3D74-4068-A087-D7E13AE8ADD9}"/>
              </a:ext>
            </a:extLst>
          </p:cNvPr>
          <p:cNvGrpSpPr/>
          <p:nvPr/>
        </p:nvGrpSpPr>
        <p:grpSpPr>
          <a:xfrm>
            <a:off x="10708727" y="1132033"/>
            <a:ext cx="1439862" cy="4523745"/>
            <a:chOff x="10571446" y="1163992"/>
            <a:chExt cx="1439862" cy="4523745"/>
          </a:xfrm>
        </p:grpSpPr>
        <p:sp>
          <p:nvSpPr>
            <p:cNvPr id="13" name="Line 4">
              <a:extLst>
                <a:ext uri="{FF2B5EF4-FFF2-40B4-BE49-F238E27FC236}">
                  <a16:creationId xmlns:a16="http://schemas.microsoft.com/office/drawing/2014/main" id="{9A07055E-ABDD-4004-BEBF-8B004A5AD8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1321843"/>
              <a:ext cx="0" cy="4156259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4" name="Line 7">
              <a:extLst>
                <a:ext uri="{FF2B5EF4-FFF2-40B4-BE49-F238E27FC236}">
                  <a16:creationId xmlns:a16="http://schemas.microsoft.com/office/drawing/2014/main" id="{8A6B8D41-B62C-4017-AC4C-20BE99118A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73817" y="1321843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5" name="Line 9">
              <a:extLst>
                <a:ext uri="{FF2B5EF4-FFF2-40B4-BE49-F238E27FC236}">
                  <a16:creationId xmlns:a16="http://schemas.microsoft.com/office/drawing/2014/main" id="{098BB941-BCED-4E0D-9E35-D4013D0D60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5478102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634F7B8B-79CB-4711-AECB-14F58B238E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71446" y="3225809"/>
              <a:ext cx="1439862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Segundos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endParaRPr>
            </a:p>
          </p:txBody>
        </p:sp>
        <p:sp>
          <p:nvSpPr>
            <p:cNvPr id="17" name="Text Box 12">
              <a:extLst>
                <a:ext uri="{FF2B5EF4-FFF2-40B4-BE49-F238E27FC236}">
                  <a16:creationId xmlns:a16="http://schemas.microsoft.com/office/drawing/2014/main" id="{3285523A-2774-451D-A020-B364A17FE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5920" y="1163992"/>
              <a:ext cx="431800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3</a:t>
              </a:r>
            </a:p>
          </p:txBody>
        </p:sp>
        <p:sp>
          <p:nvSpPr>
            <p:cNvPr id="18" name="Text Box 14">
              <a:extLst>
                <a:ext uri="{FF2B5EF4-FFF2-40B4-BE49-F238E27FC236}">
                  <a16:creationId xmlns:a16="http://schemas.microsoft.com/office/drawing/2014/main" id="{F08C6284-DCE8-41FF-A10E-9D6518B121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11172" y="5287627"/>
              <a:ext cx="73417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0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751465B-81B2-FE40-AF4C-0D483056CEB5}"/>
              </a:ext>
            </a:extLst>
          </p:cNvPr>
          <p:cNvSpPr txBox="1"/>
          <p:nvPr/>
        </p:nvSpPr>
        <p:spPr>
          <a:xfrm>
            <a:off x="567226" y="4390505"/>
            <a:ext cx="2459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[to jump, jumping]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AF5548D-4E50-5848-B13A-DD21DC46B8E0}"/>
              </a:ext>
            </a:extLst>
          </p:cNvPr>
          <p:cNvSpPr txBox="1"/>
          <p:nvPr/>
        </p:nvSpPr>
        <p:spPr>
          <a:xfrm>
            <a:off x="4605539" y="439050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[leg]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A5E2CEC3-4387-7049-98BD-EB6F2623BA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321" y="1706977"/>
            <a:ext cx="1815139" cy="264768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E31B3B84-5091-A349-82DE-377D9EC587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5519" y="2157924"/>
            <a:ext cx="2464274" cy="1871172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EE7732ED-723B-424C-81DA-923DD47066A7}"/>
              </a:ext>
            </a:extLst>
          </p:cNvPr>
          <p:cNvSpPr txBox="1"/>
          <p:nvPr/>
        </p:nvSpPr>
        <p:spPr>
          <a:xfrm>
            <a:off x="7492594" y="4390505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[arm]</a:t>
            </a:r>
          </a:p>
        </p:txBody>
      </p:sp>
      <p:pic>
        <p:nvPicPr>
          <p:cNvPr id="1026" name="Picture 2" descr="Clip Art: Parts of the Body: Arm Color I abcteach | abcteach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8F0"/>
              </a:clrFrom>
              <a:clrTo>
                <a:srgbClr val="FFF8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 t="5480" r="2636" b="33390"/>
          <a:stretch/>
        </p:blipFill>
        <p:spPr bwMode="auto">
          <a:xfrm>
            <a:off x="6168104" y="2085787"/>
            <a:ext cx="3069697" cy="194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65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857" y="327406"/>
            <a:ext cx="5618328" cy="400919"/>
          </a:xfrm>
        </p:spPr>
        <p:txBody>
          <a:bodyPr>
            <a:noAutofit/>
          </a:bodyPr>
          <a:lstStyle/>
          <a:p>
            <a:r>
              <a:rPr lang="en-GB" sz="2400" b="1" dirty="0" err="1"/>
              <a:t>En</a:t>
            </a:r>
            <a:r>
              <a:rPr lang="en-GB" sz="2400" b="1" dirty="0"/>
              <a:t> parejas, lee las </a:t>
            </a:r>
            <a:r>
              <a:rPr lang="en-GB" sz="2400" b="1" dirty="0" err="1"/>
              <a:t>frases</a:t>
            </a:r>
            <a:r>
              <a:rPr lang="en-GB" sz="2400" b="1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517" y="2735524"/>
            <a:ext cx="9444759" cy="9808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/>
              <a:t>México </a:t>
            </a:r>
            <a:r>
              <a:rPr lang="en-GB" sz="2400" dirty="0" err="1"/>
              <a:t>tiene</a:t>
            </a:r>
            <a:r>
              <a:rPr lang="en-GB" sz="2400" dirty="0"/>
              <a:t> </a:t>
            </a:r>
            <a:r>
              <a:rPr lang="en-GB" sz="2400" dirty="0" err="1"/>
              <a:t>muchas</a:t>
            </a:r>
            <a:r>
              <a:rPr lang="en-GB" sz="2400" dirty="0"/>
              <a:t> </a:t>
            </a:r>
            <a:r>
              <a:rPr lang="en-GB" sz="2400" dirty="0" err="1"/>
              <a:t>tradiciones</a:t>
            </a:r>
            <a:r>
              <a:rPr lang="en-GB" sz="2400" dirty="0"/>
              <a:t>, </a:t>
            </a:r>
            <a:r>
              <a:rPr lang="en-GB" sz="2400" dirty="0" err="1"/>
              <a:t>pero</a:t>
            </a:r>
            <a:r>
              <a:rPr lang="en-GB" sz="2400" dirty="0"/>
              <a:t> </a:t>
            </a:r>
            <a:r>
              <a:rPr lang="en-GB" sz="2400" dirty="0" err="1"/>
              <a:t>su</a:t>
            </a:r>
            <a:r>
              <a:rPr lang="en-GB" sz="2400" dirty="0"/>
              <a:t> </a:t>
            </a:r>
            <a:r>
              <a:rPr lang="en-GB" sz="2400" dirty="0" err="1"/>
              <a:t>tradición</a:t>
            </a:r>
            <a:r>
              <a:rPr lang="en-GB" sz="2400" dirty="0"/>
              <a:t> del Día de Muertos es </a:t>
            </a:r>
            <a:r>
              <a:rPr lang="en-GB" sz="2400" dirty="0" err="1"/>
              <a:t>especialmente</a:t>
            </a:r>
            <a:r>
              <a:rPr lang="en-GB" sz="2400" dirty="0"/>
              <a:t> </a:t>
            </a:r>
            <a:r>
              <a:rPr lang="en-GB" sz="2400" dirty="0" err="1"/>
              <a:t>conocida</a:t>
            </a:r>
            <a:r>
              <a:rPr lang="en-GB" sz="2400" dirty="0"/>
              <a:t>. </a:t>
            </a: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8534400" y="258166"/>
            <a:ext cx="33937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 / hablar / escuchar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CEAFB3D-CEF6-6A4D-9E8A-7A495F3A4943}"/>
              </a:ext>
            </a:extLst>
          </p:cNvPr>
          <p:cNvSpPr txBox="1"/>
          <p:nvPr/>
        </p:nvSpPr>
        <p:spPr>
          <a:xfrm>
            <a:off x="711959" y="899591"/>
            <a:ext cx="10768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2400" i="1" dirty="0">
                <a:solidFill>
                  <a:schemeClr val="accent5">
                    <a:lumMod val="50000"/>
                  </a:schemeClr>
                </a:solidFill>
              </a:rPr>
              <a:t>When reading words aloud in Spanish, stress the penultimate syllable for any word ending in a vowel, ‘n’ or ‘s’ (unless there is a written accent).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244BE9-5DD9-994D-A842-54FCAE175377}"/>
              </a:ext>
            </a:extLst>
          </p:cNvPr>
          <p:cNvSpPr txBox="1">
            <a:spLocks/>
          </p:cNvSpPr>
          <p:nvPr/>
        </p:nvSpPr>
        <p:spPr>
          <a:xfrm>
            <a:off x="711959" y="3892913"/>
            <a:ext cx="9982061" cy="980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/>
              <a:t>Por la </a:t>
            </a:r>
            <a:r>
              <a:rPr lang="en-GB" sz="2400" dirty="0" err="1"/>
              <a:t>mañana</a:t>
            </a:r>
            <a:r>
              <a:rPr lang="en-GB" sz="2400" dirty="0"/>
              <a:t> se </a:t>
            </a:r>
            <a:r>
              <a:rPr lang="en-GB" sz="2400" dirty="0" err="1"/>
              <a:t>levanta</a:t>
            </a:r>
            <a:r>
              <a:rPr lang="en-GB" sz="2400" dirty="0"/>
              <a:t> </a:t>
            </a:r>
            <a:r>
              <a:rPr lang="en-GB" sz="2400" dirty="0" err="1"/>
              <a:t>temprano</a:t>
            </a:r>
            <a:r>
              <a:rPr lang="en-GB" sz="2400" dirty="0"/>
              <a:t> para </a:t>
            </a:r>
            <a:r>
              <a:rPr lang="en-GB" sz="2400" dirty="0" err="1"/>
              <a:t>ayudar</a:t>
            </a:r>
            <a:r>
              <a:rPr lang="en-GB" sz="2400" dirty="0"/>
              <a:t> a </a:t>
            </a:r>
            <a:r>
              <a:rPr lang="en-GB" sz="2400" dirty="0" err="1"/>
              <a:t>su</a:t>
            </a:r>
            <a:r>
              <a:rPr lang="en-GB" sz="2400" dirty="0"/>
              <a:t> </a:t>
            </a:r>
            <a:r>
              <a:rPr lang="en-GB" sz="2400" dirty="0" err="1"/>
              <a:t>abuela</a:t>
            </a:r>
            <a:r>
              <a:rPr lang="en-GB" sz="2400" dirty="0"/>
              <a:t>.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95100E-9E21-E14C-B04F-73D173009DE5}"/>
              </a:ext>
            </a:extLst>
          </p:cNvPr>
          <p:cNvSpPr txBox="1">
            <a:spLocks/>
          </p:cNvSpPr>
          <p:nvPr/>
        </p:nvSpPr>
        <p:spPr>
          <a:xfrm>
            <a:off x="711959" y="5058689"/>
            <a:ext cx="9435317" cy="980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/>
              <a:t>Por la </a:t>
            </a:r>
            <a:r>
              <a:rPr lang="en-GB" sz="2400" dirty="0" err="1"/>
              <a:t>tarde</a:t>
            </a:r>
            <a:r>
              <a:rPr lang="en-GB" sz="2400" dirty="0"/>
              <a:t> se pone </a:t>
            </a:r>
            <a:r>
              <a:rPr lang="en-GB" sz="2400" dirty="0" err="1"/>
              <a:t>ropa</a:t>
            </a:r>
            <a:r>
              <a:rPr lang="en-GB" sz="2400" dirty="0"/>
              <a:t> </a:t>
            </a:r>
            <a:r>
              <a:rPr lang="en-GB" sz="2400" dirty="0" err="1"/>
              <a:t>divertida</a:t>
            </a:r>
            <a:r>
              <a:rPr lang="en-GB" sz="2400" dirty="0"/>
              <a:t>, se </a:t>
            </a:r>
            <a:r>
              <a:rPr lang="en-GB" sz="2400" dirty="0" err="1"/>
              <a:t>pinta</a:t>
            </a:r>
            <a:r>
              <a:rPr lang="en-GB" sz="2400" dirty="0"/>
              <a:t> de </a:t>
            </a:r>
            <a:r>
              <a:rPr lang="en-GB" sz="2400" dirty="0" err="1"/>
              <a:t>blanco</a:t>
            </a:r>
            <a:r>
              <a:rPr lang="en-GB" sz="2400" dirty="0"/>
              <a:t> y negro y </a:t>
            </a:r>
            <a:r>
              <a:rPr lang="en-GB" sz="2400" dirty="0" err="1"/>
              <a:t>va</a:t>
            </a:r>
            <a:r>
              <a:rPr lang="en-GB" sz="2400" dirty="0"/>
              <a:t> a la </a:t>
            </a:r>
            <a:r>
              <a:rPr lang="en-GB" sz="2400" dirty="0" err="1"/>
              <a:t>calle</a:t>
            </a:r>
            <a:r>
              <a:rPr lang="en-GB" sz="2400" dirty="0"/>
              <a:t> con </a:t>
            </a:r>
            <a:r>
              <a:rPr lang="en-GB" sz="2400" err="1"/>
              <a:t>su</a:t>
            </a:r>
            <a:r>
              <a:rPr lang="en-GB" sz="2400"/>
              <a:t> hermano.</a:t>
            </a:r>
            <a:endParaRPr lang="en-GB" sz="24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F98036-3905-C245-9BA0-0FECC12D41BA}"/>
              </a:ext>
            </a:extLst>
          </p:cNvPr>
          <p:cNvSpPr txBox="1">
            <a:spLocks/>
          </p:cNvSpPr>
          <p:nvPr/>
        </p:nvSpPr>
        <p:spPr>
          <a:xfrm>
            <a:off x="498144" y="1975611"/>
            <a:ext cx="10768082" cy="400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2400" b="1" dirty="0"/>
              <a:t>¿</a:t>
            </a:r>
            <a:r>
              <a:rPr lang="en-GB" sz="2400" b="1" dirty="0" err="1"/>
              <a:t>Qué</a:t>
            </a:r>
            <a:r>
              <a:rPr lang="en-GB" sz="2400" b="1" dirty="0"/>
              <a:t> palabras </a:t>
            </a:r>
            <a:r>
              <a:rPr lang="en-GB" sz="2400" b="1" dirty="0" err="1"/>
              <a:t>tienen</a:t>
            </a:r>
            <a:r>
              <a:rPr lang="en-GB" sz="2400" b="1" dirty="0"/>
              <a:t> el </a:t>
            </a:r>
            <a:r>
              <a:rPr lang="en-GB" sz="2400" b="1" dirty="0" err="1"/>
              <a:t>énfasis</a:t>
            </a:r>
            <a:r>
              <a:rPr lang="en-GB" sz="2400" b="1" dirty="0"/>
              <a:t> </a:t>
            </a:r>
            <a:r>
              <a:rPr lang="en-GB" sz="2400" b="1" dirty="0" err="1"/>
              <a:t>en</a:t>
            </a:r>
            <a:r>
              <a:rPr lang="en-GB" sz="2400" b="1" dirty="0"/>
              <a:t> la </a:t>
            </a:r>
            <a:r>
              <a:rPr lang="en-GB" sz="2400" b="1" dirty="0" err="1"/>
              <a:t>penúltima</a:t>
            </a:r>
            <a:r>
              <a:rPr lang="en-GB" sz="2400" b="1" dirty="0"/>
              <a:t> </a:t>
            </a:r>
            <a:r>
              <a:rPr lang="en-GB" sz="2400" b="1" dirty="0" err="1"/>
              <a:t>sílaba</a:t>
            </a:r>
            <a:r>
              <a:rPr lang="en-GB" sz="2400" b="1"/>
              <a:t>? </a:t>
            </a:r>
          </a:p>
          <a:p>
            <a:r>
              <a:rPr lang="en-GB" sz="2400" b="1"/>
              <a:t>Escucha </a:t>
            </a:r>
            <a:r>
              <a:rPr lang="en-GB" sz="2400" b="1" dirty="0"/>
              <a:t>y </a:t>
            </a:r>
            <a:r>
              <a:rPr lang="en-GB" sz="2400" b="1" dirty="0" err="1"/>
              <a:t>comprueba</a:t>
            </a:r>
            <a:r>
              <a:rPr lang="en-GB" sz="2400" b="1"/>
              <a:t>.</a:t>
            </a:r>
            <a:endParaRPr lang="en-GB" sz="2400" b="1" dirty="0"/>
          </a:p>
        </p:txBody>
      </p:sp>
      <p:sp>
        <p:nvSpPr>
          <p:cNvPr id="11" name="Action Button: Custom 16">
            <a:hlinkClick r:id="" action="ppaction://noaction" highlightClick="1">
              <a:snd r:embed="rId3" name="1 México.wav"/>
            </a:hlinkClick>
            <a:extLst>
              <a:ext uri="{FF2B5EF4-FFF2-40B4-BE49-F238E27FC236}">
                <a16:creationId xmlns:a16="http://schemas.microsoft.com/office/drawing/2014/main" id="{93A47BF4-5FDD-4D49-A4E2-65EA8AAA8A01}"/>
              </a:ext>
            </a:extLst>
          </p:cNvPr>
          <p:cNvSpPr/>
          <p:nvPr/>
        </p:nvSpPr>
        <p:spPr>
          <a:xfrm>
            <a:off x="207956" y="2735524"/>
            <a:ext cx="437106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" name="Action Button: Custom 16">
            <a:hlinkClick r:id="" action="ppaction://noaction" highlightClick="1">
              <a:snd r:embed="rId4" name="2 Por la mañana.wav"/>
            </a:hlinkClick>
            <a:extLst>
              <a:ext uri="{FF2B5EF4-FFF2-40B4-BE49-F238E27FC236}">
                <a16:creationId xmlns:a16="http://schemas.microsoft.com/office/drawing/2014/main" id="{E08F757F-5FC6-9F47-B21B-7AB14ABA6F64}"/>
              </a:ext>
            </a:extLst>
          </p:cNvPr>
          <p:cNvSpPr/>
          <p:nvPr/>
        </p:nvSpPr>
        <p:spPr>
          <a:xfrm>
            <a:off x="207956" y="3932756"/>
            <a:ext cx="437106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3" name="Action Button: Custom 16">
            <a:hlinkClick r:id="" action="ppaction://noaction" highlightClick="1">
              <a:snd r:embed="rId5" name="2 Por la tarde.wav"/>
            </a:hlinkClick>
            <a:extLst>
              <a:ext uri="{FF2B5EF4-FFF2-40B4-BE49-F238E27FC236}">
                <a16:creationId xmlns:a16="http://schemas.microsoft.com/office/drawing/2014/main" id="{1361A8EC-8517-D041-A8A9-3F7670220E11}"/>
              </a:ext>
            </a:extLst>
          </p:cNvPr>
          <p:cNvSpPr/>
          <p:nvPr/>
        </p:nvSpPr>
        <p:spPr>
          <a:xfrm>
            <a:off x="207956" y="5097116"/>
            <a:ext cx="437106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93E3E9B-CE11-4D4D-94F0-D35770771082}"/>
              </a:ext>
            </a:extLst>
          </p:cNvPr>
          <p:cNvSpPr txBox="1">
            <a:spLocks/>
          </p:cNvSpPr>
          <p:nvPr/>
        </p:nvSpPr>
        <p:spPr>
          <a:xfrm>
            <a:off x="702517" y="2735524"/>
            <a:ext cx="9444759" cy="980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México </a:t>
            </a:r>
            <a:r>
              <a:rPr lang="en-GB" sz="2400" b="1" dirty="0" err="1"/>
              <a:t>tie</a:t>
            </a:r>
            <a:r>
              <a:rPr lang="en-GB" sz="2400" dirty="0" err="1"/>
              <a:t>ne</a:t>
            </a:r>
            <a:r>
              <a:rPr lang="en-GB" sz="2400" dirty="0"/>
              <a:t> </a:t>
            </a:r>
            <a:r>
              <a:rPr lang="en-GB" sz="2400" b="1" dirty="0" err="1"/>
              <a:t>mu</a:t>
            </a:r>
            <a:r>
              <a:rPr lang="en-GB" sz="2400" dirty="0" err="1"/>
              <a:t>chas</a:t>
            </a:r>
            <a:r>
              <a:rPr lang="en-GB" sz="2400" dirty="0"/>
              <a:t> </a:t>
            </a:r>
            <a:r>
              <a:rPr lang="en-GB" sz="2400" dirty="0" err="1"/>
              <a:t>tradi</a:t>
            </a:r>
            <a:r>
              <a:rPr lang="en-GB" sz="2400" b="1" dirty="0" err="1"/>
              <a:t>cio</a:t>
            </a:r>
            <a:r>
              <a:rPr lang="en-GB" sz="2400" dirty="0" err="1"/>
              <a:t>nes</a:t>
            </a:r>
            <a:r>
              <a:rPr lang="en-GB" sz="2400" dirty="0"/>
              <a:t>, </a:t>
            </a:r>
            <a:r>
              <a:rPr lang="en-GB" sz="2400" b="1" dirty="0" err="1"/>
              <a:t>pe</a:t>
            </a:r>
            <a:r>
              <a:rPr lang="en-GB" sz="2400" dirty="0" err="1"/>
              <a:t>ro</a:t>
            </a:r>
            <a:r>
              <a:rPr lang="en-GB" sz="2400" dirty="0"/>
              <a:t> </a:t>
            </a:r>
            <a:r>
              <a:rPr lang="en-GB" sz="2400" dirty="0" err="1"/>
              <a:t>su</a:t>
            </a:r>
            <a:r>
              <a:rPr lang="en-GB" sz="2400" dirty="0"/>
              <a:t> </a:t>
            </a:r>
            <a:r>
              <a:rPr lang="en-GB" sz="2400" dirty="0" err="1"/>
              <a:t>tradición</a:t>
            </a:r>
            <a:r>
              <a:rPr lang="en-GB" sz="2400" dirty="0"/>
              <a:t> del </a:t>
            </a:r>
            <a:r>
              <a:rPr lang="en-GB" sz="2400" b="1" dirty="0"/>
              <a:t>Dí</a:t>
            </a:r>
            <a:r>
              <a:rPr lang="en-GB" sz="2400" dirty="0"/>
              <a:t>a de </a:t>
            </a:r>
            <a:r>
              <a:rPr lang="en-GB" sz="2400" b="1" dirty="0"/>
              <a:t>Muer</a:t>
            </a:r>
            <a:r>
              <a:rPr lang="en-GB" sz="2400" dirty="0"/>
              <a:t>tos es </a:t>
            </a:r>
            <a:r>
              <a:rPr lang="en-GB" sz="2400" dirty="0" err="1"/>
              <a:t>especial</a:t>
            </a:r>
            <a:r>
              <a:rPr lang="en-GB" sz="2400" b="1" dirty="0" err="1"/>
              <a:t>men</a:t>
            </a:r>
            <a:r>
              <a:rPr lang="en-GB" sz="2400" dirty="0" err="1"/>
              <a:t>te</a:t>
            </a:r>
            <a:r>
              <a:rPr lang="en-GB" sz="2400" dirty="0"/>
              <a:t> </a:t>
            </a:r>
            <a:r>
              <a:rPr lang="en-GB" sz="2400" dirty="0" err="1"/>
              <a:t>cono</a:t>
            </a:r>
            <a:r>
              <a:rPr lang="en-GB" sz="2400" b="1" dirty="0" err="1"/>
              <a:t>ci</a:t>
            </a:r>
            <a:r>
              <a:rPr lang="en-GB" sz="2400" dirty="0" err="1"/>
              <a:t>da</a:t>
            </a:r>
            <a:r>
              <a:rPr lang="en-GB" sz="2400" dirty="0"/>
              <a:t>.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B55179-5311-7142-8052-DC1F114663D1}"/>
              </a:ext>
            </a:extLst>
          </p:cNvPr>
          <p:cNvSpPr txBox="1">
            <a:spLocks/>
          </p:cNvSpPr>
          <p:nvPr/>
        </p:nvSpPr>
        <p:spPr>
          <a:xfrm>
            <a:off x="711959" y="3892913"/>
            <a:ext cx="9982061" cy="980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/>
              <a:t>Por la </a:t>
            </a:r>
            <a:r>
              <a:rPr lang="en-GB" sz="2400" dirty="0" err="1"/>
              <a:t>ma</a:t>
            </a:r>
            <a:r>
              <a:rPr lang="en-GB" sz="2400" b="1" dirty="0" err="1"/>
              <a:t>ña</a:t>
            </a:r>
            <a:r>
              <a:rPr lang="en-GB" sz="2400" dirty="0" err="1"/>
              <a:t>na</a:t>
            </a:r>
            <a:r>
              <a:rPr lang="en-GB" sz="2400" dirty="0"/>
              <a:t> se </a:t>
            </a:r>
            <a:r>
              <a:rPr lang="en-GB" sz="2400" dirty="0" err="1"/>
              <a:t>le</a:t>
            </a:r>
            <a:r>
              <a:rPr lang="en-GB" sz="2400" b="1" dirty="0" err="1"/>
              <a:t>van</a:t>
            </a:r>
            <a:r>
              <a:rPr lang="en-GB" sz="2400" dirty="0" err="1"/>
              <a:t>ta</a:t>
            </a:r>
            <a:r>
              <a:rPr lang="en-GB" sz="2400" dirty="0"/>
              <a:t> </a:t>
            </a:r>
            <a:r>
              <a:rPr lang="en-GB" sz="2400" dirty="0" err="1"/>
              <a:t>tem</a:t>
            </a:r>
            <a:r>
              <a:rPr lang="en-GB" sz="2400" b="1" dirty="0" err="1"/>
              <a:t>pra</a:t>
            </a:r>
            <a:r>
              <a:rPr lang="en-GB" sz="2400" dirty="0" err="1"/>
              <a:t>no</a:t>
            </a:r>
            <a:r>
              <a:rPr lang="en-GB" sz="2400" dirty="0"/>
              <a:t> </a:t>
            </a:r>
            <a:r>
              <a:rPr lang="en-GB" sz="2400" b="1" dirty="0"/>
              <a:t>pa</a:t>
            </a:r>
            <a:r>
              <a:rPr lang="en-GB" sz="2400" dirty="0"/>
              <a:t>ra </a:t>
            </a:r>
            <a:r>
              <a:rPr lang="en-GB" sz="2400" dirty="0" err="1"/>
              <a:t>ayudar</a:t>
            </a:r>
            <a:r>
              <a:rPr lang="en-GB" sz="2400" dirty="0"/>
              <a:t> a </a:t>
            </a:r>
            <a:r>
              <a:rPr lang="en-GB" sz="2400" dirty="0" err="1"/>
              <a:t>su</a:t>
            </a:r>
            <a:r>
              <a:rPr lang="en-GB" sz="2400" dirty="0"/>
              <a:t> </a:t>
            </a:r>
            <a:r>
              <a:rPr lang="en-GB" sz="2400" dirty="0" err="1"/>
              <a:t>a</a:t>
            </a:r>
            <a:r>
              <a:rPr lang="en-GB" sz="2400" b="1" dirty="0" err="1"/>
              <a:t>bue</a:t>
            </a:r>
            <a:r>
              <a:rPr lang="en-GB" sz="2400" dirty="0" err="1"/>
              <a:t>la</a:t>
            </a:r>
            <a:r>
              <a:rPr lang="en-GB" sz="2400" dirty="0"/>
              <a:t>.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A53DC1-3DBC-8140-9E90-49A820543AF1}"/>
              </a:ext>
            </a:extLst>
          </p:cNvPr>
          <p:cNvSpPr txBox="1">
            <a:spLocks/>
          </p:cNvSpPr>
          <p:nvPr/>
        </p:nvSpPr>
        <p:spPr>
          <a:xfrm>
            <a:off x="711959" y="5058689"/>
            <a:ext cx="9451325" cy="980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/>
              <a:t>Por la </a:t>
            </a:r>
            <a:r>
              <a:rPr lang="en-GB" sz="2400" b="1" dirty="0" err="1"/>
              <a:t>tar</a:t>
            </a:r>
            <a:r>
              <a:rPr lang="en-GB" sz="2400" dirty="0" err="1"/>
              <a:t>de</a:t>
            </a:r>
            <a:r>
              <a:rPr lang="en-GB" sz="2400" dirty="0"/>
              <a:t> se </a:t>
            </a:r>
            <a:r>
              <a:rPr lang="en-GB" sz="2400" b="1" dirty="0"/>
              <a:t>po</a:t>
            </a:r>
            <a:r>
              <a:rPr lang="en-GB" sz="2400" dirty="0"/>
              <a:t>ne </a:t>
            </a:r>
            <a:r>
              <a:rPr lang="en-GB" sz="2400" b="1" dirty="0" err="1"/>
              <a:t>ro</a:t>
            </a:r>
            <a:r>
              <a:rPr lang="en-GB" sz="2400" dirty="0" err="1"/>
              <a:t>pa</a:t>
            </a:r>
            <a:r>
              <a:rPr lang="en-GB" sz="2400" dirty="0"/>
              <a:t> </a:t>
            </a:r>
            <a:r>
              <a:rPr lang="en-GB" sz="2400" dirty="0" err="1"/>
              <a:t>diver</a:t>
            </a:r>
            <a:r>
              <a:rPr lang="en-GB" sz="2400" b="1" dirty="0" err="1"/>
              <a:t>ti</a:t>
            </a:r>
            <a:r>
              <a:rPr lang="en-GB" sz="2400" dirty="0" err="1"/>
              <a:t>da</a:t>
            </a:r>
            <a:r>
              <a:rPr lang="en-GB" sz="2400" dirty="0"/>
              <a:t>, se </a:t>
            </a:r>
            <a:r>
              <a:rPr lang="en-GB" sz="2400" b="1" dirty="0" err="1"/>
              <a:t>pin</a:t>
            </a:r>
            <a:r>
              <a:rPr lang="en-GB" sz="2400" dirty="0" err="1"/>
              <a:t>ta</a:t>
            </a:r>
            <a:r>
              <a:rPr lang="en-GB" sz="2400" dirty="0"/>
              <a:t> de </a:t>
            </a:r>
            <a:r>
              <a:rPr lang="en-GB" sz="2400" b="1" dirty="0" err="1"/>
              <a:t>blan</a:t>
            </a:r>
            <a:r>
              <a:rPr lang="en-GB" sz="2400" dirty="0" err="1"/>
              <a:t>co</a:t>
            </a:r>
            <a:r>
              <a:rPr lang="en-GB" sz="2400" dirty="0"/>
              <a:t> y </a:t>
            </a:r>
            <a:r>
              <a:rPr lang="en-GB" sz="2400" b="1" dirty="0"/>
              <a:t>ne</a:t>
            </a:r>
            <a:r>
              <a:rPr lang="en-GB" sz="2400" dirty="0"/>
              <a:t>gro y </a:t>
            </a:r>
            <a:r>
              <a:rPr lang="en-GB" sz="2400" dirty="0" err="1"/>
              <a:t>va</a:t>
            </a:r>
            <a:r>
              <a:rPr lang="en-GB" sz="2400" dirty="0"/>
              <a:t> a la </a:t>
            </a:r>
            <a:r>
              <a:rPr lang="en-GB" sz="2400" b="1" dirty="0" err="1"/>
              <a:t>ca</a:t>
            </a:r>
            <a:r>
              <a:rPr lang="en-GB" sz="2400" dirty="0" err="1"/>
              <a:t>lle</a:t>
            </a:r>
            <a:r>
              <a:rPr lang="en-GB" sz="2400" dirty="0"/>
              <a:t> con </a:t>
            </a:r>
            <a:r>
              <a:rPr lang="en-GB" sz="2400" err="1"/>
              <a:t>su</a:t>
            </a:r>
            <a:r>
              <a:rPr lang="en-GB" sz="2400"/>
              <a:t> her</a:t>
            </a:r>
            <a:r>
              <a:rPr lang="en-GB" sz="2400" b="1"/>
              <a:t>ma</a:t>
            </a:r>
            <a:r>
              <a:rPr lang="en-GB" sz="2400"/>
              <a:t>no.</a:t>
            </a:r>
            <a:endParaRPr lang="en-GB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01705B-D51A-B544-A1F4-5953E6B45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0860" y="2697633"/>
            <a:ext cx="1647031" cy="785507"/>
          </a:xfrm>
          <a:prstGeom prst="rect">
            <a:avLst/>
          </a:prstGeom>
        </p:spPr>
      </p:pic>
      <p:pic>
        <p:nvPicPr>
          <p:cNvPr id="2050" name="Picture 2" descr="fan doing face skull makeup">
            <a:extLst>
              <a:ext uri="{FF2B5EF4-FFF2-40B4-BE49-F238E27FC236}">
                <a16:creationId xmlns:a16="http://schemas.microsoft.com/office/drawing/2014/main" id="{0600B8E7-2C95-A44B-A48E-0AFE823C2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860" y="5058689"/>
            <a:ext cx="1647031" cy="109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88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adroTexto 45">
            <a:extLst>
              <a:ext uri="{FF2B5EF4-FFF2-40B4-BE49-F238E27FC236}">
                <a16:creationId xmlns:a16="http://schemas.microsoft.com/office/drawing/2014/main" id="{99E54EB7-4FA8-0342-97FD-17A15AB39D24}"/>
              </a:ext>
            </a:extLst>
          </p:cNvPr>
          <p:cNvSpPr txBox="1"/>
          <p:nvPr/>
        </p:nvSpPr>
        <p:spPr>
          <a:xfrm>
            <a:off x="190112" y="604055"/>
            <a:ext cx="73769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</a:rPr>
              <a:t>Estudiante</a:t>
            </a:r>
            <a:r>
              <a:rPr lang="en-GB" sz="2200" dirty="0">
                <a:solidFill>
                  <a:srgbClr val="002060"/>
                </a:solidFill>
              </a:rPr>
              <a:t> A: </a:t>
            </a:r>
            <a:r>
              <a:rPr lang="en-GB" sz="2200" dirty="0" err="1">
                <a:solidFill>
                  <a:srgbClr val="002060"/>
                </a:solidFill>
              </a:rPr>
              <a:t>mira</a:t>
            </a:r>
            <a:r>
              <a:rPr lang="en-GB" sz="2200" dirty="0">
                <a:solidFill>
                  <a:srgbClr val="002060"/>
                </a:solidFill>
              </a:rPr>
              <a:t> </a:t>
            </a:r>
            <a:r>
              <a:rPr lang="en-GB" sz="2200" err="1">
                <a:solidFill>
                  <a:srgbClr val="002060"/>
                </a:solidFill>
              </a:rPr>
              <a:t>su</a:t>
            </a:r>
            <a:r>
              <a:rPr lang="en-GB" sz="2200">
                <a:solidFill>
                  <a:srgbClr val="002060"/>
                </a:solidFill>
              </a:rPr>
              <a:t> tarjeta </a:t>
            </a:r>
            <a:r>
              <a:rPr lang="en-GB" sz="2200" dirty="0">
                <a:solidFill>
                  <a:srgbClr val="002060"/>
                </a:solidFill>
              </a:rPr>
              <a:t>y dice </a:t>
            </a:r>
            <a:r>
              <a:rPr lang="en-GB" sz="2200">
                <a:solidFill>
                  <a:srgbClr val="002060"/>
                </a:solidFill>
              </a:rPr>
              <a:t>‘su(s)’ </a:t>
            </a:r>
            <a:r>
              <a:rPr lang="en-GB" sz="2200" dirty="0">
                <a:solidFill>
                  <a:srgbClr val="002060"/>
                </a:solidFill>
              </a:rPr>
              <a:t>o ‘se’.</a:t>
            </a:r>
          </a:p>
        </p:txBody>
      </p:sp>
      <p:sp>
        <p:nvSpPr>
          <p:cNvPr id="59" name="CuadroTexto 44">
            <a:extLst>
              <a:ext uri="{FF2B5EF4-FFF2-40B4-BE49-F238E27FC236}">
                <a16:creationId xmlns:a16="http://schemas.microsoft.com/office/drawing/2014/main" id="{B9E704BF-B57B-EF43-9EAC-835A5C569E60}"/>
              </a:ext>
            </a:extLst>
          </p:cNvPr>
          <p:cNvSpPr txBox="1"/>
          <p:nvPr/>
        </p:nvSpPr>
        <p:spPr>
          <a:xfrm>
            <a:off x="190112" y="3002243"/>
            <a:ext cx="2698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002060"/>
                </a:solidFill>
              </a:rPr>
              <a:t>Estudiante</a:t>
            </a:r>
            <a:r>
              <a:rPr lang="en-GB" sz="2200" b="1" dirty="0">
                <a:solidFill>
                  <a:srgbClr val="002060"/>
                </a:solidFill>
              </a:rPr>
              <a:t> A</a:t>
            </a:r>
          </a:p>
        </p:txBody>
      </p:sp>
      <p:sp>
        <p:nvSpPr>
          <p:cNvPr id="86" name="CuadroTexto 44">
            <a:extLst>
              <a:ext uri="{FF2B5EF4-FFF2-40B4-BE49-F238E27FC236}">
                <a16:creationId xmlns:a16="http://schemas.microsoft.com/office/drawing/2014/main" id="{B9E704BF-B57B-EF43-9EAC-835A5C569E60}"/>
              </a:ext>
            </a:extLst>
          </p:cNvPr>
          <p:cNvSpPr txBox="1"/>
          <p:nvPr/>
        </p:nvSpPr>
        <p:spPr>
          <a:xfrm>
            <a:off x="5841548" y="3015786"/>
            <a:ext cx="19601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002060"/>
                </a:solidFill>
              </a:rPr>
              <a:t>Estudiante</a:t>
            </a:r>
            <a:r>
              <a:rPr lang="en-GB" sz="2200" b="1" dirty="0">
                <a:solidFill>
                  <a:srgbClr val="002060"/>
                </a:solidFill>
              </a:rPr>
              <a:t> B</a:t>
            </a:r>
          </a:p>
        </p:txBody>
      </p:sp>
      <p:sp>
        <p:nvSpPr>
          <p:cNvPr id="89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9418320" y="258166"/>
            <a:ext cx="250982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90112" y="77635"/>
            <a:ext cx="6858870" cy="645068"/>
          </a:xfrm>
        </p:spPr>
        <p:txBody>
          <a:bodyPr>
            <a:normAutofit/>
          </a:bodyPr>
          <a:lstStyle/>
          <a:p>
            <a:r>
              <a:rPr lang="es-ES" sz="2200" b="1" dirty="0">
                <a:solidFill>
                  <a:srgbClr val="002060"/>
                </a:solidFill>
              </a:rPr>
              <a:t>Hablamos sobre las costumbres de Nadia</a:t>
            </a:r>
            <a:endParaRPr lang="en-GB" sz="2200" dirty="0">
              <a:solidFill>
                <a:srgbClr val="002060"/>
              </a:solidFill>
            </a:endParaRPr>
          </a:p>
        </p:txBody>
      </p:sp>
      <p:pic>
        <p:nvPicPr>
          <p:cNvPr id="6" name="Picture 5" descr="write.jpeg"/>
          <p:cNvPicPr>
            <a:picLocks noChangeAspect="1"/>
          </p:cNvPicPr>
          <p:nvPr/>
        </p:nvPicPr>
        <p:blipFill>
          <a:blip r:embed="rId3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534" y="4995333"/>
            <a:ext cx="1696998" cy="1202266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6341534" y="2168707"/>
            <a:ext cx="5475992" cy="804420"/>
          </a:xfrm>
          <a:prstGeom prst="wedgeRoundRectCallout">
            <a:avLst>
              <a:gd name="adj1" fmla="val 31600"/>
              <a:gd name="adj2" fmla="val 9407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rgbClr val="002060"/>
                </a:solidFill>
              </a:rPr>
              <a:t>Se sienta al lado del altar.</a:t>
            </a:r>
            <a:endParaRPr lang="en-GB" sz="3200" strike="sngStrike" dirty="0">
              <a:solidFill>
                <a:srgbClr val="002060"/>
              </a:solidFill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3111690" y="2277476"/>
            <a:ext cx="2192334" cy="917138"/>
          </a:xfrm>
          <a:prstGeom prst="wedgeRoundRectCallout">
            <a:avLst>
              <a:gd name="adj1" fmla="val -47460"/>
              <a:gd name="adj2" fmla="val 7302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Se</a:t>
            </a:r>
            <a:r>
              <a:rPr lang="is-IS" sz="3200" dirty="0">
                <a:solidFill>
                  <a:srgbClr val="002060"/>
                </a:solidFill>
              </a:rPr>
              <a:t>…</a:t>
            </a:r>
            <a:endParaRPr lang="en-GB" sz="3200" strike="sngStrike" dirty="0">
              <a:solidFill>
                <a:srgbClr val="002060"/>
              </a:solidFill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D9D7AB6-0B24-B143-A168-560B6A7D3D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076975"/>
              </p:ext>
            </p:extLst>
          </p:nvPr>
        </p:nvGraphicFramePr>
        <p:xfrm>
          <a:off x="190112" y="3571362"/>
          <a:ext cx="5655733" cy="129003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04186">
                  <a:extLst>
                    <a:ext uri="{9D8B030D-6E8A-4147-A177-3AD203B41FA5}">
                      <a16:colId xmlns:a16="http://schemas.microsoft.com/office/drawing/2014/main" val="4288583908"/>
                    </a:ext>
                  </a:extLst>
                </a:gridCol>
                <a:gridCol w="5151547">
                  <a:extLst>
                    <a:ext uri="{9D8B030D-6E8A-4147-A177-3AD203B41FA5}">
                      <a16:colId xmlns:a16="http://schemas.microsoft.com/office/drawing/2014/main" val="644042851"/>
                    </a:ext>
                  </a:extLst>
                </a:gridCol>
              </a:tblGrid>
              <a:tr h="442299">
                <a:tc>
                  <a:txBody>
                    <a:bodyPr/>
                    <a:lstStyle/>
                    <a:p>
                      <a:endParaRPr lang="es-GB" sz="220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rgbClr val="002060"/>
                          </a:solidFill>
                        </a:rPr>
                        <a:t>Escribe la frase en español</a:t>
                      </a:r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2289062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</a:rPr>
                        <a:t>Say: </a:t>
                      </a:r>
                      <a:r>
                        <a:rPr lang="en-US" sz="2200">
                          <a:solidFill>
                            <a:srgbClr val="002060"/>
                          </a:solidFill>
                        </a:rPr>
                        <a:t>Se...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</a:rPr>
                        <a:t>La frase:</a:t>
                      </a:r>
                      <a:r>
                        <a:rPr lang="en-US" sz="2200">
                          <a:solidFill>
                            <a:srgbClr val="002060"/>
                          </a:solidFill>
                        </a:rPr>
                        <a:t> _________________________</a:t>
                      </a: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6776291"/>
                  </a:ext>
                </a:extLst>
              </a:tr>
            </a:tbl>
          </a:graphicData>
        </a:graphic>
      </p:graphicFrame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196A8815-CDF8-6C40-B91C-586974CB03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855101"/>
              </p:ext>
            </p:extLst>
          </p:nvPr>
        </p:nvGraphicFramePr>
        <p:xfrm>
          <a:off x="190112" y="4994955"/>
          <a:ext cx="5655733" cy="129003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04186">
                  <a:extLst>
                    <a:ext uri="{9D8B030D-6E8A-4147-A177-3AD203B41FA5}">
                      <a16:colId xmlns:a16="http://schemas.microsoft.com/office/drawing/2014/main" val="4288583908"/>
                    </a:ext>
                  </a:extLst>
                </a:gridCol>
                <a:gridCol w="5151547">
                  <a:extLst>
                    <a:ext uri="{9D8B030D-6E8A-4147-A177-3AD203B41FA5}">
                      <a16:colId xmlns:a16="http://schemas.microsoft.com/office/drawing/2014/main" val="644042851"/>
                    </a:ext>
                  </a:extLst>
                </a:gridCol>
              </a:tblGrid>
              <a:tr h="442299">
                <a:tc>
                  <a:txBody>
                    <a:bodyPr/>
                    <a:lstStyle/>
                    <a:p>
                      <a:endParaRPr lang="es-GB" sz="220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rgbClr val="002060"/>
                          </a:solidFill>
                        </a:rPr>
                        <a:t>Escribe la frase en español</a:t>
                      </a:r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2289062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</a:rPr>
                        <a:t>Say: </a:t>
                      </a:r>
                      <a:r>
                        <a:rPr lang="en-US" sz="2200">
                          <a:solidFill>
                            <a:srgbClr val="002060"/>
                          </a:solidFill>
                        </a:rPr>
                        <a:t>Se…</a:t>
                      </a: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2200" b="1">
                          <a:solidFill>
                            <a:srgbClr val="002060"/>
                          </a:solidFill>
                        </a:rPr>
                        <a:t>La frase: </a:t>
                      </a:r>
                      <a:r>
                        <a:rPr lang="en-US" sz="2200" u="sng">
                          <a:solidFill>
                            <a:srgbClr val="002060"/>
                          </a:solidFill>
                        </a:rPr>
                        <a:t>Se sienta</a:t>
                      </a:r>
                      <a:r>
                        <a:rPr lang="en-US" sz="2200" u="sng" baseline="0">
                          <a:solidFill>
                            <a:srgbClr val="002060"/>
                          </a:solidFill>
                        </a:rPr>
                        <a:t> al lado del altar.</a:t>
                      </a:r>
                      <a:endParaRPr lang="en-US" sz="2200" i="1" u="sng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6776291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1ED51C6-16A0-2741-A1C6-186E76063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298644"/>
              </p:ext>
            </p:extLst>
          </p:nvPr>
        </p:nvGraphicFramePr>
        <p:xfrm>
          <a:off x="6272411" y="3600322"/>
          <a:ext cx="5475992" cy="123211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88162">
                  <a:extLst>
                    <a:ext uri="{9D8B030D-6E8A-4147-A177-3AD203B41FA5}">
                      <a16:colId xmlns:a16="http://schemas.microsoft.com/office/drawing/2014/main" val="2847550453"/>
                    </a:ext>
                  </a:extLst>
                </a:gridCol>
                <a:gridCol w="4987830">
                  <a:extLst>
                    <a:ext uri="{9D8B030D-6E8A-4147-A177-3AD203B41FA5}">
                      <a16:colId xmlns:a16="http://schemas.microsoft.com/office/drawing/2014/main" val="2437358611"/>
                    </a:ext>
                  </a:extLst>
                </a:gridCol>
              </a:tblGrid>
              <a:tr h="442299">
                <a:tc>
                  <a:txBody>
                    <a:bodyPr/>
                    <a:lstStyle/>
                    <a:p>
                      <a:endParaRPr lang="es-GB" sz="220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B" sz="2200">
                          <a:solidFill>
                            <a:srgbClr val="002060"/>
                          </a:solidFill>
                        </a:rPr>
                        <a:t>Lee la frase correcta</a:t>
                      </a:r>
                      <a:r>
                        <a:rPr lang="en-GB" sz="2200">
                          <a:solidFill>
                            <a:srgbClr val="002060"/>
                          </a:solidFill>
                        </a:rPr>
                        <a:t> en español</a:t>
                      </a:r>
                      <a:r>
                        <a:rPr lang="es-GB" sz="2200">
                          <a:solidFill>
                            <a:srgbClr val="002060"/>
                          </a:solidFill>
                        </a:rPr>
                        <a:t>:</a:t>
                      </a:r>
                      <a:endParaRPr lang="es-GB" sz="22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0848582"/>
                  </a:ext>
                </a:extLst>
              </a:tr>
              <a:tr h="78981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</a:rPr>
                        <a:t>She sits next to the altar.</a:t>
                      </a:r>
                    </a:p>
                    <a:p>
                      <a:pPr marL="457200" indent="-457200">
                        <a:buAutoNum type="alphaLcPeriod"/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</a:rPr>
                        <a:t>Her family is next to the altar.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1720975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B9DA364-297A-ED43-9E4B-350660705247}"/>
              </a:ext>
            </a:extLst>
          </p:cNvPr>
          <p:cNvSpPr txBox="1"/>
          <p:nvPr/>
        </p:nvSpPr>
        <p:spPr>
          <a:xfrm>
            <a:off x="190112" y="1080945"/>
            <a:ext cx="81083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</a:rPr>
              <a:t>Estudiante</a:t>
            </a:r>
            <a:r>
              <a:rPr lang="en-GB" sz="2200" dirty="0">
                <a:solidFill>
                  <a:srgbClr val="002060"/>
                </a:solidFill>
              </a:rPr>
              <a:t> B: </a:t>
            </a:r>
            <a:r>
              <a:rPr lang="en-GB" sz="2200" dirty="0" err="1">
                <a:solidFill>
                  <a:srgbClr val="002060"/>
                </a:solidFill>
              </a:rPr>
              <a:t>escucha</a:t>
            </a:r>
            <a:r>
              <a:rPr lang="en-GB" sz="2200" dirty="0">
                <a:solidFill>
                  <a:srgbClr val="002060"/>
                </a:solidFill>
              </a:rPr>
              <a:t> y lee la </a:t>
            </a:r>
            <a:r>
              <a:rPr lang="en-GB" sz="2200" dirty="0" err="1">
                <a:solidFill>
                  <a:srgbClr val="002060"/>
                </a:solidFill>
              </a:rPr>
              <a:t>frase</a:t>
            </a:r>
            <a:r>
              <a:rPr lang="en-GB" sz="2200" dirty="0">
                <a:solidFill>
                  <a:srgbClr val="002060"/>
                </a:solidFill>
              </a:rPr>
              <a:t> </a:t>
            </a:r>
            <a:r>
              <a:rPr lang="en-GB" sz="2200" dirty="0" err="1">
                <a:solidFill>
                  <a:srgbClr val="002060"/>
                </a:solidFill>
              </a:rPr>
              <a:t>correcta</a:t>
            </a:r>
            <a:r>
              <a:rPr lang="en-GB" sz="2200" dirty="0">
                <a:solidFill>
                  <a:srgbClr val="002060"/>
                </a:solidFill>
              </a:rPr>
              <a:t> </a:t>
            </a:r>
            <a:r>
              <a:rPr lang="en-GB" sz="2200" dirty="0" err="1">
                <a:solidFill>
                  <a:srgbClr val="002060"/>
                </a:solidFill>
              </a:rPr>
              <a:t>en</a:t>
            </a:r>
            <a:r>
              <a:rPr lang="en-GB" sz="2200" dirty="0">
                <a:solidFill>
                  <a:srgbClr val="002060"/>
                </a:solidFill>
              </a:rPr>
              <a:t> </a:t>
            </a:r>
            <a:r>
              <a:rPr lang="en-GB" sz="2200" err="1">
                <a:solidFill>
                  <a:srgbClr val="002060"/>
                </a:solidFill>
              </a:rPr>
              <a:t>su</a:t>
            </a:r>
            <a:r>
              <a:rPr lang="en-GB" sz="2200">
                <a:solidFill>
                  <a:srgbClr val="002060"/>
                </a:solidFill>
              </a:rPr>
              <a:t> tarjeta.</a:t>
            </a:r>
            <a:endParaRPr lang="en-GB" sz="2200" dirty="0">
              <a:solidFill>
                <a:srgbClr val="002060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A7C1AC9-2298-B74A-B366-3A8199C521F6}"/>
              </a:ext>
            </a:extLst>
          </p:cNvPr>
          <p:cNvSpPr txBox="1"/>
          <p:nvPr/>
        </p:nvSpPr>
        <p:spPr>
          <a:xfrm>
            <a:off x="190112" y="1586421"/>
            <a:ext cx="61638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</a:rPr>
              <a:t>Estudiante</a:t>
            </a:r>
            <a:r>
              <a:rPr lang="en-GB" sz="2200" dirty="0">
                <a:solidFill>
                  <a:srgbClr val="002060"/>
                </a:solidFill>
              </a:rPr>
              <a:t> A</a:t>
            </a:r>
            <a:r>
              <a:rPr lang="en-GB" sz="2200">
                <a:solidFill>
                  <a:srgbClr val="002060"/>
                </a:solidFill>
              </a:rPr>
              <a:t>: completa la frase en español. </a:t>
            </a:r>
            <a:endParaRPr lang="en-GB" sz="2200" dirty="0">
              <a:solidFill>
                <a:srgbClr val="002060"/>
              </a:solidFill>
            </a:endParaRPr>
          </a:p>
        </p:txBody>
      </p:sp>
      <p:pic>
        <p:nvPicPr>
          <p:cNvPr id="25" name="Picture 21" descr="green checkmark">
            <a:extLst>
              <a:ext uri="{FF2B5EF4-FFF2-40B4-BE49-F238E27FC236}">
                <a16:creationId xmlns:a16="http://schemas.microsoft.com/office/drawing/2014/main" id="{93D47B32-C20F-1A46-ADF5-F0F7E1D171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2304" y="3976590"/>
            <a:ext cx="432089" cy="479581"/>
          </a:xfrm>
          <a:prstGeom prst="rect">
            <a:avLst/>
          </a:prstGeom>
        </p:spPr>
      </p:pic>
      <p:pic>
        <p:nvPicPr>
          <p:cNvPr id="3074" name="Picture 2" descr="dia de los muertos coloring pages - Clip Art Library">
            <a:extLst>
              <a:ext uri="{FF2B5EF4-FFF2-40B4-BE49-F238E27FC236}">
                <a16:creationId xmlns:a16="http://schemas.microsoft.com/office/drawing/2014/main" id="{A8908380-81A8-274A-BB3A-7A42D7CCA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308" y="797646"/>
            <a:ext cx="1867951" cy="121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6281436-54DA-7F47-A71F-77FEC76E5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8975" y="404953"/>
            <a:ext cx="1068916" cy="125997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28EAB96-727F-EF49-ADC9-2D51423F07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7797" y="5108324"/>
            <a:ext cx="1519252" cy="108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7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9" grpId="0"/>
      <p:bldP spid="86" grpId="0"/>
      <p:bldP spid="3" grpId="0"/>
      <p:bldP spid="19" grpId="0" animBg="1"/>
      <p:bldP spid="2" grpId="0" animBg="1"/>
      <p:bldP spid="8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833100" y="258166"/>
            <a:ext cx="10950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2287" y="0"/>
            <a:ext cx="2559314" cy="643467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Persona A</a:t>
            </a:r>
          </a:p>
        </p:txBody>
      </p:sp>
      <p:graphicFrame>
        <p:nvGraphicFramePr>
          <p:cNvPr id="7" name="Tabla 2">
            <a:extLst>
              <a:ext uri="{FF2B5EF4-FFF2-40B4-BE49-F238E27FC236}">
                <a16:creationId xmlns:a16="http://schemas.microsoft.com/office/drawing/2014/main" id="{DE906054-CB2F-9C4C-AD85-9BAE74440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488123"/>
              </p:ext>
            </p:extLst>
          </p:nvPr>
        </p:nvGraphicFramePr>
        <p:xfrm>
          <a:off x="263859" y="719666"/>
          <a:ext cx="5655733" cy="552873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04186">
                  <a:extLst>
                    <a:ext uri="{9D8B030D-6E8A-4147-A177-3AD203B41FA5}">
                      <a16:colId xmlns:a16="http://schemas.microsoft.com/office/drawing/2014/main" val="2536567069"/>
                    </a:ext>
                  </a:extLst>
                </a:gridCol>
                <a:gridCol w="5151547">
                  <a:extLst>
                    <a:ext uri="{9D8B030D-6E8A-4147-A177-3AD203B41FA5}">
                      <a16:colId xmlns:a16="http://schemas.microsoft.com/office/drawing/2014/main" val="2307301402"/>
                    </a:ext>
                  </a:extLst>
                </a:gridCol>
              </a:tblGrid>
              <a:tr h="467620">
                <a:tc>
                  <a:txBody>
                    <a:bodyPr/>
                    <a:lstStyle/>
                    <a:p>
                      <a:endParaRPr lang="es-GB" sz="220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Escribe la frase </a:t>
                      </a:r>
                      <a:r>
                        <a:rPr lang="es-GB" sz="2000">
                          <a:solidFill>
                            <a:srgbClr val="002060"/>
                          </a:solidFill>
                        </a:rPr>
                        <a:t>en español:</a:t>
                      </a:r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5332368"/>
                  </a:ext>
                </a:extLst>
              </a:tr>
              <a:tr h="84351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</a:rPr>
                        <a:t>Say: </a:t>
                      </a:r>
                      <a:r>
                        <a:rPr lang="en-US" sz="2000">
                          <a:solidFill>
                            <a:srgbClr val="002060"/>
                          </a:solidFill>
                        </a:rPr>
                        <a:t>Se...</a:t>
                      </a: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</a:rPr>
                        <a:t>La frase: </a:t>
                      </a:r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458429"/>
                  </a:ext>
                </a:extLst>
              </a:tr>
              <a:tr h="84351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</a:rPr>
                        <a:t>Say: </a:t>
                      </a:r>
                      <a:r>
                        <a:rPr lang="en-US" sz="2000">
                          <a:solidFill>
                            <a:srgbClr val="002060"/>
                          </a:solidFill>
                        </a:rPr>
                        <a:t>Su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... 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</a:rPr>
                        <a:t>La frase: </a:t>
                      </a:r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319636"/>
                  </a:ext>
                </a:extLst>
              </a:tr>
              <a:tr h="84351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</a:rPr>
                        <a:t>Say: </a:t>
                      </a:r>
                      <a:r>
                        <a:rPr lang="en-US" sz="2000">
                          <a:solidFill>
                            <a:srgbClr val="002060"/>
                          </a:solidFill>
                        </a:rPr>
                        <a:t>Su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... 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</a:rPr>
                        <a:t>La frase: </a:t>
                      </a:r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684926"/>
                  </a:ext>
                </a:extLst>
              </a:tr>
              <a:tr h="84351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</a:rPr>
                        <a:t>Say: </a:t>
                      </a:r>
                      <a:r>
                        <a:rPr lang="en-US" sz="2000">
                          <a:solidFill>
                            <a:srgbClr val="002060"/>
                          </a:solidFill>
                        </a:rPr>
                        <a:t>Su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... 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</a:rPr>
                        <a:t>La frase: </a:t>
                      </a:r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054156"/>
                  </a:ext>
                </a:extLst>
              </a:tr>
              <a:tr h="84351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</a:rPr>
                        <a:t>Say: </a:t>
                      </a:r>
                      <a:r>
                        <a:rPr lang="en-US" sz="2000">
                          <a:solidFill>
                            <a:srgbClr val="002060"/>
                          </a:solidFill>
                        </a:rPr>
                        <a:t>Se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... 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</a:rPr>
                        <a:t>La frase: </a:t>
                      </a:r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821910"/>
                  </a:ext>
                </a:extLst>
              </a:tr>
              <a:tr h="84351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</a:rPr>
                        <a:t>Say: </a:t>
                      </a:r>
                      <a:r>
                        <a:rPr lang="en-US" sz="2000">
                          <a:solidFill>
                            <a:srgbClr val="002060"/>
                          </a:solidFill>
                        </a:rPr>
                        <a:t>Se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... 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</a:rPr>
                        <a:t>La frase: </a:t>
                      </a:r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421699"/>
                  </a:ext>
                </a:extLst>
              </a:tr>
            </a:tbl>
          </a:graphicData>
        </a:graphic>
      </p:graphicFrame>
      <p:graphicFrame>
        <p:nvGraphicFramePr>
          <p:cNvPr id="6" name="Tabla 2">
            <a:extLst>
              <a:ext uri="{FF2B5EF4-FFF2-40B4-BE49-F238E27FC236}">
                <a16:creationId xmlns:a16="http://schemas.microsoft.com/office/drawing/2014/main" id="{6ADA6112-9E70-8B40-8505-56A1486C22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63385"/>
              </p:ext>
            </p:extLst>
          </p:nvPr>
        </p:nvGraphicFramePr>
        <p:xfrm>
          <a:off x="6096000" y="719666"/>
          <a:ext cx="5930095" cy="55473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28644">
                  <a:extLst>
                    <a:ext uri="{9D8B030D-6E8A-4147-A177-3AD203B41FA5}">
                      <a16:colId xmlns:a16="http://schemas.microsoft.com/office/drawing/2014/main" val="2536567069"/>
                    </a:ext>
                  </a:extLst>
                </a:gridCol>
                <a:gridCol w="5401451">
                  <a:extLst>
                    <a:ext uri="{9D8B030D-6E8A-4147-A177-3AD203B41FA5}">
                      <a16:colId xmlns:a16="http://schemas.microsoft.com/office/drawing/2014/main" val="2307301402"/>
                    </a:ext>
                  </a:extLst>
                </a:gridCol>
              </a:tblGrid>
              <a:tr h="396337">
                <a:tc>
                  <a:txBody>
                    <a:bodyPr/>
                    <a:lstStyle/>
                    <a:p>
                      <a:endParaRPr lang="es-GB" sz="220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Lee la </a:t>
                      </a:r>
                      <a:r>
                        <a:rPr lang="es-GB" sz="2000">
                          <a:solidFill>
                            <a:srgbClr val="002060"/>
                          </a:solidFill>
                        </a:rPr>
                        <a:t>frase correcta</a:t>
                      </a:r>
                      <a:r>
                        <a:rPr lang="en-GB" sz="2000">
                          <a:solidFill>
                            <a:srgbClr val="002060"/>
                          </a:solidFill>
                        </a:rPr>
                        <a:t> en español</a:t>
                      </a:r>
                      <a:r>
                        <a:rPr lang="es-GB" sz="2000">
                          <a:solidFill>
                            <a:srgbClr val="002060"/>
                          </a:solidFill>
                        </a:rPr>
                        <a:t>:</a:t>
                      </a:r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5332368"/>
                  </a:ext>
                </a:extLst>
              </a:tr>
              <a:tr h="668183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She sits down to see family photos.</a:t>
                      </a:r>
                    </a:p>
                    <a:p>
                      <a:pPr marL="457200" indent="-457200">
                        <a:buAutoNum type="alphaLcPeriod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Her family photos are special.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2458429"/>
                  </a:ext>
                </a:extLst>
              </a:tr>
              <a:tr h="934222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Her customs are unique.</a:t>
                      </a:r>
                    </a:p>
                    <a:p>
                      <a:pPr marL="457200" indent="-457200">
                        <a:buAutoNum type="alphaLcPeriod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She remembers the </a:t>
                      </a:r>
                      <a:r>
                        <a:rPr lang="en-US" sz="2000">
                          <a:solidFill>
                            <a:srgbClr val="002060"/>
                          </a:solidFill>
                        </a:rPr>
                        <a:t>customs of 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the past.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2319636"/>
                  </a:ext>
                </a:extLst>
              </a:tr>
              <a:tr h="668183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She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stays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in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the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street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after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the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festival.</a:t>
                      </a:r>
                    </a:p>
                    <a:p>
                      <a:pPr marL="457200" indent="-457200">
                        <a:buAutoNum type="alphaLcPeriod"/>
                      </a:pP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Her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friends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stay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in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the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street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.</a:t>
                      </a:r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5684926"/>
                  </a:ext>
                </a:extLst>
              </a:tr>
              <a:tr h="934222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r>
                        <a:rPr lang="es-ES" sz="2000" err="1">
                          <a:solidFill>
                            <a:srgbClr val="002060"/>
                          </a:solidFill>
                        </a:rPr>
                        <a:t>Her</a:t>
                      </a:r>
                      <a:r>
                        <a:rPr lang="es-ES" sz="2000">
                          <a:solidFill>
                            <a:srgbClr val="002060"/>
                          </a:solidFill>
                        </a:rPr>
                        <a:t> dishes are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very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tasty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  <a:p>
                      <a:pPr marL="457200" indent="-457200">
                        <a:buAutoNum type="alphaLcPeriod"/>
                      </a:pP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She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sits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down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in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the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kitchen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to prepare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food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8054156"/>
                  </a:ext>
                </a:extLst>
              </a:tr>
              <a:tr h="934222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She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paints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herself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before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going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to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the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street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  <a:p>
                      <a:pPr marL="457200" indent="-457200">
                        <a:buAutoNum type="alphaLcPeriod"/>
                      </a:pP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Her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cousins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paint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in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the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street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0821910"/>
                  </a:ext>
                </a:extLst>
              </a:tr>
              <a:tr h="668183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Her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grandparents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are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important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  <a:p>
                      <a:pPr marL="457200" indent="-457200">
                        <a:buAutoNum type="alphaLcPeriod"/>
                      </a:pP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She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remembers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important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people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9421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8656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833100" y="258166"/>
            <a:ext cx="10950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2287" y="0"/>
            <a:ext cx="2559314" cy="643467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Persona B</a:t>
            </a:r>
          </a:p>
        </p:txBody>
      </p:sp>
      <p:graphicFrame>
        <p:nvGraphicFramePr>
          <p:cNvPr id="10" name="Tabla 2">
            <a:extLst>
              <a:ext uri="{FF2B5EF4-FFF2-40B4-BE49-F238E27FC236}">
                <a16:creationId xmlns:a16="http://schemas.microsoft.com/office/drawing/2014/main" id="{69836309-ABAA-C14C-A32F-59E1FE8262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769266"/>
              </p:ext>
            </p:extLst>
          </p:nvPr>
        </p:nvGraphicFramePr>
        <p:xfrm>
          <a:off x="298480" y="699536"/>
          <a:ext cx="5655733" cy="557423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04186">
                  <a:extLst>
                    <a:ext uri="{9D8B030D-6E8A-4147-A177-3AD203B41FA5}">
                      <a16:colId xmlns:a16="http://schemas.microsoft.com/office/drawing/2014/main" val="2536567069"/>
                    </a:ext>
                  </a:extLst>
                </a:gridCol>
                <a:gridCol w="5151547">
                  <a:extLst>
                    <a:ext uri="{9D8B030D-6E8A-4147-A177-3AD203B41FA5}">
                      <a16:colId xmlns:a16="http://schemas.microsoft.com/office/drawing/2014/main" val="2307301402"/>
                    </a:ext>
                  </a:extLst>
                </a:gridCol>
              </a:tblGrid>
              <a:tr h="445939">
                <a:tc>
                  <a:txBody>
                    <a:bodyPr/>
                    <a:lstStyle/>
                    <a:p>
                      <a:endParaRPr lang="es-GB" sz="220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Escribe la frase </a:t>
                      </a:r>
                      <a:r>
                        <a:rPr lang="es-GB" sz="2000">
                          <a:solidFill>
                            <a:srgbClr val="002060"/>
                          </a:solidFill>
                        </a:rPr>
                        <a:t>en español:</a:t>
                      </a:r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5332368"/>
                  </a:ext>
                </a:extLst>
              </a:tr>
              <a:tr h="854716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</a:rPr>
                        <a:t>Say: </a:t>
                      </a:r>
                      <a:r>
                        <a:rPr lang="en-US" sz="2000">
                          <a:solidFill>
                            <a:srgbClr val="002060"/>
                          </a:solidFill>
                        </a:rPr>
                        <a:t>Sus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...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</a:rPr>
                        <a:t>La frase: </a:t>
                      </a:r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458429"/>
                  </a:ext>
                </a:extLst>
              </a:tr>
              <a:tr h="854716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</a:rPr>
                        <a:t>Say: </a:t>
                      </a:r>
                      <a:r>
                        <a:rPr lang="en-US" sz="2000">
                          <a:solidFill>
                            <a:srgbClr val="002060"/>
                          </a:solidFill>
                        </a:rPr>
                        <a:t>Sus...</a:t>
                      </a: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</a:rPr>
                        <a:t>La frase: </a:t>
                      </a:r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319636"/>
                  </a:ext>
                </a:extLst>
              </a:tr>
              <a:tr h="854716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</a:rPr>
                        <a:t>Say: </a:t>
                      </a:r>
                      <a:r>
                        <a:rPr lang="en-US" sz="2000">
                          <a:solidFill>
                            <a:srgbClr val="002060"/>
                          </a:solidFill>
                        </a:rPr>
                        <a:t>Se...</a:t>
                      </a: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</a:rPr>
                        <a:t>La frase: </a:t>
                      </a:r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684926"/>
                  </a:ext>
                </a:extLst>
              </a:tr>
              <a:tr h="854716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</a:rPr>
                        <a:t>Say: </a:t>
                      </a:r>
                      <a:r>
                        <a:rPr lang="en-US" sz="2000">
                          <a:solidFill>
                            <a:srgbClr val="002060"/>
                          </a:solidFill>
                        </a:rPr>
                        <a:t>Sus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...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</a:rPr>
                        <a:t>La frase: </a:t>
                      </a:r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054156"/>
                  </a:ext>
                </a:extLst>
              </a:tr>
              <a:tr h="854716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</a:rPr>
                        <a:t>Say: </a:t>
                      </a:r>
                      <a:r>
                        <a:rPr lang="en-US" sz="2000">
                          <a:solidFill>
                            <a:srgbClr val="002060"/>
                          </a:solidFill>
                        </a:rPr>
                        <a:t>Se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...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</a:rPr>
                        <a:t>La frase: </a:t>
                      </a:r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821910"/>
                  </a:ext>
                </a:extLst>
              </a:tr>
              <a:tr h="854716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</a:rPr>
                        <a:t>Say: </a:t>
                      </a:r>
                      <a:r>
                        <a:rPr lang="en-US" sz="2000">
                          <a:solidFill>
                            <a:srgbClr val="002060"/>
                          </a:solidFill>
                        </a:rPr>
                        <a:t>Se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... 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</a:rPr>
                        <a:t>La frase: </a:t>
                      </a:r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421699"/>
                  </a:ext>
                </a:extLst>
              </a:tr>
            </a:tbl>
          </a:graphicData>
        </a:graphic>
      </p:graphicFrame>
      <p:graphicFrame>
        <p:nvGraphicFramePr>
          <p:cNvPr id="6" name="Tabla 2">
            <a:extLst>
              <a:ext uri="{FF2B5EF4-FFF2-40B4-BE49-F238E27FC236}">
                <a16:creationId xmlns:a16="http://schemas.microsoft.com/office/drawing/2014/main" id="{113E0EB6-8D31-4D48-890D-66B4F5665D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540195"/>
              </p:ext>
            </p:extLst>
          </p:nvPr>
        </p:nvGraphicFramePr>
        <p:xfrm>
          <a:off x="6096000" y="719666"/>
          <a:ext cx="5964819" cy="557758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44500">
                  <a:extLst>
                    <a:ext uri="{9D8B030D-6E8A-4147-A177-3AD203B41FA5}">
                      <a16:colId xmlns:a16="http://schemas.microsoft.com/office/drawing/2014/main" val="2536567069"/>
                    </a:ext>
                  </a:extLst>
                </a:gridCol>
                <a:gridCol w="5520319">
                  <a:extLst>
                    <a:ext uri="{9D8B030D-6E8A-4147-A177-3AD203B41FA5}">
                      <a16:colId xmlns:a16="http://schemas.microsoft.com/office/drawing/2014/main" val="2307301402"/>
                    </a:ext>
                  </a:extLst>
                </a:gridCol>
              </a:tblGrid>
              <a:tr h="431976">
                <a:tc>
                  <a:txBody>
                    <a:bodyPr/>
                    <a:lstStyle/>
                    <a:p>
                      <a:endParaRPr lang="es-GB" sz="220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Lee la </a:t>
                      </a:r>
                      <a:r>
                        <a:rPr lang="es-GB" sz="2000">
                          <a:solidFill>
                            <a:srgbClr val="002060"/>
                          </a:solidFill>
                        </a:rPr>
                        <a:t>frase correcta</a:t>
                      </a:r>
                      <a:r>
                        <a:rPr lang="en-GB" sz="2000">
                          <a:solidFill>
                            <a:srgbClr val="002060"/>
                          </a:solidFill>
                        </a:rPr>
                        <a:t> en español</a:t>
                      </a:r>
                      <a:r>
                        <a:rPr lang="es-GB" sz="2000">
                          <a:solidFill>
                            <a:srgbClr val="002060"/>
                          </a:solidFill>
                        </a:rPr>
                        <a:t>:</a:t>
                      </a:r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5332368"/>
                  </a:ext>
                </a:extLst>
              </a:tr>
              <a:tr h="827953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r>
                        <a:rPr lang="en-US" sz="2000">
                          <a:solidFill>
                            <a:srgbClr val="002060"/>
                          </a:solidFill>
                        </a:rPr>
                        <a:t>She gets 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up early to help.</a:t>
                      </a:r>
                    </a:p>
                    <a:p>
                      <a:pPr marL="457200" indent="-457200">
                        <a:buAutoNum type="alphaLcPeriod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Her brother helps early.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2458429"/>
                  </a:ext>
                </a:extLst>
              </a:tr>
              <a:tr h="827953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Her house is full of people.</a:t>
                      </a:r>
                    </a:p>
                    <a:p>
                      <a:pPr marL="457200" indent="-457200">
                        <a:buAutoNum type="alphaLcPeriod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She stays at home in the evening.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2319636"/>
                  </a:ext>
                </a:extLst>
              </a:tr>
              <a:tr h="827953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She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remembers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the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dead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  <a:p>
                      <a:pPr marL="457200" indent="-457200">
                        <a:buAutoNum type="alphaLcPeriod"/>
                      </a:pP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Her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family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comes to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the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party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.</a:t>
                      </a:r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5684926"/>
                  </a:ext>
                </a:extLst>
              </a:tr>
              <a:tr h="827953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She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sits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with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the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community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  <a:p>
                      <a:pPr marL="457200" indent="-457200">
                        <a:buAutoNum type="alphaLcPeriod"/>
                      </a:pP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Her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community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is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very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special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8054156"/>
                  </a:ext>
                </a:extLst>
              </a:tr>
              <a:tr h="982364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Her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community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organizes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a festival.</a:t>
                      </a:r>
                    </a:p>
                    <a:p>
                      <a:pPr marL="457200" indent="-457200">
                        <a:buAutoNum type="alphaLcPeriod"/>
                      </a:pP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She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paints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err="1">
                          <a:solidFill>
                            <a:srgbClr val="002060"/>
                          </a:solidFill>
                        </a:rPr>
                        <a:t>herself</a:t>
                      </a:r>
                      <a:r>
                        <a:rPr lang="es-ES" sz="2000">
                          <a:solidFill>
                            <a:srgbClr val="002060"/>
                          </a:solidFill>
                        </a:rPr>
                        <a:t> before</a:t>
                      </a:r>
                      <a:r>
                        <a:rPr lang="es-ES" sz="2000" baseline="0">
                          <a:solidFill>
                            <a:srgbClr val="002060"/>
                          </a:solidFill>
                        </a:rPr>
                        <a:t> going </a:t>
                      </a:r>
                      <a:r>
                        <a:rPr lang="es-ES" sz="2000">
                          <a:solidFill>
                            <a:srgbClr val="002060"/>
                          </a:solidFill>
                        </a:rPr>
                        <a:t>to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the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festival.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0821910"/>
                  </a:ext>
                </a:extLst>
              </a:tr>
              <a:tr h="827953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r>
                        <a:rPr lang="es-ES" sz="2000" err="1">
                          <a:solidFill>
                            <a:srgbClr val="002060"/>
                          </a:solidFill>
                        </a:rPr>
                        <a:t>Her</a:t>
                      </a:r>
                      <a:r>
                        <a:rPr lang="es-ES" sz="2000">
                          <a:solidFill>
                            <a:srgbClr val="002060"/>
                          </a:solidFill>
                        </a:rPr>
                        <a:t> clothes are unique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  <a:p>
                      <a:pPr marL="457200" indent="-457200">
                        <a:buAutoNum type="alphaLcPeriod"/>
                      </a:pP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She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puts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on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s-ES" sz="2000" err="1">
                          <a:solidFill>
                            <a:srgbClr val="002060"/>
                          </a:solidFill>
                        </a:rPr>
                        <a:t>special</a:t>
                      </a:r>
                      <a:r>
                        <a:rPr lang="es-ES" sz="2000">
                          <a:solidFill>
                            <a:srgbClr val="002060"/>
                          </a:solidFill>
                        </a:rPr>
                        <a:t> clothes on this </a:t>
                      </a:r>
                      <a:r>
                        <a:rPr lang="es-ES" sz="2000" dirty="0" err="1">
                          <a:solidFill>
                            <a:srgbClr val="002060"/>
                          </a:solidFill>
                        </a:rPr>
                        <a:t>day</a:t>
                      </a:r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9421699"/>
                  </a:ext>
                </a:extLst>
              </a:tr>
            </a:tbl>
          </a:graphicData>
        </a:graphic>
      </p:graphicFrame>
      <p:sp>
        <p:nvSpPr>
          <p:cNvPr id="2" name="Rounded Rectangular Callout 1"/>
          <p:cNvSpPr/>
          <p:nvPr/>
        </p:nvSpPr>
        <p:spPr>
          <a:xfrm>
            <a:off x="8068763" y="5191125"/>
            <a:ext cx="3992056" cy="352425"/>
          </a:xfrm>
          <a:prstGeom prst="wedgeRoundRectCallout">
            <a:avLst>
              <a:gd name="adj1" fmla="val -35967"/>
              <a:gd name="adj2" fmla="val 7601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rgbClr val="002060"/>
                </a:solidFill>
              </a:rPr>
              <a:t>Tip</a:t>
            </a:r>
            <a:r>
              <a:rPr lang="en-GB">
                <a:solidFill>
                  <a:srgbClr val="002060"/>
                </a:solidFill>
              </a:rPr>
              <a:t>: ‘clothes’ is singular in Spanish!</a:t>
            </a:r>
          </a:p>
        </p:txBody>
      </p:sp>
    </p:spTree>
    <p:extLst>
      <p:ext uri="{BB962C8B-B14F-4D97-AF65-F5344CB8AC3E}">
        <p14:creationId xmlns:p14="http://schemas.microsoft.com/office/powerpoint/2010/main" val="30272299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833100" y="258166"/>
            <a:ext cx="10950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930" y="0"/>
            <a:ext cx="2559314" cy="502820"/>
          </a:xfrm>
        </p:spPr>
        <p:txBody>
          <a:bodyPr>
            <a:normAutofit/>
          </a:bodyPr>
          <a:lstStyle/>
          <a:p>
            <a:r>
              <a:rPr lang="en-GB" sz="2400" b="1" dirty="0" err="1">
                <a:solidFill>
                  <a:srgbClr val="002060"/>
                </a:solidFill>
              </a:rPr>
              <a:t>Respuestas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B965001-1DBA-FF41-8AFF-DC487B26E590}"/>
              </a:ext>
            </a:extLst>
          </p:cNvPr>
          <p:cNvSpPr txBox="1">
            <a:spLocks/>
          </p:cNvSpPr>
          <p:nvPr/>
        </p:nvSpPr>
        <p:spPr>
          <a:xfrm>
            <a:off x="1812067" y="341377"/>
            <a:ext cx="2559314" cy="268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200" b="1" dirty="0">
                <a:solidFill>
                  <a:srgbClr val="002060"/>
                </a:solidFill>
              </a:rPr>
              <a:t>Persona 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E734BBD-F7F1-6E4B-885C-0B0B73576856}"/>
              </a:ext>
            </a:extLst>
          </p:cNvPr>
          <p:cNvSpPr txBox="1">
            <a:spLocks/>
          </p:cNvSpPr>
          <p:nvPr/>
        </p:nvSpPr>
        <p:spPr>
          <a:xfrm>
            <a:off x="7644209" y="347088"/>
            <a:ext cx="2559314" cy="268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200" b="1" dirty="0">
                <a:solidFill>
                  <a:srgbClr val="002060"/>
                </a:solidFill>
              </a:rPr>
              <a:t>Persona B</a:t>
            </a:r>
          </a:p>
        </p:txBody>
      </p:sp>
      <p:graphicFrame>
        <p:nvGraphicFramePr>
          <p:cNvPr id="14" name="Tabla 2">
            <a:extLst>
              <a:ext uri="{FF2B5EF4-FFF2-40B4-BE49-F238E27FC236}">
                <a16:creationId xmlns:a16="http://schemas.microsoft.com/office/drawing/2014/main" id="{B0F0A50C-4E24-8240-A8E8-E15DE6719D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52175"/>
              </p:ext>
            </p:extLst>
          </p:nvPr>
        </p:nvGraphicFramePr>
        <p:xfrm>
          <a:off x="263859" y="719666"/>
          <a:ext cx="5655733" cy="548436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04186">
                  <a:extLst>
                    <a:ext uri="{9D8B030D-6E8A-4147-A177-3AD203B41FA5}">
                      <a16:colId xmlns:a16="http://schemas.microsoft.com/office/drawing/2014/main" val="2536567069"/>
                    </a:ext>
                  </a:extLst>
                </a:gridCol>
                <a:gridCol w="5151547">
                  <a:extLst>
                    <a:ext uri="{9D8B030D-6E8A-4147-A177-3AD203B41FA5}">
                      <a16:colId xmlns:a16="http://schemas.microsoft.com/office/drawing/2014/main" val="2307301402"/>
                    </a:ext>
                  </a:extLst>
                </a:gridCol>
              </a:tblGrid>
              <a:tr h="430727">
                <a:tc>
                  <a:txBody>
                    <a:bodyPr/>
                    <a:lstStyle/>
                    <a:p>
                      <a:endParaRPr lang="es-GB" sz="220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Escribe la frase </a:t>
                      </a:r>
                      <a:r>
                        <a:rPr lang="es-GB" sz="2000">
                          <a:solidFill>
                            <a:srgbClr val="002060"/>
                          </a:solidFill>
                        </a:rPr>
                        <a:t>en español:</a:t>
                      </a:r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5332368"/>
                  </a:ext>
                </a:extLst>
              </a:tr>
              <a:tr h="776970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458429"/>
                  </a:ext>
                </a:extLst>
              </a:tr>
              <a:tr h="776970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319636"/>
                  </a:ext>
                </a:extLst>
              </a:tr>
              <a:tr h="776970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684926"/>
                  </a:ext>
                </a:extLst>
              </a:tr>
              <a:tr h="776970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054156"/>
                  </a:ext>
                </a:extLst>
              </a:tr>
              <a:tr h="97287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821910"/>
                  </a:ext>
                </a:extLst>
              </a:tr>
              <a:tr h="97287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421699"/>
                  </a:ext>
                </a:extLst>
              </a:tr>
            </a:tbl>
          </a:graphicData>
        </a:graphic>
      </p:graphicFrame>
      <p:graphicFrame>
        <p:nvGraphicFramePr>
          <p:cNvPr id="15" name="Tabla 2">
            <a:extLst>
              <a:ext uri="{FF2B5EF4-FFF2-40B4-BE49-F238E27FC236}">
                <a16:creationId xmlns:a16="http://schemas.microsoft.com/office/drawing/2014/main" id="{DCAD34AF-8A93-CD49-A021-6174BFDA1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99389"/>
              </p:ext>
            </p:extLst>
          </p:nvPr>
        </p:nvGraphicFramePr>
        <p:xfrm>
          <a:off x="6096000" y="719668"/>
          <a:ext cx="5832141" cy="548436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19912">
                  <a:extLst>
                    <a:ext uri="{9D8B030D-6E8A-4147-A177-3AD203B41FA5}">
                      <a16:colId xmlns:a16="http://schemas.microsoft.com/office/drawing/2014/main" val="2536567069"/>
                    </a:ext>
                  </a:extLst>
                </a:gridCol>
                <a:gridCol w="5312229">
                  <a:extLst>
                    <a:ext uri="{9D8B030D-6E8A-4147-A177-3AD203B41FA5}">
                      <a16:colId xmlns:a16="http://schemas.microsoft.com/office/drawing/2014/main" val="2307301402"/>
                    </a:ext>
                  </a:extLst>
                </a:gridCol>
              </a:tblGrid>
              <a:tr h="426887">
                <a:tc>
                  <a:txBody>
                    <a:bodyPr/>
                    <a:lstStyle/>
                    <a:p>
                      <a:endParaRPr lang="es-GB" sz="220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Escribe la frase </a:t>
                      </a:r>
                      <a:r>
                        <a:rPr lang="es-GB" sz="2000">
                          <a:solidFill>
                            <a:srgbClr val="002060"/>
                          </a:solidFill>
                        </a:rPr>
                        <a:t>en español:</a:t>
                      </a:r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5332368"/>
                  </a:ext>
                </a:extLst>
              </a:tr>
              <a:tr h="749767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458429"/>
                  </a:ext>
                </a:extLst>
              </a:tr>
              <a:tr h="834375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319636"/>
                  </a:ext>
                </a:extLst>
              </a:tr>
              <a:tr h="80684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684926"/>
                  </a:ext>
                </a:extLst>
              </a:tr>
              <a:tr h="712885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054156"/>
                  </a:ext>
                </a:extLst>
              </a:tr>
              <a:tr h="981994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821910"/>
                  </a:ext>
                </a:extLst>
              </a:tr>
              <a:tr h="971608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421699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F852D583-33AC-9A40-B974-38F06FC74657}"/>
              </a:ext>
            </a:extLst>
          </p:cNvPr>
          <p:cNvSpPr txBox="1"/>
          <p:nvPr/>
        </p:nvSpPr>
        <p:spPr>
          <a:xfrm>
            <a:off x="798468" y="1184141"/>
            <a:ext cx="4528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Se </a:t>
            </a:r>
            <a:r>
              <a:rPr lang="en-US" sz="2000" dirty="0" err="1">
                <a:solidFill>
                  <a:srgbClr val="002060"/>
                </a:solidFill>
              </a:rPr>
              <a:t>levanta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temprano</a:t>
            </a:r>
            <a:r>
              <a:rPr lang="en-US" sz="2000" dirty="0">
                <a:solidFill>
                  <a:srgbClr val="002060"/>
                </a:solidFill>
              </a:rPr>
              <a:t> para </a:t>
            </a:r>
            <a:r>
              <a:rPr lang="en-US" sz="2000" err="1">
                <a:solidFill>
                  <a:srgbClr val="002060"/>
                </a:solidFill>
              </a:rPr>
              <a:t>ayudar</a:t>
            </a:r>
            <a:r>
              <a:rPr lang="en-US" sz="200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3559A0B-E174-AB4E-8B8C-286E90265A30}"/>
              </a:ext>
            </a:extLst>
          </p:cNvPr>
          <p:cNvSpPr txBox="1"/>
          <p:nvPr/>
        </p:nvSpPr>
        <p:spPr>
          <a:xfrm>
            <a:off x="770647" y="1958896"/>
            <a:ext cx="3799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Su</a:t>
            </a:r>
            <a:r>
              <a:rPr lang="en-US" sz="2000" dirty="0">
                <a:solidFill>
                  <a:srgbClr val="002060"/>
                </a:solidFill>
              </a:rPr>
              <a:t> casa </a:t>
            </a:r>
            <a:r>
              <a:rPr lang="en-US" sz="2000" dirty="0" err="1">
                <a:solidFill>
                  <a:srgbClr val="002060"/>
                </a:solidFill>
              </a:rPr>
              <a:t>está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llena</a:t>
            </a:r>
            <a:r>
              <a:rPr lang="en-US" sz="2000" dirty="0">
                <a:solidFill>
                  <a:srgbClr val="002060"/>
                </a:solidFill>
              </a:rPr>
              <a:t> de </a:t>
            </a:r>
            <a:r>
              <a:rPr lang="en-US" sz="2000" dirty="0" err="1">
                <a:solidFill>
                  <a:srgbClr val="002060"/>
                </a:solidFill>
              </a:rPr>
              <a:t>gente</a:t>
            </a:r>
            <a:r>
              <a:rPr lang="en-US" sz="2000">
                <a:solidFill>
                  <a:srgbClr val="002060"/>
                </a:solidFill>
              </a:rPr>
              <a:t>. 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5613B8-4718-6C43-AEF9-460FE3E7B297}"/>
              </a:ext>
            </a:extLst>
          </p:cNvPr>
          <p:cNvSpPr txBox="1"/>
          <p:nvPr/>
        </p:nvSpPr>
        <p:spPr>
          <a:xfrm>
            <a:off x="770647" y="2718592"/>
            <a:ext cx="3459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Su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familia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viene</a:t>
            </a:r>
            <a:r>
              <a:rPr lang="en-US" sz="2000" dirty="0">
                <a:solidFill>
                  <a:srgbClr val="002060"/>
                </a:solidFill>
              </a:rPr>
              <a:t> a la </a:t>
            </a:r>
            <a:r>
              <a:rPr lang="en-US" sz="2000">
                <a:solidFill>
                  <a:srgbClr val="002060"/>
                </a:solidFill>
              </a:rPr>
              <a:t>fiesta.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841EDBB-09C5-1C4B-B1F0-C892C4188D8D}"/>
              </a:ext>
            </a:extLst>
          </p:cNvPr>
          <p:cNvSpPr txBox="1"/>
          <p:nvPr/>
        </p:nvSpPr>
        <p:spPr>
          <a:xfrm>
            <a:off x="759793" y="3493347"/>
            <a:ext cx="4139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Su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comunidad</a:t>
            </a:r>
            <a:r>
              <a:rPr lang="en-US" sz="2000" dirty="0">
                <a:solidFill>
                  <a:srgbClr val="002060"/>
                </a:solidFill>
              </a:rPr>
              <a:t> es </a:t>
            </a:r>
            <a:r>
              <a:rPr lang="en-US" sz="2000" dirty="0" err="1">
                <a:solidFill>
                  <a:srgbClr val="002060"/>
                </a:solidFill>
              </a:rPr>
              <a:t>muy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>
                <a:solidFill>
                  <a:srgbClr val="002060"/>
                </a:solidFill>
              </a:rPr>
              <a:t>especial.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2B4630E-3775-F14F-830D-BB61D529465A}"/>
              </a:ext>
            </a:extLst>
          </p:cNvPr>
          <p:cNvSpPr txBox="1"/>
          <p:nvPr/>
        </p:nvSpPr>
        <p:spPr>
          <a:xfrm>
            <a:off x="770647" y="4237349"/>
            <a:ext cx="5121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Se </a:t>
            </a:r>
            <a:r>
              <a:rPr lang="en-US" sz="2000" err="1">
                <a:solidFill>
                  <a:srgbClr val="002060"/>
                </a:solidFill>
              </a:rPr>
              <a:t>pinta</a:t>
            </a:r>
            <a:r>
              <a:rPr lang="en-US" sz="2000">
                <a:solidFill>
                  <a:srgbClr val="002060"/>
                </a:solidFill>
              </a:rPr>
              <a:t> antes de </a:t>
            </a:r>
            <a:r>
              <a:rPr lang="en-US" sz="2000" dirty="0" err="1">
                <a:solidFill>
                  <a:srgbClr val="002060"/>
                </a:solidFill>
              </a:rPr>
              <a:t>ir</a:t>
            </a:r>
            <a:r>
              <a:rPr lang="en-US" sz="2000" dirty="0">
                <a:solidFill>
                  <a:srgbClr val="002060"/>
                </a:solidFill>
              </a:rPr>
              <a:t> al </a:t>
            </a:r>
            <a:r>
              <a:rPr lang="en-US" sz="2000">
                <a:solidFill>
                  <a:srgbClr val="002060"/>
                </a:solidFill>
              </a:rPr>
              <a:t>festival.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068CE55-9678-904F-898C-192A9C2BC82B}"/>
              </a:ext>
            </a:extLst>
          </p:cNvPr>
          <p:cNvSpPr txBox="1"/>
          <p:nvPr/>
        </p:nvSpPr>
        <p:spPr>
          <a:xfrm>
            <a:off x="759793" y="5217694"/>
            <a:ext cx="5043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Se pone </a:t>
            </a:r>
            <a:r>
              <a:rPr lang="en-US" sz="2000" dirty="0" err="1">
                <a:solidFill>
                  <a:srgbClr val="002060"/>
                </a:solidFill>
              </a:rPr>
              <a:t>ropa</a:t>
            </a:r>
            <a:r>
              <a:rPr lang="en-US" sz="2000" dirty="0">
                <a:solidFill>
                  <a:srgbClr val="002060"/>
                </a:solidFill>
              </a:rPr>
              <a:t> especial </a:t>
            </a:r>
            <a:r>
              <a:rPr lang="en-US" sz="2000" dirty="0" err="1">
                <a:solidFill>
                  <a:srgbClr val="002060"/>
                </a:solidFill>
              </a:rPr>
              <a:t>este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>
                <a:solidFill>
                  <a:srgbClr val="002060"/>
                </a:solidFill>
              </a:rPr>
              <a:t>día.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FC381E5-2134-6241-86EF-0C704E975A30}"/>
              </a:ext>
            </a:extLst>
          </p:cNvPr>
          <p:cNvSpPr txBox="1"/>
          <p:nvPr/>
        </p:nvSpPr>
        <p:spPr>
          <a:xfrm>
            <a:off x="6648189" y="1123756"/>
            <a:ext cx="4503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Sus </a:t>
            </a:r>
            <a:r>
              <a:rPr lang="en-US" sz="2000" dirty="0" err="1">
                <a:solidFill>
                  <a:srgbClr val="002060"/>
                </a:solidFill>
              </a:rPr>
              <a:t>fotos</a:t>
            </a:r>
            <a:r>
              <a:rPr lang="en-US" sz="2000" dirty="0">
                <a:solidFill>
                  <a:srgbClr val="002060"/>
                </a:solidFill>
              </a:rPr>
              <a:t> de </a:t>
            </a:r>
            <a:r>
              <a:rPr lang="en-US" sz="2000" dirty="0" err="1">
                <a:solidFill>
                  <a:srgbClr val="002060"/>
                </a:solidFill>
              </a:rPr>
              <a:t>familia</a:t>
            </a:r>
            <a:r>
              <a:rPr lang="en-US" sz="2000" dirty="0">
                <a:solidFill>
                  <a:srgbClr val="002060"/>
                </a:solidFill>
              </a:rPr>
              <a:t> son </a:t>
            </a:r>
            <a:r>
              <a:rPr lang="en-US" sz="2000" err="1">
                <a:solidFill>
                  <a:srgbClr val="002060"/>
                </a:solidFill>
              </a:rPr>
              <a:t>especiales</a:t>
            </a:r>
            <a:r>
              <a:rPr lang="en-US" sz="200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4CF79BA-F89B-E444-9392-ACF6AE37D042}"/>
              </a:ext>
            </a:extLst>
          </p:cNvPr>
          <p:cNvSpPr txBox="1"/>
          <p:nvPr/>
        </p:nvSpPr>
        <p:spPr>
          <a:xfrm>
            <a:off x="6648189" y="1871628"/>
            <a:ext cx="3514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Sus </a:t>
            </a:r>
            <a:r>
              <a:rPr lang="en-US" sz="2000" dirty="0" err="1">
                <a:solidFill>
                  <a:srgbClr val="002060"/>
                </a:solidFill>
              </a:rPr>
              <a:t>costumbres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>
                <a:solidFill>
                  <a:srgbClr val="002060"/>
                </a:solidFill>
              </a:rPr>
              <a:t>son únicas.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48B1F44-496D-5F4A-8693-589BB0BF95A1}"/>
              </a:ext>
            </a:extLst>
          </p:cNvPr>
          <p:cNvSpPr txBox="1"/>
          <p:nvPr/>
        </p:nvSpPr>
        <p:spPr>
          <a:xfrm>
            <a:off x="6648189" y="2704540"/>
            <a:ext cx="5339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Se </a:t>
            </a:r>
            <a:r>
              <a:rPr lang="en-US" sz="2000" dirty="0" err="1">
                <a:solidFill>
                  <a:srgbClr val="002060"/>
                </a:solidFill>
              </a:rPr>
              <a:t>queda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en</a:t>
            </a:r>
            <a:r>
              <a:rPr lang="en-US" sz="2000" dirty="0">
                <a:solidFill>
                  <a:srgbClr val="002060"/>
                </a:solidFill>
              </a:rPr>
              <a:t> la </a:t>
            </a:r>
            <a:r>
              <a:rPr lang="en-US" sz="2000" dirty="0" err="1">
                <a:solidFill>
                  <a:srgbClr val="002060"/>
                </a:solidFill>
              </a:rPr>
              <a:t>calle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después</a:t>
            </a:r>
            <a:r>
              <a:rPr lang="en-US" sz="2000" dirty="0">
                <a:solidFill>
                  <a:srgbClr val="002060"/>
                </a:solidFill>
              </a:rPr>
              <a:t> del </a:t>
            </a:r>
            <a:r>
              <a:rPr lang="en-US" sz="2000">
                <a:solidFill>
                  <a:srgbClr val="002060"/>
                </a:solidFill>
              </a:rPr>
              <a:t>festival.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7E6BC4B-CA7B-144B-851B-48271D9D4807}"/>
              </a:ext>
            </a:extLst>
          </p:cNvPr>
          <p:cNvSpPr txBox="1"/>
          <p:nvPr/>
        </p:nvSpPr>
        <p:spPr>
          <a:xfrm>
            <a:off x="6632141" y="3492341"/>
            <a:ext cx="3196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Sus </a:t>
            </a:r>
            <a:r>
              <a:rPr lang="en-US" sz="2000" err="1">
                <a:solidFill>
                  <a:srgbClr val="002060"/>
                </a:solidFill>
              </a:rPr>
              <a:t>platos</a:t>
            </a:r>
            <a:r>
              <a:rPr lang="en-US" sz="2000">
                <a:solidFill>
                  <a:srgbClr val="002060"/>
                </a:solidFill>
              </a:rPr>
              <a:t> son </a:t>
            </a:r>
            <a:r>
              <a:rPr lang="en-US" sz="2000" dirty="0" err="1">
                <a:solidFill>
                  <a:srgbClr val="002060"/>
                </a:solidFill>
              </a:rPr>
              <a:t>muy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err="1">
                <a:solidFill>
                  <a:srgbClr val="002060"/>
                </a:solidFill>
              </a:rPr>
              <a:t>ricos</a:t>
            </a:r>
            <a:r>
              <a:rPr lang="en-US" sz="200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D04459E-E403-C241-A557-FA82C6AC49AE}"/>
              </a:ext>
            </a:extLst>
          </p:cNvPr>
          <p:cNvSpPr txBox="1"/>
          <p:nvPr/>
        </p:nvSpPr>
        <p:spPr>
          <a:xfrm>
            <a:off x="6665429" y="4242393"/>
            <a:ext cx="5526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Se </a:t>
            </a:r>
            <a:r>
              <a:rPr lang="en-US" sz="2000" dirty="0" err="1">
                <a:solidFill>
                  <a:srgbClr val="002060"/>
                </a:solidFill>
              </a:rPr>
              <a:t>pinta</a:t>
            </a:r>
            <a:r>
              <a:rPr lang="en-US" sz="2000" dirty="0">
                <a:solidFill>
                  <a:srgbClr val="002060"/>
                </a:solidFill>
              </a:rPr>
              <a:t> antes de </a:t>
            </a:r>
            <a:r>
              <a:rPr lang="en-US" sz="2000" dirty="0" err="1">
                <a:solidFill>
                  <a:srgbClr val="002060"/>
                </a:solidFill>
              </a:rPr>
              <a:t>ir</a:t>
            </a:r>
            <a:r>
              <a:rPr lang="en-US" sz="2000" dirty="0">
                <a:solidFill>
                  <a:srgbClr val="002060"/>
                </a:solidFill>
              </a:rPr>
              <a:t> a la </a:t>
            </a:r>
            <a:r>
              <a:rPr lang="en-US" sz="2000" err="1">
                <a:solidFill>
                  <a:srgbClr val="002060"/>
                </a:solidFill>
              </a:rPr>
              <a:t>calle</a:t>
            </a:r>
            <a:r>
              <a:rPr lang="en-US" sz="200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6034A0F-C8E9-3844-926F-6DDFD6174A41}"/>
              </a:ext>
            </a:extLst>
          </p:cNvPr>
          <p:cNvSpPr txBox="1"/>
          <p:nvPr/>
        </p:nvSpPr>
        <p:spPr>
          <a:xfrm>
            <a:off x="6648189" y="5204741"/>
            <a:ext cx="4931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Se </a:t>
            </a:r>
            <a:r>
              <a:rPr lang="en-US" sz="2000" dirty="0" err="1">
                <a:solidFill>
                  <a:srgbClr val="002060"/>
                </a:solidFill>
              </a:rPr>
              <a:t>acuerda</a:t>
            </a:r>
            <a:r>
              <a:rPr lang="en-US" sz="2000" dirty="0">
                <a:solidFill>
                  <a:srgbClr val="002060"/>
                </a:solidFill>
              </a:rPr>
              <a:t> de </a:t>
            </a:r>
            <a:r>
              <a:rPr lang="en-US" sz="2000" dirty="0" err="1">
                <a:solidFill>
                  <a:srgbClr val="002060"/>
                </a:solidFill>
              </a:rPr>
              <a:t>gente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err="1">
                <a:solidFill>
                  <a:srgbClr val="002060"/>
                </a:solidFill>
              </a:rPr>
              <a:t>importante</a:t>
            </a:r>
            <a:r>
              <a:rPr lang="en-US" sz="200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0647" y="1534531"/>
            <a:ext cx="35173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</a:rPr>
              <a:t>(</a:t>
            </a:r>
            <a:r>
              <a:rPr lang="en-US" sz="2000" i="1">
                <a:solidFill>
                  <a:srgbClr val="002060"/>
                </a:solidFill>
              </a:rPr>
              <a:t>She gets up early to help.)</a:t>
            </a:r>
            <a:endParaRPr lang="en-US" sz="2000" i="1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7432" y="2269577"/>
            <a:ext cx="36022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>
                <a:solidFill>
                  <a:srgbClr val="002060"/>
                </a:solidFill>
              </a:rPr>
              <a:t>(</a:t>
            </a:r>
            <a:r>
              <a:rPr lang="en-US" sz="2000" i="1">
                <a:solidFill>
                  <a:srgbClr val="002060"/>
                </a:solidFill>
              </a:rPr>
              <a:t>Her house is full of people.)</a:t>
            </a:r>
            <a:endParaRPr lang="en-US" sz="2000" i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3485" y="3030158"/>
            <a:ext cx="41088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>
                <a:solidFill>
                  <a:srgbClr val="002060"/>
                </a:solidFill>
              </a:rPr>
              <a:t>(</a:t>
            </a:r>
            <a:r>
              <a:rPr lang="en-US" sz="2000" i="1">
                <a:solidFill>
                  <a:srgbClr val="002060"/>
                </a:solidFill>
              </a:rPr>
              <a:t>Her family comes to the party.)</a:t>
            </a:r>
            <a:endParaRPr lang="en-US" sz="2000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3398" y="3825258"/>
            <a:ext cx="41088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>
                <a:solidFill>
                  <a:srgbClr val="002060"/>
                </a:solidFill>
              </a:rPr>
              <a:t>(</a:t>
            </a:r>
            <a:r>
              <a:rPr lang="en-US" sz="2000" i="1">
                <a:solidFill>
                  <a:srgbClr val="002060"/>
                </a:solidFill>
              </a:rPr>
              <a:t>Her community is very special.)</a:t>
            </a:r>
            <a:endParaRPr lang="en-US" sz="2000" i="1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0818" y="4548648"/>
            <a:ext cx="49848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>
                <a:solidFill>
                  <a:srgbClr val="002060"/>
                </a:solidFill>
              </a:rPr>
              <a:t>(</a:t>
            </a:r>
            <a:r>
              <a:rPr lang="en-US" sz="2000" i="1">
                <a:solidFill>
                  <a:srgbClr val="002060"/>
                </a:solidFill>
              </a:rPr>
              <a:t>She paints herself before going to the festival.)</a:t>
            </a:r>
            <a:endParaRPr lang="en-US" sz="2000" i="1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27432" y="5510807"/>
            <a:ext cx="52213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>
                <a:solidFill>
                  <a:srgbClr val="002060"/>
                </a:solidFill>
              </a:rPr>
              <a:t>(</a:t>
            </a:r>
            <a:r>
              <a:rPr lang="en-US" sz="2000" i="1">
                <a:solidFill>
                  <a:srgbClr val="002060"/>
                </a:solidFill>
              </a:rPr>
              <a:t>She puts on special clothes on this day.)</a:t>
            </a:r>
            <a:endParaRPr lang="en-US" sz="2000" i="1" dirty="0">
              <a:solidFill>
                <a:srgbClr val="00206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61150" y="1436388"/>
            <a:ext cx="40382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>
                <a:solidFill>
                  <a:srgbClr val="002060"/>
                </a:solidFill>
              </a:rPr>
              <a:t>(</a:t>
            </a:r>
            <a:r>
              <a:rPr lang="en-US" sz="2000" i="1">
                <a:solidFill>
                  <a:srgbClr val="002060"/>
                </a:solidFill>
              </a:rPr>
              <a:t>Her family photos are special.)</a:t>
            </a:r>
            <a:endParaRPr lang="en-US" sz="2000" i="1" dirty="0">
              <a:solidFill>
                <a:srgbClr val="00206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28981" y="2208316"/>
            <a:ext cx="3369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>
                <a:solidFill>
                  <a:srgbClr val="002060"/>
                </a:solidFill>
              </a:rPr>
              <a:t>(</a:t>
            </a:r>
            <a:r>
              <a:rPr lang="en-US" sz="2000" i="1">
                <a:solidFill>
                  <a:srgbClr val="002060"/>
                </a:solidFill>
              </a:rPr>
              <a:t>Her customs are unique.)</a:t>
            </a:r>
            <a:endParaRPr lang="en-US" sz="2000" i="1" dirty="0">
              <a:solidFill>
                <a:srgbClr val="00206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28981" y="3031249"/>
            <a:ext cx="5137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>
                <a:solidFill>
                  <a:srgbClr val="002060"/>
                </a:solidFill>
              </a:rPr>
              <a:t>(</a:t>
            </a:r>
            <a:r>
              <a:rPr lang="en-US" sz="2000" i="1">
                <a:solidFill>
                  <a:srgbClr val="002060"/>
                </a:solidFill>
              </a:rPr>
              <a:t>She stays in the street after the festival.)</a:t>
            </a:r>
            <a:endParaRPr lang="en-US" sz="2000" i="1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28981" y="3792588"/>
            <a:ext cx="3422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>
                <a:solidFill>
                  <a:srgbClr val="002060"/>
                </a:solidFill>
              </a:rPr>
              <a:t>(</a:t>
            </a:r>
            <a:r>
              <a:rPr lang="en-US" sz="2000" i="1">
                <a:solidFill>
                  <a:srgbClr val="002060"/>
                </a:solidFill>
              </a:rPr>
              <a:t>Her dishes are very tasty.)</a:t>
            </a:r>
            <a:endParaRPr lang="en-US" sz="2000" i="1" dirty="0">
              <a:solidFill>
                <a:srgbClr val="00206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28981" y="4535501"/>
            <a:ext cx="48887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>
                <a:solidFill>
                  <a:srgbClr val="002060"/>
                </a:solidFill>
              </a:rPr>
              <a:t>(</a:t>
            </a:r>
            <a:r>
              <a:rPr lang="en-US" sz="2000" i="1">
                <a:solidFill>
                  <a:srgbClr val="002060"/>
                </a:solidFill>
              </a:rPr>
              <a:t>She paints herself before going to the street.)</a:t>
            </a:r>
            <a:endParaRPr lang="en-US" sz="2000" i="1" dirty="0">
              <a:solidFill>
                <a:srgbClr val="00206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581664" y="5529165"/>
            <a:ext cx="46362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>
                <a:solidFill>
                  <a:srgbClr val="002060"/>
                </a:solidFill>
              </a:rPr>
              <a:t>(</a:t>
            </a:r>
            <a:r>
              <a:rPr lang="en-US" sz="2000" i="1">
                <a:solidFill>
                  <a:srgbClr val="002060"/>
                </a:solidFill>
              </a:rPr>
              <a:t>She remembers important people.)</a:t>
            </a:r>
            <a:endParaRPr lang="en-US" sz="2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94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6" grpId="0"/>
      <p:bldP spid="7" grpId="0"/>
      <p:bldP spid="9" grpId="0"/>
      <p:bldP spid="10" grpId="0"/>
      <p:bldP spid="11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53618" y="1442804"/>
            <a:ext cx="1137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Gaming Grammar mini-game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  <a:hlinkClick r:id="rId3"/>
              </a:rPr>
              <a:t>Adjectives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  <a:hlinkClick r:id="rId3"/>
              </a:rPr>
              <a:t>: number in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  <a:hlinkClick r:id="rId3"/>
              </a:rPr>
              <a:t>the ‘Adjective agreement’ menu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practices aspects of this week’s lessons.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Gaming Grammar</a:t>
            </a:r>
            <a:endParaRPr lang="en-GB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l="18879" t="22690" r="18901" b="12074"/>
          <a:stretch/>
        </p:blipFill>
        <p:spPr bwMode="auto">
          <a:xfrm>
            <a:off x="2375182" y="2267711"/>
            <a:ext cx="7396216" cy="40449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background rectangle">
            <a:extLst>
              <a:ext uri="{FF2B5EF4-FFF2-40B4-BE49-F238E27FC236}">
                <a16:creationId xmlns:a16="http://schemas.microsoft.com/office/drawing/2014/main" id="{496177E2-B894-4C13-ACB3-CEED505DA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7D18F3F0-B75F-4747-8B1F-ADD92270D35C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Gaming Grammar  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56744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itle">
            <a:extLst>
              <a:ext uri="{FF2B5EF4-FFF2-40B4-BE49-F238E27FC236}">
                <a16:creationId xmlns:a16="http://schemas.microsoft.com/office/drawing/2014/main" id="{5F0C70E0-291F-324D-A161-29390E77A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9818"/>
            <a:ext cx="664915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D7054004-D91F-44A0-BC5F-8D0E8349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201397"/>
            <a:ext cx="570631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Deberes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8" descr="Smiley face with headphone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1342" y="105601"/>
            <a:ext cx="1401221" cy="140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8486" y="1230442"/>
            <a:ext cx="975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  <a:tabLst>
                <a:tab pos="2865755" algn="ctr"/>
                <a:tab pos="5731510" algn="r"/>
              </a:tabLst>
            </a:pPr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 Learning Homework</a:t>
            </a:r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(Y9, </a:t>
            </a:r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 1.1, </a:t>
            </a:r>
            <a:r>
              <a:rPr lang="en-GB" sz="2800" b="1">
                <a:solidFill>
                  <a:srgbClr val="11507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Week 5)</a:t>
            </a:r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149" y="1971779"/>
            <a:ext cx="1088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  <a:hlinkClick r:id="rId5"/>
              </a:rPr>
              <a:t>Audio file</a:t>
            </a:r>
            <a:endParaRPr lang="en-GB" sz="24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149" y="2869678"/>
            <a:ext cx="3075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Audio file QR code: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149" y="3675174"/>
            <a:ext cx="11066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  <a:hlinkClick r:id="rId6"/>
              </a:rPr>
              <a:t>Student worksheet</a:t>
            </a:r>
            <a:endParaRPr lang="en-GB" sz="24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3DB3D-063A-44FB-9C93-A65627A6E32C}"/>
              </a:ext>
            </a:extLst>
          </p:cNvPr>
          <p:cNvSpPr txBox="1"/>
          <p:nvPr/>
        </p:nvSpPr>
        <p:spPr>
          <a:xfrm>
            <a:off x="175149" y="4380752"/>
            <a:ext cx="10338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  <a:hlinkClick r:id="rId7"/>
              </a:rPr>
              <a:t>Quizlet link</a:t>
            </a:r>
            <a:br>
              <a:rPr lang="en-GB" sz="2400" dirty="0"/>
            </a:br>
            <a:endParaRPr lang="en-GB" sz="24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5149" y="5199281"/>
            <a:ext cx="11066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4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In addition, revisit:		</a:t>
            </a:r>
            <a:r>
              <a:rPr lang="en-GB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				</a:t>
            </a:r>
            <a:br>
              <a:rPr lang="en-GB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</a:br>
            <a:endParaRPr lang="en-GB" sz="2400" dirty="0"/>
          </a:p>
        </p:txBody>
      </p:sp>
      <p:pic>
        <p:nvPicPr>
          <p:cNvPr id="8" name="Picture 7" descr="the letter Q">
            <a:extLst>
              <a:ext uri="{FF2B5EF4-FFF2-40B4-BE49-F238E27FC236}">
                <a16:creationId xmlns:a16="http://schemas.microsoft.com/office/drawing/2014/main" id="{4F604CAE-A433-4E80-B877-FC4297A94B9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1925" y="4800601"/>
            <a:ext cx="1300638" cy="13006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D3DB3D-063A-44FB-9C93-A65627A6E32C}"/>
              </a:ext>
            </a:extLst>
          </p:cNvPr>
          <p:cNvSpPr txBox="1"/>
          <p:nvPr/>
        </p:nvSpPr>
        <p:spPr>
          <a:xfrm>
            <a:off x="3121378" y="5199281"/>
            <a:ext cx="10338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115076"/>
                </a:solidFill>
                <a:latin typeface="Century Gothic" panose="020B0502020202020204" pitchFamily="34" charset="0"/>
                <a:hlinkClick r:id="rId9"/>
              </a:rPr>
              <a:t>Year 8, Term 3.2, Week 5</a:t>
            </a:r>
            <a:endParaRPr lang="en-GB" sz="2400">
              <a:solidFill>
                <a:srgbClr val="115076"/>
              </a:solidFill>
              <a:latin typeface="Century Gothic" panose="020B0502020202020204" pitchFamily="34" charset="0"/>
            </a:endParaRPr>
          </a:p>
          <a:p>
            <a:r>
              <a:rPr lang="en-GB" sz="2400">
                <a:solidFill>
                  <a:srgbClr val="115076"/>
                </a:solidFill>
                <a:latin typeface="Century Gothic" panose="020B0502020202020204" pitchFamily="34" charset="0"/>
                <a:hlinkClick r:id="rId10"/>
              </a:rPr>
              <a:t>Year 8, Term 3.1, Week 5</a:t>
            </a:r>
            <a:br>
              <a:rPr lang="en-GB" sz="2400" dirty="0"/>
            </a:br>
            <a:endParaRPr lang="en-GB" sz="24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18A1ED8E-A050-8B41-8123-C99936CB21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524" y="2139559"/>
            <a:ext cx="1607916" cy="160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21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Vocabulario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611853" y="258166"/>
            <a:ext cx="1316290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6A571-5731-4120-9CCE-13B635972106}"/>
              </a:ext>
            </a:extLst>
          </p:cNvPr>
          <p:cNvSpPr txBox="1"/>
          <p:nvPr/>
        </p:nvSpPr>
        <p:spPr>
          <a:xfrm>
            <a:off x="3643372" y="4798563"/>
            <a:ext cx="2320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ligero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75C7D-B48A-4FAC-84D2-E3EE6F374E75}"/>
              </a:ext>
            </a:extLst>
          </p:cNvPr>
          <p:cNvSpPr txBox="1"/>
          <p:nvPr/>
        </p:nvSpPr>
        <p:spPr>
          <a:xfrm>
            <a:off x="6369577" y="4790615"/>
            <a:ext cx="3009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la marca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FD5EB-6075-44BA-AFBD-B7B3B6F7C832}"/>
              </a:ext>
            </a:extLst>
          </p:cNvPr>
          <p:cNvSpPr txBox="1"/>
          <p:nvPr/>
        </p:nvSpPr>
        <p:spPr>
          <a:xfrm>
            <a:off x="582358" y="4765563"/>
            <a:ext cx="2655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 </a:t>
            </a: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mano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A4F433F-0B25-48C5-BCB9-49BC78C3A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726" y="1325563"/>
            <a:ext cx="503528" cy="4156259"/>
          </a:xfrm>
          <a:prstGeom prst="rect">
            <a:avLst/>
          </a:prstGeom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4BEBCD9-3976-420A-B68B-98B6C6728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8700" y="5534584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INICIO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02870C8-9B86-47B6-8620-C13F47DB6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2123" y="1344887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7C246F-3D74-4068-A087-D7E13AE8ADD9}"/>
              </a:ext>
            </a:extLst>
          </p:cNvPr>
          <p:cNvGrpSpPr/>
          <p:nvPr/>
        </p:nvGrpSpPr>
        <p:grpSpPr>
          <a:xfrm>
            <a:off x="10708727" y="1132033"/>
            <a:ext cx="1439862" cy="4523745"/>
            <a:chOff x="10571446" y="1163992"/>
            <a:chExt cx="1439862" cy="4523745"/>
          </a:xfrm>
        </p:grpSpPr>
        <p:sp>
          <p:nvSpPr>
            <p:cNvPr id="13" name="Line 4">
              <a:extLst>
                <a:ext uri="{FF2B5EF4-FFF2-40B4-BE49-F238E27FC236}">
                  <a16:creationId xmlns:a16="http://schemas.microsoft.com/office/drawing/2014/main" id="{9A07055E-ABDD-4004-BEBF-8B004A5AD8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1321843"/>
              <a:ext cx="0" cy="4156259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4" name="Line 7">
              <a:extLst>
                <a:ext uri="{FF2B5EF4-FFF2-40B4-BE49-F238E27FC236}">
                  <a16:creationId xmlns:a16="http://schemas.microsoft.com/office/drawing/2014/main" id="{8A6B8D41-B62C-4017-AC4C-20BE99118A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73817" y="1321843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5" name="Line 9">
              <a:extLst>
                <a:ext uri="{FF2B5EF4-FFF2-40B4-BE49-F238E27FC236}">
                  <a16:creationId xmlns:a16="http://schemas.microsoft.com/office/drawing/2014/main" id="{098BB941-BCED-4E0D-9E35-D4013D0D60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5478102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634F7B8B-79CB-4711-AECB-14F58B238E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71446" y="3225809"/>
              <a:ext cx="1439862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Segundos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endParaRPr>
            </a:p>
          </p:txBody>
        </p:sp>
        <p:sp>
          <p:nvSpPr>
            <p:cNvPr id="17" name="Text Box 12">
              <a:extLst>
                <a:ext uri="{FF2B5EF4-FFF2-40B4-BE49-F238E27FC236}">
                  <a16:creationId xmlns:a16="http://schemas.microsoft.com/office/drawing/2014/main" id="{3285523A-2774-451D-A020-B364A17FE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5920" y="1163992"/>
              <a:ext cx="431800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3</a:t>
              </a:r>
            </a:p>
          </p:txBody>
        </p:sp>
        <p:sp>
          <p:nvSpPr>
            <p:cNvPr id="18" name="Text Box 14">
              <a:extLst>
                <a:ext uri="{FF2B5EF4-FFF2-40B4-BE49-F238E27FC236}">
                  <a16:creationId xmlns:a16="http://schemas.microsoft.com/office/drawing/2014/main" id="{F08C6284-DCE8-41FF-A10E-9D6518B121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11172" y="5287627"/>
              <a:ext cx="73417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0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751465B-81B2-FE40-AF4C-0D483056CEB5}"/>
              </a:ext>
            </a:extLst>
          </p:cNvPr>
          <p:cNvSpPr txBox="1"/>
          <p:nvPr/>
        </p:nvSpPr>
        <p:spPr>
          <a:xfrm>
            <a:off x="567226" y="4390505"/>
            <a:ext cx="2547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[hand]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AF5548D-4E50-5848-B13A-DD21DC46B8E0}"/>
              </a:ext>
            </a:extLst>
          </p:cNvPr>
          <p:cNvSpPr txBox="1"/>
          <p:nvPr/>
        </p:nvSpPr>
        <p:spPr>
          <a:xfrm>
            <a:off x="4360605" y="4390505"/>
            <a:ext cx="1383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>
                <a:solidFill>
                  <a:schemeClr val="accent5">
                    <a:lumMod val="50000"/>
                  </a:schemeClr>
                </a:solidFill>
              </a:rPr>
              <a:t>[light</a:t>
            </a:r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 (m)</a:t>
            </a:r>
            <a:r>
              <a:rPr lang="es-GB" sz="2000">
                <a:solidFill>
                  <a:schemeClr val="accent5">
                    <a:lumMod val="50000"/>
                  </a:schemeClr>
                </a:solidFill>
              </a:rPr>
              <a:t>]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5B17AC-AB8A-F94F-95ED-E766D8334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552" y="1955294"/>
            <a:ext cx="1610246" cy="207380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5FF612D-3021-3F4B-9D51-BDC1FB4B43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7225" y="1296460"/>
            <a:ext cx="3594100" cy="293247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7E7BEA3-6BFA-0C4B-9844-E5CDEB2A4D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9008" y="2306153"/>
            <a:ext cx="2889423" cy="192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Vocabulario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611853" y="258166"/>
            <a:ext cx="1316290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6A571-5731-4120-9CCE-13B635972106}"/>
              </a:ext>
            </a:extLst>
          </p:cNvPr>
          <p:cNvSpPr txBox="1"/>
          <p:nvPr/>
        </p:nvSpPr>
        <p:spPr>
          <a:xfrm>
            <a:off x="3643372" y="4798563"/>
            <a:ext cx="2595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 </a:t>
            </a: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falda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75C7D-B48A-4FAC-84D2-E3EE6F374E75}"/>
              </a:ext>
            </a:extLst>
          </p:cNvPr>
          <p:cNvSpPr txBox="1"/>
          <p:nvPr/>
        </p:nvSpPr>
        <p:spPr>
          <a:xfrm>
            <a:off x="6369577" y="4790615"/>
            <a:ext cx="3009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pagar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FD5EB-6075-44BA-AFBD-B7B3B6F7C832}"/>
              </a:ext>
            </a:extLst>
          </p:cNvPr>
          <p:cNvSpPr txBox="1"/>
          <p:nvPr/>
        </p:nvSpPr>
        <p:spPr>
          <a:xfrm>
            <a:off x="582358" y="4765563"/>
            <a:ext cx="2655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mostrar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A4F433F-0B25-48C5-BCB9-49BC78C3A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726" y="1325563"/>
            <a:ext cx="503528" cy="4156259"/>
          </a:xfrm>
          <a:prstGeom prst="rect">
            <a:avLst/>
          </a:prstGeom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4BEBCD9-3976-420A-B68B-98B6C6728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8700" y="5534584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INICIO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02870C8-9B86-47B6-8620-C13F47DB6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2123" y="1344887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7C246F-3D74-4068-A087-D7E13AE8ADD9}"/>
              </a:ext>
            </a:extLst>
          </p:cNvPr>
          <p:cNvGrpSpPr/>
          <p:nvPr/>
        </p:nvGrpSpPr>
        <p:grpSpPr>
          <a:xfrm>
            <a:off x="10708727" y="1132033"/>
            <a:ext cx="1439862" cy="4523745"/>
            <a:chOff x="10571446" y="1163992"/>
            <a:chExt cx="1439862" cy="4523745"/>
          </a:xfrm>
        </p:grpSpPr>
        <p:sp>
          <p:nvSpPr>
            <p:cNvPr id="13" name="Line 4">
              <a:extLst>
                <a:ext uri="{FF2B5EF4-FFF2-40B4-BE49-F238E27FC236}">
                  <a16:creationId xmlns:a16="http://schemas.microsoft.com/office/drawing/2014/main" id="{9A07055E-ABDD-4004-BEBF-8B004A5AD8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1321843"/>
              <a:ext cx="0" cy="4156259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4" name="Line 7">
              <a:extLst>
                <a:ext uri="{FF2B5EF4-FFF2-40B4-BE49-F238E27FC236}">
                  <a16:creationId xmlns:a16="http://schemas.microsoft.com/office/drawing/2014/main" id="{8A6B8D41-B62C-4017-AC4C-20BE99118A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73817" y="1321843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5" name="Line 9">
              <a:extLst>
                <a:ext uri="{FF2B5EF4-FFF2-40B4-BE49-F238E27FC236}">
                  <a16:creationId xmlns:a16="http://schemas.microsoft.com/office/drawing/2014/main" id="{098BB941-BCED-4E0D-9E35-D4013D0D60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5478102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634F7B8B-79CB-4711-AECB-14F58B238E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71446" y="3225809"/>
              <a:ext cx="1439862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Segundos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endParaRPr>
            </a:p>
          </p:txBody>
        </p:sp>
        <p:sp>
          <p:nvSpPr>
            <p:cNvPr id="17" name="Text Box 12">
              <a:extLst>
                <a:ext uri="{FF2B5EF4-FFF2-40B4-BE49-F238E27FC236}">
                  <a16:creationId xmlns:a16="http://schemas.microsoft.com/office/drawing/2014/main" id="{3285523A-2774-451D-A020-B364A17FE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5920" y="1163992"/>
              <a:ext cx="431800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3</a:t>
              </a:r>
            </a:p>
          </p:txBody>
        </p:sp>
        <p:sp>
          <p:nvSpPr>
            <p:cNvPr id="18" name="Text Box 14">
              <a:extLst>
                <a:ext uri="{FF2B5EF4-FFF2-40B4-BE49-F238E27FC236}">
                  <a16:creationId xmlns:a16="http://schemas.microsoft.com/office/drawing/2014/main" id="{F08C6284-DCE8-41FF-A10E-9D6518B121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11172" y="5287627"/>
              <a:ext cx="73417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0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751465B-81B2-FE40-AF4C-0D483056CEB5}"/>
              </a:ext>
            </a:extLst>
          </p:cNvPr>
          <p:cNvSpPr txBox="1"/>
          <p:nvPr/>
        </p:nvSpPr>
        <p:spPr>
          <a:xfrm>
            <a:off x="567226" y="4390505"/>
            <a:ext cx="2547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[to show, showing]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AF5548D-4E50-5848-B13A-DD21DC46B8E0}"/>
              </a:ext>
            </a:extLst>
          </p:cNvPr>
          <p:cNvSpPr txBox="1"/>
          <p:nvPr/>
        </p:nvSpPr>
        <p:spPr>
          <a:xfrm>
            <a:off x="3787050" y="4390505"/>
            <a:ext cx="2451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[skirt]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68CD0AAA-331C-FE4C-BA22-E4D6E8345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85" y="1918624"/>
            <a:ext cx="2763376" cy="2471881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4C38ADDE-0BA6-A346-9C2B-B84FEE9903B7}"/>
              </a:ext>
            </a:extLst>
          </p:cNvPr>
          <p:cNvSpPr txBox="1"/>
          <p:nvPr/>
        </p:nvSpPr>
        <p:spPr>
          <a:xfrm>
            <a:off x="6733944" y="4365453"/>
            <a:ext cx="2186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[to pay, paying]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0242A621-AC1C-AB45-BC61-9BD16FD5EC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861" y="1822148"/>
            <a:ext cx="2471881" cy="2471881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96ED9F3-FEB0-D64E-82DC-CE74A02C8B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336" y="1918624"/>
            <a:ext cx="2654039" cy="20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5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Vocabulario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611853" y="258166"/>
            <a:ext cx="1316290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6A571-5731-4120-9CCE-13B635972106}"/>
              </a:ext>
            </a:extLst>
          </p:cNvPr>
          <p:cNvSpPr txBox="1"/>
          <p:nvPr/>
        </p:nvSpPr>
        <p:spPr>
          <a:xfrm>
            <a:off x="3505990" y="4798563"/>
            <a:ext cx="2595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alguien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75C7D-B48A-4FAC-84D2-E3EE6F374E75}"/>
              </a:ext>
            </a:extLst>
          </p:cNvPr>
          <p:cNvSpPr txBox="1"/>
          <p:nvPr/>
        </p:nvSpPr>
        <p:spPr>
          <a:xfrm>
            <a:off x="6369577" y="4790615"/>
            <a:ext cx="3009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la </a:t>
            </a:r>
            <a:r>
              <a:rPr lang="fr-FR" sz="48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mitad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FD5EB-6075-44BA-AFBD-B7B3B6F7C832}"/>
              </a:ext>
            </a:extLst>
          </p:cNvPr>
          <p:cNvSpPr txBox="1"/>
          <p:nvPr/>
        </p:nvSpPr>
        <p:spPr>
          <a:xfrm>
            <a:off x="582358" y="4765563"/>
            <a:ext cx="2655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 euro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A4F433F-0B25-48C5-BCB9-49BC78C3A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726" y="1325563"/>
            <a:ext cx="503528" cy="4156259"/>
          </a:xfrm>
          <a:prstGeom prst="rect">
            <a:avLst/>
          </a:prstGeom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4BEBCD9-3976-420A-B68B-98B6C6728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8700" y="5534584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INICIO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02870C8-9B86-47B6-8620-C13F47DB6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2123" y="1344887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7C246F-3D74-4068-A087-D7E13AE8ADD9}"/>
              </a:ext>
            </a:extLst>
          </p:cNvPr>
          <p:cNvGrpSpPr/>
          <p:nvPr/>
        </p:nvGrpSpPr>
        <p:grpSpPr>
          <a:xfrm>
            <a:off x="10708727" y="1132033"/>
            <a:ext cx="1439862" cy="4523745"/>
            <a:chOff x="10571446" y="1163992"/>
            <a:chExt cx="1439862" cy="4523745"/>
          </a:xfrm>
        </p:grpSpPr>
        <p:sp>
          <p:nvSpPr>
            <p:cNvPr id="13" name="Line 4">
              <a:extLst>
                <a:ext uri="{FF2B5EF4-FFF2-40B4-BE49-F238E27FC236}">
                  <a16:creationId xmlns:a16="http://schemas.microsoft.com/office/drawing/2014/main" id="{9A07055E-ABDD-4004-BEBF-8B004A5AD8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1321843"/>
              <a:ext cx="0" cy="4156259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4" name="Line 7">
              <a:extLst>
                <a:ext uri="{FF2B5EF4-FFF2-40B4-BE49-F238E27FC236}">
                  <a16:creationId xmlns:a16="http://schemas.microsoft.com/office/drawing/2014/main" id="{8A6B8D41-B62C-4017-AC4C-20BE99118A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73817" y="1321843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5" name="Line 9">
              <a:extLst>
                <a:ext uri="{FF2B5EF4-FFF2-40B4-BE49-F238E27FC236}">
                  <a16:creationId xmlns:a16="http://schemas.microsoft.com/office/drawing/2014/main" id="{098BB941-BCED-4E0D-9E35-D4013D0D60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5478102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634F7B8B-79CB-4711-AECB-14F58B238E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71446" y="3225809"/>
              <a:ext cx="1439862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Segundos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endParaRPr>
            </a:p>
          </p:txBody>
        </p:sp>
        <p:sp>
          <p:nvSpPr>
            <p:cNvPr id="17" name="Text Box 12">
              <a:extLst>
                <a:ext uri="{FF2B5EF4-FFF2-40B4-BE49-F238E27FC236}">
                  <a16:creationId xmlns:a16="http://schemas.microsoft.com/office/drawing/2014/main" id="{3285523A-2774-451D-A020-B364A17FE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5920" y="1163992"/>
              <a:ext cx="431800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3</a:t>
              </a:r>
            </a:p>
          </p:txBody>
        </p:sp>
        <p:sp>
          <p:nvSpPr>
            <p:cNvPr id="18" name="Text Box 14">
              <a:extLst>
                <a:ext uri="{FF2B5EF4-FFF2-40B4-BE49-F238E27FC236}">
                  <a16:creationId xmlns:a16="http://schemas.microsoft.com/office/drawing/2014/main" id="{F08C6284-DCE8-41FF-A10E-9D6518B121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11172" y="5287627"/>
              <a:ext cx="73417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0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751465B-81B2-FE40-AF4C-0D483056CEB5}"/>
              </a:ext>
            </a:extLst>
          </p:cNvPr>
          <p:cNvSpPr txBox="1"/>
          <p:nvPr/>
        </p:nvSpPr>
        <p:spPr>
          <a:xfrm>
            <a:off x="567226" y="4390505"/>
            <a:ext cx="2547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[euro]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C38ADDE-0BA6-A346-9C2B-B84FEE9903B7}"/>
              </a:ext>
            </a:extLst>
          </p:cNvPr>
          <p:cNvSpPr txBox="1"/>
          <p:nvPr/>
        </p:nvSpPr>
        <p:spPr>
          <a:xfrm>
            <a:off x="6733944" y="4365453"/>
            <a:ext cx="2547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[half]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7E8DE1-7960-804D-866C-11A7D277D3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80" y="2138016"/>
            <a:ext cx="2364212" cy="221053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16DCF6A-193D-5040-A5F3-78410F41CB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167" l="9890" r="89973">
                        <a14:foregroundMark x1="56181" y1="32500" x2="53571" y2="38333"/>
                        <a14:foregroundMark x1="29258" y1="23000" x2="30220" y2="31667"/>
                        <a14:foregroundMark x1="77610" y1="92167" x2="73489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313" y="2179966"/>
            <a:ext cx="2682121" cy="2210539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FB39B7A1-CD70-DF44-A9B1-01A7409C3AA7}"/>
              </a:ext>
            </a:extLst>
          </p:cNvPr>
          <p:cNvSpPr txBox="1"/>
          <p:nvPr/>
        </p:nvSpPr>
        <p:spPr>
          <a:xfrm>
            <a:off x="3211291" y="2777403"/>
            <a:ext cx="34179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6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someone</a:t>
            </a:r>
            <a:endParaRPr lang="es-GB" sz="6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55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Vocabulario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611853" y="258166"/>
            <a:ext cx="1316290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6A571-5731-4120-9CCE-13B635972106}"/>
              </a:ext>
            </a:extLst>
          </p:cNvPr>
          <p:cNvSpPr txBox="1"/>
          <p:nvPr/>
        </p:nvSpPr>
        <p:spPr>
          <a:xfrm>
            <a:off x="3643372" y="4798563"/>
            <a:ext cx="2595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el </a:t>
            </a:r>
            <a:r>
              <a:rPr lang="fr-FR" sz="48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tipo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75C7D-B48A-4FAC-84D2-E3EE6F374E75}"/>
              </a:ext>
            </a:extLst>
          </p:cNvPr>
          <p:cNvSpPr txBox="1"/>
          <p:nvPr/>
        </p:nvSpPr>
        <p:spPr>
          <a:xfrm>
            <a:off x="6369577" y="4790615"/>
            <a:ext cx="3009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este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FD5EB-6075-44BA-AFBD-B7B3B6F7C832}"/>
              </a:ext>
            </a:extLst>
          </p:cNvPr>
          <p:cNvSpPr txBox="1"/>
          <p:nvPr/>
        </p:nvSpPr>
        <p:spPr>
          <a:xfrm>
            <a:off x="409373" y="4765563"/>
            <a:ext cx="2828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 </a:t>
            </a: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precio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A4F433F-0B25-48C5-BCB9-49BC78C3A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726" y="1325563"/>
            <a:ext cx="503528" cy="4156259"/>
          </a:xfrm>
          <a:prstGeom prst="rect">
            <a:avLst/>
          </a:prstGeom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4BEBCD9-3976-420A-B68B-98B6C6728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8700" y="5534584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INICIO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02870C8-9B86-47B6-8620-C13F47DB6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2123" y="1344887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7C246F-3D74-4068-A087-D7E13AE8ADD9}"/>
              </a:ext>
            </a:extLst>
          </p:cNvPr>
          <p:cNvGrpSpPr/>
          <p:nvPr/>
        </p:nvGrpSpPr>
        <p:grpSpPr>
          <a:xfrm>
            <a:off x="10708727" y="1132033"/>
            <a:ext cx="1439862" cy="4523745"/>
            <a:chOff x="10571446" y="1163992"/>
            <a:chExt cx="1439862" cy="4523745"/>
          </a:xfrm>
        </p:grpSpPr>
        <p:sp>
          <p:nvSpPr>
            <p:cNvPr id="13" name="Line 4">
              <a:extLst>
                <a:ext uri="{FF2B5EF4-FFF2-40B4-BE49-F238E27FC236}">
                  <a16:creationId xmlns:a16="http://schemas.microsoft.com/office/drawing/2014/main" id="{9A07055E-ABDD-4004-BEBF-8B004A5AD8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1321843"/>
              <a:ext cx="0" cy="4156259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4" name="Line 7">
              <a:extLst>
                <a:ext uri="{FF2B5EF4-FFF2-40B4-BE49-F238E27FC236}">
                  <a16:creationId xmlns:a16="http://schemas.microsoft.com/office/drawing/2014/main" id="{8A6B8D41-B62C-4017-AC4C-20BE99118A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73817" y="1321843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5" name="Line 9">
              <a:extLst>
                <a:ext uri="{FF2B5EF4-FFF2-40B4-BE49-F238E27FC236}">
                  <a16:creationId xmlns:a16="http://schemas.microsoft.com/office/drawing/2014/main" id="{098BB941-BCED-4E0D-9E35-D4013D0D60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5478102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634F7B8B-79CB-4711-AECB-14F58B238E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71446" y="3225809"/>
              <a:ext cx="1439862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Segundos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endParaRPr>
            </a:p>
          </p:txBody>
        </p:sp>
        <p:sp>
          <p:nvSpPr>
            <p:cNvPr id="17" name="Text Box 12">
              <a:extLst>
                <a:ext uri="{FF2B5EF4-FFF2-40B4-BE49-F238E27FC236}">
                  <a16:creationId xmlns:a16="http://schemas.microsoft.com/office/drawing/2014/main" id="{3285523A-2774-451D-A020-B364A17FE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5920" y="1163992"/>
              <a:ext cx="431800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3</a:t>
              </a:r>
            </a:p>
          </p:txBody>
        </p:sp>
        <p:sp>
          <p:nvSpPr>
            <p:cNvPr id="18" name="Text Box 14">
              <a:extLst>
                <a:ext uri="{FF2B5EF4-FFF2-40B4-BE49-F238E27FC236}">
                  <a16:creationId xmlns:a16="http://schemas.microsoft.com/office/drawing/2014/main" id="{F08C6284-DCE8-41FF-A10E-9D6518B121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11172" y="5287627"/>
              <a:ext cx="73417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0</a:t>
              </a:r>
            </a:p>
          </p:txBody>
        </p: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1ECF9A6B-EAAE-704B-BBAF-D68676C922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43" y="2050811"/>
            <a:ext cx="2241673" cy="251469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C89A60C9-2C94-D046-AA7D-FD8C54C2AB3C}"/>
              </a:ext>
            </a:extLst>
          </p:cNvPr>
          <p:cNvSpPr txBox="1"/>
          <p:nvPr/>
        </p:nvSpPr>
        <p:spPr>
          <a:xfrm>
            <a:off x="4030298" y="2915183"/>
            <a:ext cx="18213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6000" dirty="0">
                <a:solidFill>
                  <a:schemeClr val="accent6">
                    <a:lumMod val="75000"/>
                  </a:schemeClr>
                </a:solidFill>
                <a:latin typeface="American Typewriter" panose="02090604020004020304" pitchFamily="18" charset="77"/>
              </a:rPr>
              <a:t>type</a:t>
            </a:r>
            <a:endParaRPr lang="es-GB" sz="6600" dirty="0">
              <a:solidFill>
                <a:schemeClr val="accent6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570ABFE-487F-1343-B75A-83AA50B55A58}"/>
              </a:ext>
            </a:extLst>
          </p:cNvPr>
          <p:cNvSpPr txBox="1"/>
          <p:nvPr/>
        </p:nvSpPr>
        <p:spPr>
          <a:xfrm>
            <a:off x="6604086" y="3086128"/>
            <a:ext cx="28937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>
                <a:solidFill>
                  <a:srgbClr val="0070C0"/>
                </a:solidFill>
                <a:latin typeface="Chalkboard" panose="03050602040202020205" pitchFamily="66" charset="77"/>
              </a:rPr>
              <a:t>t</a:t>
            </a:r>
            <a:r>
              <a:rPr lang="es-GB" sz="6000">
                <a:solidFill>
                  <a:srgbClr val="0070C0"/>
                </a:solidFill>
                <a:latin typeface="Chalkboard" panose="03050602040202020205" pitchFamily="66" charset="77"/>
              </a:rPr>
              <a:t>his</a:t>
            </a:r>
            <a:r>
              <a:rPr lang="en-GB" sz="6000">
                <a:solidFill>
                  <a:srgbClr val="0070C0"/>
                </a:solidFill>
                <a:latin typeface="Chalkboard" panose="03050602040202020205" pitchFamily="66" charset="77"/>
              </a:rPr>
              <a:t> (m)</a:t>
            </a:r>
            <a:endParaRPr lang="es-GB" sz="6000" dirty="0">
              <a:solidFill>
                <a:srgbClr val="0070C0"/>
              </a:solidFill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6410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Vocabulario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9994900" y="258166"/>
            <a:ext cx="1933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 / 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78757" y="1030037"/>
            <a:ext cx="95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[1/2]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5058" y="2205524"/>
            <a:ext cx="2719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leve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31969" y="1569778"/>
            <a:ext cx="16535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el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nivel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31969" y="3302033"/>
            <a:ext cx="21587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 Tierra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8739" y="4213148"/>
            <a:ext cx="3023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[Earth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31968" y="5034287"/>
            <a:ext cx="17912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luz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0484" y="5873439"/>
            <a:ext cx="2279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[light]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41826" y="1260869"/>
            <a:ext cx="20721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muerto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/a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52436" y="3262995"/>
            <a:ext cx="22615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muerte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52436" y="5034287"/>
            <a:ext cx="3077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la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comunidad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70440" y="2056238"/>
            <a:ext cx="2261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[dead]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30851" y="4091468"/>
            <a:ext cx="2803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[death]</a:t>
            </a:r>
          </a:p>
        </p:txBody>
      </p:sp>
      <p:sp>
        <p:nvSpPr>
          <p:cNvPr id="26" name="Llamada rectangular redondeada 27">
            <a:extLst>
              <a:ext uri="{FF2B5EF4-FFF2-40B4-BE49-F238E27FC236}">
                <a16:creationId xmlns:a16="http://schemas.microsoft.com/office/drawing/2014/main" id="{B7A0633C-7112-E544-ACEB-3EC61394DB95}"/>
              </a:ext>
            </a:extLst>
          </p:cNvPr>
          <p:cNvSpPr/>
          <p:nvPr/>
        </p:nvSpPr>
        <p:spPr>
          <a:xfrm>
            <a:off x="8147422" y="2380605"/>
            <a:ext cx="3883585" cy="1493093"/>
          </a:xfrm>
          <a:prstGeom prst="wedgeRoundRectCallout">
            <a:avLst>
              <a:gd name="adj1" fmla="val 19156"/>
              <a:gd name="adj2" fmla="val -6988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‘</a:t>
            </a:r>
            <a:r>
              <a:rPr kumimoji="0" lang="en-GB" sz="20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Muerto</a:t>
            </a:r>
            <a:r>
              <a:rPr kumimoji="0" lang="en-GB" sz="20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/a</a:t>
            </a:r>
            <a:r>
              <a:rPr kumimoji="0" lang="en-GB" sz="2000" b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</a:t>
            </a:r>
            <a:r>
              <a:rPr kumimoji="0" lang="en-GB" sz="2000" b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can </a:t>
            </a:r>
            <a:r>
              <a:rPr kumimoji="0" lang="en-GB" sz="2000" b="0" u="none" strike="noStrike" kern="1200" cap="none" spc="0" normalizeH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also </a:t>
            </a:r>
            <a:r>
              <a:rPr kumimoji="0" lang="en-GB" sz="2000" b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 used as </a:t>
            </a:r>
            <a:r>
              <a:rPr kumimoji="0" lang="en-GB" sz="2000" b="0" u="none" strike="noStrike" kern="1200" cap="none" spc="0" normalizeH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 </a:t>
            </a:r>
            <a:r>
              <a:rPr kumimoji="0" lang="en-GB" sz="2000" b="1" i="1" u="none" strike="noStrike" kern="1200" cap="none" spc="0" normalizeH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noun</a:t>
            </a:r>
            <a:r>
              <a:rPr kumimoji="0" lang="en-GB" sz="2000" b="0" u="none" strike="noStrike" kern="1200" cap="none" spc="0" normalizeH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with the meaning ‘dead person’ (m/f).</a:t>
            </a:r>
            <a:endParaRPr kumimoji="0" lang="en-GB" sz="2000" b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F8E23BD-E8E7-4B47-B815-50C6F26EB7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573" y="2886943"/>
            <a:ext cx="1292419" cy="1296112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8DFCC1E7-5D28-544A-846D-61E76BF0AF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168" y="4813295"/>
            <a:ext cx="1176244" cy="110966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A97492A7-5A20-7C4B-877B-F7888E8783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985" y="432238"/>
            <a:ext cx="2072153" cy="16240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53C2F0F7-1242-7641-ACB3-1F69B00E66F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69" b="98836" l="854" r="98171">
                        <a14:foregroundMark x1="69878" y1="7831" x2="69024" y2="9101"/>
                        <a14:foregroundMark x1="30122" y1="7513" x2="24024" y2="14815"/>
                        <a14:foregroundMark x1="29512" y1="3069" x2="29878" y2="4974"/>
                        <a14:foregroundMark x1="10122" y1="30899" x2="4634" y2="44550"/>
                        <a14:foregroundMark x1="87317" y1="57354" x2="94268" y2="62857"/>
                        <a14:foregroundMark x1="96098" y1="65714" x2="98171" y2="67407"/>
                        <a14:foregroundMark x1="1463" y1="48254" x2="854" y2="54286"/>
                        <a14:foregroundMark x1="63902" y1="88360" x2="65854" y2="98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369" y="2558104"/>
            <a:ext cx="1292419" cy="148785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D3FDB229-C72D-AF41-9706-35FD8E2907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1194" y="4730175"/>
            <a:ext cx="2279737" cy="1511140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A9539E12-821B-FD43-B518-B58EF9ADBB97}"/>
              </a:ext>
            </a:extLst>
          </p:cNvPr>
          <p:cNvSpPr txBox="1"/>
          <p:nvPr/>
        </p:nvSpPr>
        <p:spPr>
          <a:xfrm>
            <a:off x="887873" y="1335168"/>
            <a:ext cx="20138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60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77"/>
              </a:rPr>
              <a:t>level</a:t>
            </a:r>
            <a:endParaRPr lang="es-GB" sz="6600" dirty="0">
              <a:solidFill>
                <a:schemeClr val="accent1">
                  <a:lumMod val="75000"/>
                </a:schemeClr>
              </a:solidFill>
              <a:latin typeface="Cooper Black" panose="0208090404030B020404" pitchFamily="18" charset="77"/>
            </a:endParaRPr>
          </a:p>
        </p:txBody>
      </p:sp>
      <p:sp>
        <p:nvSpPr>
          <p:cNvPr id="24" name="Llamada rectangular redondeada 27">
            <a:extLst>
              <a:ext uri="{FF2B5EF4-FFF2-40B4-BE49-F238E27FC236}">
                <a16:creationId xmlns:a16="http://schemas.microsoft.com/office/drawing/2014/main" id="{B2B9E101-9EBA-0C43-AD8B-4B523301205C}"/>
              </a:ext>
            </a:extLst>
          </p:cNvPr>
          <p:cNvSpPr/>
          <p:nvPr/>
        </p:nvSpPr>
        <p:spPr>
          <a:xfrm>
            <a:off x="2540992" y="3937824"/>
            <a:ext cx="4236441" cy="1045447"/>
          </a:xfrm>
          <a:prstGeom prst="wedgeRoundRectCallout">
            <a:avLst>
              <a:gd name="adj1" fmla="val 1471"/>
              <a:gd name="adj2" fmla="val 7023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Remember, the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plural of words ending in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–z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is –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ces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: lu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z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 &gt; lu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ces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.</a:t>
            </a:r>
            <a:endParaRPr kumimoji="0" lang="en-GB" sz="2000" b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Llamada rectangular redondeada 27">
            <a:extLst>
              <a:ext uri="{FF2B5EF4-FFF2-40B4-BE49-F238E27FC236}">
                <a16:creationId xmlns:a16="http://schemas.microsoft.com/office/drawing/2014/main" id="{B2B9E101-9EBA-0C43-AD8B-4B523301205C}"/>
              </a:ext>
            </a:extLst>
          </p:cNvPr>
          <p:cNvSpPr/>
          <p:nvPr/>
        </p:nvSpPr>
        <p:spPr>
          <a:xfrm>
            <a:off x="986823" y="1315356"/>
            <a:ext cx="4236441" cy="1362287"/>
          </a:xfrm>
          <a:prstGeom prst="wedgeRoundRectCallout">
            <a:avLst>
              <a:gd name="adj1" fmla="val 1471"/>
              <a:gd name="adj2" fmla="val 7023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When ‘</a:t>
            </a:r>
            <a:r>
              <a:rPr lang="en-GB" sz="2000" b="1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E</a:t>
            </a:r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arth’ and ‘</a:t>
            </a:r>
            <a:r>
              <a:rPr lang="en-GB" sz="2000" b="1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T</a:t>
            </a:r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ierra’ are used for the planet, they start with a capital letter. </a:t>
            </a:r>
            <a:endParaRPr kumimoji="0" lang="en-GB" sz="2000" b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07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3" grpId="0"/>
      <p:bldP spid="23" grpId="1"/>
      <p:bldP spid="25" grpId="0"/>
      <p:bldP spid="25" grpId="1"/>
      <p:bldP spid="26" grpId="0" animBg="1"/>
      <p:bldP spid="26" grpId="1" animBg="1"/>
      <p:bldP spid="32" grpId="0"/>
      <p:bldP spid="32" grpId="1"/>
      <p:bldP spid="24" grpId="0" animBg="1"/>
      <p:bldP spid="2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Vocabulario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9994900" y="258166"/>
            <a:ext cx="1933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 / 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78757" y="1030037"/>
            <a:ext cx="95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[2/2]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26528" y="1569778"/>
            <a:ext cx="2853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costumbre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76531" y="3207343"/>
            <a:ext cx="26180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 forma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16575" y="5034287"/>
            <a:ext cx="2750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mexicano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285" y="5920195"/>
            <a:ext cx="4917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[Mexican (adj),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Mexican person (m/f)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79747" y="860759"/>
            <a:ext cx="20721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especial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79747" y="2416622"/>
            <a:ext cx="22615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 hora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79747" y="3972485"/>
            <a:ext cx="20721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único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/a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08465" y="3099621"/>
            <a:ext cx="2803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[hour,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time]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6A37BC47-8D72-5D4B-88E6-D248D1D30763}"/>
              </a:ext>
            </a:extLst>
          </p:cNvPr>
          <p:cNvSpPr txBox="1"/>
          <p:nvPr/>
        </p:nvSpPr>
        <p:spPr>
          <a:xfrm>
            <a:off x="8979747" y="5528349"/>
            <a:ext cx="20721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venir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A1397F8-B14E-214D-8244-F45C7B7D71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85" y="4835487"/>
            <a:ext cx="1809751" cy="103155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F10AAF5-3214-684F-BEF5-02CC33EE5F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171" y="1948941"/>
            <a:ext cx="1200207" cy="120020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D96AF30-D33E-9742-A84E-1C6B831357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171" y="3668044"/>
            <a:ext cx="1434130" cy="1099500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A1AB46B1-9D22-7A4F-A2CE-31ABBB99211F}"/>
              </a:ext>
            </a:extLst>
          </p:cNvPr>
          <p:cNvSpPr txBox="1"/>
          <p:nvPr/>
        </p:nvSpPr>
        <p:spPr>
          <a:xfrm>
            <a:off x="469985" y="1325563"/>
            <a:ext cx="2456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c</a:t>
            </a:r>
            <a:r>
              <a:rPr lang="es-GB" sz="400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ustom</a:t>
            </a:r>
            <a:r>
              <a:rPr lang="en-GB" sz="400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, habit</a:t>
            </a:r>
            <a:endParaRPr lang="es-GB" sz="4000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CFEC8D4-EEFC-1146-859A-CEC29335CC50}"/>
              </a:ext>
            </a:extLst>
          </p:cNvPr>
          <p:cNvSpPr txBox="1"/>
          <p:nvPr/>
        </p:nvSpPr>
        <p:spPr>
          <a:xfrm>
            <a:off x="469985" y="3207343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400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way</a:t>
            </a:r>
            <a:endParaRPr lang="es-GB" sz="4000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1027BA1-B6A9-EF43-AEED-2130628272CB}"/>
              </a:ext>
            </a:extLst>
          </p:cNvPr>
          <p:cNvSpPr txBox="1"/>
          <p:nvPr/>
        </p:nvSpPr>
        <p:spPr>
          <a:xfrm>
            <a:off x="6449533" y="737649"/>
            <a:ext cx="21226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4800" dirty="0">
                <a:solidFill>
                  <a:srgbClr val="7030A0"/>
                </a:solidFill>
                <a:latin typeface="Comic Sans MS" panose="030F0902030302020204" pitchFamily="66" charset="0"/>
                <a:cs typeface="Courier New" panose="02070309020205020404" pitchFamily="49" charset="0"/>
              </a:rPr>
              <a:t>special</a:t>
            </a:r>
            <a:endParaRPr lang="es-GB" sz="5400" dirty="0">
              <a:solidFill>
                <a:srgbClr val="7030A0"/>
              </a:solidFill>
              <a:latin typeface="Comic Sans MS" panose="030F0902030302020204" pitchFamily="66" charset="0"/>
              <a:cs typeface="Courier New" panose="02070309020205020404" pitchFamily="49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DBEBA5EF-554B-304C-ACDF-0E750FAB41D3}"/>
              </a:ext>
            </a:extLst>
          </p:cNvPr>
          <p:cNvSpPr txBox="1"/>
          <p:nvPr/>
        </p:nvSpPr>
        <p:spPr>
          <a:xfrm>
            <a:off x="6575841" y="5262599"/>
            <a:ext cx="2623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3200" dirty="0">
                <a:solidFill>
                  <a:schemeClr val="accent2">
                    <a:lumMod val="75000"/>
                  </a:schemeClr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to come, </a:t>
            </a:r>
          </a:p>
          <a:p>
            <a:r>
              <a:rPr lang="es-GB" sz="3200" dirty="0">
                <a:solidFill>
                  <a:schemeClr val="accent2">
                    <a:lumMod val="75000"/>
                  </a:schemeClr>
                </a:solidFill>
                <a:latin typeface="Lucida Console" panose="020B0609040504020204" pitchFamily="49" charset="0"/>
                <a:cs typeface="Courier New" panose="02070309020205020404" pitchFamily="49" charset="0"/>
              </a:rPr>
              <a:t>coming</a:t>
            </a:r>
          </a:p>
        </p:txBody>
      </p:sp>
      <p:sp>
        <p:nvSpPr>
          <p:cNvPr id="37" name="TextBox 17">
            <a:extLst>
              <a:ext uri="{FF2B5EF4-FFF2-40B4-BE49-F238E27FC236}">
                <a16:creationId xmlns:a16="http://schemas.microsoft.com/office/drawing/2014/main" id="{0C202642-7369-B64C-B871-E674C096D794}"/>
              </a:ext>
            </a:extLst>
          </p:cNvPr>
          <p:cNvSpPr txBox="1"/>
          <p:nvPr/>
        </p:nvSpPr>
        <p:spPr>
          <a:xfrm>
            <a:off x="6371483" y="4703408"/>
            <a:ext cx="2167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[unique]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Llamada rectangular redondeada 27">
            <a:extLst>
              <a:ext uri="{FF2B5EF4-FFF2-40B4-BE49-F238E27FC236}">
                <a16:creationId xmlns:a16="http://schemas.microsoft.com/office/drawing/2014/main" id="{B7A0633C-7112-E544-ACEB-3EC61394DB95}"/>
              </a:ext>
            </a:extLst>
          </p:cNvPr>
          <p:cNvSpPr/>
          <p:nvPr/>
        </p:nvSpPr>
        <p:spPr>
          <a:xfrm>
            <a:off x="2474417" y="3861588"/>
            <a:ext cx="4119501" cy="1047758"/>
          </a:xfrm>
          <a:prstGeom prst="wedgeRoundRectCallout">
            <a:avLst>
              <a:gd name="adj1" fmla="val 19562"/>
              <a:gd name="adj2" fmla="val -5826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To say ‘the way </a:t>
            </a:r>
            <a:r>
              <a:rPr lang="en-GB" sz="2000" b="1" i="1" dirty="0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i="1" dirty="0">
                <a:solidFill>
                  <a:schemeClr val="accent5">
                    <a:lumMod val="50000"/>
                  </a:schemeClr>
                </a:solidFill>
              </a:rPr>
              <a:t>doing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something’ in Spanish say</a:t>
            </a:r>
            <a:br>
              <a:rPr lang="en-GB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‘la forma </a:t>
            </a:r>
            <a:r>
              <a:rPr lang="en-GB" sz="2000" b="1" i="1" dirty="0">
                <a:solidFill>
                  <a:schemeClr val="accent5">
                    <a:lumMod val="50000"/>
                  </a:schemeClr>
                </a:solidFill>
              </a:rPr>
              <a:t>de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i="1" dirty="0" err="1">
                <a:solidFill>
                  <a:schemeClr val="accent5">
                    <a:lumMod val="50000"/>
                  </a:schemeClr>
                </a:solidFill>
              </a:rPr>
              <a:t>hacer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algo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’.</a:t>
            </a:r>
            <a:endParaRPr kumimoji="0" lang="en-GB" sz="2000" b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27" name="Llamada rectangular redondeada 27">
            <a:extLst>
              <a:ext uri="{FF2B5EF4-FFF2-40B4-BE49-F238E27FC236}">
                <a16:creationId xmlns:a16="http://schemas.microsoft.com/office/drawing/2014/main" id="{E1F4E25F-10E8-2A49-8F8E-E932ED802034}"/>
              </a:ext>
            </a:extLst>
          </p:cNvPr>
          <p:cNvSpPr/>
          <p:nvPr/>
        </p:nvSpPr>
        <p:spPr>
          <a:xfrm>
            <a:off x="8229600" y="2150873"/>
            <a:ext cx="3698543" cy="2943413"/>
          </a:xfrm>
          <a:prstGeom prst="wedgeRoundRectCallout">
            <a:avLst>
              <a:gd name="adj1" fmla="val -24264"/>
              <a:gd name="adj2" fmla="val 6553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noProof="0" dirty="0">
                <a:solidFill>
                  <a:schemeClr val="accent5">
                    <a:lumMod val="50000"/>
                  </a:schemeClr>
                </a:solidFill>
              </a:rPr>
              <a:t>This verb is similar to </a:t>
            </a:r>
            <a:r>
              <a:rPr lang="en-GB" sz="2000" i="1" noProof="0" dirty="0" err="1">
                <a:solidFill>
                  <a:schemeClr val="accent5">
                    <a:lumMod val="50000"/>
                  </a:schemeClr>
                </a:solidFill>
              </a:rPr>
              <a:t>tener</a:t>
            </a:r>
            <a:r>
              <a:rPr lang="en-GB" sz="2000" i="1" noProof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noProof="0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GB" sz="2000" b="1" i="1" noProof="0" dirty="0">
                <a:solidFill>
                  <a:schemeClr val="accent5">
                    <a:lumMod val="50000"/>
                  </a:schemeClr>
                </a:solidFill>
              </a:rPr>
              <a:t>e-&gt;</a:t>
            </a:r>
            <a:r>
              <a:rPr lang="en-GB" sz="2000" b="1" i="1" noProof="0" dirty="0" err="1">
                <a:solidFill>
                  <a:schemeClr val="accent5">
                    <a:lumMod val="50000"/>
                  </a:schemeClr>
                </a:solidFill>
              </a:rPr>
              <a:t>ie</a:t>
            </a:r>
            <a:r>
              <a:rPr lang="en-GB" sz="2000" b="1" i="1" noProof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noProof="0" dirty="0">
                <a:solidFill>
                  <a:schemeClr val="accent5">
                    <a:lumMod val="50000"/>
                  </a:schemeClr>
                </a:solidFill>
              </a:rPr>
              <a:t>for ‘you’, ‘s/he’ and ‘they’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):</a:t>
            </a:r>
          </a:p>
          <a:p>
            <a:pPr lvl="0" algn="ctr"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lvl="0" algn="ctr"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lvl="0" algn="ctr"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lvl="0" algn="ctr"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lvl="0" algn="ctr">
              <a:defRPr/>
            </a:pP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lvl="0" algn="ctr">
              <a:defRPr/>
            </a:pPr>
            <a:endParaRPr lang="en-GB" sz="2000" noProof="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1" name="Llamada rectangular redondeada 27">
            <a:extLst>
              <a:ext uri="{FF2B5EF4-FFF2-40B4-BE49-F238E27FC236}">
                <a16:creationId xmlns:a16="http://schemas.microsoft.com/office/drawing/2014/main" id="{9C0B035F-AD82-A84B-B1E5-11130B50B305}"/>
              </a:ext>
            </a:extLst>
          </p:cNvPr>
          <p:cNvSpPr/>
          <p:nvPr/>
        </p:nvSpPr>
        <p:spPr>
          <a:xfrm>
            <a:off x="1405702" y="5688531"/>
            <a:ext cx="4089694" cy="658161"/>
          </a:xfrm>
          <a:prstGeom prst="wedgeRoundRectCallout">
            <a:avLst>
              <a:gd name="adj1" fmla="val 19562"/>
              <a:gd name="adj2" fmla="val -6305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¡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Atención</a:t>
            </a:r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! Debes pronunciar la ‘x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’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en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err="1">
                <a:solidFill>
                  <a:schemeClr val="accent5">
                    <a:lumMod val="50000"/>
                  </a:schemeClr>
                </a:solidFill>
              </a:rPr>
              <a:t>esta</a:t>
            </a:r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 palabra como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‘j’.</a:t>
            </a:r>
            <a:endParaRPr kumimoji="0" lang="en-GB" sz="2000" b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62987" y="3379810"/>
            <a:ext cx="13099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002060"/>
                </a:solidFill>
              </a:rPr>
              <a:t>Tú </a:t>
            </a:r>
            <a:r>
              <a:rPr lang="en-GB" sz="2000" dirty="0" err="1">
                <a:solidFill>
                  <a:srgbClr val="002060"/>
                </a:solidFill>
              </a:rPr>
              <a:t>v</a:t>
            </a:r>
            <a:r>
              <a:rPr lang="en-GB" sz="2000" b="1" dirty="0" err="1">
                <a:solidFill>
                  <a:srgbClr val="00B050"/>
                </a:solidFill>
              </a:rPr>
              <a:t>ie</a:t>
            </a:r>
            <a:r>
              <a:rPr lang="en-GB" sz="2000" dirty="0" err="1">
                <a:solidFill>
                  <a:srgbClr val="002060"/>
                </a:solidFill>
              </a:rPr>
              <a:t>nes</a:t>
            </a:r>
            <a:endParaRPr lang="en-GB" sz="2000" b="1" dirty="0">
              <a:solidFill>
                <a:srgbClr val="00B05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005689" y="3383570"/>
            <a:ext cx="14734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002060"/>
                </a:solidFill>
              </a:rPr>
              <a:t>You come</a:t>
            </a:r>
            <a:endParaRPr lang="en-GB" sz="2000" b="1" dirty="0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10554" y="3880475"/>
            <a:ext cx="1361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Ella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v</a:t>
            </a:r>
            <a:r>
              <a:rPr lang="en-GB" sz="2000" b="1" dirty="0" err="1">
                <a:solidFill>
                  <a:srgbClr val="00B050"/>
                </a:solidFill>
              </a:rPr>
              <a:t>ie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ne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028002" y="3868431"/>
            <a:ext cx="15488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She comes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219466" y="4391969"/>
            <a:ext cx="1617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Ellas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v</a:t>
            </a:r>
            <a:r>
              <a:rPr lang="en-GB" sz="2000" b="1" dirty="0" err="1">
                <a:solidFill>
                  <a:srgbClr val="00B050"/>
                </a:solidFill>
              </a:rPr>
              <a:t>ie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nen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052580" y="4373404"/>
            <a:ext cx="1978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They (f) come</a:t>
            </a:r>
          </a:p>
        </p:txBody>
      </p:sp>
    </p:spTree>
    <p:extLst>
      <p:ext uri="{BB962C8B-B14F-4D97-AF65-F5344CB8AC3E}">
        <p14:creationId xmlns:p14="http://schemas.microsoft.com/office/powerpoint/2010/main" val="193460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5" grpId="0"/>
      <p:bldP spid="25" grpId="1"/>
      <p:bldP spid="28" grpId="0"/>
      <p:bldP spid="28" grpId="1"/>
      <p:bldP spid="32" grpId="0"/>
      <p:bldP spid="32" grpId="1"/>
      <p:bldP spid="33" grpId="0"/>
      <p:bldP spid="33" grpId="1"/>
      <p:bldP spid="34" grpId="0"/>
      <p:bldP spid="34" grpId="1"/>
      <p:bldP spid="36" grpId="0"/>
      <p:bldP spid="36" grpId="1"/>
      <p:bldP spid="37" grpId="0"/>
      <p:bldP spid="37" grpId="1"/>
      <p:bldP spid="26" grpId="0" animBg="1"/>
      <p:bldP spid="26" grpId="1" animBg="1"/>
      <p:bldP spid="27" grpId="0" animBg="1"/>
      <p:bldP spid="27" grpId="1" animBg="1"/>
      <p:bldP spid="31" grpId="0" animBg="1"/>
      <p:bldP spid="31" grpId="1" animBg="1"/>
      <p:bldP spid="7" grpId="0"/>
      <p:bldP spid="7" grpId="1"/>
      <p:bldP spid="35" grpId="0"/>
      <p:bldP spid="35" grpId="1"/>
      <p:bldP spid="8" grpId="0"/>
      <p:bldP spid="8" grpId="1"/>
      <p:bldP spid="39" grpId="0"/>
      <p:bldP spid="39" grpId="1"/>
      <p:bldP spid="40" grpId="0"/>
      <p:bldP spid="40" grpId="1"/>
      <p:bldP spid="42" grpId="0"/>
      <p:bldP spid="42" grpId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rman SSCs Presentation" id="{D7EAE5A2-D63E-41EC-90F5-265942C6CAF1}" vid="{1E1D1D12-6C51-42D5-AE20-3CDAAE0CA8D6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4F064CD-3073-5648-9E13-7A2904DB6E77}" vid="{867742E5-2587-084B-8BD5-7DA6ADC8FE5B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4F064CD-3073-5648-9E13-7A2904DB6E77}" vid="{867742E5-2587-084B-8BD5-7DA6ADC8FE5B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nish_skeleton_template" id="{C3BD2417-7D2D-5349-B565-4C54594803A4}" vid="{4CD0F9EC-119A-9B46-859F-896078B7326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9363</TotalTime>
  <Words>9864</Words>
  <Application>Microsoft Macintosh PowerPoint</Application>
  <PresentationFormat>Widescreen</PresentationFormat>
  <Paragraphs>1240</Paragraphs>
  <Slides>36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American Typewriter</vt:lpstr>
      <vt:lpstr>Arial</vt:lpstr>
      <vt:lpstr>Book Antiqua</vt:lpstr>
      <vt:lpstr>Bradley Hand</vt:lpstr>
      <vt:lpstr>Calibri</vt:lpstr>
      <vt:lpstr>Century Gothic</vt:lpstr>
      <vt:lpstr>Chalkboard</vt:lpstr>
      <vt:lpstr>Comic Sans MS</vt:lpstr>
      <vt:lpstr>Cooper Black</vt:lpstr>
      <vt:lpstr>Courier New</vt:lpstr>
      <vt:lpstr>Helvetica</vt:lpstr>
      <vt:lpstr>Lucida Console</vt:lpstr>
      <vt:lpstr>Tw Cen MT</vt:lpstr>
      <vt:lpstr>1_Office Theme</vt:lpstr>
      <vt:lpstr>2_Office Theme</vt:lpstr>
      <vt:lpstr>4_Office Theme</vt:lpstr>
      <vt:lpstr>3_Office Theme</vt:lpstr>
      <vt:lpstr>5_Office Theme</vt:lpstr>
      <vt:lpstr>Describing people and places in Mexico</vt:lpstr>
      <vt:lpstr>Vocabulario</vt:lpstr>
      <vt:lpstr>Vocabulario</vt:lpstr>
      <vt:lpstr>Vocabulario</vt:lpstr>
      <vt:lpstr>Vocabulario</vt:lpstr>
      <vt:lpstr>Vocabulario</vt:lpstr>
      <vt:lpstr>Vocabulario</vt:lpstr>
      <vt:lpstr>Vocabulario</vt:lpstr>
      <vt:lpstr>Vocabulario</vt:lpstr>
      <vt:lpstr>Talking about possessions Possessive adjectives ‘su’ and ‘sus’</vt:lpstr>
      <vt:lpstr>Cosas sobre México</vt:lpstr>
      <vt:lpstr>Lee las descripciones de personas, lugares y cosas de México.  ¿Qué significa ‘su’?</vt:lpstr>
      <vt:lpstr>Lee las descripciones (1-6) otra vez y busca la imagen correcta (a-f).</vt:lpstr>
      <vt:lpstr>Escucha las frases sobre personas, lugares y cosas de México. ¿Es A o B? ¿Qué significa ‘su(s)’: ‘his’, ‘her’ or ‘its’?</vt:lpstr>
      <vt:lpstr>Lee este artículo y escribe el título correcto. Debes elegir ‘su’ o ‘sus’.</vt:lpstr>
      <vt:lpstr>Comida típica de México</vt:lpstr>
      <vt:lpstr>En parejas, lee las frases.</vt:lpstr>
      <vt:lpstr>Escribe las seis frases sobre México en español para una página web de viajes:</vt:lpstr>
      <vt:lpstr>Solución</vt:lpstr>
      <vt:lpstr>Describing a Mexican tradition:  Día de Muertos</vt:lpstr>
      <vt:lpstr>Vocabulario</vt:lpstr>
      <vt:lpstr>Doing something to ‘herself’/’himself’: Reflexive pronoun ‘se’</vt:lpstr>
      <vt:lpstr>Using verbs with reflexive pronouns</vt:lpstr>
      <vt:lpstr>Vocabulario</vt:lpstr>
      <vt:lpstr>Nadia celebra el Día de Muertos. Lee las frases y marca el significado correcto del verbo. ¿Qué significa cada frase?</vt:lpstr>
      <vt:lpstr>Talking about possessions Possessive adjectives ‘su’ and ‘sus’</vt:lpstr>
      <vt:lpstr>Lee unas frases sobre cómo Nadia celebra el Día de Muertos.  ¿Necesitas ‘se’ o ‘su’? Escribe la opción correcta. ¿Qué significan las frases?</vt:lpstr>
      <vt:lpstr>escuchar / leer</vt:lpstr>
      <vt:lpstr>Una tradición mexicana: el Día de Muertos</vt:lpstr>
      <vt:lpstr>En parejas, lee las frases.</vt:lpstr>
      <vt:lpstr>Hablamos sobre las costumbres de Nadia</vt:lpstr>
      <vt:lpstr>Persona A</vt:lpstr>
      <vt:lpstr>Persona B</vt:lpstr>
      <vt:lpstr>Respuestas</vt:lpstr>
      <vt:lpstr>Gaming Grammar</vt:lpstr>
      <vt:lpstr>Deberes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Amanda Izquierdo</cp:lastModifiedBy>
  <cp:revision>520</cp:revision>
  <dcterms:created xsi:type="dcterms:W3CDTF">2019-03-27T07:30:03Z</dcterms:created>
  <dcterms:modified xsi:type="dcterms:W3CDTF">2022-12-01T09:53:41Z</dcterms:modified>
</cp:coreProperties>
</file>