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 id="2147483749" r:id="rId4"/>
    <p:sldMasterId id="2147483762" r:id="rId5"/>
    <p:sldMasterId id="2147483775" r:id="rId6"/>
  </p:sldMasterIdLst>
  <p:notesMasterIdLst>
    <p:notesMasterId r:id="rId51"/>
  </p:notesMasterIdLst>
  <p:sldIdLst>
    <p:sldId id="259" r:id="rId7"/>
    <p:sldId id="549" r:id="rId8"/>
    <p:sldId id="273" r:id="rId9"/>
    <p:sldId id="632" r:id="rId10"/>
    <p:sldId id="630" r:id="rId11"/>
    <p:sldId id="620" r:id="rId12"/>
    <p:sldId id="621" r:id="rId13"/>
    <p:sldId id="622" r:id="rId14"/>
    <p:sldId id="631" r:id="rId15"/>
    <p:sldId id="623" r:id="rId16"/>
    <p:sldId id="325" r:id="rId17"/>
    <p:sldId id="491" r:id="rId18"/>
    <p:sldId id="660" r:id="rId19"/>
    <p:sldId id="285" r:id="rId20"/>
    <p:sldId id="286" r:id="rId21"/>
    <p:sldId id="736" r:id="rId22"/>
    <p:sldId id="737" r:id="rId23"/>
    <p:sldId id="738" r:id="rId24"/>
    <p:sldId id="276" r:id="rId25"/>
    <p:sldId id="730" r:id="rId26"/>
    <p:sldId id="282" r:id="rId27"/>
    <p:sldId id="739" r:id="rId28"/>
    <p:sldId id="628" r:id="rId29"/>
    <p:sldId id="687" r:id="rId30"/>
    <p:sldId id="740" r:id="rId31"/>
    <p:sldId id="701" r:id="rId32"/>
    <p:sldId id="703" r:id="rId33"/>
    <p:sldId id="704" r:id="rId34"/>
    <p:sldId id="319" r:id="rId35"/>
    <p:sldId id="731" r:id="rId36"/>
    <p:sldId id="706" r:id="rId37"/>
    <p:sldId id="745" r:id="rId38"/>
    <p:sldId id="733" r:id="rId39"/>
    <p:sldId id="554" r:id="rId40"/>
    <p:sldId id="735" r:id="rId41"/>
    <p:sldId id="741" r:id="rId42"/>
    <p:sldId id="743" r:id="rId43"/>
    <p:sldId id="744" r:id="rId44"/>
    <p:sldId id="742" r:id="rId45"/>
    <p:sldId id="746" r:id="rId46"/>
    <p:sldId id="748" r:id="rId47"/>
    <p:sldId id="709" r:id="rId48"/>
    <p:sldId id="710" r:id="rId49"/>
    <p:sldId id="74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EBEFF7"/>
    <a:srgbClr val="FFF4E7"/>
    <a:srgbClr val="D1DFEF"/>
    <a:srgbClr val="FFE8CB"/>
    <a:srgbClr val="FE6700"/>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1" autoAdjust="0"/>
    <p:restoredTop sz="95833" autoAdjust="0"/>
  </p:normalViewPr>
  <p:slideViewPr>
    <p:cSldViewPr snapToGrid="0">
      <p:cViewPr varScale="1">
        <p:scale>
          <a:sx n="107" d="100"/>
          <a:sy n="107" d="100"/>
        </p:scale>
        <p:origin x="696" y="168"/>
      </p:cViewPr>
      <p:guideLst/>
    </p:cSldViewPr>
  </p:slideViewPr>
  <p:outlineViewPr>
    <p:cViewPr>
      <p:scale>
        <a:sx n="33" d="100"/>
        <a:sy n="33" d="100"/>
      </p:scale>
      <p:origin x="0" y="0"/>
    </p:cViewPr>
  </p:outlineViewPr>
  <p:notesTextViewPr>
    <p:cViewPr>
      <p:scale>
        <a:sx n="1" d="1"/>
        <a:sy n="1" d="1"/>
      </p:scale>
      <p:origin x="0" y="-1352"/>
    </p:cViewPr>
  </p:notesTextViewPr>
  <p:sorterViewPr>
    <p:cViewPr varScale="1">
      <p:scale>
        <a:sx n="1" d="1"/>
        <a:sy n="1" d="1"/>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e.statista.com/statistik/daten/studie/587709/umfrage/umsatzentwicklung-des-pbs-marktes-in-deutschland/"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betzold.de/blog/die-schultafel-im-wandel-der-zei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e.statista.com/statistik/daten/studie/587709/umfrage/umsatzentwicklung-des-pbs-marktes-in-deutschland/"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betzold.de/blog/die-schultafel-im-wandel-der-zei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[ö] [ü] [ä]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numbers 1-1000</a:t>
            </a:r>
            <a:br>
              <a:rPr lang="en-GB" sz="1200" b="0" dirty="0"/>
            </a:br>
            <a:r>
              <a:rPr lang="en-GB" sz="1200" b="0" dirty="0"/>
              <a:t>Revisit </a:t>
            </a:r>
            <a:r>
              <a:rPr lang="en-GB" sz="1200" b="0" dirty="0" err="1"/>
              <a:t>möchte</a:t>
            </a:r>
            <a:r>
              <a:rPr lang="en-GB" sz="1200" b="0" dirty="0"/>
              <a:t>(n) and </a:t>
            </a:r>
            <a:r>
              <a:rPr lang="en-GB" sz="1200" b="0" dirty="0" err="1"/>
              <a:t>mögen</a:t>
            </a:r>
            <a:br>
              <a:rPr lang="en-GB" sz="1200" b="0" dirty="0"/>
            </a:br>
            <a:r>
              <a:rPr lang="en-GB" sz="1200" b="0" dirty="0"/>
              <a:t>Plural rules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9.2.2.2</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bleiben</a:t>
            </a:r>
            <a:r>
              <a:rPr lang="en-GB" sz="1200" b="0" i="0" u="none" strike="noStrike" kern="1200" cap="none" baseline="0" dirty="0">
                <a:solidFill>
                  <a:schemeClr val="tx1"/>
                </a:solidFill>
                <a:effectLst/>
                <a:latin typeface="+mn-lt"/>
                <a:ea typeface="Calibri"/>
                <a:cs typeface="Calibri"/>
                <a:sym typeface="Calibri"/>
              </a:rPr>
              <a:t> [113] </a:t>
            </a:r>
            <a:r>
              <a:rPr lang="en-GB" sz="1200" b="0" i="0" u="none" strike="noStrike" kern="1200" cap="none" baseline="0" dirty="0" err="1">
                <a:solidFill>
                  <a:schemeClr val="tx1"/>
                </a:solidFill>
                <a:effectLst/>
                <a:latin typeface="+mn-lt"/>
                <a:ea typeface="Calibri"/>
                <a:cs typeface="Calibri"/>
                <a:sym typeface="Calibri"/>
              </a:rPr>
              <a:t>scheinen</a:t>
            </a:r>
            <a:r>
              <a:rPr lang="en-GB" sz="1200" b="0" i="0" u="none" strike="noStrike" kern="1200" cap="none" baseline="0" dirty="0">
                <a:solidFill>
                  <a:schemeClr val="tx1"/>
                </a:solidFill>
                <a:effectLst/>
                <a:latin typeface="+mn-lt"/>
                <a:ea typeface="Calibri"/>
                <a:cs typeface="Calibri"/>
                <a:sym typeface="Calibri"/>
              </a:rPr>
              <a:t> [275] </a:t>
            </a:r>
            <a:r>
              <a:rPr lang="en-GB" sz="1200" b="0" i="0" u="none" strike="noStrike" kern="1200" cap="none" baseline="0" dirty="0" err="1">
                <a:solidFill>
                  <a:schemeClr val="tx1"/>
                </a:solidFill>
                <a:effectLst/>
                <a:latin typeface="+mn-lt"/>
                <a:ea typeface="Calibri"/>
                <a:cs typeface="Calibri"/>
                <a:sym typeface="Calibri"/>
              </a:rPr>
              <a:t>Bruder</a:t>
            </a:r>
            <a:r>
              <a:rPr lang="en-GB" sz="1200" b="0" i="0" u="none" strike="noStrike" kern="1200" cap="none" baseline="0" dirty="0">
                <a:solidFill>
                  <a:schemeClr val="tx1"/>
                </a:solidFill>
                <a:effectLst/>
                <a:latin typeface="+mn-lt"/>
                <a:ea typeface="Calibri"/>
                <a:cs typeface="Calibri"/>
                <a:sym typeface="Calibri"/>
              </a:rPr>
              <a:t> [730] Buch [300] </a:t>
            </a:r>
            <a:r>
              <a:rPr lang="en-GB" sz="1200" b="0" i="0" u="none" strike="noStrike" kern="1200" cap="none" baseline="0" dirty="0" err="1">
                <a:solidFill>
                  <a:schemeClr val="tx1"/>
                </a:solidFill>
                <a:effectLst/>
                <a:latin typeface="+mn-lt"/>
                <a:ea typeface="Calibri"/>
                <a:cs typeface="Calibri"/>
                <a:sym typeface="Calibri"/>
              </a:rPr>
              <a:t>Farbe</a:t>
            </a:r>
            <a:r>
              <a:rPr lang="en-GB" sz="1200" b="0" i="0" u="none" strike="noStrike" kern="1200" cap="none" baseline="0" dirty="0">
                <a:solidFill>
                  <a:schemeClr val="tx1"/>
                </a:solidFill>
                <a:effectLst/>
                <a:latin typeface="+mn-lt"/>
                <a:ea typeface="Calibri"/>
                <a:cs typeface="Calibri"/>
                <a:sym typeface="Calibri"/>
              </a:rPr>
              <a:t> [1079] </a:t>
            </a:r>
            <a:r>
              <a:rPr lang="en-GB" sz="1200" b="0" i="0" u="none" strike="noStrike" kern="1200" cap="none" baseline="0" dirty="0" err="1">
                <a:solidFill>
                  <a:schemeClr val="tx1"/>
                </a:solidFill>
                <a:effectLst/>
                <a:latin typeface="+mn-lt"/>
                <a:ea typeface="Calibri"/>
                <a:cs typeface="Calibri"/>
                <a:sym typeface="Calibri"/>
              </a:rPr>
              <a:t>Fehler</a:t>
            </a:r>
            <a:r>
              <a:rPr lang="en-GB" sz="1200" b="0" i="0" u="none" strike="noStrike" kern="1200" cap="none" baseline="0" dirty="0">
                <a:solidFill>
                  <a:schemeClr val="tx1"/>
                </a:solidFill>
                <a:effectLst/>
                <a:latin typeface="+mn-lt"/>
                <a:ea typeface="Calibri"/>
                <a:cs typeface="Calibri"/>
                <a:sym typeface="Calibri"/>
              </a:rPr>
              <a:t> [861] </a:t>
            </a:r>
            <a:r>
              <a:rPr lang="en-GB" sz="1200" b="0" i="0" u="none" strike="noStrike" kern="1200" cap="none" baseline="0" dirty="0" err="1">
                <a:solidFill>
                  <a:schemeClr val="tx1"/>
                </a:solidFill>
                <a:effectLst/>
                <a:latin typeface="+mn-lt"/>
                <a:ea typeface="Calibri"/>
                <a:cs typeface="Calibri"/>
                <a:sym typeface="Calibri"/>
              </a:rPr>
              <a:t>Jahr</a:t>
            </a:r>
            <a:r>
              <a:rPr lang="en-GB" sz="1200" b="0" i="0" u="none" strike="noStrike" kern="1200" cap="none" baseline="0" dirty="0">
                <a:solidFill>
                  <a:schemeClr val="tx1"/>
                </a:solidFill>
                <a:effectLst/>
                <a:latin typeface="+mn-lt"/>
                <a:ea typeface="Calibri"/>
                <a:cs typeface="Calibri"/>
                <a:sym typeface="Calibri"/>
              </a:rPr>
              <a:t> [51] </a:t>
            </a:r>
            <a:r>
              <a:rPr lang="en-GB" sz="1200" b="0" i="0" u="none" strike="noStrike" kern="1200" cap="none" baseline="0" dirty="0" err="1">
                <a:solidFill>
                  <a:schemeClr val="tx1"/>
                </a:solidFill>
                <a:effectLst/>
                <a:latin typeface="+mn-lt"/>
                <a:ea typeface="Calibri"/>
                <a:cs typeface="Calibri"/>
                <a:sym typeface="Calibri"/>
              </a:rPr>
              <a:t>Klassenzimmer</a:t>
            </a:r>
            <a:r>
              <a:rPr lang="en-GB" sz="1200" b="0" i="0" u="none" strike="noStrike" kern="1200" cap="none" baseline="0" dirty="0">
                <a:solidFill>
                  <a:schemeClr val="tx1"/>
                </a:solidFill>
                <a:effectLst/>
                <a:latin typeface="+mn-lt"/>
                <a:ea typeface="Calibri"/>
                <a:cs typeface="Calibri"/>
                <a:sym typeface="Calibri"/>
              </a:rPr>
              <a:t> [&gt;5009] Lehrer [695] Mal [82] Mann [121] </a:t>
            </a:r>
            <a:r>
              <a:rPr lang="en-GB" sz="1200" b="0" i="0" u="none" strike="noStrike" kern="1200" cap="none" baseline="0" dirty="0" err="1">
                <a:solidFill>
                  <a:schemeClr val="tx1"/>
                </a:solidFill>
                <a:effectLst/>
                <a:latin typeface="+mn-lt"/>
                <a:ea typeface="Calibri"/>
                <a:cs typeface="Calibri"/>
                <a:sym typeface="Calibri"/>
              </a:rPr>
              <a:t>Milliarde</a:t>
            </a:r>
            <a:r>
              <a:rPr lang="en-GB" sz="1200" b="0" i="0" u="none" strike="noStrike" kern="1200" cap="none" baseline="0" dirty="0">
                <a:solidFill>
                  <a:schemeClr val="tx1"/>
                </a:solidFill>
                <a:effectLst/>
                <a:latin typeface="+mn-lt"/>
                <a:ea typeface="Calibri"/>
                <a:cs typeface="Calibri"/>
                <a:sym typeface="Calibri"/>
              </a:rPr>
              <a:t> [453] Million [209] Monat [303] Mutter [218] </a:t>
            </a:r>
            <a:r>
              <a:rPr lang="en-GB" sz="1200" b="0" i="0" u="none" strike="noStrike" kern="1200" cap="none" baseline="0" dirty="0" err="1">
                <a:solidFill>
                  <a:schemeClr val="tx1"/>
                </a:solidFill>
                <a:effectLst/>
                <a:latin typeface="+mn-lt"/>
                <a:ea typeface="Calibri"/>
                <a:cs typeface="Calibri"/>
                <a:sym typeface="Calibri"/>
              </a:rPr>
              <a:t>Prozent</a:t>
            </a:r>
            <a:r>
              <a:rPr lang="en-GB" sz="1200" b="0" i="0" u="none" strike="noStrike" kern="1200" cap="none" baseline="0" dirty="0">
                <a:solidFill>
                  <a:schemeClr val="tx1"/>
                </a:solidFill>
                <a:effectLst/>
                <a:latin typeface="+mn-lt"/>
                <a:ea typeface="Calibri"/>
                <a:cs typeface="Calibri"/>
                <a:sym typeface="Calibri"/>
              </a:rPr>
              <a:t> [172] </a:t>
            </a:r>
            <a:r>
              <a:rPr lang="en-GB" sz="1200" b="0" i="0" u="none" strike="noStrike" kern="1200" cap="none" baseline="0" dirty="0" err="1">
                <a:solidFill>
                  <a:schemeClr val="tx1"/>
                </a:solidFill>
                <a:effectLst/>
                <a:latin typeface="+mn-lt"/>
                <a:ea typeface="Calibri"/>
                <a:cs typeface="Calibri"/>
                <a:sym typeface="Calibri"/>
              </a:rPr>
              <a:t>Schülerin</a:t>
            </a:r>
            <a:r>
              <a:rPr lang="en-GB" sz="1200" b="0" i="0" u="none" strike="noStrike" kern="1200" cap="none" baseline="0" dirty="0">
                <a:solidFill>
                  <a:schemeClr val="tx1"/>
                </a:solidFill>
                <a:effectLst/>
                <a:latin typeface="+mn-lt"/>
                <a:ea typeface="Calibri"/>
                <a:cs typeface="Calibri"/>
                <a:sym typeface="Calibri"/>
              </a:rPr>
              <a:t> [556] Seite1 [197] Sohn [596] Tafel [3855] Tier [614] </a:t>
            </a:r>
            <a:r>
              <a:rPr lang="en-GB" sz="1200" b="0" i="0" u="none" strike="noStrike" kern="1200" cap="none" baseline="0" dirty="0" err="1">
                <a:solidFill>
                  <a:schemeClr val="tx1"/>
                </a:solidFill>
                <a:effectLst/>
                <a:latin typeface="+mn-lt"/>
                <a:ea typeface="Calibri"/>
                <a:cs typeface="Calibri"/>
                <a:sym typeface="Calibri"/>
              </a:rPr>
              <a:t>Unternehmen</a:t>
            </a:r>
            <a:r>
              <a:rPr lang="en-GB" sz="1200" b="0" i="0" u="none" strike="noStrike" kern="1200" cap="none" baseline="0" dirty="0">
                <a:solidFill>
                  <a:schemeClr val="tx1"/>
                </a:solidFill>
                <a:effectLst/>
                <a:latin typeface="+mn-lt"/>
                <a:ea typeface="Calibri"/>
                <a:cs typeface="Calibri"/>
                <a:sym typeface="Calibri"/>
              </a:rPr>
              <a:t> [236] </a:t>
            </a:r>
            <a:r>
              <a:rPr lang="en-GB" sz="1200" b="0" i="0" u="none" strike="noStrike" kern="1200" cap="none" baseline="0" dirty="0" err="1">
                <a:solidFill>
                  <a:schemeClr val="tx1"/>
                </a:solidFill>
                <a:effectLst/>
                <a:latin typeface="+mn-lt"/>
                <a:ea typeface="Calibri"/>
                <a:cs typeface="Calibri"/>
                <a:sym typeface="Calibri"/>
              </a:rPr>
              <a:t>breit</a:t>
            </a:r>
            <a:r>
              <a:rPr lang="en-GB" sz="1200" b="0" i="0" u="none" strike="noStrike" kern="1200" cap="none" baseline="0" dirty="0">
                <a:solidFill>
                  <a:schemeClr val="tx1"/>
                </a:solidFill>
                <a:effectLst/>
                <a:latin typeface="+mn-lt"/>
                <a:ea typeface="Calibri"/>
                <a:cs typeface="Calibri"/>
                <a:sym typeface="Calibri"/>
              </a:rPr>
              <a:t> [847] </a:t>
            </a:r>
            <a:r>
              <a:rPr lang="en-GB" sz="1200" b="0" i="0" u="none" strike="noStrike" kern="1200" cap="none" baseline="0" dirty="0" err="1">
                <a:solidFill>
                  <a:schemeClr val="tx1"/>
                </a:solidFill>
                <a:effectLst/>
                <a:latin typeface="+mn-lt"/>
                <a:ea typeface="Calibri"/>
                <a:cs typeface="Calibri"/>
                <a:sym typeface="Calibri"/>
              </a:rPr>
              <a:t>jeder</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jede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jedes</a:t>
            </a:r>
            <a:r>
              <a:rPr lang="en-GB" sz="1200" b="0" i="0" u="none" strike="noStrike" kern="1200" cap="none" baseline="0" dirty="0">
                <a:solidFill>
                  <a:schemeClr val="tx1"/>
                </a:solidFill>
                <a:effectLst/>
                <a:latin typeface="+mn-lt"/>
                <a:ea typeface="Calibri"/>
                <a:cs typeface="Calibri"/>
                <a:sym typeface="Calibri"/>
              </a:rPr>
              <a:t> [87] </a:t>
            </a:r>
            <a:r>
              <a:rPr lang="en-GB" sz="1200" b="0" i="0" u="none" strike="noStrike" kern="1200" cap="none" baseline="0" dirty="0" err="1">
                <a:solidFill>
                  <a:schemeClr val="tx1"/>
                </a:solidFill>
                <a:effectLst/>
                <a:latin typeface="+mn-lt"/>
                <a:ea typeface="Calibri"/>
                <a:cs typeface="Calibri"/>
                <a:sym typeface="Calibri"/>
              </a:rPr>
              <a:t>lieb</a:t>
            </a:r>
            <a:r>
              <a:rPr lang="en-GB" sz="1200" b="0" i="0" u="none" strike="noStrike" kern="1200" cap="none" baseline="0" dirty="0">
                <a:solidFill>
                  <a:schemeClr val="tx1"/>
                </a:solidFill>
                <a:effectLst/>
                <a:latin typeface="+mn-lt"/>
                <a:ea typeface="Calibri"/>
                <a:cs typeface="Calibri"/>
                <a:sym typeface="Calibri"/>
              </a:rPr>
              <a:t> [987] </a:t>
            </a:r>
            <a:r>
              <a:rPr lang="en-GB" sz="1200" b="0" i="0" u="none" strike="noStrike" kern="1200" cap="none" baseline="0" dirty="0" err="1">
                <a:solidFill>
                  <a:schemeClr val="tx1"/>
                </a:solidFill>
                <a:effectLst/>
                <a:latin typeface="+mn-lt"/>
                <a:ea typeface="Calibri"/>
                <a:cs typeface="Calibri"/>
                <a:sym typeface="Calibri"/>
              </a:rPr>
              <a:t>nächste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nächstes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nächsten</a:t>
            </a:r>
            <a:r>
              <a:rPr lang="en-GB" sz="1200" b="0" i="0" u="none" strike="noStrike" kern="1200" cap="none" baseline="0" dirty="0">
                <a:solidFill>
                  <a:schemeClr val="tx1"/>
                </a:solidFill>
                <a:effectLst/>
                <a:latin typeface="+mn-lt"/>
                <a:ea typeface="Calibri"/>
                <a:cs typeface="Calibri"/>
                <a:sym typeface="Calibri"/>
              </a:rPr>
              <a:t> [235] da [48] </a:t>
            </a:r>
            <a:r>
              <a:rPr lang="en-GB" sz="1200" b="0" i="0" u="none" strike="noStrike" kern="1200" cap="none" baseline="0" dirty="0" err="1">
                <a:solidFill>
                  <a:schemeClr val="tx1"/>
                </a:solidFill>
                <a:effectLst/>
                <a:latin typeface="+mn-lt"/>
                <a:ea typeface="Calibri"/>
                <a:cs typeface="Calibri"/>
                <a:sym typeface="Calibri"/>
              </a:rPr>
              <a:t>nur</a:t>
            </a:r>
            <a:r>
              <a:rPr lang="en-GB" sz="1200" b="0" i="0" u="none" strike="noStrike" kern="1200" cap="none" baseline="0" dirty="0">
                <a:solidFill>
                  <a:schemeClr val="tx1"/>
                </a:solidFill>
                <a:effectLst/>
                <a:latin typeface="+mn-lt"/>
                <a:ea typeface="Calibri"/>
                <a:cs typeface="Calibri"/>
                <a:sym typeface="Calibri"/>
              </a:rPr>
              <a:t> [39] </a:t>
            </a:r>
            <a:r>
              <a:rPr lang="en-GB" sz="1200" b="0" i="0" u="none" strike="noStrike" kern="1200" cap="none" baseline="0" dirty="0" err="1">
                <a:solidFill>
                  <a:schemeClr val="tx1"/>
                </a:solidFill>
                <a:effectLst/>
                <a:latin typeface="+mn-lt"/>
                <a:ea typeface="Calibri"/>
                <a:cs typeface="Calibri"/>
                <a:sym typeface="Calibri"/>
              </a:rPr>
              <a:t>schließlich</a:t>
            </a:r>
            <a:r>
              <a:rPr lang="en-GB" sz="1200" b="0" i="0" u="none" strike="noStrike" kern="1200" cap="none" baseline="0" dirty="0">
                <a:solidFill>
                  <a:schemeClr val="tx1"/>
                </a:solidFill>
                <a:effectLst/>
                <a:latin typeface="+mn-lt"/>
                <a:ea typeface="Calibri"/>
                <a:cs typeface="Calibri"/>
                <a:sym typeface="Calibri"/>
              </a:rPr>
              <a:t> [351] Wie </a:t>
            </a:r>
            <a:r>
              <a:rPr lang="en-GB" sz="1200" b="0" i="0" u="none" strike="noStrike" kern="1200" cap="none" baseline="0" dirty="0" err="1">
                <a:solidFill>
                  <a:schemeClr val="tx1"/>
                </a:solidFill>
                <a:effectLst/>
                <a:latin typeface="+mn-lt"/>
                <a:ea typeface="Calibri"/>
                <a:cs typeface="Calibri"/>
                <a:sym typeface="Calibri"/>
              </a:rPr>
              <a:t>viele</a:t>
            </a:r>
            <a:r>
              <a:rPr lang="en-GB" sz="1200" b="0" i="0" u="none" strike="noStrike" kern="1200" cap="none" baseline="0" dirty="0">
                <a:solidFill>
                  <a:schemeClr val="tx1"/>
                </a:solidFill>
                <a:effectLst/>
                <a:latin typeface="+mn-lt"/>
                <a:ea typeface="Calibri"/>
                <a:cs typeface="Calibri"/>
                <a:sym typeface="Calibri"/>
              </a:rPr>
              <a:t>? [n/a] elf [1507] </a:t>
            </a:r>
            <a:r>
              <a:rPr lang="en-GB" sz="1200" b="0" i="0" u="none" strike="noStrike" kern="1200" cap="none" baseline="0" dirty="0" err="1">
                <a:solidFill>
                  <a:schemeClr val="tx1"/>
                </a:solidFill>
                <a:effectLst/>
                <a:latin typeface="+mn-lt"/>
                <a:ea typeface="Calibri"/>
                <a:cs typeface="Calibri"/>
                <a:sym typeface="Calibri"/>
              </a:rPr>
              <a:t>zwölf</a:t>
            </a:r>
            <a:r>
              <a:rPr lang="en-GB" sz="1200" b="0" i="0" u="none" strike="noStrike" kern="1200" cap="none" baseline="0" dirty="0">
                <a:solidFill>
                  <a:schemeClr val="tx1"/>
                </a:solidFill>
                <a:effectLst/>
                <a:latin typeface="+mn-lt"/>
                <a:ea typeface="Calibri"/>
                <a:cs typeface="Calibri"/>
                <a:sym typeface="Calibri"/>
              </a:rPr>
              <a:t> [1080] </a:t>
            </a:r>
            <a:r>
              <a:rPr lang="en-GB" sz="1200" b="0" i="0" u="none" strike="noStrike" kern="1200" cap="none" baseline="0" dirty="0" err="1">
                <a:solidFill>
                  <a:schemeClr val="tx1"/>
                </a:solidFill>
                <a:effectLst/>
                <a:latin typeface="+mn-lt"/>
                <a:ea typeface="Calibri"/>
                <a:cs typeface="Calibri"/>
                <a:sym typeface="Calibri"/>
              </a:rPr>
              <a:t>dreizehn</a:t>
            </a:r>
            <a:r>
              <a:rPr lang="en-GB" sz="1200" b="0" i="0" u="none" strike="noStrike" kern="1200" cap="none" baseline="0" dirty="0">
                <a:solidFill>
                  <a:schemeClr val="tx1"/>
                </a:solidFill>
                <a:effectLst/>
                <a:latin typeface="+mn-lt"/>
                <a:ea typeface="Calibri"/>
                <a:cs typeface="Calibri"/>
                <a:sym typeface="Calibri"/>
              </a:rPr>
              <a:t> [4772] </a:t>
            </a:r>
            <a:r>
              <a:rPr lang="en-GB" sz="1200" b="0" i="0" u="none" strike="noStrike" kern="1200" cap="none" baseline="0" dirty="0" err="1">
                <a:solidFill>
                  <a:schemeClr val="tx1"/>
                </a:solidFill>
                <a:effectLst/>
                <a:latin typeface="+mn-lt"/>
                <a:ea typeface="Calibri"/>
                <a:cs typeface="Calibri"/>
                <a:sym typeface="Calibri"/>
              </a:rPr>
              <a:t>sechzehn</a:t>
            </a:r>
            <a:r>
              <a:rPr lang="en-GB" sz="1200" b="0" i="0" u="none" strike="noStrike" kern="1200" cap="none" baseline="0" dirty="0">
                <a:solidFill>
                  <a:schemeClr val="tx1"/>
                </a:solidFill>
                <a:effectLst/>
                <a:latin typeface="+mn-lt"/>
                <a:ea typeface="Calibri"/>
                <a:cs typeface="Calibri"/>
                <a:sym typeface="Calibri"/>
              </a:rPr>
              <a:t> [4924] </a:t>
            </a:r>
            <a:r>
              <a:rPr lang="en-GB" sz="1200" b="0" i="0" u="none" strike="noStrike" kern="1200" cap="none" baseline="0" dirty="0" err="1">
                <a:solidFill>
                  <a:schemeClr val="tx1"/>
                </a:solidFill>
                <a:effectLst/>
                <a:latin typeface="+mn-lt"/>
                <a:ea typeface="Calibri"/>
                <a:cs typeface="Calibri"/>
                <a:sym typeface="Calibri"/>
              </a:rPr>
              <a:t>siebzehn</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zweiundzwanzig</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tausend</a:t>
            </a:r>
            <a:r>
              <a:rPr lang="en-GB" sz="1200" b="0" i="0" u="none" strike="noStrike" kern="1200" cap="none" baseline="0" dirty="0">
                <a:solidFill>
                  <a:schemeClr val="tx1"/>
                </a:solidFill>
                <a:effectLst/>
                <a:latin typeface="+mn-lt"/>
                <a:ea typeface="Calibri"/>
                <a:cs typeface="Calibri"/>
                <a:sym typeface="Calibri"/>
              </a:rPr>
              <a:t> [1177]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5/5.</a:t>
            </a:r>
          </a:p>
          <a:p>
            <a:endParaRPr lang="en-GB" b="0" dirty="0"/>
          </a:p>
          <a:p>
            <a:r>
              <a:rPr lang="en-GB" b="1" baseline="0" dirty="0"/>
              <a:t>Word frequency of unknown words used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Hauptstadt</a:t>
            </a:r>
            <a:r>
              <a:rPr lang="en-GB" b="0" dirty="0"/>
              <a:t> [1694]</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Data source: </a:t>
            </a:r>
            <a:r>
              <a:rPr lang="en-GB" b="0" dirty="0"/>
              <a:t>Data based on Gross Domestic Product (nominal, est. 2021) https://en.wikipedia.org/wiki/Economy_of_Switzerland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962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a:t>
            </a:r>
            <a:r>
              <a:rPr lang="en-GB" b="0" dirty="0"/>
              <a:t> to revisit the six previously learnt plural rules; to revisit nouns and their plurals from this week’s vocabulary set.</a:t>
            </a:r>
            <a:br>
              <a:rPr lang="en-GB" b="0" dirty="0"/>
            </a:br>
            <a:br>
              <a:rPr lang="en-GB" dirty="0"/>
            </a:br>
            <a:r>
              <a:rPr lang="en-GB" b="1" dirty="0"/>
              <a:t>Procedure:</a:t>
            </a:r>
            <a:br>
              <a:rPr lang="en-GB" dirty="0"/>
            </a:br>
            <a:r>
              <a:rPr lang="en-GB" dirty="0"/>
              <a:t>1. Click through the animations.</a:t>
            </a:r>
            <a:br>
              <a:rPr lang="en-GB" dirty="0"/>
            </a:br>
            <a:r>
              <a:rPr lang="en-GB" dirty="0"/>
              <a:t>2. It is animated so that the examples are provided, and students should volunteer the rule.</a:t>
            </a:r>
          </a:p>
          <a:p>
            <a:r>
              <a:rPr lang="en-GB" dirty="0"/>
              <a:t>3. Elicit English meanings of each word.</a:t>
            </a:r>
          </a:p>
          <a:p>
            <a:r>
              <a:rPr lang="en-GB" dirty="0"/>
              <a:t>4. Finally, click for the callout about plural forms of family members, many of which obey Rule 2 of no change, but with the addition of umlauts.</a:t>
            </a:r>
            <a:br>
              <a:rPr lang="en-GB" dirty="0"/>
            </a:br>
            <a:r>
              <a:rPr lang="en-GB" dirty="0"/>
              <a:t>Note: the challenge could be increased here, if teachers either remove the examples or try to elicit them from students (changing the animations).</a:t>
            </a:r>
          </a:p>
          <a:p>
            <a:endParaRPr lang="en-GB" sz="1200" b="1"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320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briefly revisit previously taught forms of </a:t>
            </a:r>
            <a:r>
              <a:rPr lang="en-GB" b="0" i="1" dirty="0" err="1"/>
              <a:t>mögen</a:t>
            </a:r>
            <a:r>
              <a:rPr lang="en-GB" b="0" dirty="0"/>
              <a:t>, </a:t>
            </a:r>
            <a:r>
              <a:rPr lang="en-GB" b="0" i="1" dirty="0" err="1"/>
              <a:t>möchte</a:t>
            </a:r>
            <a:r>
              <a:rPr lang="en-GB" b="0" i="1" dirty="0"/>
              <a:t>(n); to consolidate how to pronounce the SSC [ö].</a:t>
            </a:r>
            <a:br>
              <a:rPr lang="en-GB" dirty="0"/>
            </a:br>
            <a:br>
              <a:rPr lang="en-GB" dirty="0"/>
            </a:br>
            <a:r>
              <a:rPr lang="en-GB" b="1" dirty="0"/>
              <a:t>Procedure:</a:t>
            </a:r>
            <a:br>
              <a:rPr lang="en-GB" dirty="0"/>
            </a:br>
            <a:r>
              <a:rPr lang="en-GB" dirty="0"/>
              <a:t>1. Click to present the information and elicit the known forms.</a:t>
            </a:r>
          </a:p>
          <a:p>
            <a:r>
              <a:rPr lang="en-GB" dirty="0"/>
              <a:t>2. Establish a typical use of </a:t>
            </a:r>
            <a:r>
              <a:rPr lang="en-GB" i="1" dirty="0" err="1"/>
              <a:t>mögen</a:t>
            </a:r>
            <a:r>
              <a:rPr lang="en-GB" dirty="0"/>
              <a:t> for general likes and </a:t>
            </a:r>
            <a:r>
              <a:rPr lang="en-GB" i="1" dirty="0" err="1"/>
              <a:t>möcht</a:t>
            </a:r>
            <a:r>
              <a:rPr lang="en-GB" dirty="0"/>
              <a:t>- for specific wants.</a:t>
            </a:r>
          </a:p>
          <a:p>
            <a:r>
              <a:rPr lang="en-GB" dirty="0"/>
              <a:t>3. Click to bring up the pronunciation tip for [ö] and allow students a minute to practise this.</a:t>
            </a:r>
          </a:p>
          <a:p>
            <a:endParaRPr lang="en-GB" dirty="0"/>
          </a:p>
          <a:p>
            <a:r>
              <a:rPr lang="en-GB" b="1" baseline="0" dirty="0"/>
              <a:t>Word frequency of unknown words used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Hobby [3608]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to </a:t>
            </a:r>
            <a:r>
              <a:rPr lang="en-US" b="0" dirty="0" err="1"/>
              <a:t>recognise</a:t>
            </a:r>
            <a:r>
              <a:rPr lang="en-US" b="0" dirty="0"/>
              <a:t> aurally and produce orally singular and plural forms of nouns.</a:t>
            </a:r>
            <a:endParaRPr lang="en-US" b="1" dirty="0"/>
          </a:p>
          <a:p>
            <a:endParaRPr lang="en-US" b="1" dirty="0"/>
          </a:p>
          <a:p>
            <a:r>
              <a:rPr lang="en-US" b="1" dirty="0"/>
              <a:t>Procedure:</a:t>
            </a:r>
          </a:p>
          <a:p>
            <a:r>
              <a:rPr lang="en-US" b="0" dirty="0"/>
              <a:t>1. Click on a number to hear audio.</a:t>
            </a:r>
          </a:p>
          <a:p>
            <a:r>
              <a:rPr lang="en-US" b="0" dirty="0"/>
              <a:t>2. Students tick whether they hear the plural or singular form of the noun.</a:t>
            </a:r>
          </a:p>
          <a:p>
            <a:r>
              <a:rPr lang="en-US" b="0" dirty="0"/>
              <a:t>3. Click to reveal the answers, including the written form of the noun they heard.</a:t>
            </a:r>
          </a:p>
          <a:p>
            <a:r>
              <a:rPr lang="en-US" b="0" dirty="0"/>
              <a:t>4. Students then say the other form of each noun.</a:t>
            </a:r>
          </a:p>
          <a:p>
            <a:r>
              <a:rPr lang="en-US" b="0" dirty="0"/>
              <a:t>5. Click to reveal the answers.</a:t>
            </a:r>
            <a:br>
              <a:rPr lang="en-US" b="0" dirty="0"/>
            </a:br>
            <a:r>
              <a:rPr lang="en-US" b="0" dirty="0"/>
              <a:t>6. Repeat for items 2-10.</a:t>
            </a:r>
          </a:p>
          <a:p>
            <a:endParaRPr lang="en-US" b="0" dirty="0"/>
          </a:p>
          <a:p>
            <a:r>
              <a:rPr lang="en-US" b="1" dirty="0"/>
              <a:t>Transcript:</a:t>
            </a:r>
          </a:p>
          <a:p>
            <a:r>
              <a:rPr lang="de-DE" sz="1200" kern="1200" dirty="0">
                <a:solidFill>
                  <a:schemeClr val="tx1"/>
                </a:solidFill>
                <a:effectLst/>
                <a:latin typeface="+mn-lt"/>
                <a:ea typeface="+mn-ea"/>
                <a:cs typeface="+mn-cs"/>
              </a:rPr>
              <a:t>1. Ich [mag] Tiere. (rule 1)</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[möchte ein] Buch. (rule 4)</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[mag] Farben. (rule 3)</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[möchte eine] Tafel. </a:t>
            </a:r>
            <a:r>
              <a:rPr lang="en-GB" sz="1200" kern="1200" dirty="0">
                <a:solidFill>
                  <a:schemeClr val="tx1"/>
                </a:solidFill>
                <a:effectLst/>
                <a:latin typeface="+mn-lt"/>
                <a:ea typeface="+mn-ea"/>
                <a:cs typeface="+mn-cs"/>
              </a:rPr>
              <a:t>(rule 3), e.g. in her room.</a:t>
            </a:r>
          </a:p>
          <a:p>
            <a:r>
              <a:rPr lang="en-GB" sz="1200" kern="1200" dirty="0">
                <a:solidFill>
                  <a:schemeClr val="tx1"/>
                </a:solidFill>
                <a:effectLst/>
                <a:latin typeface="+mn-lt"/>
                <a:ea typeface="+mn-ea"/>
                <a:cs typeface="+mn-cs"/>
              </a:rPr>
              <a:t>5. Ich [mag] </a:t>
            </a:r>
            <a:r>
              <a:rPr lang="en-GB" sz="1200" kern="1200" dirty="0" err="1">
                <a:solidFill>
                  <a:schemeClr val="tx1"/>
                </a:solidFill>
                <a:effectLst/>
                <a:latin typeface="+mn-lt"/>
                <a:ea typeface="+mn-ea"/>
                <a:cs typeface="+mn-cs"/>
              </a:rPr>
              <a:t>Sängerinnen</a:t>
            </a:r>
            <a:r>
              <a:rPr lang="en-GB" sz="1200" kern="1200" dirty="0">
                <a:solidFill>
                  <a:schemeClr val="tx1"/>
                </a:solidFill>
                <a:effectLst/>
                <a:latin typeface="+mn-lt"/>
                <a:ea typeface="+mn-ea"/>
                <a:cs typeface="+mn-cs"/>
              </a:rPr>
              <a:t> (rule 6)</a:t>
            </a:r>
          </a:p>
          <a:p>
            <a:r>
              <a:rPr lang="de-DE" sz="1200" kern="1200" dirty="0">
                <a:solidFill>
                  <a:schemeClr val="tx1"/>
                </a:solidFill>
                <a:effectLst/>
                <a:latin typeface="+mn-lt"/>
                <a:ea typeface="+mn-ea"/>
                <a:cs typeface="+mn-cs"/>
              </a:rPr>
              <a:t>6. Ich [möchte einen] Rock (rule 1, ö+e)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Ich [mag] Späße (rule 1, ä + 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Ich [mag] Dörfer (rule 4)</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9.  Ich [möchte eine] Party (rule 5)</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10. Ich [möchte eine] Band (rule 5), e.g. for her party.</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8 minutes (three slides)</a:t>
            </a:r>
            <a:br>
              <a:rPr lang="en-GB" dirty="0"/>
            </a:br>
            <a:br>
              <a:rPr lang="en-GB" b="1" dirty="0"/>
            </a:br>
            <a:r>
              <a:rPr lang="en-GB" b="1" dirty="0"/>
              <a:t>Aim: </a:t>
            </a:r>
            <a:r>
              <a:rPr lang="en-GB" b="0" dirty="0"/>
              <a:t>to practise spoken production of mag, </a:t>
            </a:r>
            <a:r>
              <a:rPr lang="en-GB" b="0" dirty="0" err="1"/>
              <a:t>möchte</a:t>
            </a:r>
            <a:r>
              <a:rPr lang="en-GB" b="0" dirty="0"/>
              <a:t> and a range of singular and plural nouns.</a:t>
            </a:r>
            <a:br>
              <a:rPr lang="en-GB" b="0" dirty="0"/>
            </a:br>
            <a:br>
              <a:rPr lang="en-GB" b="0" dirty="0"/>
            </a:br>
            <a:r>
              <a:rPr lang="en-GB" b="1" dirty="0"/>
              <a:t>Procedure:</a:t>
            </a:r>
            <a:br>
              <a:rPr lang="en-GB" dirty="0"/>
            </a:br>
            <a:r>
              <a:rPr lang="en-GB" dirty="0"/>
              <a:t>1. Use this slide to model the task. </a:t>
            </a:r>
            <a:endParaRPr dirty="0"/>
          </a:p>
          <a:p>
            <a:pPr marL="0" lvl="0" indent="0" algn="l" rtl="0">
              <a:spcBef>
                <a:spcPts val="0"/>
              </a:spcBef>
              <a:spcAft>
                <a:spcPts val="0"/>
              </a:spcAft>
              <a:buNone/>
            </a:pPr>
            <a:r>
              <a:rPr lang="en-GB" dirty="0"/>
              <a:t>2. Give out handouts (next two slides).</a:t>
            </a:r>
            <a:endParaRPr dirty="0"/>
          </a:p>
          <a:p>
            <a:pPr marL="0" lvl="0" indent="0" algn="l" rtl="0">
              <a:spcBef>
                <a:spcPts val="0"/>
              </a:spcBef>
              <a:spcAft>
                <a:spcPts val="0"/>
              </a:spcAft>
              <a:buNone/>
            </a:pPr>
            <a:r>
              <a:rPr lang="en-GB" dirty="0"/>
              <a:t>3. Complete tasks.</a:t>
            </a:r>
            <a:br>
              <a:rPr lang="en-GB" dirty="0"/>
            </a:br>
            <a:r>
              <a:rPr lang="en-GB" dirty="0"/>
              <a:t>4. Go through the answers on following slides.</a:t>
            </a:r>
            <a:endParaRPr dirty="0"/>
          </a:p>
        </p:txBody>
      </p:sp>
      <p:sp>
        <p:nvSpPr>
          <p:cNvPr id="1448" name="Google Shape;14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a:t>
            </a:r>
            <a:br>
              <a:rPr lang="en-GB" dirty="0"/>
            </a:br>
            <a:r>
              <a:rPr lang="en-GB" dirty="0"/>
              <a:t>Task sheet A to hand out</a:t>
            </a:r>
            <a:endParaRPr dirty="0"/>
          </a:p>
        </p:txBody>
      </p:sp>
      <p:sp>
        <p:nvSpPr>
          <p:cNvPr id="1469" name="Google Shape;14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a:t>
            </a:r>
            <a:br>
              <a:rPr lang="en-GB" dirty="0"/>
            </a:br>
            <a:r>
              <a:rPr lang="en-GB" dirty="0"/>
              <a:t>Task sheet B to hand out</a:t>
            </a:r>
            <a:endParaRPr dirty="0"/>
          </a:p>
        </p:txBody>
      </p:sp>
      <p:sp>
        <p:nvSpPr>
          <p:cNvPr id="1469" name="Google Shape;14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6589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Round 1 answers</a:t>
            </a:r>
            <a:endParaRPr b="1" dirty="0"/>
          </a:p>
        </p:txBody>
      </p:sp>
      <p:sp>
        <p:nvSpPr>
          <p:cNvPr id="1469" name="Google Shape;14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4956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Round 2 answers</a:t>
            </a:r>
            <a:endParaRPr b="1" dirty="0"/>
          </a:p>
        </p:txBody>
      </p:sp>
      <p:sp>
        <p:nvSpPr>
          <p:cNvPr id="1469" name="Google Shape;14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2446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written comprehension of this week’s vocabulary in a longer, factual text.</a:t>
            </a:r>
            <a:br>
              <a:rPr lang="en-GB" dirty="0"/>
            </a:br>
            <a:br>
              <a:rPr lang="en-GB" dirty="0"/>
            </a:br>
            <a:r>
              <a:rPr lang="en-GB" b="1" dirty="0"/>
              <a:t>Procedure:</a:t>
            </a:r>
            <a:br>
              <a:rPr lang="en-GB" dirty="0"/>
            </a:br>
            <a:r>
              <a:rPr lang="en-GB" dirty="0"/>
              <a:t>1. Ask students to read the text.</a:t>
            </a:r>
          </a:p>
          <a:p>
            <a:r>
              <a:rPr lang="en-GB" dirty="0"/>
              <a:t>2. Ask them to use the numbers below to fill in the gaps.</a:t>
            </a:r>
          </a:p>
          <a:p>
            <a:r>
              <a:rPr lang="en-GB" dirty="0"/>
              <a:t>3. Click to reveal answers.</a:t>
            </a:r>
          </a:p>
          <a:p>
            <a:endParaRPr lang="en-GB" dirty="0"/>
          </a:p>
          <a:p>
            <a:r>
              <a:rPr lang="en-GB" b="1" baseline="0" dirty="0"/>
              <a:t>Word frequency of unknown words and cognates (1 is the most frequent word in German): </a:t>
            </a:r>
            <a:br>
              <a:rPr lang="en-GB" baseline="0" dirty="0"/>
            </a:br>
            <a:r>
              <a:rPr lang="en-GB" baseline="0" dirty="0" err="1"/>
              <a:t>insgesamt</a:t>
            </a:r>
            <a:r>
              <a:rPr lang="en-GB" baseline="0" dirty="0"/>
              <a:t> [496] circa [&gt;5009] </a:t>
            </a:r>
            <a:r>
              <a:rPr lang="en-GB" baseline="0" dirty="0" err="1"/>
              <a:t>Durchschnitt</a:t>
            </a:r>
            <a:r>
              <a:rPr lang="en-GB" baseline="0" dirty="0"/>
              <a:t> [3145] </a:t>
            </a:r>
            <a:r>
              <a:rPr lang="en-GB" baseline="0" dirty="0" err="1"/>
              <a:t>unterschiedlich</a:t>
            </a:r>
            <a:r>
              <a:rPr lang="en-GB" baseline="0" dirty="0"/>
              <a:t> [345] </a:t>
            </a:r>
            <a:r>
              <a:rPr lang="en-GB" baseline="0" dirty="0" err="1"/>
              <a:t>Kreide</a:t>
            </a:r>
            <a:r>
              <a:rPr lang="en-GB" baseline="0" dirty="0"/>
              <a:t> [&gt;5009] </a:t>
            </a:r>
            <a:r>
              <a:rPr lang="en-GB" baseline="0" dirty="0" err="1"/>
              <a:t>Schreibwaren</a:t>
            </a:r>
            <a:r>
              <a:rPr lang="en-GB" baseline="0" dirty="0"/>
              <a:t> [&gt;5009] </a:t>
            </a:r>
            <a:r>
              <a:rPr lang="en-GB" baseline="0" dirty="0" err="1"/>
              <a:t>Volumen</a:t>
            </a:r>
            <a:r>
              <a:rPr lang="en-GB" baseline="0" dirty="0"/>
              <a:t> [1794]</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Data sources</a:t>
            </a:r>
            <a:r>
              <a:rPr lang="en-GB" dirty="0"/>
              <a:t>:</a:t>
            </a:r>
            <a:br>
              <a:rPr lang="en-GB" dirty="0"/>
            </a:br>
            <a:r>
              <a:rPr lang="de-DE" sz="1200" kern="1200" dirty="0">
                <a:solidFill>
                  <a:schemeClr val="tx1"/>
                </a:solidFill>
                <a:effectLst/>
                <a:latin typeface="+mn-lt"/>
                <a:ea typeface="+mn-ea"/>
                <a:cs typeface="+mn-cs"/>
              </a:rPr>
              <a:t>https://de.statista.com/themen/250/schule/</a:t>
            </a:r>
            <a:br>
              <a:rPr lang="de-DE" sz="1200" kern="1200" dirty="0">
                <a:solidFill>
                  <a:schemeClr val="tx1"/>
                </a:solidFill>
                <a:effectLst/>
                <a:latin typeface="+mn-lt"/>
                <a:ea typeface="+mn-ea"/>
                <a:cs typeface="+mn-cs"/>
              </a:rPr>
            </a:br>
            <a:r>
              <a:rPr lang="en-GB" sz="1200" u="sng" kern="1200" dirty="0">
                <a:solidFill>
                  <a:schemeClr val="tx1"/>
                </a:solidFill>
                <a:effectLst/>
                <a:latin typeface="+mn-lt"/>
                <a:ea typeface="+mn-ea"/>
                <a:cs typeface="+mn-cs"/>
                <a:hlinkClick r:id="rId3"/>
              </a:rPr>
              <a:t>https://de.statista.com/statistik/daten/studie/587709/umfrage/umsatzentwicklung-des-pbs-marktes-in-deutschland/</a:t>
            </a:r>
            <a:br>
              <a:rPr lang="en-GB" sz="1200" u="sng" kern="1200" dirty="0">
                <a:solidFill>
                  <a:schemeClr val="tx1"/>
                </a:solidFill>
                <a:effectLst/>
                <a:latin typeface="+mn-lt"/>
                <a:ea typeface="+mn-ea"/>
                <a:cs typeface="+mn-cs"/>
              </a:rPr>
            </a:br>
            <a:r>
              <a:rPr lang="de-DE" sz="1200" u="sng" kern="1200" dirty="0">
                <a:solidFill>
                  <a:schemeClr val="tx1"/>
                </a:solidFill>
                <a:effectLst/>
                <a:latin typeface="+mn-lt"/>
                <a:ea typeface="+mn-ea"/>
                <a:cs typeface="+mn-cs"/>
                <a:hlinkClick r:id="rId4"/>
              </a:rPr>
              <a:t>https://www.betzold.de/blog/die-schultafel-im-wandel-der-zeit/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construction of numbers 21-100; to practise aural recognition of numbers 21-100.</a:t>
            </a:r>
            <a:br>
              <a:rPr lang="en-GB" dirty="0"/>
            </a:br>
            <a:br>
              <a:rPr lang="en-GB" dirty="0"/>
            </a:br>
            <a:r>
              <a:rPr lang="en-GB" b="1" dirty="0"/>
              <a:t>Procedure:</a:t>
            </a:r>
            <a:br>
              <a:rPr lang="en-GB" dirty="0"/>
            </a:br>
            <a:r>
              <a:rPr lang="en-GB" dirty="0"/>
              <a:t>1. Click to bring up information.</a:t>
            </a:r>
          </a:p>
          <a:p>
            <a:r>
              <a:rPr lang="en-GB" dirty="0"/>
              <a:t>2. Click on boxes to listen to practise numbers. Encourage students to get used to the idea that the first digit they hear is the last part of the number.</a:t>
            </a:r>
          </a:p>
          <a:p>
            <a:r>
              <a:rPr lang="en-GB" dirty="0"/>
              <a:t>3. Elicit answers.</a:t>
            </a:r>
          </a:p>
          <a:p>
            <a:r>
              <a:rPr lang="en-GB" dirty="0"/>
              <a:t>4. Click to reveal answers a-d.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a. </a:t>
            </a:r>
            <a:r>
              <a:rPr lang="en-GB" dirty="0" err="1"/>
              <a:t>siebenundzwanzig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 </a:t>
            </a:r>
            <a:r>
              <a:rPr lang="en-GB" dirty="0" err="1"/>
              <a:t>dreiundneunzig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 </a:t>
            </a:r>
            <a:r>
              <a:rPr lang="en-GB" dirty="0" err="1"/>
              <a:t>achtundvierzig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 </a:t>
            </a:r>
            <a:r>
              <a:rPr lang="en-GB" dirty="0" err="1"/>
              <a:t>sechsunddreißig</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consolidation understanding of this week’s vocabulary in a comprehension task; to learn more about schools and school experiences in Germany.</a:t>
            </a:r>
            <a:br>
              <a:rPr lang="en-GB" dirty="0"/>
            </a:br>
            <a:br>
              <a:rPr lang="en-GB" dirty="0"/>
            </a:br>
            <a:r>
              <a:rPr lang="en-GB" b="1" dirty="0"/>
              <a:t>Procedure:</a:t>
            </a:r>
            <a:br>
              <a:rPr lang="en-GB" dirty="0"/>
            </a:br>
            <a:r>
              <a:rPr lang="en-GB" dirty="0"/>
              <a:t>1. Ask students to draw the table on the right hand side.</a:t>
            </a:r>
          </a:p>
          <a:p>
            <a:r>
              <a:rPr lang="en-GB" dirty="0"/>
              <a:t>2. They should note what each number refers to in the text in English.</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Data sources</a:t>
            </a:r>
            <a:r>
              <a:rPr lang="en-GB" dirty="0"/>
              <a:t>:</a:t>
            </a:r>
            <a:br>
              <a:rPr lang="en-GB" dirty="0"/>
            </a:br>
            <a:r>
              <a:rPr lang="de-DE" sz="1200" kern="1200" dirty="0">
                <a:solidFill>
                  <a:schemeClr val="tx1"/>
                </a:solidFill>
                <a:effectLst/>
                <a:latin typeface="+mn-lt"/>
                <a:ea typeface="+mn-ea"/>
                <a:cs typeface="+mn-cs"/>
              </a:rPr>
              <a:t>https://de.statista.com/themen/250/schule/</a:t>
            </a:r>
            <a:br>
              <a:rPr lang="de-DE" sz="1200" kern="1200" dirty="0">
                <a:solidFill>
                  <a:schemeClr val="tx1"/>
                </a:solidFill>
                <a:effectLst/>
                <a:latin typeface="+mn-lt"/>
                <a:ea typeface="+mn-ea"/>
                <a:cs typeface="+mn-cs"/>
              </a:rPr>
            </a:br>
            <a:r>
              <a:rPr lang="en-GB" sz="1200" u="sng" kern="1200" dirty="0">
                <a:solidFill>
                  <a:schemeClr val="tx1"/>
                </a:solidFill>
                <a:effectLst/>
                <a:latin typeface="+mn-lt"/>
                <a:ea typeface="+mn-ea"/>
                <a:cs typeface="+mn-cs"/>
                <a:hlinkClick r:id="rId3"/>
              </a:rPr>
              <a:t>https://de.statista.com/statistik/daten/studie/587709/umfrage/umsatzentwicklung-des-pbs-marktes-in-deutschland/</a:t>
            </a:r>
            <a:br>
              <a:rPr lang="en-GB" sz="1200" u="sng" kern="1200" dirty="0">
                <a:solidFill>
                  <a:schemeClr val="tx1"/>
                </a:solidFill>
                <a:effectLst/>
                <a:latin typeface="+mn-lt"/>
                <a:ea typeface="+mn-ea"/>
                <a:cs typeface="+mn-cs"/>
              </a:rPr>
            </a:br>
            <a:r>
              <a:rPr lang="de-DE" sz="1200" u="sng" kern="1200" dirty="0">
                <a:solidFill>
                  <a:schemeClr val="tx1"/>
                </a:solidFill>
                <a:effectLst/>
                <a:latin typeface="+mn-lt"/>
                <a:ea typeface="+mn-ea"/>
                <a:cs typeface="+mn-cs"/>
                <a:hlinkClick r:id="rId4"/>
              </a:rPr>
              <a:t>https://www.betzold.de/blog/die-schultafel-im-wandel-der-zeit/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612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using sentences with </a:t>
            </a:r>
            <a:r>
              <a:rPr lang="en-GB" b="0" i="1" dirty="0"/>
              <a:t>ich mag </a:t>
            </a:r>
            <a:r>
              <a:rPr lang="en-GB" b="0" i="0" dirty="0"/>
              <a:t>and </a:t>
            </a:r>
            <a:r>
              <a:rPr lang="en-GB" b="0" i="1" dirty="0"/>
              <a:t>ich </a:t>
            </a:r>
            <a:r>
              <a:rPr lang="en-GB" b="0" i="1" dirty="0" err="1"/>
              <a:t>möchte</a:t>
            </a:r>
            <a:r>
              <a:rPr lang="en-GB" b="0" i="1" dirty="0"/>
              <a:t>.</a:t>
            </a:r>
            <a:br>
              <a:rPr lang="en-GB" dirty="0"/>
            </a:br>
            <a:br>
              <a:rPr lang="en-GB" dirty="0"/>
            </a:br>
            <a:r>
              <a:rPr lang="en-GB" b="1" dirty="0"/>
              <a:t>Procedure:</a:t>
            </a:r>
            <a:br>
              <a:rPr lang="en-GB" dirty="0"/>
            </a:br>
            <a:r>
              <a:rPr lang="en-GB" dirty="0"/>
              <a:t>1. Explain the context, Wolfgang is writing to Heidi to try to get her back.</a:t>
            </a:r>
          </a:p>
          <a:p>
            <a:r>
              <a:rPr lang="en-GB" dirty="0"/>
              <a:t>2. Click to reveal a callout to remind students how to use </a:t>
            </a:r>
            <a:r>
              <a:rPr lang="en-GB" b="0" i="1" dirty="0"/>
              <a:t>ich mag </a:t>
            </a:r>
            <a:r>
              <a:rPr lang="en-GB" b="0" i="0" dirty="0"/>
              <a:t>and </a:t>
            </a:r>
            <a:r>
              <a:rPr lang="en-GB" b="0" i="1" dirty="0"/>
              <a:t>ich </a:t>
            </a:r>
            <a:r>
              <a:rPr lang="en-GB" b="0" i="1" dirty="0" err="1"/>
              <a:t>möchte</a:t>
            </a:r>
            <a:r>
              <a:rPr lang="en-GB" b="0" i="1" dirty="0"/>
              <a:t>.</a:t>
            </a:r>
            <a:endParaRPr lang="en-GB" dirty="0"/>
          </a:p>
          <a:p>
            <a:r>
              <a:rPr lang="en-GB" dirty="0"/>
              <a:t>3. Ask students to translate the sentence ends and start the sentences with either </a:t>
            </a:r>
            <a:r>
              <a:rPr lang="en-GB" b="0" i="1" dirty="0"/>
              <a:t>ich mag </a:t>
            </a:r>
            <a:r>
              <a:rPr lang="en-GB" b="0" i="0" dirty="0"/>
              <a:t>or </a:t>
            </a:r>
            <a:r>
              <a:rPr lang="en-GB" b="0" i="1" dirty="0"/>
              <a:t>ich </a:t>
            </a:r>
            <a:r>
              <a:rPr lang="en-GB" b="0" i="1" dirty="0" err="1"/>
              <a:t>möchte</a:t>
            </a:r>
            <a:r>
              <a:rPr lang="en-GB" b="0" i="1" dirty="0"/>
              <a:t>.</a:t>
            </a:r>
            <a:endParaRPr lang="en-GB" dirty="0"/>
          </a:p>
          <a:p>
            <a:r>
              <a:rPr lang="en-GB" dirty="0"/>
              <a:t>4. The answers are on the next slide.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49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Word stress: -</a:t>
            </a:r>
            <a:r>
              <a:rPr lang="en-GB" sz="1200" b="0" dirty="0" err="1"/>
              <a:t>ieren</a:t>
            </a:r>
            <a:r>
              <a:rPr lang="en-GB" sz="1200" b="0" dirty="0"/>
              <a:t> verbs</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years</a:t>
            </a:r>
            <a:br>
              <a:rPr lang="en-GB" sz="1200" b="0" dirty="0"/>
            </a:br>
            <a:r>
              <a:rPr lang="en-GB" sz="1200" b="0" dirty="0"/>
              <a:t>Revisit </a:t>
            </a:r>
            <a:r>
              <a:rPr lang="en-GB" sz="1200" b="0" dirty="0" err="1"/>
              <a:t>möchte</a:t>
            </a:r>
            <a:r>
              <a:rPr lang="en-GB" sz="1200" b="0" dirty="0"/>
              <a:t>(n) and </a:t>
            </a:r>
            <a:r>
              <a:rPr lang="en-GB" sz="1200" b="0" dirty="0" err="1"/>
              <a:t>mögen</a:t>
            </a:r>
            <a:br>
              <a:rPr lang="en-GB" sz="1200" b="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9.2.2.2</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bleiben [113] scheinen [275] Bruder [730] Buch [300] Farbe [1079] Fehler [861] Jahr [51] Klassenzimmer [&gt;5009] Lehrer [695] Mal [82] Mann [121] Milliarde [453] Million [209] Monat [303] Mutter [218] Prozent [172] Schülerin [556] Seite1 [197] Sohn [596] Tafel [3855] Tier [614] Unternehmen [236] breit [847] jeder, jede, jedes [87] lieb [987] nächste, nächstes, nächsten [235] da [48] nur [39] schließlich [351] Wie viele?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a:solidFill>
                  <a:schemeClr val="tx1"/>
                </a:solidFill>
                <a:effectLst/>
                <a:latin typeface="+mn-lt"/>
                <a:ea typeface="Calibri"/>
                <a:cs typeface="Calibri"/>
                <a:sym typeface="Calibri"/>
              </a:rPr>
              <a:t>/a] elf [1507] zwölf [1080] dreizehn [4772] sechzehn [4924] siebzehn [&gt;5009] zweiundzwanzig [&gt;5009] tausend [1177]</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271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a:t>Gymnasium [3081]</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covered with the appropriate substitute word.</a:t>
            </a:r>
            <a:br>
              <a:rPr lang="en-GB" dirty="0"/>
            </a:br>
            <a:r>
              <a:rPr lang="en-GB" dirty="0"/>
              <a:t>2. Note that sometimes changes are needed to other words in the sentence. All of these changes revisit previously taught grammar, which teachers can elicit and/or explain as needed. </a:t>
            </a:r>
          </a:p>
          <a:p>
            <a:endParaRPr lang="en-GB" dirty="0"/>
          </a:p>
          <a:p>
            <a:r>
              <a:rPr lang="en-GB" dirty="0"/>
              <a:t>Changes are:</a:t>
            </a:r>
            <a:br>
              <a:rPr lang="en-GB" dirty="0"/>
            </a:br>
            <a:r>
              <a:rPr lang="en-GB" dirty="0" err="1"/>
              <a:t>i</a:t>
            </a:r>
            <a:r>
              <a:rPr lang="en-GB" dirty="0"/>
              <a:t>. </a:t>
            </a:r>
            <a:r>
              <a:rPr lang="en-GB" i="1" dirty="0" err="1"/>
              <a:t>erster</a:t>
            </a:r>
            <a:r>
              <a:rPr lang="en-GB" i="1" dirty="0"/>
              <a:t> </a:t>
            </a:r>
            <a:r>
              <a:rPr lang="en-GB" i="1" dirty="0">
                <a:sym typeface="Wingdings" panose="05000000000000000000" pitchFamily="2" charset="2"/>
              </a:rPr>
              <a:t> </a:t>
            </a:r>
            <a:r>
              <a:rPr lang="en-GB" i="1" dirty="0" err="1">
                <a:sym typeface="Wingdings" panose="05000000000000000000" pitchFamily="2" charset="2"/>
              </a:rPr>
              <a:t>erstes</a:t>
            </a:r>
            <a:endParaRPr lang="en-GB" i="1" dirty="0">
              <a:sym typeface="Wingdings" panose="05000000000000000000" pitchFamily="2" charset="2"/>
            </a:endParaRPr>
          </a:p>
          <a:p>
            <a:r>
              <a:rPr lang="en-GB" i="1" dirty="0">
                <a:sym typeface="Wingdings" panose="05000000000000000000" pitchFamily="2" charset="2"/>
              </a:rPr>
              <a:t>ii. </a:t>
            </a:r>
            <a:r>
              <a:rPr lang="en-GB" i="1" dirty="0" err="1">
                <a:sym typeface="Wingdings" panose="05000000000000000000" pitchFamily="2" charset="2"/>
              </a:rPr>
              <a:t>mein</a:t>
            </a:r>
            <a:r>
              <a:rPr lang="en-GB" i="1" dirty="0">
                <a:sym typeface="Wingdings" panose="05000000000000000000" pitchFamily="2" charset="2"/>
              </a:rPr>
              <a:t>  </a:t>
            </a:r>
            <a:r>
              <a:rPr lang="en-GB" i="1" dirty="0" err="1">
                <a:sym typeface="Wingdings" panose="05000000000000000000" pitchFamily="2" charset="2"/>
              </a:rPr>
              <a:t>meine</a:t>
            </a:r>
            <a:br>
              <a:rPr lang="en-GB" i="1" dirty="0">
                <a:sym typeface="Wingdings" panose="05000000000000000000" pitchFamily="2" charset="2"/>
              </a:rPr>
            </a:br>
            <a:r>
              <a:rPr lang="en-GB" i="1" dirty="0">
                <a:sym typeface="Wingdings" panose="05000000000000000000" pitchFamily="2" charset="2"/>
              </a:rPr>
              <a:t>iii. </a:t>
            </a:r>
            <a:r>
              <a:rPr lang="en-GB" i="1" dirty="0" err="1">
                <a:sym typeface="Wingdings" panose="05000000000000000000" pitchFamily="2" charset="2"/>
              </a:rPr>
              <a:t>kein</a:t>
            </a:r>
            <a:r>
              <a:rPr lang="en-GB" i="1" dirty="0">
                <a:sym typeface="Wingdings" panose="05000000000000000000" pitchFamily="2" charset="2"/>
              </a:rPr>
              <a:t> netter </a:t>
            </a:r>
            <a:r>
              <a:rPr lang="en-GB" i="1" dirty="0" err="1">
                <a:sym typeface="Wingdings" panose="05000000000000000000" pitchFamily="2" charset="2"/>
              </a:rPr>
              <a:t>keine</a:t>
            </a:r>
            <a:r>
              <a:rPr lang="en-GB" i="1" dirty="0">
                <a:sym typeface="Wingdings" panose="05000000000000000000" pitchFamily="2" charset="2"/>
              </a:rPr>
              <a:t> </a:t>
            </a:r>
            <a:r>
              <a:rPr lang="en-GB" i="1" dirty="0" err="1">
                <a:sym typeface="Wingdings" panose="05000000000000000000" pitchFamily="2" charset="2"/>
              </a:rPr>
              <a:t>nette</a:t>
            </a:r>
            <a:endParaRPr lang="en-GB" i="1" dirty="0">
              <a:sym typeface="Wingdings" panose="05000000000000000000" pitchFamily="2" charset="2"/>
            </a:endParaRPr>
          </a:p>
          <a:p>
            <a:r>
              <a:rPr lang="en-GB" i="1" dirty="0">
                <a:sym typeface="Wingdings" panose="05000000000000000000" pitchFamily="2" charset="2"/>
              </a:rPr>
              <a:t>iv. </a:t>
            </a:r>
            <a:r>
              <a:rPr lang="en-GB" i="1" dirty="0" err="1">
                <a:sym typeface="Wingdings" panose="05000000000000000000" pitchFamily="2" charset="2"/>
              </a:rPr>
              <a:t>einen</a:t>
            </a:r>
            <a:r>
              <a:rPr lang="en-GB" i="1" dirty="0">
                <a:sym typeface="Wingdings" panose="05000000000000000000" pitchFamily="2" charset="2"/>
              </a:rPr>
              <a:t>   </a:t>
            </a:r>
            <a:r>
              <a:rPr lang="en-GB" i="1" dirty="0" err="1">
                <a:sym typeface="Wingdings" panose="05000000000000000000" pitchFamily="2" charset="2"/>
              </a:rPr>
              <a:t>eine</a:t>
            </a:r>
            <a:endParaRPr lang="en-GB" i="1" dirty="0">
              <a:sym typeface="Wingdings" panose="05000000000000000000" pitchFamily="2" charset="2"/>
            </a:endParaRPr>
          </a:p>
          <a:p>
            <a:r>
              <a:rPr lang="en-GB" i="1" dirty="0">
                <a:sym typeface="Wingdings" panose="05000000000000000000" pitchFamily="2" charset="2"/>
              </a:rPr>
              <a:t>v. der  die</a:t>
            </a:r>
          </a:p>
          <a:p>
            <a:r>
              <a:rPr lang="en-GB" i="1" dirty="0">
                <a:sym typeface="Wingdings" panose="05000000000000000000" pitchFamily="2" charset="2"/>
              </a:rPr>
              <a:t>vi. </a:t>
            </a:r>
            <a:r>
              <a:rPr lang="en-GB" i="1" dirty="0" err="1">
                <a:sym typeface="Wingdings" panose="05000000000000000000" pitchFamily="2" charset="2"/>
              </a:rPr>
              <a:t>Jedes</a:t>
            </a:r>
            <a:r>
              <a:rPr lang="en-GB" i="1" dirty="0">
                <a:sym typeface="Wingdings" panose="05000000000000000000" pitchFamily="2" charset="2"/>
              </a:rPr>
              <a:t>   </a:t>
            </a:r>
            <a:r>
              <a:rPr lang="en-GB" i="1" dirty="0" err="1">
                <a:sym typeface="Wingdings" panose="05000000000000000000" pitchFamily="2" charset="2"/>
              </a:rPr>
              <a:t>Jeder</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8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verbs ending in </a:t>
            </a:r>
            <a:r>
              <a:rPr lang="en-GB" b="1" i="1" dirty="0"/>
              <a:t>–</a:t>
            </a:r>
            <a:r>
              <a:rPr lang="en-GB" b="1" i="1" dirty="0" err="1"/>
              <a:t>ieren</a:t>
            </a:r>
            <a:r>
              <a:rPr lang="en-GB" b="0" i="0" dirty="0"/>
              <a:t>, together with their perfect tense form.</a:t>
            </a:r>
          </a:p>
          <a:p>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856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provide practice</a:t>
            </a:r>
            <a:r>
              <a:rPr lang="en-GB" b="0" baseline="0" dirty="0"/>
              <a:t> in recognising and comprehending –</a:t>
            </a:r>
            <a:r>
              <a:rPr lang="en-GB" b="0" i="1" baseline="0" dirty="0" err="1"/>
              <a:t>ieren</a:t>
            </a:r>
            <a:r>
              <a:rPr lang="en-GB" b="0" i="0" baseline="0" dirty="0"/>
              <a:t> verbs in the perfect tense</a:t>
            </a:r>
            <a:r>
              <a:rPr lang="en-GB" b="1" i="0" baseline="0" dirty="0"/>
              <a:t>.</a:t>
            </a:r>
            <a:br>
              <a:rPr lang="en-GB" dirty="0"/>
            </a:br>
            <a:br>
              <a:rPr lang="en-GB" dirty="0"/>
            </a:br>
            <a:r>
              <a:rPr lang="en-GB" b="1" dirty="0"/>
              <a:t>Procedure:</a:t>
            </a:r>
            <a:br>
              <a:rPr lang="en-GB" dirty="0"/>
            </a:br>
            <a:r>
              <a:rPr lang="en-GB" dirty="0"/>
              <a:t>1. Students translate the text into English.</a:t>
            </a:r>
          </a:p>
          <a:p>
            <a:r>
              <a:rPr lang="en-GB" dirty="0"/>
              <a:t>2.</a:t>
            </a:r>
            <a:r>
              <a:rPr lang="en-GB" baseline="0" dirty="0"/>
              <a:t> Answers are on the next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423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a:t>
            </a:r>
            <a:r>
              <a:rPr lang="en-GB" b="0" dirty="0"/>
              <a:t> to provide the answers to the translation exercise on the previous slide,</a:t>
            </a:r>
            <a:r>
              <a:rPr lang="en-GB" b="0" baseline="0" dirty="0"/>
              <a:t> together with a couple of points to note about translation.</a:t>
            </a:r>
          </a:p>
          <a:p>
            <a:br>
              <a:rPr lang="en-GB" dirty="0"/>
            </a:br>
            <a:r>
              <a:rPr lang="en-GB" b="1" dirty="0"/>
              <a:t>Procedure:</a:t>
            </a:r>
            <a:br>
              <a:rPr lang="en-GB" dirty="0"/>
            </a:br>
            <a:r>
              <a:rPr lang="en-GB" dirty="0"/>
              <a:t>1. Click on the</a:t>
            </a:r>
            <a:r>
              <a:rPr lang="en-GB" baseline="0" dirty="0"/>
              <a:t> mouse to bring up the two speech bubbles in turn, talking through these aspects of translation.</a:t>
            </a:r>
            <a:endParaRPr lang="en-GB" dirty="0"/>
          </a:p>
          <a:p>
            <a:r>
              <a:rPr lang="en-GB" dirty="0"/>
              <a:t>2. Ensure student understanding.  In the question about rhyme draw out from students that the German past participles are at the end of each line, and as they end in -</a:t>
            </a:r>
            <a:r>
              <a:rPr lang="en-GB" dirty="0" err="1"/>
              <a:t>iert</a:t>
            </a:r>
            <a:r>
              <a:rPr lang="en-GB" dirty="0"/>
              <a:t>, a final syllable rhyme is created.  In English the simple past has only one verb and it follows the subject. Even though criticised and organised might be said to rhyme, they are not in clause-final position.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327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recall this week’s vocabulary.</a:t>
            </a:r>
          </a:p>
          <a:p>
            <a:endParaRPr lang="en-US" b="0" dirty="0"/>
          </a:p>
          <a:p>
            <a:r>
              <a:rPr lang="en-US" b="1" dirty="0"/>
              <a:t>Note: </a:t>
            </a:r>
            <a:r>
              <a:rPr lang="en-US" b="0" dirty="0"/>
              <a:t>This can either be done as a spoken exercise in pairs or as a written exercise. </a:t>
            </a:r>
            <a:br>
              <a:rPr lang="en-US" b="0" dirty="0"/>
            </a:br>
            <a:r>
              <a:rPr lang="en-US" b="0" dirty="0"/>
              <a:t>For the written exercise, students draw the grid and write the translations of the vocabulary, then check answers as a class. Procedure for the spoken exercise is outlined below.</a:t>
            </a:r>
            <a:endParaRPr lang="en-US" b="1" dirty="0"/>
          </a:p>
          <a:p>
            <a:endParaRPr lang="en-US" b="1" dirty="0"/>
          </a:p>
          <a:p>
            <a:r>
              <a:rPr lang="en-US" b="1" dirty="0"/>
              <a:t>Procedure:</a:t>
            </a:r>
          </a:p>
          <a:p>
            <a:r>
              <a:rPr lang="en-US" b="0" dirty="0"/>
              <a:t>1. Students sketch a 5x4 grid.</a:t>
            </a:r>
          </a:p>
          <a:p>
            <a:r>
              <a:rPr lang="en-US" b="0" dirty="0"/>
              <a:t>2. Working in pairs, they take turns to choose a word to translate orally into German.</a:t>
            </a:r>
          </a:p>
          <a:p>
            <a:r>
              <a:rPr lang="en-US" b="0" dirty="0"/>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p>
          <a:p>
            <a:r>
              <a:rPr lang="en-US" b="0" dirty="0"/>
              <a:t>4. Click to reveal translations one by one.</a:t>
            </a:r>
          </a:p>
          <a:p>
            <a:r>
              <a:rPr lang="en-US" b="0" dirty="0"/>
              <a:t>5. Students count up the number of squares they have claimed. The student with the most squares wins.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aural recognition and spelling of numbers 1-100.</a:t>
            </a:r>
          </a:p>
          <a:p>
            <a:endParaRPr lang="en-US" b="1" dirty="0"/>
          </a:p>
          <a:p>
            <a:r>
              <a:rPr lang="en-US" b="1" dirty="0"/>
              <a:t>Procedure:</a:t>
            </a:r>
          </a:p>
          <a:p>
            <a:r>
              <a:rPr lang="en-US" b="0" dirty="0"/>
              <a:t>1. Elicit the meaning of the title, as this is an item in this week’s vocabulary list. </a:t>
            </a:r>
            <a:br>
              <a:rPr lang="en-US" b="0" dirty="0"/>
            </a:br>
            <a:r>
              <a:rPr lang="en-US" b="0" dirty="0"/>
              <a:t>2. Click on a letter to hear a number said aloud.</a:t>
            </a:r>
          </a:p>
          <a:p>
            <a:r>
              <a:rPr lang="en-US" b="0" dirty="0"/>
              <a:t>3. Students write down numbers in digits.</a:t>
            </a:r>
          </a:p>
          <a:p>
            <a:r>
              <a:rPr lang="en-US" b="0" dirty="0"/>
              <a:t>4. Click to reveal answer.</a:t>
            </a:r>
          </a:p>
          <a:p>
            <a:r>
              <a:rPr lang="en-US" b="0" dirty="0"/>
              <a:t>5. Students write the number in full. Alternatively, students could be asked to say the number aloud or in their heads.</a:t>
            </a:r>
          </a:p>
          <a:p>
            <a:r>
              <a:rPr lang="en-US" b="0" dirty="0"/>
              <a:t>6. Click to reveal answer.</a:t>
            </a:r>
          </a:p>
          <a:p>
            <a:r>
              <a:rPr lang="en-US" b="0" dirty="0"/>
              <a:t>7. Repeat steps 1-5 for each number.</a:t>
            </a:r>
          </a:p>
          <a:p>
            <a:endParaRPr lang="en-US" b="0" dirty="0"/>
          </a:p>
          <a:p>
            <a:r>
              <a:rPr lang="en-US" b="1" dirty="0"/>
              <a:t>Transcript:</a:t>
            </a:r>
          </a:p>
          <a:p>
            <a:pPr marL="0" indent="0">
              <a:buNone/>
            </a:pPr>
            <a:r>
              <a:rPr lang="en-US" b="0" dirty="0"/>
              <a:t>a. </a:t>
            </a:r>
            <a:r>
              <a:rPr lang="en-US" b="0" dirty="0" err="1"/>
              <a:t>siebzehn</a:t>
            </a:r>
            <a:endParaRPr lang="en-US" b="0" dirty="0"/>
          </a:p>
          <a:p>
            <a:pPr marL="0" indent="0">
              <a:buNone/>
            </a:pPr>
            <a:r>
              <a:rPr lang="en-US" b="0" dirty="0"/>
              <a:t>b. </a:t>
            </a:r>
            <a:r>
              <a:rPr lang="en-US" b="0" dirty="0" err="1"/>
              <a:t>einundzwanzig</a:t>
            </a:r>
            <a:endParaRPr lang="en-US" b="0" dirty="0"/>
          </a:p>
          <a:p>
            <a:pPr marL="0" indent="0">
              <a:buNone/>
            </a:pPr>
            <a:r>
              <a:rPr lang="en-US" b="0" dirty="0"/>
              <a:t>c. elf</a:t>
            </a:r>
          </a:p>
          <a:p>
            <a:pPr marL="0" indent="0">
              <a:buNone/>
            </a:pPr>
            <a:r>
              <a:rPr lang="en-US" b="0" dirty="0"/>
              <a:t>d. </a:t>
            </a:r>
            <a:r>
              <a:rPr lang="en-US" b="0" dirty="0" err="1"/>
              <a:t>neununddreißig</a:t>
            </a:r>
            <a:endParaRPr lang="en-US" b="0" dirty="0"/>
          </a:p>
          <a:p>
            <a:pPr marL="0" indent="0">
              <a:buNone/>
            </a:pPr>
            <a:r>
              <a:rPr lang="en-US" b="0" dirty="0"/>
              <a:t>e. </a:t>
            </a:r>
            <a:r>
              <a:rPr lang="en-US" b="0" dirty="0" err="1"/>
              <a:t>dreißig</a:t>
            </a:r>
            <a:endParaRPr lang="en-US" b="0" dirty="0"/>
          </a:p>
          <a:p>
            <a:pPr marL="0" indent="0">
              <a:buNone/>
            </a:pPr>
            <a:r>
              <a:rPr lang="en-US" b="0" dirty="0"/>
              <a:t>f. </a:t>
            </a:r>
            <a:r>
              <a:rPr lang="en-US" b="0" dirty="0" err="1"/>
              <a:t>achtzig</a:t>
            </a:r>
            <a:endParaRPr lang="en-US" b="0" dirty="0"/>
          </a:p>
          <a:p>
            <a:pPr marL="0" indent="0">
              <a:buNone/>
            </a:pPr>
            <a:r>
              <a:rPr lang="en-US" b="0" dirty="0"/>
              <a:t>g. </a:t>
            </a:r>
            <a:r>
              <a:rPr lang="en-US" b="0" dirty="0" err="1"/>
              <a:t>sechsundachtzig</a:t>
            </a:r>
            <a:endParaRPr lang="en-US" b="0" dirty="0"/>
          </a:p>
          <a:p>
            <a:pPr marL="0" indent="0">
              <a:buNone/>
            </a:pPr>
            <a:r>
              <a:rPr lang="en-US" b="0" dirty="0"/>
              <a:t>h. </a:t>
            </a:r>
            <a:r>
              <a:rPr lang="en-US" b="0" dirty="0" err="1"/>
              <a:t>vierzig</a:t>
            </a:r>
            <a:endParaRPr lang="en-US" b="0" dirty="0"/>
          </a:p>
          <a:p>
            <a:pPr marL="0" indent="0">
              <a:buFont typeface="Arial" panose="020B0604020202020204" pitchFamily="34" charset="0"/>
              <a:buNone/>
            </a:pPr>
            <a:r>
              <a:rPr lang="en-US" b="0" dirty="0" err="1"/>
              <a:t>i</a:t>
            </a:r>
            <a:r>
              <a:rPr lang="en-US" b="0" dirty="0"/>
              <a:t>. </a:t>
            </a:r>
            <a:r>
              <a:rPr lang="en-US" b="0" dirty="0" err="1"/>
              <a:t>fünfundvierzig</a:t>
            </a:r>
            <a:endParaRPr lang="en-US" b="0" dirty="0"/>
          </a:p>
          <a:p>
            <a:pPr marL="0" indent="0">
              <a:buNone/>
            </a:pPr>
            <a:r>
              <a:rPr lang="en-US" b="0" dirty="0"/>
              <a:t>j. </a:t>
            </a:r>
            <a:r>
              <a:rPr lang="en-US" b="0" dirty="0" err="1"/>
              <a:t>dreizehn</a:t>
            </a:r>
            <a:endParaRPr lang="en-US" b="0" dirty="0"/>
          </a:p>
          <a:p>
            <a:pPr marL="0" indent="0">
              <a:buNone/>
            </a:pPr>
            <a:r>
              <a:rPr lang="en-US" b="0" dirty="0"/>
              <a:t>k. </a:t>
            </a:r>
            <a:r>
              <a:rPr lang="en-US" b="0" dirty="0" err="1"/>
              <a:t>neunzig</a:t>
            </a:r>
            <a:endParaRPr lang="en-US" b="0" dirty="0"/>
          </a:p>
          <a:p>
            <a:pPr marL="0" indent="0">
              <a:buNone/>
            </a:pPr>
            <a:r>
              <a:rPr lang="en-US" b="0" dirty="0"/>
              <a:t>l. </a:t>
            </a:r>
            <a:r>
              <a:rPr lang="en-US" b="0" dirty="0" err="1"/>
              <a:t>sechzehn</a:t>
            </a:r>
            <a:endParaRPr lang="en-US" b="0" dirty="0"/>
          </a:p>
          <a:p>
            <a:pPr marL="0" indent="0">
              <a:buNone/>
            </a:pPr>
            <a:r>
              <a:rPr lang="en-US" b="0" dirty="0"/>
              <a:t>m. </a:t>
            </a:r>
            <a:r>
              <a:rPr lang="en-US" b="0" dirty="0" err="1"/>
              <a:t>siebzig</a:t>
            </a:r>
            <a:endParaRPr lang="en-US" b="0" dirty="0"/>
          </a:p>
          <a:p>
            <a:pPr marL="0" indent="0">
              <a:buNone/>
            </a:pPr>
            <a:r>
              <a:rPr lang="en-US" b="0" dirty="0"/>
              <a:t>n. </a:t>
            </a:r>
            <a:r>
              <a:rPr lang="en-US" b="0" dirty="0" err="1"/>
              <a:t>vierundsiebzig</a:t>
            </a:r>
            <a:endParaRPr lang="en-US" b="0" dirty="0"/>
          </a:p>
          <a:p>
            <a:pPr marL="0" indent="0">
              <a:buNone/>
            </a:pPr>
            <a:r>
              <a:rPr lang="en-US" b="0" dirty="0"/>
              <a:t>o. </a:t>
            </a:r>
            <a:r>
              <a:rPr lang="en-US" b="0" dirty="0" err="1"/>
              <a:t>sechsundfünfzig</a:t>
            </a:r>
            <a:endParaRPr lang="en-US" b="0" dirty="0"/>
          </a:p>
          <a:p>
            <a:pPr marL="0" indent="0">
              <a:buNone/>
            </a:pPr>
            <a:r>
              <a:rPr lang="en-US" b="0" dirty="0"/>
              <a:t>p. </a:t>
            </a:r>
            <a:r>
              <a:rPr lang="en-US" b="0" dirty="0" err="1"/>
              <a:t>fünfundsechzig</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omission of articles with occupations in German.</a:t>
            </a:r>
            <a:br>
              <a:rPr lang="en-GB" b="0" dirty="0"/>
            </a:br>
            <a:br>
              <a:rPr lang="en-GB" dirty="0"/>
            </a:br>
            <a:r>
              <a:rPr lang="en-GB" b="1" dirty="0"/>
              <a:t>Procedure:</a:t>
            </a:r>
            <a:br>
              <a:rPr lang="en-GB" dirty="0"/>
            </a:br>
            <a:r>
              <a:rPr lang="en-GB" dirty="0"/>
              <a:t>1. Click to present the information.</a:t>
            </a:r>
          </a:p>
          <a:p>
            <a:r>
              <a:rPr lang="en-GB" dirty="0"/>
              <a:t>2. Ensure student understanding at each stage.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662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aural comprehension of sentences with occupations, with and without articles, paying attention to the verb as trigger for article inclusion or omission.</a:t>
            </a:r>
            <a:br>
              <a:rPr lang="en-GB" dirty="0"/>
            </a:br>
            <a:br>
              <a:rPr lang="en-GB" dirty="0"/>
            </a:br>
            <a:r>
              <a:rPr lang="en-GB" b="1" dirty="0"/>
              <a:t>Procedure:</a:t>
            </a:r>
            <a:br>
              <a:rPr lang="en-GB" dirty="0"/>
            </a:br>
            <a:r>
              <a:rPr lang="en-GB" dirty="0"/>
              <a:t>1. Explain the task. Students are to listen out for whether or not there is an article. If they hear an article, then Mia, Wolfgang and Katja are talking about a presenter at the fair and they choose the verb from the presenter column. If they do not hear an article, the characters are talking about their own ambitions and they choose the verb from the own ambition column.</a:t>
            </a:r>
          </a:p>
          <a:p>
            <a:r>
              <a:rPr lang="en-GB" dirty="0"/>
              <a:t>2. Click on the buttons to hear the audio.</a:t>
            </a:r>
          </a:p>
          <a:p>
            <a:r>
              <a:rPr lang="en-GB" dirty="0"/>
              <a:t>3. Click to reveal answers, and the sentence beginnings.</a:t>
            </a:r>
          </a:p>
          <a:p>
            <a:r>
              <a:rPr lang="en-GB" dirty="0"/>
              <a:t>4. Elicit English meanings to reinforce understanding of when to use/omit the article.</a:t>
            </a:r>
          </a:p>
          <a:p>
            <a:endParaRPr lang="en-GB" dirty="0"/>
          </a:p>
          <a:p>
            <a:pPr algn="l">
              <a:lnSpc>
                <a:spcPct val="107000"/>
              </a:lnSpc>
              <a:spcAft>
                <a:spcPts val="800"/>
              </a:spcAft>
            </a:pPr>
            <a:r>
              <a:rPr lang="en-GB" b="1" dirty="0"/>
              <a:t>Transcript:</a:t>
            </a:r>
            <a:br>
              <a:rPr lang="en-GB" dirty="0"/>
            </a:br>
            <a:r>
              <a:rPr lang="en-GB" sz="1200" dirty="0">
                <a:effectLst/>
                <a:highlight>
                  <a:srgbClr val="00FFFF"/>
                </a:highlight>
              </a:rPr>
              <a:t>1. Ich </a:t>
            </a:r>
            <a:r>
              <a:rPr lang="en-GB" sz="1200" dirty="0" err="1">
                <a:effectLst/>
                <a:highlight>
                  <a:srgbClr val="00FFFF"/>
                </a:highlight>
              </a:rPr>
              <a:t>möchte</a:t>
            </a:r>
            <a:r>
              <a:rPr lang="en-GB" sz="1200" dirty="0">
                <a:effectLst/>
                <a:highlight>
                  <a:srgbClr val="00FFFF"/>
                </a:highlight>
              </a:rPr>
              <a:t> die </a:t>
            </a:r>
            <a:r>
              <a:rPr lang="en-GB" sz="1200" dirty="0" err="1">
                <a:effectLst/>
                <a:highlight>
                  <a:srgbClr val="00FFFF"/>
                </a:highlight>
              </a:rPr>
              <a:t>Lehrerin</a:t>
            </a:r>
            <a:r>
              <a:rPr lang="en-GB" sz="1200" dirty="0">
                <a:effectLst/>
                <a:highlight>
                  <a:srgbClr val="00FFFF"/>
                </a:highlight>
              </a:rPr>
              <a:t> [</a:t>
            </a:r>
            <a:r>
              <a:rPr lang="en-GB" sz="1200" dirty="0" err="1">
                <a:effectLst/>
                <a:highlight>
                  <a:srgbClr val="00FFFF"/>
                </a:highlight>
              </a:rPr>
              <a:t>besuchen</a:t>
            </a:r>
            <a:r>
              <a:rPr lang="en-GB" sz="1200" dirty="0">
                <a:effectLst/>
                <a:highlight>
                  <a:srgbClr val="00FFFF"/>
                </a:highlight>
              </a:rPr>
              <a:t>].</a:t>
            </a:r>
            <a:br>
              <a:rPr lang="en-GB" sz="1200" dirty="0">
                <a:effectLst/>
                <a:highlight>
                  <a:srgbClr val="00FFFF"/>
                </a:highlight>
              </a:rPr>
            </a:br>
            <a:r>
              <a:rPr lang="en-GB" sz="1200" dirty="0">
                <a:effectLst/>
                <a:highlight>
                  <a:srgbClr val="00FFFF"/>
                </a:highlight>
              </a:rPr>
              <a:t>2. </a:t>
            </a:r>
            <a:r>
              <a:rPr lang="en-GB" sz="1200" dirty="0" err="1">
                <a:effectLst/>
                <a:highlight>
                  <a:srgbClr val="00FFFF"/>
                </a:highlight>
              </a:rPr>
              <a:t>Möchtest</a:t>
            </a:r>
            <a:r>
              <a:rPr lang="en-GB" sz="1200" dirty="0">
                <a:effectLst/>
                <a:highlight>
                  <a:srgbClr val="00FFFF"/>
                </a:highlight>
              </a:rPr>
              <a:t> du </a:t>
            </a:r>
            <a:r>
              <a:rPr lang="en-GB" sz="1200" dirty="0" err="1">
                <a:effectLst/>
                <a:highlight>
                  <a:srgbClr val="00FFFF"/>
                </a:highlight>
              </a:rPr>
              <a:t>für</a:t>
            </a:r>
            <a:r>
              <a:rPr lang="en-GB" sz="1200" dirty="0">
                <a:effectLst/>
                <a:highlight>
                  <a:srgbClr val="00FFFF"/>
                </a:highlight>
              </a:rPr>
              <a:t> </a:t>
            </a:r>
            <a:r>
              <a:rPr lang="en-GB" sz="1200" dirty="0" err="1">
                <a:effectLst/>
                <a:highlight>
                  <a:srgbClr val="00FFFF"/>
                </a:highlight>
              </a:rPr>
              <a:t>immer</a:t>
            </a:r>
            <a:r>
              <a:rPr lang="en-GB" sz="1200" dirty="0">
                <a:effectLst/>
                <a:highlight>
                  <a:srgbClr val="00FFFF"/>
                </a:highlight>
              </a:rPr>
              <a:t> </a:t>
            </a:r>
            <a:r>
              <a:rPr lang="en-GB" sz="1200" dirty="0" err="1">
                <a:effectLst/>
                <a:highlight>
                  <a:srgbClr val="00FFFF"/>
                </a:highlight>
              </a:rPr>
              <a:t>Studentin</a:t>
            </a:r>
            <a:r>
              <a:rPr lang="en-GB" sz="1200" dirty="0">
                <a:effectLst/>
                <a:highlight>
                  <a:srgbClr val="00FFFF"/>
                </a:highlight>
              </a:rPr>
              <a:t> [</a:t>
            </a:r>
            <a:r>
              <a:rPr lang="en-GB" sz="1200" dirty="0" err="1">
                <a:effectLst/>
                <a:highlight>
                  <a:srgbClr val="00FFFF"/>
                </a:highlight>
              </a:rPr>
              <a:t>bleiben</a:t>
            </a:r>
            <a:r>
              <a:rPr lang="en-GB" sz="1200" dirty="0">
                <a:effectLst/>
                <a:highlight>
                  <a:srgbClr val="00FFFF"/>
                </a:highlight>
              </a:rPr>
              <a:t>]?</a:t>
            </a:r>
            <a:endParaRPr lang="en-GB" sz="1200" dirty="0">
              <a:effectLst/>
            </a:endParaRPr>
          </a:p>
          <a:p>
            <a:pPr algn="l">
              <a:lnSpc>
                <a:spcPct val="107000"/>
              </a:lnSpc>
              <a:spcAft>
                <a:spcPts val="800"/>
              </a:spcAft>
            </a:pPr>
            <a:r>
              <a:rPr lang="en-GB" sz="1200" dirty="0">
                <a:effectLst/>
                <a:highlight>
                  <a:srgbClr val="00FFFF"/>
                </a:highlight>
              </a:rPr>
              <a:t>3. Tolle </a:t>
            </a:r>
            <a:r>
              <a:rPr lang="en-GB" sz="1200" dirty="0" err="1">
                <a:effectLst/>
                <a:highlight>
                  <a:srgbClr val="00FFFF"/>
                </a:highlight>
              </a:rPr>
              <a:t>Idee</a:t>
            </a:r>
            <a:r>
              <a:rPr lang="en-GB" sz="1200" dirty="0">
                <a:effectLst/>
                <a:highlight>
                  <a:srgbClr val="00FFFF"/>
                </a:highlight>
              </a:rPr>
              <a:t>! Ich </a:t>
            </a:r>
            <a:r>
              <a:rPr lang="en-GB" sz="1200" dirty="0" err="1">
                <a:effectLst/>
                <a:highlight>
                  <a:srgbClr val="00FFFF"/>
                </a:highlight>
              </a:rPr>
              <a:t>möchte</a:t>
            </a:r>
            <a:r>
              <a:rPr lang="en-GB" sz="1200" dirty="0">
                <a:effectLst/>
                <a:highlight>
                  <a:srgbClr val="00FFFF"/>
                </a:highlight>
              </a:rPr>
              <a:t> </a:t>
            </a:r>
            <a:r>
              <a:rPr lang="en-GB" sz="1200" dirty="0" err="1">
                <a:effectLst/>
                <a:highlight>
                  <a:srgbClr val="00FFFF"/>
                </a:highlight>
              </a:rPr>
              <a:t>diesen</a:t>
            </a:r>
            <a:r>
              <a:rPr lang="en-GB" sz="1200" dirty="0">
                <a:effectLst/>
                <a:highlight>
                  <a:srgbClr val="00FFFF"/>
                </a:highlight>
              </a:rPr>
              <a:t> Autor [</a:t>
            </a:r>
            <a:r>
              <a:rPr lang="en-GB" sz="1200" dirty="0" err="1">
                <a:effectLst/>
                <a:highlight>
                  <a:srgbClr val="00FFFF"/>
                </a:highlight>
              </a:rPr>
              <a:t>etwas</a:t>
            </a:r>
            <a:r>
              <a:rPr lang="en-GB" sz="1200" dirty="0">
                <a:effectLst/>
                <a:highlight>
                  <a:srgbClr val="00FFFF"/>
                </a:highlight>
              </a:rPr>
              <a:t> </a:t>
            </a:r>
            <a:r>
              <a:rPr lang="en-GB" sz="1200" dirty="0" err="1">
                <a:effectLst/>
                <a:highlight>
                  <a:srgbClr val="00FFFF"/>
                </a:highlight>
              </a:rPr>
              <a:t>fragen</a:t>
            </a:r>
            <a:r>
              <a:rPr lang="en-GB" sz="1200" dirty="0">
                <a:effectLst/>
                <a:highlight>
                  <a:srgbClr val="00FFFF"/>
                </a:highlight>
              </a:rPr>
              <a:t>].</a:t>
            </a:r>
            <a:br>
              <a:rPr lang="en-GB" sz="1200" dirty="0">
                <a:effectLst/>
                <a:highlight>
                  <a:srgbClr val="00FFFF"/>
                </a:highlight>
              </a:rPr>
            </a:br>
            <a:r>
              <a:rPr lang="en-GB" sz="1200" dirty="0">
                <a:effectLst/>
                <a:highlight>
                  <a:srgbClr val="00FFFF"/>
                </a:highlight>
              </a:rPr>
              <a:t>4. </a:t>
            </a:r>
            <a:r>
              <a:rPr lang="en-GB" sz="1200" dirty="0" err="1">
                <a:effectLst/>
                <a:highlight>
                  <a:srgbClr val="00FFFF"/>
                </a:highlight>
              </a:rPr>
              <a:t>Möchtest</a:t>
            </a:r>
            <a:r>
              <a:rPr lang="en-GB" sz="1200" dirty="0">
                <a:effectLst/>
                <a:highlight>
                  <a:srgbClr val="00FFFF"/>
                </a:highlight>
              </a:rPr>
              <a:t> du </a:t>
            </a:r>
            <a:r>
              <a:rPr lang="en-GB" sz="1200" dirty="0" err="1">
                <a:effectLst/>
                <a:highlight>
                  <a:srgbClr val="00FFFF"/>
                </a:highlight>
              </a:rPr>
              <a:t>jetzt</a:t>
            </a:r>
            <a:r>
              <a:rPr lang="en-GB" sz="1200" dirty="0">
                <a:effectLst/>
                <a:highlight>
                  <a:srgbClr val="00FFFF"/>
                </a:highlight>
              </a:rPr>
              <a:t> den Trainer [</a:t>
            </a:r>
            <a:r>
              <a:rPr lang="en-GB" sz="1200" dirty="0" err="1">
                <a:effectLst/>
                <a:highlight>
                  <a:srgbClr val="00FFFF"/>
                </a:highlight>
              </a:rPr>
              <a:t>ansprechen</a:t>
            </a:r>
            <a:r>
              <a:rPr lang="en-GB" sz="1200" dirty="0">
                <a:effectLst/>
                <a:highlight>
                  <a:srgbClr val="00FFFF"/>
                </a:highlight>
              </a:rPr>
              <a:t>]?</a:t>
            </a:r>
            <a:br>
              <a:rPr lang="en-GB" sz="1200" dirty="0">
                <a:effectLst/>
                <a:highlight>
                  <a:srgbClr val="00FFFF"/>
                </a:highlight>
              </a:rPr>
            </a:br>
            <a:r>
              <a:rPr lang="en-GB" sz="1200" dirty="0">
                <a:effectLst/>
                <a:highlight>
                  <a:srgbClr val="00FFFF"/>
                </a:highlight>
              </a:rPr>
              <a:t>5. </a:t>
            </a:r>
            <a:r>
              <a:rPr lang="en-GB" sz="1200" dirty="0" err="1">
                <a:effectLst/>
                <a:highlight>
                  <a:srgbClr val="00FFFF"/>
                </a:highlight>
              </a:rPr>
              <a:t>Möchtest</a:t>
            </a:r>
            <a:r>
              <a:rPr lang="en-GB" sz="1200" dirty="0">
                <a:effectLst/>
                <a:highlight>
                  <a:srgbClr val="00FFFF"/>
                </a:highlight>
              </a:rPr>
              <a:t> du </a:t>
            </a:r>
            <a:r>
              <a:rPr lang="en-GB" sz="1200" dirty="0" err="1">
                <a:effectLst/>
                <a:highlight>
                  <a:srgbClr val="00FFFF"/>
                </a:highlight>
              </a:rPr>
              <a:t>wirklich</a:t>
            </a:r>
            <a:r>
              <a:rPr lang="en-GB" sz="1200" dirty="0">
                <a:effectLst/>
                <a:highlight>
                  <a:srgbClr val="00FFFF"/>
                </a:highlight>
              </a:rPr>
              <a:t> </a:t>
            </a:r>
            <a:r>
              <a:rPr lang="en-GB" sz="1200" dirty="0" err="1">
                <a:effectLst/>
                <a:highlight>
                  <a:srgbClr val="00FFFF"/>
                </a:highlight>
              </a:rPr>
              <a:t>Forscherin</a:t>
            </a:r>
            <a:r>
              <a:rPr lang="en-GB" sz="1200" dirty="0">
                <a:effectLst/>
                <a:highlight>
                  <a:srgbClr val="00FFFF"/>
                </a:highlight>
              </a:rPr>
              <a:t> [</a:t>
            </a:r>
            <a:r>
              <a:rPr lang="en-GB" sz="1200" dirty="0" err="1">
                <a:effectLst/>
                <a:highlight>
                  <a:srgbClr val="00FFFF"/>
                </a:highlight>
              </a:rPr>
              <a:t>werden</a:t>
            </a:r>
            <a:r>
              <a:rPr lang="en-GB" sz="1200" dirty="0">
                <a:effectLst/>
                <a:highlight>
                  <a:srgbClr val="00FFFF"/>
                </a:highlight>
              </a:rPr>
              <a:t>]?</a:t>
            </a:r>
            <a:br>
              <a:rPr lang="en-GB" sz="1200" dirty="0">
                <a:effectLst/>
                <a:highlight>
                  <a:srgbClr val="00FFFF"/>
                </a:highlight>
              </a:rPr>
            </a:br>
            <a:r>
              <a:rPr lang="en-GB" sz="1200" dirty="0">
                <a:effectLst/>
                <a:highlight>
                  <a:srgbClr val="00FFFF"/>
                </a:highlight>
              </a:rPr>
              <a:t>6. Ich </a:t>
            </a:r>
            <a:r>
              <a:rPr lang="en-GB" sz="1200" dirty="0" err="1">
                <a:effectLst/>
                <a:highlight>
                  <a:srgbClr val="00FFFF"/>
                </a:highlight>
              </a:rPr>
              <a:t>möchte</a:t>
            </a:r>
            <a:r>
              <a:rPr lang="en-GB" sz="1200" dirty="0">
                <a:effectLst/>
                <a:highlight>
                  <a:srgbClr val="00FFFF"/>
                </a:highlight>
              </a:rPr>
              <a:t> den </a:t>
            </a:r>
            <a:r>
              <a:rPr lang="en-GB" sz="1200" dirty="0" err="1">
                <a:effectLst/>
                <a:highlight>
                  <a:srgbClr val="00FFFF"/>
                </a:highlight>
              </a:rPr>
              <a:t>Sänger</a:t>
            </a:r>
            <a:r>
              <a:rPr lang="en-GB" sz="1200" dirty="0">
                <a:effectLst/>
                <a:highlight>
                  <a:srgbClr val="00FFFF"/>
                </a:highlight>
              </a:rPr>
              <a:t> [</a:t>
            </a:r>
            <a:r>
              <a:rPr lang="en-GB" sz="1200" dirty="0" err="1">
                <a:effectLst/>
                <a:highlight>
                  <a:srgbClr val="00FFFF"/>
                </a:highlight>
              </a:rPr>
              <a:t>hören</a:t>
            </a:r>
            <a:r>
              <a:rPr lang="en-GB" sz="1200" dirty="0">
                <a:effectLst/>
                <a:highlight>
                  <a:srgbClr val="00FFFF"/>
                </a:highlight>
              </a:rPr>
              <a:t>].</a:t>
            </a:r>
            <a:br>
              <a:rPr lang="en-GB" sz="1200" dirty="0">
                <a:effectLst/>
                <a:highlight>
                  <a:srgbClr val="00FFFF"/>
                </a:highlight>
              </a:rPr>
            </a:br>
            <a:r>
              <a:rPr lang="en-GB" sz="1200" dirty="0">
                <a:effectLst/>
                <a:highlight>
                  <a:srgbClr val="00FFFF"/>
                </a:highlight>
              </a:rPr>
              <a:t>7. Ich </a:t>
            </a:r>
            <a:r>
              <a:rPr lang="en-GB" sz="1200" dirty="0" err="1">
                <a:effectLst/>
                <a:highlight>
                  <a:srgbClr val="00FFFF"/>
                </a:highlight>
              </a:rPr>
              <a:t>möchte</a:t>
            </a:r>
            <a:r>
              <a:rPr lang="en-GB" sz="1200" dirty="0">
                <a:effectLst/>
                <a:highlight>
                  <a:srgbClr val="00FFFF"/>
                </a:highlight>
              </a:rPr>
              <a:t> </a:t>
            </a:r>
            <a:r>
              <a:rPr lang="en-GB" sz="1200" dirty="0" err="1">
                <a:effectLst/>
                <a:highlight>
                  <a:srgbClr val="00FFFF"/>
                </a:highlight>
              </a:rPr>
              <a:t>Professorin</a:t>
            </a:r>
            <a:r>
              <a:rPr lang="en-GB" sz="1200" dirty="0">
                <a:effectLst/>
                <a:highlight>
                  <a:srgbClr val="00FFFF"/>
                </a:highlight>
              </a:rPr>
              <a:t> [</a:t>
            </a:r>
            <a:r>
              <a:rPr lang="en-GB" sz="1200" dirty="0" err="1">
                <a:effectLst/>
                <a:highlight>
                  <a:srgbClr val="00FFFF"/>
                </a:highlight>
              </a:rPr>
              <a:t>werden</a:t>
            </a:r>
            <a:r>
              <a:rPr lang="en-GB" sz="1200" dirty="0">
                <a:effectLst/>
                <a:highlight>
                  <a:srgbClr val="00FFFF"/>
                </a:highlight>
              </a:rPr>
              <a:t>].</a:t>
            </a:r>
            <a:endParaRPr lang="en-GB" sz="1200" dirty="0">
              <a:effectLst/>
            </a:endParaRPr>
          </a:p>
          <a:p>
            <a:pPr algn="l">
              <a:lnSpc>
                <a:spcPct val="107000"/>
              </a:lnSpc>
              <a:spcAft>
                <a:spcPts val="800"/>
              </a:spcAft>
            </a:pPr>
            <a:r>
              <a:rPr lang="en-GB" sz="1200" dirty="0">
                <a:effectLst/>
                <a:highlight>
                  <a:srgbClr val="00FFFF"/>
                </a:highlight>
              </a:rPr>
              <a:t>8. Ich </a:t>
            </a:r>
            <a:r>
              <a:rPr lang="en-GB" sz="1200" dirty="0" err="1">
                <a:effectLst/>
                <a:highlight>
                  <a:srgbClr val="00FFFF"/>
                </a:highlight>
              </a:rPr>
              <a:t>möchte</a:t>
            </a:r>
            <a:r>
              <a:rPr lang="en-GB" sz="1200" dirty="0">
                <a:effectLst/>
                <a:highlight>
                  <a:srgbClr val="00FFFF"/>
                </a:highlight>
              </a:rPr>
              <a:t> </a:t>
            </a:r>
            <a:r>
              <a:rPr lang="en-GB" sz="1200" dirty="0" err="1">
                <a:effectLst/>
                <a:highlight>
                  <a:srgbClr val="00FFFF"/>
                </a:highlight>
              </a:rPr>
              <a:t>jetzt</a:t>
            </a:r>
            <a:r>
              <a:rPr lang="en-GB" sz="1200" dirty="0">
                <a:effectLst/>
                <a:highlight>
                  <a:srgbClr val="00FFFF"/>
                </a:highlight>
              </a:rPr>
              <a:t> </a:t>
            </a:r>
            <a:r>
              <a:rPr lang="en-GB" sz="1200" dirty="0" err="1">
                <a:effectLst/>
                <a:highlight>
                  <a:srgbClr val="00FFFF"/>
                </a:highlight>
              </a:rPr>
              <a:t>Polizist</a:t>
            </a:r>
            <a:r>
              <a:rPr lang="en-GB" sz="1200" dirty="0">
                <a:effectLst/>
                <a:highlight>
                  <a:srgbClr val="00FFFF"/>
                </a:highlight>
              </a:rPr>
              <a:t> [</a:t>
            </a:r>
            <a:r>
              <a:rPr lang="en-GB" sz="1200" dirty="0" err="1">
                <a:effectLst/>
                <a:highlight>
                  <a:srgbClr val="00FFFF"/>
                </a:highlight>
              </a:rPr>
              <a:t>werden</a:t>
            </a:r>
            <a:r>
              <a:rPr lang="en-GB" sz="1200" dirty="0">
                <a:effectLst/>
                <a:highlight>
                  <a:srgbClr val="00FFFF"/>
                </a:highlight>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ansprechen</a:t>
            </a:r>
            <a:r>
              <a:rPr lang="en-GB" baseline="0" dirty="0"/>
              <a:t> [1214]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437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plural forms of </a:t>
            </a:r>
            <a:r>
              <a:rPr lang="en-GB" b="0" i="1" dirty="0" err="1"/>
              <a:t>mögen</a:t>
            </a:r>
            <a:r>
              <a:rPr lang="en-GB" b="0" i="1" dirty="0"/>
              <a:t> </a:t>
            </a:r>
            <a:r>
              <a:rPr lang="en-GB" b="0" dirty="0"/>
              <a:t>and introduce the plural forms of </a:t>
            </a:r>
            <a:r>
              <a:rPr lang="en-GB" b="0" i="1" dirty="0" err="1"/>
              <a:t>möcht</a:t>
            </a:r>
            <a:r>
              <a:rPr lang="en-GB" b="0" i="1" dirty="0"/>
              <a:t>-; </a:t>
            </a:r>
            <a:r>
              <a:rPr lang="en-GB" b="0" i="0" dirty="0"/>
              <a:t>to recap the knowledge that </a:t>
            </a:r>
            <a:r>
              <a:rPr lang="en-GB" b="0" i="1" dirty="0" err="1"/>
              <a:t>möcht</a:t>
            </a:r>
            <a:r>
              <a:rPr lang="en-GB" b="0" i="1" dirty="0"/>
              <a:t>- </a:t>
            </a:r>
            <a:r>
              <a:rPr lang="en-GB" b="0" i="0" dirty="0"/>
              <a:t>can be used with a second (infinitive) verb whilst </a:t>
            </a:r>
            <a:r>
              <a:rPr lang="en-GB" b="0" i="1" dirty="0" err="1"/>
              <a:t>mögen</a:t>
            </a:r>
            <a:r>
              <a:rPr lang="en-GB" b="0" i="0" dirty="0"/>
              <a:t> is only used with nouns.</a:t>
            </a:r>
            <a:br>
              <a:rPr lang="en-GB" dirty="0"/>
            </a:br>
            <a:br>
              <a:rPr lang="en-GB" dirty="0"/>
            </a:br>
            <a:r>
              <a:rPr lang="en-GB" b="1" dirty="0"/>
              <a:t>Procedure:</a:t>
            </a:r>
            <a:br>
              <a:rPr lang="en-GB" dirty="0"/>
            </a:br>
            <a:r>
              <a:rPr lang="en-GB" dirty="0"/>
              <a:t>1. Click to present and elicit the information.</a:t>
            </a:r>
          </a:p>
          <a:p>
            <a:r>
              <a:rPr lang="en-GB" dirty="0"/>
              <a:t>2. Ensure student understanding at each stage.</a:t>
            </a:r>
          </a:p>
          <a:p>
            <a:endParaRPr lang="en-GB" dirty="0"/>
          </a:p>
          <a:p>
            <a:r>
              <a:rPr lang="en-GB" b="1" baseline="0" dirty="0"/>
              <a:t>.</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662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plural forms of </a:t>
            </a:r>
            <a:r>
              <a:rPr lang="en-GB" b="0" i="1" dirty="0" err="1"/>
              <a:t>möcht</a:t>
            </a:r>
            <a:r>
              <a:rPr lang="en-GB" b="0" i="1" dirty="0"/>
              <a:t>-</a:t>
            </a:r>
            <a:r>
              <a:rPr lang="en-GB" b="0" dirty="0"/>
              <a:t> and </a:t>
            </a:r>
            <a:r>
              <a:rPr lang="en-GB" b="0" i="1" dirty="0" err="1"/>
              <a:t>mögen</a:t>
            </a:r>
            <a:r>
              <a:rPr lang="en-GB" b="0" i="1" dirty="0"/>
              <a:t>.</a:t>
            </a:r>
            <a:br>
              <a:rPr lang="en-GB" dirty="0"/>
            </a:br>
            <a:br>
              <a:rPr lang="en-GB" dirty="0"/>
            </a:br>
            <a:r>
              <a:rPr lang="en-GB" b="1" dirty="0"/>
              <a:t>Procedure:</a:t>
            </a:r>
            <a:br>
              <a:rPr lang="en-GB" dirty="0"/>
            </a:br>
            <a:r>
              <a:rPr lang="en-GB" dirty="0"/>
              <a:t>1. Explain the procedure. Remind students that they will know from the pronoun which form of the verb to use and from the noun/verb phrase whether to use </a:t>
            </a:r>
            <a:r>
              <a:rPr lang="en-GB" i="1" dirty="0" err="1"/>
              <a:t>möcht</a:t>
            </a:r>
            <a:r>
              <a:rPr lang="en-GB" dirty="0"/>
              <a:t>- or </a:t>
            </a:r>
            <a:r>
              <a:rPr lang="en-GB" i="1" dirty="0" err="1"/>
              <a:t>mögen</a:t>
            </a:r>
            <a:r>
              <a:rPr lang="en-GB" dirty="0"/>
              <a:t>.</a:t>
            </a:r>
          </a:p>
          <a:p>
            <a:r>
              <a:rPr lang="en-GB" dirty="0"/>
              <a:t>2. Ask students to fill in the gaps.</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Biologie</a:t>
            </a:r>
            <a:r>
              <a:rPr lang="en-GB" baseline="0" dirty="0"/>
              <a:t> [3617] </a:t>
            </a:r>
            <a:r>
              <a:rPr lang="en-GB" baseline="0" dirty="0" err="1"/>
              <a:t>ehemalig</a:t>
            </a:r>
            <a:r>
              <a:rPr lang="en-GB" baseline="0" dirty="0"/>
              <a:t> [883]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440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how to say calendar years in German. </a:t>
            </a:r>
            <a:br>
              <a:rPr lang="en-GB" dirty="0"/>
            </a:br>
            <a:br>
              <a:rPr lang="en-GB" dirty="0"/>
            </a:br>
            <a:r>
              <a:rPr lang="en-GB" b="1" dirty="0"/>
              <a:t>Procedure:</a:t>
            </a:r>
            <a:br>
              <a:rPr lang="en-GB" dirty="0"/>
            </a:br>
            <a:r>
              <a:rPr lang="en-GB" dirty="0"/>
              <a:t>1. Click to bring up no.1: 752. Elicit how to say this in German. Click on number to play voice recording. Click again to reveal spelling. </a:t>
            </a:r>
          </a:p>
          <a:p>
            <a:r>
              <a:rPr lang="en-GB" dirty="0"/>
              <a:t>2. Repeat for no.2: 1066. </a:t>
            </a:r>
          </a:p>
          <a:p>
            <a:r>
              <a:rPr lang="en-GB" dirty="0"/>
              <a:t>3. Click to bring up callout to compare how years work in English. Click again for call out on leaving out ‘</a:t>
            </a:r>
            <a:r>
              <a:rPr lang="en-GB" dirty="0" err="1"/>
              <a:t>ein</a:t>
            </a:r>
            <a:r>
              <a:rPr lang="en-GB" dirty="0"/>
              <a:t>’ and ‘und’. </a:t>
            </a:r>
          </a:p>
          <a:p>
            <a:r>
              <a:rPr lang="en-GB" dirty="0"/>
              <a:t>4. Work your way through 3-7 in the same way.</a:t>
            </a:r>
          </a:p>
          <a:p>
            <a:r>
              <a:rPr lang="en-GB" dirty="0"/>
              <a:t>5. Finally, click for callout on v/n. Ch. Also explain that now CE/ BCE (common era/ before common era) tends to be used more than BC/AD.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752  (</a:t>
            </a:r>
            <a:r>
              <a:rPr lang="en-GB" sz="1200" dirty="0" err="1">
                <a:solidFill>
                  <a:schemeClr val="accent5">
                    <a:lumMod val="50000"/>
                  </a:schemeClr>
                </a:solidFill>
              </a:rPr>
              <a:t>siebenhundert</a:t>
            </a:r>
            <a:r>
              <a:rPr lang="en-GB" sz="1200" dirty="0">
                <a:solidFill>
                  <a:schemeClr val="accent5">
                    <a:lumMod val="50000"/>
                  </a:schemeClr>
                </a:solidFill>
              </a:rPr>
              <a:t>(und)</a:t>
            </a:r>
            <a:r>
              <a:rPr lang="en-GB" sz="1200" dirty="0" err="1">
                <a:solidFill>
                  <a:schemeClr val="accent5">
                    <a:lumMod val="50000"/>
                  </a:schemeClr>
                </a:solidFill>
              </a:rPr>
              <a:t>zweiundfünfzig</a:t>
            </a:r>
            <a:r>
              <a:rPr lang="en-GB" sz="120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rPr>
              <a:t>1066 ((</a:t>
            </a:r>
            <a:r>
              <a:rPr lang="en-GB" sz="1200" dirty="0" err="1">
                <a:solidFill>
                  <a:schemeClr val="accent5">
                    <a:lumMod val="50000"/>
                  </a:schemeClr>
                </a:solidFill>
              </a:rPr>
              <a:t>ein</a:t>
            </a:r>
            <a:r>
              <a:rPr lang="en-GB" sz="1200" dirty="0">
                <a:solidFill>
                  <a:schemeClr val="accent5">
                    <a:lumMod val="50000"/>
                  </a:schemeClr>
                </a:solidFill>
              </a:rPr>
              <a:t>)</a:t>
            </a:r>
            <a:r>
              <a:rPr lang="en-GB" sz="1200" dirty="0" err="1">
                <a:solidFill>
                  <a:schemeClr val="accent5">
                    <a:lumMod val="50000"/>
                  </a:schemeClr>
                </a:solidFill>
              </a:rPr>
              <a:t>tausend</a:t>
            </a:r>
            <a:r>
              <a:rPr lang="en-GB" sz="1200" dirty="0">
                <a:solidFill>
                  <a:schemeClr val="accent5">
                    <a:lumMod val="50000"/>
                  </a:schemeClr>
                </a:solidFill>
              </a:rPr>
              <a:t>(und)</a:t>
            </a:r>
            <a:r>
              <a:rPr lang="en-GB" sz="1200" dirty="0" err="1">
                <a:solidFill>
                  <a:schemeClr val="accent5">
                    <a:lumMod val="50000"/>
                  </a:schemeClr>
                </a:solidFill>
              </a:rPr>
              <a:t>sechsundsechzig</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3. 1105 (</a:t>
            </a:r>
            <a:r>
              <a:rPr lang="en-GB" sz="1200" dirty="0" err="1">
                <a:solidFill>
                  <a:schemeClr val="accent5">
                    <a:lumMod val="50000"/>
                  </a:schemeClr>
                </a:solidFill>
              </a:rPr>
              <a:t>elfhundert</a:t>
            </a:r>
            <a:r>
              <a:rPr lang="en-GB" sz="1200" dirty="0">
                <a:solidFill>
                  <a:schemeClr val="accent5">
                    <a:lumMod val="50000"/>
                  </a:schemeClr>
                </a:solidFill>
              </a:rPr>
              <a:t>(und)</a:t>
            </a:r>
            <a:r>
              <a:rPr lang="en-GB" sz="1200" dirty="0" err="1">
                <a:solidFill>
                  <a:schemeClr val="accent5">
                    <a:lumMod val="50000"/>
                  </a:schemeClr>
                </a:solidFill>
              </a:rPr>
              <a:t>fünf</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4. 1314 (</a:t>
            </a:r>
            <a:r>
              <a:rPr lang="en-GB" sz="1200" dirty="0" err="1">
                <a:solidFill>
                  <a:schemeClr val="accent5">
                    <a:lumMod val="50000"/>
                  </a:schemeClr>
                </a:solidFill>
              </a:rPr>
              <a:t>dreizehnhundert</a:t>
            </a:r>
            <a:r>
              <a:rPr lang="en-GB" sz="1200" dirty="0">
                <a:solidFill>
                  <a:schemeClr val="accent5">
                    <a:lumMod val="50000"/>
                  </a:schemeClr>
                </a:solidFill>
              </a:rPr>
              <a:t>(und)</a:t>
            </a:r>
            <a:r>
              <a:rPr lang="en-GB" sz="1200" dirty="0" err="1">
                <a:solidFill>
                  <a:schemeClr val="accent5">
                    <a:lumMod val="50000"/>
                  </a:schemeClr>
                </a:solidFill>
              </a:rPr>
              <a:t>vierzehn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5. 1980 (</a:t>
            </a:r>
            <a:r>
              <a:rPr lang="en-GB" sz="1200" dirty="0" err="1">
                <a:solidFill>
                  <a:schemeClr val="accent5">
                    <a:lumMod val="50000"/>
                  </a:schemeClr>
                </a:solidFill>
              </a:rPr>
              <a:t>neunzehnhundert</a:t>
            </a:r>
            <a:r>
              <a:rPr lang="en-GB" sz="1200" dirty="0">
                <a:solidFill>
                  <a:schemeClr val="accent5">
                    <a:lumMod val="50000"/>
                  </a:schemeClr>
                </a:solidFill>
              </a:rPr>
              <a:t>(und)</a:t>
            </a:r>
            <a:r>
              <a:rPr lang="en-GB" sz="1200" dirty="0" err="1">
                <a:solidFill>
                  <a:schemeClr val="accent5">
                    <a:lumMod val="50000"/>
                  </a:schemeClr>
                </a:solidFill>
              </a:rPr>
              <a:t>achtzig</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6. 2005 (</a:t>
            </a:r>
            <a:r>
              <a:rPr lang="en-GB" sz="1200" dirty="0" err="1">
                <a:solidFill>
                  <a:schemeClr val="accent5">
                    <a:lumMod val="50000"/>
                  </a:schemeClr>
                </a:solidFill>
              </a:rPr>
              <a:t>zweitausend</a:t>
            </a:r>
            <a:r>
              <a:rPr lang="en-GB" sz="1200" dirty="0">
                <a:solidFill>
                  <a:schemeClr val="accent5">
                    <a:lumMod val="50000"/>
                  </a:schemeClr>
                </a:solidFill>
              </a:rPr>
              <a:t>(und)</a:t>
            </a:r>
            <a:r>
              <a:rPr lang="en-GB" sz="1200" dirty="0" err="1">
                <a:solidFill>
                  <a:schemeClr val="accent5">
                    <a:lumMod val="50000"/>
                  </a:schemeClr>
                </a:solidFill>
              </a:rPr>
              <a:t>fünf</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7. 2020 (</a:t>
            </a:r>
            <a:r>
              <a:rPr lang="en-GB" sz="1200" dirty="0" err="1">
                <a:solidFill>
                  <a:schemeClr val="accent5">
                    <a:lumMod val="50000"/>
                  </a:schemeClr>
                </a:solidFill>
              </a:rPr>
              <a:t>zweitausend</a:t>
            </a:r>
            <a:r>
              <a:rPr lang="en-GB" sz="1200" dirty="0">
                <a:solidFill>
                  <a:schemeClr val="accent5">
                    <a:lumMod val="50000"/>
                  </a:schemeClr>
                </a:solidFill>
              </a:rPr>
              <a:t>(und)</a:t>
            </a:r>
            <a:r>
              <a:rPr lang="en-GB" sz="1200" dirty="0" err="1">
                <a:solidFill>
                  <a:schemeClr val="accent5">
                    <a:lumMod val="50000"/>
                  </a:schemeClr>
                </a:solidFill>
              </a:rPr>
              <a:t>zwanzig</a:t>
            </a:r>
            <a:r>
              <a:rPr lang="en-GB" sz="1200" dirty="0">
                <a:solidFill>
                  <a:schemeClr val="accent5">
                    <a:lumMod val="50000"/>
                  </a:schemeClr>
                </a:solidFill>
              </a:rPr>
              <a:t>)</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54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 (6 slides)</a:t>
            </a:r>
            <a:br>
              <a:rPr lang="en-GB" dirty="0"/>
            </a:br>
            <a:br>
              <a:rPr lang="en-GB" b="1" dirty="0"/>
            </a:br>
            <a:r>
              <a:rPr lang="en-GB" b="1" dirty="0"/>
              <a:t>Aim: </a:t>
            </a:r>
            <a:r>
              <a:rPr lang="en-GB" b="0" dirty="0"/>
              <a:t>to practise aural comprehension of years within a larger text (4 minutes).</a:t>
            </a:r>
            <a:br>
              <a:rPr lang="en-GB" dirty="0"/>
            </a:br>
            <a:br>
              <a:rPr lang="en-GB" dirty="0"/>
            </a:br>
            <a:r>
              <a:rPr lang="en-GB" b="1" dirty="0"/>
              <a:t>Procedure:</a:t>
            </a:r>
            <a:br>
              <a:rPr lang="en-GB" dirty="0"/>
            </a:br>
            <a:r>
              <a:rPr lang="en-GB" dirty="0"/>
              <a:t>1. Press the audio button to listen to the recording.</a:t>
            </a:r>
          </a:p>
          <a:p>
            <a:r>
              <a:rPr lang="en-GB" dirty="0"/>
              <a:t>2. Ask students to note down the years that they hear, in digits.</a:t>
            </a:r>
          </a:p>
          <a:p>
            <a:r>
              <a:rPr lang="en-GB" dirty="0"/>
              <a:t>3. Click to reveal answers. </a:t>
            </a:r>
          </a:p>
          <a:p>
            <a:r>
              <a:rPr lang="en-GB" dirty="0"/>
              <a:t>4. Repeat the procedure on the following slide with the second half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Ausstellung</a:t>
            </a:r>
            <a:r>
              <a:rPr lang="en-GB" baseline="0" dirty="0"/>
              <a:t> [1597] Galerie [4328] Maler [2731] </a:t>
            </a:r>
            <a:r>
              <a:rPr lang="en-GB" baseline="0" dirty="0" err="1"/>
              <a:t>Kontakt</a:t>
            </a:r>
            <a:r>
              <a:rPr lang="en-GB" baseline="0" dirty="0"/>
              <a:t> [930] Reiter [4884] </a:t>
            </a:r>
            <a:r>
              <a:rPr lang="en-GB" baseline="0" dirty="0" err="1"/>
              <a:t>insbesondere</a:t>
            </a:r>
            <a:r>
              <a:rPr lang="en-GB" baseline="0" dirty="0"/>
              <a:t> [655] Symbol [2570] Kraft [458] </a:t>
            </a:r>
            <a:r>
              <a:rPr lang="en-GB" baseline="0" dirty="0" err="1"/>
              <a:t>abstrakt</a:t>
            </a:r>
            <a:r>
              <a:rPr lang="en-GB" baseline="0" dirty="0"/>
              <a:t> [3335] </a:t>
            </a:r>
            <a:r>
              <a:rPr lang="en-GB" baseline="0" dirty="0" err="1"/>
              <a:t>Soldat</a:t>
            </a:r>
            <a:r>
              <a:rPr lang="en-GB" baseline="0" dirty="0"/>
              <a:t> [1267] </a:t>
            </a:r>
            <a:r>
              <a:rPr lang="en-GB" baseline="0" dirty="0" err="1"/>
              <a:t>Skizzen</a:t>
            </a:r>
            <a:r>
              <a:rPr lang="en-GB" baseline="0" dirty="0"/>
              <a:t> [&gt;5009] </a:t>
            </a:r>
            <a:r>
              <a:rPr lang="en-GB" baseline="0" dirty="0" err="1"/>
              <a:t>Wasserfall</a:t>
            </a:r>
            <a:r>
              <a:rPr lang="en-GB" baseline="0" dirty="0"/>
              <a:t> [&gt;5009] </a:t>
            </a:r>
            <a:r>
              <a:rPr lang="en-GB" baseline="0" dirty="0" err="1"/>
              <a:t>Auktion</a:t>
            </a:r>
            <a:r>
              <a:rPr lang="en-GB" baseline="0" dirty="0"/>
              <a:t> [&gt;5009] </a:t>
            </a:r>
            <a:r>
              <a:rPr lang="en-GB" baseline="0" dirty="0" err="1"/>
              <a:t>Rekord</a:t>
            </a:r>
            <a:r>
              <a:rPr lang="en-GB" baseline="0" dirty="0"/>
              <a:t> [4701] </a:t>
            </a:r>
            <a:r>
              <a:rPr lang="en-GB" baseline="0" dirty="0" err="1"/>
              <a:t>Summe</a:t>
            </a:r>
            <a:r>
              <a:rPr lang="en-GB" baseline="0" dirty="0"/>
              <a:t> [1114]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Note</a:t>
            </a:r>
            <a:r>
              <a:rPr lang="en-GB" dirty="0"/>
              <a:t>: all images from Wikipedia are in the public domain,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34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43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learn more about some differences between formal and informal German (2 minutes)</a:t>
            </a:r>
            <a:br>
              <a:rPr lang="en-GB" dirty="0"/>
            </a:br>
            <a:br>
              <a:rPr lang="en-GB" dirty="0"/>
            </a:br>
            <a:r>
              <a:rPr lang="en-GB" b="1" dirty="0"/>
              <a:t>Procedure:</a:t>
            </a:r>
            <a:br>
              <a:rPr lang="en-GB" dirty="0"/>
            </a:br>
            <a:r>
              <a:rPr lang="en-GB" dirty="0"/>
              <a:t>1. Elicit ideas from students.</a:t>
            </a:r>
          </a:p>
          <a:p>
            <a:r>
              <a:rPr lang="en-GB" dirty="0"/>
              <a:t>2. Click to reveal four callouts giving less formal alternatives for the words in bold.</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204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consolidate understanding of the text (6 minutes).</a:t>
            </a:r>
            <a:br>
              <a:rPr lang="en-GB" dirty="0"/>
            </a:br>
            <a:br>
              <a:rPr lang="en-GB" dirty="0"/>
            </a:br>
            <a:r>
              <a:rPr lang="en-GB" b="1" dirty="0"/>
              <a:t>Procedure:</a:t>
            </a:r>
            <a:br>
              <a:rPr lang="en-GB" dirty="0"/>
            </a:br>
            <a:r>
              <a:rPr lang="en-GB" dirty="0"/>
              <a:t>1. Ask students to note down the years they see in the table.</a:t>
            </a:r>
          </a:p>
          <a:p>
            <a:r>
              <a:rPr lang="en-GB" dirty="0"/>
              <a:t>2. Use the following two slides to view the full text and ask students to make notes in English on what Franz Marc did in each year.</a:t>
            </a:r>
          </a:p>
          <a:p>
            <a:r>
              <a:rPr lang="en-GB" dirty="0"/>
              <a:t>3. Then use the 2</a:t>
            </a:r>
            <a:r>
              <a:rPr lang="en-GB" baseline="30000" dirty="0"/>
              <a:t>nd</a:t>
            </a:r>
            <a:r>
              <a:rPr lang="en-GB" dirty="0"/>
              <a:t> version of this slide (which follows the text) to correct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786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Text slide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41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information about German numbers and introduce additional new information.</a:t>
            </a:r>
            <a:br>
              <a:rPr lang="en-GB" dirty="0"/>
            </a:br>
            <a:br>
              <a:rPr lang="en-GB" dirty="0"/>
            </a:br>
            <a:r>
              <a:rPr lang="en-GB" b="1" dirty="0"/>
              <a:t>Procedure:</a:t>
            </a:r>
            <a:br>
              <a:rPr lang="en-GB" dirty="0"/>
            </a:br>
            <a:r>
              <a:rPr lang="en-GB" dirty="0"/>
              <a:t>1. Click through the animations to present the information.</a:t>
            </a:r>
          </a:p>
          <a:p>
            <a:r>
              <a:rPr lang="en-GB" dirty="0"/>
              <a:t>2. Elicit pronunciations of the five German number words.</a:t>
            </a:r>
          </a:p>
          <a:p>
            <a:br>
              <a:rPr lang="en-GB" dirty="0"/>
            </a:br>
            <a:r>
              <a:rPr lang="en-GB" b="1" baseline="0" dirty="0"/>
              <a:t>Word frequency (1 is the most frequent word in German): </a:t>
            </a:r>
            <a:br>
              <a:rPr lang="en-GB" baseline="0" dirty="0"/>
            </a:br>
            <a:r>
              <a:rPr lang="en-GB" baseline="0" dirty="0" err="1"/>
              <a:t>Zahl</a:t>
            </a:r>
            <a:r>
              <a:rPr lang="en-GB" baseline="0" dirty="0"/>
              <a:t> [297]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319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Text 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352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br>
              <a:rPr lang="en-GB" dirty="0"/>
            </a:br>
            <a:br>
              <a:rPr lang="en-GB" dirty="0"/>
            </a:br>
            <a:r>
              <a:rPr lang="en-GB" b="1" dirty="0"/>
              <a:t>Procedure:</a:t>
            </a:r>
            <a:br>
              <a:rPr lang="en-GB" dirty="0"/>
            </a:br>
            <a:r>
              <a:rPr lang="en-GB" dirty="0"/>
              <a:t>Elicit and click to reveal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422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This is slide 1/2.</a:t>
            </a:r>
          </a:p>
          <a:p>
            <a:endParaRPr lang="en-US" b="1" dirty="0"/>
          </a:p>
          <a:p>
            <a:r>
              <a:rPr lang="en-US" b="1" dirty="0"/>
              <a:t>Aim: </a:t>
            </a:r>
            <a:r>
              <a:rPr lang="en-US" b="0" dirty="0"/>
              <a:t>to </a:t>
            </a:r>
            <a:r>
              <a:rPr lang="en-US" b="0" dirty="0" err="1"/>
              <a:t>practise</a:t>
            </a:r>
            <a:r>
              <a:rPr lang="en-US" b="0" dirty="0"/>
              <a:t> saying German years.</a:t>
            </a:r>
            <a:endParaRPr lang="en-US" b="1" dirty="0"/>
          </a:p>
          <a:p>
            <a:endParaRPr lang="en-US" b="1" dirty="0"/>
          </a:p>
          <a:p>
            <a:r>
              <a:rPr lang="en-US" b="1" dirty="0"/>
              <a:t>Procedure:</a:t>
            </a:r>
          </a:p>
          <a:p>
            <a:r>
              <a:rPr lang="en-US" b="0" dirty="0"/>
              <a:t>1. As a class, ensure students understand the facts about the famous people.</a:t>
            </a:r>
          </a:p>
          <a:p>
            <a:r>
              <a:rPr lang="en-US" b="0" dirty="0"/>
              <a:t>2. Partner B turns away from the board.</a:t>
            </a:r>
          </a:p>
          <a:p>
            <a:r>
              <a:rPr lang="en-US" b="0" dirty="0"/>
              <a:t>3. Click to reveal the years.</a:t>
            </a:r>
          </a:p>
          <a:p>
            <a:r>
              <a:rPr lang="en-US" b="0" dirty="0"/>
              <a:t>4. Partner A reads aloud the information in each box, e.g. </a:t>
            </a:r>
            <a:r>
              <a:rPr lang="en-US" b="0" i="1" dirty="0"/>
              <a:t>1921 hat Albert Einstein den </a:t>
            </a:r>
            <a:r>
              <a:rPr lang="en-US" b="0" i="1" dirty="0" err="1"/>
              <a:t>Nobelpreis</a:t>
            </a:r>
            <a:r>
              <a:rPr lang="en-US" b="0" i="1" dirty="0"/>
              <a:t> </a:t>
            </a:r>
            <a:r>
              <a:rPr lang="en-US" b="0" i="1" dirty="0" err="1"/>
              <a:t>gewonnen</a:t>
            </a:r>
            <a:r>
              <a:rPr lang="en-US" b="0" i="1" dirty="0"/>
              <a:t>.</a:t>
            </a:r>
          </a:p>
          <a:p>
            <a:r>
              <a:rPr lang="en-US" b="0" dirty="0"/>
              <a:t>5. Partner B listens and writes down the number they hear.</a:t>
            </a:r>
          </a:p>
          <a:p>
            <a:r>
              <a:rPr lang="en-US" b="0" dirty="0"/>
              <a:t>6. Partner B turns back to the board to check answers.</a:t>
            </a:r>
          </a:p>
          <a:p>
            <a:r>
              <a:rPr lang="en-US" b="0" dirty="0"/>
              <a:t>7. Partners swap roles (see next slide).</a:t>
            </a:r>
          </a:p>
          <a:p>
            <a:endParaRPr lang="en-US" b="0" dirty="0"/>
          </a:p>
          <a:p>
            <a:r>
              <a:rPr lang="it-IT" b="0" i="0" dirty="0">
                <a:solidFill>
                  <a:srgbClr val="222222"/>
                </a:solidFill>
                <a:effectLst/>
                <a:latin typeface="Arial" panose="020B0604020202020204" pitchFamily="34" charset="0"/>
              </a:rPr>
              <a:t>Marlene Dietrich photo attribution: </a:t>
            </a:r>
            <a:r>
              <a:rPr lang="en-GB" b="0" i="0" dirty="0">
                <a:solidFill>
                  <a:srgbClr val="222222"/>
                </a:solidFill>
                <a:effectLst/>
                <a:latin typeface="Arial" panose="020B0604020202020204" pitchFamily="34" charset="0"/>
              </a:rPr>
              <a:t>George Grantham Bain Collection (Library of Congress), Public domain, via Wikimedia Commons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Physiker</a:t>
            </a:r>
            <a:r>
              <a:rPr lang="en-GB" baseline="0" dirty="0"/>
              <a:t> [&lt;5009] Engel [4236] Manifest [&gt;5009] </a:t>
            </a:r>
            <a:r>
              <a:rPr lang="en-GB" baseline="0" dirty="0" err="1"/>
              <a:t>kommunistisch</a:t>
            </a:r>
            <a:r>
              <a:rPr lang="en-GB" baseline="0" dirty="0"/>
              <a:t> [&gt;5009] </a:t>
            </a:r>
            <a:r>
              <a:rPr lang="en-GB" baseline="0" dirty="0" err="1"/>
              <a:t>Partei</a:t>
            </a:r>
            <a:r>
              <a:rPr lang="en-GB" baseline="0" dirty="0"/>
              <a:t> [588] </a:t>
            </a:r>
            <a:r>
              <a:rPr lang="en-GB" baseline="0" dirty="0" err="1"/>
              <a:t>Kanzler</a:t>
            </a:r>
            <a:r>
              <a:rPr lang="en-GB" baseline="0" dirty="0"/>
              <a:t> [1983] </a:t>
            </a:r>
            <a:r>
              <a:rPr lang="en-GB" baseline="0" dirty="0" err="1"/>
              <a:t>Ausstellung</a:t>
            </a:r>
            <a:r>
              <a:rPr lang="en-GB" baseline="0" dirty="0"/>
              <a:t> [1597] </a:t>
            </a:r>
            <a:r>
              <a:rPr lang="en-GB" baseline="0" dirty="0" err="1"/>
              <a:t>Politiker</a:t>
            </a:r>
            <a:r>
              <a:rPr lang="en-GB" baseline="0" dirty="0"/>
              <a:t> [1140] </a:t>
            </a:r>
            <a:r>
              <a:rPr lang="en-GB" baseline="0" dirty="0" err="1"/>
              <a:t>Künstler</a:t>
            </a:r>
            <a:r>
              <a:rPr lang="en-GB" baseline="0" dirty="0"/>
              <a:t> [789] </a:t>
            </a:r>
            <a:r>
              <a:rPr lang="en-GB" baseline="0" dirty="0" err="1"/>
              <a:t>Philosoph</a:t>
            </a:r>
            <a:r>
              <a:rPr lang="en-GB" baseline="0" dirty="0"/>
              <a:t> [3325]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661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a:t>
            </a:r>
          </a:p>
          <a:p>
            <a:endParaRPr lang="en-US" b="1" dirty="0"/>
          </a:p>
          <a:p>
            <a:r>
              <a:rPr lang="it-IT" b="0" i="0" dirty="0">
                <a:solidFill>
                  <a:srgbClr val="222222"/>
                </a:solidFill>
                <a:effectLst/>
                <a:latin typeface="Arial" panose="020B0604020202020204" pitchFamily="34" charset="0"/>
              </a:rPr>
              <a:t>Käthe Kollwitz photo attribution: </a:t>
            </a:r>
            <a:r>
              <a:rPr lang="en-US" b="0" dirty="0"/>
              <a:t>Philipp Kester, Public domain, via Wikimedia Commons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45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Student homework answer sheet: https://resources.ncelp.org/concern/resources/3r074w183?locale=en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key </a:t>
            </a:r>
            <a:r>
              <a:rPr lang="en-GB" b="0" baseline="0" dirty="0"/>
              <a:t>knowledge about comprehension and production of higher German numbers from Y8.</a:t>
            </a:r>
            <a:br>
              <a:rPr lang="en-GB" b="0" baseline="0" dirty="0"/>
            </a:br>
            <a:br>
              <a:rPr lang="en-GB" b="0" baseline="0" dirty="0"/>
            </a:br>
            <a:r>
              <a:rPr lang="en-GB" b="1" dirty="0"/>
              <a:t>Procedure:</a:t>
            </a:r>
            <a:br>
              <a:rPr lang="en-GB" dirty="0"/>
            </a:br>
            <a:r>
              <a:rPr lang="en-GB" dirty="0"/>
              <a:t>1. Click to reveal the first number. Use this opportunity to recap construction rules for numbers up to 999.</a:t>
            </a:r>
          </a:p>
          <a:p>
            <a:r>
              <a:rPr lang="en-GB" dirty="0"/>
              <a:t>2. Click to reveal the second and third numbers, followed by the info bubbles.</a:t>
            </a:r>
          </a:p>
          <a:p>
            <a:r>
              <a:rPr lang="en-GB" dirty="0"/>
              <a:t>3. Click to reveal a set of audio buttons. On clicking the question marks, a number is read aloud.</a:t>
            </a:r>
          </a:p>
          <a:p>
            <a:r>
              <a:rPr lang="en-GB" dirty="0"/>
              <a:t>4. Students write down the number they hear (in digits).</a:t>
            </a:r>
          </a:p>
          <a:p>
            <a:r>
              <a:rPr lang="en-GB" dirty="0"/>
              <a:t>5.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fünftausendneunhundertdreiundsech</a:t>
            </a:r>
            <a:r>
              <a:rPr lang="en-GB" altLang="en-US" sz="1200" dirty="0" err="1">
                <a:solidFill>
                  <a:srgbClr val="4472C4">
                    <a:lumMod val="50000"/>
                  </a:srgbClr>
                </a:solidFill>
                <a:latin typeface="Century Gothic" panose="020F0302020204030204"/>
              </a:rPr>
              <a:t>zig</a:t>
            </a:r>
            <a:endParaRPr lang="en-GB" alt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neunundsechzigtausendzweihundertachtundfünfzig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4472C4">
                    <a:lumMod val="50000"/>
                  </a:srgbClr>
                </a:solidFill>
                <a:latin typeface="Century Gothic" panose="020F0302020204030204"/>
              </a:rPr>
              <a:t>3. </a:t>
            </a:r>
            <a:r>
              <a:rPr lang="en-GB" altLang="en-US" sz="1200" dirty="0" err="1">
                <a:solidFill>
                  <a:srgbClr val="4472C4">
                    <a:lumMod val="50000"/>
                  </a:srgbClr>
                </a:solidFill>
                <a:latin typeface="Century Gothic" panose="020F0302020204030204"/>
              </a:rPr>
              <a:t>neunmillionenachtundsiebzigtausendvierundsechzig</a:t>
            </a:r>
            <a:endParaRPr lang="en-GB" altLang="en-US" sz="1200" dirty="0">
              <a:solidFill>
                <a:srgbClr val="4472C4">
                  <a:lumMod val="50000"/>
                </a:srgbClr>
              </a:solidFill>
              <a:latin typeface="Century Gothic" panose="020F0302020204030204"/>
            </a:endParaRPr>
          </a:p>
          <a:p>
            <a:r>
              <a:rPr lang="en-GB" dirty="0"/>
              <a:t>4. </a:t>
            </a:r>
            <a:r>
              <a:rPr lang="en-GB" dirty="0" err="1"/>
              <a:t>fünfmilliardenneunmillionenfünfundachtzigtausendzwei</a:t>
            </a:r>
            <a:endParaRPr lang="en-GB" dirty="0"/>
          </a:p>
          <a:p>
            <a:r>
              <a:rPr lang="en-GB" dirty="0"/>
              <a:t>5. </a:t>
            </a:r>
            <a:r>
              <a:rPr lang="en-GB" dirty="0" err="1"/>
              <a:t>zweiundachtzigtausendsechshundertneunundsiebzig</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This is slide </a:t>
            </a:r>
            <a:r>
              <a:rPr lang="en-GB" b="1" dirty="0"/>
              <a:t>1/5.</a:t>
            </a:r>
            <a:br>
              <a:rPr lang="en-GB" dirty="0"/>
            </a:br>
            <a:br>
              <a:rPr lang="en-GB" b="1" dirty="0"/>
            </a:br>
            <a:r>
              <a:rPr lang="en-GB" b="1" dirty="0"/>
              <a:t>Aim: </a:t>
            </a:r>
            <a:r>
              <a:rPr lang="en-GB" b="0" dirty="0"/>
              <a:t>to practise oral production of large numbers; to practise written comprehension of known language.</a:t>
            </a:r>
          </a:p>
          <a:p>
            <a:br>
              <a:rPr lang="en-GB" dirty="0"/>
            </a:br>
            <a:r>
              <a:rPr lang="en-GB" b="1" dirty="0"/>
              <a:t>Procedure:</a:t>
            </a:r>
            <a:br>
              <a:rPr lang="en-GB" dirty="0"/>
            </a:br>
            <a:r>
              <a:rPr lang="en-GB" dirty="0"/>
              <a:t>1. Students read the question and decide, individually or in pairs, which number they think represents the answer.</a:t>
            </a:r>
          </a:p>
          <a:p>
            <a:r>
              <a:rPr lang="en-GB" dirty="0"/>
              <a:t>2. Students take thirty seconds to work out the structure of their chosen number, then volunteer their answers orally (elicit answers from several students).</a:t>
            </a:r>
          </a:p>
          <a:p>
            <a:r>
              <a:rPr lang="en-GB" dirty="0"/>
              <a:t>3. Click to reveal the answer.</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Information source</a:t>
            </a:r>
            <a:r>
              <a:rPr lang="en-GB" dirty="0"/>
              <a:t>: https://de.wikipedia.org/wiki/Abrogans</a:t>
            </a:r>
            <a:br>
              <a:rPr lang="en-GB" dirty="0"/>
            </a:br>
            <a:endParaRPr lang="en-GB" dirty="0"/>
          </a:p>
          <a:p>
            <a:r>
              <a:rPr lang="en-GB" b="1" dirty="0"/>
              <a:t>Image attribution: </a:t>
            </a:r>
          </a:p>
          <a:p>
            <a:r>
              <a:rPr lang="en-GB" b="0" dirty="0"/>
              <a:t>Von </a:t>
            </a:r>
            <a:r>
              <a:rPr lang="en-GB" b="0" dirty="0" err="1"/>
              <a:t>Stiftsbibliothek</a:t>
            </a:r>
            <a:r>
              <a:rPr lang="en-GB" b="0" dirty="0"/>
              <a:t> St. Gallen - </a:t>
            </a:r>
            <a:r>
              <a:rPr lang="en-GB" b="0" dirty="0" err="1"/>
              <a:t>Übertragen</a:t>
            </a:r>
            <a:r>
              <a:rPr lang="en-GB" b="0" dirty="0"/>
              <a:t> </a:t>
            </a:r>
            <a:r>
              <a:rPr lang="en-GB" b="0" dirty="0" err="1"/>
              <a:t>aus</a:t>
            </a:r>
            <a:r>
              <a:rPr lang="en-GB" b="0" dirty="0"/>
              <a:t> </a:t>
            </a:r>
            <a:r>
              <a:rPr lang="en-GB" b="0" dirty="0" err="1"/>
              <a:t>de.wikipedia</a:t>
            </a:r>
            <a:r>
              <a:rPr lang="en-GB" b="0" dirty="0"/>
              <a:t> </a:t>
            </a:r>
            <a:r>
              <a:rPr lang="en-GB" b="0" dirty="0" err="1"/>
              <a:t>nach</a:t>
            </a:r>
            <a:r>
              <a:rPr lang="en-GB" b="0" dirty="0"/>
              <a:t> Commons., CC BY-SA 3.0, https://commons.wikimedia.org/w/index.php?curid=3790586</a:t>
            </a:r>
          </a:p>
          <a:p>
            <a:r>
              <a:rPr lang="de-DE" b="0" dirty="0"/>
              <a:t>Von Autor unbekannt - http://www.e-codices.unifr.ch/de/list/one/csg/0911, Gemeinfrei, https://commons.wikimedia.org/w/index.php?curid=197377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62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2/5.</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Teachers might wish to compare this with Ben Nevis, the highest mountain in the UK (1345m).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 that all the distractors are actual heights of other mountains.  Click to reveal the names of the mountains they correspond to.</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 </a:t>
            </a:r>
            <a:r>
              <a:rPr lang="pl-PL" b="0" dirty="0"/>
              <a:t>By Tomasz Muszer - Tomasz Muszer, Public Domain, https://commons.wikimedia.org/w/index.php?curid=2123114</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87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3/5.</a:t>
            </a:r>
          </a:p>
          <a:p>
            <a:endParaRPr lang="en-GB" b="1" dirty="0"/>
          </a:p>
          <a:p>
            <a:r>
              <a:rPr lang="en-GB" b="1" baseline="0" dirty="0"/>
              <a:t>Word frequency of unknown words used (1 is the most frequent word in German): </a:t>
            </a:r>
          </a:p>
          <a:p>
            <a:r>
              <a:rPr lang="en-GB" b="0" i="0" dirty="0" err="1">
                <a:solidFill>
                  <a:srgbClr val="E6851E"/>
                </a:solidFill>
                <a:effectLst/>
                <a:latin typeface="Helvetica" panose="020B0604020202020204" pitchFamily="34" charset="0"/>
              </a:rPr>
              <a:t>hoch</a:t>
            </a:r>
            <a:r>
              <a:rPr lang="en-GB" b="0" i="0" dirty="0">
                <a:solidFill>
                  <a:srgbClr val="E6851E"/>
                </a:solidFill>
                <a:effectLst/>
                <a:latin typeface="Helvetica" panose="020B0604020202020204" pitchFamily="34" charset="0"/>
              </a:rPr>
              <a:t> [118] </a:t>
            </a:r>
            <a:r>
              <a:rPr lang="de-DE" sz="1200" dirty="0">
                <a:solidFill>
                  <a:srgbClr val="4472C4">
                    <a:lumMod val="50000"/>
                  </a:srgbClr>
                </a:solidFill>
              </a:rPr>
              <a:t>Verpackung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r>
              <a:rPr lang="en-GB" b="1" i="0" dirty="0"/>
              <a:t>More info</a:t>
            </a:r>
            <a:r>
              <a:rPr lang="en-GB" i="0" dirty="0"/>
              <a:t>: https://www.obergurgl.com/winter.html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 </a:t>
            </a:r>
            <a:r>
              <a:rPr lang="en-GB" b="0" dirty="0"/>
              <a:t>By I, </a:t>
            </a:r>
            <a:r>
              <a:rPr lang="en-GB" b="0" dirty="0" err="1"/>
              <a:t>RobertG</a:t>
            </a:r>
            <a:r>
              <a:rPr lang="en-GB" b="0" dirty="0"/>
              <a:t>, CC BY-SA 3.0, https://commons.wikimedia.org/w/index.php?curid=2303557</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918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4/5.</a:t>
            </a:r>
          </a:p>
          <a:p>
            <a:endParaRPr lang="en-GB" b="1" dirty="0"/>
          </a:p>
          <a:p>
            <a:r>
              <a:rPr lang="en-GB" b="0" dirty="0"/>
              <a:t>Teachers might like to point out that this is roughly the population of London (8.9 million).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14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22222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405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87460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6473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9393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738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50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65054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63725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2588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1393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0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265531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4314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913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6928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795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61917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279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78789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02248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9241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2774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988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79341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2049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3575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4136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7582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165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121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0032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96330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745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5163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422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7682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6968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6863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8522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4695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4676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176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56461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92802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41688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894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285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7"/>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7"/>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462085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6380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591961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
        <p:cNvGrpSpPr/>
        <p:nvPr/>
      </p:nvGrpSpPr>
      <p:grpSpPr>
        <a:xfrm>
          <a:off x="0" y="0"/>
          <a:ext cx="0" cy="0"/>
          <a:chOff x="0" y="0"/>
          <a:chExt cx="0" cy="0"/>
        </a:xfrm>
      </p:grpSpPr>
      <p:sp>
        <p:nvSpPr>
          <p:cNvPr id="23" name="Google Shape;23;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832578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6"/>
        <p:cNvGrpSpPr/>
        <p:nvPr/>
      </p:nvGrpSpPr>
      <p:grpSpPr>
        <a:xfrm>
          <a:off x="0" y="0"/>
          <a:ext cx="0" cy="0"/>
          <a:chOff x="0" y="0"/>
          <a:chExt cx="0" cy="0"/>
        </a:xfrm>
      </p:grpSpPr>
      <p:sp>
        <p:nvSpPr>
          <p:cNvPr id="27" name="Google Shape;27;p4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4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4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0834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432394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66498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974889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49"/>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121654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457756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5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1943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4105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787640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837762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84074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051311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89056716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3" Type="http://schemas.openxmlformats.org/officeDocument/2006/relationships/image" Target="../media/image3.png"/><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13.xml"/><Relationship Id="rId16"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26.gif"/><Relationship Id="rId10" Type="http://schemas.openxmlformats.org/officeDocument/2006/relationships/audio" Target="../media/audio39.wav"/><Relationship Id="rId4" Type="http://schemas.openxmlformats.org/officeDocument/2006/relationships/image" Target="../media/image25.png"/><Relationship Id="rId9" Type="http://schemas.openxmlformats.org/officeDocument/2006/relationships/audio" Target="../media/audio38.wav"/><Relationship Id="rId14" Type="http://schemas.openxmlformats.org/officeDocument/2006/relationships/audio" Target="../media/audio43.wav"/></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2.xml"/><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jp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png"/><Relationship Id="rId9"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gif"/><Relationship Id="rId4" Type="http://schemas.openxmlformats.org/officeDocument/2006/relationships/image" Target="../media/image3.png"/><Relationship Id="rId9" Type="http://schemas.openxmlformats.org/officeDocument/2006/relationships/image" Target="../media/image34.gif"/></Relationships>
</file>

<file path=ppt/slides/_rels/slide2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39.png"/><Relationship Id="rId4" Type="http://schemas.openxmlformats.org/officeDocument/2006/relationships/notesSlide" Target="../notesSlides/notesSlide27.xml"/><Relationship Id="rId9" Type="http://schemas.openxmlformats.org/officeDocument/2006/relationships/image" Target="../media/image38.gif"/></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audio" Target="../media/audio8.wav"/><Relationship Id="rId26" Type="http://schemas.openxmlformats.org/officeDocument/2006/relationships/audio" Target="../media/audio16.wav"/><Relationship Id="rId3" Type="http://schemas.openxmlformats.org/officeDocument/2006/relationships/image" Target="../media/image1.jpg"/><Relationship Id="rId21" Type="http://schemas.openxmlformats.org/officeDocument/2006/relationships/audio" Target="../media/audio11.wav"/><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audio" Target="../media/audio7.wav"/><Relationship Id="rId25" Type="http://schemas.openxmlformats.org/officeDocument/2006/relationships/audio" Target="../media/audio15.wav"/><Relationship Id="rId2" Type="http://schemas.openxmlformats.org/officeDocument/2006/relationships/notesSlide" Target="../notesSlides/notesSlide3.xml"/><Relationship Id="rId16" Type="http://schemas.openxmlformats.org/officeDocument/2006/relationships/audio" Target="../media/audio6.wav"/><Relationship Id="rId20" Type="http://schemas.openxmlformats.org/officeDocument/2006/relationships/audio" Target="../media/audio10.wav"/><Relationship Id="rId29"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audio" Target="../media/audio14.wav"/><Relationship Id="rId5" Type="http://schemas.openxmlformats.org/officeDocument/2006/relationships/image" Target="../media/image5.png"/><Relationship Id="rId15" Type="http://schemas.openxmlformats.org/officeDocument/2006/relationships/audio" Target="../media/audio5.wav"/><Relationship Id="rId23" Type="http://schemas.openxmlformats.org/officeDocument/2006/relationships/audio" Target="../media/audio13.wav"/><Relationship Id="rId28" Type="http://schemas.openxmlformats.org/officeDocument/2006/relationships/audio" Target="../media/audio18.wav"/><Relationship Id="rId10" Type="http://schemas.openxmlformats.org/officeDocument/2006/relationships/image" Target="../media/image10.png"/><Relationship Id="rId19" Type="http://schemas.openxmlformats.org/officeDocument/2006/relationships/audio" Target="../media/audio9.wav"/><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audio" Target="../media/audio12.wav"/><Relationship Id="rId27" Type="http://schemas.openxmlformats.org/officeDocument/2006/relationships/audio" Target="../media/audio17.wav"/><Relationship Id="rId30" Type="http://schemas.openxmlformats.org/officeDocument/2006/relationships/audio" Target="../media/audio20.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1.gif"/><Relationship Id="rId3" Type="http://schemas.openxmlformats.org/officeDocument/2006/relationships/image" Target="../media/image3.png"/><Relationship Id="rId7" Type="http://schemas.openxmlformats.org/officeDocument/2006/relationships/audio" Target="../media/audio46.wav"/><Relationship Id="rId12" Type="http://schemas.openxmlformats.org/officeDocument/2006/relationships/image" Target="../media/image40.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image" Target="../media/image25.png"/><Relationship Id="rId9" Type="http://schemas.openxmlformats.org/officeDocument/2006/relationships/audio" Target="../media/audio48.wav"/><Relationship Id="rId14" Type="http://schemas.openxmlformats.org/officeDocument/2006/relationships/audio" Target="../media/audio51.wav"/></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41.gif"/><Relationship Id="rId5" Type="http://schemas.openxmlformats.org/officeDocument/2006/relationships/image" Target="../media/image43.gif"/><Relationship Id="rId4" Type="http://schemas.openxmlformats.org/officeDocument/2006/relationships/image" Target="../media/image42.gif"/></Relationships>
</file>

<file path=ppt/slides/_rels/slide34.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3.png"/><Relationship Id="rId7" Type="http://schemas.openxmlformats.org/officeDocument/2006/relationships/audio" Target="../media/audio55.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54.wav"/><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s>
</file>

<file path=ppt/slides/_rels/slide3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1.jpg"/><Relationship Id="rId7" Type="http://schemas.openxmlformats.org/officeDocument/2006/relationships/audio" Target="../media/audio23.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image" Target="../media/image3.png"/><Relationship Id="rId9" Type="http://schemas.openxmlformats.org/officeDocument/2006/relationships/audio" Target="../media/audio25.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quizlet.com/gb/572639169/year-9-german-term-22-week-3-flash-cards/" TargetMode="External"/><Relationship Id="rId5" Type="http://schemas.openxmlformats.org/officeDocument/2006/relationships/hyperlink" Target="https://resources.ncelp.org/concern/resources/hd76s1312?locale=en" TargetMode="Externa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1.jp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image" Target="../media/image3.png"/><Relationship Id="rId9" Type="http://schemas.openxmlformats.org/officeDocument/2006/relationships/audio" Target="../media/audio30.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hyperlink" Target="https://www.obergurgl.com/winter/magazine.html"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Things you like and would like</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748083" cy="571756"/>
          </a:xfrm>
        </p:spPr>
        <p:txBody>
          <a:bodyPr>
            <a:noAutofit/>
          </a:bodyPr>
          <a:lstStyle/>
          <a:p>
            <a:pPr algn="l"/>
            <a:r>
              <a:rPr lang="en-GB" sz="2600" dirty="0">
                <a:solidFill>
                  <a:prstClr val="white"/>
                </a:solidFill>
              </a:rPr>
              <a:t>Revisit </a:t>
            </a:r>
            <a:r>
              <a:rPr lang="en-GB" sz="2600" i="1" dirty="0" err="1">
                <a:solidFill>
                  <a:prstClr val="white"/>
                </a:solidFill>
              </a:rPr>
              <a:t>möchte</a:t>
            </a:r>
            <a:r>
              <a:rPr lang="en-GB" sz="2600" i="1" dirty="0">
                <a:solidFill>
                  <a:prstClr val="white"/>
                </a:solidFill>
              </a:rPr>
              <a:t>(n) </a:t>
            </a:r>
            <a:r>
              <a:rPr lang="en-GB" sz="2600" dirty="0">
                <a:solidFill>
                  <a:prstClr val="white"/>
                </a:solidFill>
              </a:rPr>
              <a:t>and</a:t>
            </a:r>
            <a:r>
              <a:rPr lang="en-GB" sz="2600" i="1" dirty="0">
                <a:solidFill>
                  <a:prstClr val="white"/>
                </a:solidFill>
              </a:rPr>
              <a:t> </a:t>
            </a:r>
            <a:r>
              <a:rPr lang="en-GB" sz="2600" i="1" dirty="0" err="1">
                <a:solidFill>
                  <a:prstClr val="white"/>
                </a:solidFill>
              </a:rPr>
              <a:t>mögen</a:t>
            </a:r>
            <a:r>
              <a:rPr lang="en-GB" sz="2600" i="1" dirty="0">
                <a:solidFill>
                  <a:prstClr val="white"/>
                </a:solidFill>
              </a:rPr>
              <a:t>; plural rules 1-6;</a:t>
            </a:r>
          </a:p>
          <a:p>
            <a:pPr algn="l"/>
            <a:r>
              <a:rPr lang="en-GB" sz="2600" i="1" dirty="0">
                <a:solidFill>
                  <a:prstClr val="white"/>
                </a:solidFill>
              </a:rPr>
              <a:t>numbers 1-1000</a:t>
            </a:r>
          </a:p>
          <a:p>
            <a:pPr algn="l"/>
            <a:endParaRPr lang="en-US" sz="26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81847"/>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[ö] [ü] [ä]</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41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01537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(5/5)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395812" y="4960351"/>
            <a:ext cx="9821471" cy="954107"/>
          </a:xfrm>
          <a:prstGeom prst="rect">
            <a:avLst/>
          </a:prstGeom>
          <a:noFill/>
        </p:spPr>
        <p:txBody>
          <a:bodyPr wrap="square" rtlCol="0">
            <a:spAutoFit/>
          </a:bodyPr>
          <a:lstStyle/>
          <a:p>
            <a:pPr lvl="0" algn="ctr">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Schweiz</a:t>
            </a:r>
            <a:r>
              <a:rPr kumimoji="0" lang="de-DE"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ist ein reiches Land mit vielen Unternehmen. </a:t>
            </a:r>
            <a:r>
              <a:rPr lang="de-DE" sz="2800" dirty="0">
                <a:solidFill>
                  <a:srgbClr val="4472C4">
                    <a:lumMod val="50000"/>
                  </a:srgbClr>
                </a:solidFill>
                <a:latin typeface="Century Gothic" panose="020F0302020204030204"/>
              </a:rPr>
              <a:t>Aber wie reich ungefähr? (</a:t>
            </a:r>
            <a:r>
              <a:rPr lang="en-GB" sz="2800" dirty="0">
                <a:solidFill>
                  <a:srgbClr val="4472C4">
                    <a:lumMod val="50000"/>
                  </a:srgbClr>
                </a:solidFill>
                <a:latin typeface="Century Gothic" panose="020F0302020204030204"/>
              </a:rPr>
              <a:t>$</a:t>
            </a:r>
            <a:r>
              <a:rPr lang="de-DE" sz="2800" dirty="0">
                <a:solidFill>
                  <a:srgbClr val="4472C4">
                    <a:lumMod val="50000"/>
                  </a:srgbClr>
                </a:solidFill>
                <a:latin typeface="Century Gothic" panose="020F0302020204030204"/>
              </a:rPr>
              <a:t>) </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563428"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23.000.000.000</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864206" y="241861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999.000.000</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118249" y="2431102"/>
            <a:ext cx="2279630"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5.000.000.000</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902743" y="3476865"/>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150.000.000</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118249" y="3501843"/>
            <a:ext cx="2563428"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999.000.000.000</a:t>
            </a:r>
          </a:p>
        </p:txBody>
      </p:sp>
      <p:pic>
        <p:nvPicPr>
          <p:cNvPr id="2050" name="Picture 2" descr="Switzerland, Country, Europe, Flag, Borders, Map">
            <a:extLst>
              <a:ext uri="{FF2B5EF4-FFF2-40B4-BE49-F238E27FC236}">
                <a16:creationId xmlns:a16="http://schemas.microsoft.com/office/drawing/2014/main" id="{3DD774AE-9948-4FF3-AE92-9446AE5111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918" y="1397877"/>
            <a:ext cx="3234730" cy="20789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rrency, Dollar Sign, Icon, Money, Silhouette">
            <a:extLst>
              <a:ext uri="{FF2B5EF4-FFF2-40B4-BE49-F238E27FC236}">
                <a16:creationId xmlns:a16="http://schemas.microsoft.com/office/drawing/2014/main" id="{67572093-EADE-444F-A916-C971443D6B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9038" y="3557438"/>
            <a:ext cx="965610" cy="12756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ld Bar, Bullion, Gold Bullion, Gold Ingot">
            <a:extLst>
              <a:ext uri="{FF2B5EF4-FFF2-40B4-BE49-F238E27FC236}">
                <a16:creationId xmlns:a16="http://schemas.microsoft.com/office/drawing/2014/main" id="{BAF1F06B-536F-4C1A-9915-CB98CFCCD6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925" y="3658188"/>
            <a:ext cx="2048422" cy="1024211"/>
          </a:xfrm>
          <a:prstGeom prst="rect">
            <a:avLst/>
          </a:prstGeom>
          <a:noFill/>
          <a:extLst>
            <a:ext uri="{909E8E84-426E-40DD-AFC4-6F175D3DCCD1}">
              <a14:hiddenFill xmlns:a14="http://schemas.microsoft.com/office/drawing/2010/main">
                <a:solidFill>
                  <a:srgbClr val="FFFFFF"/>
                </a:solidFill>
              </a14:hiddenFill>
            </a:ext>
          </a:extLst>
        </p:spPr>
      </p:pic>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563428"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824.000.000.000</a:t>
            </a:r>
          </a:p>
        </p:txBody>
      </p:sp>
    </p:spTree>
    <p:extLst>
      <p:ext uri="{BB962C8B-B14F-4D97-AF65-F5344CB8AC3E}">
        <p14:creationId xmlns:p14="http://schemas.microsoft.com/office/powerpoint/2010/main" val="63111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842334"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a:solidFill>
                  <a:schemeClr val="bg1"/>
                </a:solidFill>
              </a:rPr>
              <a:t>Plural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9103" y="247046"/>
            <a:ext cx="1528224"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TextBox 16">
            <a:extLst>
              <a:ext uri="{FF2B5EF4-FFF2-40B4-BE49-F238E27FC236}">
                <a16:creationId xmlns:a16="http://schemas.microsoft.com/office/drawing/2014/main" id="{3A91BB73-B876-48F6-B03D-88AE2BC933E5}"/>
              </a:ext>
            </a:extLst>
          </p:cNvPr>
          <p:cNvSpPr txBox="1"/>
          <p:nvPr/>
        </p:nvSpPr>
        <p:spPr>
          <a:xfrm>
            <a:off x="1087712" y="4045596"/>
            <a:ext cx="63080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the end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(with or without 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umlaut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11B8227-D4D0-417C-9D21-570C5972CA3D}"/>
              </a:ext>
            </a:extLst>
          </p:cNvPr>
          <p:cNvSpPr txBox="1"/>
          <p:nvPr/>
        </p:nvSpPr>
        <p:spPr>
          <a:xfrm>
            <a:off x="166377" y="4045596"/>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411B8227-D4D0-417C-9D21-570C5972CA3D}"/>
              </a:ext>
            </a:extLst>
          </p:cNvPr>
          <p:cNvSpPr txBox="1"/>
          <p:nvPr/>
        </p:nvSpPr>
        <p:spPr>
          <a:xfrm>
            <a:off x="166105" y="3123299"/>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Speech Bubble: Rectangle with Corners Rounded 20">
            <a:extLst>
              <a:ext uri="{FF2B5EF4-FFF2-40B4-BE49-F238E27FC236}">
                <a16:creationId xmlns:a16="http://schemas.microsoft.com/office/drawing/2014/main" id="{E1F59D70-95F9-41CC-86DA-B4B7C916628D}"/>
              </a:ext>
            </a:extLst>
          </p:cNvPr>
          <p:cNvSpPr/>
          <p:nvPr/>
        </p:nvSpPr>
        <p:spPr>
          <a:xfrm>
            <a:off x="1177106" y="6421933"/>
            <a:ext cx="8782440" cy="388766"/>
          </a:xfrm>
          <a:prstGeom prst="wedgeRoundRectCallout">
            <a:avLst>
              <a:gd name="adj1" fmla="val -43378"/>
              <a:gd name="adj2" fmla="val 3499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 in R1 and R2.</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11B8227-D4D0-417C-9D21-570C5972CA3D}"/>
              </a:ext>
            </a:extLst>
          </p:cNvPr>
          <p:cNvSpPr txBox="1"/>
          <p:nvPr/>
        </p:nvSpPr>
        <p:spPr>
          <a:xfrm>
            <a:off x="141991" y="1171747"/>
            <a:ext cx="945721"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411B8227-D4D0-417C-9D21-570C5972CA3D}"/>
              </a:ext>
            </a:extLst>
          </p:cNvPr>
          <p:cNvSpPr txBox="1"/>
          <p:nvPr/>
        </p:nvSpPr>
        <p:spPr>
          <a:xfrm>
            <a:off x="141991" y="2079575"/>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1842335" y="499516"/>
            <a:ext cx="5707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know </a:t>
            </a:r>
            <a:r>
              <a:rPr kumimoji="0" lang="en-GB" sz="20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six</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ways to form plurals in German:</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087712" y="1207365"/>
            <a:ext cx="59442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Add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the end (with or without 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umlaut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 name="Rectangle 5"/>
          <p:cNvSpPr/>
          <p:nvPr/>
        </p:nvSpPr>
        <p:spPr>
          <a:xfrm>
            <a:off x="1133259" y="2095356"/>
            <a:ext cx="66548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Words ending in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may not change.</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4" name="Rectangle 63"/>
          <p:cNvSpPr/>
          <p:nvPr/>
        </p:nvSpPr>
        <p:spPr>
          <a:xfrm>
            <a:off x="1123253" y="3138574"/>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either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feminine</a:t>
            </a:r>
            <a:r>
              <a:rPr kumimoji="0" lang="en-GB" sz="200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nouns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34FACF6-3D36-407D-ACFD-7A0A82E1D870}"/>
              </a:ext>
            </a:extLst>
          </p:cNvPr>
          <p:cNvSpPr txBox="1"/>
          <p:nvPr/>
        </p:nvSpPr>
        <p:spPr>
          <a:xfrm>
            <a:off x="141991" y="5046084"/>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C0441F6-9BFC-4728-82C1-312A21679C82}"/>
              </a:ext>
            </a:extLst>
          </p:cNvPr>
          <p:cNvSpPr txBox="1"/>
          <p:nvPr/>
        </p:nvSpPr>
        <p:spPr>
          <a:xfrm>
            <a:off x="1075026" y="5073539"/>
            <a:ext cx="61455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 </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8C2820C-AB7D-4597-B9FE-95A50E855267}"/>
              </a:ext>
            </a:extLst>
          </p:cNvPr>
          <p:cNvSpPr txBox="1"/>
          <p:nvPr/>
        </p:nvSpPr>
        <p:spPr>
          <a:xfrm>
            <a:off x="7788126" y="1205641"/>
            <a:ext cx="19504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der Monat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17430B9-D49E-461A-91D4-9E456A7C340C}"/>
              </a:ext>
            </a:extLst>
          </p:cNvPr>
          <p:cNvSpPr txBox="1"/>
          <p:nvPr/>
        </p:nvSpPr>
        <p:spPr>
          <a:xfrm>
            <a:off x="9569305" y="1189672"/>
            <a:ext cx="17195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Monate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EE2883EE-249A-4253-9E72-8F257E114FC7}"/>
              </a:ext>
            </a:extLst>
          </p:cNvPr>
          <p:cNvSpPr txBox="1"/>
          <p:nvPr/>
        </p:nvSpPr>
        <p:spPr>
          <a:xfrm>
            <a:off x="9324066" y="2071028"/>
            <a:ext cx="22100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Fehler</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13A2E1F1-F8B0-4A7F-9575-657DE0F8CF2D}"/>
              </a:ext>
            </a:extLst>
          </p:cNvPr>
          <p:cNvSpPr txBox="1"/>
          <p:nvPr/>
        </p:nvSpPr>
        <p:spPr>
          <a:xfrm>
            <a:off x="7693882" y="2073861"/>
            <a:ext cx="21389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Fehler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B3612E15-792F-4A7A-B0BA-4B11640AE1F8}"/>
              </a:ext>
            </a:extLst>
          </p:cNvPr>
          <p:cNvSpPr txBox="1"/>
          <p:nvPr/>
        </p:nvSpPr>
        <p:spPr>
          <a:xfrm>
            <a:off x="7788125" y="3130843"/>
            <a:ext cx="2232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Milliarde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C02A7F2E-53CE-4A9B-A8C4-73F6D0389B5E}"/>
              </a:ext>
            </a:extLst>
          </p:cNvPr>
          <p:cNvSpPr txBox="1"/>
          <p:nvPr/>
        </p:nvSpPr>
        <p:spPr>
          <a:xfrm>
            <a:off x="9832835" y="3123299"/>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Milliarden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11E84B6-24C1-4D6A-992A-F8BC66314252}"/>
              </a:ext>
            </a:extLst>
          </p:cNvPr>
          <p:cNvSpPr txBox="1"/>
          <p:nvPr/>
        </p:nvSpPr>
        <p:spPr>
          <a:xfrm>
            <a:off x="7762902" y="4050810"/>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das Haus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CD1C6FE-038D-4E0A-8ED3-2C562330F9E7}"/>
              </a:ext>
            </a:extLst>
          </p:cNvPr>
          <p:cNvSpPr txBox="1"/>
          <p:nvPr/>
        </p:nvSpPr>
        <p:spPr>
          <a:xfrm>
            <a:off x="7969683" y="5049678"/>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das Hobby</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FBFBD19-C0D4-4EDC-9479-B9204609FA21}"/>
              </a:ext>
            </a:extLst>
          </p:cNvPr>
          <p:cNvSpPr txBox="1"/>
          <p:nvPr/>
        </p:nvSpPr>
        <p:spPr>
          <a:xfrm>
            <a:off x="9586759" y="4026482"/>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Häuser</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6B18692C-B36A-4226-9291-EED7A726FFBC}"/>
              </a:ext>
            </a:extLst>
          </p:cNvPr>
          <p:cNvSpPr txBox="1"/>
          <p:nvPr/>
        </p:nvSpPr>
        <p:spPr>
          <a:xfrm>
            <a:off x="9738592" y="5035363"/>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Hobbys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52E27AD0-0813-4BC8-9AEB-C6463094AE07}"/>
              </a:ext>
            </a:extLst>
          </p:cNvPr>
          <p:cNvSpPr txBox="1"/>
          <p:nvPr/>
        </p:nvSpPr>
        <p:spPr>
          <a:xfrm>
            <a:off x="142263" y="5929979"/>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6</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7EBF62C1-9208-4A94-AA4E-2D0D206BC8DB}"/>
              </a:ext>
            </a:extLst>
          </p:cNvPr>
          <p:cNvSpPr txBox="1"/>
          <p:nvPr/>
        </p:nvSpPr>
        <p:spPr>
          <a:xfrm>
            <a:off x="1133531" y="5945760"/>
            <a:ext cx="6947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nen</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897E2CB6-9A3D-45B1-B016-7000664E2A18}"/>
              </a:ext>
            </a:extLst>
          </p:cNvPr>
          <p:cNvSpPr txBox="1"/>
          <p:nvPr/>
        </p:nvSpPr>
        <p:spPr>
          <a:xfrm>
            <a:off x="7788125" y="1048083"/>
            <a:ext cx="4281392" cy="707886"/>
          </a:xfrm>
          <a:prstGeom prst="rect">
            <a:avLst/>
          </a:prstGeom>
          <a:solidFill>
            <a:srgbClr val="D1DFEF"/>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&gt;90% masculine nouns</a:t>
            </a:r>
            <a:b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&gt;75% neuter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7C8B41AB-441B-4427-82F8-BBBE8FFE9CFE}"/>
              </a:ext>
            </a:extLst>
          </p:cNvPr>
          <p:cNvSpPr txBox="1"/>
          <p:nvPr/>
        </p:nvSpPr>
        <p:spPr>
          <a:xfrm>
            <a:off x="7788125" y="2095356"/>
            <a:ext cx="4261612" cy="400110"/>
          </a:xfrm>
          <a:prstGeom prst="rect">
            <a:avLst/>
          </a:prstGeom>
          <a:solidFill>
            <a:srgbClr val="D1DFEF"/>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masculine/neuter</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3A01ADB-A5A6-4133-977F-AB016133ACD8}"/>
              </a:ext>
            </a:extLst>
          </p:cNvPr>
          <p:cNvSpPr txBox="1"/>
          <p:nvPr/>
        </p:nvSpPr>
        <p:spPr>
          <a:xfrm>
            <a:off x="7788125" y="3094224"/>
            <a:ext cx="4281392" cy="400110"/>
          </a:xfrm>
          <a:prstGeom prst="rect">
            <a:avLst/>
          </a:prstGeom>
          <a:solidFill>
            <a:srgbClr val="D1DFEF"/>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90% feminine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AFCF1E8B-502D-4C0D-B42B-0C499682504E}"/>
              </a:ext>
            </a:extLst>
          </p:cNvPr>
          <p:cNvSpPr txBox="1"/>
          <p:nvPr/>
        </p:nvSpPr>
        <p:spPr>
          <a:xfrm>
            <a:off x="7805187" y="4034026"/>
            <a:ext cx="4241304" cy="400110"/>
          </a:xfrm>
          <a:prstGeom prst="rect">
            <a:avLst/>
          </a:prstGeom>
          <a:solidFill>
            <a:srgbClr val="D1DFEF"/>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&gt;25% neuter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608127A9-4D5E-4D43-B1C5-0105057BCA16}"/>
              </a:ext>
            </a:extLst>
          </p:cNvPr>
          <p:cNvSpPr txBox="1"/>
          <p:nvPr/>
        </p:nvSpPr>
        <p:spPr>
          <a:xfrm>
            <a:off x="7828805" y="5927825"/>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Schülerin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52E5B919-FB41-4573-BA4C-C74A0D08BA61}"/>
              </a:ext>
            </a:extLst>
          </p:cNvPr>
          <p:cNvSpPr txBox="1"/>
          <p:nvPr/>
        </p:nvSpPr>
        <p:spPr>
          <a:xfrm>
            <a:off x="9911838" y="5900941"/>
            <a:ext cx="22932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Schülerinnen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FC1A89-CDEA-486B-A1A1-2C46DE7DEE0C}"/>
              </a:ext>
            </a:extLst>
          </p:cNvPr>
          <p:cNvSpPr txBox="1"/>
          <p:nvPr/>
        </p:nvSpPr>
        <p:spPr>
          <a:xfrm>
            <a:off x="7831771" y="5031743"/>
            <a:ext cx="4220932" cy="400110"/>
          </a:xfrm>
          <a:prstGeom prst="rect">
            <a:avLst/>
          </a:prstGeom>
          <a:solidFill>
            <a:srgbClr val="D1DFEF"/>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borrowed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5DCD060-A9C6-4B5D-B18C-53E292E364DD}"/>
              </a:ext>
            </a:extLst>
          </p:cNvPr>
          <p:cNvSpPr txBox="1"/>
          <p:nvPr/>
        </p:nvSpPr>
        <p:spPr>
          <a:xfrm>
            <a:off x="7825559" y="5924265"/>
            <a:ext cx="4220932" cy="400110"/>
          </a:xfrm>
          <a:prstGeom prst="rect">
            <a:avLst/>
          </a:prstGeom>
          <a:solidFill>
            <a:srgbClr val="D1DFEF"/>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all female</a:t>
            </a: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person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A9875857-D417-4093-B938-EF272906BDDE}"/>
              </a:ext>
            </a:extLst>
          </p:cNvPr>
          <p:cNvSpPr/>
          <p:nvPr/>
        </p:nvSpPr>
        <p:spPr>
          <a:xfrm>
            <a:off x="1150747" y="1003905"/>
            <a:ext cx="5928150" cy="5324097"/>
          </a:xfrm>
          <a:prstGeom prst="wedgeRoundRectCallout">
            <a:avLst>
              <a:gd name="adj1" fmla="val 14126"/>
              <a:gd name="adj2" fmla="val 44801"/>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Some key exceptions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 are family members:</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die Mutter </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Mütter</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der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Vater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 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Väter</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der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Bruder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 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Brüder</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Tochter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 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Töchter</a:t>
            </a:r>
            <a:endPar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GB" sz="2000" baseline="0" dirty="0">
              <a:solidFill>
                <a:prstClr val="white"/>
              </a:solidFill>
              <a:latin typeface="Century Gothic" panose="020B0502020202020204" pitchFamily="34" charset="0"/>
              <a:cs typeface="Times New Roman" panose="02020603050405020304" pitchFamily="18"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But note:</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der Sohn  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Söhne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 (Rule 1)</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Schwester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  die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Schwestern</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t> (Rule 3)</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Times New Roman" panose="02020603050405020304" pitchFamily="18" charset="0"/>
                <a:sym typeface="Wingdings" panose="05000000000000000000" pitchFamily="2" charset="2"/>
              </a:rPr>
            </a:b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Rectangle: Rounded Corners 7">
            <a:extLst>
              <a:ext uri="{FF2B5EF4-FFF2-40B4-BE49-F238E27FC236}">
                <a16:creationId xmlns:a16="http://schemas.microsoft.com/office/drawing/2014/main" id="{6EB9B6A3-D79F-4AA1-A150-7AC91D31FF92}"/>
              </a:ext>
            </a:extLst>
          </p:cNvPr>
          <p:cNvSpPr/>
          <p:nvPr/>
        </p:nvSpPr>
        <p:spPr>
          <a:xfrm>
            <a:off x="4275723" y="2172969"/>
            <a:ext cx="1373450" cy="40011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7DFBBBD8-F4B5-447D-8322-500E0A377221}"/>
              </a:ext>
            </a:extLst>
          </p:cNvPr>
          <p:cNvSpPr/>
          <p:nvPr/>
        </p:nvSpPr>
        <p:spPr>
          <a:xfrm>
            <a:off x="4275723" y="2660961"/>
            <a:ext cx="1373450" cy="3842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1BEC19C0-9A3C-409D-8544-C212CEEE89E9}"/>
              </a:ext>
            </a:extLst>
          </p:cNvPr>
          <p:cNvSpPr/>
          <p:nvPr/>
        </p:nvSpPr>
        <p:spPr>
          <a:xfrm>
            <a:off x="4326493" y="3071820"/>
            <a:ext cx="1373450" cy="3842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440B2C46-AC15-4BE0-850D-540A3C191583}"/>
              </a:ext>
            </a:extLst>
          </p:cNvPr>
          <p:cNvSpPr/>
          <p:nvPr/>
        </p:nvSpPr>
        <p:spPr>
          <a:xfrm>
            <a:off x="4288799" y="3551443"/>
            <a:ext cx="1560457" cy="3842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BED04DB1-58E3-4C74-BBAA-A8F5DAEE9135}"/>
              </a:ext>
            </a:extLst>
          </p:cNvPr>
          <p:cNvSpPr/>
          <p:nvPr/>
        </p:nvSpPr>
        <p:spPr>
          <a:xfrm>
            <a:off x="3695577" y="4685554"/>
            <a:ext cx="1373450" cy="3842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3151BAFE-0844-4BDD-8DF7-C6FC46E3C3F4}"/>
              </a:ext>
            </a:extLst>
          </p:cNvPr>
          <p:cNvSpPr/>
          <p:nvPr/>
        </p:nvSpPr>
        <p:spPr>
          <a:xfrm>
            <a:off x="3686025" y="5055671"/>
            <a:ext cx="1963148" cy="3842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33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5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5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55"/>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5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1" nodeType="clickEffect">
                                  <p:stCondLst>
                                    <p:cond delay="0"/>
                                  </p:stCondLst>
                                  <p:childTnLst>
                                    <p:set>
                                      <p:cBhvr>
                                        <p:cTn id="162" dur="1" fill="hold">
                                          <p:stCondLst>
                                            <p:cond delay="0"/>
                                          </p:stCondLst>
                                        </p:cTn>
                                        <p:tgtEl>
                                          <p:spTgt spid="5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5" grpId="0" animBg="1"/>
      <p:bldP spid="30" grpId="0" animBg="1"/>
      <p:bldP spid="32" grpId="0" animBg="1"/>
      <p:bldP spid="57" grpId="0" animBg="1"/>
      <p:bldP spid="2" grpId="0"/>
      <p:bldP spid="6" grpId="0"/>
      <p:bldP spid="64" grpId="0"/>
      <p:bldP spid="27" grpId="0" animBg="1"/>
      <p:bldP spid="28" grpId="0"/>
      <p:bldP spid="7" grpId="0"/>
      <p:bldP spid="38" grpId="0"/>
      <p:bldP spid="39" grpId="0"/>
      <p:bldP spid="40" grpId="0"/>
      <p:bldP spid="42" grpId="0"/>
      <p:bldP spid="43" grpId="0"/>
      <p:bldP spid="44" grpId="0"/>
      <p:bldP spid="45" grpId="0"/>
      <p:bldP spid="35" grpId="0"/>
      <p:bldP spid="41" grpId="0"/>
      <p:bldP spid="48" grpId="0" animBg="1"/>
      <p:bldP spid="49" grpId="0"/>
      <p:bldP spid="33" grpId="0" animBg="1"/>
      <p:bldP spid="33" grpId="1" animBg="1"/>
      <p:bldP spid="37" grpId="0" animBg="1"/>
      <p:bldP spid="37" grpId="1" animBg="1"/>
      <p:bldP spid="31" grpId="0" animBg="1"/>
      <p:bldP spid="31" grpId="1" animBg="1"/>
      <p:bldP spid="34" grpId="0" animBg="1"/>
      <p:bldP spid="34" grpId="1" animBg="1"/>
      <p:bldP spid="50" grpId="0"/>
      <p:bldP spid="51" grpId="0"/>
      <p:bldP spid="36" grpId="0" animBg="1"/>
      <p:bldP spid="36" grpId="1" animBg="1"/>
      <p:bldP spid="52" grpId="0" animBg="1"/>
      <p:bldP spid="52" grpId="1" animBg="1"/>
      <p:bldP spid="53" grpId="0" animBg="1"/>
      <p:bldP spid="8" grpId="0" animBg="1"/>
      <p:bldP spid="8" grpId="1" animBg="1"/>
      <p:bldP spid="54" grpId="0" animBg="1"/>
      <p:bldP spid="54" grpId="1" animBg="1"/>
      <p:bldP spid="55" grpId="0" animBg="1"/>
      <p:bldP spid="55" grpId="1" animBg="1"/>
      <p:bldP spid="56" grpId="0" animBg="1"/>
      <p:bldP spid="56" grpId="1" animBg="1"/>
      <p:bldP spid="59" grpId="0" animBg="1"/>
      <p:bldP spid="59" grpId="1" animBg="1"/>
      <p:bldP spid="60" grpId="0" animBg="1"/>
      <p:bldP spid="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53668" cy="869950"/>
          </a:xfrm>
          <a:prstGeom prst="rect">
            <a:avLst/>
          </a:prstGeom>
        </p:spPr>
      </p:pic>
      <p:sp>
        <p:nvSpPr>
          <p:cNvPr id="4" name="Title 3"/>
          <p:cNvSpPr>
            <a:spLocks noGrp="1"/>
          </p:cNvSpPr>
          <p:nvPr>
            <p:ph type="title"/>
          </p:nvPr>
        </p:nvSpPr>
        <p:spPr>
          <a:xfrm>
            <a:off x="0" y="294041"/>
            <a:ext cx="6244683" cy="707849"/>
          </a:xfrm>
        </p:spPr>
        <p:txBody>
          <a:bodyPr>
            <a:normAutofit/>
          </a:bodyPr>
          <a:lstStyle/>
          <a:p>
            <a:r>
              <a:rPr lang="en-GB" sz="3600" b="1" i="1" dirty="0">
                <a:solidFill>
                  <a:schemeClr val="bg1"/>
                </a:solidFill>
              </a:rPr>
              <a:t>Would like: </a:t>
            </a:r>
            <a:r>
              <a:rPr lang="en-GB" sz="3600" b="1" i="1" dirty="0" err="1">
                <a:solidFill>
                  <a:schemeClr val="bg1"/>
                </a:solidFill>
              </a:rPr>
              <a:t>möcht</a:t>
            </a:r>
            <a:r>
              <a:rPr lang="en-GB" sz="3600" b="1" i="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6" name="TextBox 25">
            <a:extLst>
              <a:ext uri="{FF2B5EF4-FFF2-40B4-BE49-F238E27FC236}">
                <a16:creationId xmlns:a16="http://schemas.microsoft.com/office/drawing/2014/main" id="{BE51E1A9-83D0-4DB5-A1AC-48EB76B10D3B}"/>
              </a:ext>
            </a:extLst>
          </p:cNvPr>
          <p:cNvSpPr txBox="1"/>
          <p:nvPr/>
        </p:nvSpPr>
        <p:spPr>
          <a:xfrm>
            <a:off x="3223325" y="5745464"/>
            <a:ext cx="192031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A6500"/>
                </a:solidFill>
                <a:effectLst/>
                <a:uLnTx/>
                <a:uFillTx/>
                <a:latin typeface="Century Gothic" panose="020F0302020204030204"/>
                <a:ea typeface="+mn-ea"/>
                <a:cs typeface="+mn-cs"/>
              </a:rPr>
              <a:t>I like hobbies!</a:t>
            </a:r>
          </a:p>
        </p:txBody>
      </p:sp>
      <p:sp>
        <p:nvSpPr>
          <p:cNvPr id="38" name="TextBox 37">
            <a:extLst>
              <a:ext uri="{FF2B5EF4-FFF2-40B4-BE49-F238E27FC236}">
                <a16:creationId xmlns:a16="http://schemas.microsoft.com/office/drawing/2014/main" id="{7DC540E9-8582-45B6-8F1F-6B38447D8009}"/>
              </a:ext>
            </a:extLst>
          </p:cNvPr>
          <p:cNvSpPr txBox="1"/>
          <p:nvPr/>
        </p:nvSpPr>
        <p:spPr>
          <a:xfrm>
            <a:off x="68146" y="1178272"/>
            <a:ext cx="11355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 special form of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means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would like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39" name="Table 9">
            <a:extLst>
              <a:ext uri="{FF2B5EF4-FFF2-40B4-BE49-F238E27FC236}">
                <a16:creationId xmlns:a16="http://schemas.microsoft.com/office/drawing/2014/main" id="{0DE52379-6690-41FC-9189-811CEC040021}"/>
              </a:ext>
            </a:extLst>
          </p:cNvPr>
          <p:cNvGraphicFramePr>
            <a:graphicFrameLocks noGrp="1"/>
          </p:cNvGraphicFramePr>
          <p:nvPr>
            <p:extLst>
              <p:ext uri="{D42A27DB-BD31-4B8C-83A1-F6EECF244321}">
                <p14:modId xmlns:p14="http://schemas.microsoft.com/office/powerpoint/2010/main" val="1473332785"/>
              </p:ext>
            </p:extLst>
          </p:nvPr>
        </p:nvGraphicFramePr>
        <p:xfrm>
          <a:off x="1630860" y="1763267"/>
          <a:ext cx="7385454" cy="2707770"/>
        </p:xfrm>
        <a:graphic>
          <a:graphicData uri="http://schemas.openxmlformats.org/drawingml/2006/table">
            <a:tbl>
              <a:tblPr firstRow="1" bandRow="1">
                <a:tableStyleId>{5940675A-B579-460E-94D1-54222C63F5DA}</a:tableStyleId>
              </a:tblPr>
              <a:tblGrid>
                <a:gridCol w="2100648">
                  <a:extLst>
                    <a:ext uri="{9D8B030D-6E8A-4147-A177-3AD203B41FA5}">
                      <a16:colId xmlns:a16="http://schemas.microsoft.com/office/drawing/2014/main" val="3272501527"/>
                    </a:ext>
                  </a:extLst>
                </a:gridCol>
                <a:gridCol w="2603389">
                  <a:extLst>
                    <a:ext uri="{9D8B030D-6E8A-4147-A177-3AD203B41FA5}">
                      <a16:colId xmlns:a16="http://schemas.microsoft.com/office/drawing/2014/main" val="4071071911"/>
                    </a:ext>
                  </a:extLst>
                </a:gridCol>
                <a:gridCol w="2681417">
                  <a:extLst>
                    <a:ext uri="{9D8B030D-6E8A-4147-A177-3AD203B41FA5}">
                      <a16:colId xmlns:a16="http://schemas.microsoft.com/office/drawing/2014/main" val="448767786"/>
                    </a:ext>
                  </a:extLst>
                </a:gridCol>
              </a:tblGrid>
              <a:tr h="541554">
                <a:tc>
                  <a:txBody>
                    <a:bodyPr/>
                    <a:lstStyle/>
                    <a:p>
                      <a:pPr algn="ctr"/>
                      <a:r>
                        <a:rPr lang="en-GB" sz="2400" b="1" dirty="0">
                          <a:solidFill>
                            <a:schemeClr val="accent5">
                              <a:lumMod val="50000"/>
                            </a:schemeClr>
                          </a:solidFill>
                        </a:rPr>
                        <a:t>root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accent5">
                              <a:lumMod val="50000"/>
                            </a:schemeClr>
                          </a:solidFill>
                        </a:rPr>
                        <a:t>mag-/</a:t>
                      </a:r>
                      <a:r>
                        <a:rPr lang="en-GB" sz="2400" b="1" dirty="0" err="1">
                          <a:solidFill>
                            <a:schemeClr val="accent5">
                              <a:lumMod val="50000"/>
                            </a:schemeClr>
                          </a:solidFill>
                        </a:rPr>
                        <a:t>mög</a:t>
                      </a:r>
                      <a:r>
                        <a:rPr lang="en-GB" sz="2400" b="1"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err="1">
                          <a:solidFill>
                            <a:schemeClr val="accent5">
                              <a:lumMod val="50000"/>
                            </a:schemeClr>
                          </a:solidFill>
                        </a:rPr>
                        <a:t>möcht</a:t>
                      </a:r>
                      <a:r>
                        <a:rPr lang="en-GB" sz="2400" b="1"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accent5">
                              <a:lumMod val="50000"/>
                            </a:schemeClr>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ich mag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ich</a:t>
                      </a:r>
                      <a:r>
                        <a:rPr lang="en-GB" sz="2400" b="1" dirty="0">
                          <a:solidFill>
                            <a:schemeClr val="accent5">
                              <a:lumMod val="50000"/>
                            </a:schemeClr>
                          </a:solidFill>
                        </a:rPr>
                        <a:t> </a:t>
                      </a:r>
                      <a:r>
                        <a:rPr lang="en-GB" sz="2400" b="1" dirty="0" err="1">
                          <a:solidFill>
                            <a:schemeClr val="accent5">
                              <a:lumMod val="50000"/>
                            </a:schemeClr>
                          </a:solidFill>
                        </a:rPr>
                        <a:t>möcht</a:t>
                      </a:r>
                      <a:r>
                        <a:rPr lang="en-GB" sz="2400" b="1" u="sng" dirty="0" err="1">
                          <a:solidFill>
                            <a:schemeClr val="accent5">
                              <a:lumMod val="50000"/>
                            </a:schemeClr>
                          </a:solidFill>
                        </a:rPr>
                        <a:t>e</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accent5">
                              <a:lumMod val="50000"/>
                            </a:schemeClr>
                          </a:solidFill>
                        </a:rPr>
                        <a:t>you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du </a:t>
                      </a:r>
                      <a:r>
                        <a:rPr lang="en-GB" sz="2400" b="0" dirty="0" err="1">
                          <a:solidFill>
                            <a:schemeClr val="accent5">
                              <a:lumMod val="50000"/>
                            </a:schemeClr>
                          </a:solidFill>
                        </a:rPr>
                        <a:t>magst</a:t>
                      </a:r>
                      <a:endParaRPr lang="en-GB" sz="2400" b="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du</a:t>
                      </a:r>
                      <a:r>
                        <a:rPr lang="en-GB" sz="2400" b="1" dirty="0">
                          <a:solidFill>
                            <a:schemeClr val="accent5">
                              <a:lumMod val="50000"/>
                            </a:schemeClr>
                          </a:solidFill>
                        </a:rPr>
                        <a:t> </a:t>
                      </a:r>
                      <a:r>
                        <a:rPr lang="en-GB" sz="2400" b="1" dirty="0" err="1">
                          <a:solidFill>
                            <a:schemeClr val="accent5">
                              <a:lumMod val="50000"/>
                            </a:schemeClr>
                          </a:solidFill>
                        </a:rPr>
                        <a:t>möcht</a:t>
                      </a:r>
                      <a:r>
                        <a:rPr lang="en-GB" sz="2400" b="1" u="sng" dirty="0" err="1">
                          <a:solidFill>
                            <a:schemeClr val="accent5">
                              <a:lumMod val="50000"/>
                            </a:schemeClr>
                          </a:solidFill>
                        </a:rPr>
                        <a:t>est</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a:solidFill>
                            <a:schemeClr val="accent5">
                              <a:lumMod val="50000"/>
                            </a:schemeClr>
                          </a:solidFill>
                        </a:rPr>
                        <a:t>s/he, 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er</a:t>
                      </a:r>
                      <a:r>
                        <a:rPr lang="en-GB" sz="2400" b="0" dirty="0">
                          <a:solidFill>
                            <a:schemeClr val="accent5">
                              <a:lumMod val="50000"/>
                            </a:schemeClr>
                          </a:solidFill>
                        </a:rPr>
                        <a:t>/</a:t>
                      </a:r>
                      <a:r>
                        <a:rPr lang="en-GB" sz="2400" b="0" dirty="0" err="1">
                          <a:solidFill>
                            <a:schemeClr val="accent5">
                              <a:lumMod val="50000"/>
                            </a:schemeClr>
                          </a:solidFill>
                        </a:rPr>
                        <a:t>sie</a:t>
                      </a:r>
                      <a:r>
                        <a:rPr lang="en-GB" sz="2400" b="0" dirty="0">
                          <a:solidFill>
                            <a:schemeClr val="accent5">
                              <a:lumMod val="50000"/>
                            </a:schemeClr>
                          </a:solidFill>
                        </a:rPr>
                        <a:t>/es mag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er</a:t>
                      </a:r>
                      <a:r>
                        <a:rPr lang="en-GB" sz="2400" b="0" dirty="0">
                          <a:solidFill>
                            <a:schemeClr val="accent5">
                              <a:lumMod val="50000"/>
                            </a:schemeClr>
                          </a:solidFill>
                        </a:rPr>
                        <a:t>/</a:t>
                      </a:r>
                      <a:r>
                        <a:rPr lang="en-GB" sz="2400" b="0" dirty="0" err="1">
                          <a:solidFill>
                            <a:schemeClr val="accent5">
                              <a:lumMod val="50000"/>
                            </a:schemeClr>
                          </a:solidFill>
                        </a:rPr>
                        <a:t>sie</a:t>
                      </a:r>
                      <a:r>
                        <a:rPr lang="en-GB" sz="2400" b="0" dirty="0">
                          <a:solidFill>
                            <a:schemeClr val="accent5">
                              <a:lumMod val="50000"/>
                            </a:schemeClr>
                          </a:solidFill>
                        </a:rPr>
                        <a:t>/es </a:t>
                      </a:r>
                      <a:r>
                        <a:rPr lang="en-GB" sz="2400" b="1" dirty="0" err="1">
                          <a:solidFill>
                            <a:schemeClr val="accent5">
                              <a:lumMod val="50000"/>
                            </a:schemeClr>
                          </a:solidFill>
                        </a:rPr>
                        <a:t>möcht</a:t>
                      </a:r>
                      <a:r>
                        <a:rPr lang="en-GB" sz="2400" b="1" u="sng" dirty="0" err="1">
                          <a:solidFill>
                            <a:schemeClr val="accent5">
                              <a:lumMod val="50000"/>
                            </a:schemeClr>
                          </a:solidFill>
                        </a:rPr>
                        <a:t>e</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a:solidFill>
                            <a:schemeClr val="accent5">
                              <a:lumMod val="50000"/>
                            </a:schemeClr>
                          </a:solidFill>
                        </a:rPr>
                        <a:t>you (formal)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Sie </a:t>
                      </a:r>
                      <a:r>
                        <a:rPr lang="en-GB" sz="2400" b="0" dirty="0" err="1">
                          <a:solidFill>
                            <a:schemeClr val="accent5">
                              <a:lumMod val="50000"/>
                            </a:schemeClr>
                          </a:solidFill>
                        </a:rPr>
                        <a:t>mögen</a:t>
                      </a:r>
                      <a:endParaRPr lang="en-GB" sz="2400" b="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Sie</a:t>
                      </a:r>
                      <a:r>
                        <a:rPr lang="en-GB" sz="2400" b="1" dirty="0">
                          <a:solidFill>
                            <a:schemeClr val="accent5">
                              <a:lumMod val="50000"/>
                            </a:schemeClr>
                          </a:solidFill>
                        </a:rPr>
                        <a:t> </a:t>
                      </a:r>
                      <a:r>
                        <a:rPr lang="en-GB" sz="2400" b="1" dirty="0" err="1">
                          <a:solidFill>
                            <a:schemeClr val="accent5">
                              <a:lumMod val="50000"/>
                            </a:schemeClr>
                          </a:solidFill>
                        </a:rPr>
                        <a:t>möcht</a:t>
                      </a:r>
                      <a:r>
                        <a:rPr lang="en-GB" sz="2400" b="1" u="sng" dirty="0" err="1">
                          <a:solidFill>
                            <a:schemeClr val="accent5">
                              <a:lumMod val="50000"/>
                            </a:schemeClr>
                          </a:solidFill>
                        </a:rPr>
                        <a:t>en</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bl>
          </a:graphicData>
        </a:graphic>
      </p:graphicFrame>
      <p:sp>
        <p:nvSpPr>
          <p:cNvPr id="40" name="Rectangle: Rounded Corners 39">
            <a:extLst>
              <a:ext uri="{FF2B5EF4-FFF2-40B4-BE49-F238E27FC236}">
                <a16:creationId xmlns:a16="http://schemas.microsoft.com/office/drawing/2014/main" id="{A91C60F0-86C8-4FD1-9770-D0A812DE1FEF}"/>
              </a:ext>
            </a:extLst>
          </p:cNvPr>
          <p:cNvSpPr/>
          <p:nvPr/>
        </p:nvSpPr>
        <p:spPr>
          <a:xfrm>
            <a:off x="4207245" y="2345242"/>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a:t>
            </a:r>
          </a:p>
        </p:txBody>
      </p:sp>
      <p:sp>
        <p:nvSpPr>
          <p:cNvPr id="41" name="Rectangle: Rounded Corners 40">
            <a:extLst>
              <a:ext uri="{FF2B5EF4-FFF2-40B4-BE49-F238E27FC236}">
                <a16:creationId xmlns:a16="http://schemas.microsoft.com/office/drawing/2014/main" id="{C2487B19-DE58-4A26-B4D3-29B63E8997B6}"/>
              </a:ext>
            </a:extLst>
          </p:cNvPr>
          <p:cNvSpPr/>
          <p:nvPr/>
        </p:nvSpPr>
        <p:spPr>
          <a:xfrm>
            <a:off x="4216754" y="2883154"/>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a:t>
            </a:r>
          </a:p>
        </p:txBody>
      </p:sp>
      <p:sp>
        <p:nvSpPr>
          <p:cNvPr id="42" name="Rectangle: Rounded Corners 41">
            <a:extLst>
              <a:ext uri="{FF2B5EF4-FFF2-40B4-BE49-F238E27FC236}">
                <a16:creationId xmlns:a16="http://schemas.microsoft.com/office/drawing/2014/main" id="{20131041-1E6F-461B-A86B-03EB34B48D32}"/>
              </a:ext>
            </a:extLst>
          </p:cNvPr>
          <p:cNvSpPr/>
          <p:nvPr/>
        </p:nvSpPr>
        <p:spPr>
          <a:xfrm>
            <a:off x="3727285" y="3476652"/>
            <a:ext cx="291115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  ______</a:t>
            </a:r>
          </a:p>
        </p:txBody>
      </p:sp>
      <p:sp>
        <p:nvSpPr>
          <p:cNvPr id="43" name="Rectangle: Rounded Corners 42">
            <a:extLst>
              <a:ext uri="{FF2B5EF4-FFF2-40B4-BE49-F238E27FC236}">
                <a16:creationId xmlns:a16="http://schemas.microsoft.com/office/drawing/2014/main" id="{1C0B5466-6395-4C17-B54B-4171EB8C5DAF}"/>
              </a:ext>
            </a:extLst>
          </p:cNvPr>
          <p:cNvSpPr/>
          <p:nvPr/>
        </p:nvSpPr>
        <p:spPr>
          <a:xfrm>
            <a:off x="4257018" y="3911801"/>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44" name="Rectangle: Rounded Corners 43">
            <a:extLst>
              <a:ext uri="{FF2B5EF4-FFF2-40B4-BE49-F238E27FC236}">
                <a16:creationId xmlns:a16="http://schemas.microsoft.com/office/drawing/2014/main" id="{A2684734-9FD2-4466-85C9-01D79F672348}"/>
              </a:ext>
            </a:extLst>
          </p:cNvPr>
          <p:cNvSpPr/>
          <p:nvPr/>
        </p:nvSpPr>
        <p:spPr>
          <a:xfrm>
            <a:off x="6753916" y="2358658"/>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a:t>
            </a:r>
          </a:p>
        </p:txBody>
      </p:sp>
      <p:sp>
        <p:nvSpPr>
          <p:cNvPr id="45" name="Rectangle: Rounded Corners 44">
            <a:extLst>
              <a:ext uri="{FF2B5EF4-FFF2-40B4-BE49-F238E27FC236}">
                <a16:creationId xmlns:a16="http://schemas.microsoft.com/office/drawing/2014/main" id="{663CDEB3-85EB-48FD-BF41-6B81D9B64CDC}"/>
              </a:ext>
            </a:extLst>
          </p:cNvPr>
          <p:cNvSpPr/>
          <p:nvPr/>
        </p:nvSpPr>
        <p:spPr>
          <a:xfrm>
            <a:off x="6612961" y="2856317"/>
            <a:ext cx="222441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a:t>
            </a:r>
          </a:p>
        </p:txBody>
      </p:sp>
      <p:sp>
        <p:nvSpPr>
          <p:cNvPr id="46" name="Rectangle: Rounded Corners 45">
            <a:extLst>
              <a:ext uri="{FF2B5EF4-FFF2-40B4-BE49-F238E27FC236}">
                <a16:creationId xmlns:a16="http://schemas.microsoft.com/office/drawing/2014/main" id="{A9AAF95E-2C78-4EBC-87E4-3CE359FD372C}"/>
              </a:ext>
            </a:extLst>
          </p:cNvPr>
          <p:cNvSpPr/>
          <p:nvPr/>
        </p:nvSpPr>
        <p:spPr>
          <a:xfrm>
            <a:off x="6373701" y="3426610"/>
            <a:ext cx="3382052"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  ______</a:t>
            </a:r>
          </a:p>
        </p:txBody>
      </p:sp>
      <p:sp>
        <p:nvSpPr>
          <p:cNvPr id="47" name="Rectangle: Rounded Corners 46">
            <a:extLst>
              <a:ext uri="{FF2B5EF4-FFF2-40B4-BE49-F238E27FC236}">
                <a16:creationId xmlns:a16="http://schemas.microsoft.com/office/drawing/2014/main" id="{3BCBF884-E2D9-4754-A96E-03D8CC74D97F}"/>
              </a:ext>
            </a:extLst>
          </p:cNvPr>
          <p:cNvSpPr/>
          <p:nvPr/>
        </p:nvSpPr>
        <p:spPr>
          <a:xfrm>
            <a:off x="6462895" y="3889678"/>
            <a:ext cx="2552852"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49" name="Speech Bubble: Rectangle with Corners Rounded 48">
            <a:extLst>
              <a:ext uri="{FF2B5EF4-FFF2-40B4-BE49-F238E27FC236}">
                <a16:creationId xmlns:a16="http://schemas.microsoft.com/office/drawing/2014/main" id="{F76344AD-0E30-477B-B08B-CB4D474EAC6E}"/>
              </a:ext>
            </a:extLst>
          </p:cNvPr>
          <p:cNvSpPr/>
          <p:nvPr/>
        </p:nvSpPr>
        <p:spPr>
          <a:xfrm>
            <a:off x="711876" y="5612601"/>
            <a:ext cx="2412497" cy="559236"/>
          </a:xfrm>
          <a:prstGeom prst="wedgeRoundRectCallout">
            <a:avLst>
              <a:gd name="adj1" fmla="val 21241"/>
              <a:gd name="adj2" fmla="val 67409"/>
              <a:gd name="adj3" fmla="val 16667"/>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Ich</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mag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Hobbys</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5514C5F7-011C-4BC6-9057-9CB4BA292CBB}"/>
              </a:ext>
            </a:extLst>
          </p:cNvPr>
          <p:cNvSpPr txBox="1"/>
          <p:nvPr/>
        </p:nvSpPr>
        <p:spPr>
          <a:xfrm>
            <a:off x="8837371" y="5745464"/>
            <a:ext cx="31199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A6500"/>
                </a:solidFill>
                <a:effectLst/>
                <a:uLnTx/>
                <a:uFillTx/>
                <a:latin typeface="Century Gothic" panose="020F0302020204030204"/>
                <a:ea typeface="+mn-ea"/>
                <a:cs typeface="+mn-cs"/>
              </a:rPr>
              <a:t>I would like </a:t>
            </a:r>
            <a:r>
              <a:rPr kumimoji="0" lang="en-US" sz="2000" b="1" i="1" u="none" strike="noStrike" kern="1200" cap="none" spc="0" normalizeH="0" baseline="0" noProof="0" dirty="0">
                <a:ln>
                  <a:noFill/>
                </a:ln>
                <a:solidFill>
                  <a:srgbClr val="FA6500"/>
                </a:solidFill>
                <a:effectLst/>
                <a:uLnTx/>
                <a:uFillTx/>
                <a:latin typeface="Century Gothic" panose="020F0302020204030204"/>
                <a:ea typeface="+mn-ea"/>
                <a:cs typeface="+mn-cs"/>
              </a:rPr>
              <a:t>a </a:t>
            </a:r>
            <a:r>
              <a:rPr kumimoji="0" lang="en-US" sz="2000" b="0" i="1" u="none" strike="noStrike" kern="1200" cap="none" spc="0" normalizeH="0" baseline="0" noProof="0" dirty="0">
                <a:ln>
                  <a:noFill/>
                </a:ln>
                <a:solidFill>
                  <a:srgbClr val="FA6500"/>
                </a:solidFill>
                <a:effectLst/>
                <a:uLnTx/>
                <a:uFillTx/>
                <a:latin typeface="Century Gothic" panose="020F0302020204030204"/>
                <a:ea typeface="+mn-ea"/>
                <a:cs typeface="+mn-cs"/>
              </a:rPr>
              <a:t>hobby.</a:t>
            </a:r>
          </a:p>
        </p:txBody>
      </p:sp>
      <p:sp>
        <p:nvSpPr>
          <p:cNvPr id="53" name="TextBox 52">
            <a:extLst>
              <a:ext uri="{FF2B5EF4-FFF2-40B4-BE49-F238E27FC236}">
                <a16:creationId xmlns:a16="http://schemas.microsoft.com/office/drawing/2014/main" id="{0EC1A89F-4B60-4F22-A5D9-1E5FACFF40C8}"/>
              </a:ext>
            </a:extLst>
          </p:cNvPr>
          <p:cNvSpPr txBox="1"/>
          <p:nvPr/>
        </p:nvSpPr>
        <p:spPr>
          <a:xfrm>
            <a:off x="168443" y="4603583"/>
            <a:ext cx="11355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mögen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 plural nouns</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 talk about </a:t>
            </a:r>
            <a:r>
              <a:rPr kumimoji="0" lang="en-US" sz="24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general</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liking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singular nouns to say which </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specific thing you would like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Speech Bubble: Rectangle with Corners Rounded 53">
            <a:extLst>
              <a:ext uri="{FF2B5EF4-FFF2-40B4-BE49-F238E27FC236}">
                <a16:creationId xmlns:a16="http://schemas.microsoft.com/office/drawing/2014/main" id="{116D2A2E-0DC6-4635-8E39-E2E760AB7E25}"/>
              </a:ext>
            </a:extLst>
          </p:cNvPr>
          <p:cNvSpPr/>
          <p:nvPr/>
        </p:nvSpPr>
        <p:spPr>
          <a:xfrm>
            <a:off x="5547667" y="5665901"/>
            <a:ext cx="3175419" cy="559236"/>
          </a:xfrm>
          <a:prstGeom prst="wedgeRoundRectCallout">
            <a:avLst>
              <a:gd name="adj1" fmla="val 21241"/>
              <a:gd name="adj2" fmla="val 67409"/>
              <a:gd name="adj3" fmla="val 16667"/>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Ich</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möchte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ein</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Hobby!</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5" name="Speech Bubble: Rectangle with Corners Rounded 54">
            <a:extLst>
              <a:ext uri="{FF2B5EF4-FFF2-40B4-BE49-F238E27FC236}">
                <a16:creationId xmlns:a16="http://schemas.microsoft.com/office/drawing/2014/main" id="{A700BD8E-53E0-4B8B-9314-BA50DB69D11E}"/>
              </a:ext>
            </a:extLst>
          </p:cNvPr>
          <p:cNvSpPr/>
          <p:nvPr/>
        </p:nvSpPr>
        <p:spPr>
          <a:xfrm>
            <a:off x="8741802" y="1582780"/>
            <a:ext cx="3382051" cy="1300374"/>
          </a:xfrm>
          <a:prstGeom prst="wedgeRoundRectCallout">
            <a:avLst>
              <a:gd name="adj1" fmla="val 12191"/>
              <a:gd name="adj2" fmla="val 74296"/>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To say [</a:t>
            </a:r>
            <a:r>
              <a:rPr kumimoji="0" lang="en-GB" sz="2000" b="1" i="0" u="none" strike="noStrike" kern="1200" cap="none" spc="0" normalizeH="0" baseline="0" noProof="0" dirty="0">
                <a:ln>
                  <a:noFill/>
                </a:ln>
                <a:solidFill>
                  <a:prstClr val="white"/>
                </a:solidFill>
                <a:effectLst/>
                <a:uLnTx/>
                <a:uFillTx/>
                <a:latin typeface="Century Gothic" panose="020F0302020204030204"/>
              </a:rPr>
              <a:t>ö</a:t>
            </a:r>
            <a:r>
              <a:rPr kumimoji="0" lang="en-GB" sz="2000" i="0" u="none" strike="noStrike" kern="1200" cap="none" spc="0" normalizeH="0" baseline="0" noProof="0" dirty="0">
                <a:ln>
                  <a:noFill/>
                </a:ln>
                <a:solidFill>
                  <a:prstClr val="white"/>
                </a:solidFill>
                <a:effectLst/>
                <a:uLnTx/>
                <a:uFillTx/>
                <a:latin typeface="Century Gothic" panose="020F0302020204030204"/>
              </a:rPr>
              <a:t>],</a:t>
            </a:r>
            <a:r>
              <a:rPr kumimoji="0" lang="en-GB" sz="2000" b="1" i="0" u="none" strike="noStrike" kern="1200" cap="none" spc="0" normalizeH="0" baseline="0" noProof="0" dirty="0">
                <a:ln>
                  <a:noFill/>
                </a:ln>
                <a:solidFill>
                  <a:prstClr val="white"/>
                </a:solidFill>
                <a:effectLst/>
                <a:uLnTx/>
                <a:uFillTx/>
                <a:latin typeface="Century Gothic" panose="020F0302020204030204"/>
              </a:rPr>
              <a:t> </a:t>
            </a:r>
            <a:r>
              <a:rPr kumimoji="0" lang="en-GB" sz="2000" i="0" u="none" strike="noStrike" kern="1200" cap="none" spc="0" normalizeH="0" baseline="0" noProof="0" dirty="0">
                <a:ln>
                  <a:noFill/>
                </a:ln>
                <a:solidFill>
                  <a:prstClr val="white"/>
                </a:solidFill>
                <a:effectLst/>
                <a:uLnTx/>
                <a:uFillTx/>
                <a:latin typeface="Century Gothic" panose="020F0302020204030204"/>
              </a:rPr>
              <a:t>first say the German SSC long [e] (eh, </a:t>
            </a:r>
            <a:r>
              <a:rPr kumimoji="0" lang="en-GB" sz="2000" i="0" u="none" strike="noStrike" kern="1200" cap="none" spc="0" normalizeH="0" baseline="0" noProof="0" dirty="0" err="1">
                <a:ln>
                  <a:noFill/>
                </a:ln>
                <a:solidFill>
                  <a:prstClr val="white"/>
                </a:solidFill>
                <a:effectLst/>
                <a:uLnTx/>
                <a:uFillTx/>
                <a:latin typeface="Century Gothic" panose="020F0302020204030204"/>
              </a:rPr>
              <a:t>ee</a:t>
            </a:r>
            <a:r>
              <a:rPr kumimoji="0" lang="en-GB" sz="2000" i="0" u="none" strike="noStrike" kern="1200" cap="none" spc="0" normalizeH="0" baseline="0" noProof="0" dirty="0">
                <a:ln>
                  <a:noFill/>
                </a:ln>
                <a:solidFill>
                  <a:prstClr val="white"/>
                </a:solidFill>
                <a:effectLst/>
                <a:uLnTx/>
                <a:uFillTx/>
                <a:latin typeface="Century Gothic" panose="020F0302020204030204"/>
              </a:rPr>
              <a:t>). Then round your lips</a:t>
            </a:r>
            <a:r>
              <a:rPr kumimoji="0" lang="en-GB" sz="2000" i="0" u="none" strike="noStrike" kern="1200" cap="none" spc="0" normalizeH="0" noProof="0" dirty="0">
                <a:ln>
                  <a:noFill/>
                </a:ln>
                <a:solidFill>
                  <a:prstClr val="white"/>
                </a:solidFill>
                <a:effectLst/>
                <a:uLnTx/>
                <a:uFillTx/>
                <a:latin typeface="Century Gothic" panose="020F0302020204030204"/>
              </a:rPr>
              <a:t> in an </a:t>
            </a:r>
            <a:r>
              <a:rPr kumimoji="0" lang="en-GB" sz="2000" b="1" i="0" u="none" strike="noStrike" kern="1200" cap="none" spc="0" normalizeH="0" noProof="0" dirty="0">
                <a:ln>
                  <a:noFill/>
                </a:ln>
                <a:solidFill>
                  <a:prstClr val="white"/>
                </a:solidFill>
                <a:effectLst/>
                <a:uLnTx/>
                <a:uFillTx/>
                <a:latin typeface="Century Gothic" panose="020F0302020204030204"/>
              </a:rPr>
              <a:t>o</a:t>
            </a:r>
            <a:r>
              <a:rPr kumimoji="0" lang="en-GB" sz="2000" i="0" u="none" strike="noStrike" kern="1200" cap="none" spc="0" normalizeH="0" noProof="0" dirty="0">
                <a:ln>
                  <a:noFill/>
                </a:ln>
                <a:solidFill>
                  <a:prstClr val="white"/>
                </a:solidFill>
                <a:effectLst/>
                <a:uLnTx/>
                <a:uFillTx/>
                <a:latin typeface="Century Gothic" panose="020F0302020204030204"/>
              </a:rPr>
              <a:t> shape.</a:t>
            </a:r>
            <a:endParaRPr kumimoji="0" lang="en-GB" sz="2000" b="1" i="0" u="none" strike="noStrike" kern="1200" cap="none" spc="0" normalizeH="0" baseline="0" noProof="0" dirty="0">
              <a:ln>
                <a:noFill/>
              </a:ln>
              <a:solidFill>
                <a:prstClr val="white"/>
              </a:solidFill>
              <a:effectLst/>
              <a:uLnTx/>
              <a:uFillTx/>
              <a:latin typeface="Century Gothic" panose="020F0302020204030204"/>
            </a:endParaRPr>
          </a:p>
        </p:txBody>
      </p:sp>
      <p:pic>
        <p:nvPicPr>
          <p:cNvPr id="23" name="Picture 22" descr="A picture containing vector graphics&#10;&#10;Description automatically generated">
            <a:extLst>
              <a:ext uri="{FF2B5EF4-FFF2-40B4-BE49-F238E27FC236}">
                <a16:creationId xmlns:a16="http://schemas.microsoft.com/office/drawing/2014/main" id="{C00B2574-535B-4208-89B1-6A1DB3F2CA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0053" y="2956370"/>
            <a:ext cx="960605" cy="1425669"/>
          </a:xfrm>
          <a:prstGeom prst="rect">
            <a:avLst/>
          </a:prstGeom>
        </p:spPr>
      </p:pic>
    </p:spTree>
    <p:extLst>
      <p:ext uri="{BB962C8B-B14F-4D97-AF65-F5344CB8AC3E}">
        <p14:creationId xmlns:p14="http://schemas.microsoft.com/office/powerpoint/2010/main" val="28215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9" grpId="0" animBg="1"/>
      <p:bldP spid="51" grpId="0" animBg="1"/>
      <p:bldP spid="53" grpId="0"/>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background rectangle">
            <a:extLst>
              <a:ext uri="{FF2B5EF4-FFF2-40B4-BE49-F238E27FC236}">
                <a16:creationId xmlns:a16="http://schemas.microsoft.com/office/drawing/2014/main" id="{04EA6E1E-F9D4-4231-88C5-0A2F6B1E933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 y="234450"/>
            <a:ext cx="7790061" cy="869950"/>
          </a:xfrm>
          <a:prstGeom prst="rect">
            <a:avLst/>
          </a:prstGeom>
        </p:spPr>
      </p:pic>
      <p:sp>
        <p:nvSpPr>
          <p:cNvPr id="4" name="Title 3"/>
          <p:cNvSpPr>
            <a:spLocks noGrp="1"/>
          </p:cNvSpPr>
          <p:nvPr>
            <p:ph type="title"/>
          </p:nvPr>
        </p:nvSpPr>
        <p:spPr>
          <a:xfrm>
            <a:off x="-2934" y="250785"/>
            <a:ext cx="6883222" cy="707849"/>
          </a:xfrm>
        </p:spPr>
        <p:txBody>
          <a:bodyPr>
            <a:normAutofit fontScale="90000"/>
          </a:bodyPr>
          <a:lstStyle/>
          <a:p>
            <a:r>
              <a:rPr lang="en-GB" sz="3600" b="1" dirty="0">
                <a:solidFill>
                  <a:schemeClr val="bg1"/>
                </a:solidFill>
              </a:rPr>
              <a:t>Was mag Heidi? Was </a:t>
            </a:r>
            <a:r>
              <a:rPr lang="en-GB" sz="3600" b="1" dirty="0" err="1">
                <a:solidFill>
                  <a:schemeClr val="bg1"/>
                </a:solidFill>
              </a:rPr>
              <a:t>möchte</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graphicFrame>
        <p:nvGraphicFramePr>
          <p:cNvPr id="2" name="Table 2">
            <a:extLst>
              <a:ext uri="{FF2B5EF4-FFF2-40B4-BE49-F238E27FC236}">
                <a16:creationId xmlns:a16="http://schemas.microsoft.com/office/drawing/2014/main" id="{19370258-2769-4B14-975C-8D070338BCEF}"/>
              </a:ext>
            </a:extLst>
          </p:cNvPr>
          <p:cNvGraphicFramePr>
            <a:graphicFrameLocks noGrp="1"/>
          </p:cNvGraphicFramePr>
          <p:nvPr>
            <p:extLst>
              <p:ext uri="{D42A27DB-BD31-4B8C-83A1-F6EECF244321}">
                <p14:modId xmlns:p14="http://schemas.microsoft.com/office/powerpoint/2010/main" val="1719503399"/>
              </p:ext>
            </p:extLst>
          </p:nvPr>
        </p:nvGraphicFramePr>
        <p:xfrm>
          <a:off x="172596" y="2347062"/>
          <a:ext cx="5881363" cy="3952912"/>
        </p:xfrm>
        <a:graphic>
          <a:graphicData uri="http://schemas.openxmlformats.org/drawingml/2006/table">
            <a:tbl>
              <a:tblPr firstRow="1" bandRow="1">
                <a:tableStyleId>{00A15C55-8517-42AA-B614-E9B94910E393}</a:tableStyleId>
              </a:tblPr>
              <a:tblGrid>
                <a:gridCol w="689052">
                  <a:extLst>
                    <a:ext uri="{9D8B030D-6E8A-4147-A177-3AD203B41FA5}">
                      <a16:colId xmlns:a16="http://schemas.microsoft.com/office/drawing/2014/main" val="2041490751"/>
                    </a:ext>
                  </a:extLst>
                </a:gridCol>
                <a:gridCol w="1689315">
                  <a:extLst>
                    <a:ext uri="{9D8B030D-6E8A-4147-A177-3AD203B41FA5}">
                      <a16:colId xmlns:a16="http://schemas.microsoft.com/office/drawing/2014/main" val="1609800550"/>
                    </a:ext>
                  </a:extLst>
                </a:gridCol>
                <a:gridCol w="1937288">
                  <a:extLst>
                    <a:ext uri="{9D8B030D-6E8A-4147-A177-3AD203B41FA5}">
                      <a16:colId xmlns:a16="http://schemas.microsoft.com/office/drawing/2014/main" val="3506940531"/>
                    </a:ext>
                  </a:extLst>
                </a:gridCol>
                <a:gridCol w="1565708">
                  <a:extLst>
                    <a:ext uri="{9D8B030D-6E8A-4147-A177-3AD203B41FA5}">
                      <a16:colId xmlns:a16="http://schemas.microsoft.com/office/drawing/2014/main" val="3379710860"/>
                    </a:ext>
                  </a:extLst>
                </a:gridCol>
              </a:tblGrid>
              <a:tr h="607228">
                <a:tc>
                  <a:txBody>
                    <a:bodyPr/>
                    <a:lstStyle/>
                    <a:p>
                      <a:pPr algn="ctr"/>
                      <a:endParaRPr lang="fr-FR" sz="2200" dirty="0"/>
                    </a:p>
                  </a:txBody>
                  <a:tcPr/>
                </a:tc>
                <a:tc>
                  <a:txBody>
                    <a:bodyPr/>
                    <a:lstStyle/>
                    <a:p>
                      <a:pPr algn="ctr"/>
                      <a:r>
                        <a:rPr lang="fr-FR" sz="2200" dirty="0" err="1"/>
                        <a:t>mag</a:t>
                      </a:r>
                      <a:r>
                        <a:rPr lang="fr-FR" sz="2200" dirty="0"/>
                        <a:t>…</a:t>
                      </a:r>
                      <a:br>
                        <a:rPr lang="fr-FR" sz="2200" dirty="0"/>
                      </a:br>
                      <a:r>
                        <a:rPr lang="fr-FR" sz="2200" dirty="0"/>
                        <a:t>(Plural)</a:t>
                      </a:r>
                    </a:p>
                  </a:txBody>
                  <a:tcPr anchor="ctr"/>
                </a:tc>
                <a:tc>
                  <a:txBody>
                    <a:bodyPr/>
                    <a:lstStyle/>
                    <a:p>
                      <a:pPr algn="ctr"/>
                      <a:r>
                        <a:rPr lang="fr-FR" sz="2200" dirty="0" err="1"/>
                        <a:t>möchte</a:t>
                      </a:r>
                      <a:r>
                        <a:rPr lang="fr-FR" sz="2200" dirty="0"/>
                        <a:t>…</a:t>
                      </a:r>
                      <a:br>
                        <a:rPr lang="fr-FR" sz="2200" dirty="0"/>
                      </a:br>
                      <a:r>
                        <a:rPr lang="fr-FR" sz="2200" dirty="0"/>
                        <a:t>(</a:t>
                      </a:r>
                      <a:r>
                        <a:rPr lang="fr-FR" sz="2200" dirty="0" err="1"/>
                        <a:t>Singular</a:t>
                      </a:r>
                      <a:r>
                        <a:rPr lang="fr-FR" sz="2200" dirty="0"/>
                        <a:t>)</a:t>
                      </a:r>
                    </a:p>
                  </a:txBody>
                  <a:tcPr anchor="ctr"/>
                </a:tc>
                <a:tc>
                  <a:txBody>
                    <a:bodyPr/>
                    <a:lstStyle/>
                    <a:p>
                      <a:pPr algn="ctr"/>
                      <a:endParaRPr lang="fr-FR" sz="2200" dirty="0"/>
                    </a:p>
                  </a:txBody>
                  <a:tcPr/>
                </a:tc>
                <a:extLst>
                  <a:ext uri="{0D108BD9-81ED-4DB2-BD59-A6C34878D82A}">
                    <a16:rowId xmlns:a16="http://schemas.microsoft.com/office/drawing/2014/main" val="1532403544"/>
                  </a:ext>
                </a:extLst>
              </a:tr>
              <a:tr h="607228">
                <a:tc>
                  <a:txBody>
                    <a:bodyPr/>
                    <a:lstStyle/>
                    <a:p>
                      <a:endParaRPr lang="fr-FR" sz="2200" dirty="0"/>
                    </a:p>
                  </a:txBody>
                  <a:tcPr/>
                </a:tc>
                <a:tc>
                  <a:txBody>
                    <a:bodyPr/>
                    <a:lstStyle/>
                    <a:p>
                      <a:endParaRPr lang="fr-FR" sz="2200" dirty="0"/>
                    </a:p>
                  </a:txBody>
                  <a:tcPr/>
                </a:tc>
                <a:tc>
                  <a:txBody>
                    <a:bodyPr/>
                    <a:lstStyle/>
                    <a:p>
                      <a:endParaRPr lang="fr-FR" sz="2200"/>
                    </a:p>
                  </a:txBody>
                  <a:tcPr/>
                </a:tc>
                <a:tc>
                  <a:txBody>
                    <a:bodyPr/>
                    <a:lstStyle/>
                    <a:p>
                      <a:r>
                        <a:rPr lang="fr-FR" sz="2200" dirty="0" err="1">
                          <a:solidFill>
                            <a:srgbClr val="002060"/>
                          </a:solidFill>
                        </a:rPr>
                        <a:t>Tiere</a:t>
                      </a:r>
                      <a:endParaRPr lang="fr-FR" sz="2200" dirty="0">
                        <a:solidFill>
                          <a:srgbClr val="002060"/>
                        </a:solidFill>
                      </a:endParaRPr>
                    </a:p>
                  </a:txBody>
                  <a:tcPr anchor="ctr"/>
                </a:tc>
                <a:extLst>
                  <a:ext uri="{0D108BD9-81ED-4DB2-BD59-A6C34878D82A}">
                    <a16:rowId xmlns:a16="http://schemas.microsoft.com/office/drawing/2014/main" val="575917208"/>
                  </a:ext>
                </a:extLst>
              </a:tr>
              <a:tr h="607228">
                <a:tc>
                  <a:txBody>
                    <a:bodyPr/>
                    <a:lstStyle/>
                    <a:p>
                      <a:endParaRPr lang="fr-FR" sz="2200"/>
                    </a:p>
                  </a:txBody>
                  <a:tcPr/>
                </a:tc>
                <a:tc>
                  <a:txBody>
                    <a:bodyPr/>
                    <a:lstStyle/>
                    <a:p>
                      <a:endParaRPr lang="fr-FR" sz="2200" dirty="0"/>
                    </a:p>
                  </a:txBody>
                  <a:tcPr/>
                </a:tc>
                <a:tc>
                  <a:txBody>
                    <a:bodyPr/>
                    <a:lstStyle/>
                    <a:p>
                      <a:endParaRPr lang="fr-FR" sz="2200"/>
                    </a:p>
                  </a:txBody>
                  <a:tcPr/>
                </a:tc>
                <a:tc>
                  <a:txBody>
                    <a:bodyPr/>
                    <a:lstStyle/>
                    <a:p>
                      <a:r>
                        <a:rPr lang="fr-FR" sz="2200" dirty="0" err="1">
                          <a:solidFill>
                            <a:srgbClr val="002060"/>
                          </a:solidFill>
                        </a:rPr>
                        <a:t>ein</a:t>
                      </a:r>
                      <a:r>
                        <a:rPr lang="fr-FR" sz="2200" dirty="0">
                          <a:solidFill>
                            <a:srgbClr val="002060"/>
                          </a:solidFill>
                        </a:rPr>
                        <a:t> Buch</a:t>
                      </a:r>
                    </a:p>
                  </a:txBody>
                  <a:tcPr anchor="ctr"/>
                </a:tc>
                <a:extLst>
                  <a:ext uri="{0D108BD9-81ED-4DB2-BD59-A6C34878D82A}">
                    <a16:rowId xmlns:a16="http://schemas.microsoft.com/office/drawing/2014/main" val="820888521"/>
                  </a:ext>
                </a:extLst>
              </a:tr>
              <a:tr h="607228">
                <a:tc>
                  <a:txBody>
                    <a:bodyPr/>
                    <a:lstStyle/>
                    <a:p>
                      <a:endParaRPr lang="fr-FR" sz="2200" dirty="0"/>
                    </a:p>
                  </a:txBody>
                  <a:tcPr/>
                </a:tc>
                <a:tc>
                  <a:txBody>
                    <a:bodyPr/>
                    <a:lstStyle/>
                    <a:p>
                      <a:endParaRPr lang="fr-FR" sz="2200"/>
                    </a:p>
                  </a:txBody>
                  <a:tcPr/>
                </a:tc>
                <a:tc>
                  <a:txBody>
                    <a:bodyPr/>
                    <a:lstStyle/>
                    <a:p>
                      <a:endParaRPr lang="fr-FR" sz="2200" dirty="0"/>
                    </a:p>
                  </a:txBody>
                  <a:tcPr/>
                </a:tc>
                <a:tc>
                  <a:txBody>
                    <a:bodyPr/>
                    <a:lstStyle/>
                    <a:p>
                      <a:r>
                        <a:rPr lang="fr-FR" sz="2200" dirty="0" err="1">
                          <a:solidFill>
                            <a:srgbClr val="002060"/>
                          </a:solidFill>
                        </a:rPr>
                        <a:t>Farben</a:t>
                      </a:r>
                      <a:endParaRPr lang="fr-FR" sz="2200" dirty="0">
                        <a:solidFill>
                          <a:srgbClr val="002060"/>
                        </a:solidFill>
                      </a:endParaRPr>
                    </a:p>
                  </a:txBody>
                  <a:tcPr anchor="ctr"/>
                </a:tc>
                <a:extLst>
                  <a:ext uri="{0D108BD9-81ED-4DB2-BD59-A6C34878D82A}">
                    <a16:rowId xmlns:a16="http://schemas.microsoft.com/office/drawing/2014/main" val="3244188045"/>
                  </a:ext>
                </a:extLst>
              </a:tr>
              <a:tr h="607228">
                <a:tc>
                  <a:txBody>
                    <a:bodyPr/>
                    <a:lstStyle/>
                    <a:p>
                      <a:endParaRPr lang="fr-FR" sz="2200" dirty="0"/>
                    </a:p>
                  </a:txBody>
                  <a:tcPr/>
                </a:tc>
                <a:tc>
                  <a:txBody>
                    <a:bodyPr/>
                    <a:lstStyle/>
                    <a:p>
                      <a:endParaRPr lang="fr-FR" sz="2200"/>
                    </a:p>
                  </a:txBody>
                  <a:tcPr/>
                </a:tc>
                <a:tc>
                  <a:txBody>
                    <a:bodyPr/>
                    <a:lstStyle/>
                    <a:p>
                      <a:endParaRPr lang="fr-FR" sz="2200" dirty="0"/>
                    </a:p>
                  </a:txBody>
                  <a:tcPr/>
                </a:tc>
                <a:tc>
                  <a:txBody>
                    <a:bodyPr/>
                    <a:lstStyle/>
                    <a:p>
                      <a:r>
                        <a:rPr lang="fr-FR" sz="2200" dirty="0" err="1">
                          <a:solidFill>
                            <a:srgbClr val="002060"/>
                          </a:solidFill>
                        </a:rPr>
                        <a:t>eine</a:t>
                      </a:r>
                      <a:r>
                        <a:rPr lang="fr-FR" sz="2200" dirty="0">
                          <a:solidFill>
                            <a:srgbClr val="002060"/>
                          </a:solidFill>
                        </a:rPr>
                        <a:t> </a:t>
                      </a:r>
                      <a:r>
                        <a:rPr lang="fr-FR" sz="2200" dirty="0" err="1">
                          <a:solidFill>
                            <a:srgbClr val="002060"/>
                          </a:solidFill>
                        </a:rPr>
                        <a:t>Tafel</a:t>
                      </a:r>
                      <a:endParaRPr lang="fr-FR" sz="2200" dirty="0">
                        <a:solidFill>
                          <a:srgbClr val="002060"/>
                        </a:solidFill>
                      </a:endParaRPr>
                    </a:p>
                  </a:txBody>
                  <a:tcPr anchor="ctr"/>
                </a:tc>
                <a:extLst>
                  <a:ext uri="{0D108BD9-81ED-4DB2-BD59-A6C34878D82A}">
                    <a16:rowId xmlns:a16="http://schemas.microsoft.com/office/drawing/2014/main" val="2448441589"/>
                  </a:ext>
                </a:extLst>
              </a:tr>
              <a:tr h="607228">
                <a:tc>
                  <a:txBody>
                    <a:bodyPr/>
                    <a:lstStyle/>
                    <a:p>
                      <a:endParaRPr lang="fr-FR" sz="2200" dirty="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Sänger-innen</a:t>
                      </a:r>
                      <a:endParaRPr lang="fr-FR" sz="2200" dirty="0">
                        <a:solidFill>
                          <a:srgbClr val="002060"/>
                        </a:solidFill>
                      </a:endParaRPr>
                    </a:p>
                  </a:txBody>
                  <a:tcPr anchor="ctr"/>
                </a:tc>
                <a:extLst>
                  <a:ext uri="{0D108BD9-81ED-4DB2-BD59-A6C34878D82A}">
                    <a16:rowId xmlns:a16="http://schemas.microsoft.com/office/drawing/2014/main" val="2462755005"/>
                  </a:ext>
                </a:extLst>
              </a:tr>
            </a:tbl>
          </a:graphicData>
        </a:graphic>
      </p:graphicFrame>
      <p:pic>
        <p:nvPicPr>
          <p:cNvPr id="28" name="Picture 27" descr="green checkmark">
            <a:extLst>
              <a:ext uri="{FF2B5EF4-FFF2-40B4-BE49-F238E27FC236}">
                <a16:creationId xmlns:a16="http://schemas.microsoft.com/office/drawing/2014/main" id="{964CCBDC-6E79-449C-B30C-FA940D121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009" y="3200488"/>
            <a:ext cx="282522" cy="294294"/>
          </a:xfrm>
          <a:prstGeom prst="rect">
            <a:avLst/>
          </a:prstGeom>
        </p:spPr>
      </p:pic>
      <p:pic>
        <p:nvPicPr>
          <p:cNvPr id="29" name="Picture 28" descr="green checkmark">
            <a:extLst>
              <a:ext uri="{FF2B5EF4-FFF2-40B4-BE49-F238E27FC236}">
                <a16:creationId xmlns:a16="http://schemas.microsoft.com/office/drawing/2014/main" id="{C63A486C-B3CF-4B81-8C18-7A67E184E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3470" y="3849492"/>
            <a:ext cx="282522" cy="294294"/>
          </a:xfrm>
          <a:prstGeom prst="rect">
            <a:avLst/>
          </a:prstGeom>
        </p:spPr>
      </p:pic>
      <p:pic>
        <p:nvPicPr>
          <p:cNvPr id="30" name="Picture 29" descr="green checkmark">
            <a:extLst>
              <a:ext uri="{FF2B5EF4-FFF2-40B4-BE49-F238E27FC236}">
                <a16:creationId xmlns:a16="http://schemas.microsoft.com/office/drawing/2014/main" id="{76A038D2-A8E9-4EC1-81B7-331CFB493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070" y="4454315"/>
            <a:ext cx="282522" cy="294294"/>
          </a:xfrm>
          <a:prstGeom prst="rect">
            <a:avLst/>
          </a:prstGeom>
        </p:spPr>
      </p:pic>
      <p:pic>
        <p:nvPicPr>
          <p:cNvPr id="31" name="Picture 30" descr="green checkmark">
            <a:extLst>
              <a:ext uri="{FF2B5EF4-FFF2-40B4-BE49-F238E27FC236}">
                <a16:creationId xmlns:a16="http://schemas.microsoft.com/office/drawing/2014/main" id="{2D8CE514-4D24-4816-ACFC-2C6A2D5808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6410" y="5058159"/>
            <a:ext cx="282522" cy="294294"/>
          </a:xfrm>
          <a:prstGeom prst="rect">
            <a:avLst/>
          </a:prstGeom>
        </p:spPr>
      </p:pic>
      <p:pic>
        <p:nvPicPr>
          <p:cNvPr id="32" name="Picture 31" descr="green checkmark">
            <a:extLst>
              <a:ext uri="{FF2B5EF4-FFF2-40B4-BE49-F238E27FC236}">
                <a16:creationId xmlns:a16="http://schemas.microsoft.com/office/drawing/2014/main" id="{3282232A-CC15-4D74-A273-5E7E3169E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736" y="5690308"/>
            <a:ext cx="282522" cy="294294"/>
          </a:xfrm>
          <a:prstGeom prst="rect">
            <a:avLst/>
          </a:prstGeom>
        </p:spPr>
      </p:pic>
      <p:sp>
        <p:nvSpPr>
          <p:cNvPr id="3" name="Rectangle 2">
            <a:extLst>
              <a:ext uri="{FF2B5EF4-FFF2-40B4-BE49-F238E27FC236}">
                <a16:creationId xmlns:a16="http://schemas.microsoft.com/office/drawing/2014/main" id="{09A750C1-70FD-4F53-BDA5-3A63E662D2EE}"/>
              </a:ext>
            </a:extLst>
          </p:cNvPr>
          <p:cNvSpPr/>
          <p:nvPr/>
        </p:nvSpPr>
        <p:spPr>
          <a:xfrm>
            <a:off x="4559418" y="3259942"/>
            <a:ext cx="1176845" cy="338658"/>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ED68D57D-61D6-4AC2-BD38-CB8C4DBB0D27}"/>
              </a:ext>
            </a:extLst>
          </p:cNvPr>
          <p:cNvSpPr/>
          <p:nvPr/>
        </p:nvSpPr>
        <p:spPr>
          <a:xfrm>
            <a:off x="4595184" y="3809034"/>
            <a:ext cx="1270244" cy="413213"/>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06DB80C7-1096-4140-85FA-F95CCEE7E247}"/>
              </a:ext>
            </a:extLst>
          </p:cNvPr>
          <p:cNvSpPr/>
          <p:nvPr/>
        </p:nvSpPr>
        <p:spPr>
          <a:xfrm>
            <a:off x="4586598" y="4431265"/>
            <a:ext cx="1278654" cy="338658"/>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A1D795AF-7ECA-4F87-98B5-28A9DF4D6358}"/>
              </a:ext>
            </a:extLst>
          </p:cNvPr>
          <p:cNvSpPr/>
          <p:nvPr/>
        </p:nvSpPr>
        <p:spPr>
          <a:xfrm>
            <a:off x="4559418" y="5042861"/>
            <a:ext cx="1372461" cy="332999"/>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E80D4FE-CE8B-4A80-BB1B-0E74599F72D8}"/>
              </a:ext>
            </a:extLst>
          </p:cNvPr>
          <p:cNvSpPr/>
          <p:nvPr/>
        </p:nvSpPr>
        <p:spPr>
          <a:xfrm>
            <a:off x="4559418" y="5620679"/>
            <a:ext cx="1176845" cy="616013"/>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ounded Rectangle 46">
            <a:extLst>
              <a:ext uri="{FF2B5EF4-FFF2-40B4-BE49-F238E27FC236}">
                <a16:creationId xmlns:a16="http://schemas.microsoft.com/office/drawing/2014/main" id="{4F09F57C-93E0-4E75-B03C-FE96C5A3F659}"/>
              </a:ext>
            </a:extLst>
          </p:cNvPr>
          <p:cNvSpPr/>
          <p:nvPr/>
        </p:nvSpPr>
        <p:spPr>
          <a:xfrm>
            <a:off x="2904510" y="3211923"/>
            <a:ext cx="1317936" cy="36884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Tier</a:t>
            </a:r>
          </a:p>
        </p:txBody>
      </p:sp>
      <p:sp>
        <p:nvSpPr>
          <p:cNvPr id="56" name="Rounded Rectangle 46">
            <a:extLst>
              <a:ext uri="{FF2B5EF4-FFF2-40B4-BE49-F238E27FC236}">
                <a16:creationId xmlns:a16="http://schemas.microsoft.com/office/drawing/2014/main" id="{72B67404-2943-4C30-B2C2-034C6466C33B}"/>
              </a:ext>
            </a:extLst>
          </p:cNvPr>
          <p:cNvSpPr/>
          <p:nvPr/>
        </p:nvSpPr>
        <p:spPr>
          <a:xfrm>
            <a:off x="1063029" y="3820742"/>
            <a:ext cx="1317936" cy="36884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Bücher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Rounded Rectangle 46">
            <a:extLst>
              <a:ext uri="{FF2B5EF4-FFF2-40B4-BE49-F238E27FC236}">
                <a16:creationId xmlns:a16="http://schemas.microsoft.com/office/drawing/2014/main" id="{E8936C03-74AF-4779-BD33-664FD249CB26}"/>
              </a:ext>
            </a:extLst>
          </p:cNvPr>
          <p:cNvSpPr/>
          <p:nvPr/>
        </p:nvSpPr>
        <p:spPr>
          <a:xfrm>
            <a:off x="2683453" y="4423351"/>
            <a:ext cx="1701279" cy="38744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Farbe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Rounded Rectangle 46">
            <a:extLst>
              <a:ext uri="{FF2B5EF4-FFF2-40B4-BE49-F238E27FC236}">
                <a16:creationId xmlns:a16="http://schemas.microsoft.com/office/drawing/2014/main" id="{9B76419B-B060-4FF7-84D0-16CDA0F5D44F}"/>
              </a:ext>
            </a:extLst>
          </p:cNvPr>
          <p:cNvSpPr/>
          <p:nvPr/>
        </p:nvSpPr>
        <p:spPr>
          <a:xfrm>
            <a:off x="1063029" y="5013336"/>
            <a:ext cx="1347115" cy="38744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Tafeln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Rounded Rectangle 46">
            <a:extLst>
              <a:ext uri="{FF2B5EF4-FFF2-40B4-BE49-F238E27FC236}">
                <a16:creationId xmlns:a16="http://schemas.microsoft.com/office/drawing/2014/main" id="{4E9F574E-5025-48F2-9155-EAF5F0048E68}"/>
              </a:ext>
            </a:extLst>
          </p:cNvPr>
          <p:cNvSpPr/>
          <p:nvPr/>
        </p:nvSpPr>
        <p:spPr>
          <a:xfrm>
            <a:off x="2898786" y="5623169"/>
            <a:ext cx="1347115" cy="61601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Sängerin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C54139F-7DCF-4645-84AA-E5D3DB902562}"/>
              </a:ext>
            </a:extLst>
          </p:cNvPr>
          <p:cNvSpPr txBox="1"/>
          <p:nvPr/>
        </p:nvSpPr>
        <p:spPr>
          <a:xfrm>
            <a:off x="77688" y="1896998"/>
            <a:ext cx="79565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1-10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Singular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3" name="Rounded Rectangle 11">
            <a:extLst>
              <a:ext uri="{FF2B5EF4-FFF2-40B4-BE49-F238E27FC236}">
                <a16:creationId xmlns:a16="http://schemas.microsoft.com/office/drawing/2014/main" id="{76E4C3FA-0B33-41CE-8414-7278F346BDD6}"/>
              </a:ext>
            </a:extLst>
          </p:cNvPr>
          <p:cNvSpPr/>
          <p:nvPr/>
        </p:nvSpPr>
        <p:spPr>
          <a:xfrm>
            <a:off x="10597880" y="25078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5" name="9.2.2.2 Slide 13 1.wav"/>
            </a:hlinkClick>
            <a:extLst>
              <a:ext uri="{FF2B5EF4-FFF2-40B4-BE49-F238E27FC236}">
                <a16:creationId xmlns:a16="http://schemas.microsoft.com/office/drawing/2014/main" id="{918CA67E-94C8-4A34-BCA2-3758C6AA9F6A}"/>
              </a:ext>
            </a:extLst>
          </p:cNvPr>
          <p:cNvSpPr/>
          <p:nvPr/>
        </p:nvSpPr>
        <p:spPr>
          <a:xfrm>
            <a:off x="356473" y="323677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Action Button: Custom 16">
            <a:hlinkClick r:id="" action="ppaction://noaction" highlightClick="1">
              <a:snd r:embed="rId6" name="9.2.2.2 Slide 13 2.wav"/>
            </a:hlinkClick>
            <a:extLst>
              <a:ext uri="{FF2B5EF4-FFF2-40B4-BE49-F238E27FC236}">
                <a16:creationId xmlns:a16="http://schemas.microsoft.com/office/drawing/2014/main" id="{7C0D6206-D41E-420C-82DF-58C71B5F3E1C}"/>
              </a:ext>
            </a:extLst>
          </p:cNvPr>
          <p:cNvSpPr/>
          <p:nvPr/>
        </p:nvSpPr>
        <p:spPr>
          <a:xfrm>
            <a:off x="356473" y="38025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7" name="9.2.2.2 Slide 13 3.wav"/>
            </a:hlinkClick>
            <a:extLst>
              <a:ext uri="{FF2B5EF4-FFF2-40B4-BE49-F238E27FC236}">
                <a16:creationId xmlns:a16="http://schemas.microsoft.com/office/drawing/2014/main" id="{0F9B9179-40FD-487A-B20A-E54F62215D64}"/>
              </a:ext>
            </a:extLst>
          </p:cNvPr>
          <p:cNvSpPr/>
          <p:nvPr/>
        </p:nvSpPr>
        <p:spPr>
          <a:xfrm>
            <a:off x="356473" y="44824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Action Button: Custom 16">
            <a:hlinkClick r:id="" action="ppaction://noaction" highlightClick="1">
              <a:snd r:embed="rId8" name="9.2.2.2 Slide 13 4.wav"/>
            </a:hlinkClick>
            <a:extLst>
              <a:ext uri="{FF2B5EF4-FFF2-40B4-BE49-F238E27FC236}">
                <a16:creationId xmlns:a16="http://schemas.microsoft.com/office/drawing/2014/main" id="{02C78571-37E7-4363-8793-B3D6609855CF}"/>
              </a:ext>
            </a:extLst>
          </p:cNvPr>
          <p:cNvSpPr/>
          <p:nvPr/>
        </p:nvSpPr>
        <p:spPr>
          <a:xfrm>
            <a:off x="356473" y="5090642"/>
            <a:ext cx="393922" cy="333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9" name="9.2.2.2 Slide 13 5.wav"/>
            </a:hlinkClick>
            <a:extLst>
              <a:ext uri="{FF2B5EF4-FFF2-40B4-BE49-F238E27FC236}">
                <a16:creationId xmlns:a16="http://schemas.microsoft.com/office/drawing/2014/main" id="{43E10070-CEA5-40B1-B33E-ADFC6D8535FB}"/>
              </a:ext>
            </a:extLst>
          </p:cNvPr>
          <p:cNvSpPr/>
          <p:nvPr/>
        </p:nvSpPr>
        <p:spPr>
          <a:xfrm>
            <a:off x="356473" y="57299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E2289CF1-44F0-4F31-BF32-DF0E21E0AC35}"/>
              </a:ext>
            </a:extLst>
          </p:cNvPr>
          <p:cNvGraphicFramePr>
            <a:graphicFrameLocks noGrp="1"/>
          </p:cNvGraphicFramePr>
          <p:nvPr>
            <p:extLst>
              <p:ext uri="{D42A27DB-BD31-4B8C-83A1-F6EECF244321}">
                <p14:modId xmlns:p14="http://schemas.microsoft.com/office/powerpoint/2010/main" val="2935795962"/>
              </p:ext>
            </p:extLst>
          </p:nvPr>
        </p:nvGraphicFramePr>
        <p:xfrm>
          <a:off x="6177656" y="2365906"/>
          <a:ext cx="5903982" cy="3934068"/>
        </p:xfrm>
        <a:graphic>
          <a:graphicData uri="http://schemas.openxmlformats.org/drawingml/2006/table">
            <a:tbl>
              <a:tblPr firstRow="1" bandRow="1">
                <a:tableStyleId>{00A15C55-8517-42AA-B614-E9B94910E393}</a:tableStyleId>
              </a:tblPr>
              <a:tblGrid>
                <a:gridCol w="766481">
                  <a:extLst>
                    <a:ext uri="{9D8B030D-6E8A-4147-A177-3AD203B41FA5}">
                      <a16:colId xmlns:a16="http://schemas.microsoft.com/office/drawing/2014/main" val="3515401298"/>
                    </a:ext>
                  </a:extLst>
                </a:gridCol>
                <a:gridCol w="1552876">
                  <a:extLst>
                    <a:ext uri="{9D8B030D-6E8A-4147-A177-3AD203B41FA5}">
                      <a16:colId xmlns:a16="http://schemas.microsoft.com/office/drawing/2014/main" val="2509448132"/>
                    </a:ext>
                  </a:extLst>
                </a:gridCol>
                <a:gridCol w="1845166">
                  <a:extLst>
                    <a:ext uri="{9D8B030D-6E8A-4147-A177-3AD203B41FA5}">
                      <a16:colId xmlns:a16="http://schemas.microsoft.com/office/drawing/2014/main" val="1745599252"/>
                    </a:ext>
                  </a:extLst>
                </a:gridCol>
                <a:gridCol w="1739459">
                  <a:extLst>
                    <a:ext uri="{9D8B030D-6E8A-4147-A177-3AD203B41FA5}">
                      <a16:colId xmlns:a16="http://schemas.microsoft.com/office/drawing/2014/main" val="3929252820"/>
                    </a:ext>
                  </a:extLst>
                </a:gridCol>
              </a:tblGrid>
              <a:tr h="789035">
                <a:tc>
                  <a:txBody>
                    <a:bodyPr/>
                    <a:lstStyle/>
                    <a:p>
                      <a:endParaRPr lang="fr-FR" sz="2200" dirty="0"/>
                    </a:p>
                  </a:txBody>
                  <a:tcPr/>
                </a:tc>
                <a:tc>
                  <a:txBody>
                    <a:bodyPr/>
                    <a:lstStyle/>
                    <a:p>
                      <a:pPr algn="ctr"/>
                      <a:r>
                        <a:rPr lang="fr-FR" sz="2200" dirty="0" err="1"/>
                        <a:t>mag</a:t>
                      </a:r>
                      <a:r>
                        <a:rPr lang="fr-FR" sz="2200" dirty="0"/>
                        <a:t>…</a:t>
                      </a:r>
                      <a:br>
                        <a:rPr lang="fr-FR" sz="2200" dirty="0"/>
                      </a:br>
                      <a:r>
                        <a:rPr lang="fr-FR" sz="2200" dirty="0"/>
                        <a:t>(Plural)</a:t>
                      </a:r>
                    </a:p>
                  </a:txBody>
                  <a:tcPr anchor="ctr"/>
                </a:tc>
                <a:tc>
                  <a:txBody>
                    <a:bodyPr/>
                    <a:lstStyle/>
                    <a:p>
                      <a:pPr algn="ctr"/>
                      <a:r>
                        <a:rPr lang="fr-FR" sz="2200" dirty="0" err="1"/>
                        <a:t>möchte</a:t>
                      </a:r>
                      <a:r>
                        <a:rPr lang="fr-FR" sz="2200" dirty="0"/>
                        <a:t>…</a:t>
                      </a:r>
                      <a:br>
                        <a:rPr lang="fr-FR" sz="2200" dirty="0"/>
                      </a:br>
                      <a:r>
                        <a:rPr lang="fr-FR" sz="2200" dirty="0"/>
                        <a:t>(</a:t>
                      </a:r>
                      <a:r>
                        <a:rPr lang="fr-FR" sz="2200" dirty="0" err="1"/>
                        <a:t>Singular</a:t>
                      </a:r>
                      <a:r>
                        <a:rPr lang="fr-FR" sz="2200" dirty="0"/>
                        <a:t>)</a:t>
                      </a:r>
                    </a:p>
                  </a:txBody>
                  <a:tcPr anchor="ctr"/>
                </a:tc>
                <a:tc>
                  <a:txBody>
                    <a:bodyPr/>
                    <a:lstStyle/>
                    <a:p>
                      <a:endParaRPr lang="fr-FR" sz="2200" dirty="0">
                        <a:solidFill>
                          <a:srgbClr val="002060"/>
                        </a:solidFill>
                      </a:endParaRPr>
                    </a:p>
                  </a:txBody>
                  <a:tcPr/>
                </a:tc>
                <a:extLst>
                  <a:ext uri="{0D108BD9-81ED-4DB2-BD59-A6C34878D82A}">
                    <a16:rowId xmlns:a16="http://schemas.microsoft.com/office/drawing/2014/main" val="786466254"/>
                  </a:ext>
                </a:extLst>
              </a:tr>
              <a:tr h="624514">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err="1">
                          <a:solidFill>
                            <a:srgbClr val="002060"/>
                          </a:solidFill>
                        </a:rPr>
                        <a:t>einen</a:t>
                      </a:r>
                      <a:r>
                        <a:rPr lang="fr-FR" sz="2200" dirty="0">
                          <a:solidFill>
                            <a:srgbClr val="002060"/>
                          </a:solidFill>
                        </a:rPr>
                        <a:t> Rock</a:t>
                      </a:r>
                    </a:p>
                  </a:txBody>
                  <a:tcPr anchor="ctr"/>
                </a:tc>
                <a:extLst>
                  <a:ext uri="{0D108BD9-81ED-4DB2-BD59-A6C34878D82A}">
                    <a16:rowId xmlns:a16="http://schemas.microsoft.com/office/drawing/2014/main" val="1493235020"/>
                  </a:ext>
                </a:extLst>
              </a:tr>
              <a:tr h="624514">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err="1">
                          <a:solidFill>
                            <a:srgbClr val="002060"/>
                          </a:solidFill>
                        </a:rPr>
                        <a:t>Späße</a:t>
                      </a:r>
                      <a:endParaRPr lang="fr-FR" sz="2200" dirty="0">
                        <a:solidFill>
                          <a:srgbClr val="002060"/>
                        </a:solidFill>
                      </a:endParaRPr>
                    </a:p>
                  </a:txBody>
                  <a:tcPr anchor="ctr"/>
                </a:tc>
                <a:extLst>
                  <a:ext uri="{0D108BD9-81ED-4DB2-BD59-A6C34878D82A}">
                    <a16:rowId xmlns:a16="http://schemas.microsoft.com/office/drawing/2014/main" val="1480684287"/>
                  </a:ext>
                </a:extLst>
              </a:tr>
              <a:tr h="624514">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err="1">
                          <a:solidFill>
                            <a:srgbClr val="002060"/>
                          </a:solidFill>
                        </a:rPr>
                        <a:t>Dörfer</a:t>
                      </a:r>
                      <a:endParaRPr lang="fr-FR" sz="2200" dirty="0">
                        <a:solidFill>
                          <a:srgbClr val="002060"/>
                        </a:solidFill>
                      </a:endParaRPr>
                    </a:p>
                  </a:txBody>
                  <a:tcPr anchor="ctr"/>
                </a:tc>
                <a:extLst>
                  <a:ext uri="{0D108BD9-81ED-4DB2-BD59-A6C34878D82A}">
                    <a16:rowId xmlns:a16="http://schemas.microsoft.com/office/drawing/2014/main" val="3544477592"/>
                  </a:ext>
                </a:extLst>
              </a:tr>
              <a:tr h="624514">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err="1">
                          <a:solidFill>
                            <a:srgbClr val="002060"/>
                          </a:solidFill>
                        </a:rPr>
                        <a:t>eine</a:t>
                      </a:r>
                      <a:r>
                        <a:rPr lang="fr-FR" sz="2200" dirty="0">
                          <a:solidFill>
                            <a:srgbClr val="002060"/>
                          </a:solidFill>
                        </a:rPr>
                        <a:t> Party</a:t>
                      </a:r>
                    </a:p>
                  </a:txBody>
                  <a:tcPr anchor="ctr"/>
                </a:tc>
                <a:extLst>
                  <a:ext uri="{0D108BD9-81ED-4DB2-BD59-A6C34878D82A}">
                    <a16:rowId xmlns:a16="http://schemas.microsoft.com/office/drawing/2014/main" val="3614521560"/>
                  </a:ext>
                </a:extLst>
              </a:tr>
              <a:tr h="646977">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err="1">
                          <a:solidFill>
                            <a:srgbClr val="002060"/>
                          </a:solidFill>
                        </a:rPr>
                        <a:t>eine</a:t>
                      </a:r>
                      <a:r>
                        <a:rPr lang="fr-FR" sz="2200" dirty="0">
                          <a:solidFill>
                            <a:srgbClr val="002060"/>
                          </a:solidFill>
                        </a:rPr>
                        <a:t> Band</a:t>
                      </a:r>
                    </a:p>
                  </a:txBody>
                  <a:tcPr anchor="ctr"/>
                </a:tc>
                <a:extLst>
                  <a:ext uri="{0D108BD9-81ED-4DB2-BD59-A6C34878D82A}">
                    <a16:rowId xmlns:a16="http://schemas.microsoft.com/office/drawing/2014/main" val="174939824"/>
                  </a:ext>
                </a:extLst>
              </a:tr>
            </a:tbl>
          </a:graphicData>
        </a:graphic>
      </p:graphicFrame>
      <p:pic>
        <p:nvPicPr>
          <p:cNvPr id="36" name="Picture 35" descr="green checkmark">
            <a:extLst>
              <a:ext uri="{FF2B5EF4-FFF2-40B4-BE49-F238E27FC236}">
                <a16:creationId xmlns:a16="http://schemas.microsoft.com/office/drawing/2014/main" id="{2AD6A274-90F9-4AA5-9D13-28E17BF082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7260" y="3286475"/>
            <a:ext cx="282522" cy="294294"/>
          </a:xfrm>
          <a:prstGeom prst="rect">
            <a:avLst/>
          </a:prstGeom>
        </p:spPr>
      </p:pic>
      <p:pic>
        <p:nvPicPr>
          <p:cNvPr id="37" name="Picture 36" descr="green checkmark">
            <a:extLst>
              <a:ext uri="{FF2B5EF4-FFF2-40B4-BE49-F238E27FC236}">
                <a16:creationId xmlns:a16="http://schemas.microsoft.com/office/drawing/2014/main" id="{105D652C-D5DC-45D2-AF5E-0851A5274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7745" y="3849492"/>
            <a:ext cx="282522" cy="294294"/>
          </a:xfrm>
          <a:prstGeom prst="rect">
            <a:avLst/>
          </a:prstGeom>
        </p:spPr>
      </p:pic>
      <p:pic>
        <p:nvPicPr>
          <p:cNvPr id="38" name="Picture 37" descr="green checkmark">
            <a:extLst>
              <a:ext uri="{FF2B5EF4-FFF2-40B4-BE49-F238E27FC236}">
                <a16:creationId xmlns:a16="http://schemas.microsoft.com/office/drawing/2014/main" id="{E582ECE0-C3F6-4352-AA05-016C4E917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125" y="4546059"/>
            <a:ext cx="282522" cy="294294"/>
          </a:xfrm>
          <a:prstGeom prst="rect">
            <a:avLst/>
          </a:prstGeom>
        </p:spPr>
      </p:pic>
      <p:pic>
        <p:nvPicPr>
          <p:cNvPr id="39" name="Picture 38" descr="green checkmark">
            <a:extLst>
              <a:ext uri="{FF2B5EF4-FFF2-40B4-BE49-F238E27FC236}">
                <a16:creationId xmlns:a16="http://schemas.microsoft.com/office/drawing/2014/main" id="{6F55FDBD-1E35-4CA8-9FB5-9808DE237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3991" y="5137619"/>
            <a:ext cx="282522" cy="294294"/>
          </a:xfrm>
          <a:prstGeom prst="rect">
            <a:avLst/>
          </a:prstGeom>
        </p:spPr>
      </p:pic>
      <p:pic>
        <p:nvPicPr>
          <p:cNvPr id="40" name="Picture 39" descr="green checkmark">
            <a:extLst>
              <a:ext uri="{FF2B5EF4-FFF2-40B4-BE49-F238E27FC236}">
                <a16:creationId xmlns:a16="http://schemas.microsoft.com/office/drawing/2014/main" id="{CB7E6212-B1E9-4383-B1E0-3890ED17C2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3991" y="5781538"/>
            <a:ext cx="282522" cy="294294"/>
          </a:xfrm>
          <a:prstGeom prst="rect">
            <a:avLst/>
          </a:prstGeom>
        </p:spPr>
      </p:pic>
      <p:sp>
        <p:nvSpPr>
          <p:cNvPr id="47" name="Rectangle 46">
            <a:extLst>
              <a:ext uri="{FF2B5EF4-FFF2-40B4-BE49-F238E27FC236}">
                <a16:creationId xmlns:a16="http://schemas.microsoft.com/office/drawing/2014/main" id="{D6489709-A5C4-4C81-8146-92388184CA4F}"/>
              </a:ext>
            </a:extLst>
          </p:cNvPr>
          <p:cNvSpPr/>
          <p:nvPr/>
        </p:nvSpPr>
        <p:spPr>
          <a:xfrm>
            <a:off x="10416540" y="3293225"/>
            <a:ext cx="1576574" cy="373798"/>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B35A140B-7B5F-401F-B4EB-1E5720FAF6D0}"/>
              </a:ext>
            </a:extLst>
          </p:cNvPr>
          <p:cNvSpPr/>
          <p:nvPr/>
        </p:nvSpPr>
        <p:spPr>
          <a:xfrm>
            <a:off x="10357639" y="5176787"/>
            <a:ext cx="1511731" cy="396135"/>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46">
            <a:extLst>
              <a:ext uri="{FF2B5EF4-FFF2-40B4-BE49-F238E27FC236}">
                <a16:creationId xmlns:a16="http://schemas.microsoft.com/office/drawing/2014/main" id="{8E12B55F-4E91-4C77-ACF3-0694C43C1D8B}"/>
              </a:ext>
            </a:extLst>
          </p:cNvPr>
          <p:cNvSpPr/>
          <p:nvPr/>
        </p:nvSpPr>
        <p:spPr>
          <a:xfrm>
            <a:off x="7053824" y="3211415"/>
            <a:ext cx="1290601" cy="42290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Röcke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ounded Rectangle 46">
            <a:extLst>
              <a:ext uri="{FF2B5EF4-FFF2-40B4-BE49-F238E27FC236}">
                <a16:creationId xmlns:a16="http://schemas.microsoft.com/office/drawing/2014/main" id="{A37A38AE-049F-418F-BD7F-34CC8378F279}"/>
              </a:ext>
            </a:extLst>
          </p:cNvPr>
          <p:cNvSpPr/>
          <p:nvPr/>
        </p:nvSpPr>
        <p:spPr>
          <a:xfrm>
            <a:off x="8574955" y="3897662"/>
            <a:ext cx="1658987" cy="38149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Spaß</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Rounded Rectangle 46">
            <a:extLst>
              <a:ext uri="{FF2B5EF4-FFF2-40B4-BE49-F238E27FC236}">
                <a16:creationId xmlns:a16="http://schemas.microsoft.com/office/drawing/2014/main" id="{047D5BF6-0A5A-4FF3-90A2-3367CFB5F9A4}"/>
              </a:ext>
            </a:extLst>
          </p:cNvPr>
          <p:cNvSpPr/>
          <p:nvPr/>
        </p:nvSpPr>
        <p:spPr>
          <a:xfrm>
            <a:off x="8768581" y="4529454"/>
            <a:ext cx="1271733" cy="35787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Dorf</a:t>
            </a:r>
          </a:p>
        </p:txBody>
      </p:sp>
      <p:sp>
        <p:nvSpPr>
          <p:cNvPr id="75" name="Rounded Rectangle 46">
            <a:extLst>
              <a:ext uri="{FF2B5EF4-FFF2-40B4-BE49-F238E27FC236}">
                <a16:creationId xmlns:a16="http://schemas.microsoft.com/office/drawing/2014/main" id="{D7A60B70-53F1-43F8-B8AE-4BA9BE9C0EAF}"/>
              </a:ext>
            </a:extLst>
          </p:cNvPr>
          <p:cNvSpPr/>
          <p:nvPr/>
        </p:nvSpPr>
        <p:spPr>
          <a:xfrm>
            <a:off x="7119486" y="5150018"/>
            <a:ext cx="1183139" cy="42290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Partys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Rounded Rectangle 46">
            <a:extLst>
              <a:ext uri="{FF2B5EF4-FFF2-40B4-BE49-F238E27FC236}">
                <a16:creationId xmlns:a16="http://schemas.microsoft.com/office/drawing/2014/main" id="{81233D53-79EE-4C73-B332-C45283714DD4}"/>
              </a:ext>
            </a:extLst>
          </p:cNvPr>
          <p:cNvSpPr/>
          <p:nvPr/>
        </p:nvSpPr>
        <p:spPr>
          <a:xfrm>
            <a:off x="7119486" y="5752092"/>
            <a:ext cx="1227140" cy="42290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Bands</a:t>
            </a:r>
          </a:p>
        </p:txBody>
      </p:sp>
      <p:sp>
        <p:nvSpPr>
          <p:cNvPr id="70" name="Rectangle 69">
            <a:extLst>
              <a:ext uri="{FF2B5EF4-FFF2-40B4-BE49-F238E27FC236}">
                <a16:creationId xmlns:a16="http://schemas.microsoft.com/office/drawing/2014/main" id="{3558104D-DAF7-485A-8A66-883D68D23D71}"/>
              </a:ext>
            </a:extLst>
          </p:cNvPr>
          <p:cNvSpPr/>
          <p:nvPr/>
        </p:nvSpPr>
        <p:spPr>
          <a:xfrm>
            <a:off x="10357639" y="3944440"/>
            <a:ext cx="1259458" cy="35133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CF5BDD06-1A8C-4CC2-97EC-3DCF791A8CF1}"/>
              </a:ext>
            </a:extLst>
          </p:cNvPr>
          <p:cNvSpPr/>
          <p:nvPr/>
        </p:nvSpPr>
        <p:spPr>
          <a:xfrm>
            <a:off x="10431895" y="5808937"/>
            <a:ext cx="1437475" cy="351330"/>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17585CCD-5EAA-4A83-8A05-736101CFD79C}"/>
              </a:ext>
            </a:extLst>
          </p:cNvPr>
          <p:cNvSpPr/>
          <p:nvPr/>
        </p:nvSpPr>
        <p:spPr>
          <a:xfrm>
            <a:off x="10453283" y="4531785"/>
            <a:ext cx="1259458" cy="351330"/>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Action Button: Custom 16">
            <a:hlinkClick r:id="" action="ppaction://noaction" highlightClick="1">
              <a:snd r:embed="rId10" name="9.2.2.2 Slide 13 6.wav"/>
            </a:hlinkClick>
            <a:extLst>
              <a:ext uri="{FF2B5EF4-FFF2-40B4-BE49-F238E27FC236}">
                <a16:creationId xmlns:a16="http://schemas.microsoft.com/office/drawing/2014/main" id="{D51DEE42-D3C2-402F-AD5A-822175C2A673}"/>
              </a:ext>
            </a:extLst>
          </p:cNvPr>
          <p:cNvSpPr/>
          <p:nvPr/>
        </p:nvSpPr>
        <p:spPr>
          <a:xfrm>
            <a:off x="6316818" y="32291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4" name="Action Button: Custom 16">
            <a:hlinkClick r:id="" action="ppaction://noaction" highlightClick="1">
              <a:snd r:embed="rId11" name="9.2.2.2 Slide 13 7.wav"/>
            </a:hlinkClick>
            <a:extLst>
              <a:ext uri="{FF2B5EF4-FFF2-40B4-BE49-F238E27FC236}">
                <a16:creationId xmlns:a16="http://schemas.microsoft.com/office/drawing/2014/main" id="{4E132E8F-FF9C-44F1-9E99-F047F0941424}"/>
              </a:ext>
            </a:extLst>
          </p:cNvPr>
          <p:cNvSpPr/>
          <p:nvPr/>
        </p:nvSpPr>
        <p:spPr>
          <a:xfrm>
            <a:off x="6316818" y="38875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5" name="Action Button: Custom 16">
            <a:hlinkClick r:id="" action="ppaction://noaction" highlightClick="1">
              <a:snd r:embed="rId12" name="9.2.2.2 Slide 13 8.wav"/>
            </a:hlinkClick>
            <a:extLst>
              <a:ext uri="{FF2B5EF4-FFF2-40B4-BE49-F238E27FC236}">
                <a16:creationId xmlns:a16="http://schemas.microsoft.com/office/drawing/2014/main" id="{933D0ADE-166D-4C3F-8235-F8F2BC8C5689}"/>
              </a:ext>
            </a:extLst>
          </p:cNvPr>
          <p:cNvSpPr/>
          <p:nvPr/>
        </p:nvSpPr>
        <p:spPr>
          <a:xfrm>
            <a:off x="6316818" y="44977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6" name="Action Button: Custom 16">
            <a:hlinkClick r:id="" action="ppaction://noaction" highlightClick="1">
              <a:snd r:embed="rId13" name="9.2.2.2 Slide 13 9.wav"/>
            </a:hlinkClick>
            <a:extLst>
              <a:ext uri="{FF2B5EF4-FFF2-40B4-BE49-F238E27FC236}">
                <a16:creationId xmlns:a16="http://schemas.microsoft.com/office/drawing/2014/main" id="{C2BB3E17-7191-48D7-BE0B-F67B036EDFBA}"/>
              </a:ext>
            </a:extLst>
          </p:cNvPr>
          <p:cNvSpPr/>
          <p:nvPr/>
        </p:nvSpPr>
        <p:spPr>
          <a:xfrm>
            <a:off x="6320467" y="517109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7" name="Action Button: Custom 16">
            <a:hlinkClick r:id="" action="ppaction://noaction" highlightClick="1">
              <a:snd r:embed="rId14" name="9.2.2.2 Slide 13 10.wav"/>
            </a:hlinkClick>
            <a:extLst>
              <a:ext uri="{FF2B5EF4-FFF2-40B4-BE49-F238E27FC236}">
                <a16:creationId xmlns:a16="http://schemas.microsoft.com/office/drawing/2014/main" id="{06C46F4D-E080-496B-BFB2-3D0C9524F852}"/>
              </a:ext>
            </a:extLst>
          </p:cNvPr>
          <p:cNvSpPr/>
          <p:nvPr/>
        </p:nvSpPr>
        <p:spPr>
          <a:xfrm>
            <a:off x="6344845" y="575715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10" name="Picture 9" descr="A picture containing text, vector graphics&#10;&#10;Description automatically generated">
            <a:extLst>
              <a:ext uri="{FF2B5EF4-FFF2-40B4-BE49-F238E27FC236}">
                <a16:creationId xmlns:a16="http://schemas.microsoft.com/office/drawing/2014/main" id="{0E851BF5-DAF4-436C-BB28-030D705E71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44449" y="250785"/>
            <a:ext cx="1222302" cy="124477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6601AE8-0C74-45A8-A68E-1DFBEB15432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61075" y="199511"/>
            <a:ext cx="965414" cy="1302948"/>
          </a:xfrm>
          <a:prstGeom prst="rect">
            <a:avLst/>
          </a:prstGeom>
        </p:spPr>
      </p:pic>
      <p:sp>
        <p:nvSpPr>
          <p:cNvPr id="79" name="TextBox 78">
            <a:extLst>
              <a:ext uri="{FF2B5EF4-FFF2-40B4-BE49-F238E27FC236}">
                <a16:creationId xmlns:a16="http://schemas.microsoft.com/office/drawing/2014/main" id="{546F89C7-8256-4BD0-8AC4-18E11D1472C0}"/>
              </a:ext>
            </a:extLst>
          </p:cNvPr>
          <p:cNvSpPr txBox="1"/>
          <p:nvPr/>
        </p:nvSpPr>
        <p:spPr>
          <a:xfrm>
            <a:off x="6703760" y="1894085"/>
            <a:ext cx="46411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a:t>
            </a:r>
          </a:p>
        </p:txBody>
      </p:sp>
      <p:sp>
        <p:nvSpPr>
          <p:cNvPr id="80" name="TextBox 79">
            <a:extLst>
              <a:ext uri="{FF2B5EF4-FFF2-40B4-BE49-F238E27FC236}">
                <a16:creationId xmlns:a16="http://schemas.microsoft.com/office/drawing/2014/main" id="{20ADA7D8-5C9F-41C6-A01C-BC1231344E68}"/>
              </a:ext>
            </a:extLst>
          </p:cNvPr>
          <p:cNvSpPr txBox="1"/>
          <p:nvPr/>
        </p:nvSpPr>
        <p:spPr>
          <a:xfrm>
            <a:off x="119094" y="1073735"/>
            <a:ext cx="115401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Heidi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latin typeface="Century Gothic" panose="020F0302020204030204"/>
              </a:rPr>
              <a:t>Mia </a:t>
            </a:r>
            <a:r>
              <a:rPr lang="fr-FR" sz="2400" dirty="0" err="1">
                <a:solidFill>
                  <a:srgbClr val="4472C4">
                    <a:lumMod val="50000"/>
                  </a:srgbClr>
                </a:solidFill>
                <a:latin typeface="Century Gothic" panose="020F0302020204030204"/>
              </a:rPr>
              <a:t>versucht</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ihm</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zu</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helfen</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Was</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mag</a:t>
            </a:r>
            <a:r>
              <a:rPr lang="fr-FR" sz="2400" dirty="0">
                <a:solidFill>
                  <a:srgbClr val="4472C4">
                    <a:lumMod val="50000"/>
                  </a:srgbClr>
                </a:solidFill>
                <a:latin typeface="Century Gothic" panose="020F0302020204030204"/>
              </a:rPr>
              <a:t> Heidi? </a:t>
            </a:r>
            <a:r>
              <a:rPr lang="fr-FR" sz="2400" dirty="0" err="1">
                <a:solidFill>
                  <a:srgbClr val="4472C4">
                    <a:lumMod val="50000"/>
                  </a:srgbClr>
                </a:solidFill>
                <a:latin typeface="Century Gothic" panose="020F0302020204030204"/>
              </a:rPr>
              <a:t>Was</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möchte</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sie</a:t>
            </a:r>
            <a:r>
              <a:rPr lang="fr-FR" sz="2400" dirty="0">
                <a:solidFill>
                  <a:srgbClr val="4472C4">
                    <a:lumMod val="50000"/>
                  </a:srgbClr>
                </a:solidFill>
                <a:latin typeface="Century Gothic" panose="020F0302020204030204"/>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xit"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xit" presetSubtype="0" fill="hold" grpId="0" nodeType="withEffect">
                                  <p:stCondLst>
                                    <p:cond delay="0"/>
                                  </p:stCondLst>
                                  <p:childTnLst>
                                    <p:set>
                                      <p:cBhvr>
                                        <p:cTn id="88" dur="1" fill="hold">
                                          <p:stCondLst>
                                            <p:cond delay="0"/>
                                          </p:stCondLst>
                                        </p:cTn>
                                        <p:tgtEl>
                                          <p:spTgt spid="4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par>
                                <p:cTn id="97" presetID="1" presetClass="exit" presetSubtype="0" fill="hold" grpId="0" nodeType="withEffect">
                                  <p:stCondLst>
                                    <p:cond delay="0"/>
                                  </p:stCondLst>
                                  <p:childTnLst>
                                    <p:set>
                                      <p:cBhvr>
                                        <p:cTn id="98" dur="1" fill="hold">
                                          <p:stCondLst>
                                            <p:cond delay="0"/>
                                          </p:stCondLst>
                                        </p:cTn>
                                        <p:tgtEl>
                                          <p:spTgt spid="7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3" grpId="0" animBg="1"/>
      <p:bldP spid="44" grpId="0" animBg="1"/>
      <p:bldP spid="45" grpId="0" animBg="1"/>
      <p:bldP spid="55" grpId="0" animBg="1"/>
      <p:bldP spid="56" grpId="0" animBg="1"/>
      <p:bldP spid="57" grpId="0" animBg="1"/>
      <p:bldP spid="58" grpId="0" animBg="1"/>
      <p:bldP spid="59" grpId="0" animBg="1"/>
      <p:bldP spid="47" grpId="0" animBg="1"/>
      <p:bldP spid="48" grpId="0" animBg="1"/>
      <p:bldP spid="61" grpId="0" animBg="1"/>
      <p:bldP spid="62" grpId="0" animBg="1"/>
      <p:bldP spid="74" grpId="0" animBg="1"/>
      <p:bldP spid="75" grpId="0" animBg="1"/>
      <p:bldP spid="76" grpId="0" animBg="1"/>
      <p:bldP spid="70" grpId="0" animBg="1"/>
      <p:bldP spid="71" grpId="0" animBg="1"/>
      <p:bldP spid="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9"/>
        <p:cNvGrpSpPr/>
        <p:nvPr/>
      </p:nvGrpSpPr>
      <p:grpSpPr>
        <a:xfrm>
          <a:off x="0" y="0"/>
          <a:ext cx="0" cy="0"/>
          <a:chOff x="0" y="0"/>
          <a:chExt cx="0" cy="0"/>
        </a:xfrm>
      </p:grpSpPr>
      <p:pic>
        <p:nvPicPr>
          <p:cNvPr id="1450" name="Google Shape;1450;p30" descr="background rectangle"/>
          <p:cNvPicPr preferRelativeResize="0"/>
          <p:nvPr/>
        </p:nvPicPr>
        <p:blipFill rotWithShape="1">
          <a:blip r:embed="rId4">
            <a:alphaModFix/>
          </a:blip>
          <a:srcRect/>
          <a:stretch/>
        </p:blipFill>
        <p:spPr>
          <a:xfrm>
            <a:off x="-1" y="294041"/>
            <a:ext cx="7961587" cy="869950"/>
          </a:xfrm>
          <a:prstGeom prst="rect">
            <a:avLst/>
          </a:prstGeom>
          <a:noFill/>
          <a:ln>
            <a:noFill/>
          </a:ln>
        </p:spPr>
      </p:pic>
      <p:sp>
        <p:nvSpPr>
          <p:cNvPr id="1451" name="Google Shape;1451;p30"/>
          <p:cNvSpPr txBox="1">
            <a:spLocks noGrp="1"/>
          </p:cNvSpPr>
          <p:nvPr>
            <p:ph type="title"/>
          </p:nvPr>
        </p:nvSpPr>
        <p:spPr>
          <a:xfrm>
            <a:off x="0" y="294041"/>
            <a:ext cx="6984124"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Was mag Heidi? Was </a:t>
            </a:r>
            <a:r>
              <a:rPr lang="en-GB" sz="3600" b="1" dirty="0" err="1">
                <a:solidFill>
                  <a:schemeClr val="lt1"/>
                </a:solidFill>
              </a:rPr>
              <a:t>möchte</a:t>
            </a:r>
            <a:r>
              <a:rPr lang="en-GB" sz="3600" b="1" dirty="0">
                <a:solidFill>
                  <a:schemeClr val="lt1"/>
                </a:solidFill>
              </a:rPr>
              <a:t> </a:t>
            </a:r>
            <a:r>
              <a:rPr lang="en-GB" sz="3600" b="1" dirty="0" err="1">
                <a:solidFill>
                  <a:schemeClr val="lt1"/>
                </a:solidFill>
              </a:rPr>
              <a:t>sie</a:t>
            </a:r>
            <a:r>
              <a:rPr lang="en-GB" sz="3600" b="1" dirty="0">
                <a:solidFill>
                  <a:schemeClr val="lt1"/>
                </a:solidFill>
              </a:rPr>
              <a:t>?</a:t>
            </a:r>
            <a:endParaRPr sz="3600" b="1" dirty="0">
              <a:solidFill>
                <a:schemeClr val="lt1"/>
              </a:solidFill>
            </a:endParaRPr>
          </a:p>
        </p:txBody>
      </p:sp>
      <p:sp>
        <p:nvSpPr>
          <p:cNvPr id="1452" name="Google Shape;1452;p30"/>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53" name="Google Shape;1453;p30"/>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0"/>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30"/>
          <p:cNvSpPr txBox="1"/>
          <p:nvPr/>
        </p:nvSpPr>
        <p:spPr>
          <a:xfrm>
            <a:off x="44589" y="1625656"/>
            <a:ext cx="591398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Satzbeginn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auf Deutsch.</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57" name="Google Shape;1457;p30"/>
          <p:cNvSpPr txBox="1"/>
          <p:nvPr/>
        </p:nvSpPr>
        <p:spPr>
          <a:xfrm>
            <a:off x="6783292" y="1550634"/>
            <a:ext cx="5913983"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Sag die richtige Satzendung auf Deutsch.</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458" name="Google Shape;1458;p30"/>
          <p:cNvSpPr txBox="1"/>
          <p:nvPr/>
        </p:nvSpPr>
        <p:spPr>
          <a:xfrm>
            <a:off x="100652" y="2572834"/>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Beispiel: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0"/>
          <p:cNvSpPr/>
          <p:nvPr/>
        </p:nvSpPr>
        <p:spPr>
          <a:xfrm>
            <a:off x="661279" y="4545874"/>
            <a:ext cx="4709007" cy="1417608"/>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Sie likes…</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________________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60" name="Google Shape;1460;p30"/>
          <p:cNvSpPr/>
          <p:nvPr/>
        </p:nvSpPr>
        <p:spPr>
          <a:xfrm>
            <a:off x="2759886" y="3204607"/>
            <a:ext cx="2610400" cy="1417609"/>
          </a:xfrm>
          <a:prstGeom prst="wedgeRoundRectCallout">
            <a:avLst>
              <a:gd name="adj1" fmla="val -76107"/>
              <a:gd name="adj2" fmla="val 49837"/>
              <a:gd name="adj3" fmla="val 16667"/>
            </a:avLst>
          </a:prstGeom>
          <a:solidFill>
            <a:srgbClr val="FFF2CC"/>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Sie mag…</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1461" name="Google Shape;1461;p30"/>
          <p:cNvGraphicFramePr/>
          <p:nvPr>
            <p:extLst>
              <p:ext uri="{D42A27DB-BD31-4B8C-83A1-F6EECF244321}">
                <p14:modId xmlns:p14="http://schemas.microsoft.com/office/powerpoint/2010/main" val="487080324"/>
              </p:ext>
            </p:extLst>
          </p:nvPr>
        </p:nvGraphicFramePr>
        <p:xfrm>
          <a:off x="5747694" y="4724325"/>
          <a:ext cx="6357250" cy="418200"/>
        </p:xfrm>
        <a:graphic>
          <a:graphicData uri="http://schemas.openxmlformats.org/drawingml/2006/table">
            <a:tbl>
              <a:tblPr firstRow="1" bandRow="1"/>
              <a:tblGrid>
                <a:gridCol w="662000">
                  <a:extLst>
                    <a:ext uri="{9D8B030D-6E8A-4147-A177-3AD203B41FA5}">
                      <a16:colId xmlns:a16="http://schemas.microsoft.com/office/drawing/2014/main" val="20000"/>
                    </a:ext>
                  </a:extLst>
                </a:gridCol>
                <a:gridCol w="2724975">
                  <a:extLst>
                    <a:ext uri="{9D8B030D-6E8A-4147-A177-3AD203B41FA5}">
                      <a16:colId xmlns:a16="http://schemas.microsoft.com/office/drawing/2014/main" val="20001"/>
                    </a:ext>
                  </a:extLst>
                </a:gridCol>
                <a:gridCol w="2970275">
                  <a:extLst>
                    <a:ext uri="{9D8B030D-6E8A-4147-A177-3AD203B41FA5}">
                      <a16:colId xmlns:a16="http://schemas.microsoft.com/office/drawing/2014/main" val="20002"/>
                    </a:ext>
                  </a:extLst>
                </a:gridCol>
              </a:tblGrid>
              <a:tr h="418200">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1</a:t>
                      </a:r>
                      <a:endParaRPr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dirty="0">
                          <a:solidFill>
                            <a:srgbClr val="203864"/>
                          </a:solidFill>
                          <a:latin typeface="Century Gothic" panose="020B0502020202020204" pitchFamily="34" charset="0"/>
                        </a:rPr>
                        <a:t>parties</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dirty="0">
                          <a:solidFill>
                            <a:srgbClr val="203864"/>
                          </a:solidFill>
                          <a:latin typeface="Century Gothic" panose="020B0502020202020204" pitchFamily="34" charset="0"/>
                        </a:rPr>
                        <a:t>a jacket</a:t>
                      </a:r>
                      <a:endParaRPr sz="2000" dirty="0">
                        <a:solidFill>
                          <a:srgbClr val="203864"/>
                        </a:solidFill>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sp>
        <p:nvSpPr>
          <p:cNvPr id="1462" name="Google Shape;1462;p30"/>
          <p:cNvSpPr txBox="1"/>
          <p:nvPr/>
        </p:nvSpPr>
        <p:spPr>
          <a:xfrm>
            <a:off x="4029166" y="5232344"/>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63" name="Google Shape;1463;p30"/>
          <p:cNvSpPr txBox="1"/>
          <p:nvPr/>
        </p:nvSpPr>
        <p:spPr>
          <a:xfrm>
            <a:off x="661279" y="5340936"/>
            <a:ext cx="14743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parties.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64" name="Google Shape;1464;p30"/>
          <p:cNvSpPr txBox="1"/>
          <p:nvPr/>
        </p:nvSpPr>
        <p:spPr>
          <a:xfrm>
            <a:off x="44588" y="2087321"/>
            <a:ext cx="591398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Schreib die Satzendung auf Englisch.</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465" name="Google Shape;1465;p30"/>
          <p:cNvSpPr/>
          <p:nvPr/>
        </p:nvSpPr>
        <p:spPr>
          <a:xfrm>
            <a:off x="7755910" y="2879793"/>
            <a:ext cx="2340818" cy="1596577"/>
          </a:xfrm>
          <a:prstGeom prst="wedgeRoundRectCallout">
            <a:avLst>
              <a:gd name="adj1" fmla="val 27466"/>
              <a:gd name="adj2" fmla="val 74382"/>
              <a:gd name="adj3" fmla="val 16667"/>
            </a:avLst>
          </a:prstGeom>
          <a:solidFill>
            <a:srgbClr val="FFF2CC"/>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Partys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0"/>
        <p:cNvGrpSpPr/>
        <p:nvPr/>
      </p:nvGrpSpPr>
      <p:grpSpPr>
        <a:xfrm>
          <a:off x="0" y="0"/>
          <a:ext cx="0" cy="0"/>
          <a:chOff x="0" y="0"/>
          <a:chExt cx="0" cy="0"/>
        </a:xfrm>
      </p:grpSpPr>
      <p:pic>
        <p:nvPicPr>
          <p:cNvPr id="1471" name="Google Shape;1471;p31" descr="background rectangle"/>
          <p:cNvPicPr preferRelativeResize="0"/>
          <p:nvPr/>
        </p:nvPicPr>
        <p:blipFill rotWithShape="1">
          <a:blip r:embed="rId4">
            <a:alphaModFix/>
          </a:blip>
          <a:srcRect/>
          <a:stretch/>
        </p:blipFill>
        <p:spPr>
          <a:xfrm>
            <a:off x="-2" y="294041"/>
            <a:ext cx="7373325" cy="707846"/>
          </a:xfrm>
          <a:prstGeom prst="rect">
            <a:avLst/>
          </a:prstGeom>
          <a:noFill/>
          <a:ln>
            <a:noFill/>
          </a:ln>
        </p:spPr>
      </p:pic>
      <p:sp>
        <p:nvSpPr>
          <p:cNvPr id="1472" name="Google Shape;1472;p31"/>
          <p:cNvSpPr txBox="1">
            <a:spLocks noGrp="1"/>
          </p:cNvSpPr>
          <p:nvPr>
            <p:ph type="title"/>
          </p:nvPr>
        </p:nvSpPr>
        <p:spPr>
          <a:xfrm>
            <a:off x="-3" y="227658"/>
            <a:ext cx="71555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Was mag Heidi? Was </a:t>
            </a:r>
            <a:r>
              <a:rPr lang="en-GB" sz="3000" b="1" dirty="0" err="1">
                <a:solidFill>
                  <a:schemeClr val="lt1"/>
                </a:solidFill>
              </a:rPr>
              <a:t>möchte</a:t>
            </a:r>
            <a:r>
              <a:rPr lang="en-GB" sz="3000" b="1" dirty="0">
                <a:solidFill>
                  <a:schemeClr val="lt1"/>
                </a:solidFill>
              </a:rPr>
              <a:t> </a:t>
            </a:r>
            <a:r>
              <a:rPr lang="en-GB" sz="3000" b="1" dirty="0" err="1">
                <a:solidFill>
                  <a:schemeClr val="lt1"/>
                </a:solidFill>
              </a:rPr>
              <a:t>sie</a:t>
            </a:r>
            <a:r>
              <a:rPr lang="en-GB" sz="3000" b="1" dirty="0">
                <a:solidFill>
                  <a:schemeClr val="lt1"/>
                </a:solidFill>
              </a:rPr>
              <a:t>?</a:t>
            </a:r>
            <a:endParaRPr sz="3000" b="1" dirty="0">
              <a:solidFill>
                <a:schemeClr val="lt1"/>
              </a:solidFill>
            </a:endParaRPr>
          </a:p>
        </p:txBody>
      </p:sp>
      <p:sp>
        <p:nvSpPr>
          <p:cNvPr id="1473" name="Google Shape;1473;p31"/>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74" name="Google Shape;1474;p31"/>
          <p:cNvSpPr txBox="1"/>
          <p:nvPr/>
        </p:nvSpPr>
        <p:spPr>
          <a:xfrm>
            <a:off x="5674005" y="925517"/>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6" name="Google Shape;1476;p31"/>
          <p:cNvSpPr/>
          <p:nvPr/>
        </p:nvSpPr>
        <p:spPr>
          <a:xfrm>
            <a:off x="275727" y="1351933"/>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would like …</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1498;p32">
            <a:extLst>
              <a:ext uri="{FF2B5EF4-FFF2-40B4-BE49-F238E27FC236}">
                <a16:creationId xmlns:a16="http://schemas.microsoft.com/office/drawing/2014/main" id="{95D84C29-51EB-4EAE-9A72-DCBED70030E1}"/>
              </a:ext>
            </a:extLst>
          </p:cNvPr>
          <p:cNvSpPr txBox="1"/>
          <p:nvPr/>
        </p:nvSpPr>
        <p:spPr>
          <a:xfrm>
            <a:off x="7300753" y="615432"/>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 name="Google Shape;1476;p31">
            <a:extLst>
              <a:ext uri="{FF2B5EF4-FFF2-40B4-BE49-F238E27FC236}">
                <a16:creationId xmlns:a16="http://schemas.microsoft.com/office/drawing/2014/main" id="{282DA121-E2FF-472C-B6AF-FDD2A571253A}"/>
              </a:ext>
            </a:extLst>
          </p:cNvPr>
          <p:cNvSpPr/>
          <p:nvPr/>
        </p:nvSpPr>
        <p:spPr>
          <a:xfrm>
            <a:off x="275727" y="1976849"/>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She likes</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1476;p31">
            <a:extLst>
              <a:ext uri="{FF2B5EF4-FFF2-40B4-BE49-F238E27FC236}">
                <a16:creationId xmlns:a16="http://schemas.microsoft.com/office/drawing/2014/main" id="{2CBEF92A-E588-4985-B380-63AB89CAEADA}"/>
              </a:ext>
            </a:extLst>
          </p:cNvPr>
          <p:cNvSpPr/>
          <p:nvPr/>
        </p:nvSpPr>
        <p:spPr>
          <a:xfrm>
            <a:off x="275727" y="2601765"/>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1476;p31">
            <a:extLst>
              <a:ext uri="{FF2B5EF4-FFF2-40B4-BE49-F238E27FC236}">
                <a16:creationId xmlns:a16="http://schemas.microsoft.com/office/drawing/2014/main" id="{64BD8A44-82E4-4644-90B4-B1F60EB5508D}"/>
              </a:ext>
            </a:extLst>
          </p:cNvPr>
          <p:cNvSpPr/>
          <p:nvPr/>
        </p:nvSpPr>
        <p:spPr>
          <a:xfrm>
            <a:off x="275727" y="3226681"/>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would like…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1476;p31">
            <a:extLst>
              <a:ext uri="{FF2B5EF4-FFF2-40B4-BE49-F238E27FC236}">
                <a16:creationId xmlns:a16="http://schemas.microsoft.com/office/drawing/2014/main" id="{507C6D7C-6DCE-4982-8DAA-F4351D574702}"/>
              </a:ext>
            </a:extLst>
          </p:cNvPr>
          <p:cNvSpPr/>
          <p:nvPr/>
        </p:nvSpPr>
        <p:spPr>
          <a:xfrm>
            <a:off x="275727" y="3851597"/>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would like…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1476;p31">
            <a:extLst>
              <a:ext uri="{FF2B5EF4-FFF2-40B4-BE49-F238E27FC236}">
                <a16:creationId xmlns:a16="http://schemas.microsoft.com/office/drawing/2014/main" id="{242FCAC8-60FA-4AA2-8544-DAADE7A2F5B1}"/>
              </a:ext>
            </a:extLst>
          </p:cNvPr>
          <p:cNvSpPr/>
          <p:nvPr/>
        </p:nvSpPr>
        <p:spPr>
          <a:xfrm>
            <a:off x="275727" y="4476513"/>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1476;p31">
            <a:extLst>
              <a:ext uri="{FF2B5EF4-FFF2-40B4-BE49-F238E27FC236}">
                <a16:creationId xmlns:a16="http://schemas.microsoft.com/office/drawing/2014/main" id="{DBB0D463-8BA3-4249-8C6B-301A8AF4FE50}"/>
              </a:ext>
            </a:extLst>
          </p:cNvPr>
          <p:cNvSpPr/>
          <p:nvPr/>
        </p:nvSpPr>
        <p:spPr>
          <a:xfrm>
            <a:off x="275727" y="5101429"/>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1476;p31">
            <a:extLst>
              <a:ext uri="{FF2B5EF4-FFF2-40B4-BE49-F238E27FC236}">
                <a16:creationId xmlns:a16="http://schemas.microsoft.com/office/drawing/2014/main" id="{88508368-EFD6-424B-860E-4329234225A9}"/>
              </a:ext>
            </a:extLst>
          </p:cNvPr>
          <p:cNvSpPr/>
          <p:nvPr/>
        </p:nvSpPr>
        <p:spPr>
          <a:xfrm>
            <a:off x="275727" y="5726347"/>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would like…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1474;p31">
            <a:extLst>
              <a:ext uri="{FF2B5EF4-FFF2-40B4-BE49-F238E27FC236}">
                <a16:creationId xmlns:a16="http://schemas.microsoft.com/office/drawing/2014/main" id="{6740E1A7-ECD0-43B2-BB68-A1CF0A4CE6EA}"/>
              </a:ext>
            </a:extLst>
          </p:cNvPr>
          <p:cNvSpPr txBox="1"/>
          <p:nvPr/>
        </p:nvSpPr>
        <p:spPr>
          <a:xfrm>
            <a:off x="203153" y="948725"/>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Graphic 3" descr="Chat RTL">
            <a:extLst>
              <a:ext uri="{FF2B5EF4-FFF2-40B4-BE49-F238E27FC236}">
                <a16:creationId xmlns:a16="http://schemas.microsoft.com/office/drawing/2014/main" id="{9CC405F6-0CAF-4307-8876-5EB3DCABD4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3790" y="929982"/>
            <a:ext cx="457200" cy="457200"/>
          </a:xfrm>
          <a:prstGeom prst="rect">
            <a:avLst/>
          </a:prstGeom>
        </p:spPr>
      </p:pic>
      <p:graphicFrame>
        <p:nvGraphicFramePr>
          <p:cNvPr id="23" name="Table 3">
            <a:extLst>
              <a:ext uri="{FF2B5EF4-FFF2-40B4-BE49-F238E27FC236}">
                <a16:creationId xmlns:a16="http://schemas.microsoft.com/office/drawing/2014/main" id="{34C861CD-0920-4E14-87F3-9289090B6706}"/>
              </a:ext>
            </a:extLst>
          </p:cNvPr>
          <p:cNvGraphicFramePr>
            <a:graphicFrameLocks noGrp="1"/>
          </p:cNvGraphicFramePr>
          <p:nvPr>
            <p:extLst>
              <p:ext uri="{D42A27DB-BD31-4B8C-83A1-F6EECF244321}">
                <p14:modId xmlns:p14="http://schemas.microsoft.com/office/powerpoint/2010/main" val="1210713663"/>
              </p:ext>
            </p:extLst>
          </p:nvPr>
        </p:nvGraphicFramePr>
        <p:xfrm>
          <a:off x="5674005" y="1410390"/>
          <a:ext cx="6142490" cy="4787680"/>
        </p:xfrm>
        <a:graphic>
          <a:graphicData uri="http://schemas.openxmlformats.org/drawingml/2006/table">
            <a:tbl>
              <a:tblPr firstRow="1" bandRow="1">
                <a:tableStyleId>{5940675A-B579-460E-94D1-54222C63F5DA}</a:tableStyleId>
              </a:tblPr>
              <a:tblGrid>
                <a:gridCol w="723824">
                  <a:extLst>
                    <a:ext uri="{9D8B030D-6E8A-4147-A177-3AD203B41FA5}">
                      <a16:colId xmlns:a16="http://schemas.microsoft.com/office/drawing/2014/main" val="534891136"/>
                    </a:ext>
                  </a:extLst>
                </a:gridCol>
                <a:gridCol w="2709333">
                  <a:extLst>
                    <a:ext uri="{9D8B030D-6E8A-4147-A177-3AD203B41FA5}">
                      <a16:colId xmlns:a16="http://schemas.microsoft.com/office/drawing/2014/main" val="4074187929"/>
                    </a:ext>
                  </a:extLst>
                </a:gridCol>
                <a:gridCol w="2709333">
                  <a:extLst>
                    <a:ext uri="{9D8B030D-6E8A-4147-A177-3AD203B41FA5}">
                      <a16:colId xmlns:a16="http://schemas.microsoft.com/office/drawing/2014/main" val="4205382544"/>
                    </a:ext>
                  </a:extLst>
                </a:gridCol>
              </a:tblGrid>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dog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pictures</a:t>
                      </a:r>
                    </a:p>
                  </a:txBody>
                  <a:tcPr anchor="ctr"/>
                </a:tc>
                <a:extLst>
                  <a:ext uri="{0D108BD9-81ED-4DB2-BD59-A6C34878D82A}">
                    <a16:rowId xmlns:a16="http://schemas.microsoft.com/office/drawing/2014/main" val="499688262"/>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2</a:t>
                      </a:r>
                    </a:p>
                  </a:txBody>
                  <a:tcPr anchor="ctr">
                    <a:lnT w="12700" cap="flat" cmpd="sng" algn="ctr">
                      <a:solidFill>
                        <a:schemeClr val="tx1"/>
                      </a:solidFill>
                      <a:prstDash val="solid"/>
                      <a:round/>
                      <a:headEnd type="none" w="med" len="med"/>
                      <a:tailEnd type="none" w="med" len="med"/>
                    </a:lnT>
                  </a:tcP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pair of trousers</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parties</a:t>
                      </a:r>
                    </a:p>
                  </a:txBody>
                  <a:tcPr anchor="ctr"/>
                </a:tc>
                <a:extLst>
                  <a:ext uri="{0D108BD9-81ED-4DB2-BD59-A6C34878D82A}">
                    <a16:rowId xmlns:a16="http://schemas.microsoft.com/office/drawing/2014/main" val="4135554619"/>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3</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skirt</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jackets</a:t>
                      </a:r>
                    </a:p>
                  </a:txBody>
                  <a:tcPr anchor="ctr"/>
                </a:tc>
                <a:extLst>
                  <a:ext uri="{0D108BD9-81ED-4DB2-BD59-A6C34878D82A}">
                    <a16:rowId xmlns:a16="http://schemas.microsoft.com/office/drawing/2014/main" val="1341261758"/>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4</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biscuit</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cakes</a:t>
                      </a:r>
                    </a:p>
                  </a:txBody>
                  <a:tcPr anchor="ctr"/>
                </a:tc>
                <a:extLst>
                  <a:ext uri="{0D108BD9-81ED-4DB2-BD59-A6C34878D82A}">
                    <a16:rowId xmlns:a16="http://schemas.microsoft.com/office/drawing/2014/main" val="1246200592"/>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5</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cat</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bags</a:t>
                      </a:r>
                    </a:p>
                  </a:txBody>
                  <a:tcPr anchor="ctr"/>
                </a:tc>
                <a:extLst>
                  <a:ext uri="{0D108BD9-81ED-4DB2-BD59-A6C34878D82A}">
                    <a16:rowId xmlns:a16="http://schemas.microsoft.com/office/drawing/2014/main" val="838858098"/>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6</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ticket</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bands</a:t>
                      </a:r>
                    </a:p>
                  </a:txBody>
                  <a:tcPr anchor="ctr"/>
                </a:tc>
                <a:extLst>
                  <a:ext uri="{0D108BD9-81ED-4DB2-BD59-A6C34878D82A}">
                    <a16:rowId xmlns:a16="http://schemas.microsoft.com/office/drawing/2014/main" val="1717570672"/>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7</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date*</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family</a:t>
                      </a:r>
                    </a:p>
                  </a:txBody>
                  <a:tcPr anchor="ctr"/>
                </a:tc>
                <a:extLst>
                  <a:ext uri="{0D108BD9-81ED-4DB2-BD59-A6C34878D82A}">
                    <a16:rowId xmlns:a16="http://schemas.microsoft.com/office/drawing/2014/main" val="1265179833"/>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8</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watch/clock</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mountains</a:t>
                      </a:r>
                    </a:p>
                  </a:txBody>
                  <a:tcPr anchor="ctr"/>
                </a:tc>
                <a:extLst>
                  <a:ext uri="{0D108BD9-81ED-4DB2-BD59-A6C34878D82A}">
                    <a16:rowId xmlns:a16="http://schemas.microsoft.com/office/drawing/2014/main" val="201136787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1471" name="Google Shape;1471;p31" descr="background rectangle"/>
          <p:cNvPicPr preferRelativeResize="0"/>
          <p:nvPr/>
        </p:nvPicPr>
        <p:blipFill rotWithShape="1">
          <a:blip r:embed="rId3">
            <a:alphaModFix/>
          </a:blip>
          <a:srcRect/>
          <a:stretch/>
        </p:blipFill>
        <p:spPr>
          <a:xfrm>
            <a:off x="-1" y="294041"/>
            <a:ext cx="7463036" cy="639117"/>
          </a:xfrm>
          <a:prstGeom prst="rect">
            <a:avLst/>
          </a:prstGeom>
          <a:noFill/>
          <a:ln>
            <a:noFill/>
          </a:ln>
        </p:spPr>
      </p:pic>
      <p:sp>
        <p:nvSpPr>
          <p:cNvPr id="1472" name="Google Shape;1472;p31"/>
          <p:cNvSpPr txBox="1">
            <a:spLocks noGrp="1"/>
          </p:cNvSpPr>
          <p:nvPr>
            <p:ph type="title"/>
          </p:nvPr>
        </p:nvSpPr>
        <p:spPr>
          <a:xfrm>
            <a:off x="0" y="208834"/>
            <a:ext cx="6966857"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Was mag Heidi? Was </a:t>
            </a:r>
            <a:r>
              <a:rPr lang="en-GB" sz="3000" b="1" dirty="0" err="1">
                <a:solidFill>
                  <a:schemeClr val="lt1"/>
                </a:solidFill>
              </a:rPr>
              <a:t>möchte</a:t>
            </a:r>
            <a:r>
              <a:rPr lang="en-GB" sz="3000" b="1" dirty="0">
                <a:solidFill>
                  <a:schemeClr val="lt1"/>
                </a:solidFill>
              </a:rPr>
              <a:t> </a:t>
            </a:r>
            <a:r>
              <a:rPr lang="en-GB" sz="3000" b="1" dirty="0" err="1">
                <a:solidFill>
                  <a:schemeClr val="lt1"/>
                </a:solidFill>
              </a:rPr>
              <a:t>sie</a:t>
            </a:r>
            <a:r>
              <a:rPr lang="en-GB" sz="3000" b="1" dirty="0">
                <a:solidFill>
                  <a:schemeClr val="lt1"/>
                </a:solidFill>
              </a:rPr>
              <a:t>?</a:t>
            </a:r>
            <a:endParaRPr sz="3000" b="1" dirty="0">
              <a:solidFill>
                <a:schemeClr val="lt1"/>
              </a:solidFill>
            </a:endParaRPr>
          </a:p>
        </p:txBody>
      </p:sp>
      <p:sp>
        <p:nvSpPr>
          <p:cNvPr id="1473" name="Google Shape;1473;p31"/>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74" name="Google Shape;1474;p31"/>
          <p:cNvSpPr txBox="1"/>
          <p:nvPr/>
        </p:nvSpPr>
        <p:spPr>
          <a:xfrm>
            <a:off x="167640" y="971238"/>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6" name="Google Shape;1476;p31"/>
          <p:cNvSpPr/>
          <p:nvPr/>
        </p:nvSpPr>
        <p:spPr>
          <a:xfrm>
            <a:off x="6836621" y="1400521"/>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would like…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1498;p32">
            <a:extLst>
              <a:ext uri="{FF2B5EF4-FFF2-40B4-BE49-F238E27FC236}">
                <a16:creationId xmlns:a16="http://schemas.microsoft.com/office/drawing/2014/main" id="{95D84C29-51EB-4EAE-9A72-DCBED70030E1}"/>
              </a:ext>
            </a:extLst>
          </p:cNvPr>
          <p:cNvSpPr txBox="1"/>
          <p:nvPr/>
        </p:nvSpPr>
        <p:spPr>
          <a:xfrm>
            <a:off x="1597598" y="664442"/>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 name="Google Shape;1476;p31">
            <a:extLst>
              <a:ext uri="{FF2B5EF4-FFF2-40B4-BE49-F238E27FC236}">
                <a16:creationId xmlns:a16="http://schemas.microsoft.com/office/drawing/2014/main" id="{282DA121-E2FF-472C-B6AF-FDD2A571253A}"/>
              </a:ext>
            </a:extLst>
          </p:cNvPr>
          <p:cNvSpPr/>
          <p:nvPr/>
        </p:nvSpPr>
        <p:spPr>
          <a:xfrm>
            <a:off x="6836621" y="2025437"/>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1476;p31">
            <a:extLst>
              <a:ext uri="{FF2B5EF4-FFF2-40B4-BE49-F238E27FC236}">
                <a16:creationId xmlns:a16="http://schemas.microsoft.com/office/drawing/2014/main" id="{2CBEF92A-E588-4985-B380-63AB89CAEADA}"/>
              </a:ext>
            </a:extLst>
          </p:cNvPr>
          <p:cNvSpPr/>
          <p:nvPr/>
        </p:nvSpPr>
        <p:spPr>
          <a:xfrm>
            <a:off x="6836621" y="2650353"/>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1476;p31">
            <a:extLst>
              <a:ext uri="{FF2B5EF4-FFF2-40B4-BE49-F238E27FC236}">
                <a16:creationId xmlns:a16="http://schemas.microsoft.com/office/drawing/2014/main" id="{64BD8A44-82E4-4644-90B4-B1F60EB5508D}"/>
              </a:ext>
            </a:extLst>
          </p:cNvPr>
          <p:cNvSpPr/>
          <p:nvPr/>
        </p:nvSpPr>
        <p:spPr>
          <a:xfrm>
            <a:off x="6836621" y="3275269"/>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1476;p31">
            <a:extLst>
              <a:ext uri="{FF2B5EF4-FFF2-40B4-BE49-F238E27FC236}">
                <a16:creationId xmlns:a16="http://schemas.microsoft.com/office/drawing/2014/main" id="{507C6D7C-6DCE-4982-8DAA-F4351D574702}"/>
              </a:ext>
            </a:extLst>
          </p:cNvPr>
          <p:cNvSpPr/>
          <p:nvPr/>
        </p:nvSpPr>
        <p:spPr>
          <a:xfrm>
            <a:off x="6836621" y="3900185"/>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would like…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1476;p31">
            <a:extLst>
              <a:ext uri="{FF2B5EF4-FFF2-40B4-BE49-F238E27FC236}">
                <a16:creationId xmlns:a16="http://schemas.microsoft.com/office/drawing/2014/main" id="{242FCAC8-60FA-4AA2-8544-DAADE7A2F5B1}"/>
              </a:ext>
            </a:extLst>
          </p:cNvPr>
          <p:cNvSpPr/>
          <p:nvPr/>
        </p:nvSpPr>
        <p:spPr>
          <a:xfrm>
            <a:off x="6836621" y="4525101"/>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1476;p31">
            <a:extLst>
              <a:ext uri="{FF2B5EF4-FFF2-40B4-BE49-F238E27FC236}">
                <a16:creationId xmlns:a16="http://schemas.microsoft.com/office/drawing/2014/main" id="{DBB0D463-8BA3-4249-8C6B-301A8AF4FE50}"/>
              </a:ext>
            </a:extLst>
          </p:cNvPr>
          <p:cNvSpPr/>
          <p:nvPr/>
        </p:nvSpPr>
        <p:spPr>
          <a:xfrm>
            <a:off x="6836621" y="5150017"/>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likes…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1476;p31">
            <a:extLst>
              <a:ext uri="{FF2B5EF4-FFF2-40B4-BE49-F238E27FC236}">
                <a16:creationId xmlns:a16="http://schemas.microsoft.com/office/drawing/2014/main" id="{88508368-EFD6-424B-860E-4329234225A9}"/>
              </a:ext>
            </a:extLst>
          </p:cNvPr>
          <p:cNvSpPr/>
          <p:nvPr/>
        </p:nvSpPr>
        <p:spPr>
          <a:xfrm>
            <a:off x="6836621" y="5774935"/>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She would like…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extLst>
              <a:ext uri="{FF2B5EF4-FFF2-40B4-BE49-F238E27FC236}">
                <a16:creationId xmlns:a16="http://schemas.microsoft.com/office/drawing/2014/main" id="{C22E9C97-9F5D-464C-9CD8-F53800D11C7E}"/>
              </a:ext>
            </a:extLst>
          </p:cNvPr>
          <p:cNvSpPr/>
          <p:nvPr/>
        </p:nvSpPr>
        <p:spPr>
          <a:xfrm>
            <a:off x="9536175" y="788362"/>
            <a:ext cx="2380098" cy="400919"/>
          </a:xfrm>
          <a:prstGeom prst="wedgeRoundRectCallout">
            <a:avLst>
              <a:gd name="adj1" fmla="val -22969"/>
              <a:gd name="adj2" fmla="val 4792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das Date – date</a:t>
            </a:r>
          </a:p>
        </p:txBody>
      </p:sp>
      <p:sp>
        <p:nvSpPr>
          <p:cNvPr id="23" name="Google Shape;1474;p31">
            <a:extLst>
              <a:ext uri="{FF2B5EF4-FFF2-40B4-BE49-F238E27FC236}">
                <a16:creationId xmlns:a16="http://schemas.microsoft.com/office/drawing/2014/main" id="{F62651AA-9C6D-427A-BE30-60C86C944A24}"/>
              </a:ext>
            </a:extLst>
          </p:cNvPr>
          <p:cNvSpPr txBox="1"/>
          <p:nvPr/>
        </p:nvSpPr>
        <p:spPr>
          <a:xfrm>
            <a:off x="6748627" y="988340"/>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4" name="Graphic 23" descr="Chat RTL">
            <a:extLst>
              <a:ext uri="{FF2B5EF4-FFF2-40B4-BE49-F238E27FC236}">
                <a16:creationId xmlns:a16="http://schemas.microsoft.com/office/drawing/2014/main" id="{019BDDEF-40EA-490D-9FA8-EB1BE4AA1A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4684" y="978570"/>
            <a:ext cx="457200" cy="457200"/>
          </a:xfrm>
          <a:prstGeom prst="rect">
            <a:avLst/>
          </a:prstGeom>
        </p:spPr>
      </p:pic>
      <p:graphicFrame>
        <p:nvGraphicFramePr>
          <p:cNvPr id="25" name="Table 3">
            <a:extLst>
              <a:ext uri="{FF2B5EF4-FFF2-40B4-BE49-F238E27FC236}">
                <a16:creationId xmlns:a16="http://schemas.microsoft.com/office/drawing/2014/main" id="{C55B8B4E-6775-4E58-9B1E-36AC0D9DA91C}"/>
              </a:ext>
            </a:extLst>
          </p:cNvPr>
          <p:cNvGraphicFramePr>
            <a:graphicFrameLocks noGrp="1"/>
          </p:cNvGraphicFramePr>
          <p:nvPr>
            <p:extLst>
              <p:ext uri="{D42A27DB-BD31-4B8C-83A1-F6EECF244321}">
                <p14:modId xmlns:p14="http://schemas.microsoft.com/office/powerpoint/2010/main" val="3798399207"/>
              </p:ext>
            </p:extLst>
          </p:nvPr>
        </p:nvGraphicFramePr>
        <p:xfrm>
          <a:off x="173083" y="1433195"/>
          <a:ext cx="6142490" cy="4787680"/>
        </p:xfrm>
        <a:graphic>
          <a:graphicData uri="http://schemas.openxmlformats.org/drawingml/2006/table">
            <a:tbl>
              <a:tblPr firstRow="1" bandRow="1">
                <a:tableStyleId>{5940675A-B579-460E-94D1-54222C63F5DA}</a:tableStyleId>
              </a:tblPr>
              <a:tblGrid>
                <a:gridCol w="723824">
                  <a:extLst>
                    <a:ext uri="{9D8B030D-6E8A-4147-A177-3AD203B41FA5}">
                      <a16:colId xmlns:a16="http://schemas.microsoft.com/office/drawing/2014/main" val="534891136"/>
                    </a:ext>
                  </a:extLst>
                </a:gridCol>
                <a:gridCol w="2709333">
                  <a:extLst>
                    <a:ext uri="{9D8B030D-6E8A-4147-A177-3AD203B41FA5}">
                      <a16:colId xmlns:a16="http://schemas.microsoft.com/office/drawing/2014/main" val="4074187929"/>
                    </a:ext>
                  </a:extLst>
                </a:gridCol>
                <a:gridCol w="2709333">
                  <a:extLst>
                    <a:ext uri="{9D8B030D-6E8A-4147-A177-3AD203B41FA5}">
                      <a16:colId xmlns:a16="http://schemas.microsoft.com/office/drawing/2014/main" val="4205382544"/>
                    </a:ext>
                  </a:extLst>
                </a:gridCol>
              </a:tblGrid>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ship</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activities</a:t>
                      </a:r>
                    </a:p>
                  </a:txBody>
                  <a:tcPr anchor="ctr"/>
                </a:tc>
                <a:extLst>
                  <a:ext uri="{0D108BD9-81ED-4DB2-BD59-A6C34878D82A}">
                    <a16:rowId xmlns:a16="http://schemas.microsoft.com/office/drawing/2014/main" val="499688262"/>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2</a:t>
                      </a:r>
                    </a:p>
                  </a:txBody>
                  <a:tcPr anchor="ctr">
                    <a:lnT w="12700" cap="flat" cmpd="sng" algn="ctr">
                      <a:solidFill>
                        <a:schemeClr val="tx1"/>
                      </a:solidFill>
                      <a:prstDash val="solid"/>
                      <a:round/>
                      <a:headEnd type="none" w="med" len="med"/>
                      <a:tailEnd type="none" w="med" len="med"/>
                    </a:lnT>
                  </a:tcP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hobby</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castles</a:t>
                      </a:r>
                    </a:p>
                  </a:txBody>
                  <a:tcPr anchor="ctr"/>
                </a:tc>
                <a:extLst>
                  <a:ext uri="{0D108BD9-81ED-4DB2-BD59-A6C34878D82A}">
                    <a16:rowId xmlns:a16="http://schemas.microsoft.com/office/drawing/2014/main" val="4135554619"/>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3</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telephone</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shoes</a:t>
                      </a:r>
                    </a:p>
                  </a:txBody>
                  <a:tcPr anchor="ctr"/>
                </a:tc>
                <a:extLst>
                  <a:ext uri="{0D108BD9-81ED-4DB2-BD59-A6C34878D82A}">
                    <a16:rowId xmlns:a16="http://schemas.microsoft.com/office/drawing/2014/main" val="1341261758"/>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4</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biscuit</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cakes</a:t>
                      </a:r>
                    </a:p>
                  </a:txBody>
                  <a:tcPr anchor="ctr"/>
                </a:tc>
                <a:extLst>
                  <a:ext uri="{0D108BD9-81ED-4DB2-BD59-A6C34878D82A}">
                    <a16:rowId xmlns:a16="http://schemas.microsoft.com/office/drawing/2014/main" val="1246200592"/>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5</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euro</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glasses</a:t>
                      </a:r>
                    </a:p>
                  </a:txBody>
                  <a:tcPr anchor="ctr"/>
                </a:tc>
                <a:extLst>
                  <a:ext uri="{0D108BD9-81ED-4DB2-BD59-A6C34878D82A}">
                    <a16:rowId xmlns:a16="http://schemas.microsoft.com/office/drawing/2014/main" val="838858098"/>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6</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pet</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exercise books</a:t>
                      </a:r>
                    </a:p>
                  </a:txBody>
                  <a:tcPr anchor="ctr"/>
                </a:tc>
                <a:extLst>
                  <a:ext uri="{0D108BD9-81ED-4DB2-BD59-A6C34878D82A}">
                    <a16:rowId xmlns:a16="http://schemas.microsoft.com/office/drawing/2014/main" val="1717570672"/>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7</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film</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friends</a:t>
                      </a:r>
                    </a:p>
                  </a:txBody>
                  <a:tcPr anchor="ctr"/>
                </a:tc>
                <a:extLst>
                  <a:ext uri="{0D108BD9-81ED-4DB2-BD59-A6C34878D82A}">
                    <a16:rowId xmlns:a16="http://schemas.microsoft.com/office/drawing/2014/main" val="1265179833"/>
                  </a:ext>
                </a:extLst>
              </a:tr>
              <a:tr h="598460">
                <a:tc>
                  <a:txBody>
                    <a:bodyPr/>
                    <a:lstStyle/>
                    <a:p>
                      <a:pPr algn="ctr"/>
                      <a:r>
                        <a:rPr kumimoji="0" lang="en-GB" sz="2000" b="1" i="0" u="none" strike="noStrike" kern="0" cap="none" spc="0" normalizeH="0" baseline="0" dirty="0">
                          <a:ln>
                            <a:noFill/>
                          </a:ln>
                          <a:solidFill>
                            <a:srgbClr val="1F3864"/>
                          </a:solidFill>
                          <a:effectLst/>
                          <a:uLnTx/>
                          <a:uFillTx/>
                          <a:latin typeface="Century Gothic"/>
                          <a:ea typeface="+mn-ea"/>
                          <a:cs typeface="+mn-cs"/>
                          <a:sym typeface="Arial"/>
                        </a:rPr>
                        <a:t>8</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a song</a:t>
                      </a:r>
                    </a:p>
                  </a:txBody>
                  <a:tcPr anchor="ctr"/>
                </a:tc>
                <a:tc>
                  <a:txBody>
                    <a:bodyPr/>
                    <a:lstStyle/>
                    <a:p>
                      <a:pPr algn="ctr"/>
                      <a:r>
                        <a:rPr kumimoji="0" lang="en-GB" sz="2000" b="0" i="0" u="none" strike="noStrike" kern="0" cap="none" spc="0" normalizeH="0" baseline="0" dirty="0">
                          <a:ln>
                            <a:noFill/>
                          </a:ln>
                          <a:solidFill>
                            <a:srgbClr val="1F3864"/>
                          </a:solidFill>
                          <a:effectLst/>
                          <a:uLnTx/>
                          <a:uFillTx/>
                          <a:latin typeface="Century Gothic"/>
                          <a:ea typeface="+mn-ea"/>
                          <a:cs typeface="+mn-cs"/>
                          <a:sym typeface="Arial"/>
                        </a:rPr>
                        <a:t>cars</a:t>
                      </a:r>
                    </a:p>
                  </a:txBody>
                  <a:tcPr anchor="ctr"/>
                </a:tc>
                <a:extLst>
                  <a:ext uri="{0D108BD9-81ED-4DB2-BD59-A6C34878D82A}">
                    <a16:rowId xmlns:a16="http://schemas.microsoft.com/office/drawing/2014/main" val="2011367873"/>
                  </a:ext>
                </a:extLst>
              </a:tr>
            </a:tbl>
          </a:graphicData>
        </a:graphic>
      </p:graphicFrame>
    </p:spTree>
    <p:extLst>
      <p:ext uri="{BB962C8B-B14F-4D97-AF65-F5344CB8AC3E}">
        <p14:creationId xmlns:p14="http://schemas.microsoft.com/office/powerpoint/2010/main" val="172742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1471" name="Google Shape;1471;p31" descr="background rectangle"/>
          <p:cNvPicPr preferRelativeResize="0"/>
          <p:nvPr/>
        </p:nvPicPr>
        <p:blipFill rotWithShape="1">
          <a:blip r:embed="rId3">
            <a:alphaModFix/>
          </a:blip>
          <a:srcRect/>
          <a:stretch/>
        </p:blipFill>
        <p:spPr>
          <a:xfrm>
            <a:off x="0" y="294041"/>
            <a:ext cx="4151086" cy="869950"/>
          </a:xfrm>
          <a:prstGeom prst="rect">
            <a:avLst/>
          </a:prstGeom>
          <a:noFill/>
          <a:ln>
            <a:noFill/>
          </a:ln>
        </p:spPr>
      </p:pic>
      <p:sp>
        <p:nvSpPr>
          <p:cNvPr id="1472" name="Google Shape;1472;p31"/>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r>
              <a:rPr lang="en-GB" sz="3600" b="1" dirty="0">
                <a:solidFill>
                  <a:schemeClr val="lt1"/>
                </a:solidFill>
              </a:rPr>
              <a:t> </a:t>
            </a:r>
            <a:r>
              <a:rPr lang="en-GB" sz="3200" dirty="0">
                <a:solidFill>
                  <a:schemeClr val="lt1"/>
                </a:solidFill>
              </a:rPr>
              <a:t>[1/2]</a:t>
            </a:r>
            <a:endParaRPr sz="3600" dirty="0">
              <a:solidFill>
                <a:schemeClr val="lt1"/>
              </a:solidFill>
            </a:endParaRPr>
          </a:p>
        </p:txBody>
      </p:sp>
      <p:sp>
        <p:nvSpPr>
          <p:cNvPr id="1473" name="Google Shape;1473;p31"/>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74" name="Google Shape;1474;p31"/>
          <p:cNvSpPr txBox="1"/>
          <p:nvPr/>
        </p:nvSpPr>
        <p:spPr>
          <a:xfrm>
            <a:off x="4324108" y="913192"/>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6" name="Google Shape;1476;p31"/>
          <p:cNvSpPr/>
          <p:nvPr/>
        </p:nvSpPr>
        <p:spPr>
          <a:xfrm>
            <a:off x="1111750" y="1351933"/>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Sie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1476;p31">
            <a:extLst>
              <a:ext uri="{FF2B5EF4-FFF2-40B4-BE49-F238E27FC236}">
                <a16:creationId xmlns:a16="http://schemas.microsoft.com/office/drawing/2014/main" id="{282DA121-E2FF-472C-B6AF-FDD2A571253A}"/>
              </a:ext>
            </a:extLst>
          </p:cNvPr>
          <p:cNvSpPr/>
          <p:nvPr/>
        </p:nvSpPr>
        <p:spPr>
          <a:xfrm>
            <a:off x="1111750" y="1976849"/>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1476;p31">
            <a:extLst>
              <a:ext uri="{FF2B5EF4-FFF2-40B4-BE49-F238E27FC236}">
                <a16:creationId xmlns:a16="http://schemas.microsoft.com/office/drawing/2014/main" id="{2CBEF92A-E588-4985-B380-63AB89CAEADA}"/>
              </a:ext>
            </a:extLst>
          </p:cNvPr>
          <p:cNvSpPr/>
          <p:nvPr/>
        </p:nvSpPr>
        <p:spPr>
          <a:xfrm>
            <a:off x="1111750" y="2601765"/>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1476;p31">
            <a:extLst>
              <a:ext uri="{FF2B5EF4-FFF2-40B4-BE49-F238E27FC236}">
                <a16:creationId xmlns:a16="http://schemas.microsoft.com/office/drawing/2014/main" id="{64BD8A44-82E4-4644-90B4-B1F60EB5508D}"/>
              </a:ext>
            </a:extLst>
          </p:cNvPr>
          <p:cNvSpPr/>
          <p:nvPr/>
        </p:nvSpPr>
        <p:spPr>
          <a:xfrm>
            <a:off x="1111750" y="3226681"/>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1476;p31">
            <a:extLst>
              <a:ext uri="{FF2B5EF4-FFF2-40B4-BE49-F238E27FC236}">
                <a16:creationId xmlns:a16="http://schemas.microsoft.com/office/drawing/2014/main" id="{507C6D7C-6DCE-4982-8DAA-F4351D574702}"/>
              </a:ext>
            </a:extLst>
          </p:cNvPr>
          <p:cNvSpPr/>
          <p:nvPr/>
        </p:nvSpPr>
        <p:spPr>
          <a:xfrm>
            <a:off x="1111750" y="3851597"/>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1476;p31">
            <a:extLst>
              <a:ext uri="{FF2B5EF4-FFF2-40B4-BE49-F238E27FC236}">
                <a16:creationId xmlns:a16="http://schemas.microsoft.com/office/drawing/2014/main" id="{242FCAC8-60FA-4AA2-8544-DAADE7A2F5B1}"/>
              </a:ext>
            </a:extLst>
          </p:cNvPr>
          <p:cNvSpPr/>
          <p:nvPr/>
        </p:nvSpPr>
        <p:spPr>
          <a:xfrm>
            <a:off x="1111750" y="4476513"/>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1476;p31">
            <a:extLst>
              <a:ext uri="{FF2B5EF4-FFF2-40B4-BE49-F238E27FC236}">
                <a16:creationId xmlns:a16="http://schemas.microsoft.com/office/drawing/2014/main" id="{DBB0D463-8BA3-4249-8C6B-301A8AF4FE50}"/>
              </a:ext>
            </a:extLst>
          </p:cNvPr>
          <p:cNvSpPr/>
          <p:nvPr/>
        </p:nvSpPr>
        <p:spPr>
          <a:xfrm>
            <a:off x="1111750" y="5101429"/>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1476;p31">
            <a:extLst>
              <a:ext uri="{FF2B5EF4-FFF2-40B4-BE49-F238E27FC236}">
                <a16:creationId xmlns:a16="http://schemas.microsoft.com/office/drawing/2014/main" id="{88508368-EFD6-424B-860E-4329234225A9}"/>
              </a:ext>
            </a:extLst>
          </p:cNvPr>
          <p:cNvSpPr/>
          <p:nvPr/>
        </p:nvSpPr>
        <p:spPr>
          <a:xfrm>
            <a:off x="1111750" y="5726347"/>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1476;p31">
            <a:extLst>
              <a:ext uri="{FF2B5EF4-FFF2-40B4-BE49-F238E27FC236}">
                <a16:creationId xmlns:a16="http://schemas.microsoft.com/office/drawing/2014/main" id="{04DF540C-3A06-4F49-915F-6A9730360A6D}"/>
              </a:ext>
            </a:extLst>
          </p:cNvPr>
          <p:cNvSpPr/>
          <p:nvPr/>
        </p:nvSpPr>
        <p:spPr>
          <a:xfrm>
            <a:off x="6593794" y="1351933"/>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err="1">
                <a:solidFill>
                  <a:srgbClr val="1F3864"/>
                </a:solidFill>
                <a:latin typeface="Century Gothic"/>
                <a:ea typeface="Century Gothic"/>
                <a:cs typeface="Century Gothic"/>
                <a:sym typeface="Century Gothic"/>
              </a:rPr>
              <a:t>ein</a:t>
            </a:r>
            <a:r>
              <a:rPr lang="en-GB" sz="2000" b="1" kern="0" dirty="0">
                <a:solidFill>
                  <a:srgbClr val="1F3864"/>
                </a:solidFill>
                <a:latin typeface="Century Gothic"/>
                <a:ea typeface="Century Gothic"/>
                <a:cs typeface="Century Gothic"/>
                <a:sym typeface="Century Gothic"/>
              </a:rPr>
              <a:t> Schiff</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1476;p31">
            <a:extLst>
              <a:ext uri="{FF2B5EF4-FFF2-40B4-BE49-F238E27FC236}">
                <a16:creationId xmlns:a16="http://schemas.microsoft.com/office/drawing/2014/main" id="{D88FDFEC-A180-441E-9D71-6C40B95C07D9}"/>
              </a:ext>
            </a:extLst>
          </p:cNvPr>
          <p:cNvSpPr/>
          <p:nvPr/>
        </p:nvSpPr>
        <p:spPr>
          <a:xfrm>
            <a:off x="6593794" y="1976849"/>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Schlösser</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1476;p31">
            <a:extLst>
              <a:ext uri="{FF2B5EF4-FFF2-40B4-BE49-F238E27FC236}">
                <a16:creationId xmlns:a16="http://schemas.microsoft.com/office/drawing/2014/main" id="{F7A33CBC-FDA4-44D2-BCDE-06CF2CD0054B}"/>
              </a:ext>
            </a:extLst>
          </p:cNvPr>
          <p:cNvSpPr/>
          <p:nvPr/>
        </p:nvSpPr>
        <p:spPr>
          <a:xfrm>
            <a:off x="6593794" y="2601765"/>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err="1">
                <a:solidFill>
                  <a:srgbClr val="1F3864"/>
                </a:solidFill>
                <a:latin typeface="Century Gothic"/>
                <a:ea typeface="Century Gothic"/>
                <a:cs typeface="Century Gothic"/>
                <a:sym typeface="Century Gothic"/>
              </a:rPr>
              <a:t>Schuhe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1476;p31">
            <a:extLst>
              <a:ext uri="{FF2B5EF4-FFF2-40B4-BE49-F238E27FC236}">
                <a16:creationId xmlns:a16="http://schemas.microsoft.com/office/drawing/2014/main" id="{DB7EA440-3DF8-4C84-8BDC-7DFCCCEDBD23}"/>
              </a:ext>
            </a:extLst>
          </p:cNvPr>
          <p:cNvSpPr/>
          <p:nvPr/>
        </p:nvSpPr>
        <p:spPr>
          <a:xfrm>
            <a:off x="6593794" y="3226681"/>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einen</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Keks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1476;p31">
            <a:extLst>
              <a:ext uri="{FF2B5EF4-FFF2-40B4-BE49-F238E27FC236}">
                <a16:creationId xmlns:a16="http://schemas.microsoft.com/office/drawing/2014/main" id="{AC30AB41-169C-406E-8707-28FC8BB42ABA}"/>
              </a:ext>
            </a:extLst>
          </p:cNvPr>
          <p:cNvSpPr/>
          <p:nvPr/>
        </p:nvSpPr>
        <p:spPr>
          <a:xfrm>
            <a:off x="6593794" y="3851597"/>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err="1">
                <a:solidFill>
                  <a:srgbClr val="1F3864"/>
                </a:solidFill>
                <a:latin typeface="Century Gothic"/>
                <a:ea typeface="Century Gothic"/>
                <a:cs typeface="Century Gothic"/>
                <a:sym typeface="Century Gothic"/>
              </a:rPr>
              <a:t>einen</a:t>
            </a:r>
            <a:r>
              <a:rPr lang="en-GB" sz="2000" b="1" kern="0" dirty="0">
                <a:solidFill>
                  <a:srgbClr val="1F3864"/>
                </a:solidFill>
                <a:latin typeface="Century Gothic"/>
                <a:ea typeface="Century Gothic"/>
                <a:cs typeface="Century Gothic"/>
                <a:sym typeface="Century Gothic"/>
              </a:rPr>
              <a:t> Euro</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1476;p31">
            <a:extLst>
              <a:ext uri="{FF2B5EF4-FFF2-40B4-BE49-F238E27FC236}">
                <a16:creationId xmlns:a16="http://schemas.microsoft.com/office/drawing/2014/main" id="{CEA7E4A9-2C68-479C-9ABE-490080F32530}"/>
              </a:ext>
            </a:extLst>
          </p:cNvPr>
          <p:cNvSpPr/>
          <p:nvPr/>
        </p:nvSpPr>
        <p:spPr>
          <a:xfrm>
            <a:off x="6593794" y="4476513"/>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Hefte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1476;p31">
            <a:extLst>
              <a:ext uri="{FF2B5EF4-FFF2-40B4-BE49-F238E27FC236}">
                <a16:creationId xmlns:a16="http://schemas.microsoft.com/office/drawing/2014/main" id="{A04D31DF-80B2-4822-86B1-C1BD976E0A90}"/>
              </a:ext>
            </a:extLst>
          </p:cNvPr>
          <p:cNvSpPr/>
          <p:nvPr/>
        </p:nvSpPr>
        <p:spPr>
          <a:xfrm>
            <a:off x="6593794" y="5101429"/>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Freunde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1476;p31">
            <a:extLst>
              <a:ext uri="{FF2B5EF4-FFF2-40B4-BE49-F238E27FC236}">
                <a16:creationId xmlns:a16="http://schemas.microsoft.com/office/drawing/2014/main" id="{C928179B-6864-42ED-810E-5EEA6823834F}"/>
              </a:ext>
            </a:extLst>
          </p:cNvPr>
          <p:cNvSpPr/>
          <p:nvPr/>
        </p:nvSpPr>
        <p:spPr>
          <a:xfrm>
            <a:off x="6593794" y="5726347"/>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in Lied</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1474;p31">
            <a:extLst>
              <a:ext uri="{FF2B5EF4-FFF2-40B4-BE49-F238E27FC236}">
                <a16:creationId xmlns:a16="http://schemas.microsoft.com/office/drawing/2014/main" id="{C0D94A35-30A0-4DBB-91F3-353309B0D600}"/>
              </a:ext>
            </a:extLst>
          </p:cNvPr>
          <p:cNvSpPr txBox="1"/>
          <p:nvPr/>
        </p:nvSpPr>
        <p:spPr>
          <a:xfrm>
            <a:off x="9837598" y="939752"/>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2987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1471" name="Google Shape;1471;p31" descr="background rectangle"/>
          <p:cNvPicPr preferRelativeResize="0"/>
          <p:nvPr/>
        </p:nvPicPr>
        <p:blipFill rotWithShape="1">
          <a:blip r:embed="rId3">
            <a:alphaModFix/>
          </a:blip>
          <a:srcRect/>
          <a:stretch/>
        </p:blipFill>
        <p:spPr>
          <a:xfrm>
            <a:off x="-1" y="294041"/>
            <a:ext cx="4103593" cy="869950"/>
          </a:xfrm>
          <a:prstGeom prst="rect">
            <a:avLst/>
          </a:prstGeom>
          <a:noFill/>
          <a:ln>
            <a:noFill/>
          </a:ln>
        </p:spPr>
      </p:pic>
      <p:sp>
        <p:nvSpPr>
          <p:cNvPr id="1472" name="Google Shape;1472;p31"/>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r>
              <a:rPr lang="en-GB" sz="3600" b="1" dirty="0">
                <a:solidFill>
                  <a:schemeClr val="lt1"/>
                </a:solidFill>
              </a:rPr>
              <a:t> </a:t>
            </a:r>
            <a:r>
              <a:rPr lang="en-GB" sz="3600" dirty="0">
                <a:solidFill>
                  <a:schemeClr val="lt1"/>
                </a:solidFill>
              </a:rPr>
              <a:t>[2/2]</a:t>
            </a:r>
            <a:endParaRPr sz="3600" dirty="0">
              <a:solidFill>
                <a:schemeClr val="lt1"/>
              </a:solidFill>
            </a:endParaRPr>
          </a:p>
        </p:txBody>
      </p:sp>
      <p:sp>
        <p:nvSpPr>
          <p:cNvPr id="1473" name="Google Shape;1473;p31"/>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74" name="Google Shape;1474;p31"/>
          <p:cNvSpPr txBox="1"/>
          <p:nvPr/>
        </p:nvSpPr>
        <p:spPr>
          <a:xfrm>
            <a:off x="4324108" y="927895"/>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6" name="Google Shape;1476;p31"/>
          <p:cNvSpPr/>
          <p:nvPr/>
        </p:nvSpPr>
        <p:spPr>
          <a:xfrm>
            <a:off x="1111750" y="1351933"/>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1476;p31">
            <a:extLst>
              <a:ext uri="{FF2B5EF4-FFF2-40B4-BE49-F238E27FC236}">
                <a16:creationId xmlns:a16="http://schemas.microsoft.com/office/drawing/2014/main" id="{282DA121-E2FF-472C-B6AF-FDD2A571253A}"/>
              </a:ext>
            </a:extLst>
          </p:cNvPr>
          <p:cNvSpPr/>
          <p:nvPr/>
        </p:nvSpPr>
        <p:spPr>
          <a:xfrm>
            <a:off x="1111750" y="1976849"/>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1476;p31">
            <a:extLst>
              <a:ext uri="{FF2B5EF4-FFF2-40B4-BE49-F238E27FC236}">
                <a16:creationId xmlns:a16="http://schemas.microsoft.com/office/drawing/2014/main" id="{2CBEF92A-E588-4985-B380-63AB89CAEADA}"/>
              </a:ext>
            </a:extLst>
          </p:cNvPr>
          <p:cNvSpPr/>
          <p:nvPr/>
        </p:nvSpPr>
        <p:spPr>
          <a:xfrm>
            <a:off x="1111750" y="2601765"/>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1476;p31">
            <a:extLst>
              <a:ext uri="{FF2B5EF4-FFF2-40B4-BE49-F238E27FC236}">
                <a16:creationId xmlns:a16="http://schemas.microsoft.com/office/drawing/2014/main" id="{64BD8A44-82E4-4644-90B4-B1F60EB5508D}"/>
              </a:ext>
            </a:extLst>
          </p:cNvPr>
          <p:cNvSpPr/>
          <p:nvPr/>
        </p:nvSpPr>
        <p:spPr>
          <a:xfrm>
            <a:off x="1111750" y="3226681"/>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1476;p31">
            <a:extLst>
              <a:ext uri="{FF2B5EF4-FFF2-40B4-BE49-F238E27FC236}">
                <a16:creationId xmlns:a16="http://schemas.microsoft.com/office/drawing/2014/main" id="{507C6D7C-6DCE-4982-8DAA-F4351D574702}"/>
              </a:ext>
            </a:extLst>
          </p:cNvPr>
          <p:cNvSpPr/>
          <p:nvPr/>
        </p:nvSpPr>
        <p:spPr>
          <a:xfrm>
            <a:off x="1111750" y="3851597"/>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1476;p31">
            <a:extLst>
              <a:ext uri="{FF2B5EF4-FFF2-40B4-BE49-F238E27FC236}">
                <a16:creationId xmlns:a16="http://schemas.microsoft.com/office/drawing/2014/main" id="{242FCAC8-60FA-4AA2-8544-DAADE7A2F5B1}"/>
              </a:ext>
            </a:extLst>
          </p:cNvPr>
          <p:cNvSpPr/>
          <p:nvPr/>
        </p:nvSpPr>
        <p:spPr>
          <a:xfrm>
            <a:off x="1111750" y="4476513"/>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1476;p31">
            <a:extLst>
              <a:ext uri="{FF2B5EF4-FFF2-40B4-BE49-F238E27FC236}">
                <a16:creationId xmlns:a16="http://schemas.microsoft.com/office/drawing/2014/main" id="{DBB0D463-8BA3-4249-8C6B-301A8AF4FE50}"/>
              </a:ext>
            </a:extLst>
          </p:cNvPr>
          <p:cNvSpPr/>
          <p:nvPr/>
        </p:nvSpPr>
        <p:spPr>
          <a:xfrm>
            <a:off x="1111750" y="5101429"/>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mag…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1476;p31">
            <a:extLst>
              <a:ext uri="{FF2B5EF4-FFF2-40B4-BE49-F238E27FC236}">
                <a16:creationId xmlns:a16="http://schemas.microsoft.com/office/drawing/2014/main" id="{88508368-EFD6-424B-860E-4329234225A9}"/>
              </a:ext>
            </a:extLst>
          </p:cNvPr>
          <p:cNvSpPr/>
          <p:nvPr/>
        </p:nvSpPr>
        <p:spPr>
          <a:xfrm>
            <a:off x="1111750" y="5726347"/>
            <a:ext cx="4648966" cy="443570"/>
          </a:xfrm>
          <a:prstGeom prst="rect">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S</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möchte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1476;p31">
            <a:extLst>
              <a:ext uri="{FF2B5EF4-FFF2-40B4-BE49-F238E27FC236}">
                <a16:creationId xmlns:a16="http://schemas.microsoft.com/office/drawing/2014/main" id="{04DF540C-3A06-4F49-915F-6A9730360A6D}"/>
              </a:ext>
            </a:extLst>
          </p:cNvPr>
          <p:cNvSpPr/>
          <p:nvPr/>
        </p:nvSpPr>
        <p:spPr>
          <a:xfrm>
            <a:off x="6593794" y="1351933"/>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err="1">
                <a:solidFill>
                  <a:srgbClr val="1F3864"/>
                </a:solidFill>
                <a:latin typeface="Century Gothic"/>
                <a:ea typeface="Century Gothic"/>
                <a:cs typeface="Century Gothic"/>
                <a:sym typeface="Century Gothic"/>
              </a:rPr>
              <a:t>einen</a:t>
            </a:r>
            <a:r>
              <a:rPr lang="en-GB" sz="2000" b="1" kern="0" dirty="0">
                <a:solidFill>
                  <a:srgbClr val="1F3864"/>
                </a:solidFill>
                <a:latin typeface="Century Gothic"/>
                <a:ea typeface="Century Gothic"/>
                <a:cs typeface="Century Gothic"/>
                <a:sym typeface="Century Gothic"/>
              </a:rPr>
              <a:t> Hund</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1476;p31">
            <a:extLst>
              <a:ext uri="{FF2B5EF4-FFF2-40B4-BE49-F238E27FC236}">
                <a16:creationId xmlns:a16="http://schemas.microsoft.com/office/drawing/2014/main" id="{D88FDFEC-A180-441E-9D71-6C40B95C07D9}"/>
              </a:ext>
            </a:extLst>
          </p:cNvPr>
          <p:cNvSpPr/>
          <p:nvPr/>
        </p:nvSpPr>
        <p:spPr>
          <a:xfrm>
            <a:off x="6593794" y="1961152"/>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err="1">
                <a:solidFill>
                  <a:srgbClr val="1F3864"/>
                </a:solidFill>
                <a:latin typeface="Century Gothic"/>
                <a:ea typeface="Century Gothic"/>
                <a:cs typeface="Century Gothic"/>
                <a:sym typeface="Century Gothic"/>
              </a:rPr>
              <a:t>Partys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1476;p31">
            <a:extLst>
              <a:ext uri="{FF2B5EF4-FFF2-40B4-BE49-F238E27FC236}">
                <a16:creationId xmlns:a16="http://schemas.microsoft.com/office/drawing/2014/main" id="{F7A33CBC-FDA4-44D2-BCDE-06CF2CD0054B}"/>
              </a:ext>
            </a:extLst>
          </p:cNvPr>
          <p:cNvSpPr/>
          <p:nvPr/>
        </p:nvSpPr>
        <p:spPr>
          <a:xfrm>
            <a:off x="6593794" y="2601765"/>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err="1">
                <a:solidFill>
                  <a:srgbClr val="1F3864"/>
                </a:solidFill>
                <a:latin typeface="Century Gothic"/>
                <a:ea typeface="Century Gothic"/>
                <a:cs typeface="Century Gothic"/>
                <a:sym typeface="Century Gothic"/>
              </a:rPr>
              <a:t>Jacken</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1476;p31">
            <a:extLst>
              <a:ext uri="{FF2B5EF4-FFF2-40B4-BE49-F238E27FC236}">
                <a16:creationId xmlns:a16="http://schemas.microsoft.com/office/drawing/2014/main" id="{DB7EA440-3DF8-4C84-8BDC-7DFCCCEDBD23}"/>
              </a:ext>
            </a:extLst>
          </p:cNvPr>
          <p:cNvSpPr/>
          <p:nvPr/>
        </p:nvSpPr>
        <p:spPr>
          <a:xfrm>
            <a:off x="6593794" y="3226681"/>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Kuchen</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1476;p31">
            <a:extLst>
              <a:ext uri="{FF2B5EF4-FFF2-40B4-BE49-F238E27FC236}">
                <a16:creationId xmlns:a16="http://schemas.microsoft.com/office/drawing/2014/main" id="{AC30AB41-169C-406E-8707-28FC8BB42ABA}"/>
              </a:ext>
            </a:extLst>
          </p:cNvPr>
          <p:cNvSpPr/>
          <p:nvPr/>
        </p:nvSpPr>
        <p:spPr>
          <a:xfrm>
            <a:off x="6593794" y="3851597"/>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err="1">
                <a:solidFill>
                  <a:srgbClr val="1F3864"/>
                </a:solidFill>
                <a:latin typeface="Century Gothic"/>
                <a:ea typeface="Century Gothic"/>
                <a:cs typeface="Century Gothic"/>
                <a:sym typeface="Century Gothic"/>
              </a:rPr>
              <a:t>eine</a:t>
            </a:r>
            <a:r>
              <a:rPr lang="en-GB" sz="2000" b="1" kern="0" dirty="0">
                <a:solidFill>
                  <a:srgbClr val="1F3864"/>
                </a:solidFill>
                <a:latin typeface="Century Gothic"/>
                <a:ea typeface="Century Gothic"/>
                <a:cs typeface="Century Gothic"/>
                <a:sym typeface="Century Gothic"/>
              </a:rPr>
              <a:t> </a:t>
            </a:r>
            <a:r>
              <a:rPr lang="en-GB" sz="2000" b="1" kern="0" dirty="0" err="1">
                <a:solidFill>
                  <a:srgbClr val="1F3864"/>
                </a:solidFill>
                <a:latin typeface="Century Gothic"/>
                <a:ea typeface="Century Gothic"/>
                <a:cs typeface="Century Gothic"/>
                <a:sym typeface="Century Gothic"/>
              </a:rPr>
              <a:t>Katze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1476;p31">
            <a:extLst>
              <a:ext uri="{FF2B5EF4-FFF2-40B4-BE49-F238E27FC236}">
                <a16:creationId xmlns:a16="http://schemas.microsoft.com/office/drawing/2014/main" id="{CEA7E4A9-2C68-479C-9ABE-490080F32530}"/>
              </a:ext>
            </a:extLst>
          </p:cNvPr>
          <p:cNvSpPr/>
          <p:nvPr/>
        </p:nvSpPr>
        <p:spPr>
          <a:xfrm>
            <a:off x="6593794" y="4476513"/>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cs typeface="Arial"/>
                <a:sym typeface="Century Gothic"/>
              </a:rPr>
              <a:t>Bands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1476;p31">
            <a:extLst>
              <a:ext uri="{FF2B5EF4-FFF2-40B4-BE49-F238E27FC236}">
                <a16:creationId xmlns:a16="http://schemas.microsoft.com/office/drawing/2014/main" id="{A04D31DF-80B2-4822-86B1-C1BD976E0A90}"/>
              </a:ext>
            </a:extLst>
          </p:cNvPr>
          <p:cNvSpPr/>
          <p:nvPr/>
        </p:nvSpPr>
        <p:spPr>
          <a:xfrm>
            <a:off x="6593794" y="5101429"/>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Familie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1476;p31">
            <a:extLst>
              <a:ext uri="{FF2B5EF4-FFF2-40B4-BE49-F238E27FC236}">
                <a16:creationId xmlns:a16="http://schemas.microsoft.com/office/drawing/2014/main" id="{C928179B-6864-42ED-810E-5EEA6823834F}"/>
              </a:ext>
            </a:extLst>
          </p:cNvPr>
          <p:cNvSpPr/>
          <p:nvPr/>
        </p:nvSpPr>
        <p:spPr>
          <a:xfrm>
            <a:off x="6593794" y="5726347"/>
            <a:ext cx="4648966" cy="44357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cs typeface="Arial"/>
                <a:sym typeface="Century Gothic"/>
              </a:rPr>
              <a:t>e</a:t>
            </a:r>
            <a:r>
              <a:rPr kumimoji="0" lang="en-GB" sz="2000" b="1" i="0" u="none" strike="noStrike" kern="0" cap="none" spc="0" normalizeH="0" baseline="0" noProof="0" dirty="0" err="1">
                <a:ln>
                  <a:noFill/>
                </a:ln>
                <a:solidFill>
                  <a:srgbClr val="1F3864"/>
                </a:solidFill>
                <a:effectLst/>
                <a:uLnTx/>
                <a:uFillTx/>
                <a:latin typeface="Century Gothic"/>
                <a:cs typeface="Arial"/>
                <a:sym typeface="Century Gothic"/>
              </a:rPr>
              <a:t>ine</a:t>
            </a:r>
            <a:r>
              <a:rPr kumimoji="0" lang="en-GB" sz="2000" b="1" i="0" u="none" strike="noStrike" kern="0" cap="none" spc="0" normalizeH="0" baseline="0" noProof="0" dirty="0">
                <a:ln>
                  <a:noFill/>
                </a:ln>
                <a:solidFill>
                  <a:srgbClr val="1F3864"/>
                </a:solidFill>
                <a:effectLst/>
                <a:uLnTx/>
                <a:uFillTx/>
                <a:latin typeface="Century Gothic"/>
                <a:cs typeface="Arial"/>
                <a:sym typeface="Century Gothic"/>
              </a:rPr>
              <a:t> U</a:t>
            </a:r>
            <a:r>
              <a:rPr lang="en-GB" sz="2000" b="1" kern="0" dirty="0">
                <a:solidFill>
                  <a:srgbClr val="1F3864"/>
                </a:solidFill>
                <a:latin typeface="Century Gothic"/>
                <a:cs typeface="Arial"/>
                <a:sym typeface="Century Gothic"/>
              </a:rPr>
              <a:t>hr</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1474;p31">
            <a:extLst>
              <a:ext uri="{FF2B5EF4-FFF2-40B4-BE49-F238E27FC236}">
                <a16:creationId xmlns:a16="http://schemas.microsoft.com/office/drawing/2014/main" id="{C0D94A35-30A0-4DBB-91F3-353309B0D600}"/>
              </a:ext>
            </a:extLst>
          </p:cNvPr>
          <p:cNvSpPr txBox="1"/>
          <p:nvPr/>
        </p:nvSpPr>
        <p:spPr>
          <a:xfrm>
            <a:off x="9794055" y="939752"/>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44396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504870" cy="869950"/>
          </a:xfrm>
          <a:prstGeom prst="rect">
            <a:avLst/>
          </a:prstGeom>
        </p:spPr>
      </p:pic>
      <p:sp>
        <p:nvSpPr>
          <p:cNvPr id="4" name="Title 3"/>
          <p:cNvSpPr>
            <a:spLocks noGrp="1"/>
          </p:cNvSpPr>
          <p:nvPr>
            <p:ph type="title"/>
          </p:nvPr>
        </p:nvSpPr>
        <p:spPr>
          <a:xfrm>
            <a:off x="0" y="294041"/>
            <a:ext cx="5926401" cy="707849"/>
          </a:xfrm>
        </p:spPr>
        <p:txBody>
          <a:bodyPr>
            <a:noAutofit/>
          </a:bodyPr>
          <a:lstStyle/>
          <a:p>
            <a:pPr>
              <a:lnSpc>
                <a:spcPct val="107000"/>
              </a:lnSpc>
              <a:spcAft>
                <a:spcPts val="800"/>
              </a:spcAft>
            </a:pPr>
            <a:r>
              <a:rPr lang="de-DE" sz="2800" b="1" dirty="0">
                <a:solidFill>
                  <a:schemeClr val="bg1"/>
                </a:solidFill>
                <a:ea typeface="Calibri" panose="020F0502020204030204" pitchFamily="34" charset="0"/>
                <a:cs typeface="Times New Roman" panose="02020603050405020304" pitchFamily="18" charset="0"/>
              </a:rPr>
              <a:t>Deutsche Schulen in Zahlen [1/2]</a:t>
            </a:r>
            <a:endParaRPr lang="en-GB" sz="2800" b="1" dirty="0">
              <a:solidFill>
                <a:schemeClr val="bg1"/>
              </a:solidFill>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890C28F7-BC99-419C-BCF1-BF0F01C57956}"/>
              </a:ext>
            </a:extLst>
          </p:cNvPr>
          <p:cNvSpPr/>
          <p:nvPr/>
        </p:nvSpPr>
        <p:spPr>
          <a:xfrm>
            <a:off x="533387" y="2406346"/>
            <a:ext cx="10421007" cy="3030766"/>
          </a:xfrm>
          <a:prstGeom prst="rect">
            <a:avLst/>
          </a:prstGeom>
        </p:spPr>
        <p:txBody>
          <a:bodyPr wrap="square">
            <a:spAutoFit/>
          </a:bodyPr>
          <a:lstStyle/>
          <a:p>
            <a:pPr>
              <a:lnSpc>
                <a:spcPct val="107000"/>
              </a:lnSpc>
              <a:spcAft>
                <a:spcPts val="800"/>
              </a:spcAft>
            </a:pPr>
            <a:r>
              <a:rPr lang="de-DE" sz="2000" dirty="0">
                <a:solidFill>
                  <a:srgbClr val="002060"/>
                </a:solidFill>
                <a:latin typeface="+mj-lt"/>
                <a:ea typeface="Calibri" panose="020F0502020204030204" pitchFamily="34" charset="0"/>
                <a:cs typeface="Calibri" panose="020F0502020204030204" pitchFamily="34" charset="0"/>
              </a:rPr>
              <a:t>In Deutschland gehen im Moment circa* </a:t>
            </a:r>
            <a:r>
              <a:rPr lang="de-DE" sz="2000" b="1" dirty="0">
                <a:solidFill>
                  <a:srgbClr val="002060"/>
                </a:solidFill>
                <a:latin typeface="+mj-lt"/>
                <a:ea typeface="Calibri" panose="020F0502020204030204" pitchFamily="34" charset="0"/>
                <a:cs typeface="Calibri" panose="020F0502020204030204" pitchFamily="34" charset="0"/>
              </a:rPr>
              <a:t>8,33 Millionen </a:t>
            </a:r>
            <a:r>
              <a:rPr lang="de-DE" sz="2000" dirty="0">
                <a:solidFill>
                  <a:srgbClr val="002060"/>
                </a:solidFill>
                <a:latin typeface="+mj-lt"/>
                <a:ea typeface="Calibri" panose="020F0502020204030204" pitchFamily="34" charset="0"/>
                <a:cs typeface="Calibri" panose="020F0502020204030204" pitchFamily="34" charset="0"/>
              </a:rPr>
              <a:t>Schülerinnen und Schüler in die Schule. Sie haben ungefähr          </a:t>
            </a:r>
            <a:r>
              <a:rPr lang="de-DE" sz="2000" b="1" dirty="0">
                <a:solidFill>
                  <a:srgbClr val="002060"/>
                </a:solidFill>
                <a:latin typeface="+mj-lt"/>
                <a:ea typeface="Calibri" panose="020F0502020204030204" pitchFamily="34" charset="0"/>
                <a:cs typeface="Calibri" panose="020F0502020204030204" pitchFamily="34" charset="0"/>
              </a:rPr>
              <a:t>zwölf        </a:t>
            </a:r>
            <a:r>
              <a:rPr lang="de-DE" sz="2000" dirty="0">
                <a:solidFill>
                  <a:srgbClr val="002060"/>
                </a:solidFill>
                <a:latin typeface="+mj-lt"/>
                <a:ea typeface="Calibri" panose="020F0502020204030204" pitchFamily="34" charset="0"/>
                <a:cs typeface="Calibri" panose="020F0502020204030204" pitchFamily="34" charset="0"/>
              </a:rPr>
              <a:t> Wochen Ferien pro Jahr.  Schulen gibt es insgesamt*        </a:t>
            </a:r>
            <a:r>
              <a:rPr lang="de-DE" sz="2000" b="1" dirty="0">
                <a:solidFill>
                  <a:srgbClr val="002060"/>
                </a:solidFill>
                <a:latin typeface="+mj-lt"/>
                <a:ea typeface="Calibri" panose="020F0502020204030204" pitchFamily="34" charset="0"/>
                <a:cs typeface="Times New Roman" panose="02020603050405020304" pitchFamily="18" charset="0"/>
              </a:rPr>
              <a:t>32.332      </a:t>
            </a:r>
            <a:r>
              <a:rPr lang="de-DE" sz="2000" dirty="0">
                <a:solidFill>
                  <a:srgbClr val="002060"/>
                </a:solidFill>
                <a:latin typeface="+mj-lt"/>
                <a:ea typeface="Calibri" panose="020F0502020204030204" pitchFamily="34" charset="0"/>
                <a:cs typeface="Times New Roman" panose="02020603050405020304" pitchFamily="18" charset="0"/>
              </a:rPr>
              <a:t>. </a:t>
            </a:r>
            <a:r>
              <a:rPr lang="de-DE" sz="2000" dirty="0">
                <a:solidFill>
                  <a:srgbClr val="002060"/>
                </a:solidFill>
                <a:latin typeface="+mj-lt"/>
                <a:ea typeface="Calibri" panose="020F0502020204030204" pitchFamily="34" charset="0"/>
                <a:cs typeface="Calibri" panose="020F0502020204030204" pitchFamily="34" charset="0"/>
              </a:rPr>
              <a:t> Die Lehrer – es gibt       </a:t>
            </a:r>
            <a:r>
              <a:rPr lang="de-DE" sz="2000" b="1" dirty="0">
                <a:solidFill>
                  <a:srgbClr val="002060"/>
                </a:solidFill>
                <a:latin typeface="+mj-lt"/>
                <a:ea typeface="Calibri" panose="020F0502020204030204" pitchFamily="34" charset="0"/>
                <a:cs typeface="Calibri" panose="020F0502020204030204" pitchFamily="34" charset="0"/>
              </a:rPr>
              <a:t>782.613</a:t>
            </a:r>
            <a:r>
              <a:rPr lang="de-DE" sz="2000" dirty="0">
                <a:solidFill>
                  <a:srgbClr val="002060"/>
                </a:solidFill>
                <a:latin typeface="+mj-lt"/>
                <a:ea typeface="Calibri" panose="020F0502020204030204" pitchFamily="34" charset="0"/>
                <a:cs typeface="Calibri" panose="020F0502020204030204" pitchFamily="34" charset="0"/>
              </a:rPr>
              <a:t>      von ihnen – entscheiden, wie viele Hausaufgaben die Schüler bekommen. Im Durchschnitt* sind es          </a:t>
            </a:r>
            <a:r>
              <a:rPr lang="de-DE" sz="2000" b="1" dirty="0">
                <a:solidFill>
                  <a:srgbClr val="002060"/>
                </a:solidFill>
                <a:latin typeface="+mj-lt"/>
                <a:ea typeface="Calibri" panose="020F0502020204030204" pitchFamily="34" charset="0"/>
                <a:cs typeface="Calibri" panose="020F0502020204030204" pitchFamily="34" charset="0"/>
              </a:rPr>
              <a:t>fünf</a:t>
            </a:r>
            <a:r>
              <a:rPr lang="de-DE" sz="2000" dirty="0">
                <a:solidFill>
                  <a:srgbClr val="002060"/>
                </a:solidFill>
                <a:latin typeface="+mj-lt"/>
                <a:ea typeface="Calibri" panose="020F0502020204030204" pitchFamily="34" charset="0"/>
                <a:cs typeface="Calibri" panose="020F0502020204030204" pitchFamily="34" charset="0"/>
              </a:rPr>
              <a:t>         Stunden pro Woche. Unterrichtsstunden sind von Land zu Land unterschiedlich* – in Nordrhein-Westfalen waren es 2019/20       </a:t>
            </a:r>
            <a:r>
              <a:rPr lang="de-DE" sz="2000" b="1" dirty="0">
                <a:solidFill>
                  <a:srgbClr val="002060"/>
                </a:solidFill>
                <a:latin typeface="+mj-lt"/>
                <a:ea typeface="Calibri" panose="020F0502020204030204" pitchFamily="34" charset="0"/>
                <a:cs typeface="Calibri" panose="020F0502020204030204" pitchFamily="34" charset="0"/>
              </a:rPr>
              <a:t>3.042.186 </a:t>
            </a:r>
            <a:r>
              <a:rPr lang="de-DE" sz="2000" dirty="0">
                <a:solidFill>
                  <a:srgbClr val="002060"/>
                </a:solidFill>
                <a:latin typeface="+mj-lt"/>
                <a:ea typeface="Calibri" panose="020F0502020204030204" pitchFamily="34" charset="0"/>
                <a:cs typeface="Calibri" panose="020F0502020204030204" pitchFamily="34" charset="0"/>
              </a:rPr>
              <a:t>. Früher gab es im Klassenzimmer immer Kreidetafeln*, aber jetzt sind sie digital. Auch die größten Schreibwarenunternehmen* verkaufen jetzt immer weniger Kulis – das Marktvolumen war          </a:t>
            </a:r>
            <a:r>
              <a:rPr lang="de-DE" sz="2000" b="1" dirty="0">
                <a:solidFill>
                  <a:srgbClr val="002060"/>
                </a:solidFill>
                <a:latin typeface="+mj-lt"/>
                <a:ea typeface="Calibri" panose="020F0502020204030204" pitchFamily="34" charset="0"/>
                <a:cs typeface="Calibri" panose="020F0502020204030204" pitchFamily="34" charset="0"/>
              </a:rPr>
              <a:t>2018</a:t>
            </a:r>
            <a:r>
              <a:rPr lang="de-DE" sz="2000" dirty="0">
                <a:solidFill>
                  <a:srgbClr val="002060"/>
                </a:solidFill>
                <a:latin typeface="+mj-lt"/>
                <a:ea typeface="Calibri" panose="020F0502020204030204" pitchFamily="34" charset="0"/>
                <a:cs typeface="Calibri" panose="020F0502020204030204" pitchFamily="34" charset="0"/>
              </a:rPr>
              <a:t>         nur </a:t>
            </a:r>
            <a:r>
              <a:rPr lang="de-DE" sz="2000" b="1" dirty="0">
                <a:solidFill>
                  <a:srgbClr val="002060"/>
                </a:solidFill>
                <a:latin typeface="+mj-lt"/>
                <a:ea typeface="Calibri" panose="020F0502020204030204" pitchFamily="34" charset="0"/>
                <a:cs typeface="Calibri" panose="020F0502020204030204" pitchFamily="34" charset="0"/>
              </a:rPr>
              <a:t>12,8 Milliarden </a:t>
            </a:r>
            <a:r>
              <a:rPr lang="de-DE" sz="2000" dirty="0">
                <a:solidFill>
                  <a:srgbClr val="002060"/>
                </a:solidFill>
                <a:latin typeface="+mj-lt"/>
                <a:ea typeface="Calibri" panose="020F0502020204030204" pitchFamily="34" charset="0"/>
                <a:cs typeface="Calibri" panose="020F0502020204030204" pitchFamily="34" charset="0"/>
              </a:rPr>
              <a:t>Euro. </a:t>
            </a:r>
            <a:endParaRPr lang="en-GB" sz="2000" dirty="0">
              <a:solidFill>
                <a:srgbClr val="002060"/>
              </a:solidFill>
              <a:latin typeface="+mj-l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6980DD8-B296-4943-8668-A21BBFBF8002}"/>
              </a:ext>
            </a:extLst>
          </p:cNvPr>
          <p:cNvSpPr/>
          <p:nvPr/>
        </p:nvSpPr>
        <p:spPr>
          <a:xfrm>
            <a:off x="5681410" y="2461699"/>
            <a:ext cx="1701938"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EB32800-5641-4D77-B69F-25D90C3E2611}"/>
              </a:ext>
            </a:extLst>
          </p:cNvPr>
          <p:cNvSpPr/>
          <p:nvPr/>
        </p:nvSpPr>
        <p:spPr>
          <a:xfrm>
            <a:off x="6451600" y="243204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10" name="Rectangle 9">
            <a:extLst>
              <a:ext uri="{FF2B5EF4-FFF2-40B4-BE49-F238E27FC236}">
                <a16:creationId xmlns:a16="http://schemas.microsoft.com/office/drawing/2014/main" id="{EE0FF58E-910E-43F4-87BA-6924D9A074E1}"/>
              </a:ext>
            </a:extLst>
          </p:cNvPr>
          <p:cNvSpPr/>
          <p:nvPr/>
        </p:nvSpPr>
        <p:spPr>
          <a:xfrm>
            <a:off x="4518592" y="2745409"/>
            <a:ext cx="1701938"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6495B48-C568-4222-B09C-F40CE44E0133}"/>
              </a:ext>
            </a:extLst>
          </p:cNvPr>
          <p:cNvSpPr/>
          <p:nvPr/>
        </p:nvSpPr>
        <p:spPr>
          <a:xfrm>
            <a:off x="5220651" y="2815256"/>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12" name="Rectangle 11">
            <a:extLst>
              <a:ext uri="{FF2B5EF4-FFF2-40B4-BE49-F238E27FC236}">
                <a16:creationId xmlns:a16="http://schemas.microsoft.com/office/drawing/2014/main" id="{09A13866-E2E6-4BF1-B9F1-E220A0AA339E}"/>
              </a:ext>
            </a:extLst>
          </p:cNvPr>
          <p:cNvSpPr/>
          <p:nvPr/>
        </p:nvSpPr>
        <p:spPr>
          <a:xfrm>
            <a:off x="2941184" y="3125030"/>
            <a:ext cx="1701938" cy="263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1E03802-9C9D-450D-9B25-4A076C4E5269}"/>
              </a:ext>
            </a:extLst>
          </p:cNvPr>
          <p:cNvSpPr/>
          <p:nvPr/>
        </p:nvSpPr>
        <p:spPr>
          <a:xfrm>
            <a:off x="3667623" y="3099334"/>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14" name="Rectangle 13">
            <a:extLst>
              <a:ext uri="{FF2B5EF4-FFF2-40B4-BE49-F238E27FC236}">
                <a16:creationId xmlns:a16="http://schemas.microsoft.com/office/drawing/2014/main" id="{F47292F4-C319-4951-964A-3ABAE97481F1}"/>
              </a:ext>
            </a:extLst>
          </p:cNvPr>
          <p:cNvSpPr/>
          <p:nvPr/>
        </p:nvSpPr>
        <p:spPr>
          <a:xfrm>
            <a:off x="7228719" y="3108275"/>
            <a:ext cx="1701938"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571D4D-16C3-4B60-8863-A7993E44C06B}"/>
              </a:ext>
            </a:extLst>
          </p:cNvPr>
          <p:cNvSpPr/>
          <p:nvPr/>
        </p:nvSpPr>
        <p:spPr>
          <a:xfrm>
            <a:off x="7901888" y="3108275"/>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16" name="Rectangle 15">
            <a:extLst>
              <a:ext uri="{FF2B5EF4-FFF2-40B4-BE49-F238E27FC236}">
                <a16:creationId xmlns:a16="http://schemas.microsoft.com/office/drawing/2014/main" id="{CAB2C893-1C67-4AC2-A971-CB4DBAC612EF}"/>
              </a:ext>
            </a:extLst>
          </p:cNvPr>
          <p:cNvSpPr/>
          <p:nvPr/>
        </p:nvSpPr>
        <p:spPr>
          <a:xfrm>
            <a:off x="1429226" y="3744766"/>
            <a:ext cx="1701938"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D325280-1BE7-4109-83B5-78A22643A72C}"/>
              </a:ext>
            </a:extLst>
          </p:cNvPr>
          <p:cNvSpPr/>
          <p:nvPr/>
        </p:nvSpPr>
        <p:spPr>
          <a:xfrm>
            <a:off x="2102395" y="377003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18" name="Rectangle 17">
            <a:extLst>
              <a:ext uri="{FF2B5EF4-FFF2-40B4-BE49-F238E27FC236}">
                <a16:creationId xmlns:a16="http://schemas.microsoft.com/office/drawing/2014/main" id="{5491D678-665E-438D-B8C0-AF6A7FECE728}"/>
              </a:ext>
            </a:extLst>
          </p:cNvPr>
          <p:cNvSpPr/>
          <p:nvPr/>
        </p:nvSpPr>
        <p:spPr>
          <a:xfrm>
            <a:off x="8652162" y="4043605"/>
            <a:ext cx="1701938"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EA1A823-E364-4252-8F5D-EB0D13A90BB4}"/>
              </a:ext>
            </a:extLst>
          </p:cNvPr>
          <p:cNvSpPr/>
          <p:nvPr/>
        </p:nvSpPr>
        <p:spPr>
          <a:xfrm>
            <a:off x="9325331" y="409869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20" name="Rectangle 19">
            <a:extLst>
              <a:ext uri="{FF2B5EF4-FFF2-40B4-BE49-F238E27FC236}">
                <a16:creationId xmlns:a16="http://schemas.microsoft.com/office/drawing/2014/main" id="{DC5767C2-9306-4375-917F-900AD10FAB0A}"/>
              </a:ext>
            </a:extLst>
          </p:cNvPr>
          <p:cNvSpPr/>
          <p:nvPr/>
        </p:nvSpPr>
        <p:spPr>
          <a:xfrm>
            <a:off x="2980038" y="4987121"/>
            <a:ext cx="1701938"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559E3B0-5A13-4BAD-9A88-08C9BC5229E9}"/>
              </a:ext>
            </a:extLst>
          </p:cNvPr>
          <p:cNvSpPr/>
          <p:nvPr/>
        </p:nvSpPr>
        <p:spPr>
          <a:xfrm>
            <a:off x="3777737" y="5012817"/>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22" name="Rectangle 21">
            <a:extLst>
              <a:ext uri="{FF2B5EF4-FFF2-40B4-BE49-F238E27FC236}">
                <a16:creationId xmlns:a16="http://schemas.microsoft.com/office/drawing/2014/main" id="{28B4D0F8-63D8-43DA-A463-E691EA9CC8C9}"/>
              </a:ext>
            </a:extLst>
          </p:cNvPr>
          <p:cNvSpPr/>
          <p:nvPr/>
        </p:nvSpPr>
        <p:spPr>
          <a:xfrm>
            <a:off x="5218456" y="5023373"/>
            <a:ext cx="1910171" cy="318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32E32AE-1892-4E16-8911-93B9726B0183}"/>
              </a:ext>
            </a:extLst>
          </p:cNvPr>
          <p:cNvSpPr/>
          <p:nvPr/>
        </p:nvSpPr>
        <p:spPr>
          <a:xfrm>
            <a:off x="6081471" y="5048575"/>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24" name="Rounded Rectangle 46">
            <a:extLst>
              <a:ext uri="{FF2B5EF4-FFF2-40B4-BE49-F238E27FC236}">
                <a16:creationId xmlns:a16="http://schemas.microsoft.com/office/drawing/2014/main" id="{9F1FCBFB-6992-4967-8B59-763CC54F4298}"/>
              </a:ext>
            </a:extLst>
          </p:cNvPr>
          <p:cNvSpPr/>
          <p:nvPr/>
        </p:nvSpPr>
        <p:spPr>
          <a:xfrm>
            <a:off x="533388" y="5599213"/>
            <a:ext cx="192460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8,33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Millionen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46">
            <a:extLst>
              <a:ext uri="{FF2B5EF4-FFF2-40B4-BE49-F238E27FC236}">
                <a16:creationId xmlns:a16="http://schemas.microsoft.com/office/drawing/2014/main" id="{4162116A-2277-439E-826F-6D459AD303EB}"/>
              </a:ext>
            </a:extLst>
          </p:cNvPr>
          <p:cNvSpPr/>
          <p:nvPr/>
        </p:nvSpPr>
        <p:spPr>
          <a:xfrm>
            <a:off x="2568221" y="5599213"/>
            <a:ext cx="894817"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zwölf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9C45A432-9AF9-480A-9B25-EFC4EBC3BFA9}"/>
              </a:ext>
            </a:extLst>
          </p:cNvPr>
          <p:cNvSpPr/>
          <p:nvPr/>
        </p:nvSpPr>
        <p:spPr>
          <a:xfrm>
            <a:off x="3573263" y="5599213"/>
            <a:ext cx="1015569"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32.332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46">
            <a:extLst>
              <a:ext uri="{FF2B5EF4-FFF2-40B4-BE49-F238E27FC236}">
                <a16:creationId xmlns:a16="http://schemas.microsoft.com/office/drawing/2014/main" id="{88710D3A-E3B0-427A-901C-774067C8D0A6}"/>
              </a:ext>
            </a:extLst>
          </p:cNvPr>
          <p:cNvSpPr/>
          <p:nvPr/>
        </p:nvSpPr>
        <p:spPr>
          <a:xfrm>
            <a:off x="4699057" y="5599213"/>
            <a:ext cx="1312454"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782.613</a:t>
            </a:r>
          </a:p>
        </p:txBody>
      </p:sp>
      <p:sp>
        <p:nvSpPr>
          <p:cNvPr id="29" name="Rounded Rectangle 46">
            <a:extLst>
              <a:ext uri="{FF2B5EF4-FFF2-40B4-BE49-F238E27FC236}">
                <a16:creationId xmlns:a16="http://schemas.microsoft.com/office/drawing/2014/main" id="{EA26E747-E269-43AC-BD3E-EAD3FF3DB81A}"/>
              </a:ext>
            </a:extLst>
          </p:cNvPr>
          <p:cNvSpPr/>
          <p:nvPr/>
        </p:nvSpPr>
        <p:spPr>
          <a:xfrm>
            <a:off x="6121736" y="5599213"/>
            <a:ext cx="71339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fünf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46">
            <a:extLst>
              <a:ext uri="{FF2B5EF4-FFF2-40B4-BE49-F238E27FC236}">
                <a16:creationId xmlns:a16="http://schemas.microsoft.com/office/drawing/2014/main" id="{E51F3736-005C-4EB6-AA98-DD899E8801AA}"/>
              </a:ext>
            </a:extLst>
          </p:cNvPr>
          <p:cNvSpPr/>
          <p:nvPr/>
        </p:nvSpPr>
        <p:spPr>
          <a:xfrm>
            <a:off x="6945351" y="5599213"/>
            <a:ext cx="1416607"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3.042.186</a:t>
            </a:r>
          </a:p>
        </p:txBody>
      </p:sp>
      <p:sp>
        <p:nvSpPr>
          <p:cNvPr id="31" name="Rounded Rectangle 46">
            <a:extLst>
              <a:ext uri="{FF2B5EF4-FFF2-40B4-BE49-F238E27FC236}">
                <a16:creationId xmlns:a16="http://schemas.microsoft.com/office/drawing/2014/main" id="{30E0883A-2294-4105-B796-FC30F731DE38}"/>
              </a:ext>
            </a:extLst>
          </p:cNvPr>
          <p:cNvSpPr/>
          <p:nvPr/>
        </p:nvSpPr>
        <p:spPr>
          <a:xfrm>
            <a:off x="8472183" y="5599213"/>
            <a:ext cx="938457"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2018</a:t>
            </a:r>
          </a:p>
        </p:txBody>
      </p:sp>
      <p:sp>
        <p:nvSpPr>
          <p:cNvPr id="32" name="Rounded Rectangle 46">
            <a:extLst>
              <a:ext uri="{FF2B5EF4-FFF2-40B4-BE49-F238E27FC236}">
                <a16:creationId xmlns:a16="http://schemas.microsoft.com/office/drawing/2014/main" id="{6A6E51E7-6DF0-4F32-982F-BF9D195AEE47}"/>
              </a:ext>
            </a:extLst>
          </p:cNvPr>
          <p:cNvSpPr/>
          <p:nvPr/>
        </p:nvSpPr>
        <p:spPr>
          <a:xfrm>
            <a:off x="9520865" y="5599213"/>
            <a:ext cx="209080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12,8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Milliarden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Speech Bubble: Rectangle with Corners Rounded 32">
            <a:extLst>
              <a:ext uri="{FF2B5EF4-FFF2-40B4-BE49-F238E27FC236}">
                <a16:creationId xmlns:a16="http://schemas.microsoft.com/office/drawing/2014/main" id="{C05D80A0-D003-4EC8-99CE-D0906001F7B8}"/>
              </a:ext>
            </a:extLst>
          </p:cNvPr>
          <p:cNvSpPr/>
          <p:nvPr/>
        </p:nvSpPr>
        <p:spPr>
          <a:xfrm>
            <a:off x="6334125" y="345704"/>
            <a:ext cx="4120423" cy="1820487"/>
          </a:xfrm>
          <a:prstGeom prst="wedgeRoundRectCallout">
            <a:avLst>
              <a:gd name="adj1" fmla="val -22969"/>
              <a:gd name="adj2" fmla="val 4792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rPr>
              <a:t>insgesamt</a:t>
            </a:r>
            <a:r>
              <a:rPr kumimoji="0" lang="en-GB" sz="2000" b="0" i="0" u="none" strike="noStrike" kern="1200" cap="none" spc="0" normalizeH="0" baseline="0" noProof="0" dirty="0">
                <a:ln>
                  <a:noFill/>
                </a:ln>
                <a:solidFill>
                  <a:prstClr val="white"/>
                </a:solidFill>
                <a:effectLst/>
                <a:uLnTx/>
                <a:uFillTx/>
                <a:latin typeface="Century Gothic" panose="020F0302020204030204"/>
              </a:rPr>
              <a:t> – in total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circa – about</a:t>
            </a:r>
            <a:br>
              <a:rPr lang="en-GB" sz="2000" dirty="0">
                <a:solidFill>
                  <a:prstClr val="white"/>
                </a:solidFill>
                <a:latin typeface="Century Gothic" panose="020F0302020204030204"/>
              </a:rPr>
            </a:br>
            <a:r>
              <a:rPr lang="en-GB" sz="2000" dirty="0">
                <a:solidFill>
                  <a:prstClr val="white"/>
                </a:solidFill>
                <a:latin typeface="Century Gothic" panose="020F0302020204030204"/>
              </a:rPr>
              <a:t>der </a:t>
            </a:r>
            <a:r>
              <a:rPr lang="en-GB" sz="2000" dirty="0" err="1">
                <a:solidFill>
                  <a:prstClr val="white"/>
                </a:solidFill>
                <a:latin typeface="Century Gothic" panose="020F0302020204030204"/>
              </a:rPr>
              <a:t>Durchschnitt</a:t>
            </a:r>
            <a:r>
              <a:rPr lang="en-GB" sz="2000" dirty="0">
                <a:solidFill>
                  <a:prstClr val="white"/>
                </a:solidFill>
                <a:latin typeface="Century Gothic" panose="020F0302020204030204"/>
              </a:rPr>
              <a:t> – average</a:t>
            </a:r>
            <a:br>
              <a:rPr lang="en-GB" sz="2000" dirty="0">
                <a:solidFill>
                  <a:prstClr val="white"/>
                </a:solidFill>
                <a:latin typeface="Century Gothic" panose="020F0302020204030204"/>
              </a:rPr>
            </a:br>
            <a:r>
              <a:rPr lang="en-GB" sz="2000" dirty="0" err="1">
                <a:solidFill>
                  <a:prstClr val="white"/>
                </a:solidFill>
                <a:latin typeface="Century Gothic" panose="020F0302020204030204"/>
              </a:rPr>
              <a:t>unterschiedlich</a:t>
            </a:r>
            <a:r>
              <a:rPr lang="en-GB" sz="2000" dirty="0">
                <a:solidFill>
                  <a:prstClr val="white"/>
                </a:solidFill>
                <a:latin typeface="Century Gothic" panose="020F0302020204030204"/>
              </a:rPr>
              <a:t> –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a:t>
            </a:r>
            <a:r>
              <a:rPr kumimoji="0" lang="en-GB" sz="2000" b="0" i="0" u="none" strike="noStrike" kern="1200" cap="none" spc="0" normalizeH="0" baseline="0" noProof="0" dirty="0" err="1">
                <a:ln>
                  <a:noFill/>
                </a:ln>
                <a:solidFill>
                  <a:prstClr val="white"/>
                </a:solidFill>
                <a:effectLst/>
                <a:uLnTx/>
                <a:uFillTx/>
                <a:latin typeface="Century Gothic" panose="020F0302020204030204"/>
              </a:rPr>
              <a:t>ie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rPr>
              <a:t>Kreide</a:t>
            </a:r>
            <a:r>
              <a:rPr kumimoji="0" lang="en-GB" sz="2000" b="0" i="0" u="none" strike="noStrike" kern="1200" cap="none" spc="0" normalizeH="0" baseline="0" noProof="0" dirty="0">
                <a:ln>
                  <a:noFill/>
                </a:ln>
                <a:solidFill>
                  <a:prstClr val="white"/>
                </a:solidFill>
                <a:effectLst/>
                <a:uLnTx/>
                <a:uFillTx/>
                <a:latin typeface="Century Gothic" panose="020F0302020204030204"/>
              </a:rPr>
              <a:t> – chalk</a:t>
            </a:r>
            <a:br>
              <a:rPr kumimoji="0" lang="en-GB" sz="2000" b="0" i="0" u="none" strike="noStrike" kern="1200" cap="none" spc="0" normalizeH="0" baseline="0" noProof="0" dirty="0">
                <a:ln>
                  <a:noFill/>
                </a:ln>
                <a:solidFill>
                  <a:prstClr val="white"/>
                </a:solidFill>
                <a:effectLst/>
                <a:uLnTx/>
                <a:uFillTx/>
                <a:latin typeface="Century Gothic" panose="020F0302020204030204"/>
              </a:rPr>
            </a:br>
            <a:r>
              <a:rPr kumimoji="0" lang="en-GB" sz="2000" b="0" i="0" u="none" strike="noStrike" kern="1200" cap="none" spc="0" normalizeH="0" baseline="0" noProof="0" dirty="0">
                <a:ln>
                  <a:noFill/>
                </a:ln>
                <a:solidFill>
                  <a:prstClr val="white"/>
                </a:solidFill>
                <a:effectLst/>
                <a:uLnTx/>
                <a:uFillTx/>
                <a:latin typeface="Century Gothic" panose="020F0302020204030204"/>
              </a:rPr>
              <a:t> die </a:t>
            </a:r>
            <a:r>
              <a:rPr kumimoji="0" lang="en-GB" sz="2000" b="0" i="0" u="none" strike="noStrike" kern="1200" cap="none" spc="0" normalizeH="0" baseline="0" noProof="0" dirty="0" err="1">
                <a:ln>
                  <a:noFill/>
                </a:ln>
                <a:solidFill>
                  <a:prstClr val="white"/>
                </a:solidFill>
                <a:effectLst/>
                <a:uLnTx/>
                <a:uFillTx/>
                <a:latin typeface="Century Gothic" panose="020F0302020204030204"/>
              </a:rPr>
              <a:t>Schreibwaren</a:t>
            </a:r>
            <a:r>
              <a:rPr kumimoji="0" lang="en-GB" sz="2000" b="0" i="0" u="none" strike="noStrike" kern="1200" cap="none" spc="0" normalizeH="0" baseline="0" noProof="0" dirty="0">
                <a:ln>
                  <a:noFill/>
                </a:ln>
                <a:solidFill>
                  <a:prstClr val="white"/>
                </a:solidFill>
                <a:effectLst/>
                <a:uLnTx/>
                <a:uFillTx/>
                <a:latin typeface="Century Gothic" panose="020F0302020204030204"/>
              </a:rPr>
              <a:t> – stationery</a:t>
            </a:r>
          </a:p>
        </p:txBody>
      </p:sp>
      <p:sp>
        <p:nvSpPr>
          <p:cNvPr id="34" name="TextBox 33">
            <a:extLst>
              <a:ext uri="{FF2B5EF4-FFF2-40B4-BE49-F238E27FC236}">
                <a16:creationId xmlns:a16="http://schemas.microsoft.com/office/drawing/2014/main" id="{55203154-3302-483C-8E0E-6E6ADB0665A8}"/>
              </a:ext>
            </a:extLst>
          </p:cNvPr>
          <p:cNvSpPr txBox="1"/>
          <p:nvPr/>
        </p:nvSpPr>
        <p:spPr>
          <a:xfrm>
            <a:off x="180000" y="1296000"/>
            <a:ext cx="5189561" cy="415498"/>
          </a:xfrm>
          <a:prstGeom prst="rect">
            <a:avLst/>
          </a:prstGeom>
          <a:noFill/>
        </p:spPr>
        <p:txBody>
          <a:bodyPr wrap="square" rtlCol="0">
            <a:spAutoFit/>
          </a:bodyPr>
          <a:lstStyle/>
          <a:p>
            <a:r>
              <a:rPr lang="en-US" sz="2100" dirty="0">
                <a:solidFill>
                  <a:schemeClr val="accent5">
                    <a:lumMod val="50000"/>
                  </a:schemeClr>
                </a:solidFill>
              </a:rPr>
              <a:t>Lies den Text. </a:t>
            </a:r>
            <a:r>
              <a:rPr lang="en-US" sz="2100" dirty="0" err="1">
                <a:solidFill>
                  <a:schemeClr val="accent5">
                    <a:lumMod val="50000"/>
                  </a:schemeClr>
                </a:solidFill>
              </a:rPr>
              <a:t>Welche</a:t>
            </a:r>
            <a:r>
              <a:rPr lang="en-US" sz="2100" dirty="0">
                <a:solidFill>
                  <a:schemeClr val="accent5">
                    <a:lumMod val="50000"/>
                  </a:schemeClr>
                </a:solidFill>
              </a:rPr>
              <a:t> </a:t>
            </a:r>
            <a:r>
              <a:rPr lang="en-US" sz="2100" dirty="0" err="1">
                <a:solidFill>
                  <a:schemeClr val="accent5">
                    <a:lumMod val="50000"/>
                  </a:schemeClr>
                </a:solidFill>
              </a:rPr>
              <a:t>Zahl</a:t>
            </a:r>
            <a:r>
              <a:rPr lang="en-US" sz="2100" dirty="0">
                <a:solidFill>
                  <a:schemeClr val="accent5">
                    <a:lumMod val="50000"/>
                  </a:schemeClr>
                </a:solidFill>
              </a:rPr>
              <a:t> </a:t>
            </a:r>
            <a:r>
              <a:rPr lang="en-US" sz="2100" dirty="0" err="1">
                <a:solidFill>
                  <a:schemeClr val="accent5">
                    <a:lumMod val="50000"/>
                  </a:schemeClr>
                </a:solidFill>
              </a:rPr>
              <a:t>passt</a:t>
            </a:r>
            <a:r>
              <a:rPr lang="en-US" sz="2100" dirty="0">
                <a:solidFill>
                  <a:schemeClr val="accent5">
                    <a:lumMod val="50000"/>
                  </a:schemeClr>
                </a:solidFill>
              </a:rPr>
              <a:t>?</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40411" cy="707849"/>
          </a:xfrm>
        </p:spPr>
        <p:txBody>
          <a:bodyPr>
            <a:normAutofit/>
          </a:bodyPr>
          <a:lstStyle/>
          <a:p>
            <a:r>
              <a:rPr lang="en-GB" sz="3600" b="1" dirty="0" err="1">
                <a:solidFill>
                  <a:schemeClr val="bg1"/>
                </a:solidFill>
              </a:rPr>
              <a:t>Nummern</a:t>
            </a:r>
            <a:r>
              <a:rPr lang="en-GB" sz="3600" b="1" dirty="0">
                <a:solidFill>
                  <a:schemeClr val="bg1"/>
                </a:solidFill>
              </a:rPr>
              <a:t> 21+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543F269-166B-41CA-B613-020D7DB1D7B2}"/>
              </a:ext>
            </a:extLst>
          </p:cNvPr>
          <p:cNvSpPr txBox="1"/>
          <p:nvPr/>
        </p:nvSpPr>
        <p:spPr>
          <a:xfrm>
            <a:off x="138135" y="1233893"/>
            <a:ext cx="11777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numbers with double digits, we say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big digit first: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5E80429C-D901-4618-9C27-460A45BF664C}"/>
              </a:ext>
            </a:extLst>
          </p:cNvPr>
          <p:cNvSpPr/>
          <p:nvPr/>
        </p:nvSpPr>
        <p:spPr>
          <a:xfrm>
            <a:off x="1813822" y="4030078"/>
            <a:ext cx="8405183" cy="461665"/>
          </a:xfrm>
          <a:prstGeom prst="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digit you hear at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number.</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C326BBC2-5C28-4D0A-A604-79E0B9AD6A28}"/>
              </a:ext>
            </a:extLst>
          </p:cNvPr>
          <p:cNvSpPr txBox="1"/>
          <p:nvPr/>
        </p:nvSpPr>
        <p:spPr>
          <a:xfrm>
            <a:off x="127751" y="2352367"/>
            <a:ext cx="12646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 we say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 digit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first:</a:t>
            </a:r>
          </a:p>
        </p:txBody>
      </p:sp>
      <p:sp>
        <p:nvSpPr>
          <p:cNvPr id="13" name="TextBox 12">
            <a:extLst>
              <a:ext uri="{FF2B5EF4-FFF2-40B4-BE49-F238E27FC236}">
                <a16:creationId xmlns:a16="http://schemas.microsoft.com/office/drawing/2014/main" id="{7FA96A79-78C0-4451-B196-32E44D8231C3}"/>
              </a:ext>
            </a:extLst>
          </p:cNvPr>
          <p:cNvSpPr txBox="1"/>
          <p:nvPr/>
        </p:nvSpPr>
        <p:spPr>
          <a:xfrm>
            <a:off x="180000" y="3470841"/>
            <a:ext cx="11777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sure you don’t get confused:</a:t>
            </a:r>
          </a:p>
        </p:txBody>
      </p:sp>
      <p:sp>
        <p:nvSpPr>
          <p:cNvPr id="14" name="TextBox 13">
            <a:extLst>
              <a:ext uri="{FF2B5EF4-FFF2-40B4-BE49-F238E27FC236}">
                <a16:creationId xmlns:a16="http://schemas.microsoft.com/office/drawing/2014/main" id="{D1B479BC-6C1E-485D-B927-E8250A803091}"/>
              </a:ext>
            </a:extLst>
          </p:cNvPr>
          <p:cNvSpPr txBox="1"/>
          <p:nvPr/>
        </p:nvSpPr>
        <p:spPr>
          <a:xfrm>
            <a:off x="138135" y="4323169"/>
            <a:ext cx="117773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14">
            <a:hlinkClick r:id="" action="ppaction://noaction">
              <a:snd r:embed="rId5" name="9.2.2.2 Slide 2 a.wav"/>
            </a:hlinkClick>
            <a:extLst>
              <a:ext uri="{FF2B5EF4-FFF2-40B4-BE49-F238E27FC236}">
                <a16:creationId xmlns:a16="http://schemas.microsoft.com/office/drawing/2014/main" id="{B07F0DA4-72CD-4673-9390-4CA1A1FA82A6}"/>
              </a:ext>
            </a:extLst>
          </p:cNvPr>
          <p:cNvSpPr/>
          <p:nvPr/>
        </p:nvSpPr>
        <p:spPr>
          <a:xfrm>
            <a:off x="526546"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6" name="9.2.2.2 Slide 2 b.wav"/>
            </a:hlinkClick>
            <a:extLst>
              <a:ext uri="{FF2B5EF4-FFF2-40B4-BE49-F238E27FC236}">
                <a16:creationId xmlns:a16="http://schemas.microsoft.com/office/drawing/2014/main" id="{7040D640-A943-42E4-8FF1-9A2C454FE34F}"/>
              </a:ext>
            </a:extLst>
          </p:cNvPr>
          <p:cNvSpPr/>
          <p:nvPr/>
        </p:nvSpPr>
        <p:spPr>
          <a:xfrm>
            <a:off x="3113952"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7" name="9.2.2.2 Slide 2 c.wav"/>
            </a:hlinkClick>
            <a:extLst>
              <a:ext uri="{FF2B5EF4-FFF2-40B4-BE49-F238E27FC236}">
                <a16:creationId xmlns:a16="http://schemas.microsoft.com/office/drawing/2014/main" id="{24C49D8B-0120-41DE-968D-406A9CACAC47}"/>
              </a:ext>
            </a:extLst>
          </p:cNvPr>
          <p:cNvSpPr/>
          <p:nvPr/>
        </p:nvSpPr>
        <p:spPr>
          <a:xfrm>
            <a:off x="5701358"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8" name="9.2.2.2 Slide 2 d.wav"/>
            </a:hlinkClick>
            <a:extLst>
              <a:ext uri="{FF2B5EF4-FFF2-40B4-BE49-F238E27FC236}">
                <a16:creationId xmlns:a16="http://schemas.microsoft.com/office/drawing/2014/main" id="{3032031C-5AC6-4B24-8F12-EE086E60AD11}"/>
              </a:ext>
            </a:extLst>
          </p:cNvPr>
          <p:cNvSpPr/>
          <p:nvPr/>
        </p:nvSpPr>
        <p:spPr>
          <a:xfrm>
            <a:off x="8288764"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d</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18CAD72-3E88-4040-867A-8F5766A0CD4C}"/>
              </a:ext>
            </a:extLst>
          </p:cNvPr>
          <p:cNvSpPr txBox="1"/>
          <p:nvPr/>
        </p:nvSpPr>
        <p:spPr>
          <a:xfrm>
            <a:off x="1535145"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27</a:t>
            </a:r>
          </a:p>
        </p:txBody>
      </p:sp>
      <p:sp>
        <p:nvSpPr>
          <p:cNvPr id="20" name="TextBox 19">
            <a:extLst>
              <a:ext uri="{FF2B5EF4-FFF2-40B4-BE49-F238E27FC236}">
                <a16:creationId xmlns:a16="http://schemas.microsoft.com/office/drawing/2014/main" id="{B4935007-A3F4-4B2C-8F95-977F43D5F4AE}"/>
              </a:ext>
            </a:extLst>
          </p:cNvPr>
          <p:cNvSpPr txBox="1"/>
          <p:nvPr/>
        </p:nvSpPr>
        <p:spPr>
          <a:xfrm>
            <a:off x="4120673"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93</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9FD96D2-04D8-4F0E-BDFE-3FC036DA0DED}"/>
              </a:ext>
            </a:extLst>
          </p:cNvPr>
          <p:cNvSpPr txBox="1"/>
          <p:nvPr/>
        </p:nvSpPr>
        <p:spPr>
          <a:xfrm>
            <a:off x="6706201"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4</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22" name="TextBox 21">
            <a:extLst>
              <a:ext uri="{FF2B5EF4-FFF2-40B4-BE49-F238E27FC236}">
                <a16:creationId xmlns:a16="http://schemas.microsoft.com/office/drawing/2014/main" id="{F25D0184-1E5B-45DC-B7A9-866889493D7A}"/>
              </a:ext>
            </a:extLst>
          </p:cNvPr>
          <p:cNvSpPr txBox="1"/>
          <p:nvPr/>
        </p:nvSpPr>
        <p:spPr>
          <a:xfrm>
            <a:off x="9291729"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36</a:t>
            </a:r>
          </a:p>
        </p:txBody>
      </p:sp>
      <p:pic>
        <p:nvPicPr>
          <p:cNvPr id="24" name="Picture 23" descr="Wolfgang smiling">
            <a:extLst>
              <a:ext uri="{FF2B5EF4-FFF2-40B4-BE49-F238E27FC236}">
                <a16:creationId xmlns:a16="http://schemas.microsoft.com/office/drawing/2014/main" id="{63A92B34-8EB3-43D1-9FE4-C30297D6A4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7121" y="4504305"/>
            <a:ext cx="1744879" cy="1679034"/>
          </a:xfrm>
          <a:prstGeom prst="rect">
            <a:avLst/>
          </a:prstGeom>
        </p:spPr>
      </p:pic>
      <p:sp>
        <p:nvSpPr>
          <p:cNvPr id="23" name="TextBox 22">
            <a:extLst>
              <a:ext uri="{FF2B5EF4-FFF2-40B4-BE49-F238E27FC236}">
                <a16:creationId xmlns:a16="http://schemas.microsoft.com/office/drawing/2014/main" id="{8A8B5FF9-2F86-4045-B03D-740DC601776D}"/>
              </a:ext>
            </a:extLst>
          </p:cNvPr>
          <p:cNvSpPr txBox="1"/>
          <p:nvPr/>
        </p:nvSpPr>
        <p:spPr>
          <a:xfrm>
            <a:off x="138135" y="1793130"/>
            <a:ext cx="117773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rPr>
              <a:t>big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r>
              <a:rPr kumimoji="0" lang="en-US" sz="2400" b="0" i="0" u="none" strike="noStrike" kern="1200" cap="none" spc="0" normalizeH="0" baseline="0" noProof="0" dirty="0">
                <a:ln>
                  <a:noFill/>
                </a:ln>
                <a:solidFill>
                  <a:srgbClr val="FE6700"/>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FE6700"/>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FE6700"/>
                </a:solidFill>
                <a:effectLst/>
                <a:uLnTx/>
                <a:uFillTx/>
                <a:latin typeface="Century Gothic" panose="020F0302020204030204"/>
                <a:ea typeface="+mn-ea"/>
                <a:cs typeface="+mn-cs"/>
              </a:rPr>
              <a:t>wenty</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00B050"/>
                </a:solidFill>
                <a:effectLst/>
                <a:uLnTx/>
                <a:uFillTx/>
                <a:latin typeface="Century Gothic" panose="020F0302020204030204"/>
                <a:ea typeface="+mn-ea"/>
                <a:cs typeface="+mn-cs"/>
                <a:sym typeface="Wingdings" panose="05000000000000000000" pitchFamily="2" charset="2"/>
              </a:rPr>
              <a:t>small</a:t>
            </a:r>
            <a:endParaRPr kumimoji="0" lang="en-US" sz="2400" b="1"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F96CD474-4E45-4D88-A060-400B398B4E44}"/>
              </a:ext>
            </a:extLst>
          </p:cNvPr>
          <p:cNvSpPr txBox="1"/>
          <p:nvPr/>
        </p:nvSpPr>
        <p:spPr>
          <a:xfrm>
            <a:off x="127751" y="2911604"/>
            <a:ext cx="117773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entury Gothic" panose="020F0302020204030204"/>
                <a:ea typeface="+mn-ea"/>
                <a:cs typeface="+mn-cs"/>
              </a:rPr>
              <a:t>small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ein</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a:t>
            </a:r>
            <a:r>
              <a:rPr kumimoji="0" lang="en-US" sz="2400" b="1" i="0" u="none" strike="noStrike" kern="1200" cap="none" spc="0" normalizeH="0" baseline="0" noProof="0" dirty="0" err="1">
                <a:ln>
                  <a:noFill/>
                </a:ln>
                <a:solidFill>
                  <a:srgbClr val="FE6700"/>
                </a:solidFill>
                <a:effectLst/>
                <a:uLnTx/>
                <a:uFillTx/>
                <a:latin typeface="Century Gothic" panose="020F0302020204030204"/>
                <a:ea typeface="+mn-ea"/>
                <a:cs typeface="+mn-cs"/>
              </a:rPr>
              <a:t>zwanzig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sym typeface="Wingdings" panose="05000000000000000000" pitchFamily="2" charset="2"/>
              </a:rPr>
              <a:t>big</a:t>
            </a:r>
            <a:endParaRPr kumimoji="0" lang="en-US" sz="24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63151DD-6F9A-434F-8949-9928AAD767FF}"/>
              </a:ext>
            </a:extLst>
          </p:cNvPr>
          <p:cNvSpPr/>
          <p:nvPr/>
        </p:nvSpPr>
        <p:spPr>
          <a:xfrm>
            <a:off x="4027990" y="1793130"/>
            <a:ext cx="925975" cy="424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D42AAC8-4014-4716-A454-0570A0D91505}"/>
              </a:ext>
            </a:extLst>
          </p:cNvPr>
          <p:cNvSpPr/>
          <p:nvPr/>
        </p:nvSpPr>
        <p:spPr>
          <a:xfrm>
            <a:off x="6807200" y="1779685"/>
            <a:ext cx="1391733" cy="424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7959070-8A73-460B-A5AA-B02888AB2820}"/>
              </a:ext>
            </a:extLst>
          </p:cNvPr>
          <p:cNvSpPr/>
          <p:nvPr/>
        </p:nvSpPr>
        <p:spPr>
          <a:xfrm>
            <a:off x="3826183" y="2874748"/>
            <a:ext cx="1120013"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DA1DD69B-232A-4134-AB6C-A6C9E966CFD6}"/>
              </a:ext>
            </a:extLst>
          </p:cNvPr>
          <p:cNvSpPr/>
          <p:nvPr/>
        </p:nvSpPr>
        <p:spPr>
          <a:xfrm>
            <a:off x="7327926" y="2911457"/>
            <a:ext cx="1683371"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3847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12" grpId="0"/>
      <p:bldP spid="13" grpId="0"/>
      <p:bldP spid="14" grpId="0"/>
      <p:bldP spid="15" grpId="0" animBg="1"/>
      <p:bldP spid="16" grpId="0" animBg="1"/>
      <p:bldP spid="17" grpId="0" animBg="1"/>
      <p:bldP spid="18" grpId="0" animBg="1"/>
      <p:bldP spid="19" grpId="0"/>
      <p:bldP spid="20" grpId="0"/>
      <p:bldP spid="21" grpId="0"/>
      <p:bldP spid="22" grpId="0"/>
      <p:bldP spid="23" grpId="0"/>
      <p:bldP spid="26" grpId="0"/>
      <p:bldP spid="2" grpId="0" animBg="1"/>
      <p:bldP spid="2" grpId="1" animBg="1"/>
      <p:bldP spid="27" grpId="0" animBg="1"/>
      <p:bldP spid="27" grpId="1" animBg="1"/>
      <p:bldP spid="28" grpId="0" animBg="1"/>
      <p:bldP spid="28" grpId="1" animBg="1"/>
      <p:bldP spid="29" grpId="0" animBg="1"/>
      <p:bldP spid="2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17915" cy="707849"/>
          </a:xfrm>
        </p:spPr>
        <p:txBody>
          <a:bodyPr>
            <a:noAutofit/>
          </a:bodyPr>
          <a:lstStyle/>
          <a:p>
            <a:pPr>
              <a:lnSpc>
                <a:spcPct val="107000"/>
              </a:lnSpc>
              <a:spcAft>
                <a:spcPts val="800"/>
              </a:spcAft>
            </a:pPr>
            <a:r>
              <a:rPr lang="de-DE" sz="2800" b="1" dirty="0">
                <a:solidFill>
                  <a:schemeClr val="bg1"/>
                </a:solidFill>
                <a:ea typeface="Calibri" panose="020F0502020204030204" pitchFamily="34" charset="0"/>
                <a:cs typeface="Times New Roman" panose="02020603050405020304" pitchFamily="18" charset="0"/>
              </a:rPr>
              <a:t>Deutsche Schulen in Zahlen [2/2]</a:t>
            </a:r>
            <a:endParaRPr lang="en-GB" sz="2800" b="1" dirty="0">
              <a:solidFill>
                <a:schemeClr val="bg1"/>
              </a:solidFill>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7345159" cy="415498"/>
          </a:xfrm>
          <a:prstGeom prst="rect">
            <a:avLst/>
          </a:prstGeom>
          <a:noFill/>
        </p:spPr>
        <p:txBody>
          <a:bodyPr wrap="square" rtlCol="0">
            <a:spAutoFit/>
          </a:bodyPr>
          <a:lstStyle/>
          <a:p>
            <a:r>
              <a:rPr lang="en-US" sz="2100" dirty="0">
                <a:solidFill>
                  <a:schemeClr val="accent5">
                    <a:lumMod val="50000"/>
                  </a:schemeClr>
                </a:solidFill>
              </a:rPr>
              <a:t>Lies den Text. Was </a:t>
            </a:r>
            <a:r>
              <a:rPr lang="en-US" sz="2100" dirty="0" err="1">
                <a:solidFill>
                  <a:schemeClr val="accent5">
                    <a:lumMod val="50000"/>
                  </a:schemeClr>
                </a:solidFill>
              </a:rPr>
              <a:t>bedeuten</a:t>
            </a:r>
            <a:r>
              <a:rPr lang="en-US" sz="2100" dirty="0">
                <a:solidFill>
                  <a:schemeClr val="accent5">
                    <a:lumMod val="50000"/>
                  </a:schemeClr>
                </a:solidFill>
              </a:rPr>
              <a:t> die </a:t>
            </a:r>
            <a:r>
              <a:rPr lang="en-US" sz="2100" dirty="0" err="1">
                <a:solidFill>
                  <a:schemeClr val="accent5">
                    <a:lumMod val="50000"/>
                  </a:schemeClr>
                </a:solidFill>
              </a:rPr>
              <a:t>Zahlen</a:t>
            </a:r>
            <a:r>
              <a:rPr lang="en-US" sz="2100" dirty="0">
                <a:solidFill>
                  <a:schemeClr val="accent5">
                    <a:lumMod val="50000"/>
                  </a:schemeClr>
                </a:solidFill>
              </a:rPr>
              <a:t> auf </a:t>
            </a:r>
            <a:r>
              <a:rPr lang="en-US" sz="2100" dirty="0" err="1">
                <a:solidFill>
                  <a:schemeClr val="accent5">
                    <a:lumMod val="50000"/>
                  </a:schemeClr>
                </a:solidFill>
              </a:rPr>
              <a:t>Englisch</a:t>
            </a:r>
            <a:r>
              <a:rPr lang="en-US" sz="2100" dirty="0">
                <a:solidFill>
                  <a:schemeClr val="accent5">
                    <a:lumMod val="50000"/>
                  </a:schemeClr>
                </a:solidFill>
              </a:rPr>
              <a:t>?</a:t>
            </a:r>
          </a:p>
        </p:txBody>
      </p:sp>
      <p:sp>
        <p:nvSpPr>
          <p:cNvPr id="2" name="Rectangle 1">
            <a:extLst>
              <a:ext uri="{FF2B5EF4-FFF2-40B4-BE49-F238E27FC236}">
                <a16:creationId xmlns:a16="http://schemas.microsoft.com/office/drawing/2014/main" id="{890C28F7-BC99-419C-BCF1-BF0F01C57956}"/>
              </a:ext>
            </a:extLst>
          </p:cNvPr>
          <p:cNvSpPr/>
          <p:nvPr/>
        </p:nvSpPr>
        <p:spPr>
          <a:xfrm>
            <a:off x="312670" y="1871840"/>
            <a:ext cx="7345159" cy="4348050"/>
          </a:xfrm>
          <a:prstGeom prst="rect">
            <a:avLst/>
          </a:prstGeom>
        </p:spPr>
        <p:txBody>
          <a:bodyPr wrap="square">
            <a:spAutoFit/>
          </a:bodyPr>
          <a:lstStyle/>
          <a:p>
            <a:pPr>
              <a:lnSpc>
                <a:spcPct val="107000"/>
              </a:lnSpc>
              <a:spcAft>
                <a:spcPts val="800"/>
              </a:spcAft>
            </a:pPr>
            <a:r>
              <a:rPr lang="de-DE" sz="2000" dirty="0">
                <a:solidFill>
                  <a:srgbClr val="002060"/>
                </a:solidFill>
                <a:latin typeface="+mj-lt"/>
                <a:ea typeface="Calibri" panose="020F0502020204030204" pitchFamily="34" charset="0"/>
                <a:cs typeface="Calibri" panose="020F0502020204030204" pitchFamily="34" charset="0"/>
              </a:rPr>
              <a:t>In Deutschland gehen im Moment circa </a:t>
            </a:r>
            <a:r>
              <a:rPr lang="de-DE" sz="2000" b="1" dirty="0">
                <a:solidFill>
                  <a:srgbClr val="002060"/>
                </a:solidFill>
                <a:latin typeface="+mj-lt"/>
                <a:ea typeface="Calibri" panose="020F0502020204030204" pitchFamily="34" charset="0"/>
                <a:cs typeface="Calibri" panose="020F0502020204030204" pitchFamily="34" charset="0"/>
              </a:rPr>
              <a:t>8,33 Millionen </a:t>
            </a:r>
            <a:r>
              <a:rPr lang="de-DE" sz="2000" dirty="0">
                <a:solidFill>
                  <a:srgbClr val="002060"/>
                </a:solidFill>
                <a:latin typeface="+mj-lt"/>
                <a:ea typeface="Calibri" panose="020F0502020204030204" pitchFamily="34" charset="0"/>
                <a:cs typeface="Calibri" panose="020F0502020204030204" pitchFamily="34" charset="0"/>
              </a:rPr>
              <a:t>Schülerinnen und Schüler in die Schule. Sie haben ungefähr </a:t>
            </a:r>
            <a:r>
              <a:rPr lang="de-DE" sz="2000" b="1" dirty="0">
                <a:solidFill>
                  <a:srgbClr val="002060"/>
                </a:solidFill>
                <a:latin typeface="+mj-lt"/>
                <a:ea typeface="Calibri" panose="020F0502020204030204" pitchFamily="34" charset="0"/>
                <a:cs typeface="Calibri" panose="020F0502020204030204" pitchFamily="34" charset="0"/>
              </a:rPr>
              <a:t>zwölf</a:t>
            </a:r>
            <a:r>
              <a:rPr lang="de-DE" sz="2000" dirty="0">
                <a:solidFill>
                  <a:srgbClr val="002060"/>
                </a:solidFill>
                <a:latin typeface="+mj-lt"/>
                <a:ea typeface="Calibri" panose="020F0502020204030204" pitchFamily="34" charset="0"/>
                <a:cs typeface="Calibri" panose="020F0502020204030204" pitchFamily="34" charset="0"/>
              </a:rPr>
              <a:t> Wochen Ferien pro Jahr. Schulen gibt es insgesamt </a:t>
            </a:r>
            <a:r>
              <a:rPr lang="de-DE" sz="2000" b="1" dirty="0">
                <a:solidFill>
                  <a:srgbClr val="002060"/>
                </a:solidFill>
                <a:latin typeface="+mj-lt"/>
                <a:ea typeface="Calibri" panose="020F0502020204030204" pitchFamily="34" charset="0"/>
                <a:cs typeface="Times New Roman" panose="02020603050405020304" pitchFamily="18" charset="0"/>
              </a:rPr>
              <a:t>32.332</a:t>
            </a:r>
            <a:r>
              <a:rPr lang="de-DE" sz="2000" dirty="0">
                <a:solidFill>
                  <a:srgbClr val="002060"/>
                </a:solidFill>
                <a:latin typeface="+mj-lt"/>
                <a:ea typeface="Calibri" panose="020F0502020204030204" pitchFamily="34" charset="0"/>
                <a:cs typeface="Times New Roman" panose="02020603050405020304" pitchFamily="18" charset="0"/>
              </a:rPr>
              <a:t>. </a:t>
            </a:r>
            <a:r>
              <a:rPr lang="de-DE" sz="2000" dirty="0">
                <a:solidFill>
                  <a:srgbClr val="002060"/>
                </a:solidFill>
                <a:latin typeface="+mj-lt"/>
                <a:ea typeface="Calibri" panose="020F0502020204030204" pitchFamily="34" charset="0"/>
                <a:cs typeface="Calibri" panose="020F0502020204030204" pitchFamily="34" charset="0"/>
              </a:rPr>
              <a:t> Die Lehrer – es gibt </a:t>
            </a:r>
            <a:r>
              <a:rPr lang="de-DE" sz="2000" b="1" dirty="0">
                <a:solidFill>
                  <a:srgbClr val="002060"/>
                </a:solidFill>
                <a:latin typeface="+mj-lt"/>
                <a:ea typeface="Calibri" panose="020F0502020204030204" pitchFamily="34" charset="0"/>
                <a:cs typeface="Calibri" panose="020F0502020204030204" pitchFamily="34" charset="0"/>
              </a:rPr>
              <a:t>782.613</a:t>
            </a:r>
            <a:r>
              <a:rPr lang="de-DE" sz="2000" dirty="0">
                <a:solidFill>
                  <a:srgbClr val="002060"/>
                </a:solidFill>
                <a:latin typeface="+mj-lt"/>
                <a:ea typeface="Calibri" panose="020F0502020204030204" pitchFamily="34" charset="0"/>
                <a:cs typeface="Calibri" panose="020F0502020204030204" pitchFamily="34" charset="0"/>
              </a:rPr>
              <a:t> von ihnen – entscheiden, wie viele Hausaufgaben die Schüler bekommen. Im Durchschnitt sind es </a:t>
            </a:r>
            <a:r>
              <a:rPr lang="de-DE" sz="2000" b="1" dirty="0">
                <a:solidFill>
                  <a:srgbClr val="002060"/>
                </a:solidFill>
                <a:latin typeface="+mj-lt"/>
                <a:ea typeface="Calibri" panose="020F0502020204030204" pitchFamily="34" charset="0"/>
                <a:cs typeface="Calibri" panose="020F0502020204030204" pitchFamily="34" charset="0"/>
              </a:rPr>
              <a:t>fünf</a:t>
            </a:r>
            <a:r>
              <a:rPr lang="de-DE" sz="2000" dirty="0">
                <a:solidFill>
                  <a:srgbClr val="002060"/>
                </a:solidFill>
                <a:latin typeface="+mj-lt"/>
                <a:ea typeface="Calibri" panose="020F0502020204030204" pitchFamily="34" charset="0"/>
                <a:cs typeface="Calibri" panose="020F0502020204030204" pitchFamily="34" charset="0"/>
              </a:rPr>
              <a:t> Stunden pro Woche. Unterrichtsstunden sind von Land zu Land unterschiedlich – in Nordrhein-Westfalen waren es 2019/20 </a:t>
            </a:r>
            <a:r>
              <a:rPr lang="de-DE" sz="2000" b="1" dirty="0">
                <a:solidFill>
                  <a:srgbClr val="002060"/>
                </a:solidFill>
                <a:latin typeface="+mj-lt"/>
                <a:ea typeface="Calibri" panose="020F0502020204030204" pitchFamily="34" charset="0"/>
                <a:cs typeface="Calibri" panose="020F0502020204030204" pitchFamily="34" charset="0"/>
              </a:rPr>
              <a:t>3.042.186</a:t>
            </a:r>
            <a:r>
              <a:rPr lang="de-DE" sz="2000" dirty="0">
                <a:solidFill>
                  <a:srgbClr val="002060"/>
                </a:solidFill>
                <a:latin typeface="+mj-lt"/>
                <a:ea typeface="Calibri" panose="020F0502020204030204" pitchFamily="34" charset="0"/>
                <a:cs typeface="Calibri" panose="020F0502020204030204" pitchFamily="34" charset="0"/>
              </a:rPr>
              <a:t>. Früher gab es in im Klassenzimmer immer Kreidetafeln, aber jetzt sind sie digital. Auch die größten Schreibwarenunternehmen verkaufen jetzt immer weniger Kulis – das Marktvolumen war </a:t>
            </a:r>
            <a:r>
              <a:rPr lang="de-DE" sz="2000" b="1" dirty="0">
                <a:solidFill>
                  <a:srgbClr val="002060"/>
                </a:solidFill>
                <a:latin typeface="+mj-lt"/>
                <a:ea typeface="Calibri" panose="020F0502020204030204" pitchFamily="34" charset="0"/>
                <a:cs typeface="Calibri" panose="020F0502020204030204" pitchFamily="34" charset="0"/>
              </a:rPr>
              <a:t>2018</a:t>
            </a:r>
            <a:r>
              <a:rPr lang="de-DE" sz="2000" dirty="0">
                <a:solidFill>
                  <a:srgbClr val="002060"/>
                </a:solidFill>
                <a:latin typeface="+mj-lt"/>
                <a:ea typeface="Calibri" panose="020F0502020204030204" pitchFamily="34" charset="0"/>
                <a:cs typeface="Calibri" panose="020F0502020204030204" pitchFamily="34" charset="0"/>
              </a:rPr>
              <a:t> nur </a:t>
            </a:r>
            <a:r>
              <a:rPr lang="de-DE" sz="2000" b="1" dirty="0">
                <a:solidFill>
                  <a:srgbClr val="002060"/>
                </a:solidFill>
                <a:latin typeface="+mj-lt"/>
                <a:ea typeface="Calibri" panose="020F0502020204030204" pitchFamily="34" charset="0"/>
                <a:cs typeface="Calibri" panose="020F0502020204030204" pitchFamily="34" charset="0"/>
              </a:rPr>
              <a:t>12,8 Milliarden </a:t>
            </a:r>
            <a:r>
              <a:rPr lang="de-DE" sz="2000" dirty="0">
                <a:solidFill>
                  <a:srgbClr val="002060"/>
                </a:solidFill>
                <a:latin typeface="+mj-lt"/>
                <a:ea typeface="Calibri" panose="020F0502020204030204" pitchFamily="34" charset="0"/>
                <a:cs typeface="Calibri" panose="020F0502020204030204" pitchFamily="34" charset="0"/>
              </a:rPr>
              <a:t>Euro. </a:t>
            </a:r>
            <a:endParaRPr lang="en-GB" sz="2000" dirty="0">
              <a:solidFill>
                <a:srgbClr val="002060"/>
              </a:solidFill>
              <a:latin typeface="+mj-lt"/>
              <a:ea typeface="Calibri" panose="020F0502020204030204" pitchFamily="34" charset="0"/>
              <a:cs typeface="Times New Roman" panose="02020603050405020304" pitchFamily="18" charset="0"/>
            </a:endParaRPr>
          </a:p>
        </p:txBody>
      </p:sp>
      <p:graphicFrame>
        <p:nvGraphicFramePr>
          <p:cNvPr id="9" name="Table 9">
            <a:extLst>
              <a:ext uri="{FF2B5EF4-FFF2-40B4-BE49-F238E27FC236}">
                <a16:creationId xmlns:a16="http://schemas.microsoft.com/office/drawing/2014/main" id="{8866F00F-666F-4FA4-A87F-4D3E80347564}"/>
              </a:ext>
            </a:extLst>
          </p:cNvPr>
          <p:cNvGraphicFramePr>
            <a:graphicFrameLocks noGrp="1"/>
          </p:cNvGraphicFramePr>
          <p:nvPr>
            <p:extLst>
              <p:ext uri="{D42A27DB-BD31-4B8C-83A1-F6EECF244321}">
                <p14:modId xmlns:p14="http://schemas.microsoft.com/office/powerpoint/2010/main" val="2176500187"/>
              </p:ext>
            </p:extLst>
          </p:nvPr>
        </p:nvGraphicFramePr>
        <p:xfrm>
          <a:off x="7707086" y="1022584"/>
          <a:ext cx="4304914" cy="4998720"/>
        </p:xfrm>
        <a:graphic>
          <a:graphicData uri="http://schemas.openxmlformats.org/drawingml/2006/table">
            <a:tbl>
              <a:tblPr firstRow="1" bandRow="1">
                <a:tableStyleId>{00A15C55-8517-42AA-B614-E9B94910E393}</a:tableStyleId>
              </a:tblPr>
              <a:tblGrid>
                <a:gridCol w="1712362">
                  <a:extLst>
                    <a:ext uri="{9D8B030D-6E8A-4147-A177-3AD203B41FA5}">
                      <a16:colId xmlns:a16="http://schemas.microsoft.com/office/drawing/2014/main" val="4205617145"/>
                    </a:ext>
                  </a:extLst>
                </a:gridCol>
                <a:gridCol w="2592552">
                  <a:extLst>
                    <a:ext uri="{9D8B030D-6E8A-4147-A177-3AD203B41FA5}">
                      <a16:colId xmlns:a16="http://schemas.microsoft.com/office/drawing/2014/main" val="2579086079"/>
                    </a:ext>
                  </a:extLst>
                </a:gridCol>
              </a:tblGrid>
              <a:tr h="370840">
                <a:tc>
                  <a:txBody>
                    <a:bodyPr/>
                    <a:lstStyle/>
                    <a:p>
                      <a:r>
                        <a:rPr lang="en-GB" sz="2000" dirty="0"/>
                        <a:t>Number</a:t>
                      </a:r>
                      <a:endParaRPr lang="en-GB" dirty="0"/>
                    </a:p>
                  </a:txBody>
                  <a:tcPr/>
                </a:tc>
                <a:tc>
                  <a:txBody>
                    <a:bodyPr/>
                    <a:lstStyle/>
                    <a:p>
                      <a:r>
                        <a:rPr lang="en-GB" sz="2000" dirty="0"/>
                        <a:t>Info in English</a:t>
                      </a:r>
                    </a:p>
                  </a:txBody>
                  <a:tcPr/>
                </a:tc>
                <a:extLst>
                  <a:ext uri="{0D108BD9-81ED-4DB2-BD59-A6C34878D82A}">
                    <a16:rowId xmlns:a16="http://schemas.microsoft.com/office/drawing/2014/main" val="1405300373"/>
                  </a:ext>
                </a:extLst>
              </a:tr>
              <a:tr h="370840">
                <a:tc>
                  <a:txBody>
                    <a:bodyPr/>
                    <a:lstStyle/>
                    <a:p>
                      <a:r>
                        <a:rPr lang="en-GB" sz="2000" kern="1200" dirty="0">
                          <a:solidFill>
                            <a:srgbClr val="002060"/>
                          </a:solidFill>
                          <a:latin typeface="+mj-lt"/>
                          <a:ea typeface="+mn-ea"/>
                          <a:cs typeface="Calibri" panose="020F0502020204030204" pitchFamily="34" charset="0"/>
                        </a:rPr>
                        <a:t>8.33 million</a:t>
                      </a:r>
                    </a:p>
                  </a:txBody>
                  <a:tcPr anchor="ctr"/>
                </a:tc>
                <a:tc>
                  <a:txBody>
                    <a:bodyPr/>
                    <a:lstStyle/>
                    <a:p>
                      <a:r>
                        <a:rPr lang="en-GB" sz="2000" kern="1200" dirty="0">
                          <a:solidFill>
                            <a:srgbClr val="002060"/>
                          </a:solidFill>
                          <a:latin typeface="+mj-lt"/>
                          <a:ea typeface="+mn-ea"/>
                          <a:cs typeface="Calibri" panose="020F0502020204030204" pitchFamily="34" charset="0"/>
                        </a:rPr>
                        <a:t>pupils in German schools</a:t>
                      </a:r>
                    </a:p>
                  </a:txBody>
                  <a:tcPr/>
                </a:tc>
                <a:extLst>
                  <a:ext uri="{0D108BD9-81ED-4DB2-BD59-A6C34878D82A}">
                    <a16:rowId xmlns:a16="http://schemas.microsoft.com/office/drawing/2014/main" val="2742714437"/>
                  </a:ext>
                </a:extLst>
              </a:tr>
              <a:tr h="370840">
                <a:tc>
                  <a:txBody>
                    <a:bodyPr/>
                    <a:lstStyle/>
                    <a:p>
                      <a:r>
                        <a:rPr lang="en-GB" sz="2000" kern="1200" dirty="0">
                          <a:solidFill>
                            <a:srgbClr val="002060"/>
                          </a:solidFill>
                          <a:latin typeface="+mj-lt"/>
                          <a:ea typeface="+mn-ea"/>
                          <a:cs typeface="Calibri" panose="020F0502020204030204" pitchFamily="34" charset="0"/>
                        </a:rPr>
                        <a:t>12</a:t>
                      </a:r>
                    </a:p>
                  </a:txBody>
                  <a:tcPr anchor="ctr"/>
                </a:tc>
                <a:tc>
                  <a:txBody>
                    <a:bodyPr/>
                    <a:lstStyle/>
                    <a:p>
                      <a:r>
                        <a:rPr lang="en-GB" sz="2000" kern="1200" dirty="0">
                          <a:solidFill>
                            <a:srgbClr val="002060"/>
                          </a:solidFill>
                          <a:latin typeface="+mj-lt"/>
                          <a:ea typeface="+mn-ea"/>
                          <a:cs typeface="Calibri" panose="020F0502020204030204" pitchFamily="34" charset="0"/>
                        </a:rPr>
                        <a:t>weeks holiday per year</a:t>
                      </a:r>
                    </a:p>
                  </a:txBody>
                  <a:tcPr/>
                </a:tc>
                <a:extLst>
                  <a:ext uri="{0D108BD9-81ED-4DB2-BD59-A6C34878D82A}">
                    <a16:rowId xmlns:a16="http://schemas.microsoft.com/office/drawing/2014/main" val="3897450303"/>
                  </a:ext>
                </a:extLst>
              </a:tr>
              <a:tr h="370840">
                <a:tc>
                  <a:txBody>
                    <a:bodyPr/>
                    <a:lstStyle/>
                    <a:p>
                      <a:r>
                        <a:rPr lang="en-GB" sz="2000" kern="1200" dirty="0">
                          <a:solidFill>
                            <a:srgbClr val="002060"/>
                          </a:solidFill>
                          <a:latin typeface="+mj-lt"/>
                          <a:ea typeface="+mn-ea"/>
                          <a:cs typeface="Calibri" panose="020F0502020204030204" pitchFamily="34" charset="0"/>
                        </a:rPr>
                        <a:t>32,332</a:t>
                      </a:r>
                    </a:p>
                  </a:txBody>
                  <a:tcPr anchor="ctr"/>
                </a:tc>
                <a:tc>
                  <a:txBody>
                    <a:bodyPr/>
                    <a:lstStyle/>
                    <a:p>
                      <a:r>
                        <a:rPr lang="en-GB" sz="2000" kern="1200" dirty="0">
                          <a:solidFill>
                            <a:srgbClr val="002060"/>
                          </a:solidFill>
                          <a:latin typeface="+mj-lt"/>
                          <a:ea typeface="+mn-ea"/>
                          <a:cs typeface="Calibri" panose="020F0502020204030204" pitchFamily="34" charset="0"/>
                        </a:rPr>
                        <a:t>total schools</a:t>
                      </a:r>
                    </a:p>
                  </a:txBody>
                  <a:tcPr/>
                </a:tc>
                <a:extLst>
                  <a:ext uri="{0D108BD9-81ED-4DB2-BD59-A6C34878D82A}">
                    <a16:rowId xmlns:a16="http://schemas.microsoft.com/office/drawing/2014/main" val="3687123724"/>
                  </a:ext>
                </a:extLst>
              </a:tr>
              <a:tr h="370840">
                <a:tc>
                  <a:txBody>
                    <a:bodyPr/>
                    <a:lstStyle/>
                    <a:p>
                      <a:r>
                        <a:rPr lang="en-GB" sz="2000" kern="1200" dirty="0">
                          <a:solidFill>
                            <a:srgbClr val="002060"/>
                          </a:solidFill>
                          <a:latin typeface="+mj-lt"/>
                          <a:ea typeface="+mn-ea"/>
                          <a:cs typeface="Calibri" panose="020F0502020204030204" pitchFamily="34" charset="0"/>
                        </a:rPr>
                        <a:t>782,613</a:t>
                      </a:r>
                    </a:p>
                  </a:txBody>
                  <a:tcPr anchor="ctr"/>
                </a:tc>
                <a:tc>
                  <a:txBody>
                    <a:bodyPr/>
                    <a:lstStyle/>
                    <a:p>
                      <a:r>
                        <a:rPr lang="en-GB" sz="2000" kern="1200" dirty="0">
                          <a:solidFill>
                            <a:srgbClr val="002060"/>
                          </a:solidFill>
                          <a:latin typeface="+mj-lt"/>
                          <a:ea typeface="+mn-ea"/>
                          <a:cs typeface="Calibri" panose="020F0502020204030204" pitchFamily="34" charset="0"/>
                        </a:rPr>
                        <a:t>teachers</a:t>
                      </a:r>
                    </a:p>
                  </a:txBody>
                  <a:tcPr/>
                </a:tc>
                <a:extLst>
                  <a:ext uri="{0D108BD9-81ED-4DB2-BD59-A6C34878D82A}">
                    <a16:rowId xmlns:a16="http://schemas.microsoft.com/office/drawing/2014/main" val="2604138040"/>
                  </a:ext>
                </a:extLst>
              </a:tr>
              <a:tr h="370840">
                <a:tc>
                  <a:txBody>
                    <a:bodyPr/>
                    <a:lstStyle/>
                    <a:p>
                      <a:r>
                        <a:rPr lang="en-GB" sz="2000" kern="1200" dirty="0">
                          <a:solidFill>
                            <a:srgbClr val="002060"/>
                          </a:solidFill>
                          <a:latin typeface="+mj-lt"/>
                          <a:ea typeface="+mn-ea"/>
                          <a:cs typeface="Calibri" panose="020F0502020204030204" pitchFamily="34" charset="0"/>
                        </a:rPr>
                        <a:t>5</a:t>
                      </a:r>
                    </a:p>
                  </a:txBody>
                  <a:tcPr anchor="ctr"/>
                </a:tc>
                <a:tc>
                  <a:txBody>
                    <a:bodyPr/>
                    <a:lstStyle/>
                    <a:p>
                      <a:r>
                        <a:rPr lang="en-GB" sz="2000" kern="1200" dirty="0">
                          <a:solidFill>
                            <a:srgbClr val="002060"/>
                          </a:solidFill>
                          <a:latin typeface="+mj-lt"/>
                          <a:ea typeface="+mn-ea"/>
                          <a:cs typeface="Calibri" panose="020F0502020204030204" pitchFamily="34" charset="0"/>
                        </a:rPr>
                        <a:t>hours homework per week</a:t>
                      </a:r>
                    </a:p>
                  </a:txBody>
                  <a:tcPr/>
                </a:tc>
                <a:extLst>
                  <a:ext uri="{0D108BD9-81ED-4DB2-BD59-A6C34878D82A}">
                    <a16:rowId xmlns:a16="http://schemas.microsoft.com/office/drawing/2014/main" val="1025948823"/>
                  </a:ext>
                </a:extLst>
              </a:tr>
              <a:tr h="379496">
                <a:tc>
                  <a:txBody>
                    <a:bodyPr/>
                    <a:lstStyle/>
                    <a:p>
                      <a:r>
                        <a:rPr lang="en-GB" sz="2000" kern="1200" dirty="0">
                          <a:solidFill>
                            <a:srgbClr val="002060"/>
                          </a:solidFill>
                          <a:latin typeface="+mj-lt"/>
                          <a:ea typeface="+mn-ea"/>
                          <a:cs typeface="Calibri" panose="020F0502020204030204" pitchFamily="34" charset="0"/>
                        </a:rPr>
                        <a:t>3,042,186</a:t>
                      </a:r>
                    </a:p>
                  </a:txBody>
                  <a:tcPr anchor="ctr"/>
                </a:tc>
                <a:tc>
                  <a:txBody>
                    <a:bodyPr/>
                    <a:lstStyle/>
                    <a:p>
                      <a:r>
                        <a:rPr lang="en-GB" sz="2000" kern="1200" dirty="0">
                          <a:solidFill>
                            <a:srgbClr val="002060"/>
                          </a:solidFill>
                          <a:latin typeface="+mj-lt"/>
                          <a:ea typeface="+mn-ea"/>
                          <a:cs typeface="Calibri" panose="020F0502020204030204" pitchFamily="34" charset="0"/>
                        </a:rPr>
                        <a:t>lessons in North Rhein-Westphalia 2019/20</a:t>
                      </a:r>
                    </a:p>
                  </a:txBody>
                  <a:tcPr/>
                </a:tc>
                <a:extLst>
                  <a:ext uri="{0D108BD9-81ED-4DB2-BD59-A6C34878D82A}">
                    <a16:rowId xmlns:a16="http://schemas.microsoft.com/office/drawing/2014/main" val="1100684054"/>
                  </a:ext>
                </a:extLst>
              </a:tr>
              <a:tr h="568129">
                <a:tc>
                  <a:txBody>
                    <a:bodyPr/>
                    <a:lstStyle/>
                    <a:p>
                      <a:r>
                        <a:rPr lang="en-GB" sz="2000" kern="1200" dirty="0">
                          <a:solidFill>
                            <a:srgbClr val="002060"/>
                          </a:solidFill>
                          <a:latin typeface="+mj-lt"/>
                          <a:ea typeface="+mn-ea"/>
                          <a:cs typeface="Calibri" panose="020F0502020204030204" pitchFamily="34" charset="0"/>
                        </a:rPr>
                        <a:t>12.8 billion</a:t>
                      </a:r>
                    </a:p>
                  </a:txBody>
                  <a:tcPr anchor="ctr"/>
                </a:tc>
                <a:tc>
                  <a:txBody>
                    <a:bodyPr/>
                    <a:lstStyle/>
                    <a:p>
                      <a:r>
                        <a:rPr lang="en-GB" sz="2000" kern="1200" dirty="0">
                          <a:solidFill>
                            <a:srgbClr val="002060"/>
                          </a:solidFill>
                          <a:latin typeface="+mj-lt"/>
                          <a:ea typeface="+mn-ea"/>
                          <a:cs typeface="Calibri" panose="020F0502020204030204" pitchFamily="34" charset="0"/>
                        </a:rPr>
                        <a:t>market volume of pens in 2018</a:t>
                      </a:r>
                    </a:p>
                  </a:txBody>
                  <a:tcPr/>
                </a:tc>
                <a:extLst>
                  <a:ext uri="{0D108BD9-81ED-4DB2-BD59-A6C34878D82A}">
                    <a16:rowId xmlns:a16="http://schemas.microsoft.com/office/drawing/2014/main" val="1119426918"/>
                  </a:ext>
                </a:extLst>
              </a:tr>
            </a:tbl>
          </a:graphicData>
        </a:graphic>
      </p:graphicFrame>
      <p:sp>
        <p:nvSpPr>
          <p:cNvPr id="13" name="Rectangle 12">
            <a:extLst>
              <a:ext uri="{FF2B5EF4-FFF2-40B4-BE49-F238E27FC236}">
                <a16:creationId xmlns:a16="http://schemas.microsoft.com/office/drawing/2014/main" id="{89ED79E6-B301-4A4A-97DB-EB4B5218BD89}"/>
              </a:ext>
            </a:extLst>
          </p:cNvPr>
          <p:cNvSpPr/>
          <p:nvPr/>
        </p:nvSpPr>
        <p:spPr>
          <a:xfrm>
            <a:off x="9489077" y="1498041"/>
            <a:ext cx="2162992" cy="552827"/>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8C417B63-3BFC-4078-8798-7F908F0D917E}"/>
              </a:ext>
            </a:extLst>
          </p:cNvPr>
          <p:cNvSpPr/>
          <p:nvPr/>
        </p:nvSpPr>
        <p:spPr>
          <a:xfrm>
            <a:off x="9481933" y="2120296"/>
            <a:ext cx="2390253" cy="672708"/>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A3B67878-202A-4869-AFFA-F59F9946EFEB}"/>
              </a:ext>
            </a:extLst>
          </p:cNvPr>
          <p:cNvSpPr/>
          <p:nvPr/>
        </p:nvSpPr>
        <p:spPr>
          <a:xfrm>
            <a:off x="9481932" y="2848656"/>
            <a:ext cx="2162992" cy="327106"/>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A6C6769A-6FD0-4F83-A894-741CFAD4A826}"/>
              </a:ext>
            </a:extLst>
          </p:cNvPr>
          <p:cNvSpPr/>
          <p:nvPr/>
        </p:nvSpPr>
        <p:spPr>
          <a:xfrm>
            <a:off x="9420319" y="3237855"/>
            <a:ext cx="2390253" cy="326303"/>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2FFA9E82-FCD0-40AB-9BE5-B9C59B43F1AD}"/>
              </a:ext>
            </a:extLst>
          </p:cNvPr>
          <p:cNvSpPr/>
          <p:nvPr/>
        </p:nvSpPr>
        <p:spPr>
          <a:xfrm>
            <a:off x="9489075" y="3714370"/>
            <a:ext cx="2182493" cy="552826"/>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0DAC0941-5B8B-492C-81D6-A7AF7263DBAE}"/>
              </a:ext>
            </a:extLst>
          </p:cNvPr>
          <p:cNvSpPr/>
          <p:nvPr/>
        </p:nvSpPr>
        <p:spPr>
          <a:xfrm>
            <a:off x="9481932" y="4355882"/>
            <a:ext cx="2390253" cy="955964"/>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6D53B941-2609-454E-BDF2-578F07A42F32}"/>
              </a:ext>
            </a:extLst>
          </p:cNvPr>
          <p:cNvSpPr/>
          <p:nvPr/>
        </p:nvSpPr>
        <p:spPr>
          <a:xfrm>
            <a:off x="9481933" y="5412890"/>
            <a:ext cx="2182493" cy="552826"/>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078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Wolfgang </a:t>
            </a:r>
            <a:r>
              <a:rPr lang="en-GB" sz="3600" b="1" dirty="0" err="1">
                <a:solidFill>
                  <a:schemeClr val="bg1"/>
                </a:solidFill>
              </a:rPr>
              <a:t>schreibt</a:t>
            </a:r>
            <a:r>
              <a:rPr lang="en-GB" sz="3600" b="1" dirty="0">
                <a:solidFill>
                  <a:schemeClr val="bg1"/>
                </a:solidFill>
              </a:rPr>
              <a:t> an Heidi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877017" cy="1200329"/>
          </a:xfrm>
          <a:prstGeom prst="rect">
            <a:avLst/>
          </a:prstGeom>
          <a:noFill/>
        </p:spPr>
        <p:txBody>
          <a:bodyPr wrap="square" rtlCol="0">
            <a:spAutoFit/>
          </a:bodyPr>
          <a:lstStyle/>
          <a:p>
            <a:r>
              <a:rPr lang="en-US" sz="2400" dirty="0">
                <a:solidFill>
                  <a:schemeClr val="accent5">
                    <a:lumMod val="50000"/>
                  </a:schemeClr>
                </a:solidFill>
              </a:rPr>
              <a:t>Wolfgang decides to write to Heidi, to tell her what he likes about her. Help him out and translate his ideas into German starting with either </a:t>
            </a:r>
            <a:r>
              <a:rPr lang="en-US" sz="2400" i="1" dirty="0">
                <a:solidFill>
                  <a:schemeClr val="accent5">
                    <a:lumMod val="50000"/>
                  </a:schemeClr>
                </a:solidFill>
              </a:rPr>
              <a:t>ich mag </a:t>
            </a:r>
            <a:r>
              <a:rPr lang="en-US" sz="2400" dirty="0">
                <a:solidFill>
                  <a:schemeClr val="accent5">
                    <a:lumMod val="50000"/>
                  </a:schemeClr>
                </a:solidFill>
              </a:rPr>
              <a:t>or </a:t>
            </a:r>
            <a:r>
              <a:rPr lang="en-US" sz="2400" i="1" dirty="0">
                <a:solidFill>
                  <a:schemeClr val="accent5">
                    <a:lumMod val="50000"/>
                  </a:schemeClr>
                </a:solidFill>
              </a:rPr>
              <a:t>ich </a:t>
            </a:r>
            <a:r>
              <a:rPr lang="en-US" sz="2400" i="1" dirty="0" err="1">
                <a:solidFill>
                  <a:schemeClr val="accent5">
                    <a:lumMod val="50000"/>
                  </a:schemeClr>
                </a:solidFill>
              </a:rPr>
              <a:t>möchte</a:t>
            </a:r>
            <a:r>
              <a:rPr lang="en-US" sz="2400" dirty="0">
                <a:solidFill>
                  <a:schemeClr val="accent5">
                    <a:lumMod val="50000"/>
                  </a:schemeClr>
                </a:solidFill>
              </a:rPr>
              <a:t>. </a:t>
            </a:r>
          </a:p>
        </p:txBody>
      </p:sp>
      <p:pic>
        <p:nvPicPr>
          <p:cNvPr id="1026" name="Picture 2" descr="Paper, Paper Clip, Torn, Lined Paper, Paper Sheet, Note">
            <a:extLst>
              <a:ext uri="{FF2B5EF4-FFF2-40B4-BE49-F238E27FC236}">
                <a16:creationId xmlns:a16="http://schemas.microsoft.com/office/drawing/2014/main" id="{267E1F44-B815-49AA-B53A-F76CB9DEB7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8" y="2254027"/>
            <a:ext cx="2628205" cy="2628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E29809-64AA-456D-9706-58D7780EBDDA}"/>
              </a:ext>
            </a:extLst>
          </p:cNvPr>
          <p:cNvSpPr txBox="1"/>
          <p:nvPr/>
        </p:nvSpPr>
        <p:spPr>
          <a:xfrm>
            <a:off x="522808" y="3031479"/>
            <a:ext cx="2050869" cy="830997"/>
          </a:xfrm>
          <a:prstGeom prst="rect">
            <a:avLst/>
          </a:prstGeom>
          <a:noFill/>
        </p:spPr>
        <p:txBody>
          <a:bodyPr wrap="square" rtlCol="0">
            <a:spAutoFit/>
          </a:bodyPr>
          <a:lstStyle/>
          <a:p>
            <a:pPr algn="l"/>
            <a:r>
              <a:rPr lang="en-GB" sz="2400" dirty="0">
                <a:solidFill>
                  <a:schemeClr val="accent5">
                    <a:lumMod val="50000"/>
                  </a:schemeClr>
                </a:solidFill>
              </a:rPr>
              <a:t>your </a:t>
            </a:r>
            <a:r>
              <a:rPr lang="en-GB" sz="2400" dirty="0" err="1">
                <a:solidFill>
                  <a:schemeClr val="accent5">
                    <a:lumMod val="50000"/>
                  </a:schemeClr>
                </a:solidFill>
              </a:rPr>
              <a:t>haircolour</a:t>
            </a:r>
            <a:endParaRPr lang="en-GB" sz="2400" dirty="0">
              <a:solidFill>
                <a:schemeClr val="accent5">
                  <a:lumMod val="50000"/>
                </a:schemeClr>
              </a:solidFill>
            </a:endParaRPr>
          </a:p>
        </p:txBody>
      </p:sp>
      <p:pic>
        <p:nvPicPr>
          <p:cNvPr id="10" name="Picture 2" descr="Paper, Paper Clip, Torn, Lined Paper, Paper Sheet, Note">
            <a:extLst>
              <a:ext uri="{FF2B5EF4-FFF2-40B4-BE49-F238E27FC236}">
                <a16:creationId xmlns:a16="http://schemas.microsoft.com/office/drawing/2014/main" id="{4BCD22DB-82BD-4764-BF89-0484EB97EE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59713">
            <a:off x="2259072" y="1929319"/>
            <a:ext cx="2497517" cy="24975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B9CEDDD-37F4-4143-B435-0057BF6C20E0}"/>
              </a:ext>
            </a:extLst>
          </p:cNvPr>
          <p:cNvSpPr txBox="1"/>
          <p:nvPr/>
        </p:nvSpPr>
        <p:spPr>
          <a:xfrm rot="20836030">
            <a:off x="2685136" y="2572350"/>
            <a:ext cx="2050869" cy="830997"/>
          </a:xfrm>
          <a:prstGeom prst="rect">
            <a:avLst/>
          </a:prstGeom>
          <a:noFill/>
        </p:spPr>
        <p:txBody>
          <a:bodyPr wrap="square" rtlCol="0">
            <a:spAutoFit/>
          </a:bodyPr>
          <a:lstStyle/>
          <a:p>
            <a:pPr algn="l"/>
            <a:r>
              <a:rPr lang="en-GB" sz="2400" dirty="0">
                <a:solidFill>
                  <a:schemeClr val="accent5">
                    <a:lumMod val="50000"/>
                  </a:schemeClr>
                </a:solidFill>
              </a:rPr>
              <a:t>to be kind like you</a:t>
            </a:r>
          </a:p>
        </p:txBody>
      </p:sp>
      <p:pic>
        <p:nvPicPr>
          <p:cNvPr id="12" name="Picture 2" descr="Paper, Paper Clip, Torn, Lined Paper, Paper Sheet, Note">
            <a:extLst>
              <a:ext uri="{FF2B5EF4-FFF2-40B4-BE49-F238E27FC236}">
                <a16:creationId xmlns:a16="http://schemas.microsoft.com/office/drawing/2014/main" id="{92AAF79B-D7EE-4AA0-AD2F-01F3385D94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54848">
            <a:off x="794223" y="3976682"/>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32010E6-13F9-4607-A050-48B3426E0567}"/>
              </a:ext>
            </a:extLst>
          </p:cNvPr>
          <p:cNvSpPr txBox="1"/>
          <p:nvPr/>
        </p:nvSpPr>
        <p:spPr>
          <a:xfrm rot="382962">
            <a:off x="1197880" y="4576623"/>
            <a:ext cx="2050869" cy="1200329"/>
          </a:xfrm>
          <a:prstGeom prst="rect">
            <a:avLst/>
          </a:prstGeom>
          <a:noFill/>
        </p:spPr>
        <p:txBody>
          <a:bodyPr wrap="square" rtlCol="0">
            <a:spAutoFit/>
          </a:bodyPr>
          <a:lstStyle/>
          <a:p>
            <a:pPr algn="l"/>
            <a:r>
              <a:rPr lang="en-GB" sz="2400" dirty="0">
                <a:solidFill>
                  <a:schemeClr val="accent5">
                    <a:lumMod val="50000"/>
                  </a:schemeClr>
                </a:solidFill>
              </a:rPr>
              <a:t>to sit next to you in the classroom</a:t>
            </a:r>
          </a:p>
        </p:txBody>
      </p:sp>
      <p:pic>
        <p:nvPicPr>
          <p:cNvPr id="15" name="Picture 2" descr="Paper, Paper Clip, Torn, Lined Paper, Paper Sheet, Note">
            <a:extLst>
              <a:ext uri="{FF2B5EF4-FFF2-40B4-BE49-F238E27FC236}">
                <a16:creationId xmlns:a16="http://schemas.microsoft.com/office/drawing/2014/main" id="{9A0710D1-7B2F-4FEF-B8B5-32D7CB2B75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58287">
            <a:off x="4557919" y="1978397"/>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7049C25-DE02-401D-98A7-E3A1F2F707BB}"/>
              </a:ext>
            </a:extLst>
          </p:cNvPr>
          <p:cNvSpPr txBox="1"/>
          <p:nvPr/>
        </p:nvSpPr>
        <p:spPr>
          <a:xfrm rot="210648">
            <a:off x="5094148" y="2797982"/>
            <a:ext cx="2050869" cy="461665"/>
          </a:xfrm>
          <a:prstGeom prst="rect">
            <a:avLst/>
          </a:prstGeom>
          <a:noFill/>
        </p:spPr>
        <p:txBody>
          <a:bodyPr wrap="square" rtlCol="0">
            <a:spAutoFit/>
          </a:bodyPr>
          <a:lstStyle/>
          <a:p>
            <a:pPr algn="l"/>
            <a:r>
              <a:rPr lang="en-GB" sz="2400" dirty="0">
                <a:solidFill>
                  <a:schemeClr val="accent5">
                    <a:lumMod val="50000"/>
                  </a:schemeClr>
                </a:solidFill>
              </a:rPr>
              <a:t>your dress</a:t>
            </a:r>
          </a:p>
        </p:txBody>
      </p:sp>
      <p:pic>
        <p:nvPicPr>
          <p:cNvPr id="17" name="Picture 2" descr="Paper, Paper Clip, Torn, Lined Paper, Paper Sheet, Note">
            <a:extLst>
              <a:ext uri="{FF2B5EF4-FFF2-40B4-BE49-F238E27FC236}">
                <a16:creationId xmlns:a16="http://schemas.microsoft.com/office/drawing/2014/main" id="{0A777D91-BB77-4D88-90F8-D700A3EE96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93678">
            <a:off x="3335932" y="3897477"/>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2EC9613-779C-4687-8445-B4D3C5B24303}"/>
              </a:ext>
            </a:extLst>
          </p:cNvPr>
          <p:cNvSpPr txBox="1"/>
          <p:nvPr/>
        </p:nvSpPr>
        <p:spPr>
          <a:xfrm rot="263098">
            <a:off x="3855380" y="4800182"/>
            <a:ext cx="2050869" cy="830997"/>
          </a:xfrm>
          <a:prstGeom prst="rect">
            <a:avLst/>
          </a:prstGeom>
          <a:noFill/>
        </p:spPr>
        <p:txBody>
          <a:bodyPr wrap="square" rtlCol="0">
            <a:spAutoFit/>
          </a:bodyPr>
          <a:lstStyle/>
          <a:p>
            <a:pPr algn="l"/>
            <a:r>
              <a:rPr lang="en-GB" sz="2400" dirty="0">
                <a:solidFill>
                  <a:schemeClr val="accent5">
                    <a:lumMod val="50000"/>
                  </a:schemeClr>
                </a:solidFill>
              </a:rPr>
              <a:t>to be your man</a:t>
            </a:r>
          </a:p>
        </p:txBody>
      </p:sp>
      <p:pic>
        <p:nvPicPr>
          <p:cNvPr id="19" name="Picture 2" descr="Paper, Paper Clip, Torn, Lined Paper, Paper Sheet, Note">
            <a:extLst>
              <a:ext uri="{FF2B5EF4-FFF2-40B4-BE49-F238E27FC236}">
                <a16:creationId xmlns:a16="http://schemas.microsoft.com/office/drawing/2014/main" id="{AC1AD41E-D62A-41E6-9445-D9AA6C6C67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23443">
            <a:off x="5870255" y="3810276"/>
            <a:ext cx="2964507" cy="29645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57BAE1B-EFDC-4769-A6FD-53CC7159DA51}"/>
              </a:ext>
            </a:extLst>
          </p:cNvPr>
          <p:cNvSpPr txBox="1"/>
          <p:nvPr/>
        </p:nvSpPr>
        <p:spPr>
          <a:xfrm rot="21212245">
            <a:off x="6509678" y="4576624"/>
            <a:ext cx="1935561" cy="1200329"/>
          </a:xfrm>
          <a:prstGeom prst="rect">
            <a:avLst/>
          </a:prstGeom>
          <a:noFill/>
        </p:spPr>
        <p:txBody>
          <a:bodyPr wrap="square" rtlCol="0">
            <a:spAutoFit/>
          </a:bodyPr>
          <a:lstStyle/>
          <a:p>
            <a:pPr algn="l"/>
            <a:r>
              <a:rPr lang="en-GB" sz="2400" dirty="0">
                <a:solidFill>
                  <a:schemeClr val="accent5">
                    <a:lumMod val="50000"/>
                  </a:schemeClr>
                </a:solidFill>
              </a:rPr>
              <a:t>to go to the cinema with you</a:t>
            </a:r>
          </a:p>
        </p:txBody>
      </p:sp>
      <p:pic>
        <p:nvPicPr>
          <p:cNvPr id="21" name="Picture 2" descr="Paper, Paper Clip, Torn, Lined Paper, Paper Sheet, Note">
            <a:extLst>
              <a:ext uri="{FF2B5EF4-FFF2-40B4-BE49-F238E27FC236}">
                <a16:creationId xmlns:a16="http://schemas.microsoft.com/office/drawing/2014/main" id="{C154A71B-FC39-4973-9C7C-ED57789CAB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5742" y="1903681"/>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D59195-908F-40A0-B2BA-2F581DD4AFFE}"/>
              </a:ext>
            </a:extLst>
          </p:cNvPr>
          <p:cNvSpPr txBox="1"/>
          <p:nvPr/>
        </p:nvSpPr>
        <p:spPr>
          <a:xfrm rot="21399091">
            <a:off x="7616475" y="2642237"/>
            <a:ext cx="2050869" cy="830997"/>
          </a:xfrm>
          <a:prstGeom prst="rect">
            <a:avLst/>
          </a:prstGeom>
          <a:noFill/>
        </p:spPr>
        <p:txBody>
          <a:bodyPr wrap="square" rtlCol="0">
            <a:spAutoFit/>
          </a:bodyPr>
          <a:lstStyle/>
          <a:p>
            <a:pPr algn="l"/>
            <a:r>
              <a:rPr lang="en-GB" sz="2400" dirty="0">
                <a:solidFill>
                  <a:schemeClr val="accent5">
                    <a:lumMod val="50000"/>
                  </a:schemeClr>
                </a:solidFill>
              </a:rPr>
              <a:t>weekends together</a:t>
            </a:r>
          </a:p>
        </p:txBody>
      </p:sp>
      <p:pic>
        <p:nvPicPr>
          <p:cNvPr id="23" name="Picture 2" descr="Paper, Paper Clip, Torn, Lined Paper, Paper Sheet, Note">
            <a:extLst>
              <a:ext uri="{FF2B5EF4-FFF2-40B4-BE49-F238E27FC236}">
                <a16:creationId xmlns:a16="http://schemas.microsoft.com/office/drawing/2014/main" id="{0A4EEF57-6795-4D7D-A709-849A3C4913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9128">
            <a:off x="8659776" y="3897477"/>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7E633EF-B0B2-4EEA-88BA-84C7B406BDB2}"/>
              </a:ext>
            </a:extLst>
          </p:cNvPr>
          <p:cNvSpPr txBox="1"/>
          <p:nvPr/>
        </p:nvSpPr>
        <p:spPr>
          <a:xfrm rot="158659">
            <a:off x="9193609" y="4761289"/>
            <a:ext cx="2050869" cy="830997"/>
          </a:xfrm>
          <a:prstGeom prst="rect">
            <a:avLst/>
          </a:prstGeom>
          <a:noFill/>
        </p:spPr>
        <p:txBody>
          <a:bodyPr wrap="square" rtlCol="0">
            <a:spAutoFit/>
          </a:bodyPr>
          <a:lstStyle/>
          <a:p>
            <a:pPr algn="l"/>
            <a:r>
              <a:rPr lang="en-GB" sz="2400" dirty="0">
                <a:solidFill>
                  <a:schemeClr val="accent5">
                    <a:lumMod val="50000"/>
                  </a:schemeClr>
                </a:solidFill>
              </a:rPr>
              <a:t>your good ideas</a:t>
            </a:r>
          </a:p>
        </p:txBody>
      </p:sp>
      <p:pic>
        <p:nvPicPr>
          <p:cNvPr id="25" name="Picture 2" descr="Paper, Paper Clip, Torn, Lined Paper, Paper Sheet, Note">
            <a:extLst>
              <a:ext uri="{FF2B5EF4-FFF2-40B4-BE49-F238E27FC236}">
                <a16:creationId xmlns:a16="http://schemas.microsoft.com/office/drawing/2014/main" id="{42F666CF-0E09-482A-ABFF-475364A13E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9128">
            <a:off x="9483118" y="1959580"/>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40A95EA-A9BD-4BB9-A6B7-401AA26B7B92}"/>
              </a:ext>
            </a:extLst>
          </p:cNvPr>
          <p:cNvSpPr txBox="1"/>
          <p:nvPr/>
        </p:nvSpPr>
        <p:spPr>
          <a:xfrm rot="158659">
            <a:off x="10002696" y="2818092"/>
            <a:ext cx="2050869" cy="830997"/>
          </a:xfrm>
          <a:prstGeom prst="rect">
            <a:avLst/>
          </a:prstGeom>
          <a:noFill/>
        </p:spPr>
        <p:txBody>
          <a:bodyPr wrap="square" rtlCol="0">
            <a:spAutoFit/>
          </a:bodyPr>
          <a:lstStyle/>
          <a:p>
            <a:pPr algn="l"/>
            <a:r>
              <a:rPr lang="en-GB" sz="2400" dirty="0">
                <a:solidFill>
                  <a:schemeClr val="accent5">
                    <a:lumMod val="50000"/>
                  </a:schemeClr>
                </a:solidFill>
              </a:rPr>
              <a:t>to be your boyfriend</a:t>
            </a:r>
          </a:p>
        </p:txBody>
      </p:sp>
      <p:pic>
        <p:nvPicPr>
          <p:cNvPr id="31" name="Picture 30" descr="A picture containing text, vector graphics&#10;&#10;Description automatically generated">
            <a:extLst>
              <a:ext uri="{FF2B5EF4-FFF2-40B4-BE49-F238E27FC236}">
                <a16:creationId xmlns:a16="http://schemas.microsoft.com/office/drawing/2014/main" id="{CDF8B78F-90F5-4ECD-9EAD-FE276F9935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807200" y="66590"/>
            <a:ext cx="982229" cy="1200329"/>
          </a:xfrm>
          <a:prstGeom prst="rect">
            <a:avLst/>
          </a:prstGeom>
        </p:spPr>
      </p:pic>
      <p:sp>
        <p:nvSpPr>
          <p:cNvPr id="32" name="Thought Bubble: Cloud 31">
            <a:extLst>
              <a:ext uri="{FF2B5EF4-FFF2-40B4-BE49-F238E27FC236}">
                <a16:creationId xmlns:a16="http://schemas.microsoft.com/office/drawing/2014/main" id="{452E15CC-4F76-4096-954F-EBE7AFA6F5BC}"/>
              </a:ext>
            </a:extLst>
          </p:cNvPr>
          <p:cNvSpPr/>
          <p:nvPr/>
        </p:nvSpPr>
        <p:spPr>
          <a:xfrm>
            <a:off x="8406781" y="186241"/>
            <a:ext cx="1537499" cy="1075843"/>
          </a:xfrm>
          <a:prstGeom prst="cloudCallout">
            <a:avLst>
              <a:gd name="adj1" fmla="val -88802"/>
              <a:gd name="adj2" fmla="val -133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picture containing text&#10;&#10;Description automatically generated">
            <a:extLst>
              <a:ext uri="{FF2B5EF4-FFF2-40B4-BE49-F238E27FC236}">
                <a16:creationId xmlns:a16="http://schemas.microsoft.com/office/drawing/2014/main" id="{906CF7E6-6935-4C11-9D43-F072DFEA38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8561" y="310085"/>
            <a:ext cx="593937" cy="798941"/>
          </a:xfrm>
          <a:prstGeom prst="rect">
            <a:avLst/>
          </a:prstGeom>
        </p:spPr>
      </p:pic>
      <p:sp>
        <p:nvSpPr>
          <p:cNvPr id="28" name="Speech Bubble: Rectangle with Corners Rounded 7">
            <a:extLst>
              <a:ext uri="{FF2B5EF4-FFF2-40B4-BE49-F238E27FC236}">
                <a16:creationId xmlns:a16="http://schemas.microsoft.com/office/drawing/2014/main" id="{CB791019-8BC2-455B-A7C7-5CCEF32D280B}"/>
              </a:ext>
            </a:extLst>
          </p:cNvPr>
          <p:cNvSpPr/>
          <p:nvPr/>
        </p:nvSpPr>
        <p:spPr>
          <a:xfrm>
            <a:off x="1308570" y="189879"/>
            <a:ext cx="3949678" cy="1820487"/>
          </a:xfrm>
          <a:prstGeom prst="wedgeRoundRectCallout">
            <a:avLst>
              <a:gd name="adj1" fmla="val 63683"/>
              <a:gd name="adj2" fmla="val 39317"/>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Remember: With two-verb sentences with </a:t>
            </a:r>
            <a:r>
              <a:rPr lang="en-GB" sz="2000" i="1" dirty="0" err="1">
                <a:solidFill>
                  <a:prstClr val="white"/>
                </a:solidFill>
                <a:latin typeface="Century Gothic" panose="020F0302020204030204"/>
              </a:rPr>
              <a:t>möchte</a:t>
            </a:r>
            <a:r>
              <a:rPr lang="en-GB" sz="2000" i="1" dirty="0">
                <a:solidFill>
                  <a:prstClr val="white"/>
                </a:solidFill>
                <a:latin typeface="Century Gothic" panose="020F0302020204030204"/>
              </a:rPr>
              <a:t>, </a:t>
            </a:r>
            <a:r>
              <a:rPr lang="en-GB" sz="2000" dirty="0">
                <a:solidFill>
                  <a:prstClr val="white"/>
                </a:solidFill>
                <a:latin typeface="Century Gothic" panose="020F0302020204030204"/>
              </a:rPr>
              <a:t>the infinitive goes at the end of the sentence. </a:t>
            </a:r>
            <a:r>
              <a:rPr lang="en-GB" sz="2000" i="1" dirty="0">
                <a:solidFill>
                  <a:prstClr val="white"/>
                </a:solidFill>
                <a:latin typeface="Century Gothic" panose="020F0302020204030204"/>
              </a:rPr>
              <a:t>Ich mag </a:t>
            </a:r>
            <a:r>
              <a:rPr lang="en-GB" sz="2000" dirty="0">
                <a:solidFill>
                  <a:prstClr val="white"/>
                </a:solidFill>
                <a:latin typeface="Century Gothic" panose="020F0302020204030204"/>
              </a:rPr>
              <a:t>only goes with nouns</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877017" cy="1200329"/>
          </a:xfrm>
          <a:prstGeom prst="rect">
            <a:avLst/>
          </a:prstGeom>
          <a:noFill/>
        </p:spPr>
        <p:txBody>
          <a:bodyPr wrap="square" rtlCol="0">
            <a:spAutoFit/>
          </a:bodyPr>
          <a:lstStyle/>
          <a:p>
            <a:r>
              <a:rPr lang="en-US" sz="2400" dirty="0">
                <a:solidFill>
                  <a:schemeClr val="accent5">
                    <a:lumMod val="50000"/>
                  </a:schemeClr>
                </a:solidFill>
              </a:rPr>
              <a:t>Wolfgang decides to write to Heidi to tell her what he likes about her. Help him out and translate his ideas into German starting with either </a:t>
            </a:r>
            <a:r>
              <a:rPr lang="en-US" sz="2400" i="1" dirty="0">
                <a:solidFill>
                  <a:schemeClr val="accent5">
                    <a:lumMod val="50000"/>
                  </a:schemeClr>
                </a:solidFill>
              </a:rPr>
              <a:t>ich mag </a:t>
            </a:r>
            <a:r>
              <a:rPr lang="en-US" sz="2400" dirty="0">
                <a:solidFill>
                  <a:schemeClr val="accent5">
                    <a:lumMod val="50000"/>
                  </a:schemeClr>
                </a:solidFill>
              </a:rPr>
              <a:t>or </a:t>
            </a:r>
            <a:r>
              <a:rPr lang="en-US" sz="2400" i="1" dirty="0">
                <a:solidFill>
                  <a:schemeClr val="accent5">
                    <a:lumMod val="50000"/>
                  </a:schemeClr>
                </a:solidFill>
              </a:rPr>
              <a:t>ich </a:t>
            </a:r>
            <a:r>
              <a:rPr lang="en-US" sz="2400" i="1" dirty="0" err="1">
                <a:solidFill>
                  <a:schemeClr val="accent5">
                    <a:lumMod val="50000"/>
                  </a:schemeClr>
                </a:solidFill>
              </a:rPr>
              <a:t>möchte</a:t>
            </a:r>
            <a:r>
              <a:rPr lang="en-US" sz="2400" dirty="0">
                <a:solidFill>
                  <a:schemeClr val="accent5">
                    <a:lumMod val="50000"/>
                  </a:schemeClr>
                </a:solidFill>
              </a:rPr>
              <a:t>. </a:t>
            </a:r>
          </a:p>
        </p:txBody>
      </p:sp>
      <p:pic>
        <p:nvPicPr>
          <p:cNvPr id="1026" name="Picture 2" descr="Paper, Paper Clip, Torn, Lined Paper, Paper Sheet, Note">
            <a:extLst>
              <a:ext uri="{FF2B5EF4-FFF2-40B4-BE49-F238E27FC236}">
                <a16:creationId xmlns:a16="http://schemas.microsoft.com/office/drawing/2014/main" id="{267E1F44-B815-49AA-B53A-F76CB9DEB7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8" y="2254027"/>
            <a:ext cx="2628205" cy="26282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per, Paper Clip, Torn, Lined Paper, Paper Sheet, Note">
            <a:extLst>
              <a:ext uri="{FF2B5EF4-FFF2-40B4-BE49-F238E27FC236}">
                <a16:creationId xmlns:a16="http://schemas.microsoft.com/office/drawing/2014/main" id="{4BCD22DB-82BD-4764-BF89-0484EB97EE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59713">
            <a:off x="2259072" y="1929319"/>
            <a:ext cx="2497517" cy="24975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B9CEDDD-37F4-4143-B435-0057BF6C20E0}"/>
              </a:ext>
            </a:extLst>
          </p:cNvPr>
          <p:cNvSpPr txBox="1"/>
          <p:nvPr/>
        </p:nvSpPr>
        <p:spPr>
          <a:xfrm rot="20836030">
            <a:off x="2845630" y="2275368"/>
            <a:ext cx="1757341" cy="1569660"/>
          </a:xfrm>
          <a:prstGeom prst="rect">
            <a:avLst/>
          </a:prstGeom>
          <a:noFill/>
        </p:spPr>
        <p:txBody>
          <a:bodyPr wrap="square" rtlCol="0">
            <a:spAutoFit/>
          </a:bodyPr>
          <a:lstStyle/>
          <a:p>
            <a:r>
              <a:rPr lang="en-GB" sz="2400" dirty="0">
                <a:solidFill>
                  <a:schemeClr val="accent5">
                    <a:lumMod val="50000"/>
                  </a:schemeClr>
                </a:solidFill>
              </a:rPr>
              <a:t>ich </a:t>
            </a:r>
            <a:r>
              <a:rPr lang="en-GB" sz="2400" dirty="0" err="1">
                <a:solidFill>
                  <a:schemeClr val="accent5">
                    <a:lumMod val="50000"/>
                  </a:schemeClr>
                </a:solidFill>
              </a:rPr>
              <a:t>möchte</a:t>
            </a:r>
            <a:r>
              <a:rPr lang="en-GB" sz="2400" dirty="0">
                <a:solidFill>
                  <a:schemeClr val="accent5">
                    <a:lumMod val="50000"/>
                  </a:schemeClr>
                </a:solidFill>
              </a:rPr>
              <a:t> </a:t>
            </a:r>
            <a:r>
              <a:rPr lang="en-GB" sz="2400" dirty="0" err="1">
                <a:solidFill>
                  <a:schemeClr val="accent5">
                    <a:lumMod val="50000"/>
                  </a:schemeClr>
                </a:solidFill>
              </a:rPr>
              <a:t>lieb</a:t>
            </a:r>
            <a:r>
              <a:rPr lang="en-GB" sz="2400" dirty="0">
                <a:solidFill>
                  <a:schemeClr val="accent5">
                    <a:lumMod val="50000"/>
                  </a:schemeClr>
                </a:solidFill>
              </a:rPr>
              <a:t> </a:t>
            </a:r>
            <a:r>
              <a:rPr lang="en-GB" sz="2400" dirty="0" err="1">
                <a:solidFill>
                  <a:schemeClr val="accent5">
                    <a:lumMod val="50000"/>
                  </a:schemeClr>
                </a:solidFill>
              </a:rPr>
              <a:t>wie</a:t>
            </a:r>
            <a:r>
              <a:rPr lang="en-GB" sz="2400" dirty="0">
                <a:solidFill>
                  <a:schemeClr val="accent5">
                    <a:lumMod val="50000"/>
                  </a:schemeClr>
                </a:solidFill>
              </a:rPr>
              <a:t> du sein</a:t>
            </a:r>
          </a:p>
        </p:txBody>
      </p:sp>
      <p:pic>
        <p:nvPicPr>
          <p:cNvPr id="12" name="Picture 2" descr="Paper, Paper Clip, Torn, Lined Paper, Paper Sheet, Note">
            <a:extLst>
              <a:ext uri="{FF2B5EF4-FFF2-40B4-BE49-F238E27FC236}">
                <a16:creationId xmlns:a16="http://schemas.microsoft.com/office/drawing/2014/main" id="{92AAF79B-D7EE-4AA0-AD2F-01F3385D94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4848">
            <a:off x="381698" y="3965670"/>
            <a:ext cx="3218255" cy="28394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32010E6-13F9-4607-A050-48B3426E0567}"/>
              </a:ext>
            </a:extLst>
          </p:cNvPr>
          <p:cNvSpPr txBox="1"/>
          <p:nvPr/>
        </p:nvSpPr>
        <p:spPr>
          <a:xfrm rot="382962">
            <a:off x="1044264" y="4563588"/>
            <a:ext cx="2319829" cy="1569660"/>
          </a:xfrm>
          <a:prstGeom prst="rect">
            <a:avLst/>
          </a:prstGeom>
          <a:noFill/>
        </p:spPr>
        <p:txBody>
          <a:bodyPr wrap="square" rtlCol="0">
            <a:spAutoFit/>
          </a:bodyPr>
          <a:lstStyle/>
          <a:p>
            <a:pPr algn="l"/>
            <a:r>
              <a:rPr lang="en-GB" sz="2400" dirty="0">
                <a:solidFill>
                  <a:schemeClr val="accent5">
                    <a:lumMod val="50000"/>
                  </a:schemeClr>
                </a:solidFill>
              </a:rPr>
              <a:t>ich </a:t>
            </a:r>
            <a:r>
              <a:rPr lang="en-GB" sz="2400" dirty="0" err="1">
                <a:solidFill>
                  <a:schemeClr val="accent5">
                    <a:lumMod val="50000"/>
                  </a:schemeClr>
                </a:solidFill>
              </a:rPr>
              <a:t>möchte</a:t>
            </a:r>
            <a:r>
              <a:rPr lang="en-GB" sz="2400" dirty="0">
                <a:solidFill>
                  <a:schemeClr val="accent5">
                    <a:lumMod val="50000"/>
                  </a:schemeClr>
                </a:solidFill>
              </a:rPr>
              <a:t> </a:t>
            </a:r>
            <a:r>
              <a:rPr lang="en-GB" sz="2400" dirty="0" err="1">
                <a:solidFill>
                  <a:schemeClr val="accent5">
                    <a:lumMod val="50000"/>
                  </a:schemeClr>
                </a:solidFill>
              </a:rPr>
              <a:t>neben</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a:t>
            </a:r>
            <a:r>
              <a:rPr lang="en-GB" sz="2400" dirty="0" err="1">
                <a:solidFill>
                  <a:schemeClr val="accent5">
                    <a:lumMod val="50000"/>
                  </a:schemeClr>
                </a:solidFill>
              </a:rPr>
              <a:t>im</a:t>
            </a:r>
            <a:r>
              <a:rPr lang="en-GB" sz="2400" dirty="0">
                <a:solidFill>
                  <a:schemeClr val="accent5">
                    <a:lumMod val="50000"/>
                  </a:schemeClr>
                </a:solidFill>
              </a:rPr>
              <a:t> </a:t>
            </a:r>
            <a:r>
              <a:rPr lang="en-GB" sz="2400" dirty="0" err="1">
                <a:solidFill>
                  <a:schemeClr val="accent5">
                    <a:lumMod val="50000"/>
                  </a:schemeClr>
                </a:solidFill>
              </a:rPr>
              <a:t>Klassenzimmer</a:t>
            </a:r>
            <a:r>
              <a:rPr lang="en-GB" sz="2400" dirty="0">
                <a:solidFill>
                  <a:schemeClr val="accent5">
                    <a:lumMod val="50000"/>
                  </a:schemeClr>
                </a:solidFill>
              </a:rPr>
              <a:t> </a:t>
            </a:r>
            <a:r>
              <a:rPr lang="en-GB" sz="2400" dirty="0" err="1">
                <a:solidFill>
                  <a:schemeClr val="accent5">
                    <a:lumMod val="50000"/>
                  </a:schemeClr>
                </a:solidFill>
              </a:rPr>
              <a:t>sitzen</a:t>
            </a:r>
            <a:endParaRPr lang="en-GB" sz="2400" dirty="0">
              <a:solidFill>
                <a:schemeClr val="accent5">
                  <a:lumMod val="50000"/>
                </a:schemeClr>
              </a:solidFill>
            </a:endParaRPr>
          </a:p>
        </p:txBody>
      </p:sp>
      <p:pic>
        <p:nvPicPr>
          <p:cNvPr id="15" name="Picture 2" descr="Paper, Paper Clip, Torn, Lined Paper, Paper Sheet, Note">
            <a:extLst>
              <a:ext uri="{FF2B5EF4-FFF2-40B4-BE49-F238E27FC236}">
                <a16:creationId xmlns:a16="http://schemas.microsoft.com/office/drawing/2014/main" id="{9A0710D1-7B2F-4FEF-B8B5-32D7CB2B75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58287">
            <a:off x="4557919" y="1978397"/>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7049C25-DE02-401D-98A7-E3A1F2F707BB}"/>
              </a:ext>
            </a:extLst>
          </p:cNvPr>
          <p:cNvSpPr txBox="1"/>
          <p:nvPr/>
        </p:nvSpPr>
        <p:spPr>
          <a:xfrm rot="210648">
            <a:off x="5094148" y="2613316"/>
            <a:ext cx="2050869" cy="830997"/>
          </a:xfrm>
          <a:prstGeom prst="rect">
            <a:avLst/>
          </a:prstGeom>
          <a:noFill/>
        </p:spPr>
        <p:txBody>
          <a:bodyPr wrap="square" rtlCol="0">
            <a:spAutoFit/>
          </a:bodyPr>
          <a:lstStyle/>
          <a:p>
            <a:pPr algn="l"/>
            <a:r>
              <a:rPr lang="en-GB" sz="2400" dirty="0">
                <a:solidFill>
                  <a:schemeClr val="accent5">
                    <a:lumMod val="50000"/>
                  </a:schemeClr>
                </a:solidFill>
              </a:rPr>
              <a:t>ich mag </a:t>
            </a:r>
            <a:r>
              <a:rPr lang="en-GB" sz="2400" dirty="0" err="1">
                <a:solidFill>
                  <a:schemeClr val="accent5">
                    <a:lumMod val="50000"/>
                  </a:schemeClr>
                </a:solidFill>
              </a:rPr>
              <a:t>dein</a:t>
            </a:r>
            <a:r>
              <a:rPr lang="en-GB" sz="2400" dirty="0">
                <a:solidFill>
                  <a:schemeClr val="accent5">
                    <a:lumMod val="50000"/>
                  </a:schemeClr>
                </a:solidFill>
              </a:rPr>
              <a:t> </a:t>
            </a:r>
            <a:r>
              <a:rPr lang="en-GB" sz="2400" dirty="0" err="1">
                <a:solidFill>
                  <a:schemeClr val="accent5">
                    <a:lumMod val="50000"/>
                  </a:schemeClr>
                </a:solidFill>
              </a:rPr>
              <a:t>Kleid</a:t>
            </a:r>
            <a:endParaRPr lang="en-GB" sz="2400" dirty="0">
              <a:solidFill>
                <a:schemeClr val="accent5">
                  <a:lumMod val="50000"/>
                </a:schemeClr>
              </a:solidFill>
            </a:endParaRPr>
          </a:p>
        </p:txBody>
      </p:sp>
      <p:pic>
        <p:nvPicPr>
          <p:cNvPr id="17" name="Picture 2" descr="Paper, Paper Clip, Torn, Lined Paper, Paper Sheet, Note">
            <a:extLst>
              <a:ext uri="{FF2B5EF4-FFF2-40B4-BE49-F238E27FC236}">
                <a16:creationId xmlns:a16="http://schemas.microsoft.com/office/drawing/2014/main" id="{0A777D91-BB77-4D88-90F8-D700A3EE96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93678">
            <a:off x="3335932" y="3897477"/>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2EC9613-779C-4687-8445-B4D3C5B24303}"/>
              </a:ext>
            </a:extLst>
          </p:cNvPr>
          <p:cNvSpPr txBox="1"/>
          <p:nvPr/>
        </p:nvSpPr>
        <p:spPr>
          <a:xfrm rot="263098">
            <a:off x="3855380" y="4615516"/>
            <a:ext cx="2050869" cy="1200329"/>
          </a:xfrm>
          <a:prstGeom prst="rect">
            <a:avLst/>
          </a:prstGeom>
          <a:noFill/>
        </p:spPr>
        <p:txBody>
          <a:bodyPr wrap="square" rtlCol="0">
            <a:spAutoFit/>
          </a:bodyPr>
          <a:lstStyle/>
          <a:p>
            <a:pPr algn="l"/>
            <a:r>
              <a:rPr lang="en-GB" sz="2400" dirty="0">
                <a:solidFill>
                  <a:schemeClr val="accent5">
                    <a:lumMod val="50000"/>
                  </a:schemeClr>
                </a:solidFill>
              </a:rPr>
              <a:t>ich </a:t>
            </a:r>
            <a:r>
              <a:rPr lang="en-GB" sz="2400" dirty="0" err="1">
                <a:solidFill>
                  <a:schemeClr val="accent5">
                    <a:lumMod val="50000"/>
                  </a:schemeClr>
                </a:solidFill>
              </a:rPr>
              <a:t>möchte</a:t>
            </a:r>
            <a:r>
              <a:rPr lang="en-GB" sz="2400" dirty="0">
                <a:solidFill>
                  <a:schemeClr val="accent5">
                    <a:lumMod val="50000"/>
                  </a:schemeClr>
                </a:solidFill>
              </a:rPr>
              <a:t> </a:t>
            </a:r>
            <a:r>
              <a:rPr lang="en-GB" sz="2400" dirty="0" err="1">
                <a:solidFill>
                  <a:schemeClr val="accent5">
                    <a:lumMod val="50000"/>
                  </a:schemeClr>
                </a:solidFill>
              </a:rPr>
              <a:t>dein</a:t>
            </a:r>
            <a:r>
              <a:rPr lang="en-GB" sz="2400" dirty="0">
                <a:solidFill>
                  <a:schemeClr val="accent5">
                    <a:lumMod val="50000"/>
                  </a:schemeClr>
                </a:solidFill>
              </a:rPr>
              <a:t> Mann sein</a:t>
            </a:r>
          </a:p>
        </p:txBody>
      </p:sp>
      <p:pic>
        <p:nvPicPr>
          <p:cNvPr id="19" name="Picture 2" descr="Paper, Paper Clip, Torn, Lined Paper, Paper Sheet, Note">
            <a:extLst>
              <a:ext uri="{FF2B5EF4-FFF2-40B4-BE49-F238E27FC236}">
                <a16:creationId xmlns:a16="http://schemas.microsoft.com/office/drawing/2014/main" id="{AC1AD41E-D62A-41E6-9445-D9AA6C6C67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23443">
            <a:off x="5870255" y="3810276"/>
            <a:ext cx="2964507" cy="29645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57BAE1B-EFDC-4769-A6FD-53CC7159DA51}"/>
              </a:ext>
            </a:extLst>
          </p:cNvPr>
          <p:cNvSpPr txBox="1"/>
          <p:nvPr/>
        </p:nvSpPr>
        <p:spPr>
          <a:xfrm rot="21212245">
            <a:off x="6509678" y="4576624"/>
            <a:ext cx="1935561" cy="1200329"/>
          </a:xfrm>
          <a:prstGeom prst="rect">
            <a:avLst/>
          </a:prstGeom>
          <a:noFill/>
        </p:spPr>
        <p:txBody>
          <a:bodyPr wrap="square" rtlCol="0">
            <a:spAutoFit/>
          </a:bodyPr>
          <a:lstStyle/>
          <a:p>
            <a:pPr algn="l"/>
            <a:r>
              <a:rPr lang="en-GB" sz="2400" dirty="0">
                <a:solidFill>
                  <a:schemeClr val="accent5">
                    <a:lumMod val="50000"/>
                  </a:schemeClr>
                </a:solidFill>
              </a:rPr>
              <a:t>ich </a:t>
            </a:r>
            <a:r>
              <a:rPr lang="en-GB" sz="2400" dirty="0" err="1">
                <a:solidFill>
                  <a:schemeClr val="accent5">
                    <a:lumMod val="50000"/>
                  </a:schemeClr>
                </a:solidFill>
              </a:rPr>
              <a:t>möchte</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ins Kino </a:t>
            </a:r>
            <a:r>
              <a:rPr lang="en-GB" sz="2400" dirty="0" err="1">
                <a:solidFill>
                  <a:schemeClr val="accent5">
                    <a:lumMod val="50000"/>
                  </a:schemeClr>
                </a:solidFill>
              </a:rPr>
              <a:t>gehen</a:t>
            </a:r>
            <a:endParaRPr lang="en-GB" sz="2400" dirty="0">
              <a:solidFill>
                <a:schemeClr val="accent5">
                  <a:lumMod val="50000"/>
                </a:schemeClr>
              </a:solidFill>
            </a:endParaRPr>
          </a:p>
        </p:txBody>
      </p:sp>
      <p:pic>
        <p:nvPicPr>
          <p:cNvPr id="21" name="Picture 2" descr="Paper, Paper Clip, Torn, Lined Paper, Paper Sheet, Note">
            <a:extLst>
              <a:ext uri="{FF2B5EF4-FFF2-40B4-BE49-F238E27FC236}">
                <a16:creationId xmlns:a16="http://schemas.microsoft.com/office/drawing/2014/main" id="{C154A71B-FC39-4973-9C7C-ED57789CA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65" y="1903681"/>
            <a:ext cx="3173157" cy="269510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D59195-908F-40A0-B2BA-2F581DD4AFFE}"/>
              </a:ext>
            </a:extLst>
          </p:cNvPr>
          <p:cNvSpPr txBox="1"/>
          <p:nvPr/>
        </p:nvSpPr>
        <p:spPr>
          <a:xfrm rot="21399091">
            <a:off x="7260900" y="2585148"/>
            <a:ext cx="2537345" cy="1200329"/>
          </a:xfrm>
          <a:prstGeom prst="rect">
            <a:avLst/>
          </a:prstGeom>
          <a:noFill/>
        </p:spPr>
        <p:txBody>
          <a:bodyPr wrap="square" rtlCol="0">
            <a:spAutoFit/>
          </a:bodyPr>
          <a:lstStyle/>
          <a:p>
            <a:pPr algn="l"/>
            <a:r>
              <a:rPr lang="en-GB" sz="2400" dirty="0">
                <a:solidFill>
                  <a:schemeClr val="accent5">
                    <a:lumMod val="50000"/>
                  </a:schemeClr>
                </a:solidFill>
              </a:rPr>
              <a:t>ich mag </a:t>
            </a:r>
            <a:r>
              <a:rPr lang="en-GB" sz="2400" dirty="0" err="1">
                <a:solidFill>
                  <a:schemeClr val="accent5">
                    <a:lumMod val="50000"/>
                  </a:schemeClr>
                </a:solidFill>
              </a:rPr>
              <a:t>Wochenenden</a:t>
            </a:r>
            <a:r>
              <a:rPr lang="en-GB" sz="2400" dirty="0">
                <a:solidFill>
                  <a:schemeClr val="accent5">
                    <a:lumMod val="50000"/>
                  </a:schemeClr>
                </a:solidFill>
              </a:rPr>
              <a:t> </a:t>
            </a:r>
            <a:r>
              <a:rPr lang="en-GB" sz="2400" dirty="0" err="1">
                <a:solidFill>
                  <a:schemeClr val="accent5">
                    <a:lumMod val="50000"/>
                  </a:schemeClr>
                </a:solidFill>
              </a:rPr>
              <a:t>zusammen</a:t>
            </a:r>
            <a:endParaRPr lang="en-GB" sz="2400" dirty="0">
              <a:solidFill>
                <a:schemeClr val="accent5">
                  <a:lumMod val="50000"/>
                </a:schemeClr>
              </a:solidFill>
            </a:endParaRPr>
          </a:p>
        </p:txBody>
      </p:sp>
      <p:pic>
        <p:nvPicPr>
          <p:cNvPr id="23" name="Picture 2" descr="Paper, Paper Clip, Torn, Lined Paper, Paper Sheet, Note">
            <a:extLst>
              <a:ext uri="{FF2B5EF4-FFF2-40B4-BE49-F238E27FC236}">
                <a16:creationId xmlns:a16="http://schemas.microsoft.com/office/drawing/2014/main" id="{0A4EEF57-6795-4D7D-A709-849A3C4913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9128">
            <a:off x="8653548" y="3904646"/>
            <a:ext cx="2899108" cy="285973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7E633EF-B0B2-4EEA-88BA-84C7B406BDB2}"/>
              </a:ext>
            </a:extLst>
          </p:cNvPr>
          <p:cNvSpPr txBox="1"/>
          <p:nvPr/>
        </p:nvSpPr>
        <p:spPr>
          <a:xfrm rot="158659">
            <a:off x="9193609" y="4576623"/>
            <a:ext cx="2050869" cy="1200329"/>
          </a:xfrm>
          <a:prstGeom prst="rect">
            <a:avLst/>
          </a:prstGeom>
          <a:noFill/>
        </p:spPr>
        <p:txBody>
          <a:bodyPr wrap="square" rtlCol="0">
            <a:spAutoFit/>
          </a:bodyPr>
          <a:lstStyle/>
          <a:p>
            <a:pPr algn="l"/>
            <a:r>
              <a:rPr lang="en-GB" sz="2400" dirty="0">
                <a:solidFill>
                  <a:schemeClr val="accent5">
                    <a:lumMod val="50000"/>
                  </a:schemeClr>
                </a:solidFill>
              </a:rPr>
              <a:t>ich mag </a:t>
            </a:r>
            <a:r>
              <a:rPr lang="en-GB" sz="2400" dirty="0" err="1">
                <a:solidFill>
                  <a:schemeClr val="accent5">
                    <a:lumMod val="50000"/>
                  </a:schemeClr>
                </a:solidFill>
              </a:rPr>
              <a:t>deine</a:t>
            </a:r>
            <a:r>
              <a:rPr lang="en-GB" sz="2400" dirty="0">
                <a:solidFill>
                  <a:schemeClr val="accent5">
                    <a:lumMod val="50000"/>
                  </a:schemeClr>
                </a:solidFill>
              </a:rPr>
              <a:t> </a:t>
            </a:r>
            <a:r>
              <a:rPr lang="en-GB" sz="2400" dirty="0" err="1">
                <a:solidFill>
                  <a:schemeClr val="accent5">
                    <a:lumMod val="50000"/>
                  </a:schemeClr>
                </a:solidFill>
              </a:rPr>
              <a:t>guten</a:t>
            </a:r>
            <a:r>
              <a:rPr lang="en-GB" sz="2400" dirty="0">
                <a:solidFill>
                  <a:schemeClr val="accent5">
                    <a:lumMod val="50000"/>
                  </a:schemeClr>
                </a:solidFill>
              </a:rPr>
              <a:t> Ideen</a:t>
            </a:r>
          </a:p>
        </p:txBody>
      </p:sp>
      <p:pic>
        <p:nvPicPr>
          <p:cNvPr id="25" name="Picture 2" descr="Paper, Paper Clip, Torn, Lined Paper, Paper Sheet, Note">
            <a:extLst>
              <a:ext uri="{FF2B5EF4-FFF2-40B4-BE49-F238E27FC236}">
                <a16:creationId xmlns:a16="http://schemas.microsoft.com/office/drawing/2014/main" id="{42F666CF-0E09-482A-ABFF-475364A13E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9128">
            <a:off x="9483118" y="1959580"/>
            <a:ext cx="2695107" cy="26951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40A95EA-A9BD-4BB9-A6B7-401AA26B7B92}"/>
              </a:ext>
            </a:extLst>
          </p:cNvPr>
          <p:cNvSpPr txBox="1"/>
          <p:nvPr/>
        </p:nvSpPr>
        <p:spPr>
          <a:xfrm rot="158659">
            <a:off x="10002696" y="2633426"/>
            <a:ext cx="2050869" cy="1200329"/>
          </a:xfrm>
          <a:prstGeom prst="rect">
            <a:avLst/>
          </a:prstGeom>
          <a:noFill/>
        </p:spPr>
        <p:txBody>
          <a:bodyPr wrap="square" rtlCol="0">
            <a:spAutoFit/>
          </a:bodyPr>
          <a:lstStyle/>
          <a:p>
            <a:pPr algn="l"/>
            <a:r>
              <a:rPr lang="en-GB" sz="2400" dirty="0">
                <a:solidFill>
                  <a:schemeClr val="accent5">
                    <a:lumMod val="50000"/>
                  </a:schemeClr>
                </a:solidFill>
              </a:rPr>
              <a:t>ich </a:t>
            </a:r>
            <a:r>
              <a:rPr lang="en-GB" sz="2400" dirty="0" err="1">
                <a:solidFill>
                  <a:schemeClr val="accent5">
                    <a:lumMod val="50000"/>
                  </a:schemeClr>
                </a:solidFill>
              </a:rPr>
              <a:t>möchte</a:t>
            </a:r>
            <a:r>
              <a:rPr lang="en-GB" sz="2400" dirty="0">
                <a:solidFill>
                  <a:schemeClr val="accent5">
                    <a:lumMod val="50000"/>
                  </a:schemeClr>
                </a:solidFill>
              </a:rPr>
              <a:t> </a:t>
            </a:r>
            <a:r>
              <a:rPr lang="en-GB" sz="2400" dirty="0" err="1">
                <a:solidFill>
                  <a:schemeClr val="accent5">
                    <a:lumMod val="50000"/>
                  </a:schemeClr>
                </a:solidFill>
              </a:rPr>
              <a:t>dein</a:t>
            </a:r>
            <a:r>
              <a:rPr lang="en-GB" sz="2400" dirty="0">
                <a:solidFill>
                  <a:schemeClr val="accent5">
                    <a:lumMod val="50000"/>
                  </a:schemeClr>
                </a:solidFill>
              </a:rPr>
              <a:t> Freund sein</a:t>
            </a:r>
          </a:p>
        </p:txBody>
      </p:sp>
      <p:pic>
        <p:nvPicPr>
          <p:cNvPr id="31" name="Picture 30" descr="A picture containing text, vector graphics&#10;&#10;Description automatically generated">
            <a:extLst>
              <a:ext uri="{FF2B5EF4-FFF2-40B4-BE49-F238E27FC236}">
                <a16:creationId xmlns:a16="http://schemas.microsoft.com/office/drawing/2014/main" id="{CDF8B78F-90F5-4ECD-9EAD-FE276F9935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07200" y="66590"/>
            <a:ext cx="982229" cy="1200329"/>
          </a:xfrm>
          <a:prstGeom prst="rect">
            <a:avLst/>
          </a:prstGeom>
        </p:spPr>
      </p:pic>
      <p:sp>
        <p:nvSpPr>
          <p:cNvPr id="32" name="Thought Bubble: Cloud 31">
            <a:extLst>
              <a:ext uri="{FF2B5EF4-FFF2-40B4-BE49-F238E27FC236}">
                <a16:creationId xmlns:a16="http://schemas.microsoft.com/office/drawing/2014/main" id="{452E15CC-4F76-4096-954F-EBE7AFA6F5BC}"/>
              </a:ext>
            </a:extLst>
          </p:cNvPr>
          <p:cNvSpPr/>
          <p:nvPr/>
        </p:nvSpPr>
        <p:spPr>
          <a:xfrm>
            <a:off x="8406781" y="186241"/>
            <a:ext cx="1537499" cy="1075843"/>
          </a:xfrm>
          <a:prstGeom prst="cloudCallout">
            <a:avLst>
              <a:gd name="adj1" fmla="val -88802"/>
              <a:gd name="adj2" fmla="val -133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picture containing text&#10;&#10;Description automatically generated">
            <a:extLst>
              <a:ext uri="{FF2B5EF4-FFF2-40B4-BE49-F238E27FC236}">
                <a16:creationId xmlns:a16="http://schemas.microsoft.com/office/drawing/2014/main" id="{906CF7E6-6935-4C11-9D43-F072DFEA38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78561" y="310085"/>
            <a:ext cx="593937" cy="798941"/>
          </a:xfrm>
          <a:prstGeom prst="rect">
            <a:avLst/>
          </a:prstGeom>
        </p:spPr>
      </p:pic>
      <p:sp>
        <p:nvSpPr>
          <p:cNvPr id="36" name="TextBox 35">
            <a:extLst>
              <a:ext uri="{FF2B5EF4-FFF2-40B4-BE49-F238E27FC236}">
                <a16:creationId xmlns:a16="http://schemas.microsoft.com/office/drawing/2014/main" id="{DC71567E-F9BE-464D-8E57-6363974A4E5F}"/>
              </a:ext>
            </a:extLst>
          </p:cNvPr>
          <p:cNvSpPr txBox="1"/>
          <p:nvPr/>
        </p:nvSpPr>
        <p:spPr>
          <a:xfrm rot="21376807">
            <a:off x="555365" y="2927918"/>
            <a:ext cx="2050869" cy="1200329"/>
          </a:xfrm>
          <a:prstGeom prst="rect">
            <a:avLst/>
          </a:prstGeom>
          <a:noFill/>
        </p:spPr>
        <p:txBody>
          <a:bodyPr wrap="square" rtlCol="0">
            <a:spAutoFit/>
          </a:bodyPr>
          <a:lstStyle/>
          <a:p>
            <a:pPr algn="l"/>
            <a:r>
              <a:rPr lang="en-GB" sz="2400" dirty="0">
                <a:solidFill>
                  <a:schemeClr val="accent5">
                    <a:lumMod val="50000"/>
                  </a:schemeClr>
                </a:solidFill>
              </a:rPr>
              <a:t>ich mag </a:t>
            </a:r>
            <a:r>
              <a:rPr lang="en-GB" sz="2400" dirty="0" err="1">
                <a:solidFill>
                  <a:schemeClr val="accent5">
                    <a:lumMod val="50000"/>
                  </a:schemeClr>
                </a:solidFill>
              </a:rPr>
              <a:t>deine</a:t>
            </a:r>
            <a:r>
              <a:rPr lang="en-GB" sz="2400" dirty="0">
                <a:solidFill>
                  <a:schemeClr val="accent5">
                    <a:lumMod val="50000"/>
                  </a:schemeClr>
                </a:solidFill>
              </a:rPr>
              <a:t> </a:t>
            </a:r>
            <a:r>
              <a:rPr lang="en-GB" sz="2400" dirty="0" err="1">
                <a:solidFill>
                  <a:schemeClr val="accent5">
                    <a:lumMod val="50000"/>
                  </a:schemeClr>
                </a:solidFill>
              </a:rPr>
              <a:t>Haarfarbe</a:t>
            </a:r>
            <a:endParaRPr lang="en-GB" sz="2400" dirty="0">
              <a:solidFill>
                <a:schemeClr val="accent5">
                  <a:lumMod val="50000"/>
                </a:schemeClr>
              </a:solidFill>
            </a:endParaRPr>
          </a:p>
        </p:txBody>
      </p:sp>
    </p:spTree>
    <p:extLst>
      <p:ext uri="{BB962C8B-B14F-4D97-AF65-F5344CB8AC3E}">
        <p14:creationId xmlns:p14="http://schemas.microsoft.com/office/powerpoint/2010/main" val="1576804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Things you like and would like</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748083" cy="571756"/>
          </a:xfrm>
        </p:spPr>
        <p:txBody>
          <a:bodyPr>
            <a:noAutofit/>
          </a:bodyPr>
          <a:lstStyle/>
          <a:p>
            <a:pPr algn="l"/>
            <a:r>
              <a:rPr lang="en-GB" sz="2600" dirty="0">
                <a:solidFill>
                  <a:prstClr val="white"/>
                </a:solidFill>
              </a:rPr>
              <a:t>Revisit </a:t>
            </a:r>
            <a:r>
              <a:rPr lang="en-GB" sz="2600" i="1" dirty="0" err="1">
                <a:solidFill>
                  <a:prstClr val="white"/>
                </a:solidFill>
              </a:rPr>
              <a:t>möchte</a:t>
            </a:r>
            <a:r>
              <a:rPr lang="en-GB" sz="2600" i="1" dirty="0">
                <a:solidFill>
                  <a:prstClr val="white"/>
                </a:solidFill>
              </a:rPr>
              <a:t>(n) </a:t>
            </a:r>
            <a:r>
              <a:rPr lang="en-GB" sz="2600" dirty="0">
                <a:solidFill>
                  <a:prstClr val="white"/>
                </a:solidFill>
              </a:rPr>
              <a:t>and</a:t>
            </a:r>
            <a:r>
              <a:rPr lang="en-GB" sz="2600" i="1" dirty="0">
                <a:solidFill>
                  <a:prstClr val="white"/>
                </a:solidFill>
              </a:rPr>
              <a:t> </a:t>
            </a:r>
            <a:r>
              <a:rPr lang="en-GB" sz="2600" i="1" dirty="0" err="1">
                <a:solidFill>
                  <a:prstClr val="white"/>
                </a:solidFill>
              </a:rPr>
              <a:t>mögen</a:t>
            </a:r>
            <a:r>
              <a:rPr lang="en-GB" sz="2600" i="1" dirty="0">
                <a:solidFill>
                  <a:prstClr val="white"/>
                </a:solidFill>
              </a:rPr>
              <a:t>; calendar years</a:t>
            </a:r>
            <a:endParaRPr lang="en-US" sz="26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81847"/>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Word stress: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ieren</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verbs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2 - Lesson 42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01537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20</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787541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4387"/>
            <a:ext cx="442237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err="1">
                <a:solidFill>
                  <a:schemeClr val="bg1"/>
                </a:solidFill>
              </a:rPr>
              <a:t>Im</a:t>
            </a:r>
            <a:r>
              <a:rPr lang="en-GB" sz="3600" b="1" dirty="0">
                <a:solidFill>
                  <a:schemeClr val="bg1"/>
                </a:solidFill>
              </a:rPr>
              <a:t> Gymnasium*</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sng" strike="noStrike" kern="1200" cap="none" spc="0" normalizeH="0" baseline="0" noProof="0" dirty="0">
                <a:ln>
                  <a:noFill/>
                </a:ln>
                <a:solidFill>
                  <a:srgbClr val="1F4E79"/>
                </a:solidFill>
                <a:effectLst/>
                <a:uLnTx/>
                <a:uFillTx/>
                <a:latin typeface="Century Gothic" panose="020F0302020204030204"/>
                <a:ea typeface="+mn-ea"/>
                <a:cs typeface="+mn-cs"/>
              </a:rPr>
              <a:t>Mein erster </a:t>
            </a:r>
            <a:r>
              <a:rPr kumimoji="0" lang="de-DE" sz="2000" b="1" i="0" u="sng" strike="noStrike" kern="1200" cap="none" spc="0" normalizeH="0" baseline="0" noProof="0" dirty="0">
                <a:ln>
                  <a:noFill/>
                </a:ln>
                <a:solidFill>
                  <a:srgbClr val="1F4E79"/>
                </a:solidFill>
                <a:effectLst/>
                <a:uLnTx/>
                <a:uFillTx/>
                <a:latin typeface="Century Gothic" panose="020F0302020204030204"/>
                <a:ea typeface="+mn-ea"/>
                <a:cs typeface="+mn-cs"/>
              </a:rPr>
              <a:t>Monat</a:t>
            </a:r>
            <a:r>
              <a:rPr kumimoji="0" lang="de-DE" sz="2000" b="0" i="0" u="sng" strike="noStrike" kern="1200" cap="none" spc="0" normalizeH="0" baseline="0" noProof="0" dirty="0">
                <a:ln>
                  <a:noFill/>
                </a:ln>
                <a:solidFill>
                  <a:srgbClr val="1F4E79"/>
                </a:solidFill>
                <a:effectLst/>
                <a:uLnTx/>
                <a:uFillTx/>
                <a:latin typeface="Century Gothic" panose="020F0302020204030204"/>
                <a:ea typeface="+mn-ea"/>
                <a:cs typeface="+mn-cs"/>
              </a:rPr>
              <a:t> als Schülerin im Gymnasium*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Zum ersten Mal gehe ich in eine Schule mit mehr als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tausend</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Schülern. Erst hatte ich Angst, aber im ersten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Monat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ist das schließlich normal! Meine Mutter war sehr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lieb</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hat mir neue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Bücher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gekauft. Mein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Bruder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ist kein netter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Mann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sagt nur „im Gymnasium darf man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keine Fehler machen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So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schlecht scheint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es aber nicht. Mein Lehrer versteht uns gut, denn er hat einen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Sohn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zwölf</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Jahre alt ist. Jedes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Klassenzimmer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ist groß mit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einer breiten Tafel</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In Deutschland gehen rund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40 Prozent der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Kinder aufs Gymnasium, weil sie zur Universität gehen wollen. Das will ich auch. Ich bin jetzt elf Jahre alt und ich werde hier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bleiben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bis 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siebzehn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oder achtzehn bin.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30846" y="4230140"/>
            <a:ext cx="1916616"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Unternehmen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hundert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mit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vielen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Stühlen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x2</a:t>
            </a: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92992"/>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Tochter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70599"/>
            <a:ext cx="11809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nett</a:t>
            </a: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7689762" y="6377796"/>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5857" y="4844769"/>
            <a:ext cx="1543050" cy="9869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k</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Spaß</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20592" y="3960461"/>
            <a:ext cx="1543050" cy="70320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Million</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25857" y="33333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Farbe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sechzehn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96127"/>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a:t>
            </a:r>
          </a:p>
        </p:txBody>
      </p:sp>
      <p:sp>
        <p:nvSpPr>
          <p:cNvPr id="31" name="Speech Bubble: Rectangle with Corners Rounded 32">
            <a:extLst>
              <a:ext uri="{FF2B5EF4-FFF2-40B4-BE49-F238E27FC236}">
                <a16:creationId xmlns:a16="http://schemas.microsoft.com/office/drawing/2014/main" id="{DC2CB9E4-AFFE-491D-80E4-6F0819572CAB}"/>
              </a:ext>
            </a:extLst>
          </p:cNvPr>
          <p:cNvSpPr/>
          <p:nvPr/>
        </p:nvSpPr>
        <p:spPr>
          <a:xfrm>
            <a:off x="8627077" y="5900888"/>
            <a:ext cx="3498593" cy="407782"/>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Grammar School</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3" name="Picture 32" descr="Books, Literature, Knowledge, Education, School">
            <a:extLst>
              <a:ext uri="{FF2B5EF4-FFF2-40B4-BE49-F238E27FC236}">
                <a16:creationId xmlns:a16="http://schemas.microsoft.com/office/drawing/2014/main" id="{F345377D-CCFA-48DD-9A66-6E070E65E11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6248" y="137633"/>
            <a:ext cx="1049927" cy="775756"/>
          </a:xfrm>
          <a:prstGeom prst="rect">
            <a:avLst/>
          </a:prstGeom>
          <a:noFill/>
          <a:ln>
            <a:noFill/>
          </a:ln>
        </p:spPr>
      </p:pic>
    </p:spTree>
    <p:extLst>
      <p:ext uri="{BB962C8B-B14F-4D97-AF65-F5344CB8AC3E}">
        <p14:creationId xmlns:p14="http://schemas.microsoft.com/office/powerpoint/2010/main" val="3681532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41788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err="1">
                <a:solidFill>
                  <a:schemeClr val="bg1"/>
                </a:solidFill>
              </a:rPr>
              <a:t>Im</a:t>
            </a:r>
            <a:r>
              <a:rPr lang="en-GB" sz="3600" b="1" dirty="0">
                <a:solidFill>
                  <a:schemeClr val="bg1"/>
                </a:solidFill>
              </a:rPr>
              <a:t> Gymnasium*</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sng" strike="noStrike" kern="1200" cap="none" spc="0" normalizeH="0" baseline="0" noProof="0" dirty="0">
                <a:ln>
                  <a:noFill/>
                </a:ln>
                <a:solidFill>
                  <a:srgbClr val="1F4E79"/>
                </a:solidFill>
                <a:effectLst/>
                <a:uLnTx/>
                <a:uFillTx/>
                <a:latin typeface="Century Gothic" panose="020F0302020204030204"/>
                <a:ea typeface="+mn-ea"/>
                <a:cs typeface="+mn-cs"/>
              </a:rPr>
              <a:t>Mein erster </a:t>
            </a:r>
            <a:r>
              <a:rPr kumimoji="0" lang="de-DE" sz="2000" b="1" i="0" u="sng" strike="noStrike" kern="1200" cap="none" spc="0" normalizeH="0" baseline="0" noProof="0" dirty="0">
                <a:ln>
                  <a:noFill/>
                </a:ln>
                <a:solidFill>
                  <a:srgbClr val="1F4E79"/>
                </a:solidFill>
                <a:effectLst/>
                <a:uLnTx/>
                <a:uFillTx/>
                <a:latin typeface="Century Gothic" panose="020F0302020204030204"/>
                <a:ea typeface="+mn-ea"/>
                <a:cs typeface="+mn-cs"/>
              </a:rPr>
              <a:t>Monat</a:t>
            </a:r>
            <a:r>
              <a:rPr kumimoji="0" lang="de-DE" sz="2000" b="0" i="0" u="sng" strike="noStrike" kern="1200" cap="none" spc="0" normalizeH="0" baseline="0" noProof="0" dirty="0">
                <a:ln>
                  <a:noFill/>
                </a:ln>
                <a:solidFill>
                  <a:srgbClr val="1F4E79"/>
                </a:solidFill>
                <a:effectLst/>
                <a:uLnTx/>
                <a:uFillTx/>
                <a:latin typeface="Century Gothic" panose="020F0302020204030204"/>
                <a:ea typeface="+mn-ea"/>
                <a:cs typeface="+mn-cs"/>
              </a:rPr>
              <a:t> als Schülerin im Gymnasium*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Zum ersten Mal gehe ich in eine Schule mit mehr als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tausend</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Schülern. Erst hatte ich Angst, aber im ersten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Monat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ist das schließlich normal! Meine Mutter war sehr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lieb</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hat mir neue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Bücher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gekauft. Mein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Bruder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ist kein netter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Mann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sagt nur „im Gymnasium darf man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keine Fehler machen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So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schlecht   scheint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es aber nicht. Mein Lehrer versteht uns gut, denn er hat einen</a:t>
            </a:r>
            <a:r>
              <a:rPr kumimoji="0" lang="de-DE" sz="2000" b="0" i="0" u="none" strike="noStrike" kern="1200" cap="none" spc="0" normalizeH="0" noProof="0" dirty="0">
                <a:ln>
                  <a:noFill/>
                </a:ln>
                <a:solidFill>
                  <a:srgbClr val="1F4E79"/>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Sohn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zwölf</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Jahre alt ist. Jedes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Klassenzimmer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ist groß mit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einer breiten Tafel</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In Deutschland gehen rund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40 Prozent der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Kinder aufs Gymnasium, weil sie zur Universität gehen wollen. Das will ich auch. Ich bin jetzt elf Jahre alt und ich werde hier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bleiben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bis 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siebzehn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oder achtzehn bin.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78922" y="4230140"/>
            <a:ext cx="1916616"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Unternehmen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hundert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mit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vielen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Stühlen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x2</a:t>
            </a: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59473"/>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Tochter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5492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53360"/>
            <a:ext cx="11809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nett</a:t>
            </a: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7680711" y="6346543"/>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5857" y="4844769"/>
            <a:ext cx="1543050" cy="9869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k</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Spaß</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20592" y="3960461"/>
            <a:ext cx="1543050" cy="70320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Million</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25857" y="33333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Farbe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sechzehn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96127"/>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a:t>
            </a:r>
          </a:p>
        </p:txBody>
      </p:sp>
      <p:sp>
        <p:nvSpPr>
          <p:cNvPr id="31" name="Speech Bubble: Rectangle with Corners Rounded 32">
            <a:extLst>
              <a:ext uri="{FF2B5EF4-FFF2-40B4-BE49-F238E27FC236}">
                <a16:creationId xmlns:a16="http://schemas.microsoft.com/office/drawing/2014/main" id="{DC2CB9E4-AFFE-491D-80E4-6F0819572CAB}"/>
              </a:ext>
            </a:extLst>
          </p:cNvPr>
          <p:cNvSpPr/>
          <p:nvPr/>
        </p:nvSpPr>
        <p:spPr>
          <a:xfrm>
            <a:off x="8627077" y="5900888"/>
            <a:ext cx="3498593" cy="407782"/>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Grammar School</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3" name="Picture 32" descr="Books, Literature, Knowledge, Education, School">
            <a:extLst>
              <a:ext uri="{FF2B5EF4-FFF2-40B4-BE49-F238E27FC236}">
                <a16:creationId xmlns:a16="http://schemas.microsoft.com/office/drawing/2014/main" id="{F345377D-CCFA-48DD-9A66-6E070E65E11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248" y="137633"/>
            <a:ext cx="1049927" cy="775756"/>
          </a:xfrm>
          <a:prstGeom prst="rect">
            <a:avLst/>
          </a:prstGeom>
          <a:noFill/>
          <a:ln>
            <a:noFill/>
          </a:ln>
        </p:spPr>
      </p:pic>
      <p:sp>
        <p:nvSpPr>
          <p:cNvPr id="34" name="Rectangle: Rounded Corners 33">
            <a:extLst>
              <a:ext uri="{FF2B5EF4-FFF2-40B4-BE49-F238E27FC236}">
                <a16:creationId xmlns:a16="http://schemas.microsoft.com/office/drawing/2014/main" id="{B17F9F9B-74BF-4800-BA2A-0E3F1A4E8D00}"/>
              </a:ext>
            </a:extLst>
          </p:cNvPr>
          <p:cNvSpPr/>
          <p:nvPr/>
        </p:nvSpPr>
        <p:spPr>
          <a:xfrm>
            <a:off x="2804846" y="1639341"/>
            <a:ext cx="1613036" cy="25845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e</a:t>
            </a:r>
            <a:r>
              <a:rPr kumimoji="0" lang="en-GB" sz="2000" b="1" i="0" u="none" strike="noStrike" kern="1200" cap="none" spc="0" normalizeH="0" baseline="0" noProof="0" dirty="0" err="1">
                <a:ln>
                  <a:noFill/>
                </a:ln>
                <a:solidFill>
                  <a:schemeClr val="bg1"/>
                </a:solidFill>
                <a:effectLst/>
                <a:uLnTx/>
                <a:uFillTx/>
                <a:latin typeface="Century Gothic" panose="020F0302020204030204"/>
              </a:rPr>
              <a:t>rstes</a:t>
            </a:r>
            <a:r>
              <a:rPr kumimoji="0" lang="en-GB" sz="2000" b="1" i="0" u="none" strike="noStrike" kern="1200" cap="none" spc="0" normalizeH="0" baseline="0" noProof="0" dirty="0">
                <a:ln>
                  <a:noFill/>
                </a:ln>
                <a:solidFill>
                  <a:schemeClr val="bg1"/>
                </a:solidFill>
                <a:effectLst/>
                <a:uLnTx/>
                <a:uFillTx/>
                <a:latin typeface="Century Gothic" panose="020F0302020204030204"/>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Jahr</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6" name="Rectangle: Rounded Corners 35">
            <a:extLst>
              <a:ext uri="{FF2B5EF4-FFF2-40B4-BE49-F238E27FC236}">
                <a16:creationId xmlns:a16="http://schemas.microsoft.com/office/drawing/2014/main" id="{C8F395C0-8302-420F-9A8D-78FB8E6D2C07}"/>
              </a:ext>
            </a:extLst>
          </p:cNvPr>
          <p:cNvSpPr/>
          <p:nvPr/>
        </p:nvSpPr>
        <p:spPr>
          <a:xfrm>
            <a:off x="7640318" y="2567224"/>
            <a:ext cx="868893" cy="28638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Jahr</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4A03D614-4AB1-4C87-B3B7-D68F05150A09}"/>
              </a:ext>
            </a:extLst>
          </p:cNvPr>
          <p:cNvSpPr/>
          <p:nvPr/>
        </p:nvSpPr>
        <p:spPr>
          <a:xfrm>
            <a:off x="8541559" y="2274099"/>
            <a:ext cx="1255465" cy="29528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hundert</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2E0F00F3-EEFB-4BEE-8895-A099E6592F9C}"/>
              </a:ext>
            </a:extLst>
          </p:cNvPr>
          <p:cNvSpPr/>
          <p:nvPr/>
        </p:nvSpPr>
        <p:spPr>
          <a:xfrm>
            <a:off x="7273510" y="2898301"/>
            <a:ext cx="814403" cy="28056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nett</a:t>
            </a:r>
          </a:p>
        </p:txBody>
      </p:sp>
      <p:sp>
        <p:nvSpPr>
          <p:cNvPr id="39" name="Rectangle: Rounded Corners 38">
            <a:extLst>
              <a:ext uri="{FF2B5EF4-FFF2-40B4-BE49-F238E27FC236}">
                <a16:creationId xmlns:a16="http://schemas.microsoft.com/office/drawing/2014/main" id="{9EF0963D-88E9-42E6-A114-E38090C33DD7}"/>
              </a:ext>
            </a:extLst>
          </p:cNvPr>
          <p:cNvSpPr/>
          <p:nvPr/>
        </p:nvSpPr>
        <p:spPr>
          <a:xfrm>
            <a:off x="2878751" y="3206834"/>
            <a:ext cx="1307816" cy="25303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Kleidung</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931E955C-8935-4481-A907-69B21BF8CEFE}"/>
              </a:ext>
            </a:extLst>
          </p:cNvPr>
          <p:cNvSpPr/>
          <p:nvPr/>
        </p:nvSpPr>
        <p:spPr>
          <a:xfrm>
            <a:off x="5245875" y="3206833"/>
            <a:ext cx="2300674" cy="26800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Meine</a:t>
            </a: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Schwester</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30272221-A791-4B38-9B32-BB7F83E6F2EB}"/>
              </a:ext>
            </a:extLst>
          </p:cNvPr>
          <p:cNvSpPr/>
          <p:nvPr/>
        </p:nvSpPr>
        <p:spPr>
          <a:xfrm>
            <a:off x="2088367" y="3468579"/>
            <a:ext cx="790384" cy="26801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Frau</a:t>
            </a:r>
          </a:p>
        </p:txBody>
      </p:sp>
      <p:sp>
        <p:nvSpPr>
          <p:cNvPr id="42" name="Rectangle: Rounded Corners 41">
            <a:extLst>
              <a:ext uri="{FF2B5EF4-FFF2-40B4-BE49-F238E27FC236}">
                <a16:creationId xmlns:a16="http://schemas.microsoft.com/office/drawing/2014/main" id="{DE1AF5DD-A03C-4166-A388-79D825FBE3D2}"/>
              </a:ext>
            </a:extLst>
          </p:cNvPr>
          <p:cNvSpPr/>
          <p:nvPr/>
        </p:nvSpPr>
        <p:spPr>
          <a:xfrm>
            <a:off x="2115881" y="3797275"/>
            <a:ext cx="2640550" cy="28679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k</a:t>
            </a:r>
            <a:r>
              <a:rPr kumimoji="0" lang="en-GB" sz="2000" b="1" i="0" u="none" strike="noStrike" kern="1200" cap="none" spc="0" normalizeH="0" baseline="0" noProof="0" dirty="0" err="1">
                <a:ln>
                  <a:noFill/>
                </a:ln>
                <a:solidFill>
                  <a:schemeClr val="bg1"/>
                </a:solidFill>
                <a:effectLst/>
                <a:uLnTx/>
                <a:uFillTx/>
                <a:latin typeface="Century Gothic" panose="020F0302020204030204"/>
              </a:rPr>
              <a:t>einen</a:t>
            </a:r>
            <a:r>
              <a:rPr kumimoji="0" lang="en-GB" sz="2000" b="1" i="0" u="none" strike="noStrike" kern="1200" cap="none" spc="0" normalizeH="0" baseline="0" noProof="0" dirty="0">
                <a:ln>
                  <a:noFill/>
                </a:ln>
                <a:solidFill>
                  <a:schemeClr val="bg1"/>
                </a:solidFill>
                <a:effectLst/>
                <a:uLnTx/>
                <a:uFillTx/>
                <a:latin typeface="Century Gothic" panose="020F0302020204030204"/>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Spaß</a:t>
            </a:r>
            <a:r>
              <a:rPr kumimoji="0" lang="en-GB" sz="2000" b="1" i="0" u="none" strike="noStrike" kern="1200" cap="none" spc="0" normalizeH="0" baseline="0" noProof="0" dirty="0">
                <a:ln>
                  <a:noFill/>
                </a:ln>
                <a:solidFill>
                  <a:schemeClr val="bg1"/>
                </a:solidFill>
                <a:effectLst/>
                <a:uLnTx/>
                <a:uFillTx/>
                <a:latin typeface="Century Gothic" panose="020F0302020204030204"/>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haben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3" name="Rectangle: Rounded Corners 42">
            <a:extLst>
              <a:ext uri="{FF2B5EF4-FFF2-40B4-BE49-F238E27FC236}">
                <a16:creationId xmlns:a16="http://schemas.microsoft.com/office/drawing/2014/main" id="{5369309B-2ECF-4C1D-A5EC-8A1AEAED2C4F}"/>
              </a:ext>
            </a:extLst>
          </p:cNvPr>
          <p:cNvSpPr/>
          <p:nvPr/>
        </p:nvSpPr>
        <p:spPr>
          <a:xfrm>
            <a:off x="5354883" y="3780723"/>
            <a:ext cx="1457858" cy="28679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schwierig</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93A8EDB2-5B78-4CDE-82B9-7DA0DD049947}"/>
              </a:ext>
            </a:extLst>
          </p:cNvPr>
          <p:cNvSpPr/>
          <p:nvPr/>
        </p:nvSpPr>
        <p:spPr>
          <a:xfrm>
            <a:off x="6855564" y="3789687"/>
            <a:ext cx="921973" cy="26800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ist</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684EF596-673C-4E2F-84CF-A8741A8E2FA6}"/>
              </a:ext>
            </a:extLst>
          </p:cNvPr>
          <p:cNvSpPr/>
          <p:nvPr/>
        </p:nvSpPr>
        <p:spPr>
          <a:xfrm>
            <a:off x="7273510" y="4112858"/>
            <a:ext cx="2090190" cy="28056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eine</a:t>
            </a: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Tochter</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67DD32DF-4AFA-4F53-86F4-D3299A76FF40}"/>
              </a:ext>
            </a:extLst>
          </p:cNvPr>
          <p:cNvSpPr/>
          <p:nvPr/>
        </p:nvSpPr>
        <p:spPr>
          <a:xfrm>
            <a:off x="2144911" y="4373417"/>
            <a:ext cx="1890775" cy="28056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d</a:t>
            </a:r>
            <a:r>
              <a:rPr kumimoji="0" lang="en-GB" sz="2000" b="1" i="0" u="none" strike="noStrike" kern="1200" cap="none" spc="0" normalizeH="0" baseline="0" noProof="0" dirty="0" err="1">
                <a:ln>
                  <a:noFill/>
                </a:ln>
                <a:solidFill>
                  <a:schemeClr val="bg1"/>
                </a:solidFill>
                <a:effectLst/>
                <a:uLnTx/>
                <a:uFillTx/>
                <a:latin typeface="Century Gothic" panose="020F0302020204030204"/>
              </a:rPr>
              <a:t>ie</a:t>
            </a:r>
            <a:r>
              <a:rPr kumimoji="0" lang="en-GB" sz="2000" b="1" i="0" u="none" strike="noStrike" kern="1200" cap="none" spc="0" normalizeH="0" baseline="0" noProof="0" dirty="0">
                <a:ln>
                  <a:noFill/>
                </a:ln>
                <a:solidFill>
                  <a:schemeClr val="bg1"/>
                </a:solidFill>
                <a:effectLst/>
                <a:uLnTx/>
                <a:uFillTx/>
                <a:latin typeface="Century Gothic" panose="020F0302020204030204"/>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dreizehn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8" name="Rectangle: Rounded Corners 47">
            <a:extLst>
              <a:ext uri="{FF2B5EF4-FFF2-40B4-BE49-F238E27FC236}">
                <a16:creationId xmlns:a16="http://schemas.microsoft.com/office/drawing/2014/main" id="{C9BE09B6-A813-4F7F-B435-C49511E8B34D}"/>
              </a:ext>
            </a:extLst>
          </p:cNvPr>
          <p:cNvSpPr/>
          <p:nvPr/>
        </p:nvSpPr>
        <p:spPr>
          <a:xfrm>
            <a:off x="5555122" y="4416626"/>
            <a:ext cx="2669227" cy="28697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Jeder</a:t>
            </a:r>
            <a:r>
              <a:rPr lang="en-GB" sz="2000" b="1" dirty="0">
                <a:solidFill>
                  <a:schemeClr val="bg1"/>
                </a:solidFill>
                <a:latin typeface="Century Gothic" panose="020F0302020204030204"/>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Raum</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9" name="Rectangle: Rounded Corners 48">
            <a:extLst>
              <a:ext uri="{FF2B5EF4-FFF2-40B4-BE49-F238E27FC236}">
                <a16:creationId xmlns:a16="http://schemas.microsoft.com/office/drawing/2014/main" id="{2DD19B23-3CC7-42A2-9815-DC64F31244E2}"/>
              </a:ext>
            </a:extLst>
          </p:cNvPr>
          <p:cNvSpPr/>
          <p:nvPr/>
        </p:nvSpPr>
        <p:spPr>
          <a:xfrm>
            <a:off x="2144911" y="4705553"/>
            <a:ext cx="2272970" cy="28679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vielen</a:t>
            </a:r>
            <a:r>
              <a:rPr lang="en-GB" sz="2000" b="1" dirty="0">
                <a:solidFill>
                  <a:schemeClr val="bg1"/>
                </a:solidFill>
                <a:latin typeface="Century Gothic" panose="020F0302020204030204"/>
              </a:rPr>
              <a:t> </a:t>
            </a:r>
            <a:r>
              <a:rPr lang="en-GB" sz="2000" b="1" dirty="0" err="1">
                <a:solidFill>
                  <a:schemeClr val="bg1"/>
                </a:solidFill>
                <a:latin typeface="Century Gothic" panose="020F0302020204030204"/>
              </a:rPr>
              <a:t>Stühlen</a:t>
            </a:r>
            <a:r>
              <a:rPr lang="en-GB" sz="2000" b="1" dirty="0">
                <a:solidFill>
                  <a:schemeClr val="bg1"/>
                </a:solidFill>
                <a:latin typeface="Century Gothic" panose="020F0302020204030204"/>
              </a:rPr>
              <a: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0" name="Rectangle: Rounded Corners 49">
            <a:extLst>
              <a:ext uri="{FF2B5EF4-FFF2-40B4-BE49-F238E27FC236}">
                <a16:creationId xmlns:a16="http://schemas.microsoft.com/office/drawing/2014/main" id="{80D438F2-558B-4FEE-AEE0-8F25DD6F1E53}"/>
              </a:ext>
            </a:extLst>
          </p:cNvPr>
          <p:cNvSpPr/>
          <p:nvPr/>
        </p:nvSpPr>
        <p:spPr>
          <a:xfrm>
            <a:off x="7918362" y="4714281"/>
            <a:ext cx="1806570" cy="28056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e</a:t>
            </a:r>
            <a:r>
              <a:rPr kumimoji="0" lang="en-GB" sz="2000" b="1" i="0" u="none" strike="noStrike" kern="1200" cap="none" spc="0" normalizeH="0" baseline="0" noProof="0" dirty="0" err="1">
                <a:ln>
                  <a:noFill/>
                </a:ln>
                <a:solidFill>
                  <a:schemeClr val="bg1"/>
                </a:solidFill>
                <a:effectLst/>
                <a:uLnTx/>
                <a:uFillTx/>
                <a:latin typeface="Century Gothic" panose="020F0302020204030204"/>
              </a:rPr>
              <a:t>ine</a:t>
            </a:r>
            <a:r>
              <a:rPr kumimoji="0" lang="en-GB" sz="2000" b="1" i="0" u="none" strike="noStrike" kern="1200" cap="none" spc="0" normalizeH="0" baseline="0" noProof="0" dirty="0">
                <a:ln>
                  <a:noFill/>
                </a:ln>
                <a:solidFill>
                  <a:schemeClr val="bg1"/>
                </a:solidFill>
                <a:effectLst/>
                <a:uLnTx/>
                <a:uFillTx/>
                <a:latin typeface="Century Gothic" panose="020F0302020204030204"/>
              </a:rPr>
              <a:t> Million</a:t>
            </a:r>
          </a:p>
        </p:txBody>
      </p:sp>
      <p:sp>
        <p:nvSpPr>
          <p:cNvPr id="51" name="Rectangle: Rounded Corners 50">
            <a:extLst>
              <a:ext uri="{FF2B5EF4-FFF2-40B4-BE49-F238E27FC236}">
                <a16:creationId xmlns:a16="http://schemas.microsoft.com/office/drawing/2014/main" id="{5320908C-4F99-4F6F-8D40-03EE21088479}"/>
              </a:ext>
            </a:extLst>
          </p:cNvPr>
          <p:cNvSpPr/>
          <p:nvPr/>
        </p:nvSpPr>
        <p:spPr>
          <a:xfrm>
            <a:off x="2114090" y="5639975"/>
            <a:ext cx="1067772" cy="26955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lernen</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D63F680C-097D-4DB3-9FE3-1C0289EA3ED8}"/>
              </a:ext>
            </a:extLst>
          </p:cNvPr>
          <p:cNvSpPr/>
          <p:nvPr/>
        </p:nvSpPr>
        <p:spPr>
          <a:xfrm>
            <a:off x="4035686" y="5631157"/>
            <a:ext cx="1457858" cy="28679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sechzehn</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268620F2-7419-4244-8CAC-65EDF3E92416}"/>
              </a:ext>
            </a:extLst>
          </p:cNvPr>
          <p:cNvSpPr/>
          <p:nvPr/>
        </p:nvSpPr>
        <p:spPr>
          <a:xfrm>
            <a:off x="7912315" y="3185201"/>
            <a:ext cx="1767279" cy="29132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k</a:t>
            </a:r>
            <a:r>
              <a:rPr kumimoji="0" lang="en-GB" sz="2000" b="1" i="0" u="none" strike="noStrike" kern="1200" cap="none" spc="0" normalizeH="0" baseline="0" noProof="0" dirty="0" err="1">
                <a:ln>
                  <a:noFill/>
                </a:ln>
                <a:solidFill>
                  <a:schemeClr val="bg1"/>
                </a:solidFill>
                <a:effectLst/>
                <a:uLnTx/>
                <a:uFillTx/>
                <a:latin typeface="Century Gothic" panose="020F0302020204030204"/>
              </a:rPr>
              <a:t>eine</a:t>
            </a:r>
            <a:r>
              <a:rPr kumimoji="0" lang="en-GB" sz="2000" b="1" i="0" u="none" strike="noStrike" kern="1200" cap="none" spc="0" normalizeH="0" baseline="0" noProof="0" dirty="0">
                <a:ln>
                  <a:noFill/>
                </a:ln>
                <a:solidFill>
                  <a:schemeClr val="bg1"/>
                </a:solidFill>
                <a:effectLst/>
                <a:uLnTx/>
                <a:uFillTx/>
                <a:latin typeface="Century Gothic" panose="020F0302020204030204"/>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nette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339662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25" presetClass="emph" presetSubtype="0" fill="hold" grpId="0" nodeType="withEffect">
                                  <p:stCondLst>
                                    <p:cond delay="0"/>
                                  </p:stCondLst>
                                  <p:childTnLst>
                                    <p:animClr clrSpc="hsl" dir="cw">
                                      <p:cBhvr override="childStyle">
                                        <p:cTn id="10" dur="500" fill="hold"/>
                                        <p:tgtEl>
                                          <p:spTgt spid="18"/>
                                        </p:tgtEl>
                                        <p:attrNameLst>
                                          <p:attrName>style.color</p:attrName>
                                        </p:attrNameLst>
                                      </p:cBhvr>
                                      <p:by>
                                        <p:hsl h="0" s="-70588" l="0"/>
                                      </p:by>
                                    </p:animClr>
                                    <p:animClr clrSpc="hsl" dir="cw">
                                      <p:cBhvr>
                                        <p:cTn id="11" dur="500" fill="hold"/>
                                        <p:tgtEl>
                                          <p:spTgt spid="18"/>
                                        </p:tgtEl>
                                        <p:attrNameLst>
                                          <p:attrName>fillcolor</p:attrName>
                                        </p:attrNameLst>
                                      </p:cBhvr>
                                      <p:by>
                                        <p:hsl h="0" s="-70588" l="0"/>
                                      </p:by>
                                    </p:animClr>
                                    <p:animClr clrSpc="hsl" dir="cw">
                                      <p:cBhvr>
                                        <p:cTn id="12" dur="500" fill="hold"/>
                                        <p:tgtEl>
                                          <p:spTgt spid="18"/>
                                        </p:tgtEl>
                                        <p:attrNameLst>
                                          <p:attrName>stroke.color</p:attrName>
                                        </p:attrNameLst>
                                      </p:cBhvr>
                                      <p:by>
                                        <p:hsl h="0" s="-70588" l="0"/>
                                      </p:by>
                                    </p:animClr>
                                    <p:set>
                                      <p:cBhvr>
                                        <p:cTn id="13" dur="500" fill="hold"/>
                                        <p:tgtEl>
                                          <p:spTgt spid="18"/>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25" presetClass="emph" presetSubtype="0" fill="hold" grpId="0" nodeType="withEffect">
                                  <p:stCondLst>
                                    <p:cond delay="0"/>
                                  </p:stCondLst>
                                  <p:childTnLst>
                                    <p:animClr clrSpc="hsl" dir="cw">
                                      <p:cBhvr override="childStyle">
                                        <p:cTn id="19" dur="500" fill="hold"/>
                                        <p:tgtEl>
                                          <p:spTgt spid="11"/>
                                        </p:tgtEl>
                                        <p:attrNameLst>
                                          <p:attrName>style.color</p:attrName>
                                        </p:attrNameLst>
                                      </p:cBhvr>
                                      <p:by>
                                        <p:hsl h="0" s="-70588" l="0"/>
                                      </p:by>
                                    </p:animClr>
                                    <p:animClr clrSpc="hsl" dir="cw">
                                      <p:cBhvr>
                                        <p:cTn id="20" dur="500" fill="hold"/>
                                        <p:tgtEl>
                                          <p:spTgt spid="11"/>
                                        </p:tgtEl>
                                        <p:attrNameLst>
                                          <p:attrName>fillcolor</p:attrName>
                                        </p:attrNameLst>
                                      </p:cBhvr>
                                      <p:by>
                                        <p:hsl h="0" s="-70588" l="0"/>
                                      </p:by>
                                    </p:animClr>
                                    <p:animClr clrSpc="hsl" dir="cw">
                                      <p:cBhvr>
                                        <p:cTn id="21" dur="500" fill="hold"/>
                                        <p:tgtEl>
                                          <p:spTgt spid="11"/>
                                        </p:tgtEl>
                                        <p:attrNameLst>
                                          <p:attrName>stroke.color</p:attrName>
                                        </p:attrNameLst>
                                      </p:cBhvr>
                                      <p:by>
                                        <p:hsl h="0" s="-70588" l="0"/>
                                      </p:by>
                                    </p:animClr>
                                    <p:set>
                                      <p:cBhvr>
                                        <p:cTn id="22" dur="500" fill="hold"/>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25" presetClass="emph" presetSubtype="0" fill="hold" grpId="0" nodeType="withEffect">
                                  <p:stCondLst>
                                    <p:cond delay="0"/>
                                  </p:stCondLst>
                                  <p:childTnLst>
                                    <p:animClr clrSpc="hsl" dir="cw">
                                      <p:cBhvr override="childStyle">
                                        <p:cTn id="28" dur="500" fill="hold"/>
                                        <p:tgtEl>
                                          <p:spTgt spid="24"/>
                                        </p:tgtEl>
                                        <p:attrNameLst>
                                          <p:attrName>style.color</p:attrName>
                                        </p:attrNameLst>
                                      </p:cBhvr>
                                      <p:by>
                                        <p:hsl h="0" s="-70588" l="0"/>
                                      </p:by>
                                    </p:animClr>
                                    <p:animClr clrSpc="hsl" dir="cw">
                                      <p:cBhvr>
                                        <p:cTn id="29" dur="500" fill="hold"/>
                                        <p:tgtEl>
                                          <p:spTgt spid="24"/>
                                        </p:tgtEl>
                                        <p:attrNameLst>
                                          <p:attrName>fillcolor</p:attrName>
                                        </p:attrNameLst>
                                      </p:cBhvr>
                                      <p:by>
                                        <p:hsl h="0" s="-70588" l="0"/>
                                      </p:by>
                                    </p:animClr>
                                    <p:animClr clrSpc="hsl" dir="cw">
                                      <p:cBhvr>
                                        <p:cTn id="30" dur="500" fill="hold"/>
                                        <p:tgtEl>
                                          <p:spTgt spid="24"/>
                                        </p:tgtEl>
                                        <p:attrNameLst>
                                          <p:attrName>stroke.color</p:attrName>
                                        </p:attrNameLst>
                                      </p:cBhvr>
                                      <p:by>
                                        <p:hsl h="0" s="-70588" l="0"/>
                                      </p:by>
                                    </p:animClr>
                                    <p:set>
                                      <p:cBhvr>
                                        <p:cTn id="31" dur="500" fill="hold"/>
                                        <p:tgtEl>
                                          <p:spTgt spid="24"/>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25" presetClass="emph" presetSubtype="0" fill="hold" grpId="0" nodeType="withEffect">
                                  <p:stCondLst>
                                    <p:cond delay="0"/>
                                  </p:stCondLst>
                                  <p:childTnLst>
                                    <p:animClr clrSpc="hsl" dir="cw">
                                      <p:cBhvr override="childStyle">
                                        <p:cTn id="37" dur="500" fill="hold"/>
                                        <p:tgtEl>
                                          <p:spTgt spid="16"/>
                                        </p:tgtEl>
                                        <p:attrNameLst>
                                          <p:attrName>style.color</p:attrName>
                                        </p:attrNameLst>
                                      </p:cBhvr>
                                      <p:by>
                                        <p:hsl h="0" s="-70588" l="0"/>
                                      </p:by>
                                    </p:animClr>
                                    <p:animClr clrSpc="hsl" dir="cw">
                                      <p:cBhvr>
                                        <p:cTn id="38" dur="500" fill="hold"/>
                                        <p:tgtEl>
                                          <p:spTgt spid="16"/>
                                        </p:tgtEl>
                                        <p:attrNameLst>
                                          <p:attrName>fillcolor</p:attrName>
                                        </p:attrNameLst>
                                      </p:cBhvr>
                                      <p:by>
                                        <p:hsl h="0" s="-70588" l="0"/>
                                      </p:by>
                                    </p:animClr>
                                    <p:animClr clrSpc="hsl" dir="cw">
                                      <p:cBhvr>
                                        <p:cTn id="39" dur="500" fill="hold"/>
                                        <p:tgtEl>
                                          <p:spTgt spid="16"/>
                                        </p:tgtEl>
                                        <p:attrNameLst>
                                          <p:attrName>stroke.color</p:attrName>
                                        </p:attrNameLst>
                                      </p:cBhvr>
                                      <p:by>
                                        <p:hsl h="0" s="-70588" l="0"/>
                                      </p:by>
                                    </p:animClr>
                                    <p:set>
                                      <p:cBhvr>
                                        <p:cTn id="40" dur="500" fill="hold"/>
                                        <p:tgtEl>
                                          <p:spTgt spid="16"/>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25" presetClass="emph" presetSubtype="0" fill="hold" grpId="0" nodeType="withEffect">
                                  <p:stCondLst>
                                    <p:cond delay="0"/>
                                  </p:stCondLst>
                                  <p:childTnLst>
                                    <p:animClr clrSpc="hsl" dir="cw">
                                      <p:cBhvr override="childStyle">
                                        <p:cTn id="46" dur="500" fill="hold"/>
                                        <p:tgtEl>
                                          <p:spTgt spid="14"/>
                                        </p:tgtEl>
                                        <p:attrNameLst>
                                          <p:attrName>style.color</p:attrName>
                                        </p:attrNameLst>
                                      </p:cBhvr>
                                      <p:by>
                                        <p:hsl h="0" s="-70588" l="0"/>
                                      </p:by>
                                    </p:animClr>
                                    <p:animClr clrSpc="hsl" dir="cw">
                                      <p:cBhvr>
                                        <p:cTn id="47" dur="500" fill="hold"/>
                                        <p:tgtEl>
                                          <p:spTgt spid="14"/>
                                        </p:tgtEl>
                                        <p:attrNameLst>
                                          <p:attrName>fillcolor</p:attrName>
                                        </p:attrNameLst>
                                      </p:cBhvr>
                                      <p:by>
                                        <p:hsl h="0" s="-70588" l="0"/>
                                      </p:by>
                                    </p:animClr>
                                    <p:animClr clrSpc="hsl" dir="cw">
                                      <p:cBhvr>
                                        <p:cTn id="48" dur="500" fill="hold"/>
                                        <p:tgtEl>
                                          <p:spTgt spid="14"/>
                                        </p:tgtEl>
                                        <p:attrNameLst>
                                          <p:attrName>stroke.color</p:attrName>
                                        </p:attrNameLst>
                                      </p:cBhvr>
                                      <p:by>
                                        <p:hsl h="0" s="-70588" l="0"/>
                                      </p:by>
                                    </p:animClr>
                                    <p:set>
                                      <p:cBhvr>
                                        <p:cTn id="49" dur="500" fill="hold"/>
                                        <p:tgtEl>
                                          <p:spTgt spid="14"/>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25" presetClass="emph" presetSubtype="0" fill="hold" grpId="0" nodeType="withEffect">
                                  <p:stCondLst>
                                    <p:cond delay="0"/>
                                  </p:stCondLst>
                                  <p:childTnLst>
                                    <p:animClr clrSpc="hsl" dir="cw">
                                      <p:cBhvr override="childStyle">
                                        <p:cTn id="57" dur="500" fill="hold"/>
                                        <p:tgtEl>
                                          <p:spTgt spid="32"/>
                                        </p:tgtEl>
                                        <p:attrNameLst>
                                          <p:attrName>style.color</p:attrName>
                                        </p:attrNameLst>
                                      </p:cBhvr>
                                      <p:by>
                                        <p:hsl h="0" s="-70588" l="0"/>
                                      </p:by>
                                    </p:animClr>
                                    <p:animClr clrSpc="hsl" dir="cw">
                                      <p:cBhvr>
                                        <p:cTn id="58" dur="500" fill="hold"/>
                                        <p:tgtEl>
                                          <p:spTgt spid="32"/>
                                        </p:tgtEl>
                                        <p:attrNameLst>
                                          <p:attrName>fillcolor</p:attrName>
                                        </p:attrNameLst>
                                      </p:cBhvr>
                                      <p:by>
                                        <p:hsl h="0" s="-70588" l="0"/>
                                      </p:by>
                                    </p:animClr>
                                    <p:animClr clrSpc="hsl" dir="cw">
                                      <p:cBhvr>
                                        <p:cTn id="59" dur="500" fill="hold"/>
                                        <p:tgtEl>
                                          <p:spTgt spid="32"/>
                                        </p:tgtEl>
                                        <p:attrNameLst>
                                          <p:attrName>stroke.color</p:attrName>
                                        </p:attrNameLst>
                                      </p:cBhvr>
                                      <p:by>
                                        <p:hsl h="0" s="-70588" l="0"/>
                                      </p:by>
                                    </p:animClr>
                                    <p:set>
                                      <p:cBhvr>
                                        <p:cTn id="60" dur="500" fill="hold"/>
                                        <p:tgtEl>
                                          <p:spTgt spid="3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25" presetClass="emph" presetSubtype="0" fill="hold" grpId="0" nodeType="withEffect">
                                  <p:stCondLst>
                                    <p:cond delay="0"/>
                                  </p:stCondLst>
                                  <p:childTnLst>
                                    <p:animClr clrSpc="hsl" dir="cw">
                                      <p:cBhvr override="childStyle">
                                        <p:cTn id="66" dur="500" fill="hold"/>
                                        <p:tgtEl>
                                          <p:spTgt spid="27"/>
                                        </p:tgtEl>
                                        <p:attrNameLst>
                                          <p:attrName>style.color</p:attrName>
                                        </p:attrNameLst>
                                      </p:cBhvr>
                                      <p:by>
                                        <p:hsl h="0" s="-70588" l="0"/>
                                      </p:by>
                                    </p:animClr>
                                    <p:animClr clrSpc="hsl" dir="cw">
                                      <p:cBhvr>
                                        <p:cTn id="67" dur="500" fill="hold"/>
                                        <p:tgtEl>
                                          <p:spTgt spid="27"/>
                                        </p:tgtEl>
                                        <p:attrNameLst>
                                          <p:attrName>fillcolor</p:attrName>
                                        </p:attrNameLst>
                                      </p:cBhvr>
                                      <p:by>
                                        <p:hsl h="0" s="-70588" l="0"/>
                                      </p:by>
                                    </p:animClr>
                                    <p:animClr clrSpc="hsl" dir="cw">
                                      <p:cBhvr>
                                        <p:cTn id="68" dur="500" fill="hold"/>
                                        <p:tgtEl>
                                          <p:spTgt spid="27"/>
                                        </p:tgtEl>
                                        <p:attrNameLst>
                                          <p:attrName>stroke.color</p:attrName>
                                        </p:attrNameLst>
                                      </p:cBhvr>
                                      <p:by>
                                        <p:hsl h="0" s="-70588" l="0"/>
                                      </p:by>
                                    </p:animClr>
                                    <p:set>
                                      <p:cBhvr>
                                        <p:cTn id="69" dur="500" fill="hold"/>
                                        <p:tgtEl>
                                          <p:spTgt spid="27"/>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par>
                                <p:cTn id="74" presetID="25" presetClass="emph" presetSubtype="0" fill="hold" grpId="0" nodeType="withEffect">
                                  <p:stCondLst>
                                    <p:cond delay="0"/>
                                  </p:stCondLst>
                                  <p:childTnLst>
                                    <p:animClr clrSpc="hsl" dir="cw">
                                      <p:cBhvr override="childStyle">
                                        <p:cTn id="75" dur="500" fill="hold"/>
                                        <p:tgtEl>
                                          <p:spTgt spid="25"/>
                                        </p:tgtEl>
                                        <p:attrNameLst>
                                          <p:attrName>style.color</p:attrName>
                                        </p:attrNameLst>
                                      </p:cBhvr>
                                      <p:by>
                                        <p:hsl h="0" s="-70588" l="0"/>
                                      </p:by>
                                    </p:animClr>
                                    <p:animClr clrSpc="hsl" dir="cw">
                                      <p:cBhvr>
                                        <p:cTn id="76" dur="500" fill="hold"/>
                                        <p:tgtEl>
                                          <p:spTgt spid="25"/>
                                        </p:tgtEl>
                                        <p:attrNameLst>
                                          <p:attrName>fillcolor</p:attrName>
                                        </p:attrNameLst>
                                      </p:cBhvr>
                                      <p:by>
                                        <p:hsl h="0" s="-70588" l="0"/>
                                      </p:by>
                                    </p:animClr>
                                    <p:animClr clrSpc="hsl" dir="cw">
                                      <p:cBhvr>
                                        <p:cTn id="77" dur="500" fill="hold"/>
                                        <p:tgtEl>
                                          <p:spTgt spid="25"/>
                                        </p:tgtEl>
                                        <p:attrNameLst>
                                          <p:attrName>stroke.color</p:attrName>
                                        </p:attrNameLst>
                                      </p:cBhvr>
                                      <p:by>
                                        <p:hsl h="0" s="-70588" l="0"/>
                                      </p:by>
                                    </p:animClr>
                                    <p:set>
                                      <p:cBhvr>
                                        <p:cTn id="78" dur="500" fill="hold"/>
                                        <p:tgtEl>
                                          <p:spTgt spid="25"/>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25" presetClass="emph" presetSubtype="0" fill="hold" grpId="0" nodeType="withEffect">
                                  <p:stCondLst>
                                    <p:cond delay="0"/>
                                  </p:stCondLst>
                                  <p:childTnLst>
                                    <p:animClr clrSpc="hsl" dir="cw">
                                      <p:cBhvr override="childStyle">
                                        <p:cTn id="84" dur="500" fill="hold"/>
                                        <p:tgtEl>
                                          <p:spTgt spid="23"/>
                                        </p:tgtEl>
                                        <p:attrNameLst>
                                          <p:attrName>style.color</p:attrName>
                                        </p:attrNameLst>
                                      </p:cBhvr>
                                      <p:by>
                                        <p:hsl h="0" s="-70588" l="0"/>
                                      </p:by>
                                    </p:animClr>
                                    <p:animClr clrSpc="hsl" dir="cw">
                                      <p:cBhvr>
                                        <p:cTn id="85" dur="500" fill="hold"/>
                                        <p:tgtEl>
                                          <p:spTgt spid="23"/>
                                        </p:tgtEl>
                                        <p:attrNameLst>
                                          <p:attrName>fillcolor</p:attrName>
                                        </p:attrNameLst>
                                      </p:cBhvr>
                                      <p:by>
                                        <p:hsl h="0" s="-70588" l="0"/>
                                      </p:by>
                                    </p:animClr>
                                    <p:animClr clrSpc="hsl" dir="cw">
                                      <p:cBhvr>
                                        <p:cTn id="86" dur="500" fill="hold"/>
                                        <p:tgtEl>
                                          <p:spTgt spid="23"/>
                                        </p:tgtEl>
                                        <p:attrNameLst>
                                          <p:attrName>stroke.color</p:attrName>
                                        </p:attrNameLst>
                                      </p:cBhvr>
                                      <p:by>
                                        <p:hsl h="0" s="-70588" l="0"/>
                                      </p:by>
                                    </p:animClr>
                                    <p:set>
                                      <p:cBhvr>
                                        <p:cTn id="87" dur="500" fill="hold"/>
                                        <p:tgtEl>
                                          <p:spTgt spid="23"/>
                                        </p:tgtEl>
                                        <p:attrNameLst>
                                          <p:attrName>fill.type</p:attrName>
                                        </p:attrNameLst>
                                      </p:cBhvr>
                                      <p:to>
                                        <p:strVal val="solid"/>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par>
                                <p:cTn id="92" presetID="25" presetClass="emph" presetSubtype="0" fill="hold" grpId="0" nodeType="withEffect">
                                  <p:stCondLst>
                                    <p:cond delay="0"/>
                                  </p:stCondLst>
                                  <p:childTnLst>
                                    <p:animClr clrSpc="hsl" dir="cw">
                                      <p:cBhvr override="childStyle">
                                        <p:cTn id="93" dur="500" fill="hold"/>
                                        <p:tgtEl>
                                          <p:spTgt spid="22"/>
                                        </p:tgtEl>
                                        <p:attrNameLst>
                                          <p:attrName>style.color</p:attrName>
                                        </p:attrNameLst>
                                      </p:cBhvr>
                                      <p:by>
                                        <p:hsl h="0" s="-70588" l="0"/>
                                      </p:by>
                                    </p:animClr>
                                    <p:animClr clrSpc="hsl" dir="cw">
                                      <p:cBhvr>
                                        <p:cTn id="94" dur="500" fill="hold"/>
                                        <p:tgtEl>
                                          <p:spTgt spid="22"/>
                                        </p:tgtEl>
                                        <p:attrNameLst>
                                          <p:attrName>fillcolor</p:attrName>
                                        </p:attrNameLst>
                                      </p:cBhvr>
                                      <p:by>
                                        <p:hsl h="0" s="-70588" l="0"/>
                                      </p:by>
                                    </p:animClr>
                                    <p:animClr clrSpc="hsl" dir="cw">
                                      <p:cBhvr>
                                        <p:cTn id="95" dur="500" fill="hold"/>
                                        <p:tgtEl>
                                          <p:spTgt spid="22"/>
                                        </p:tgtEl>
                                        <p:attrNameLst>
                                          <p:attrName>stroke.color</p:attrName>
                                        </p:attrNameLst>
                                      </p:cBhvr>
                                      <p:by>
                                        <p:hsl h="0" s="-70588" l="0"/>
                                      </p:by>
                                    </p:animClr>
                                    <p:set>
                                      <p:cBhvr>
                                        <p:cTn id="96" dur="500" fill="hold"/>
                                        <p:tgtEl>
                                          <p:spTgt spid="22"/>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25" presetClass="emph" presetSubtype="0" fill="hold" grpId="0" nodeType="withEffect">
                                  <p:stCondLst>
                                    <p:cond delay="0"/>
                                  </p:stCondLst>
                                  <p:childTnLst>
                                    <p:animClr clrSpc="hsl" dir="cw">
                                      <p:cBhvr override="childStyle">
                                        <p:cTn id="102" dur="500" fill="hold"/>
                                        <p:tgtEl>
                                          <p:spTgt spid="15"/>
                                        </p:tgtEl>
                                        <p:attrNameLst>
                                          <p:attrName>style.color</p:attrName>
                                        </p:attrNameLst>
                                      </p:cBhvr>
                                      <p:by>
                                        <p:hsl h="0" s="-70588" l="0"/>
                                      </p:by>
                                    </p:animClr>
                                    <p:animClr clrSpc="hsl" dir="cw">
                                      <p:cBhvr>
                                        <p:cTn id="103" dur="500" fill="hold"/>
                                        <p:tgtEl>
                                          <p:spTgt spid="15"/>
                                        </p:tgtEl>
                                        <p:attrNameLst>
                                          <p:attrName>fillcolor</p:attrName>
                                        </p:attrNameLst>
                                      </p:cBhvr>
                                      <p:by>
                                        <p:hsl h="0" s="-70588" l="0"/>
                                      </p:by>
                                    </p:animClr>
                                    <p:animClr clrSpc="hsl" dir="cw">
                                      <p:cBhvr>
                                        <p:cTn id="104" dur="500" fill="hold"/>
                                        <p:tgtEl>
                                          <p:spTgt spid="15"/>
                                        </p:tgtEl>
                                        <p:attrNameLst>
                                          <p:attrName>stroke.color</p:attrName>
                                        </p:attrNameLst>
                                      </p:cBhvr>
                                      <p:by>
                                        <p:hsl h="0" s="-70588" l="0"/>
                                      </p:by>
                                    </p:animClr>
                                    <p:set>
                                      <p:cBhvr>
                                        <p:cTn id="105" dur="500" fill="hold"/>
                                        <p:tgtEl>
                                          <p:spTgt spid="15"/>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8"/>
                                        </p:tgtEl>
                                        <p:attrNameLst>
                                          <p:attrName>style.visibility</p:attrName>
                                        </p:attrNameLst>
                                      </p:cBhvr>
                                      <p:to>
                                        <p:strVal val="visible"/>
                                      </p:to>
                                    </p:set>
                                  </p:childTnLst>
                                </p:cTn>
                              </p:par>
                              <p:par>
                                <p:cTn id="110" presetID="25" presetClass="emph" presetSubtype="0" fill="hold" grpId="0" nodeType="withEffect">
                                  <p:stCondLst>
                                    <p:cond delay="0"/>
                                  </p:stCondLst>
                                  <p:childTnLst>
                                    <p:animClr clrSpc="hsl" dir="cw">
                                      <p:cBhvr override="childStyle">
                                        <p:cTn id="111" dur="500" fill="hold"/>
                                        <p:tgtEl>
                                          <p:spTgt spid="13"/>
                                        </p:tgtEl>
                                        <p:attrNameLst>
                                          <p:attrName>style.color</p:attrName>
                                        </p:attrNameLst>
                                      </p:cBhvr>
                                      <p:by>
                                        <p:hsl h="0" s="-70588" l="0"/>
                                      </p:by>
                                    </p:animClr>
                                    <p:animClr clrSpc="hsl" dir="cw">
                                      <p:cBhvr>
                                        <p:cTn id="112" dur="500" fill="hold"/>
                                        <p:tgtEl>
                                          <p:spTgt spid="13"/>
                                        </p:tgtEl>
                                        <p:attrNameLst>
                                          <p:attrName>fillcolor</p:attrName>
                                        </p:attrNameLst>
                                      </p:cBhvr>
                                      <p:by>
                                        <p:hsl h="0" s="-70588" l="0"/>
                                      </p:by>
                                    </p:animClr>
                                    <p:animClr clrSpc="hsl" dir="cw">
                                      <p:cBhvr>
                                        <p:cTn id="113" dur="500" fill="hold"/>
                                        <p:tgtEl>
                                          <p:spTgt spid="13"/>
                                        </p:tgtEl>
                                        <p:attrNameLst>
                                          <p:attrName>stroke.color</p:attrName>
                                        </p:attrNameLst>
                                      </p:cBhvr>
                                      <p:by>
                                        <p:hsl h="0" s="-70588" l="0"/>
                                      </p:by>
                                    </p:animClr>
                                    <p:set>
                                      <p:cBhvr>
                                        <p:cTn id="114" dur="500" fill="hold"/>
                                        <p:tgtEl>
                                          <p:spTgt spid="13"/>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childTnLst>
                                </p:cTn>
                              </p:par>
                              <p:par>
                                <p:cTn id="119" presetID="25" presetClass="emph" presetSubtype="0" fill="hold" grpId="0" nodeType="withEffect">
                                  <p:stCondLst>
                                    <p:cond delay="0"/>
                                  </p:stCondLst>
                                  <p:childTnLst>
                                    <p:animClr clrSpc="hsl" dir="cw">
                                      <p:cBhvr override="childStyle">
                                        <p:cTn id="120" dur="500" fill="hold"/>
                                        <p:tgtEl>
                                          <p:spTgt spid="12"/>
                                        </p:tgtEl>
                                        <p:attrNameLst>
                                          <p:attrName>style.color</p:attrName>
                                        </p:attrNameLst>
                                      </p:cBhvr>
                                      <p:by>
                                        <p:hsl h="0" s="-70588" l="0"/>
                                      </p:by>
                                    </p:animClr>
                                    <p:animClr clrSpc="hsl" dir="cw">
                                      <p:cBhvr>
                                        <p:cTn id="121" dur="500" fill="hold"/>
                                        <p:tgtEl>
                                          <p:spTgt spid="12"/>
                                        </p:tgtEl>
                                        <p:attrNameLst>
                                          <p:attrName>fillcolor</p:attrName>
                                        </p:attrNameLst>
                                      </p:cBhvr>
                                      <p:by>
                                        <p:hsl h="0" s="-70588" l="0"/>
                                      </p:by>
                                    </p:animClr>
                                    <p:animClr clrSpc="hsl" dir="cw">
                                      <p:cBhvr>
                                        <p:cTn id="122" dur="500" fill="hold"/>
                                        <p:tgtEl>
                                          <p:spTgt spid="12"/>
                                        </p:tgtEl>
                                        <p:attrNameLst>
                                          <p:attrName>stroke.color</p:attrName>
                                        </p:attrNameLst>
                                      </p:cBhvr>
                                      <p:by>
                                        <p:hsl h="0" s="-70588" l="0"/>
                                      </p:by>
                                    </p:animClr>
                                    <p:set>
                                      <p:cBhvr>
                                        <p:cTn id="123" dur="500" fill="hold"/>
                                        <p:tgtEl>
                                          <p:spTgt spid="12"/>
                                        </p:tgtEl>
                                        <p:attrNameLst>
                                          <p:attrName>fill.type</p:attrName>
                                        </p:attrNameLst>
                                      </p:cBhvr>
                                      <p:to>
                                        <p:strVal val="solid"/>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50"/>
                                        </p:tgtEl>
                                        <p:attrNameLst>
                                          <p:attrName>style.visibility</p:attrName>
                                        </p:attrNameLst>
                                      </p:cBhvr>
                                      <p:to>
                                        <p:strVal val="visible"/>
                                      </p:to>
                                    </p:set>
                                  </p:childTnLst>
                                </p:cTn>
                              </p:par>
                              <p:par>
                                <p:cTn id="128" presetID="25" presetClass="emph" presetSubtype="0" fill="hold" grpId="0" nodeType="withEffect">
                                  <p:stCondLst>
                                    <p:cond delay="0"/>
                                  </p:stCondLst>
                                  <p:childTnLst>
                                    <p:animClr clrSpc="hsl" dir="cw">
                                      <p:cBhvr override="childStyle">
                                        <p:cTn id="129" dur="500" fill="hold"/>
                                        <p:tgtEl>
                                          <p:spTgt spid="28"/>
                                        </p:tgtEl>
                                        <p:attrNameLst>
                                          <p:attrName>style.color</p:attrName>
                                        </p:attrNameLst>
                                      </p:cBhvr>
                                      <p:by>
                                        <p:hsl h="0" s="-70588" l="0"/>
                                      </p:by>
                                    </p:animClr>
                                    <p:animClr clrSpc="hsl" dir="cw">
                                      <p:cBhvr>
                                        <p:cTn id="130" dur="500" fill="hold"/>
                                        <p:tgtEl>
                                          <p:spTgt spid="28"/>
                                        </p:tgtEl>
                                        <p:attrNameLst>
                                          <p:attrName>fillcolor</p:attrName>
                                        </p:attrNameLst>
                                      </p:cBhvr>
                                      <p:by>
                                        <p:hsl h="0" s="-70588" l="0"/>
                                      </p:by>
                                    </p:animClr>
                                    <p:animClr clrSpc="hsl" dir="cw">
                                      <p:cBhvr>
                                        <p:cTn id="131" dur="500" fill="hold"/>
                                        <p:tgtEl>
                                          <p:spTgt spid="28"/>
                                        </p:tgtEl>
                                        <p:attrNameLst>
                                          <p:attrName>stroke.color</p:attrName>
                                        </p:attrNameLst>
                                      </p:cBhvr>
                                      <p:by>
                                        <p:hsl h="0" s="-70588" l="0"/>
                                      </p:by>
                                    </p:animClr>
                                    <p:set>
                                      <p:cBhvr>
                                        <p:cTn id="132" dur="500" fill="hold"/>
                                        <p:tgtEl>
                                          <p:spTgt spid="28"/>
                                        </p:tgtEl>
                                        <p:attrNameLst>
                                          <p:attrName>fill.type</p:attrName>
                                        </p:attrNameLst>
                                      </p:cBhvr>
                                      <p:to>
                                        <p:strVal val="solid"/>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par>
                                <p:cTn id="137" presetID="25" presetClass="emph" presetSubtype="0" fill="hold" grpId="0" nodeType="withEffect">
                                  <p:stCondLst>
                                    <p:cond delay="0"/>
                                  </p:stCondLst>
                                  <p:childTnLst>
                                    <p:animClr clrSpc="hsl" dir="cw">
                                      <p:cBhvr override="childStyle">
                                        <p:cTn id="138" dur="500" fill="hold"/>
                                        <p:tgtEl>
                                          <p:spTgt spid="17"/>
                                        </p:tgtEl>
                                        <p:attrNameLst>
                                          <p:attrName>style.color</p:attrName>
                                        </p:attrNameLst>
                                      </p:cBhvr>
                                      <p:by>
                                        <p:hsl h="0" s="-70588" l="0"/>
                                      </p:by>
                                    </p:animClr>
                                    <p:animClr clrSpc="hsl" dir="cw">
                                      <p:cBhvr>
                                        <p:cTn id="139" dur="500" fill="hold"/>
                                        <p:tgtEl>
                                          <p:spTgt spid="17"/>
                                        </p:tgtEl>
                                        <p:attrNameLst>
                                          <p:attrName>fillcolor</p:attrName>
                                        </p:attrNameLst>
                                      </p:cBhvr>
                                      <p:by>
                                        <p:hsl h="0" s="-70588" l="0"/>
                                      </p:by>
                                    </p:animClr>
                                    <p:animClr clrSpc="hsl" dir="cw">
                                      <p:cBhvr>
                                        <p:cTn id="140" dur="500" fill="hold"/>
                                        <p:tgtEl>
                                          <p:spTgt spid="17"/>
                                        </p:tgtEl>
                                        <p:attrNameLst>
                                          <p:attrName>stroke.color</p:attrName>
                                        </p:attrNameLst>
                                      </p:cBhvr>
                                      <p:by>
                                        <p:hsl h="0" s="-70588" l="0"/>
                                      </p:by>
                                    </p:animClr>
                                    <p:set>
                                      <p:cBhvr>
                                        <p:cTn id="141" dur="500" fill="hold"/>
                                        <p:tgtEl>
                                          <p:spTgt spid="17"/>
                                        </p:tgtEl>
                                        <p:attrNameLst>
                                          <p:attrName>fill.type</p:attrName>
                                        </p:attrNameLst>
                                      </p:cBhvr>
                                      <p:to>
                                        <p:strVal val="solid"/>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52"/>
                                        </p:tgtEl>
                                        <p:attrNameLst>
                                          <p:attrName>style.visibility</p:attrName>
                                        </p:attrNameLst>
                                      </p:cBhvr>
                                      <p:to>
                                        <p:strVal val="visible"/>
                                      </p:to>
                                    </p:set>
                                  </p:childTnLst>
                                </p:cTn>
                              </p:par>
                              <p:par>
                                <p:cTn id="146" presetID="25" presetClass="emph" presetSubtype="0" fill="hold" grpId="0" nodeType="withEffect">
                                  <p:stCondLst>
                                    <p:cond delay="0"/>
                                  </p:stCondLst>
                                  <p:childTnLst>
                                    <p:animClr clrSpc="hsl" dir="cw">
                                      <p:cBhvr override="childStyle">
                                        <p:cTn id="147" dur="500" fill="hold"/>
                                        <p:tgtEl>
                                          <p:spTgt spid="30"/>
                                        </p:tgtEl>
                                        <p:attrNameLst>
                                          <p:attrName>style.color</p:attrName>
                                        </p:attrNameLst>
                                      </p:cBhvr>
                                      <p:by>
                                        <p:hsl h="0" s="-70588" l="0"/>
                                      </p:by>
                                    </p:animClr>
                                    <p:animClr clrSpc="hsl" dir="cw">
                                      <p:cBhvr>
                                        <p:cTn id="148" dur="500" fill="hold"/>
                                        <p:tgtEl>
                                          <p:spTgt spid="30"/>
                                        </p:tgtEl>
                                        <p:attrNameLst>
                                          <p:attrName>fillcolor</p:attrName>
                                        </p:attrNameLst>
                                      </p:cBhvr>
                                      <p:by>
                                        <p:hsl h="0" s="-70588" l="0"/>
                                      </p:by>
                                    </p:animClr>
                                    <p:animClr clrSpc="hsl" dir="cw">
                                      <p:cBhvr>
                                        <p:cTn id="149" dur="500" fill="hold"/>
                                        <p:tgtEl>
                                          <p:spTgt spid="30"/>
                                        </p:tgtEl>
                                        <p:attrNameLst>
                                          <p:attrName>stroke.color</p:attrName>
                                        </p:attrNameLst>
                                      </p:cBhvr>
                                      <p:by>
                                        <p:hsl h="0" s="-70588" l="0"/>
                                      </p:by>
                                    </p:animClr>
                                    <p:set>
                                      <p:cBhvr>
                                        <p:cTn id="150"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2" grpId="0" animBg="1"/>
      <p:bldP spid="23" grpId="0" animBg="1"/>
      <p:bldP spid="24" grpId="0" animBg="1"/>
      <p:bldP spid="25" grpId="0" animBg="1"/>
      <p:bldP spid="27" grpId="0" animBg="1"/>
      <p:bldP spid="28" grpId="0" animBg="1"/>
      <p:bldP spid="30" grpId="0" animBg="1"/>
      <p:bldP spid="32" grpId="0" animBg="1"/>
      <p:bldP spid="34"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282267"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i="1">
                <a:solidFill>
                  <a:schemeClr val="bg1"/>
                </a:solidFill>
              </a:rPr>
              <a:t>-ieren </a:t>
            </a:r>
            <a:r>
              <a:rPr lang="en-GB" sz="3600" b="1">
                <a:solidFill>
                  <a:schemeClr val="bg1"/>
                </a:solidFill>
              </a:rPr>
              <a:t>verbs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91822" y="1168493"/>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ending in </a:t>
            </a:r>
            <a:r>
              <a:rPr kumimoji="0" lang="en-US" sz="2400" b="1"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1" i="1"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ieren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in the infinitive are often near cognates: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92062" y="2192732"/>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organis</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ieren</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 to organise</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876835" y="2202611"/>
            <a:ext cx="6611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kritis</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ieren</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 to criticise</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239508" y="1669532"/>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stud</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ieren</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 to study</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876835" y="1666036"/>
            <a:ext cx="4405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funktion</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ieren</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 to function</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9344759" y="3809916"/>
            <a:ext cx="2785243" cy="2321875"/>
          </a:xfrm>
          <a:prstGeom prst="wedgeRoundRectCallout">
            <a:avLst>
              <a:gd name="adj1" fmla="val -63748"/>
              <a:gd name="adj2" fmla="val -4103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Remember that most other German verbs stress the 1</a:t>
            </a:r>
            <a:r>
              <a:rPr lang="en-GB" sz="2000" baseline="30000" dirty="0">
                <a:solidFill>
                  <a:prstClr val="white"/>
                </a:solidFill>
                <a:latin typeface="Century Gothic" panose="020F0302020204030204"/>
              </a:rPr>
              <a:t>st</a:t>
            </a:r>
            <a:r>
              <a:rPr lang="en-GB" sz="2000" dirty="0">
                <a:solidFill>
                  <a:prstClr val="white"/>
                </a:solidFill>
                <a:latin typeface="Century Gothic" panose="020F0302020204030204"/>
              </a:rPr>
              <a:t> syllable, except those starting be-, </a:t>
            </a:r>
            <a:r>
              <a:rPr lang="en-GB" sz="2000" dirty="0" err="1">
                <a:solidFill>
                  <a:prstClr val="white"/>
                </a:solidFill>
                <a:latin typeface="Century Gothic" panose="020F0302020204030204"/>
              </a:rPr>
              <a:t>ge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ent</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er</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ver</a:t>
            </a:r>
            <a:r>
              <a:rPr lang="en-GB" sz="2000" dirty="0">
                <a:solidFill>
                  <a:prstClr val="white"/>
                </a:solidFill>
                <a:latin typeface="Century Gothic" panose="020F0302020204030204"/>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CBBF0AA1-4CDD-4337-B42B-534031E03C92}"/>
              </a:ext>
            </a:extLst>
          </p:cNvPr>
          <p:cNvSpPr txBox="1"/>
          <p:nvPr/>
        </p:nvSpPr>
        <p:spPr>
          <a:xfrm>
            <a:off x="340291" y="4742257"/>
            <a:ext cx="7256265"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 past participle </a:t>
            </a: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of these verbs ends in –</a:t>
            </a:r>
            <a:r>
              <a:rPr kumimoji="0" lang="en-US" sz="2400" b="1" i="1"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iert</a:t>
            </a: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endParaRPr kumimoji="0" lang="en-GB" sz="2400" b="1"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363027" y="5864300"/>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226992" y="2746296"/>
            <a:ext cx="4101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interess</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ieren</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 to interest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2C70413-424D-4CD8-A606-85D2AB894DE9}"/>
              </a:ext>
            </a:extLst>
          </p:cNvPr>
          <p:cNvSpPr txBox="1"/>
          <p:nvPr/>
        </p:nvSpPr>
        <p:spPr>
          <a:xfrm>
            <a:off x="363027" y="5320738"/>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alles organ</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isiert</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FA814973-E327-4882-943D-D74990474197}"/>
              </a:ext>
            </a:extLst>
          </p:cNvPr>
          <p:cNvSpPr txBox="1"/>
          <p:nvPr/>
        </p:nvSpPr>
        <p:spPr>
          <a:xfrm>
            <a:off x="4656142" y="5137618"/>
            <a:ext cx="48657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a:ln>
                  <a:noFill/>
                </a:ln>
                <a:solidFill>
                  <a:srgbClr val="104F75"/>
                </a:solidFill>
                <a:effectLst/>
                <a:uLnTx/>
                <a:uFillTx/>
                <a:latin typeface="Century Gothic" panose="020B0502020202020204" pitchFamily="34" charset="0"/>
                <a:ea typeface="+mn-ea"/>
                <a:cs typeface="+mn-cs"/>
              </a:rPr>
              <a:t>organised</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everything.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a:ln>
                  <a:noFill/>
                </a:ln>
                <a:solidFill>
                  <a:srgbClr val="104F75"/>
                </a:solidFill>
                <a:effectLst/>
                <a:uLnTx/>
                <a:uFillTx/>
                <a:latin typeface="Century Gothic" panose="020B0502020202020204" pitchFamily="34" charset="0"/>
                <a:ea typeface="+mn-ea"/>
                <a:cs typeface="+mn-cs"/>
              </a:rPr>
              <a:t>organised</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everything.</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4955344" y="2806398"/>
            <a:ext cx="7072557" cy="574681"/>
          </a:xfrm>
          <a:prstGeom prst="wedgeRoundRectCallout">
            <a:avLst>
              <a:gd name="adj1" fmla="val -36695"/>
              <a:gd name="adj2" fmla="val -8329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stress is on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syllable: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kritis</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i="0" u="none" strike="noStrike" kern="1200" cap="none" spc="0" normalizeH="0" baseline="0" noProof="0" dirty="0" err="1">
                <a:ln>
                  <a:noFill/>
                </a:ln>
                <a:solidFill>
                  <a:prstClr val="white"/>
                </a:solidFill>
                <a:effectLst/>
                <a:uLnTx/>
                <a:uFillTx/>
                <a:latin typeface="Century Gothic" panose="020F0302020204030204"/>
                <a:ea typeface="+mn-ea"/>
                <a:cs typeface="+mn-cs"/>
              </a:rPr>
              <a:t>r</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756E7C9-1F79-2547-852F-2BD08948477B}"/>
              </a:ext>
            </a:extLst>
          </p:cNvPr>
          <p:cNvSpPr txBox="1"/>
          <p:nvPr/>
        </p:nvSpPr>
        <p:spPr>
          <a:xfrm>
            <a:off x="303166" y="3615742"/>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 few are quite different from English:</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4" name="TextBox 23">
            <a:extLst>
              <a:ext uri="{FF2B5EF4-FFF2-40B4-BE49-F238E27FC236}">
                <a16:creationId xmlns:a16="http://schemas.microsoft.com/office/drawing/2014/main" id="{B7307C93-EB77-9142-96E0-FD8B5CE3BB55}"/>
              </a:ext>
            </a:extLst>
          </p:cNvPr>
          <p:cNvSpPr txBox="1"/>
          <p:nvPr/>
        </p:nvSpPr>
        <p:spPr>
          <a:xfrm>
            <a:off x="310272" y="4125408"/>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spaz</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ieren</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 to walk</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B7307C93-EB77-9142-96E0-FD8B5CE3BB55}"/>
              </a:ext>
            </a:extLst>
          </p:cNvPr>
          <p:cNvSpPr txBox="1"/>
          <p:nvPr/>
        </p:nvSpPr>
        <p:spPr>
          <a:xfrm>
            <a:off x="4876835" y="4084648"/>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reag</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ieren</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 to react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8" name="Speech Bubble: Rectangle with Corners Rounded 1">
            <a:extLst>
              <a:ext uri="{FF2B5EF4-FFF2-40B4-BE49-F238E27FC236}">
                <a16:creationId xmlns:a16="http://schemas.microsoft.com/office/drawing/2014/main" id="{B8D1A18A-7D90-492E-AA56-E272A79B0BD4}"/>
              </a:ext>
            </a:extLst>
          </p:cNvPr>
          <p:cNvSpPr/>
          <p:nvPr/>
        </p:nvSpPr>
        <p:spPr>
          <a:xfrm>
            <a:off x="433610" y="5960591"/>
            <a:ext cx="5664886" cy="365374"/>
          </a:xfrm>
          <a:prstGeom prst="wedgeRoundRectCallout">
            <a:avLst>
              <a:gd name="adj1" fmla="val -8470"/>
              <a:gd name="adj2" fmla="val -11831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Note that they do not add </a:t>
            </a:r>
            <a:r>
              <a:rPr kumimoji="0" lang="en-US" sz="2400" b="1"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1"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91544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nodePh="1">
                                  <p:stCondLst>
                                    <p:cond delay="0"/>
                                  </p:stCondLst>
                                  <p:endCondLst>
                                    <p:cond evt="begin" delay="0">
                                      <p:tn val="55"/>
                                    </p:cond>
                                  </p:end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20" grpId="0" animBg="1"/>
      <p:bldP spid="25" grpId="0"/>
      <p:bldP spid="26" grpId="0"/>
      <p:bldP spid="27" grpId="0"/>
      <p:bldP spid="29" grpId="0"/>
      <p:bldP spid="30" grpId="0"/>
      <p:bldP spid="31" grpId="0" animBg="1"/>
      <p:bldP spid="23" grpId="0"/>
      <p:bldP spid="24" grpId="0"/>
      <p:bldP spid="36" grpId="0"/>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Cloud Callout 6"/>
          <p:cNvSpPr/>
          <p:nvPr/>
        </p:nvSpPr>
        <p:spPr>
          <a:xfrm>
            <a:off x="5829302" y="87842"/>
            <a:ext cx="2179057" cy="737264"/>
          </a:xfrm>
          <a:prstGeom prst="cloudCallout">
            <a:avLst>
              <a:gd name="adj1" fmla="val 59985"/>
              <a:gd name="adj2" fmla="val 165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724400" cy="869950"/>
          </a:xfrm>
          <a:prstGeom prst="rect">
            <a:avLst/>
          </a:prstGeom>
        </p:spPr>
      </p:pic>
      <p:sp>
        <p:nvSpPr>
          <p:cNvPr id="4" name="Title 3"/>
          <p:cNvSpPr>
            <a:spLocks noGrp="1"/>
          </p:cNvSpPr>
          <p:nvPr>
            <p:ph type="title"/>
          </p:nvPr>
        </p:nvSpPr>
        <p:spPr>
          <a:xfrm>
            <a:off x="0" y="294041"/>
            <a:ext cx="8994710" cy="707849"/>
          </a:xfrm>
        </p:spPr>
        <p:txBody>
          <a:bodyPr>
            <a:normAutofit/>
          </a:bodyPr>
          <a:lstStyle/>
          <a:p>
            <a:pPr lvl="0">
              <a:lnSpc>
                <a:spcPct val="100000"/>
              </a:lnSpc>
              <a:spcBef>
                <a:spcPts val="0"/>
              </a:spcBef>
              <a:defRPr/>
            </a:pPr>
            <a:r>
              <a:rPr lang="en-US" sz="3600" b="1" dirty="0" err="1">
                <a:solidFill>
                  <a:schemeClr val="bg1"/>
                </a:solidFill>
                <a:latin typeface="Century Gothic" panose="020F0302020204030204"/>
              </a:rPr>
              <a:t>Wolfgangs</a:t>
            </a:r>
            <a:r>
              <a:rPr lang="en-US" sz="3600" b="1" dirty="0">
                <a:solidFill>
                  <a:schemeClr val="bg1"/>
                </a:solidFill>
                <a:latin typeface="Century Gothic" panose="020F0302020204030204"/>
              </a:rPr>
              <a:t> </a:t>
            </a:r>
            <a:r>
              <a:rPr lang="en-US" sz="3600" b="1" dirty="0" err="1">
                <a:solidFill>
                  <a:schemeClr val="bg1"/>
                </a:solidFill>
                <a:latin typeface="Century Gothic" panose="020F0302020204030204"/>
              </a:rPr>
              <a:t>Traum</a:t>
            </a:r>
            <a:endParaRPr lang="en-US"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981479B8-2076-431A-BD1C-54A4EA7B89BE}"/>
              </a:ext>
            </a:extLst>
          </p:cNvPr>
          <p:cNvGrpSpPr/>
          <p:nvPr/>
        </p:nvGrpSpPr>
        <p:grpSpPr>
          <a:xfrm>
            <a:off x="2226189" y="1757666"/>
            <a:ext cx="7887011" cy="3991232"/>
            <a:chOff x="2022684" y="1891609"/>
            <a:chExt cx="8498055" cy="4217650"/>
          </a:xfrm>
        </p:grpSpPr>
        <p:pic>
          <p:nvPicPr>
            <p:cNvPr id="25" name="Picture 24">
              <a:extLst>
                <a:ext uri="{FF2B5EF4-FFF2-40B4-BE49-F238E27FC236}">
                  <a16:creationId xmlns:a16="http://schemas.microsoft.com/office/drawing/2014/main" id="{6964C2EF-0319-4C3D-9503-B0B770E56CC7}"/>
                </a:ext>
              </a:extLst>
            </p:cNvPr>
            <p:cNvPicPr>
              <a:picLocks noChangeAspect="1"/>
            </p:cNvPicPr>
            <p:nvPr/>
          </p:nvPicPr>
          <p:blipFill>
            <a:blip r:embed="rId7"/>
            <a:stretch>
              <a:fillRect/>
            </a:stretch>
          </p:blipFill>
          <p:spPr>
            <a:xfrm rot="5400000">
              <a:off x="4162887" y="-248594"/>
              <a:ext cx="4217650" cy="8498055"/>
            </a:xfrm>
            <a:prstGeom prst="rect">
              <a:avLst/>
            </a:prstGeom>
          </p:spPr>
        </p:pic>
        <p:sp>
          <p:nvSpPr>
            <p:cNvPr id="26" name="TextBox 25">
              <a:extLst>
                <a:ext uri="{FF2B5EF4-FFF2-40B4-BE49-F238E27FC236}">
                  <a16:creationId xmlns:a16="http://schemas.microsoft.com/office/drawing/2014/main" id="{7FBC604C-2BE2-495A-BE84-28EAF3DDA57B}"/>
                </a:ext>
              </a:extLst>
            </p:cNvPr>
            <p:cNvSpPr txBox="1"/>
            <p:nvPr/>
          </p:nvSpPr>
          <p:spPr>
            <a:xfrm>
              <a:off x="3325356" y="1998744"/>
              <a:ext cx="6009645" cy="4032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Hallo Heidi!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soll</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reagieren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Du hast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schon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immer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interessiert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kritisiert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zusammen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studiert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Du hast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alles</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organisiert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sind</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durch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die Stadt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spaziert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soll</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ohne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funktionieren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Wolf xxx</a:t>
              </a:r>
            </a:p>
          </p:txBody>
        </p:sp>
      </p:grpSp>
      <p:sp>
        <p:nvSpPr>
          <p:cNvPr id="2" name="TextBox 1"/>
          <p:cNvSpPr txBox="1"/>
          <p:nvPr/>
        </p:nvSpPr>
        <p:spPr>
          <a:xfrm>
            <a:off x="343249" y="1223484"/>
            <a:ext cx="11615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träu</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mt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dass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an Heidi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Aber was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wie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Calibri" panose="020F0502020204030204" pitchFamily="34" charset="0"/>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Lied!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6964C2EF-0319-4C3D-9503-B0B770E56CC7}"/>
              </a:ext>
            </a:extLst>
          </p:cNvPr>
          <p:cNvPicPr>
            <a:picLocks noChangeAspect="1"/>
          </p:cNvPicPr>
          <p:nvPr/>
        </p:nvPicPr>
        <p:blipFill>
          <a:blip r:embed="rId7"/>
          <a:stretch>
            <a:fillRect/>
          </a:stretch>
        </p:blipFill>
        <p:spPr>
          <a:xfrm rot="2499300">
            <a:off x="6896981" y="159389"/>
            <a:ext cx="300555" cy="572943"/>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5DFC2BBB-92F5-4762-8D27-4667D195C4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5352" y="239506"/>
            <a:ext cx="747692" cy="1010350"/>
          </a:xfrm>
          <a:prstGeom prst="rect">
            <a:avLst/>
          </a:prstGeom>
        </p:spPr>
      </p:pic>
      <p:sp>
        <p:nvSpPr>
          <p:cNvPr id="6" name="TextBox 5"/>
          <p:cNvSpPr txBox="1"/>
          <p:nvPr/>
        </p:nvSpPr>
        <p:spPr>
          <a:xfrm>
            <a:off x="3711444" y="6362468"/>
            <a:ext cx="518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spazieren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to walk</a:t>
            </a:r>
          </a:p>
        </p:txBody>
      </p:sp>
      <p:sp>
        <p:nvSpPr>
          <p:cNvPr id="22" name="Cloud Callout 21"/>
          <p:cNvSpPr/>
          <p:nvPr/>
        </p:nvSpPr>
        <p:spPr>
          <a:xfrm>
            <a:off x="8878409" y="208985"/>
            <a:ext cx="1758490" cy="904148"/>
          </a:xfrm>
          <a:prstGeom prst="cloudCallout">
            <a:avLst>
              <a:gd name="adj1" fmla="val -62309"/>
              <a:gd name="adj2" fmla="val -183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2" descr="A close up of a logo&#10;&#10;Description automatically generat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87356" y="155777"/>
            <a:ext cx="625844" cy="84217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02444" y="5826074"/>
            <a:ext cx="40474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Wolfgangs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SMS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 name="9.1.2.4 Wolfgangs Traum">
            <a:hlinkClick r:id="" action="ppaction://media"/>
            <a:extLst>
              <a:ext uri="{FF2B5EF4-FFF2-40B4-BE49-F238E27FC236}">
                <a16:creationId xmlns:a16="http://schemas.microsoft.com/office/drawing/2014/main" id="{0D2521CB-AB63-4D12-8901-827DCD94E8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62471" y="1976969"/>
            <a:ext cx="1205851" cy="1205851"/>
          </a:xfrm>
          <a:prstGeom prst="rect">
            <a:avLst/>
          </a:prstGeom>
        </p:spPr>
      </p:pic>
      <p:sp>
        <p:nvSpPr>
          <p:cNvPr id="17" name="TextBox 16">
            <a:extLst>
              <a:ext uri="{FF2B5EF4-FFF2-40B4-BE49-F238E27FC236}">
                <a16:creationId xmlns:a16="http://schemas.microsoft.com/office/drawing/2014/main" id="{C4E74C13-0877-4599-B70A-5BA21958484D}"/>
              </a:ext>
            </a:extLst>
          </p:cNvPr>
          <p:cNvSpPr txBox="1"/>
          <p:nvPr/>
        </p:nvSpPr>
        <p:spPr>
          <a:xfrm>
            <a:off x="5523504" y="5785653"/>
            <a:ext cx="6709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Wolfgangs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SMS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5850692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loud Callout 6"/>
          <p:cNvSpPr/>
          <p:nvPr/>
        </p:nvSpPr>
        <p:spPr>
          <a:xfrm>
            <a:off x="5829302" y="87842"/>
            <a:ext cx="2179057" cy="737264"/>
          </a:xfrm>
          <a:prstGeom prst="cloudCallout">
            <a:avLst>
              <a:gd name="adj1" fmla="val 59985"/>
              <a:gd name="adj2" fmla="val 165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24400" cy="869950"/>
          </a:xfrm>
          <a:prstGeom prst="rect">
            <a:avLst/>
          </a:prstGeom>
        </p:spPr>
      </p:pic>
      <p:sp>
        <p:nvSpPr>
          <p:cNvPr id="4" name="Title 3"/>
          <p:cNvSpPr>
            <a:spLocks noGrp="1"/>
          </p:cNvSpPr>
          <p:nvPr>
            <p:ph type="title"/>
          </p:nvPr>
        </p:nvSpPr>
        <p:spPr>
          <a:xfrm>
            <a:off x="0" y="294041"/>
            <a:ext cx="8994710" cy="707849"/>
          </a:xfrm>
        </p:spPr>
        <p:txBody>
          <a:bodyPr>
            <a:normAutofit/>
          </a:bodyPr>
          <a:lstStyle/>
          <a:p>
            <a:pPr lvl="0">
              <a:lnSpc>
                <a:spcPct val="100000"/>
              </a:lnSpc>
              <a:spcBef>
                <a:spcPts val="0"/>
              </a:spcBef>
              <a:defRPr/>
            </a:pPr>
            <a:r>
              <a:rPr lang="en-US" sz="3600" b="1" dirty="0" err="1">
                <a:solidFill>
                  <a:schemeClr val="bg1"/>
                </a:solidFill>
                <a:latin typeface="Century Gothic" panose="020F0302020204030204"/>
              </a:rPr>
              <a:t>Antworten</a:t>
            </a:r>
            <a:endParaRPr lang="en-US"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981479B8-2076-431A-BD1C-54A4EA7B89BE}"/>
              </a:ext>
            </a:extLst>
          </p:cNvPr>
          <p:cNvGrpSpPr/>
          <p:nvPr/>
        </p:nvGrpSpPr>
        <p:grpSpPr>
          <a:xfrm>
            <a:off x="2226189" y="1385140"/>
            <a:ext cx="7887011" cy="3991232"/>
            <a:chOff x="2022684" y="1891609"/>
            <a:chExt cx="8498055" cy="4217650"/>
          </a:xfrm>
        </p:grpSpPr>
        <p:pic>
          <p:nvPicPr>
            <p:cNvPr id="25" name="Picture 24">
              <a:extLst>
                <a:ext uri="{FF2B5EF4-FFF2-40B4-BE49-F238E27FC236}">
                  <a16:creationId xmlns:a16="http://schemas.microsoft.com/office/drawing/2014/main" id="{6964C2EF-0319-4C3D-9503-B0B770E56CC7}"/>
                </a:ext>
              </a:extLst>
            </p:cNvPr>
            <p:cNvPicPr>
              <a:picLocks noChangeAspect="1"/>
            </p:cNvPicPr>
            <p:nvPr/>
          </p:nvPicPr>
          <p:blipFill>
            <a:blip r:embed="rId5"/>
            <a:stretch>
              <a:fillRect/>
            </a:stretch>
          </p:blipFill>
          <p:spPr>
            <a:xfrm rot="5400000">
              <a:off x="4162887" y="-248594"/>
              <a:ext cx="4217650" cy="8498055"/>
            </a:xfrm>
            <a:prstGeom prst="rect">
              <a:avLst/>
            </a:prstGeom>
          </p:spPr>
        </p:pic>
        <p:sp>
          <p:nvSpPr>
            <p:cNvPr id="26" name="TextBox 25">
              <a:extLst>
                <a:ext uri="{FF2B5EF4-FFF2-40B4-BE49-F238E27FC236}">
                  <a16:creationId xmlns:a16="http://schemas.microsoft.com/office/drawing/2014/main" id="{7FBC604C-2BE2-495A-BE84-28EAF3DDA57B}"/>
                </a:ext>
              </a:extLst>
            </p:cNvPr>
            <p:cNvSpPr txBox="1"/>
            <p:nvPr/>
          </p:nvSpPr>
          <p:spPr>
            <a:xfrm>
              <a:off x="3325356" y="1998744"/>
              <a:ext cx="6009645" cy="4032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Hello Heidi!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How am I supposed to react?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You always interested 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I never criticised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We studied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You organised everything.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We walked through the town.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How I am supposed to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				Wolf xxx</a:t>
              </a:r>
            </a:p>
          </p:txBody>
        </p:sp>
      </p:grpSp>
      <p:pic>
        <p:nvPicPr>
          <p:cNvPr id="37" name="Picture 36">
            <a:extLst>
              <a:ext uri="{FF2B5EF4-FFF2-40B4-BE49-F238E27FC236}">
                <a16:creationId xmlns:a16="http://schemas.microsoft.com/office/drawing/2014/main" id="{6964C2EF-0319-4C3D-9503-B0B770E56CC7}"/>
              </a:ext>
            </a:extLst>
          </p:cNvPr>
          <p:cNvPicPr>
            <a:picLocks noChangeAspect="1"/>
          </p:cNvPicPr>
          <p:nvPr/>
        </p:nvPicPr>
        <p:blipFill>
          <a:blip r:embed="rId5"/>
          <a:stretch>
            <a:fillRect/>
          </a:stretch>
        </p:blipFill>
        <p:spPr>
          <a:xfrm rot="2499300">
            <a:off x="6896981" y="159389"/>
            <a:ext cx="300555" cy="572943"/>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5DFC2BBB-92F5-4762-8D27-4667D195C4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5352" y="239506"/>
            <a:ext cx="747692" cy="1010350"/>
          </a:xfrm>
          <a:prstGeom prst="rect">
            <a:avLst/>
          </a:prstGeom>
        </p:spPr>
      </p:pic>
      <p:sp>
        <p:nvSpPr>
          <p:cNvPr id="22" name="Cloud Callout 21"/>
          <p:cNvSpPr/>
          <p:nvPr/>
        </p:nvSpPr>
        <p:spPr>
          <a:xfrm>
            <a:off x="8878409" y="208985"/>
            <a:ext cx="1758490" cy="904148"/>
          </a:xfrm>
          <a:prstGeom prst="cloudCallout">
            <a:avLst>
              <a:gd name="adj1" fmla="val -62309"/>
              <a:gd name="adj2" fmla="val -183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2" descr="A close up of a logo&#10;&#10;Description automatically generat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7356" y="155777"/>
            <a:ext cx="625844" cy="842179"/>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
            <a:extLst>
              <a:ext uri="{FF2B5EF4-FFF2-40B4-BE49-F238E27FC236}">
                <a16:creationId xmlns:a16="http://schemas.microsoft.com/office/drawing/2014/main" id="{9038D4C3-AA8C-9A44-B6E9-62F6B9D725BB}"/>
              </a:ext>
            </a:extLst>
          </p:cNvPr>
          <p:cNvSpPr/>
          <p:nvPr/>
        </p:nvSpPr>
        <p:spPr>
          <a:xfrm>
            <a:off x="8137509" y="1993900"/>
            <a:ext cx="3821691" cy="1435100"/>
          </a:xfrm>
          <a:prstGeom prst="wedgeRoundRectCallout">
            <a:avLst>
              <a:gd name="adj1" fmla="val -59886"/>
              <a:gd name="adj2" fmla="val -23596"/>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Literally ‘How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should</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 react?’, but remember, a </a:t>
            </a:r>
            <a:r>
              <a:rPr kumimoji="0" lang="en-GB" sz="2200" b="0" i="1" u="none" strike="noStrike" kern="1200" cap="none" spc="0" normalizeH="0" baseline="0" noProof="0" dirty="0">
                <a:ln>
                  <a:noFill/>
                </a:ln>
                <a:solidFill>
                  <a:prstClr val="white"/>
                </a:solidFill>
                <a:effectLst/>
                <a:uLnTx/>
                <a:uFillTx/>
                <a:latin typeface="Century Gothic" panose="020F0302020204030204"/>
                <a:ea typeface="+mn-ea"/>
                <a:cs typeface="+mn-cs"/>
              </a:rPr>
              <a:t>literal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translation doesn’t always sound natural!</a:t>
            </a:r>
          </a:p>
        </p:txBody>
      </p:sp>
      <p:sp>
        <p:nvSpPr>
          <p:cNvPr id="17" name="Speech Bubble: Rectangle with Corners Rounded 1">
            <a:extLst>
              <a:ext uri="{FF2B5EF4-FFF2-40B4-BE49-F238E27FC236}">
                <a16:creationId xmlns:a16="http://schemas.microsoft.com/office/drawing/2014/main" id="{9038D4C3-AA8C-9A44-B6E9-62F6B9D725BB}"/>
              </a:ext>
            </a:extLst>
          </p:cNvPr>
          <p:cNvSpPr/>
          <p:nvPr/>
        </p:nvSpPr>
        <p:spPr>
          <a:xfrm>
            <a:off x="2689860" y="5420637"/>
            <a:ext cx="5647766" cy="779383"/>
          </a:xfrm>
          <a:prstGeom prst="wedgeRoundRectCallout">
            <a:avLst>
              <a:gd name="adj1" fmla="val -15582"/>
              <a:gd name="adj2" fmla="val -8058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The German version rhymed. </a:t>
            </a:r>
            <a:b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Why doesn’t the English version rhyme?</a:t>
            </a:r>
          </a:p>
        </p:txBody>
      </p:sp>
    </p:spTree>
    <p:extLst>
      <p:ext uri="{BB962C8B-B14F-4D97-AF65-F5344CB8AC3E}">
        <p14:creationId xmlns:p14="http://schemas.microsoft.com/office/powerpoint/2010/main" val="379271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1503596-010E-4208-8B67-25630B2A2351}"/>
              </a:ext>
            </a:extLst>
          </p:cNvPr>
          <p:cNvSpPr/>
          <p:nvPr/>
        </p:nvSpPr>
        <p:spPr>
          <a:xfrm>
            <a:off x="312100"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alibri" panose="020F0502020204030204"/>
              </a:rPr>
              <a:t>animal</a:t>
            </a:r>
            <a:endParaRPr kumimoji="0" lang="fr-FR" sz="20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5" name="Rectangle: Rounded Corners 4">
            <a:extLst>
              <a:ext uri="{FF2B5EF4-FFF2-40B4-BE49-F238E27FC236}">
                <a16:creationId xmlns:a16="http://schemas.microsoft.com/office/drawing/2014/main" id="{D4AC96D1-7952-4020-9B57-B7BF13DA7B0F}"/>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billion</a:t>
            </a:r>
          </a:p>
        </p:txBody>
      </p:sp>
      <p:sp>
        <p:nvSpPr>
          <p:cNvPr id="11" name="Rectangle: Rounded Corners 10">
            <a:extLst>
              <a:ext uri="{FF2B5EF4-FFF2-40B4-BE49-F238E27FC236}">
                <a16:creationId xmlns:a16="http://schemas.microsoft.com/office/drawing/2014/main" id="{44A3A412-47FE-4A10-8943-7F2A3ED052E2}"/>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115076"/>
                </a:solidFill>
                <a:effectLst/>
                <a:uLnTx/>
                <a:uFillTx/>
                <a:latin typeface="Calibri" panose="020F0502020204030204"/>
                <a:ea typeface="+mn-ea"/>
                <a:cs typeface="+mn-cs"/>
              </a:rPr>
              <a:t>die</a:t>
            </a:r>
            <a:r>
              <a:rPr kumimoji="0" lang="fr-FR" sz="2100" b="0" i="0" u="none" strike="noStrike" kern="1200" cap="none" spc="0" normalizeH="0" noProof="0" dirty="0">
                <a:ln>
                  <a:noFill/>
                </a:ln>
                <a:solidFill>
                  <a:srgbClr val="115076"/>
                </a:solidFill>
                <a:effectLst/>
                <a:uLnTx/>
                <a:uFillTx/>
                <a:latin typeface="Calibri" panose="020F0502020204030204"/>
                <a:ea typeface="+mn-ea"/>
                <a:cs typeface="+mn-cs"/>
              </a:rPr>
              <a:t> </a:t>
            </a:r>
            <a:r>
              <a:rPr kumimoji="0" lang="fr-FR" sz="2100" b="0" i="0" u="none" strike="noStrike" kern="1200" cap="none" spc="0" normalizeH="0" baseline="0" noProof="0" dirty="0" err="1">
                <a:ln>
                  <a:noFill/>
                </a:ln>
                <a:solidFill>
                  <a:srgbClr val="115076"/>
                </a:solidFill>
                <a:effectLst/>
                <a:uLnTx/>
                <a:uFillTx/>
                <a:latin typeface="Calibri" panose="020F0502020204030204"/>
                <a:ea typeface="+mn-ea"/>
                <a:cs typeface="+mn-cs"/>
              </a:rPr>
              <a:t>Milliarde</a:t>
            </a:r>
            <a:endParaRPr kumimoji="0" lang="fr-FR" sz="21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0120715-BF7E-4124-817D-BD9355983645}"/>
              </a:ext>
            </a:extLst>
          </p:cNvPr>
          <p:cNvSpPr/>
          <p:nvPr/>
        </p:nvSpPr>
        <p:spPr>
          <a:xfrm>
            <a:off x="312100" y="2682802"/>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das</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Tier</a:t>
            </a:r>
          </a:p>
        </p:txBody>
      </p:sp>
      <p:sp>
        <p:nvSpPr>
          <p:cNvPr id="14" name="Rectangle: Rounded Corners 13">
            <a:extLst>
              <a:ext uri="{FF2B5EF4-FFF2-40B4-BE49-F238E27FC236}">
                <a16:creationId xmlns:a16="http://schemas.microsoft.com/office/drawing/2014/main" id="{4D5BC698-5C68-422F-88EE-44B92C244715}"/>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wide</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E17BD92B-28EA-4D2C-A425-03F3B2B53A2D}"/>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breit</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461DF746-E8C4-4BD3-A613-11706835AADF}"/>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board</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0501D93-A200-41EC-AF92-A06F6378CB71}"/>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d</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ie</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Tafel</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63146861-871D-4F2A-A595-31D7CF5237F9}"/>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colour</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4DB2D65E-6F9A-4FBC-99D6-F474E1B166D3}"/>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d</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ie</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Farbe</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DB504F0A-5DD4-46CA-A47C-3516FB51BB31}"/>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company</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9E1C2947-6129-4B7C-B571-54B2DA6F721D}"/>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alibri" panose="020F0502020204030204"/>
              </a:rPr>
              <a:t>d</a:t>
            </a:r>
            <a:r>
              <a:rPr kumimoji="0" lang="fr-FR" sz="2000" b="0" i="0" u="none" strike="noStrike" kern="1200" cap="none" spc="0" normalizeH="0" baseline="0" noProof="0" dirty="0">
                <a:ln>
                  <a:noFill/>
                </a:ln>
                <a:solidFill>
                  <a:srgbClr val="115076"/>
                </a:solidFill>
                <a:effectLst/>
                <a:uLnTx/>
                <a:uFillTx/>
                <a:latin typeface="Calibri" panose="020F0502020204030204"/>
                <a:ea typeface="+mn-ea"/>
                <a:cs typeface="+mn-cs"/>
              </a:rPr>
              <a:t>as </a:t>
            </a:r>
            <a:r>
              <a:rPr kumimoji="0" lang="fr-FR" sz="2000" b="0" i="0" u="none" strike="noStrike" kern="1200" cap="none" spc="0" normalizeH="0" baseline="0" noProof="0" dirty="0" err="1">
                <a:ln>
                  <a:noFill/>
                </a:ln>
                <a:solidFill>
                  <a:srgbClr val="115076"/>
                </a:solidFill>
                <a:effectLst/>
                <a:uLnTx/>
                <a:uFillTx/>
                <a:latin typeface="Calibri" panose="020F0502020204030204"/>
                <a:ea typeface="+mn-ea"/>
                <a:cs typeface="+mn-cs"/>
              </a:rPr>
              <a:t>Unternehmen</a:t>
            </a:r>
            <a:endParaRPr kumimoji="0" lang="fr-FR" sz="20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0F7C7EE5-FEBB-40B6-BB00-19B9A418DC97}"/>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t</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o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appear</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seem</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3DBDA8F3-D844-4E5D-93E5-E52BFADA4238}"/>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scheinen</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CF422864-4234-42E4-A971-C6BD434F91D7}"/>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there</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9AD2ED08-4C3E-4EB0-978C-9C38D47CADB6}"/>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da</a:t>
            </a:r>
          </a:p>
        </p:txBody>
      </p:sp>
      <p:sp>
        <p:nvSpPr>
          <p:cNvPr id="26" name="Rectangle: Rounded Corners 25">
            <a:extLst>
              <a:ext uri="{FF2B5EF4-FFF2-40B4-BE49-F238E27FC236}">
                <a16:creationId xmlns:a16="http://schemas.microsoft.com/office/drawing/2014/main" id="{FD55D4CB-935E-473B-8657-7AA378C60851}"/>
              </a:ext>
            </a:extLst>
          </p:cNvPr>
          <p:cNvSpPr/>
          <p:nvPr/>
        </p:nvSpPr>
        <p:spPr>
          <a:xfrm>
            <a:off x="5063704"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next</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(f)</a:t>
            </a:r>
          </a:p>
        </p:txBody>
      </p:sp>
      <p:sp>
        <p:nvSpPr>
          <p:cNvPr id="27" name="Rectangle: Rounded Corners 26">
            <a:extLst>
              <a:ext uri="{FF2B5EF4-FFF2-40B4-BE49-F238E27FC236}">
                <a16:creationId xmlns:a16="http://schemas.microsoft.com/office/drawing/2014/main" id="{6D3376B1-C440-47BA-AFAC-47FEE065AC3D}"/>
              </a:ext>
            </a:extLst>
          </p:cNvPr>
          <p:cNvSpPr/>
          <p:nvPr/>
        </p:nvSpPr>
        <p:spPr>
          <a:xfrm>
            <a:off x="5063704" y="137215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nächste</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0BF12EAE-AA02-4B89-92E1-9FF6F5C0926B}"/>
              </a:ext>
            </a:extLst>
          </p:cNvPr>
          <p:cNvSpPr/>
          <p:nvPr/>
        </p:nvSpPr>
        <p:spPr>
          <a:xfrm>
            <a:off x="5063704"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h</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ow</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many</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a:t>
            </a:r>
          </a:p>
        </p:txBody>
      </p:sp>
      <p:sp>
        <p:nvSpPr>
          <p:cNvPr id="29" name="Rectangle: Rounded Corners 28">
            <a:extLst>
              <a:ext uri="{FF2B5EF4-FFF2-40B4-BE49-F238E27FC236}">
                <a16:creationId xmlns:a16="http://schemas.microsoft.com/office/drawing/2014/main" id="{46477226-E9C1-4155-83EE-6915AC40ED6F}"/>
              </a:ext>
            </a:extLst>
          </p:cNvPr>
          <p:cNvSpPr/>
          <p:nvPr/>
        </p:nvSpPr>
        <p:spPr>
          <a:xfrm>
            <a:off x="5063704"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w</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ie</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viele</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a:t>
            </a:r>
          </a:p>
        </p:txBody>
      </p:sp>
      <p:sp>
        <p:nvSpPr>
          <p:cNvPr id="30" name="Rectangle: Rounded Corners 29">
            <a:extLst>
              <a:ext uri="{FF2B5EF4-FFF2-40B4-BE49-F238E27FC236}">
                <a16:creationId xmlns:a16="http://schemas.microsoft.com/office/drawing/2014/main" id="{9E1C7CA6-3247-40D6-A85D-5DC238228B3B}"/>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twelve</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A9D328D-9D5A-41A5-B0D5-F9BAF9614248}"/>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zwölf</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51769C11-2F7A-4F27-811A-4195BDEFAC17}"/>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mistake</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EB23AAC2-B8BC-45BE-B55C-50509BA54564}"/>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d</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er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Fehler</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E49AC5DF-51D7-4CA8-8F38-1BD55721FC4E}"/>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every</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(m)</a:t>
            </a:r>
          </a:p>
        </p:txBody>
      </p:sp>
      <p:sp>
        <p:nvSpPr>
          <p:cNvPr id="35" name="Rectangle: Rounded Corners 34">
            <a:extLst>
              <a:ext uri="{FF2B5EF4-FFF2-40B4-BE49-F238E27FC236}">
                <a16:creationId xmlns:a16="http://schemas.microsoft.com/office/drawing/2014/main" id="{ABCE344C-A50F-45A8-A646-B24308A8DE6A}"/>
              </a:ext>
            </a:extLst>
          </p:cNvPr>
          <p:cNvSpPr/>
          <p:nvPr/>
        </p:nvSpPr>
        <p:spPr>
          <a:xfrm>
            <a:off x="7439506" y="1379441"/>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jeder</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7903CE3-7501-4FB7-95C7-C20D4CE172A0}"/>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time</a:t>
            </a:r>
          </a:p>
        </p:txBody>
      </p:sp>
      <p:sp>
        <p:nvSpPr>
          <p:cNvPr id="37" name="Rectangle: Rounded Corners 36">
            <a:extLst>
              <a:ext uri="{FF2B5EF4-FFF2-40B4-BE49-F238E27FC236}">
                <a16:creationId xmlns:a16="http://schemas.microsoft.com/office/drawing/2014/main" id="{B5A24F0C-8C96-421B-BECF-9D4B05C628DC}"/>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d</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as Mal</a:t>
            </a:r>
          </a:p>
        </p:txBody>
      </p:sp>
      <p:sp>
        <p:nvSpPr>
          <p:cNvPr id="38" name="Rectangle: Rounded Corners 37">
            <a:extLst>
              <a:ext uri="{FF2B5EF4-FFF2-40B4-BE49-F238E27FC236}">
                <a16:creationId xmlns:a16="http://schemas.microsoft.com/office/drawing/2014/main" id="{E3993942-C362-4AFF-8970-D72417E77BDD}"/>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eleven</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DE54CFB8-9FF8-4ACB-8F3B-BBC4A384681E}"/>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elf</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F87B9A4F-4A69-405D-8AE9-D688FA6A5F4C}"/>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sixteen</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4484FD48-91F9-48EC-AE16-88498B9A52C4}"/>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sechzehn</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05647FB7-9835-4B45-8B45-0199A0945016}"/>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page</a:t>
            </a:r>
          </a:p>
        </p:txBody>
      </p:sp>
      <p:sp>
        <p:nvSpPr>
          <p:cNvPr id="43" name="Rectangle: Rounded Corners 42">
            <a:extLst>
              <a:ext uri="{FF2B5EF4-FFF2-40B4-BE49-F238E27FC236}">
                <a16:creationId xmlns:a16="http://schemas.microsoft.com/office/drawing/2014/main" id="{54D5576F-ED70-437F-9526-6172F89FEE7F}"/>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d</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ie</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Seite</a:t>
            </a:r>
          </a:p>
        </p:txBody>
      </p:sp>
      <p:sp>
        <p:nvSpPr>
          <p:cNvPr id="44" name="Rectangle: Rounded Corners 43">
            <a:extLst>
              <a:ext uri="{FF2B5EF4-FFF2-40B4-BE49-F238E27FC236}">
                <a16:creationId xmlns:a16="http://schemas.microsoft.com/office/drawing/2014/main" id="{3B618429-9F5D-4431-AE08-5BEF25AB5015}"/>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i</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n the end,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finally</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5B69C8C7-1D3B-48A6-800A-D2BFCBE614B7}"/>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schließlich</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D5B8DD26-07EB-4150-98BE-9124115B69CC}"/>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alibri" panose="020F0502020204030204"/>
              </a:rPr>
              <a:t>t</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o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stay</a:t>
            </a: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remain</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D5CBE59F-8308-459B-975C-331B472922EB}"/>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bleiben</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D73B95AB-F744-4152-AE7F-7EDBCF108061}"/>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alibri" panose="020F0502020204030204"/>
                <a:ea typeface="+mn-ea"/>
                <a:cs typeface="+mn-cs"/>
              </a:rPr>
              <a:t>brother</a:t>
            </a:r>
            <a:endPar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86DAEA91-BE1F-4F2E-A4BC-1D6D10269FDA}"/>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alibri" panose="020F0502020204030204"/>
                <a:ea typeface="+mn-ea"/>
                <a:cs typeface="+mn-cs"/>
              </a:rPr>
              <a:t>der Bruder</a:t>
            </a:r>
          </a:p>
        </p:txBody>
      </p:sp>
      <p:pic>
        <p:nvPicPr>
          <p:cNvPr id="50" name="Picture 49" descr="background rectangle">
            <a:extLst>
              <a:ext uri="{FF2B5EF4-FFF2-40B4-BE49-F238E27FC236}">
                <a16:creationId xmlns:a16="http://schemas.microsoft.com/office/drawing/2014/main" id="{039DC78B-DA83-4F86-889B-1A41DB24CD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 y="234450"/>
            <a:ext cx="5265384" cy="869950"/>
          </a:xfrm>
          <a:prstGeom prst="rect">
            <a:avLst/>
          </a:prstGeom>
        </p:spPr>
      </p:pic>
      <p:sp>
        <p:nvSpPr>
          <p:cNvPr id="51" name="Title 3">
            <a:extLst>
              <a:ext uri="{FF2B5EF4-FFF2-40B4-BE49-F238E27FC236}">
                <a16:creationId xmlns:a16="http://schemas.microsoft.com/office/drawing/2014/main" id="{5EAD6F3E-CACE-4F68-906D-B766449269C2}"/>
              </a:ext>
            </a:extLst>
          </p:cNvPr>
          <p:cNvSpPr txBox="1">
            <a:spLocks/>
          </p:cNvSpPr>
          <p:nvPr/>
        </p:nvSpPr>
        <p:spPr>
          <a:xfrm>
            <a:off x="-2934" y="25078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err="1">
                <a:solidFill>
                  <a:schemeClr val="bg1"/>
                </a:solidFill>
                <a:latin typeface="Century Gothic" panose="020B0502020202020204" pitchFamily="34" charset="0"/>
              </a:rPr>
              <a:t>Vokabeln</a:t>
            </a:r>
            <a:endParaRPr lang="en-GB" sz="3600" b="1" dirty="0">
              <a:solidFill>
                <a:schemeClr val="bg1"/>
              </a:solidFill>
              <a:latin typeface="Century Gothic" panose="020B0502020202020204" pitchFamily="34" charset="0"/>
            </a:endParaRPr>
          </a:p>
        </p:txBody>
      </p:sp>
      <p:sp>
        <p:nvSpPr>
          <p:cNvPr id="52" name="Rounded Rectangle 11">
            <a:extLst>
              <a:ext uri="{FF2B5EF4-FFF2-40B4-BE49-F238E27FC236}">
                <a16:creationId xmlns:a16="http://schemas.microsoft.com/office/drawing/2014/main" id="{B2B8A42E-DC94-498D-BD5C-35743492E081}"/>
              </a:ext>
            </a:extLst>
          </p:cNvPr>
          <p:cNvSpPr/>
          <p:nvPr/>
        </p:nvSpPr>
        <p:spPr>
          <a:xfrm>
            <a:off x="8945880" y="250785"/>
            <a:ext cx="2601358" cy="41977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Speech Bubble: Rectangle with Corners Rounded 20">
            <a:extLst>
              <a:ext uri="{FF2B5EF4-FFF2-40B4-BE49-F238E27FC236}">
                <a16:creationId xmlns:a16="http://schemas.microsoft.com/office/drawing/2014/main" id="{E72C36C1-A72B-4265-B2F3-FE3EE6808BBD}"/>
              </a:ext>
            </a:extLst>
          </p:cNvPr>
          <p:cNvSpPr/>
          <p:nvPr/>
        </p:nvSpPr>
        <p:spPr>
          <a:xfrm>
            <a:off x="6596257" y="4027008"/>
            <a:ext cx="4699248" cy="1776940"/>
          </a:xfrm>
          <a:prstGeom prst="wedgeRoundRectCallout">
            <a:avLst>
              <a:gd name="adj1" fmla="val 3357"/>
              <a:gd name="adj2" fmla="val -15388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i="1" dirty="0" err="1">
                <a:solidFill>
                  <a:prstClr val="white"/>
                </a:solidFill>
                <a:latin typeface="Century Gothic" panose="020B0502020202020204" pitchFamily="34" charset="0"/>
              </a:rPr>
              <a:t>jed</a:t>
            </a:r>
            <a:r>
              <a:rPr lang="en-GB" sz="2000" i="1" dirty="0">
                <a:solidFill>
                  <a:prstClr val="white"/>
                </a:solidFill>
                <a:latin typeface="Century Gothic" panose="020B0502020202020204" pitchFamily="34" charset="0"/>
              </a:rPr>
              <a:t>-</a:t>
            </a:r>
            <a:r>
              <a:rPr lang="en-GB" sz="2000" dirty="0">
                <a:solidFill>
                  <a:prstClr val="white"/>
                </a:solidFill>
                <a:latin typeface="Century Gothic" panose="020B0502020202020204" pitchFamily="34" charset="0"/>
              </a:rPr>
              <a:t> is a determiner which is used instead of ‘the’, so it changes to match the gender of the noun.</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Speech Bubble: Rectangle with Corners Rounded 20">
            <a:extLst>
              <a:ext uri="{FF2B5EF4-FFF2-40B4-BE49-F238E27FC236}">
                <a16:creationId xmlns:a16="http://schemas.microsoft.com/office/drawing/2014/main" id="{4C62B512-D2E9-4069-98B5-4462E80903CA}"/>
              </a:ext>
            </a:extLst>
          </p:cNvPr>
          <p:cNvSpPr/>
          <p:nvPr/>
        </p:nvSpPr>
        <p:spPr>
          <a:xfrm>
            <a:off x="598073" y="2815503"/>
            <a:ext cx="4997672" cy="2421515"/>
          </a:xfrm>
          <a:prstGeom prst="wedgeRoundRectCallout">
            <a:avLst>
              <a:gd name="adj1" fmla="val 51181"/>
              <a:gd name="adj2" fmla="val -82559"/>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i="1" dirty="0" err="1">
                <a:solidFill>
                  <a:prstClr val="white"/>
                </a:solidFill>
                <a:latin typeface="Century Gothic" panose="020B0502020202020204" pitchFamily="34" charset="0"/>
              </a:rPr>
              <a:t>nächst</a:t>
            </a:r>
            <a:r>
              <a:rPr lang="en-GB" sz="2000" i="1" dirty="0">
                <a:solidFill>
                  <a:prstClr val="white"/>
                </a:solidFill>
                <a:latin typeface="Century Gothic" panose="020B0502020202020204" pitchFamily="34" charset="0"/>
              </a:rPr>
              <a:t>-</a:t>
            </a:r>
            <a:r>
              <a:rPr lang="en-GB" sz="2000" dirty="0">
                <a:solidFill>
                  <a:prstClr val="white"/>
                </a:solidFill>
                <a:latin typeface="Century Gothic" panose="020B0502020202020204" pitchFamily="34" charset="0"/>
              </a:rPr>
              <a:t> is an adjective which is usually used with an article, e.g. </a:t>
            </a:r>
            <a:r>
              <a:rPr lang="en-GB" sz="2000" i="1" dirty="0">
                <a:solidFill>
                  <a:prstClr val="white"/>
                </a:solidFill>
                <a:latin typeface="Century Gothic" panose="020B0502020202020204" pitchFamily="34" charset="0"/>
              </a:rPr>
              <a:t>der </a:t>
            </a:r>
            <a:r>
              <a:rPr lang="en-GB" sz="2000" i="1" dirty="0" err="1">
                <a:solidFill>
                  <a:prstClr val="white"/>
                </a:solidFill>
                <a:latin typeface="Century Gothic" panose="020B0502020202020204" pitchFamily="34" charset="0"/>
              </a:rPr>
              <a:t>nächste</a:t>
            </a:r>
            <a:r>
              <a:rPr lang="en-GB" sz="2000" i="1" dirty="0">
                <a:solidFill>
                  <a:prstClr val="white"/>
                </a:solidFill>
                <a:latin typeface="Century Gothic" panose="020B0502020202020204" pitchFamily="34" charset="0"/>
              </a:rPr>
              <a:t> Bus, die </a:t>
            </a:r>
            <a:r>
              <a:rPr lang="en-GB" sz="2000" i="1" dirty="0" err="1">
                <a:solidFill>
                  <a:prstClr val="white"/>
                </a:solidFill>
                <a:latin typeface="Century Gothic" panose="020B0502020202020204" pitchFamily="34" charset="0"/>
              </a:rPr>
              <a:t>nächste</a:t>
            </a:r>
            <a:r>
              <a:rPr lang="en-GB" sz="2000" i="1" dirty="0">
                <a:solidFill>
                  <a:prstClr val="white"/>
                </a:solidFill>
                <a:latin typeface="Century Gothic" panose="020B0502020202020204" pitchFamily="34" charset="0"/>
              </a:rPr>
              <a:t> </a:t>
            </a:r>
            <a:r>
              <a:rPr lang="en-GB" sz="2000" i="1" dirty="0" err="1">
                <a:solidFill>
                  <a:prstClr val="white"/>
                </a:solidFill>
                <a:latin typeface="Century Gothic" panose="020B0502020202020204" pitchFamily="34" charset="0"/>
              </a:rPr>
              <a:t>Stunde</a:t>
            </a:r>
            <a:r>
              <a:rPr lang="en-GB" sz="2000" dirty="0">
                <a:solidFill>
                  <a:prstClr val="white"/>
                </a:solidFill>
                <a:latin typeface="Century Gothic" panose="020B0502020202020204" pitchFamily="34" charset="0"/>
              </a:rPr>
              <a:t>.  However, with time expressions it is used in R2 without an article – </a:t>
            </a:r>
            <a:r>
              <a:rPr lang="en-GB" sz="2000" i="1" dirty="0" err="1">
                <a:solidFill>
                  <a:prstClr val="white"/>
                </a:solidFill>
                <a:latin typeface="Century Gothic" panose="020B0502020202020204" pitchFamily="34" charset="0"/>
              </a:rPr>
              <a:t>nächst</a:t>
            </a:r>
            <a:r>
              <a:rPr lang="en-GB" sz="2000" b="1" i="1" dirty="0" err="1">
                <a:solidFill>
                  <a:prstClr val="white"/>
                </a:solidFill>
                <a:latin typeface="Century Gothic" panose="020B0502020202020204" pitchFamily="34" charset="0"/>
              </a:rPr>
              <a:t>en</a:t>
            </a:r>
            <a:r>
              <a:rPr lang="en-GB" sz="2000" i="1" dirty="0">
                <a:solidFill>
                  <a:prstClr val="white"/>
                </a:solidFill>
                <a:latin typeface="Century Gothic" panose="020B0502020202020204" pitchFamily="34" charset="0"/>
              </a:rPr>
              <a:t> Monat, </a:t>
            </a:r>
            <a:r>
              <a:rPr lang="en-GB" sz="2000" i="1" dirty="0" err="1">
                <a:solidFill>
                  <a:prstClr val="white"/>
                </a:solidFill>
                <a:latin typeface="Century Gothic" panose="020B0502020202020204" pitchFamily="34" charset="0"/>
              </a:rPr>
              <a:t>nächst</a:t>
            </a:r>
            <a:r>
              <a:rPr lang="en-GB" sz="2000" b="1" i="1" dirty="0" err="1">
                <a:solidFill>
                  <a:prstClr val="white"/>
                </a:solidFill>
                <a:latin typeface="Century Gothic" panose="020B0502020202020204" pitchFamily="34" charset="0"/>
              </a:rPr>
              <a:t>e</a:t>
            </a:r>
            <a:r>
              <a:rPr lang="en-GB" sz="2000" i="1" dirty="0">
                <a:solidFill>
                  <a:prstClr val="white"/>
                </a:solidFill>
                <a:latin typeface="Century Gothic" panose="020B0502020202020204" pitchFamily="34" charset="0"/>
              </a:rPr>
              <a:t> </a:t>
            </a:r>
            <a:r>
              <a:rPr lang="en-GB" sz="2000" i="1" dirty="0" err="1">
                <a:solidFill>
                  <a:prstClr val="white"/>
                </a:solidFill>
                <a:latin typeface="Century Gothic" panose="020B0502020202020204" pitchFamily="34" charset="0"/>
              </a:rPr>
              <a:t>Woche</a:t>
            </a:r>
            <a:r>
              <a:rPr lang="en-GB" sz="2000" i="1" dirty="0">
                <a:solidFill>
                  <a:prstClr val="white"/>
                </a:solidFill>
                <a:latin typeface="Century Gothic" panose="020B0502020202020204" pitchFamily="34" charset="0"/>
              </a:rPr>
              <a:t> </a:t>
            </a:r>
            <a:r>
              <a:rPr lang="en-GB" sz="2000" i="1" dirty="0" err="1">
                <a:solidFill>
                  <a:prstClr val="white"/>
                </a:solidFill>
                <a:latin typeface="Century Gothic" panose="020B0502020202020204" pitchFamily="34" charset="0"/>
              </a:rPr>
              <a:t>nächst</a:t>
            </a:r>
            <a:r>
              <a:rPr lang="en-GB" sz="2000" b="1" i="1" dirty="0" err="1">
                <a:solidFill>
                  <a:prstClr val="white"/>
                </a:solidFill>
                <a:latin typeface="Century Gothic" panose="020B0502020202020204" pitchFamily="34" charset="0"/>
              </a:rPr>
              <a:t>es</a:t>
            </a:r>
            <a:r>
              <a:rPr lang="en-GB" sz="2000" i="1" dirty="0">
                <a:solidFill>
                  <a:prstClr val="white"/>
                </a:solidFill>
                <a:latin typeface="Century Gothic" panose="020B0502020202020204" pitchFamily="34" charset="0"/>
              </a:rPr>
              <a:t> </a:t>
            </a:r>
            <a:r>
              <a:rPr lang="en-GB" sz="2000" i="1" dirty="0" err="1">
                <a:solidFill>
                  <a:prstClr val="white"/>
                </a:solidFill>
                <a:latin typeface="Century Gothic" panose="020B0502020202020204" pitchFamily="34" charset="0"/>
              </a:rPr>
              <a:t>Jahr</a:t>
            </a:r>
            <a:r>
              <a:rPr lang="en-GB" sz="2000" i="1" dirty="0">
                <a:solidFill>
                  <a:prstClr val="white"/>
                </a:solidFill>
                <a:latin typeface="Century Gothic" panose="020B0502020202020204" pitchFamily="34" charset="0"/>
              </a:rPr>
              <a:t>.</a:t>
            </a:r>
            <a:endParaRPr kumimoji="0" lang="en-US" sz="2000" b="0" i="1"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3"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87654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30366" y="247046"/>
            <a:ext cx="242696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600350" y="647965"/>
            <a:ext cx="8356977"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Nummer</a:t>
            </a:r>
            <a:r>
              <a:rPr lang="en-US" sz="2400" dirty="0">
                <a:solidFill>
                  <a:schemeClr val="accent5">
                    <a:lumMod val="50000"/>
                  </a:schemeClr>
                </a:solidFill>
              </a:rPr>
              <a:t> und das Wort.</a:t>
            </a:r>
          </a:p>
        </p:txBody>
      </p:sp>
      <p:pic>
        <p:nvPicPr>
          <p:cNvPr id="7" name="Picture 2" descr="Eight, Glossy, Number, Numbers, Numerals">
            <a:extLst>
              <a:ext uri="{FF2B5EF4-FFF2-40B4-BE49-F238E27FC236}">
                <a16:creationId xmlns:a16="http://schemas.microsoft.com/office/drawing/2014/main" id="{0A93FD70-DDBC-4B7D-A826-CFB5DE29C8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731" y="1450210"/>
            <a:ext cx="77502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rown, Glossy, Number, Numbers, Numerals">
            <a:extLst>
              <a:ext uri="{FF2B5EF4-FFF2-40B4-BE49-F238E27FC236}">
                <a16:creationId xmlns:a16="http://schemas.microsoft.com/office/drawing/2014/main" id="{30576093-6054-413C-A8AA-7D21B87CEE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881" y="2414557"/>
            <a:ext cx="713152" cy="1107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Glossy, Number, Numbers, Numerals, Three">
            <a:extLst>
              <a:ext uri="{FF2B5EF4-FFF2-40B4-BE49-F238E27FC236}">
                <a16:creationId xmlns:a16="http://schemas.microsoft.com/office/drawing/2014/main" id="{F8CFC8B5-D142-4323-AD9C-8977AD4F7B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910" y="3377997"/>
            <a:ext cx="555006" cy="9435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Blue, Glossy, Nine, Number, Numbers">
            <a:extLst>
              <a:ext uri="{FF2B5EF4-FFF2-40B4-BE49-F238E27FC236}">
                <a16:creationId xmlns:a16="http://schemas.microsoft.com/office/drawing/2014/main" id="{DFF0CA3A-D311-48D9-B685-71B9BFDBDB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282" y="4078168"/>
            <a:ext cx="665328" cy="10235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Glossy, Number, Numbers, Numerals, Red">
            <a:extLst>
              <a:ext uri="{FF2B5EF4-FFF2-40B4-BE49-F238E27FC236}">
                <a16:creationId xmlns:a16="http://schemas.microsoft.com/office/drawing/2014/main" id="{0B77428B-1171-46A3-9AC7-80A16CF59D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1257"/>
          <a:stretch/>
        </p:blipFill>
        <p:spPr bwMode="auto">
          <a:xfrm>
            <a:off x="411910" y="5042515"/>
            <a:ext cx="714479" cy="1006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lue, Glossy, Number, Numbers, Numerals">
            <a:extLst>
              <a:ext uri="{FF2B5EF4-FFF2-40B4-BE49-F238E27FC236}">
                <a16:creationId xmlns:a16="http://schemas.microsoft.com/office/drawing/2014/main" id="{FB261F6D-88AD-4489-84B1-BF7EF24C035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0793" y="1836770"/>
            <a:ext cx="72943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ive, Glossy, Gold, Keyword Pictures">
            <a:extLst>
              <a:ext uri="{FF2B5EF4-FFF2-40B4-BE49-F238E27FC236}">
                <a16:creationId xmlns:a16="http://schemas.microsoft.com/office/drawing/2014/main" id="{63781696-5C3D-4172-862C-E58A68CC58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6514" y="2924062"/>
            <a:ext cx="73920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Glossy, Number, Numbers, Numerals, One">
            <a:extLst>
              <a:ext uri="{FF2B5EF4-FFF2-40B4-BE49-F238E27FC236}">
                <a16:creationId xmlns:a16="http://schemas.microsoft.com/office/drawing/2014/main" id="{4D105E12-5AF2-4C7E-8380-7FC8F3A35AA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33561" y="4031238"/>
            <a:ext cx="552618" cy="11052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lossy, Green, Number, Numbers, Numerals">
            <a:extLst>
              <a:ext uri="{FF2B5EF4-FFF2-40B4-BE49-F238E27FC236}">
                <a16:creationId xmlns:a16="http://schemas.microsoft.com/office/drawing/2014/main" id="{64615463-D225-42D6-909D-25EBE9E20CC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59222" y="5283853"/>
            <a:ext cx="680919" cy="9851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Four, Glossy, Light Red, Number, Numbers">
            <a:extLst>
              <a:ext uri="{FF2B5EF4-FFF2-40B4-BE49-F238E27FC236}">
                <a16:creationId xmlns:a16="http://schemas.microsoft.com/office/drawing/2014/main" id="{19F8EA53-39D7-4D29-B654-AD0A803D517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9310" y="1018392"/>
            <a:ext cx="689413" cy="102358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hlinkClick r:id="" action="ppaction://noaction">
              <a:snd r:embed="rId15" name="9.2.2.2 Slide 3 a.wav"/>
            </a:hlinkClick>
            <a:extLst>
              <a:ext uri="{FF2B5EF4-FFF2-40B4-BE49-F238E27FC236}">
                <a16:creationId xmlns:a16="http://schemas.microsoft.com/office/drawing/2014/main" id="{84734A86-B5EB-4BD0-A1C1-E7C70D1CB716}"/>
              </a:ext>
            </a:extLst>
          </p:cNvPr>
          <p:cNvSpPr/>
          <p:nvPr/>
        </p:nvSpPr>
        <p:spPr>
          <a:xfrm>
            <a:off x="2150292" y="161524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a:t>
            </a:r>
          </a:p>
        </p:txBody>
      </p:sp>
      <p:sp>
        <p:nvSpPr>
          <p:cNvPr id="18" name="Rectangle 17">
            <a:hlinkClick r:id="" action="ppaction://noaction">
              <a:snd r:embed="rId16" name="9.2.2.2 Slide 3 b.wav"/>
            </a:hlinkClick>
            <a:extLst>
              <a:ext uri="{FF2B5EF4-FFF2-40B4-BE49-F238E27FC236}">
                <a16:creationId xmlns:a16="http://schemas.microsoft.com/office/drawing/2014/main" id="{7342B04D-043B-4093-8A04-20B601E80C3D}"/>
              </a:ext>
            </a:extLst>
          </p:cNvPr>
          <p:cNvSpPr/>
          <p:nvPr/>
        </p:nvSpPr>
        <p:spPr>
          <a:xfrm>
            <a:off x="2150292" y="217392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b</a:t>
            </a:r>
          </a:p>
        </p:txBody>
      </p:sp>
      <p:sp>
        <p:nvSpPr>
          <p:cNvPr id="19" name="Rectangle 18">
            <a:hlinkClick r:id="" action="ppaction://noaction">
              <a:snd r:embed="rId17" name="9.2.2.2 Slide 3 c.wav"/>
            </a:hlinkClick>
            <a:extLst>
              <a:ext uri="{FF2B5EF4-FFF2-40B4-BE49-F238E27FC236}">
                <a16:creationId xmlns:a16="http://schemas.microsoft.com/office/drawing/2014/main" id="{292A0964-AD46-42BD-94A4-68BEBC776E48}"/>
              </a:ext>
            </a:extLst>
          </p:cNvPr>
          <p:cNvSpPr/>
          <p:nvPr/>
        </p:nvSpPr>
        <p:spPr>
          <a:xfrm>
            <a:off x="2150292" y="273260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a:t>
            </a:r>
          </a:p>
        </p:txBody>
      </p:sp>
      <p:sp>
        <p:nvSpPr>
          <p:cNvPr id="20" name="Rectangle 19">
            <a:hlinkClick r:id="" action="ppaction://noaction">
              <a:snd r:embed="rId18" name="9.2.2.2 Slide 3 d.wav"/>
            </a:hlinkClick>
            <a:extLst>
              <a:ext uri="{FF2B5EF4-FFF2-40B4-BE49-F238E27FC236}">
                <a16:creationId xmlns:a16="http://schemas.microsoft.com/office/drawing/2014/main" id="{1B5DEBAB-80CC-4594-9A87-D42D23A4B7D5}"/>
              </a:ext>
            </a:extLst>
          </p:cNvPr>
          <p:cNvSpPr/>
          <p:nvPr/>
        </p:nvSpPr>
        <p:spPr>
          <a:xfrm>
            <a:off x="2150292" y="329128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a:t>
            </a:r>
            <a:endParaRPr lang="fr-FR" b="1" dirty="0"/>
          </a:p>
        </p:txBody>
      </p:sp>
      <p:sp>
        <p:nvSpPr>
          <p:cNvPr id="21" name="Rectangle 20">
            <a:hlinkClick r:id="" action="ppaction://noaction">
              <a:snd r:embed="rId19" name="9.2.2.2 Slide 3 e.wav"/>
            </a:hlinkClick>
            <a:extLst>
              <a:ext uri="{FF2B5EF4-FFF2-40B4-BE49-F238E27FC236}">
                <a16:creationId xmlns:a16="http://schemas.microsoft.com/office/drawing/2014/main" id="{721DA7AD-34C4-4E79-9E46-F271DB467095}"/>
              </a:ext>
            </a:extLst>
          </p:cNvPr>
          <p:cNvSpPr/>
          <p:nvPr/>
        </p:nvSpPr>
        <p:spPr>
          <a:xfrm>
            <a:off x="2150292" y="384996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e</a:t>
            </a:r>
          </a:p>
        </p:txBody>
      </p:sp>
      <p:sp>
        <p:nvSpPr>
          <p:cNvPr id="22" name="Rectangle 21">
            <a:hlinkClick r:id="" action="ppaction://noaction">
              <a:snd r:embed="rId20" name="9.2.2.2 Slide 3 f.wav"/>
            </a:hlinkClick>
            <a:extLst>
              <a:ext uri="{FF2B5EF4-FFF2-40B4-BE49-F238E27FC236}">
                <a16:creationId xmlns:a16="http://schemas.microsoft.com/office/drawing/2014/main" id="{34215E5C-6391-4AC3-A8CA-D899884102C8}"/>
              </a:ext>
            </a:extLst>
          </p:cNvPr>
          <p:cNvSpPr/>
          <p:nvPr/>
        </p:nvSpPr>
        <p:spPr>
          <a:xfrm>
            <a:off x="2150292" y="440864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f</a:t>
            </a:r>
          </a:p>
        </p:txBody>
      </p:sp>
      <p:sp>
        <p:nvSpPr>
          <p:cNvPr id="23" name="Rectangle 22">
            <a:hlinkClick r:id="" action="ppaction://noaction">
              <a:snd r:embed="rId21" name="9.2.2.2 Slide 3 g.wav"/>
            </a:hlinkClick>
            <a:extLst>
              <a:ext uri="{FF2B5EF4-FFF2-40B4-BE49-F238E27FC236}">
                <a16:creationId xmlns:a16="http://schemas.microsoft.com/office/drawing/2014/main" id="{454EB856-035D-4DA9-B1E4-CE66F671BADE}"/>
              </a:ext>
            </a:extLst>
          </p:cNvPr>
          <p:cNvSpPr/>
          <p:nvPr/>
        </p:nvSpPr>
        <p:spPr>
          <a:xfrm>
            <a:off x="2150292" y="496732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a:t>
            </a:r>
          </a:p>
        </p:txBody>
      </p:sp>
      <p:sp>
        <p:nvSpPr>
          <p:cNvPr id="24" name="Rectangle 23">
            <a:hlinkClick r:id="" action="ppaction://noaction">
              <a:snd r:embed="rId22" name="9.2.2.2 Slide 3 h.wav"/>
            </a:hlinkClick>
            <a:extLst>
              <a:ext uri="{FF2B5EF4-FFF2-40B4-BE49-F238E27FC236}">
                <a16:creationId xmlns:a16="http://schemas.microsoft.com/office/drawing/2014/main" id="{CF3B3B8F-9BE6-4CEF-BAE8-B410F5788F69}"/>
              </a:ext>
            </a:extLst>
          </p:cNvPr>
          <p:cNvSpPr/>
          <p:nvPr/>
        </p:nvSpPr>
        <p:spPr>
          <a:xfrm>
            <a:off x="2150292" y="5526003"/>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sp>
        <p:nvSpPr>
          <p:cNvPr id="25" name="TextBox 24">
            <a:extLst>
              <a:ext uri="{FF2B5EF4-FFF2-40B4-BE49-F238E27FC236}">
                <a16:creationId xmlns:a16="http://schemas.microsoft.com/office/drawing/2014/main" id="{1659F790-4141-4E79-9992-42D7947CEB2F}"/>
              </a:ext>
            </a:extLst>
          </p:cNvPr>
          <p:cNvSpPr txBox="1"/>
          <p:nvPr/>
        </p:nvSpPr>
        <p:spPr>
          <a:xfrm>
            <a:off x="2885485"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a:t>
            </a:r>
          </a:p>
        </p:txBody>
      </p:sp>
      <p:sp>
        <p:nvSpPr>
          <p:cNvPr id="26" name="TextBox 25">
            <a:extLst>
              <a:ext uri="{FF2B5EF4-FFF2-40B4-BE49-F238E27FC236}">
                <a16:creationId xmlns:a16="http://schemas.microsoft.com/office/drawing/2014/main" id="{BF6DC96D-D307-4C1E-85E3-AE73E96ED5FE}"/>
              </a:ext>
            </a:extLst>
          </p:cNvPr>
          <p:cNvSpPr txBox="1"/>
          <p:nvPr/>
        </p:nvSpPr>
        <p:spPr>
          <a:xfrm>
            <a:off x="3630297" y="1613413"/>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siebzehn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4C448E8-F73E-4718-90B1-6EF47B09302E}"/>
              </a:ext>
            </a:extLst>
          </p:cNvPr>
          <p:cNvSpPr txBox="1"/>
          <p:nvPr/>
        </p:nvSpPr>
        <p:spPr>
          <a:xfrm>
            <a:off x="2885485"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21</a:t>
            </a:r>
          </a:p>
        </p:txBody>
      </p:sp>
      <p:sp>
        <p:nvSpPr>
          <p:cNvPr id="28" name="TextBox 27">
            <a:extLst>
              <a:ext uri="{FF2B5EF4-FFF2-40B4-BE49-F238E27FC236}">
                <a16:creationId xmlns:a16="http://schemas.microsoft.com/office/drawing/2014/main" id="{ACB0F519-C085-4036-B932-328C9C8E2EAE}"/>
              </a:ext>
            </a:extLst>
          </p:cNvPr>
          <p:cNvSpPr txBox="1"/>
          <p:nvPr/>
        </p:nvSpPr>
        <p:spPr>
          <a:xfrm>
            <a:off x="3630296" y="2212243"/>
            <a:ext cx="255938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einundzwanzig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F233D87-2668-4902-B192-9665BF0CA6B1}"/>
              </a:ext>
            </a:extLst>
          </p:cNvPr>
          <p:cNvSpPr txBox="1"/>
          <p:nvPr/>
        </p:nvSpPr>
        <p:spPr>
          <a:xfrm>
            <a:off x="2875073"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30" name="TextBox 29">
            <a:extLst>
              <a:ext uri="{FF2B5EF4-FFF2-40B4-BE49-F238E27FC236}">
                <a16:creationId xmlns:a16="http://schemas.microsoft.com/office/drawing/2014/main" id="{E6B59783-6E53-4541-8DE2-F750F0441098}"/>
              </a:ext>
            </a:extLst>
          </p:cNvPr>
          <p:cNvSpPr txBox="1"/>
          <p:nvPr/>
        </p:nvSpPr>
        <p:spPr>
          <a:xfrm>
            <a:off x="3619885" y="2747080"/>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elf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A1449C8-07D4-47C5-BB9A-FC11A650093C}"/>
              </a:ext>
            </a:extLst>
          </p:cNvPr>
          <p:cNvSpPr txBox="1"/>
          <p:nvPr/>
        </p:nvSpPr>
        <p:spPr>
          <a:xfrm>
            <a:off x="2864661"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39</a:t>
            </a:r>
          </a:p>
        </p:txBody>
      </p:sp>
      <p:sp>
        <p:nvSpPr>
          <p:cNvPr id="32" name="TextBox 31">
            <a:extLst>
              <a:ext uri="{FF2B5EF4-FFF2-40B4-BE49-F238E27FC236}">
                <a16:creationId xmlns:a16="http://schemas.microsoft.com/office/drawing/2014/main" id="{321BBAE0-242E-4000-8442-4A076FABCF16}"/>
              </a:ext>
            </a:extLst>
          </p:cNvPr>
          <p:cNvSpPr txBox="1"/>
          <p:nvPr/>
        </p:nvSpPr>
        <p:spPr>
          <a:xfrm>
            <a:off x="3609473" y="3344077"/>
            <a:ext cx="273487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neununddreißig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71043315-A885-4BE1-BAB5-75524887D6DD}"/>
              </a:ext>
            </a:extLst>
          </p:cNvPr>
          <p:cNvSpPr txBox="1"/>
          <p:nvPr/>
        </p:nvSpPr>
        <p:spPr>
          <a:xfrm>
            <a:off x="2854249"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a:t>
            </a:r>
          </a:p>
        </p:txBody>
      </p:sp>
      <p:sp>
        <p:nvSpPr>
          <p:cNvPr id="34" name="TextBox 33">
            <a:extLst>
              <a:ext uri="{FF2B5EF4-FFF2-40B4-BE49-F238E27FC236}">
                <a16:creationId xmlns:a16="http://schemas.microsoft.com/office/drawing/2014/main" id="{818074A5-DD94-42CE-B047-1982F4D08982}"/>
              </a:ext>
            </a:extLst>
          </p:cNvPr>
          <p:cNvSpPr txBox="1"/>
          <p:nvPr/>
        </p:nvSpPr>
        <p:spPr>
          <a:xfrm>
            <a:off x="3599061" y="38870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dreißig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8C45EBFE-4BE6-45FB-8AA2-FFD43A8C55A1}"/>
              </a:ext>
            </a:extLst>
          </p:cNvPr>
          <p:cNvSpPr txBox="1"/>
          <p:nvPr/>
        </p:nvSpPr>
        <p:spPr>
          <a:xfrm>
            <a:off x="2864661"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80</a:t>
            </a:r>
          </a:p>
        </p:txBody>
      </p:sp>
      <p:sp>
        <p:nvSpPr>
          <p:cNvPr id="36" name="TextBox 35">
            <a:extLst>
              <a:ext uri="{FF2B5EF4-FFF2-40B4-BE49-F238E27FC236}">
                <a16:creationId xmlns:a16="http://schemas.microsoft.com/office/drawing/2014/main" id="{F776582A-C663-4433-9DDD-93D547A4479E}"/>
              </a:ext>
            </a:extLst>
          </p:cNvPr>
          <p:cNvSpPr txBox="1"/>
          <p:nvPr/>
        </p:nvSpPr>
        <p:spPr>
          <a:xfrm>
            <a:off x="3609473" y="4434507"/>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achtzig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BC937CBE-9189-4D4E-A2F4-A06BBD1993AD}"/>
              </a:ext>
            </a:extLst>
          </p:cNvPr>
          <p:cNvSpPr txBox="1"/>
          <p:nvPr/>
        </p:nvSpPr>
        <p:spPr>
          <a:xfrm>
            <a:off x="2885485"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86</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EF37B17-0C88-4003-9A61-F0CB3EA7DAB2}"/>
              </a:ext>
            </a:extLst>
          </p:cNvPr>
          <p:cNvSpPr txBox="1"/>
          <p:nvPr/>
        </p:nvSpPr>
        <p:spPr>
          <a:xfrm>
            <a:off x="3630297" y="4986924"/>
            <a:ext cx="272446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sechsundachtzig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6CA53D1E-605A-4901-A81B-942EE76BB7DD}"/>
              </a:ext>
            </a:extLst>
          </p:cNvPr>
          <p:cNvSpPr txBox="1"/>
          <p:nvPr/>
        </p:nvSpPr>
        <p:spPr>
          <a:xfrm>
            <a:off x="2885485"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40</a:t>
            </a:r>
          </a:p>
        </p:txBody>
      </p:sp>
      <p:sp>
        <p:nvSpPr>
          <p:cNvPr id="40" name="TextBox 39">
            <a:extLst>
              <a:ext uri="{FF2B5EF4-FFF2-40B4-BE49-F238E27FC236}">
                <a16:creationId xmlns:a16="http://schemas.microsoft.com/office/drawing/2014/main" id="{37EAA070-CD67-4816-82F9-BD30023E5EA1}"/>
              </a:ext>
            </a:extLst>
          </p:cNvPr>
          <p:cNvSpPr txBox="1"/>
          <p:nvPr/>
        </p:nvSpPr>
        <p:spPr>
          <a:xfrm>
            <a:off x="3630297" y="55456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vierzig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ectangle 40">
            <a:hlinkClick r:id="" action="ppaction://noaction">
              <a:snd r:embed="rId23" name="9.2.2.2 Slide 3 i.wav"/>
            </a:hlinkClick>
            <a:extLst>
              <a:ext uri="{FF2B5EF4-FFF2-40B4-BE49-F238E27FC236}">
                <a16:creationId xmlns:a16="http://schemas.microsoft.com/office/drawing/2014/main" id="{A17CDB2D-15E0-4048-BD45-F23D786810F5}"/>
              </a:ext>
            </a:extLst>
          </p:cNvPr>
          <p:cNvSpPr/>
          <p:nvPr/>
        </p:nvSpPr>
        <p:spPr>
          <a:xfrm>
            <a:off x="6354757" y="1591183"/>
            <a:ext cx="482400" cy="52938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i</a:t>
            </a:r>
          </a:p>
        </p:txBody>
      </p:sp>
      <p:sp>
        <p:nvSpPr>
          <p:cNvPr id="42" name="Rectangle 41">
            <a:hlinkClick r:id="" action="ppaction://noaction">
              <a:snd r:embed="rId24" name="9.2.2.2 Slide 3 j.wav"/>
            </a:hlinkClick>
            <a:extLst>
              <a:ext uri="{FF2B5EF4-FFF2-40B4-BE49-F238E27FC236}">
                <a16:creationId xmlns:a16="http://schemas.microsoft.com/office/drawing/2014/main" id="{D0202F04-B54B-4A94-869F-A9D563806440}"/>
              </a:ext>
            </a:extLst>
          </p:cNvPr>
          <p:cNvSpPr/>
          <p:nvPr/>
        </p:nvSpPr>
        <p:spPr>
          <a:xfrm>
            <a:off x="6354757" y="217392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j</a:t>
            </a:r>
          </a:p>
        </p:txBody>
      </p:sp>
      <p:sp>
        <p:nvSpPr>
          <p:cNvPr id="43" name="Rectangle 42">
            <a:hlinkClick r:id="" action="ppaction://noaction">
              <a:snd r:embed="rId25" name="9.2.2.2 Slide 3 k.wav"/>
            </a:hlinkClick>
            <a:extLst>
              <a:ext uri="{FF2B5EF4-FFF2-40B4-BE49-F238E27FC236}">
                <a16:creationId xmlns:a16="http://schemas.microsoft.com/office/drawing/2014/main" id="{45C6F03C-43C7-4E20-829F-4F0365A07DB7}"/>
              </a:ext>
            </a:extLst>
          </p:cNvPr>
          <p:cNvSpPr/>
          <p:nvPr/>
        </p:nvSpPr>
        <p:spPr>
          <a:xfrm>
            <a:off x="6354757" y="273260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k</a:t>
            </a:r>
          </a:p>
        </p:txBody>
      </p:sp>
      <p:sp>
        <p:nvSpPr>
          <p:cNvPr id="44" name="Rectangle 43">
            <a:hlinkClick r:id="" action="ppaction://noaction">
              <a:snd r:embed="rId26" name="9.2.2.2 Slide 3 l.wav"/>
            </a:hlinkClick>
            <a:extLst>
              <a:ext uri="{FF2B5EF4-FFF2-40B4-BE49-F238E27FC236}">
                <a16:creationId xmlns:a16="http://schemas.microsoft.com/office/drawing/2014/main" id="{7FC53C57-4CF4-415B-AE91-76AB0DBE1B3C}"/>
              </a:ext>
            </a:extLst>
          </p:cNvPr>
          <p:cNvSpPr/>
          <p:nvPr/>
        </p:nvSpPr>
        <p:spPr>
          <a:xfrm>
            <a:off x="6354757" y="329128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a:t>
            </a:r>
          </a:p>
        </p:txBody>
      </p:sp>
      <p:sp>
        <p:nvSpPr>
          <p:cNvPr id="45" name="Rectangle 44">
            <a:hlinkClick r:id="" action="ppaction://noaction">
              <a:snd r:embed="rId27" name="9.2.2.2 Slide 3 m.wav"/>
            </a:hlinkClick>
            <a:extLst>
              <a:ext uri="{FF2B5EF4-FFF2-40B4-BE49-F238E27FC236}">
                <a16:creationId xmlns:a16="http://schemas.microsoft.com/office/drawing/2014/main" id="{328001BC-2B31-426D-9263-82BE07BD3748}"/>
              </a:ext>
            </a:extLst>
          </p:cNvPr>
          <p:cNvSpPr/>
          <p:nvPr/>
        </p:nvSpPr>
        <p:spPr>
          <a:xfrm>
            <a:off x="6354757" y="384996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m</a:t>
            </a:r>
          </a:p>
        </p:txBody>
      </p:sp>
      <p:sp>
        <p:nvSpPr>
          <p:cNvPr id="46" name="Rectangle 45">
            <a:hlinkClick r:id="" action="ppaction://noaction">
              <a:snd r:embed="rId28" name="9.2.2.2 Slide 3 n.wav"/>
            </a:hlinkClick>
            <a:extLst>
              <a:ext uri="{FF2B5EF4-FFF2-40B4-BE49-F238E27FC236}">
                <a16:creationId xmlns:a16="http://schemas.microsoft.com/office/drawing/2014/main" id="{AB0717BC-B03B-487D-9EBE-6A80D415DCD5}"/>
              </a:ext>
            </a:extLst>
          </p:cNvPr>
          <p:cNvSpPr/>
          <p:nvPr/>
        </p:nvSpPr>
        <p:spPr>
          <a:xfrm>
            <a:off x="6354757" y="440864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n</a:t>
            </a:r>
          </a:p>
        </p:txBody>
      </p:sp>
      <p:sp>
        <p:nvSpPr>
          <p:cNvPr id="47" name="Rectangle 46">
            <a:hlinkClick r:id="" action="ppaction://noaction">
              <a:snd r:embed="rId29" name="9.2.2.2 Slide 3 o.wav"/>
            </a:hlinkClick>
            <a:extLst>
              <a:ext uri="{FF2B5EF4-FFF2-40B4-BE49-F238E27FC236}">
                <a16:creationId xmlns:a16="http://schemas.microsoft.com/office/drawing/2014/main" id="{13F71E6A-5EDD-4A14-AAEF-7B2B6FD9C3F1}"/>
              </a:ext>
            </a:extLst>
          </p:cNvPr>
          <p:cNvSpPr/>
          <p:nvPr/>
        </p:nvSpPr>
        <p:spPr>
          <a:xfrm>
            <a:off x="6354757" y="4967326"/>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o</a:t>
            </a:r>
          </a:p>
        </p:txBody>
      </p:sp>
      <p:sp>
        <p:nvSpPr>
          <p:cNvPr id="48" name="Rectangle 47">
            <a:hlinkClick r:id="" action="ppaction://noaction">
              <a:snd r:embed="rId30" name="9.2.2.2 Slide 3 p.wav"/>
            </a:hlinkClick>
            <a:extLst>
              <a:ext uri="{FF2B5EF4-FFF2-40B4-BE49-F238E27FC236}">
                <a16:creationId xmlns:a16="http://schemas.microsoft.com/office/drawing/2014/main" id="{FE25C06C-06D9-4463-AA64-68DB02CF29CD}"/>
              </a:ext>
            </a:extLst>
          </p:cNvPr>
          <p:cNvSpPr/>
          <p:nvPr/>
        </p:nvSpPr>
        <p:spPr>
          <a:xfrm>
            <a:off x="6354757" y="5526003"/>
            <a:ext cx="482400" cy="481263"/>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a:t>
            </a:r>
          </a:p>
        </p:txBody>
      </p:sp>
      <p:sp>
        <p:nvSpPr>
          <p:cNvPr id="49" name="TextBox 48">
            <a:extLst>
              <a:ext uri="{FF2B5EF4-FFF2-40B4-BE49-F238E27FC236}">
                <a16:creationId xmlns:a16="http://schemas.microsoft.com/office/drawing/2014/main" id="{1B1E9C33-5C53-4DCB-A8C3-7EBBB9FDA891}"/>
              </a:ext>
            </a:extLst>
          </p:cNvPr>
          <p:cNvSpPr txBox="1"/>
          <p:nvPr/>
        </p:nvSpPr>
        <p:spPr>
          <a:xfrm>
            <a:off x="7089950"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45</a:t>
            </a:r>
          </a:p>
        </p:txBody>
      </p:sp>
      <p:sp>
        <p:nvSpPr>
          <p:cNvPr id="50" name="TextBox 49">
            <a:extLst>
              <a:ext uri="{FF2B5EF4-FFF2-40B4-BE49-F238E27FC236}">
                <a16:creationId xmlns:a16="http://schemas.microsoft.com/office/drawing/2014/main" id="{2AC383F3-62AC-4F9F-835B-1F9C3C316FB2}"/>
              </a:ext>
            </a:extLst>
          </p:cNvPr>
          <p:cNvSpPr txBox="1"/>
          <p:nvPr/>
        </p:nvSpPr>
        <p:spPr>
          <a:xfrm>
            <a:off x="7834762" y="1613413"/>
            <a:ext cx="234454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fünfundvierzig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DCB8AC22-7E51-42EA-88C1-DA20638218D7}"/>
              </a:ext>
            </a:extLst>
          </p:cNvPr>
          <p:cNvSpPr txBox="1"/>
          <p:nvPr/>
        </p:nvSpPr>
        <p:spPr>
          <a:xfrm>
            <a:off x="7089950"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a:t>
            </a:r>
          </a:p>
        </p:txBody>
      </p:sp>
      <p:sp>
        <p:nvSpPr>
          <p:cNvPr id="52" name="TextBox 51">
            <a:extLst>
              <a:ext uri="{FF2B5EF4-FFF2-40B4-BE49-F238E27FC236}">
                <a16:creationId xmlns:a16="http://schemas.microsoft.com/office/drawing/2014/main" id="{795A106B-213B-4D98-A674-221128C992CB}"/>
              </a:ext>
            </a:extLst>
          </p:cNvPr>
          <p:cNvSpPr txBox="1"/>
          <p:nvPr/>
        </p:nvSpPr>
        <p:spPr>
          <a:xfrm>
            <a:off x="7834762" y="2212243"/>
            <a:ext cx="20325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dreizehn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FA67F1F4-8244-4331-8275-F2DA49D37CF2}"/>
              </a:ext>
            </a:extLst>
          </p:cNvPr>
          <p:cNvSpPr txBox="1"/>
          <p:nvPr/>
        </p:nvSpPr>
        <p:spPr>
          <a:xfrm>
            <a:off x="7079538"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90</a:t>
            </a:r>
          </a:p>
        </p:txBody>
      </p:sp>
      <p:sp>
        <p:nvSpPr>
          <p:cNvPr id="54" name="TextBox 53">
            <a:extLst>
              <a:ext uri="{FF2B5EF4-FFF2-40B4-BE49-F238E27FC236}">
                <a16:creationId xmlns:a16="http://schemas.microsoft.com/office/drawing/2014/main" id="{D9A5D854-1B53-455D-B61E-7072AFE90993}"/>
              </a:ext>
            </a:extLst>
          </p:cNvPr>
          <p:cNvSpPr txBox="1"/>
          <p:nvPr/>
        </p:nvSpPr>
        <p:spPr>
          <a:xfrm>
            <a:off x="7824350" y="2747080"/>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4472C4">
                    <a:lumMod val="50000"/>
                  </a:srgbClr>
                </a:solidFill>
                <a:latin typeface="Century Gothic" panose="020F0302020204030204"/>
              </a:rPr>
              <a:t>neunzig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CEA496CC-0DE8-4DCE-859B-45B84EEB1FF2}"/>
              </a:ext>
            </a:extLst>
          </p:cNvPr>
          <p:cNvSpPr txBox="1"/>
          <p:nvPr/>
        </p:nvSpPr>
        <p:spPr>
          <a:xfrm>
            <a:off x="7069126"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16</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4BB083CF-5B27-4999-985F-D385B33DC598}"/>
              </a:ext>
            </a:extLst>
          </p:cNvPr>
          <p:cNvSpPr txBox="1"/>
          <p:nvPr/>
        </p:nvSpPr>
        <p:spPr>
          <a:xfrm>
            <a:off x="7813938" y="3344077"/>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sechzehn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BCA98652-C011-4483-BEFB-4FCEEF069694}"/>
              </a:ext>
            </a:extLst>
          </p:cNvPr>
          <p:cNvSpPr txBox="1"/>
          <p:nvPr/>
        </p:nvSpPr>
        <p:spPr>
          <a:xfrm>
            <a:off x="7058714"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70</a:t>
            </a:r>
          </a:p>
        </p:txBody>
      </p:sp>
      <p:sp>
        <p:nvSpPr>
          <p:cNvPr id="58" name="TextBox 57">
            <a:extLst>
              <a:ext uri="{FF2B5EF4-FFF2-40B4-BE49-F238E27FC236}">
                <a16:creationId xmlns:a16="http://schemas.microsoft.com/office/drawing/2014/main" id="{47162C37-57FE-4B15-AF46-6AF12646EFC5}"/>
              </a:ext>
            </a:extLst>
          </p:cNvPr>
          <p:cNvSpPr txBox="1"/>
          <p:nvPr/>
        </p:nvSpPr>
        <p:spPr>
          <a:xfrm>
            <a:off x="7803526" y="38870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siebzig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FAD20E98-56EC-409D-9C6C-081DF6307131}"/>
              </a:ext>
            </a:extLst>
          </p:cNvPr>
          <p:cNvSpPr txBox="1"/>
          <p:nvPr/>
        </p:nvSpPr>
        <p:spPr>
          <a:xfrm>
            <a:off x="7069126"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74</a:t>
            </a:r>
          </a:p>
        </p:txBody>
      </p:sp>
      <p:sp>
        <p:nvSpPr>
          <p:cNvPr id="60" name="TextBox 59">
            <a:extLst>
              <a:ext uri="{FF2B5EF4-FFF2-40B4-BE49-F238E27FC236}">
                <a16:creationId xmlns:a16="http://schemas.microsoft.com/office/drawing/2014/main" id="{F5886FC9-DF9A-47FB-AEF6-CDA549E16115}"/>
              </a:ext>
            </a:extLst>
          </p:cNvPr>
          <p:cNvSpPr txBox="1"/>
          <p:nvPr/>
        </p:nvSpPr>
        <p:spPr>
          <a:xfrm>
            <a:off x="7813937" y="4434507"/>
            <a:ext cx="273722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vierundsiebzig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011F02EC-2937-4121-A8DE-C305A8C87EEE}"/>
              </a:ext>
            </a:extLst>
          </p:cNvPr>
          <p:cNvSpPr txBox="1"/>
          <p:nvPr/>
        </p:nvSpPr>
        <p:spPr>
          <a:xfrm>
            <a:off x="7089950"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56</a:t>
            </a:r>
          </a:p>
        </p:txBody>
      </p:sp>
      <p:sp>
        <p:nvSpPr>
          <p:cNvPr id="62" name="TextBox 61">
            <a:extLst>
              <a:ext uri="{FF2B5EF4-FFF2-40B4-BE49-F238E27FC236}">
                <a16:creationId xmlns:a16="http://schemas.microsoft.com/office/drawing/2014/main" id="{D97109D8-28AB-4DCA-81EF-5E28A094FF5D}"/>
              </a:ext>
            </a:extLst>
          </p:cNvPr>
          <p:cNvSpPr txBox="1"/>
          <p:nvPr/>
        </p:nvSpPr>
        <p:spPr>
          <a:xfrm>
            <a:off x="7834762" y="4986924"/>
            <a:ext cx="271639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sechsundfünfzig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C8F60A47-E801-4E32-A959-A17A0AEA8DD5}"/>
              </a:ext>
            </a:extLst>
          </p:cNvPr>
          <p:cNvSpPr txBox="1"/>
          <p:nvPr/>
        </p:nvSpPr>
        <p:spPr>
          <a:xfrm>
            <a:off x="7089950"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65</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935AE228-FE94-43D7-A984-4850436A9F39}"/>
              </a:ext>
            </a:extLst>
          </p:cNvPr>
          <p:cNvSpPr txBox="1"/>
          <p:nvPr/>
        </p:nvSpPr>
        <p:spPr>
          <a:xfrm>
            <a:off x="7834762" y="5545601"/>
            <a:ext cx="271639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fünfundsechzig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43573" cy="707849"/>
          </a:xfrm>
        </p:spPr>
        <p:txBody>
          <a:bodyPr>
            <a:noAutofit/>
          </a:bodyPr>
          <a:lstStyle/>
          <a:p>
            <a:r>
              <a:rPr lang="en-GB" sz="3200" b="1" dirty="0">
                <a:solidFill>
                  <a:schemeClr val="bg1"/>
                </a:solidFill>
              </a:rPr>
              <a:t>Omit articles with occupations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2413" y="223429"/>
            <a:ext cx="161676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28629" y="1310533"/>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state your occupation in German, don’t use an article:</a:t>
            </a:r>
          </a:p>
        </p:txBody>
      </p:sp>
      <p:sp>
        <p:nvSpPr>
          <p:cNvPr id="9" name="TextBox 8">
            <a:extLst>
              <a:ext uri="{FF2B5EF4-FFF2-40B4-BE49-F238E27FC236}">
                <a16:creationId xmlns:a16="http://schemas.microsoft.com/office/drawing/2014/main" id="{FA9591C4-9B4C-4EAD-930A-052CC6424135}"/>
              </a:ext>
            </a:extLst>
          </p:cNvPr>
          <p:cNvSpPr txBox="1"/>
          <p:nvPr/>
        </p:nvSpPr>
        <p:spPr>
          <a:xfrm>
            <a:off x="241646" y="1826511"/>
            <a:ext cx="3241294" cy="461665"/>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(male) pupil.</a:t>
            </a:r>
          </a:p>
        </p:txBody>
      </p:sp>
      <p:sp>
        <p:nvSpPr>
          <p:cNvPr id="10" name="TextBox 9">
            <a:extLst>
              <a:ext uri="{FF2B5EF4-FFF2-40B4-BE49-F238E27FC236}">
                <a16:creationId xmlns:a16="http://schemas.microsoft.com/office/drawing/2014/main" id="{AE57C15C-529E-4D1A-B601-D570B658447B}"/>
              </a:ext>
            </a:extLst>
          </p:cNvPr>
          <p:cNvSpPr txBox="1"/>
          <p:nvPr/>
        </p:nvSpPr>
        <p:spPr>
          <a:xfrm>
            <a:off x="4195484" y="1848878"/>
            <a:ext cx="324129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bin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Schüler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A9C3C7F0-E6E0-4021-91A5-2B8F1E71AED6}"/>
              </a:ext>
            </a:extLst>
          </p:cNvPr>
          <p:cNvSpPr txBox="1"/>
          <p:nvPr/>
        </p:nvSpPr>
        <p:spPr>
          <a:xfrm>
            <a:off x="241646" y="2939248"/>
            <a:ext cx="6375148" cy="461665"/>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would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become 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(female) doctor.</a:t>
            </a:r>
          </a:p>
        </p:txBody>
      </p:sp>
      <p:sp>
        <p:nvSpPr>
          <p:cNvPr id="12" name="TextBox 11">
            <a:extLst>
              <a:ext uri="{FF2B5EF4-FFF2-40B4-BE49-F238E27FC236}">
                <a16:creationId xmlns:a16="http://schemas.microsoft.com/office/drawing/2014/main" id="{CAF69F6B-96D0-430F-BF3E-4120BC13B174}"/>
              </a:ext>
            </a:extLst>
          </p:cNvPr>
          <p:cNvSpPr txBox="1"/>
          <p:nvPr/>
        </p:nvSpPr>
        <p:spPr>
          <a:xfrm>
            <a:off x="128629" y="2411117"/>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Compare: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C96A25A-5DAF-4C74-A24B-BFC10041D09C}"/>
              </a:ext>
            </a:extLst>
          </p:cNvPr>
          <p:cNvSpPr txBox="1"/>
          <p:nvPr/>
        </p:nvSpPr>
        <p:spPr>
          <a:xfrm>
            <a:off x="6616794" y="2935500"/>
            <a:ext cx="420018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Ärztin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6428F064-1BDC-47A6-BDB9-C731FD65FF4D}"/>
              </a:ext>
            </a:extLst>
          </p:cNvPr>
          <p:cNvSpPr txBox="1"/>
          <p:nvPr/>
        </p:nvSpPr>
        <p:spPr>
          <a:xfrm>
            <a:off x="216026" y="4255497"/>
            <a:ext cx="6375148" cy="461665"/>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would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visit 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(female) doctor.</a:t>
            </a:r>
          </a:p>
        </p:txBody>
      </p:sp>
      <p:sp>
        <p:nvSpPr>
          <p:cNvPr id="15" name="TextBox 14">
            <a:extLst>
              <a:ext uri="{FF2B5EF4-FFF2-40B4-BE49-F238E27FC236}">
                <a16:creationId xmlns:a16="http://schemas.microsoft.com/office/drawing/2014/main" id="{33B6A64F-CCFA-4D63-82BE-09CFB136E395}"/>
              </a:ext>
            </a:extLst>
          </p:cNvPr>
          <p:cNvSpPr txBox="1"/>
          <p:nvPr/>
        </p:nvSpPr>
        <p:spPr>
          <a:xfrm>
            <a:off x="6591175" y="4255496"/>
            <a:ext cx="5229309"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Ärztin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Speech Bubble: Rectangle with Corners Rounded 7">
            <a:extLst>
              <a:ext uri="{FF2B5EF4-FFF2-40B4-BE49-F238E27FC236}">
                <a16:creationId xmlns:a16="http://schemas.microsoft.com/office/drawing/2014/main" id="{3658A297-E1F5-42DB-8990-1D0C52708C2C}"/>
              </a:ext>
            </a:extLst>
          </p:cNvPr>
          <p:cNvSpPr/>
          <p:nvPr/>
        </p:nvSpPr>
        <p:spPr>
          <a:xfrm>
            <a:off x="8797884" y="1056034"/>
            <a:ext cx="3241294" cy="1658003"/>
          </a:xfrm>
          <a:prstGeom prst="wedgeRoundRectCallout">
            <a:avLst>
              <a:gd name="adj1" fmla="val -14085"/>
              <a:gd name="adj2" fmla="val 68348"/>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Reminder: </a:t>
            </a:r>
            <a:r>
              <a:rPr lang="en-GB" sz="20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with </a:t>
            </a:r>
            <a:r>
              <a:rPr lang="en-GB" sz="2000" b="1" dirty="0" err="1">
                <a:solidFill>
                  <a:prstClr val="white"/>
                </a:solidFill>
                <a:latin typeface="Century Gothic" panose="020B0502020202020204" pitchFamily="34" charset="0"/>
                <a:ea typeface="Calibri" panose="020F0502020204030204" pitchFamily="34" charset="0"/>
                <a:cs typeface="Times New Roman" panose="02020603050405020304" pitchFamily="18" charset="0"/>
              </a:rPr>
              <a:t>möcht</a:t>
            </a:r>
            <a:r>
              <a:rPr lang="en-GB" sz="20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you often use </a:t>
            </a: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Calibri" panose="020F0502020204030204" pitchFamily="34" charset="0"/>
                <a:cs typeface="Times New Roman" panose="02020603050405020304" pitchFamily="18" charset="0"/>
              </a:rPr>
              <a:t>a second, infinitive verb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at the end of the sentence!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FCBFA62B-A682-4139-99F8-1A1BE7890C33}"/>
              </a:ext>
            </a:extLst>
          </p:cNvPr>
          <p:cNvSpPr/>
          <p:nvPr/>
        </p:nvSpPr>
        <p:spPr>
          <a:xfrm>
            <a:off x="128629" y="4951336"/>
            <a:ext cx="6488165" cy="985647"/>
          </a:xfrm>
          <a:prstGeom prst="wedgeRoundRectCallout">
            <a:avLst>
              <a:gd name="adj1" fmla="val -9756"/>
              <a:gd name="adj2" fmla="val -79966"/>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Do use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 an article when the occupation is the object of the sentence, e.g. who you want to visit, talk to, hear from.</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8A6AD0E7-D845-407F-BF57-1F1A97606C1D}"/>
              </a:ext>
            </a:extLst>
          </p:cNvPr>
          <p:cNvSpPr/>
          <p:nvPr/>
        </p:nvSpPr>
        <p:spPr>
          <a:xfrm>
            <a:off x="241646" y="3467379"/>
            <a:ext cx="11797532" cy="629373"/>
          </a:xfrm>
          <a:prstGeom prst="wedgeRoundRectCallout">
            <a:avLst>
              <a:gd name="adj1" fmla="val 4674"/>
              <a:gd name="adj2" fmla="val -46138"/>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Here the occupation</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 is the subject of the sentence, i.e. what you yourself want to be (sein), become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werden</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 remain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bleiben</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1FF100A2-017B-4C5B-A887-DFD28C30CF87}"/>
              </a:ext>
            </a:extLst>
          </p:cNvPr>
          <p:cNvSpPr/>
          <p:nvPr/>
        </p:nvSpPr>
        <p:spPr>
          <a:xfrm>
            <a:off x="7212458" y="4875906"/>
            <a:ext cx="4826720" cy="1216670"/>
          </a:xfrm>
          <a:prstGeom prst="wedgeRoundRectCallout">
            <a:avLst>
              <a:gd name="adj1" fmla="val -14085"/>
              <a:gd name="adj2" fmla="val 68348"/>
              <a:gd name="adj3" fmla="val 16667"/>
            </a:avLst>
          </a:prstGeom>
          <a:solidFill>
            <a:srgbClr val="EBEFF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Note: </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if you </a:t>
            </a:r>
            <a:r>
              <a:rPr lang="en-GB" sz="2000" b="1" u="sng"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describe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the occupation, you also use an article.</a:t>
            </a:r>
            <a:b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Ich bin </a:t>
            </a:r>
            <a:r>
              <a:rPr lang="en-GB" sz="2000" b="1"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ein</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u="sng"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guter</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Schüler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6416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p:bldP spid="13" grpId="0" animBg="1"/>
      <p:bldP spid="14" grpId="0" animBg="1"/>
      <p:bldP spid="15" grpId="0" animBg="1"/>
      <p:bldP spid="8"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5685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 careers’ fair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115552063"/>
              </p:ext>
            </p:extLst>
          </p:nvPr>
        </p:nvGraphicFramePr>
        <p:xfrm>
          <a:off x="315310" y="1602341"/>
          <a:ext cx="11594610" cy="4473603"/>
        </p:xfrm>
        <a:graphic>
          <a:graphicData uri="http://schemas.openxmlformats.org/drawingml/2006/table">
            <a:tbl>
              <a:tblPr firstRow="1" bandRow="1">
                <a:tableStyleId>{00A15C55-8517-42AA-B614-E9B94910E393}</a:tableStyleId>
              </a:tblPr>
              <a:tblGrid>
                <a:gridCol w="551793">
                  <a:extLst>
                    <a:ext uri="{9D8B030D-6E8A-4147-A177-3AD203B41FA5}">
                      <a16:colId xmlns:a16="http://schemas.microsoft.com/office/drawing/2014/main" val="2607353726"/>
                    </a:ext>
                  </a:extLst>
                </a:gridCol>
                <a:gridCol w="6913771">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own ambition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 presenter</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möchte</a:t>
                      </a:r>
                      <a:r>
                        <a:rPr lang="en-GB" sz="2000" dirty="0">
                          <a:solidFill>
                            <a:srgbClr val="115076"/>
                          </a:solidFill>
                        </a:rPr>
                        <a:t> die </a:t>
                      </a:r>
                      <a:r>
                        <a:rPr lang="en-GB" sz="2000" dirty="0" err="1">
                          <a:solidFill>
                            <a:srgbClr val="115076"/>
                          </a:solidFill>
                        </a:rPr>
                        <a:t>Lehrerin</a:t>
                      </a:r>
                      <a:r>
                        <a:rPr lang="en-GB" sz="2000" dirty="0">
                          <a:solidFill>
                            <a:srgbClr val="115076"/>
                          </a:solidFill>
                        </a:rPr>
                        <a:t>…</a:t>
                      </a:r>
                    </a:p>
                  </a:txBody>
                  <a:tcPr anchor="ctr"/>
                </a:tc>
                <a:tc>
                  <a:txBody>
                    <a:bodyPr/>
                    <a:lstStyle/>
                    <a:p>
                      <a:pPr algn="ctr"/>
                      <a:r>
                        <a:rPr lang="en-GB" sz="2000" dirty="0">
                          <a:solidFill>
                            <a:schemeClr val="accent1">
                              <a:lumMod val="50000"/>
                            </a:schemeClr>
                          </a:solidFill>
                        </a:rPr>
                        <a:t>sein</a:t>
                      </a:r>
                    </a:p>
                  </a:txBody>
                  <a:tcPr anchor="ctr"/>
                </a:tc>
                <a:tc>
                  <a:txBody>
                    <a:bodyPr/>
                    <a:lstStyle/>
                    <a:p>
                      <a:pPr algn="ctr"/>
                      <a:r>
                        <a:rPr lang="en-GB" sz="2000" dirty="0" err="1">
                          <a:solidFill>
                            <a:schemeClr val="accent1">
                              <a:lumMod val="50000"/>
                            </a:schemeClr>
                          </a:solidFill>
                        </a:rPr>
                        <a:t>besuchen</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Möchtest du für immer Studentin...? </a:t>
                      </a:r>
                      <a:endParaRPr lang="en-GB" sz="2000" dirty="0">
                        <a:solidFill>
                          <a:srgbClr val="115076"/>
                        </a:solidFill>
                      </a:endParaRPr>
                    </a:p>
                  </a:txBody>
                  <a:tcPr anchor="ctr"/>
                </a:tc>
                <a:tc>
                  <a:txBody>
                    <a:bodyPr/>
                    <a:lstStyle/>
                    <a:p>
                      <a:pPr algn="ctr"/>
                      <a:r>
                        <a:rPr lang="en-GB" sz="2000" dirty="0" err="1">
                          <a:solidFill>
                            <a:schemeClr val="accent1">
                              <a:lumMod val="50000"/>
                            </a:schemeClr>
                          </a:solidFill>
                        </a:rPr>
                        <a:t>bleiben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ansprechen</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Tolle Idee! Ich möchte diesen Autor ...</a:t>
                      </a:r>
                      <a:endParaRPr lang="en-GB" sz="2000" dirty="0">
                        <a:solidFill>
                          <a:srgbClr val="115076"/>
                        </a:solidFill>
                      </a:endParaRPr>
                    </a:p>
                  </a:txBody>
                  <a:tcPr anchor="ctr"/>
                </a:tc>
                <a:tc>
                  <a:txBody>
                    <a:bodyPr/>
                    <a:lstStyle/>
                    <a:p>
                      <a:pPr algn="ctr"/>
                      <a:r>
                        <a:rPr lang="en-GB" sz="2000" dirty="0" err="1">
                          <a:solidFill>
                            <a:schemeClr val="accent1">
                              <a:lumMod val="50000"/>
                            </a:schemeClr>
                          </a:solidFill>
                        </a:rPr>
                        <a:t>werden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etwas</a:t>
                      </a:r>
                      <a:r>
                        <a:rPr lang="en-GB" sz="2000" dirty="0">
                          <a:solidFill>
                            <a:schemeClr val="accent1">
                              <a:lumMod val="50000"/>
                            </a:schemeClr>
                          </a:solidFill>
                        </a:rPr>
                        <a:t> </a:t>
                      </a:r>
                      <a:r>
                        <a:rPr lang="en-GB" sz="2000" dirty="0" err="1">
                          <a:solidFill>
                            <a:schemeClr val="accent1">
                              <a:lumMod val="50000"/>
                            </a:schemeClr>
                          </a:solidFill>
                        </a:rPr>
                        <a:t>fragen</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Möchtest du jetzt den Trainer...?</a:t>
                      </a:r>
                      <a:endParaRPr lang="en-GB" sz="2000" dirty="0">
                        <a:solidFill>
                          <a:srgbClr val="115076"/>
                        </a:solidFill>
                      </a:endParaRPr>
                    </a:p>
                  </a:txBody>
                  <a:tcPr anchor="ctr"/>
                </a:tc>
                <a:tc>
                  <a:txBody>
                    <a:bodyPr/>
                    <a:lstStyle/>
                    <a:p>
                      <a:pPr algn="ctr"/>
                      <a:r>
                        <a:rPr lang="en-GB" sz="2000" dirty="0">
                          <a:solidFill>
                            <a:schemeClr val="accent1">
                              <a:lumMod val="50000"/>
                            </a:schemeClr>
                          </a:solidFill>
                        </a:rPr>
                        <a:t>sein</a:t>
                      </a:r>
                    </a:p>
                  </a:txBody>
                  <a:tcPr anchor="ctr"/>
                </a:tc>
                <a:tc>
                  <a:txBody>
                    <a:bodyPr/>
                    <a:lstStyle/>
                    <a:p>
                      <a:pPr algn="ctr"/>
                      <a:r>
                        <a:rPr lang="en-GB" sz="2000" dirty="0" err="1">
                          <a:solidFill>
                            <a:schemeClr val="accent1">
                              <a:lumMod val="50000"/>
                            </a:schemeClr>
                          </a:solidFill>
                        </a:rPr>
                        <a:t>ansprechen</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Möchtest</a:t>
                      </a:r>
                      <a:r>
                        <a:rPr lang="en-GB" sz="2000" dirty="0">
                          <a:solidFill>
                            <a:srgbClr val="115076"/>
                          </a:solidFill>
                        </a:rPr>
                        <a:t> du </a:t>
                      </a:r>
                      <a:r>
                        <a:rPr lang="en-GB" sz="2000" dirty="0" err="1">
                          <a:solidFill>
                            <a:srgbClr val="115076"/>
                          </a:solidFill>
                        </a:rPr>
                        <a:t>wirklich</a:t>
                      </a:r>
                      <a:r>
                        <a:rPr lang="en-GB" sz="2000" dirty="0">
                          <a:solidFill>
                            <a:srgbClr val="115076"/>
                          </a:solidFill>
                        </a:rPr>
                        <a:t> </a:t>
                      </a:r>
                      <a:r>
                        <a:rPr lang="en-GB" sz="2000" dirty="0" err="1">
                          <a:solidFill>
                            <a:srgbClr val="115076"/>
                          </a:solidFill>
                        </a:rPr>
                        <a:t>Forscherin</a:t>
                      </a:r>
                      <a:r>
                        <a:rPr lang="en-GB" sz="2000" dirty="0">
                          <a:solidFill>
                            <a:srgbClr val="115076"/>
                          </a:solidFill>
                        </a:rPr>
                        <a:t>…?</a:t>
                      </a:r>
                    </a:p>
                  </a:txBody>
                  <a:tcPr anchor="ctr"/>
                </a:tc>
                <a:tc>
                  <a:txBody>
                    <a:bodyPr/>
                    <a:lstStyle/>
                    <a:p>
                      <a:pPr algn="ctr"/>
                      <a:r>
                        <a:rPr lang="en-GB" sz="2000" dirty="0" err="1">
                          <a:solidFill>
                            <a:schemeClr val="accent1">
                              <a:lumMod val="50000"/>
                            </a:schemeClr>
                          </a:solidFill>
                        </a:rPr>
                        <a:t>werden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hören</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möchte</a:t>
                      </a:r>
                      <a:r>
                        <a:rPr lang="en-GB" sz="2000" dirty="0">
                          <a:solidFill>
                            <a:srgbClr val="115076"/>
                          </a:solidFill>
                        </a:rPr>
                        <a:t> den </a:t>
                      </a:r>
                      <a:r>
                        <a:rPr lang="en-GB" sz="2000" dirty="0" err="1">
                          <a:solidFill>
                            <a:srgbClr val="115076"/>
                          </a:solidFill>
                        </a:rPr>
                        <a:t>Sänger</a:t>
                      </a:r>
                      <a:r>
                        <a:rPr lang="en-GB" sz="2000" dirty="0">
                          <a:solidFill>
                            <a:srgbClr val="115076"/>
                          </a:solidFill>
                        </a:rPr>
                        <a:t>…</a:t>
                      </a:r>
                    </a:p>
                  </a:txBody>
                  <a:tcPr anchor="ctr"/>
                </a:tc>
                <a:tc>
                  <a:txBody>
                    <a:bodyPr/>
                    <a:lstStyle/>
                    <a:p>
                      <a:pPr algn="ctr"/>
                      <a:r>
                        <a:rPr lang="en-GB" sz="2000" dirty="0">
                          <a:solidFill>
                            <a:schemeClr val="accent1">
                              <a:lumMod val="50000"/>
                            </a:schemeClr>
                          </a:solidFill>
                        </a:rPr>
                        <a:t>sein</a:t>
                      </a:r>
                    </a:p>
                  </a:txBody>
                  <a:tcPr anchor="ctr"/>
                </a:tc>
                <a:tc>
                  <a:txBody>
                    <a:bodyPr/>
                    <a:lstStyle/>
                    <a:p>
                      <a:pPr algn="ctr"/>
                      <a:r>
                        <a:rPr lang="en-GB" sz="2000" dirty="0" err="1">
                          <a:solidFill>
                            <a:schemeClr val="accent1">
                              <a:lumMod val="50000"/>
                            </a:schemeClr>
                          </a:solidFill>
                        </a:rPr>
                        <a:t>hören</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möchte</a:t>
                      </a:r>
                      <a:r>
                        <a:rPr lang="en-GB" sz="2000" dirty="0">
                          <a:solidFill>
                            <a:srgbClr val="115076"/>
                          </a:solidFill>
                        </a:rPr>
                        <a:t> </a:t>
                      </a:r>
                      <a:r>
                        <a:rPr lang="en-GB" sz="2000" dirty="0" err="1">
                          <a:solidFill>
                            <a:srgbClr val="115076"/>
                          </a:solidFill>
                        </a:rPr>
                        <a:t>Professorin</a:t>
                      </a:r>
                      <a:r>
                        <a:rPr lang="en-GB" sz="2000" dirty="0">
                          <a:solidFill>
                            <a:srgbClr val="115076"/>
                          </a:solidFill>
                        </a:rPr>
                        <a:t>… </a:t>
                      </a:r>
                    </a:p>
                  </a:txBody>
                  <a:tcPr anchor="ctr"/>
                </a:tc>
                <a:tc>
                  <a:txBody>
                    <a:bodyPr/>
                    <a:lstStyle/>
                    <a:p>
                      <a:pPr algn="ctr"/>
                      <a:r>
                        <a:rPr lang="en-GB" sz="2000" dirty="0" err="1">
                          <a:solidFill>
                            <a:schemeClr val="accent1">
                              <a:lumMod val="50000"/>
                            </a:schemeClr>
                          </a:solidFill>
                        </a:rPr>
                        <a:t>werden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ansprechen</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möchte</a:t>
                      </a:r>
                      <a:r>
                        <a:rPr lang="en-GB" sz="2000" dirty="0">
                          <a:solidFill>
                            <a:srgbClr val="115076"/>
                          </a:solidFill>
                        </a:rPr>
                        <a:t> </a:t>
                      </a:r>
                      <a:r>
                        <a:rPr lang="en-GB" sz="2000" dirty="0" err="1">
                          <a:solidFill>
                            <a:srgbClr val="115076"/>
                          </a:solidFill>
                        </a:rPr>
                        <a:t>jetzt</a:t>
                      </a:r>
                      <a:r>
                        <a:rPr lang="en-GB" sz="2000" dirty="0">
                          <a:solidFill>
                            <a:srgbClr val="115076"/>
                          </a:solidFill>
                        </a:rPr>
                        <a:t> </a:t>
                      </a:r>
                      <a:r>
                        <a:rPr lang="en-GB" sz="2000" dirty="0" err="1">
                          <a:solidFill>
                            <a:srgbClr val="115076"/>
                          </a:solidFill>
                        </a:rPr>
                        <a:t>Polizist</a:t>
                      </a:r>
                      <a:r>
                        <a:rPr lang="en-GB" sz="2000" dirty="0">
                          <a:solidFill>
                            <a:srgbClr val="115076"/>
                          </a:solidFill>
                        </a:rPr>
                        <a:t>…</a:t>
                      </a:r>
                    </a:p>
                  </a:txBody>
                  <a:tcPr anchor="ctr"/>
                </a:tc>
                <a:tc>
                  <a:txBody>
                    <a:bodyPr/>
                    <a:lstStyle/>
                    <a:p>
                      <a:pPr algn="ctr"/>
                      <a:r>
                        <a:rPr lang="en-GB" sz="2000" dirty="0" err="1">
                          <a:solidFill>
                            <a:schemeClr val="accent1">
                              <a:lumMod val="50000"/>
                            </a:schemeClr>
                          </a:solidFill>
                        </a:rPr>
                        <a:t>werden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besuchen</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45320" y="2184735"/>
            <a:ext cx="3469024" cy="35793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3792" y="2180316"/>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05426" y="2658477"/>
            <a:ext cx="4393083"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389" y="2755881"/>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45320" y="3161236"/>
            <a:ext cx="6407457"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4650" y="3213128"/>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45319" y="3682915"/>
            <a:ext cx="3992251"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45318" y="4194457"/>
            <a:ext cx="4353191" cy="28474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45318" y="4678854"/>
            <a:ext cx="3469026"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4650" y="367875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11334" y="5128598"/>
            <a:ext cx="3502069" cy="42135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45318" y="5566948"/>
            <a:ext cx="3100587" cy="45702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389" y="4213056"/>
            <a:ext cx="282522" cy="294294"/>
          </a:xfrm>
          <a:prstGeom prst="rect">
            <a:avLst/>
          </a:prstGeom>
        </p:spPr>
      </p:pic>
      <p:sp>
        <p:nvSpPr>
          <p:cNvPr id="33" name="Action Button: Custom 16">
            <a:hlinkClick r:id="" action="ppaction://noaction" highlightClick="1">
              <a:snd r:embed="rId5" name="9.2.2.2 Slide 31 2.wav"/>
            </a:hlinkClick>
            <a:extLst>
              <a:ext uri="{FF2B5EF4-FFF2-40B4-BE49-F238E27FC236}">
                <a16:creationId xmlns:a16="http://schemas.microsoft.com/office/drawing/2014/main" id="{86670C6F-0031-4B33-8535-0B32F1075618}"/>
              </a:ext>
            </a:extLst>
          </p:cNvPr>
          <p:cNvSpPr/>
          <p:nvPr/>
        </p:nvSpPr>
        <p:spPr>
          <a:xfrm>
            <a:off x="416089" y="26646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2.2.2 Slide 31 3.wav"/>
            </a:hlinkClick>
            <a:extLst>
              <a:ext uri="{FF2B5EF4-FFF2-40B4-BE49-F238E27FC236}">
                <a16:creationId xmlns:a16="http://schemas.microsoft.com/office/drawing/2014/main" id="{1AEF7932-ED2E-4DD4-B6F3-44931C9B4D42}"/>
              </a:ext>
            </a:extLst>
          </p:cNvPr>
          <p:cNvSpPr/>
          <p:nvPr/>
        </p:nvSpPr>
        <p:spPr>
          <a:xfrm>
            <a:off x="416089" y="31648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2.2.2 Slide 31 4.wav"/>
            </a:hlinkClick>
            <a:extLst>
              <a:ext uri="{FF2B5EF4-FFF2-40B4-BE49-F238E27FC236}">
                <a16:creationId xmlns:a16="http://schemas.microsoft.com/office/drawing/2014/main" id="{94BC66DA-7CDF-4759-B490-8954E1259003}"/>
              </a:ext>
            </a:extLst>
          </p:cNvPr>
          <p:cNvSpPr/>
          <p:nvPr/>
        </p:nvSpPr>
        <p:spPr>
          <a:xfrm>
            <a:off x="416089" y="365943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2.2.2 Slide 31 5.wav"/>
            </a:hlinkClick>
            <a:extLst>
              <a:ext uri="{FF2B5EF4-FFF2-40B4-BE49-F238E27FC236}">
                <a16:creationId xmlns:a16="http://schemas.microsoft.com/office/drawing/2014/main" id="{F1C9904E-40A0-41A6-988C-0B50785DACB5}"/>
              </a:ext>
            </a:extLst>
          </p:cNvPr>
          <p:cNvSpPr/>
          <p:nvPr/>
        </p:nvSpPr>
        <p:spPr>
          <a:xfrm>
            <a:off x="416089" y="41539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2.2.2 Slide 31 6.wav"/>
            </a:hlinkClick>
            <a:extLst>
              <a:ext uri="{FF2B5EF4-FFF2-40B4-BE49-F238E27FC236}">
                <a16:creationId xmlns:a16="http://schemas.microsoft.com/office/drawing/2014/main" id="{C7C2F787-6D11-4287-A3C6-EEC152BD392F}"/>
              </a:ext>
            </a:extLst>
          </p:cNvPr>
          <p:cNvSpPr/>
          <p:nvPr/>
        </p:nvSpPr>
        <p:spPr>
          <a:xfrm>
            <a:off x="416089" y="4642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2.2.2 Slide 31 7.wav"/>
            </a:hlinkClick>
            <a:extLst>
              <a:ext uri="{FF2B5EF4-FFF2-40B4-BE49-F238E27FC236}">
                <a16:creationId xmlns:a16="http://schemas.microsoft.com/office/drawing/2014/main" id="{1FAB9E34-96F8-4EBA-82C2-5A64F9E98DEB}"/>
              </a:ext>
            </a:extLst>
          </p:cNvPr>
          <p:cNvSpPr/>
          <p:nvPr/>
        </p:nvSpPr>
        <p:spPr>
          <a:xfrm>
            <a:off x="416089" y="51458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2.2.2 Slide 31 8.wav"/>
            </a:hlinkClick>
            <a:extLst>
              <a:ext uri="{FF2B5EF4-FFF2-40B4-BE49-F238E27FC236}">
                <a16:creationId xmlns:a16="http://schemas.microsoft.com/office/drawing/2014/main" id="{C67A306D-D1B6-4E24-BA10-AB54D9801FEB}"/>
              </a:ext>
            </a:extLst>
          </p:cNvPr>
          <p:cNvSpPr/>
          <p:nvPr/>
        </p:nvSpPr>
        <p:spPr>
          <a:xfrm>
            <a:off x="416089" y="564520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0" name="Picture 39" descr="green checkmark">
            <a:extLst>
              <a:ext uri="{FF2B5EF4-FFF2-40B4-BE49-F238E27FC236}">
                <a16:creationId xmlns:a16="http://schemas.microsoft.com/office/drawing/2014/main" id="{17BC471A-1F26-4561-8D45-CA89BFE5F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6408" y="4661861"/>
            <a:ext cx="282522" cy="294294"/>
          </a:xfrm>
          <a:prstGeom prst="rect">
            <a:avLst/>
          </a:prstGeom>
        </p:spPr>
      </p:pic>
      <p:pic>
        <p:nvPicPr>
          <p:cNvPr id="41" name="Picture 40" descr="green checkmark">
            <a:extLst>
              <a:ext uri="{FF2B5EF4-FFF2-40B4-BE49-F238E27FC236}">
                <a16:creationId xmlns:a16="http://schemas.microsoft.com/office/drawing/2014/main" id="{079F686B-2208-4049-A65C-466DC6D0F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7412" y="5255659"/>
            <a:ext cx="282522" cy="294294"/>
          </a:xfrm>
          <a:prstGeom prst="rect">
            <a:avLst/>
          </a:prstGeom>
        </p:spPr>
      </p:pic>
      <p:pic>
        <p:nvPicPr>
          <p:cNvPr id="42" name="Picture 41" descr="green checkmark">
            <a:extLst>
              <a:ext uri="{FF2B5EF4-FFF2-40B4-BE49-F238E27FC236}">
                <a16:creationId xmlns:a16="http://schemas.microsoft.com/office/drawing/2014/main" id="{F157FC11-BFC6-4AF4-85BB-7E91CA8CE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389" y="5665801"/>
            <a:ext cx="282522" cy="294294"/>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69653" y="1163375"/>
            <a:ext cx="11887674" cy="1200329"/>
          </a:xfrm>
          <a:prstGeom prst="rect">
            <a:avLst/>
          </a:prstGeom>
          <a:noFill/>
        </p:spPr>
        <p:txBody>
          <a:bodyPr wrap="square" rtlCol="0">
            <a:spAutoFit/>
          </a:bodyPr>
          <a:lstStyle/>
          <a:p>
            <a:r>
              <a:rPr lang="en-GB" sz="2400" dirty="0">
                <a:solidFill>
                  <a:schemeClr val="accent5">
                    <a:lumMod val="50000"/>
                  </a:schemeClr>
                </a:solidFill>
              </a:rPr>
              <a:t>Mia, Wolfgang and Katja are at a careers fair. Are they talking about their own ambitions or a specific career presenter at the fair? </a:t>
            </a:r>
          </a:p>
          <a:p>
            <a:endParaRPr lang="en-US" sz="2400" dirty="0">
              <a:solidFill>
                <a:schemeClr val="accent5">
                  <a:lumMod val="50000"/>
                </a:schemeClr>
              </a:solidFill>
            </a:endParaRPr>
          </a:p>
        </p:txBody>
      </p:sp>
      <p:pic>
        <p:nvPicPr>
          <p:cNvPr id="8" name="Picture 7" descr="A picture containing text, doll, vector graphics&#10;&#10;Description automatically generated">
            <a:extLst>
              <a:ext uri="{FF2B5EF4-FFF2-40B4-BE49-F238E27FC236}">
                <a16:creationId xmlns:a16="http://schemas.microsoft.com/office/drawing/2014/main" id="{76096509-DE28-4ECF-AE59-34403091D6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4364" y="11514"/>
            <a:ext cx="1541124" cy="1272901"/>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DF8A5BB4-9164-423C-B315-08B125E2F4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995659" y="20564"/>
            <a:ext cx="902017" cy="1230230"/>
          </a:xfrm>
          <a:prstGeom prst="rect">
            <a:avLst/>
          </a:prstGeom>
        </p:spPr>
      </p:pic>
      <p:sp>
        <p:nvSpPr>
          <p:cNvPr id="43" name="Speech Bubble: Rectangle with Corners Rounded 1">
            <a:extLst>
              <a:ext uri="{FF2B5EF4-FFF2-40B4-BE49-F238E27FC236}">
                <a16:creationId xmlns:a16="http://schemas.microsoft.com/office/drawing/2014/main" id="{EB658A0C-F1E1-494F-BC8D-F893CA24C948}"/>
              </a:ext>
            </a:extLst>
          </p:cNvPr>
          <p:cNvSpPr/>
          <p:nvPr/>
        </p:nvSpPr>
        <p:spPr>
          <a:xfrm>
            <a:off x="6361004" y="181015"/>
            <a:ext cx="3398930" cy="400919"/>
          </a:xfrm>
          <a:prstGeom prst="wedgeRoundRectCallout">
            <a:avLst>
              <a:gd name="adj1" fmla="val -57455"/>
              <a:gd name="adj2" fmla="val 3046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dirty="0" err="1">
                <a:ln>
                  <a:noFill/>
                </a:ln>
                <a:solidFill>
                  <a:prstClr val="white"/>
                </a:solidFill>
                <a:effectLst/>
                <a:uLnTx/>
                <a:uFillTx/>
                <a:latin typeface="Century Gothic" panose="020F0302020204030204"/>
                <a:ea typeface="+mn-ea"/>
                <a:cs typeface="+mn-cs"/>
              </a:rPr>
              <a:t>ansprechen</a:t>
            </a:r>
            <a:r>
              <a:rPr kumimoji="0" lang="en-GB" sz="2000" b="0" u="none" strike="noStrike" kern="1200" cap="none" spc="0" normalizeH="0" baseline="0" dirty="0">
                <a:ln>
                  <a:noFill/>
                </a:ln>
                <a:solidFill>
                  <a:prstClr val="white"/>
                </a:solidFill>
                <a:effectLst/>
                <a:uLnTx/>
                <a:uFillTx/>
                <a:latin typeface="Century Gothic" panose="020F0302020204030204"/>
                <a:ea typeface="+mn-ea"/>
                <a:cs typeface="+mn-cs"/>
              </a:rPr>
              <a:t> </a:t>
            </a:r>
            <a:r>
              <a:rPr kumimoji="0" lang="en-GB" sz="2000" b="0" u="none" strike="noStrike" kern="1200" cap="none" spc="0" normalizeH="0" dirty="0">
                <a:ln>
                  <a:noFill/>
                </a:ln>
                <a:solidFill>
                  <a:prstClr val="white"/>
                </a:solidFill>
                <a:effectLst/>
                <a:uLnTx/>
                <a:uFillTx/>
                <a:latin typeface="Century Gothic" panose="020F0302020204030204"/>
                <a:ea typeface="+mn-ea"/>
                <a:cs typeface="+mn-cs"/>
              </a:rPr>
              <a:t>– to speak to</a:t>
            </a:r>
          </a:p>
        </p:txBody>
      </p:sp>
      <p:sp>
        <p:nvSpPr>
          <p:cNvPr id="32" name="Action Button: Custom 16">
            <a:hlinkClick r:id="" action="ppaction://noaction" highlightClick="1">
              <a:snd r:embed="rId14" name="9.2.2.2 Slide 31 1.wav"/>
            </a:hlinkClick>
            <a:extLst>
              <a:ext uri="{FF2B5EF4-FFF2-40B4-BE49-F238E27FC236}">
                <a16:creationId xmlns:a16="http://schemas.microsoft.com/office/drawing/2014/main" id="{D2B1EA48-40BB-4F68-A104-4A8B31B4D4BB}"/>
              </a:ext>
            </a:extLst>
          </p:cNvPr>
          <p:cNvSpPr/>
          <p:nvPr/>
        </p:nvSpPr>
        <p:spPr>
          <a:xfrm>
            <a:off x="416089" y="21608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9899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53668" cy="869950"/>
          </a:xfrm>
          <a:prstGeom prst="rect">
            <a:avLst/>
          </a:prstGeom>
        </p:spPr>
      </p:pic>
      <p:sp>
        <p:nvSpPr>
          <p:cNvPr id="4" name="Title 3"/>
          <p:cNvSpPr>
            <a:spLocks noGrp="1"/>
          </p:cNvSpPr>
          <p:nvPr>
            <p:ph type="title"/>
          </p:nvPr>
        </p:nvSpPr>
        <p:spPr>
          <a:xfrm>
            <a:off x="0" y="294041"/>
            <a:ext cx="6244683" cy="707849"/>
          </a:xfrm>
        </p:spPr>
        <p:txBody>
          <a:bodyPr>
            <a:normAutofit/>
          </a:bodyPr>
          <a:lstStyle/>
          <a:p>
            <a:r>
              <a:rPr lang="en-GB" sz="3600" b="1" dirty="0" err="1">
                <a:solidFill>
                  <a:schemeClr val="bg1"/>
                </a:solidFill>
              </a:rPr>
              <a:t>mögen</a:t>
            </a:r>
            <a:r>
              <a:rPr lang="en-GB" sz="3600" b="1" dirty="0">
                <a:solidFill>
                  <a:schemeClr val="bg1"/>
                </a:solidFill>
              </a:rPr>
              <a:t> and </a:t>
            </a:r>
            <a:r>
              <a:rPr lang="en-GB" sz="3600" b="1" dirty="0" err="1">
                <a:solidFill>
                  <a:schemeClr val="bg1"/>
                </a:solidFill>
              </a:rPr>
              <a:t>möcht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38" name="TextBox 37">
            <a:extLst>
              <a:ext uri="{FF2B5EF4-FFF2-40B4-BE49-F238E27FC236}">
                <a16:creationId xmlns:a16="http://schemas.microsoft.com/office/drawing/2014/main" id="{7DC540E9-8582-45B6-8F1F-6B38447D8009}"/>
              </a:ext>
            </a:extLst>
          </p:cNvPr>
          <p:cNvSpPr txBox="1"/>
          <p:nvPr/>
        </p:nvSpPr>
        <p:spPr>
          <a:xfrm>
            <a:off x="168443" y="1365418"/>
            <a:ext cx="11355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plural forms of </a:t>
            </a:r>
            <a:r>
              <a:rPr lang="en-US" sz="2400" b="1" dirty="0" err="1">
                <a:solidFill>
                  <a:srgbClr val="4472C4">
                    <a:lumMod val="50000"/>
                  </a:srgbClr>
                </a:solidFill>
                <a:latin typeface="Century Gothic" panose="020F0302020204030204"/>
              </a:rPr>
              <a:t>mögen</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and </a:t>
            </a:r>
            <a:r>
              <a:rPr lang="en-US" sz="2400" b="1" dirty="0" err="1">
                <a:solidFill>
                  <a:srgbClr val="4472C4">
                    <a:lumMod val="50000"/>
                  </a:srgbClr>
                </a:solidFill>
                <a:latin typeface="Century Gothic" panose="020F0302020204030204"/>
              </a:rPr>
              <a:t>möcht</a:t>
            </a:r>
            <a:r>
              <a:rPr lang="en-US" sz="2400" dirty="0">
                <a:solidFill>
                  <a:srgbClr val="4472C4">
                    <a:lumMod val="50000"/>
                  </a:srgbClr>
                </a:solidFill>
                <a:latin typeface="Century Gothic" panose="020F0302020204030204"/>
              </a:rPr>
              <a:t>- are regular: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9">
            <a:extLst>
              <a:ext uri="{FF2B5EF4-FFF2-40B4-BE49-F238E27FC236}">
                <a16:creationId xmlns:a16="http://schemas.microsoft.com/office/drawing/2014/main" id="{0DE52379-6690-41FC-9189-811CEC040021}"/>
              </a:ext>
            </a:extLst>
          </p:cNvPr>
          <p:cNvGraphicFramePr>
            <a:graphicFrameLocks noGrp="1"/>
          </p:cNvGraphicFramePr>
          <p:nvPr>
            <p:extLst>
              <p:ext uri="{D42A27DB-BD31-4B8C-83A1-F6EECF244321}">
                <p14:modId xmlns:p14="http://schemas.microsoft.com/office/powerpoint/2010/main" val="2905276273"/>
              </p:ext>
            </p:extLst>
          </p:nvPr>
        </p:nvGraphicFramePr>
        <p:xfrm>
          <a:off x="1630860" y="1949340"/>
          <a:ext cx="7385454" cy="2166216"/>
        </p:xfrm>
        <a:graphic>
          <a:graphicData uri="http://schemas.openxmlformats.org/drawingml/2006/table">
            <a:tbl>
              <a:tblPr firstRow="1" bandRow="1">
                <a:tableStyleId>{5940675A-B579-460E-94D1-54222C63F5DA}</a:tableStyleId>
              </a:tblPr>
              <a:tblGrid>
                <a:gridCol w="2100648">
                  <a:extLst>
                    <a:ext uri="{9D8B030D-6E8A-4147-A177-3AD203B41FA5}">
                      <a16:colId xmlns:a16="http://schemas.microsoft.com/office/drawing/2014/main" val="3272501527"/>
                    </a:ext>
                  </a:extLst>
                </a:gridCol>
                <a:gridCol w="2603389">
                  <a:extLst>
                    <a:ext uri="{9D8B030D-6E8A-4147-A177-3AD203B41FA5}">
                      <a16:colId xmlns:a16="http://schemas.microsoft.com/office/drawing/2014/main" val="4071071911"/>
                    </a:ext>
                  </a:extLst>
                </a:gridCol>
                <a:gridCol w="2681417">
                  <a:extLst>
                    <a:ext uri="{9D8B030D-6E8A-4147-A177-3AD203B41FA5}">
                      <a16:colId xmlns:a16="http://schemas.microsoft.com/office/drawing/2014/main" val="448767786"/>
                    </a:ext>
                  </a:extLst>
                </a:gridCol>
              </a:tblGrid>
              <a:tr h="541554">
                <a:tc>
                  <a:txBody>
                    <a:bodyPr/>
                    <a:lstStyle/>
                    <a:p>
                      <a:pPr algn="ctr"/>
                      <a:r>
                        <a:rPr lang="en-GB" sz="2400" b="1" dirty="0">
                          <a:solidFill>
                            <a:schemeClr val="accent5">
                              <a:lumMod val="50000"/>
                            </a:schemeClr>
                          </a:solidFill>
                        </a:rPr>
                        <a:t>root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accent5">
                              <a:lumMod val="50000"/>
                            </a:schemeClr>
                          </a:solidFill>
                        </a:rPr>
                        <a:t>mag-/</a:t>
                      </a:r>
                      <a:r>
                        <a:rPr lang="en-GB" sz="2400" b="1" dirty="0" err="1">
                          <a:solidFill>
                            <a:schemeClr val="accent5">
                              <a:lumMod val="50000"/>
                            </a:schemeClr>
                          </a:solidFill>
                        </a:rPr>
                        <a:t>mög</a:t>
                      </a:r>
                      <a:r>
                        <a:rPr lang="en-GB" sz="2400" b="1"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err="1">
                          <a:solidFill>
                            <a:schemeClr val="accent5">
                              <a:lumMod val="50000"/>
                            </a:schemeClr>
                          </a:solidFill>
                        </a:rPr>
                        <a:t>möcht</a:t>
                      </a:r>
                      <a:r>
                        <a:rPr lang="en-GB" sz="2400" b="1"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accent5">
                              <a:lumMod val="50000"/>
                            </a:schemeClr>
                          </a:solidFill>
                        </a:rPr>
                        <a:t>we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wir</a:t>
                      </a:r>
                      <a:r>
                        <a:rPr lang="en-GB" sz="2400" b="0" dirty="0">
                          <a:solidFill>
                            <a:schemeClr val="accent5">
                              <a:lumMod val="50000"/>
                            </a:schemeClr>
                          </a:solidFill>
                        </a:rPr>
                        <a:t> </a:t>
                      </a:r>
                      <a:r>
                        <a:rPr lang="en-GB" sz="2400" b="0" dirty="0" err="1">
                          <a:solidFill>
                            <a:schemeClr val="accent5">
                              <a:lumMod val="50000"/>
                            </a:schemeClr>
                          </a:solidFill>
                        </a:rPr>
                        <a:t>mög</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wir</a:t>
                      </a:r>
                      <a:r>
                        <a:rPr lang="en-GB" sz="2400" b="1" dirty="0">
                          <a:solidFill>
                            <a:schemeClr val="accent5">
                              <a:lumMod val="50000"/>
                            </a:schemeClr>
                          </a:solidFill>
                        </a:rPr>
                        <a:t> </a:t>
                      </a:r>
                      <a:r>
                        <a:rPr lang="en-GB" sz="2400" b="0" dirty="0" err="1">
                          <a:solidFill>
                            <a:schemeClr val="accent5">
                              <a:lumMod val="50000"/>
                            </a:schemeClr>
                          </a:solidFill>
                        </a:rPr>
                        <a:t>möcht</a:t>
                      </a:r>
                      <a:r>
                        <a:rPr lang="en-GB" sz="2400" b="1" u="sng" dirty="0" err="1">
                          <a:solidFill>
                            <a:schemeClr val="accent5">
                              <a:lumMod val="50000"/>
                            </a:schemeClr>
                          </a:solidFill>
                        </a:rPr>
                        <a:t>en</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accent5">
                              <a:lumMod val="50000"/>
                            </a:schemeClr>
                          </a:solidFill>
                        </a:rPr>
                        <a:t>you (all)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ihr</a:t>
                      </a:r>
                      <a:r>
                        <a:rPr lang="en-GB" sz="2400" b="0" dirty="0">
                          <a:solidFill>
                            <a:schemeClr val="accent5">
                              <a:lumMod val="50000"/>
                            </a:schemeClr>
                          </a:solidFill>
                        </a:rPr>
                        <a:t> </a:t>
                      </a:r>
                      <a:r>
                        <a:rPr lang="en-GB" sz="2400" b="0" dirty="0" err="1">
                          <a:solidFill>
                            <a:schemeClr val="accent5">
                              <a:lumMod val="50000"/>
                            </a:schemeClr>
                          </a:solidFill>
                        </a:rPr>
                        <a:t>mög</a:t>
                      </a:r>
                      <a:r>
                        <a:rPr lang="en-GB" sz="2400" b="1" dirty="0" err="1">
                          <a:solidFill>
                            <a:schemeClr val="accent5">
                              <a:lumMod val="50000"/>
                            </a:schemeClr>
                          </a:solidFill>
                        </a:rPr>
                        <a:t>t</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ihr</a:t>
                      </a:r>
                      <a:r>
                        <a:rPr lang="en-GB" sz="2400" b="1" dirty="0">
                          <a:solidFill>
                            <a:schemeClr val="accent5">
                              <a:lumMod val="50000"/>
                            </a:schemeClr>
                          </a:solidFill>
                        </a:rPr>
                        <a:t> </a:t>
                      </a:r>
                      <a:r>
                        <a:rPr lang="en-GB" sz="2400" b="0" dirty="0" err="1">
                          <a:solidFill>
                            <a:schemeClr val="accent5">
                              <a:lumMod val="50000"/>
                            </a:schemeClr>
                          </a:solidFill>
                        </a:rPr>
                        <a:t>möcht</a:t>
                      </a:r>
                      <a:r>
                        <a:rPr lang="en-GB" sz="2400" b="1" u="sng" dirty="0" err="1">
                          <a:solidFill>
                            <a:schemeClr val="accent5">
                              <a:lumMod val="50000"/>
                            </a:schemeClr>
                          </a:solidFill>
                        </a:rPr>
                        <a:t>et</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a:solidFill>
                            <a:schemeClr val="accent5">
                              <a:lumMod val="50000"/>
                            </a:schemeClr>
                          </a:solidFill>
                        </a:rPr>
                        <a:t>they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sie</a:t>
                      </a:r>
                      <a:r>
                        <a:rPr lang="en-GB" sz="2400" b="0" dirty="0">
                          <a:solidFill>
                            <a:schemeClr val="accent5">
                              <a:lumMod val="50000"/>
                            </a:schemeClr>
                          </a:solidFill>
                        </a:rPr>
                        <a:t> </a:t>
                      </a:r>
                      <a:r>
                        <a:rPr lang="en-GB" sz="2400" b="0" dirty="0" err="1">
                          <a:solidFill>
                            <a:schemeClr val="accent5">
                              <a:lumMod val="50000"/>
                            </a:schemeClr>
                          </a:solidFill>
                        </a:rPr>
                        <a:t>mög</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sie</a:t>
                      </a:r>
                      <a:r>
                        <a:rPr lang="en-GB" sz="2400" b="1" dirty="0">
                          <a:solidFill>
                            <a:schemeClr val="accent5">
                              <a:lumMod val="50000"/>
                            </a:schemeClr>
                          </a:solidFill>
                        </a:rPr>
                        <a:t> </a:t>
                      </a:r>
                      <a:r>
                        <a:rPr lang="en-GB" sz="2400" b="0" dirty="0" err="1">
                          <a:solidFill>
                            <a:schemeClr val="accent5">
                              <a:lumMod val="50000"/>
                            </a:schemeClr>
                          </a:solidFill>
                        </a:rPr>
                        <a:t>möcht</a:t>
                      </a:r>
                      <a:r>
                        <a:rPr lang="en-GB" sz="2400" b="1" u="sng" dirty="0" err="1">
                          <a:solidFill>
                            <a:schemeClr val="accent5">
                              <a:lumMod val="50000"/>
                            </a:schemeClr>
                          </a:solidFill>
                        </a:rPr>
                        <a:t>en</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bl>
          </a:graphicData>
        </a:graphic>
      </p:graphicFrame>
      <p:sp>
        <p:nvSpPr>
          <p:cNvPr id="40" name="Rectangle: Rounded Corners 39">
            <a:extLst>
              <a:ext uri="{FF2B5EF4-FFF2-40B4-BE49-F238E27FC236}">
                <a16:creationId xmlns:a16="http://schemas.microsoft.com/office/drawing/2014/main" id="{A91C60F0-86C8-4FD1-9770-D0A812DE1FEF}"/>
              </a:ext>
            </a:extLst>
          </p:cNvPr>
          <p:cNvSpPr/>
          <p:nvPr/>
        </p:nvSpPr>
        <p:spPr>
          <a:xfrm>
            <a:off x="4137622" y="2481598"/>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a:t>
            </a:r>
          </a:p>
        </p:txBody>
      </p:sp>
      <p:sp>
        <p:nvSpPr>
          <p:cNvPr id="41" name="Rectangle: Rounded Corners 40">
            <a:extLst>
              <a:ext uri="{FF2B5EF4-FFF2-40B4-BE49-F238E27FC236}">
                <a16:creationId xmlns:a16="http://schemas.microsoft.com/office/drawing/2014/main" id="{C2487B19-DE58-4A26-B4D3-29B63E8997B6}"/>
              </a:ext>
            </a:extLst>
          </p:cNvPr>
          <p:cNvSpPr/>
          <p:nvPr/>
        </p:nvSpPr>
        <p:spPr>
          <a:xfrm>
            <a:off x="4137621" y="3013856"/>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a:t>
            </a:r>
          </a:p>
        </p:txBody>
      </p:sp>
      <p:sp>
        <p:nvSpPr>
          <p:cNvPr id="43" name="Rectangle: Rounded Corners 42">
            <a:extLst>
              <a:ext uri="{FF2B5EF4-FFF2-40B4-BE49-F238E27FC236}">
                <a16:creationId xmlns:a16="http://schemas.microsoft.com/office/drawing/2014/main" id="{1C0B5466-6395-4C17-B54B-4171EB8C5DAF}"/>
              </a:ext>
            </a:extLst>
          </p:cNvPr>
          <p:cNvSpPr/>
          <p:nvPr/>
        </p:nvSpPr>
        <p:spPr>
          <a:xfrm>
            <a:off x="4132354" y="3619427"/>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44" name="Rectangle: Rounded Corners 43">
            <a:extLst>
              <a:ext uri="{FF2B5EF4-FFF2-40B4-BE49-F238E27FC236}">
                <a16:creationId xmlns:a16="http://schemas.microsoft.com/office/drawing/2014/main" id="{A2684734-9FD2-4466-85C9-01D79F672348}"/>
              </a:ext>
            </a:extLst>
          </p:cNvPr>
          <p:cNvSpPr/>
          <p:nvPr/>
        </p:nvSpPr>
        <p:spPr>
          <a:xfrm>
            <a:off x="6686360" y="3584643"/>
            <a:ext cx="1960855"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a:t>
            </a:r>
          </a:p>
        </p:txBody>
      </p:sp>
      <p:sp>
        <p:nvSpPr>
          <p:cNvPr id="45" name="Rectangle: Rounded Corners 44">
            <a:extLst>
              <a:ext uri="{FF2B5EF4-FFF2-40B4-BE49-F238E27FC236}">
                <a16:creationId xmlns:a16="http://schemas.microsoft.com/office/drawing/2014/main" id="{663CDEB3-85EB-48FD-BF41-6B81D9B64CDC}"/>
              </a:ext>
            </a:extLst>
          </p:cNvPr>
          <p:cNvSpPr/>
          <p:nvPr/>
        </p:nvSpPr>
        <p:spPr>
          <a:xfrm>
            <a:off x="6602843" y="2567491"/>
            <a:ext cx="222441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a:t>
            </a:r>
          </a:p>
        </p:txBody>
      </p:sp>
      <p:sp>
        <p:nvSpPr>
          <p:cNvPr id="47" name="Rectangle: Rounded Corners 46">
            <a:extLst>
              <a:ext uri="{FF2B5EF4-FFF2-40B4-BE49-F238E27FC236}">
                <a16:creationId xmlns:a16="http://schemas.microsoft.com/office/drawing/2014/main" id="{3BCBF884-E2D9-4754-A96E-03D8CC74D97F}"/>
              </a:ext>
            </a:extLst>
          </p:cNvPr>
          <p:cNvSpPr/>
          <p:nvPr/>
        </p:nvSpPr>
        <p:spPr>
          <a:xfrm>
            <a:off x="6463462" y="3037151"/>
            <a:ext cx="2552852"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0" name="Speech Bubble: Rectangle with Corners Rounded 19">
            <a:extLst>
              <a:ext uri="{FF2B5EF4-FFF2-40B4-BE49-F238E27FC236}">
                <a16:creationId xmlns:a16="http://schemas.microsoft.com/office/drawing/2014/main" id="{FB5749F0-B36D-4C95-B822-06DC3A2F0853}"/>
              </a:ext>
            </a:extLst>
          </p:cNvPr>
          <p:cNvSpPr/>
          <p:nvPr/>
        </p:nvSpPr>
        <p:spPr>
          <a:xfrm>
            <a:off x="8870113" y="2544536"/>
            <a:ext cx="3087215" cy="1277245"/>
          </a:xfrm>
          <a:prstGeom prst="wedgeRoundRectCallout">
            <a:avLst>
              <a:gd name="adj1" fmla="val -59705"/>
              <a:gd name="adj2" fmla="val 15889"/>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cs typeface="Times New Roman" panose="02020603050405020304" pitchFamily="18" charset="0"/>
              </a:rPr>
              <a:t>Remember: when the verb stem ends in –t, an additional ‘e’ is added.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590909A-90FF-4C40-A407-BDE18AC50ABA}"/>
              </a:ext>
            </a:extLst>
          </p:cNvPr>
          <p:cNvSpPr txBox="1"/>
          <p:nvPr/>
        </p:nvSpPr>
        <p:spPr>
          <a:xfrm>
            <a:off x="245881" y="4173221"/>
            <a:ext cx="11355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With </a:t>
            </a:r>
            <a:r>
              <a:rPr lang="en-US" sz="2400" b="1" dirty="0" err="1">
                <a:solidFill>
                  <a:srgbClr val="4472C4">
                    <a:lumMod val="50000"/>
                  </a:srgbClr>
                </a:solidFill>
                <a:latin typeface="Century Gothic" panose="020F0302020204030204"/>
              </a:rPr>
              <a:t>möcht</a:t>
            </a:r>
            <a:r>
              <a:rPr lang="en-US" sz="2400" dirty="0">
                <a:solidFill>
                  <a:srgbClr val="4472C4">
                    <a:lumMod val="50000"/>
                  </a:srgbClr>
                </a:solidFill>
                <a:latin typeface="Century Gothic" panose="020F0302020204030204"/>
              </a:rPr>
              <a:t>- use a second, infinitive verb at the end of the sentence: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461C63F-8675-43B8-A35F-81B0C9B1F68D}"/>
              </a:ext>
            </a:extLst>
          </p:cNvPr>
          <p:cNvSpPr txBox="1"/>
          <p:nvPr/>
        </p:nvSpPr>
        <p:spPr>
          <a:xfrm>
            <a:off x="245881" y="5244679"/>
            <a:ext cx="7596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After </a:t>
            </a:r>
            <a:r>
              <a:rPr lang="en-US" sz="2400" b="1" dirty="0" err="1">
                <a:solidFill>
                  <a:srgbClr val="4472C4">
                    <a:lumMod val="50000"/>
                  </a:srgbClr>
                </a:solidFill>
                <a:latin typeface="Century Gothic" panose="020F0302020204030204"/>
              </a:rPr>
              <a:t>mögen</a:t>
            </a:r>
            <a:r>
              <a:rPr lang="en-US" sz="2400" dirty="0">
                <a:solidFill>
                  <a:srgbClr val="4472C4">
                    <a:lumMod val="50000"/>
                  </a:srgbClr>
                </a:solidFill>
                <a:latin typeface="Century Gothic" panose="020F0302020204030204"/>
              </a:rPr>
              <a:t> always use a noun: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9E80422-0133-48ED-BED0-4138A19EE5C3}"/>
              </a:ext>
            </a:extLst>
          </p:cNvPr>
          <p:cNvSpPr txBox="1"/>
          <p:nvPr/>
        </p:nvSpPr>
        <p:spPr>
          <a:xfrm>
            <a:off x="382323" y="4634886"/>
            <a:ext cx="3241294" cy="461665"/>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would like to swim.</a:t>
            </a:r>
          </a:p>
        </p:txBody>
      </p:sp>
      <p:sp>
        <p:nvSpPr>
          <p:cNvPr id="24" name="TextBox 23">
            <a:extLst>
              <a:ext uri="{FF2B5EF4-FFF2-40B4-BE49-F238E27FC236}">
                <a16:creationId xmlns:a16="http://schemas.microsoft.com/office/drawing/2014/main" id="{D782EF31-FCFA-4013-858B-F953B8357DE5}"/>
              </a:ext>
            </a:extLst>
          </p:cNvPr>
          <p:cNvSpPr txBox="1"/>
          <p:nvPr/>
        </p:nvSpPr>
        <p:spPr>
          <a:xfrm>
            <a:off x="4336160" y="4657253"/>
            <a:ext cx="3875855"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schwimmen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57FE3E2-88DB-4A3D-98CF-3E794AB8DB09}"/>
              </a:ext>
            </a:extLst>
          </p:cNvPr>
          <p:cNvSpPr txBox="1"/>
          <p:nvPr/>
        </p:nvSpPr>
        <p:spPr>
          <a:xfrm>
            <a:off x="382323" y="5748589"/>
            <a:ext cx="3241294" cy="461665"/>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like swimming.</a:t>
            </a:r>
          </a:p>
        </p:txBody>
      </p:sp>
      <p:sp>
        <p:nvSpPr>
          <p:cNvPr id="27" name="TextBox 26">
            <a:extLst>
              <a:ext uri="{FF2B5EF4-FFF2-40B4-BE49-F238E27FC236}">
                <a16:creationId xmlns:a16="http://schemas.microsoft.com/office/drawing/2014/main" id="{DEFBE719-3285-4CF7-9855-3F4FC7577F7C}"/>
              </a:ext>
            </a:extLst>
          </p:cNvPr>
          <p:cNvSpPr txBox="1"/>
          <p:nvPr/>
        </p:nvSpPr>
        <p:spPr>
          <a:xfrm>
            <a:off x="4336160" y="5770956"/>
            <a:ext cx="3875855"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mag</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S</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chwimmen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Speech Bubble: Rectangle with Corners Rounded 47">
            <a:extLst>
              <a:ext uri="{FF2B5EF4-FFF2-40B4-BE49-F238E27FC236}">
                <a16:creationId xmlns:a16="http://schemas.microsoft.com/office/drawing/2014/main" id="{E238D80D-D322-4837-BD00-7FC882EECCFA}"/>
              </a:ext>
            </a:extLst>
          </p:cNvPr>
          <p:cNvSpPr/>
          <p:nvPr/>
        </p:nvSpPr>
        <p:spPr>
          <a:xfrm>
            <a:off x="8419912" y="4998192"/>
            <a:ext cx="3526207" cy="1277245"/>
          </a:xfrm>
          <a:prstGeom prst="wedgeRoundRectCallout">
            <a:avLst>
              <a:gd name="adj1" fmla="val -57186"/>
              <a:gd name="adj2" fmla="val 14512"/>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Reminder: you can make any verb into a neuter noun by capitalising </a:t>
            </a:r>
            <a:r>
              <a:rPr lang="en-GB" sz="20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the first letter.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4362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40" grpId="1" animBg="1"/>
      <p:bldP spid="41" grpId="0" animBg="1"/>
      <p:bldP spid="41" grpId="1" animBg="1"/>
      <p:bldP spid="43" grpId="0" animBg="1"/>
      <p:bldP spid="43" grpId="1" animBg="1"/>
      <p:bldP spid="44" grpId="0" animBg="1"/>
      <p:bldP spid="44" grpId="1" animBg="1"/>
      <p:bldP spid="45" grpId="0" animBg="1"/>
      <p:bldP spid="45" grpId="1" animBg="1"/>
      <p:bldP spid="47" grpId="0" animBg="1"/>
      <p:bldP spid="47" grpId="1" animBg="1"/>
      <p:bldP spid="20" grpId="0" animBg="1"/>
      <p:bldP spid="21" grpId="0"/>
      <p:bldP spid="22" grpId="0"/>
      <p:bldP spid="23" grpId="0" animBg="1"/>
      <p:bldP spid="24" grpId="0" animBg="1"/>
      <p:bldP spid="25" grpId="0" animBg="1"/>
      <p:bldP spid="27" grpId="0" animBg="1"/>
      <p:bldP spid="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449"/>
            <a:ext cx="4642338" cy="869950"/>
          </a:xfrm>
          <a:prstGeom prst="rect">
            <a:avLst/>
          </a:prstGeom>
        </p:spPr>
      </p:pic>
      <p:sp>
        <p:nvSpPr>
          <p:cNvPr id="10" name="Title 3"/>
          <p:cNvSpPr txBox="1">
            <a:spLocks/>
          </p:cNvSpPr>
          <p:nvPr/>
        </p:nvSpPr>
        <p:spPr>
          <a:xfrm>
            <a:off x="300038" y="163633"/>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659979" y="213710"/>
            <a:ext cx="1339962" cy="35911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139217"/>
            <a:ext cx="5706319" cy="707849"/>
          </a:xfrm>
        </p:spPr>
        <p:txBody>
          <a:bodyPr>
            <a:normAutofit/>
          </a:bodyPr>
          <a:lstStyle/>
          <a:p>
            <a:r>
              <a:rPr lang="en-GB" sz="3600" b="1" dirty="0">
                <a:solidFill>
                  <a:schemeClr val="bg1"/>
                </a:solidFill>
              </a:rPr>
              <a:t>At the careers fair</a:t>
            </a:r>
          </a:p>
        </p:txBody>
      </p:sp>
      <p:sp>
        <p:nvSpPr>
          <p:cNvPr id="4" name="TextBox 3">
            <a:extLst>
              <a:ext uri="{FF2B5EF4-FFF2-40B4-BE49-F238E27FC236}">
                <a16:creationId xmlns:a16="http://schemas.microsoft.com/office/drawing/2014/main" id="{4E24CCF8-DB39-4952-82AD-598D1B8B44D6}"/>
              </a:ext>
            </a:extLst>
          </p:cNvPr>
          <p:cNvSpPr txBox="1"/>
          <p:nvPr/>
        </p:nvSpPr>
        <p:spPr>
          <a:xfrm>
            <a:off x="71196" y="1024470"/>
            <a:ext cx="117678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Schreib</a:t>
            </a:r>
            <a:r>
              <a:rPr lang="en-GB" sz="2000" dirty="0">
                <a:solidFill>
                  <a:srgbClr val="4472C4">
                    <a:lumMod val="50000"/>
                  </a:srgbClr>
                </a:solidFill>
                <a:latin typeface="Century Gothic" panose="020F0302020204030204"/>
              </a:rPr>
              <a:t> 1-4. </a:t>
            </a:r>
            <a:r>
              <a:rPr lang="en-GB" sz="2000" dirty="0" err="1">
                <a:solidFill>
                  <a:srgbClr val="4472C4">
                    <a:lumMod val="50000"/>
                  </a:srgbClr>
                </a:solidFill>
                <a:latin typeface="Century Gothic" panose="020F0302020204030204"/>
              </a:rPr>
              <a:t>Ist</a:t>
            </a:r>
            <a:r>
              <a:rPr lang="en-GB" sz="2000" dirty="0">
                <a:solidFill>
                  <a:srgbClr val="4472C4">
                    <a:lumMod val="50000"/>
                  </a:srgbClr>
                </a:solidFill>
                <a:latin typeface="Century Gothic" panose="020F0302020204030204"/>
              </a:rPr>
              <a:t> es </a:t>
            </a:r>
            <a:r>
              <a:rPr lang="en-GB" sz="2000" b="1" dirty="0" err="1">
                <a:solidFill>
                  <a:srgbClr val="4472C4">
                    <a:lumMod val="50000"/>
                  </a:srgbClr>
                </a:solidFill>
                <a:latin typeface="Century Gothic" panose="020F0302020204030204"/>
              </a:rPr>
              <a:t>möchtet</a:t>
            </a:r>
            <a:r>
              <a:rPr lang="en-GB" sz="2000"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möchten</a:t>
            </a:r>
            <a:r>
              <a:rPr lang="en-GB" sz="2000"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mögt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oder</a:t>
            </a:r>
            <a:r>
              <a:rPr lang="en-GB" sz="2000"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mögen</a:t>
            </a:r>
            <a:r>
              <a:rPr lang="en-GB" sz="2000" dirty="0">
                <a:solidFill>
                  <a:srgbClr val="4472C4">
                    <a:lumMod val="50000"/>
                  </a:srgbClr>
                </a:solidFill>
                <a:latin typeface="Century Gothic" panose="020F0302020204030204"/>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D66E2291-A6AA-48D4-9903-C5F626F51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05376" y="2831996"/>
            <a:ext cx="1279929" cy="1843389"/>
          </a:xfrm>
          <a:prstGeom prst="rect">
            <a:avLst/>
          </a:prstGeom>
        </p:spPr>
      </p:pic>
      <p:pic>
        <p:nvPicPr>
          <p:cNvPr id="13" name="Picture 12" descr="A person with purple hair&#10;&#10;Description automatically generated with low confidence">
            <a:extLst>
              <a:ext uri="{FF2B5EF4-FFF2-40B4-BE49-F238E27FC236}">
                <a16:creationId xmlns:a16="http://schemas.microsoft.com/office/drawing/2014/main" id="{B2F1151D-54BA-4095-B5B9-2DB31FC4FB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8778" y="3826525"/>
            <a:ext cx="1528422" cy="2403566"/>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85B1409A-1896-4599-A962-4D1C00278B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5305" y="1707437"/>
            <a:ext cx="2064204" cy="2106799"/>
          </a:xfrm>
          <a:prstGeom prst="rect">
            <a:avLst/>
          </a:prstGeom>
        </p:spPr>
      </p:pic>
      <p:sp>
        <p:nvSpPr>
          <p:cNvPr id="75" name="Speech Bubble: Rectangle with Corners Rounded 20">
            <a:extLst>
              <a:ext uri="{FF2B5EF4-FFF2-40B4-BE49-F238E27FC236}">
                <a16:creationId xmlns:a16="http://schemas.microsoft.com/office/drawing/2014/main" id="{BD6818BD-E121-4CF7-B1B5-D53F7AB40B02}"/>
              </a:ext>
            </a:extLst>
          </p:cNvPr>
          <p:cNvSpPr/>
          <p:nvPr/>
        </p:nvSpPr>
        <p:spPr>
          <a:xfrm>
            <a:off x="280489" y="1862500"/>
            <a:ext cx="2572670" cy="1938993"/>
          </a:xfrm>
          <a:prstGeom prst="wedgeRoundRectCallout">
            <a:avLst>
              <a:gd name="adj1" fmla="val 96273"/>
              <a:gd name="adj2" fmla="val 46951"/>
              <a:gd name="adj3" fmla="val 16667"/>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F4E79"/>
                </a:solidFill>
                <a:latin typeface="Century Gothic" panose="020B0502020202020204" pitchFamily="34" charset="0"/>
              </a:rPr>
              <a:t>Möchtet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ihr</a:t>
            </a:r>
            <a:r>
              <a:rPr lang="en-GB" sz="2000" dirty="0">
                <a:solidFill>
                  <a:srgbClr val="1F4E79"/>
                </a:solidFill>
                <a:latin typeface="Century Gothic" panose="020B0502020202020204" pitchFamily="34" charset="0"/>
              </a:rPr>
              <a:t> in </a:t>
            </a:r>
            <a:r>
              <a:rPr lang="en-GB" sz="2000" dirty="0" err="1">
                <a:solidFill>
                  <a:srgbClr val="1F4E79"/>
                </a:solidFill>
                <a:latin typeface="Century Gothic" panose="020B0502020202020204" pitchFamily="34" charset="0"/>
              </a:rPr>
              <a:t>einem</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Unterhehmen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arbeiten</a:t>
            </a:r>
            <a:r>
              <a:rPr lang="en-GB" sz="2000" dirty="0">
                <a:solidFill>
                  <a:srgbClr val="1F4E79"/>
                </a:solidFill>
                <a:latin typeface="Century Gothic" panose="020B0502020202020204" pitchFamily="34" charset="0"/>
              </a:rPr>
              <a:t>?</a:t>
            </a:r>
          </a:p>
        </p:txBody>
      </p:sp>
      <p:sp>
        <p:nvSpPr>
          <p:cNvPr id="76" name="Speech Bubble: Rectangle with Corners Rounded 20">
            <a:extLst>
              <a:ext uri="{FF2B5EF4-FFF2-40B4-BE49-F238E27FC236}">
                <a16:creationId xmlns:a16="http://schemas.microsoft.com/office/drawing/2014/main" id="{B59A4F83-1D1F-4B82-A1C2-C0E6B882DB31}"/>
              </a:ext>
            </a:extLst>
          </p:cNvPr>
          <p:cNvSpPr/>
          <p:nvPr/>
        </p:nvSpPr>
        <p:spPr>
          <a:xfrm>
            <a:off x="7792871" y="1516021"/>
            <a:ext cx="4118639" cy="2184123"/>
          </a:xfrm>
          <a:prstGeom prst="wedgeRoundRectCallout">
            <a:avLst>
              <a:gd name="adj1" fmla="val -78292"/>
              <a:gd name="adj2" fmla="val 13234"/>
              <a:gd name="adj3" fmla="val 16667"/>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F4E79"/>
                </a:solidFill>
                <a:latin typeface="Century Gothic" panose="020B0502020202020204" pitchFamily="34" charset="0"/>
              </a:rPr>
              <a:t>Vielleicht. Wir </a:t>
            </a:r>
            <a:r>
              <a:rPr lang="de-DE" sz="2000" b="1" dirty="0">
                <a:solidFill>
                  <a:srgbClr val="1F4E79"/>
                </a:solidFill>
                <a:latin typeface="Century Gothic" panose="020B0502020202020204" pitchFamily="34" charset="0"/>
              </a:rPr>
              <a:t>mögen</a:t>
            </a:r>
            <a:r>
              <a:rPr lang="de-DE" sz="2000" dirty="0">
                <a:solidFill>
                  <a:srgbClr val="1F4E79"/>
                </a:solidFill>
                <a:latin typeface="Century Gothic" panose="020B0502020202020204" pitchFamily="34" charset="0"/>
              </a:rPr>
              <a:t> die ehemalige Schülerin, die jetzt für Volkswagen arbeitet. Wir </a:t>
            </a:r>
            <a:r>
              <a:rPr lang="de-DE" sz="2000" b="1" dirty="0">
                <a:solidFill>
                  <a:srgbClr val="1F4E79"/>
                </a:solidFill>
                <a:latin typeface="Century Gothic" panose="020B0502020202020204" pitchFamily="34" charset="0"/>
              </a:rPr>
              <a:t>möchten</a:t>
            </a:r>
            <a:r>
              <a:rPr lang="de-DE" sz="2000" dirty="0">
                <a:solidFill>
                  <a:srgbClr val="1F4E79"/>
                </a:solidFill>
                <a:latin typeface="Century Gothic" panose="020B0502020202020204" pitchFamily="34" charset="0"/>
              </a:rPr>
              <a:t> auch die Wissenschaftlerin ansprechen.</a:t>
            </a:r>
          </a:p>
        </p:txBody>
      </p:sp>
      <p:sp>
        <p:nvSpPr>
          <p:cNvPr id="77" name="Speech Bubble: Rectangle with Corners Rounded 20">
            <a:extLst>
              <a:ext uri="{FF2B5EF4-FFF2-40B4-BE49-F238E27FC236}">
                <a16:creationId xmlns:a16="http://schemas.microsoft.com/office/drawing/2014/main" id="{02D3C8A6-E05D-4526-BDF0-206F3908A5E1}"/>
              </a:ext>
            </a:extLst>
          </p:cNvPr>
          <p:cNvSpPr/>
          <p:nvPr/>
        </p:nvSpPr>
        <p:spPr>
          <a:xfrm>
            <a:off x="300038" y="4269735"/>
            <a:ext cx="2572670" cy="1517145"/>
          </a:xfrm>
          <a:prstGeom prst="wedgeRoundRectCallout">
            <a:avLst>
              <a:gd name="adj1" fmla="val 99827"/>
              <a:gd name="adj2" fmla="val -65214"/>
              <a:gd name="adj3" fmla="val 16667"/>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F4E79"/>
                </a:solidFill>
                <a:latin typeface="Century Gothic" panose="020B0502020202020204" pitchFamily="34" charset="0"/>
              </a:rPr>
              <a:t>Mögt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ihr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denn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Chemie</a:t>
            </a:r>
            <a:r>
              <a:rPr lang="en-GB" sz="2000" dirty="0">
                <a:solidFill>
                  <a:srgbClr val="1F4E79"/>
                </a:solidFill>
                <a:latin typeface="Century Gothic" panose="020B0502020202020204" pitchFamily="34" charset="0"/>
              </a:rPr>
              <a:t>?</a:t>
            </a:r>
          </a:p>
        </p:txBody>
      </p:sp>
      <p:sp>
        <p:nvSpPr>
          <p:cNvPr id="79" name="Speech Bubble: Rectangle with Corners Rounded 20">
            <a:extLst>
              <a:ext uri="{FF2B5EF4-FFF2-40B4-BE49-F238E27FC236}">
                <a16:creationId xmlns:a16="http://schemas.microsoft.com/office/drawing/2014/main" id="{F2C62EFC-C9C3-4C2C-915B-94D37349469C}"/>
              </a:ext>
            </a:extLst>
          </p:cNvPr>
          <p:cNvSpPr/>
          <p:nvPr/>
        </p:nvSpPr>
        <p:spPr>
          <a:xfrm>
            <a:off x="7792872" y="3928182"/>
            <a:ext cx="4099090" cy="2276675"/>
          </a:xfrm>
          <a:prstGeom prst="wedgeRoundRectCallout">
            <a:avLst>
              <a:gd name="adj1" fmla="val -74203"/>
              <a:gd name="adj2" fmla="val -4453"/>
              <a:gd name="adj3" fmla="val 16667"/>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F4E79"/>
                </a:solidFill>
                <a:latin typeface="Century Gothic" panose="020B0502020202020204" pitchFamily="34" charset="0"/>
              </a:rPr>
              <a:t>Wir</a:t>
            </a:r>
            <a:r>
              <a:rPr lang="en-GB" sz="2000"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mögen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beide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Biologie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Chemie</a:t>
            </a:r>
            <a:r>
              <a:rPr lang="en-GB" sz="2000" dirty="0">
                <a:solidFill>
                  <a:srgbClr val="1F4E79"/>
                </a:solidFill>
                <a:latin typeface="Century Gothic" panose="020B0502020202020204" pitchFamily="34" charset="0"/>
              </a:rPr>
              <a:t> mag </a:t>
            </a:r>
            <a:r>
              <a:rPr lang="en-GB" sz="2000" dirty="0" err="1">
                <a:solidFill>
                  <a:srgbClr val="1F4E79"/>
                </a:solidFill>
                <a:latin typeface="Century Gothic" panose="020B0502020202020204" pitchFamily="34" charset="0"/>
              </a:rPr>
              <a:t>nur</a:t>
            </a:r>
            <a:r>
              <a:rPr lang="en-GB" sz="2000" dirty="0">
                <a:solidFill>
                  <a:srgbClr val="1F4E79"/>
                </a:solidFill>
                <a:latin typeface="Century Gothic" panose="020B0502020202020204" pitchFamily="34" charset="0"/>
              </a:rPr>
              <a:t> Mia. </a:t>
            </a:r>
            <a:r>
              <a:rPr lang="en-GB" sz="2000" dirty="0" err="1">
                <a:solidFill>
                  <a:srgbClr val="1F4E79"/>
                </a:solidFill>
                <a:latin typeface="Century Gothic" panose="020B0502020202020204" pitchFamily="34" charset="0"/>
              </a:rPr>
              <a:t>Wir</a:t>
            </a:r>
            <a:r>
              <a:rPr lang="en-GB" sz="2000"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möchten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aber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mit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allen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zweiundzwanzig</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Personen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sprechen</a:t>
            </a:r>
            <a:r>
              <a:rPr lang="en-GB" sz="2000" dirty="0">
                <a:solidFill>
                  <a:srgbClr val="1F4E79"/>
                </a:solidFill>
                <a:latin typeface="Century Gothic" panose="020B0502020202020204" pitchFamily="34" charset="0"/>
              </a:rPr>
              <a:t>.</a:t>
            </a:r>
          </a:p>
        </p:txBody>
      </p:sp>
      <p:sp>
        <p:nvSpPr>
          <p:cNvPr id="81" name="Oval 80">
            <a:extLst>
              <a:ext uri="{FF2B5EF4-FFF2-40B4-BE49-F238E27FC236}">
                <a16:creationId xmlns:a16="http://schemas.microsoft.com/office/drawing/2014/main" id="{19C4D887-E74D-4F9B-B614-43CB88C22448}"/>
              </a:ext>
            </a:extLst>
          </p:cNvPr>
          <p:cNvSpPr/>
          <p:nvPr/>
        </p:nvSpPr>
        <p:spPr>
          <a:xfrm>
            <a:off x="9664617" y="1553605"/>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86" name="Oval 85">
            <a:extLst>
              <a:ext uri="{FF2B5EF4-FFF2-40B4-BE49-F238E27FC236}">
                <a16:creationId xmlns:a16="http://schemas.microsoft.com/office/drawing/2014/main" id="{BED07030-44E4-4CD9-ACB7-FB887282B3CC}"/>
              </a:ext>
            </a:extLst>
          </p:cNvPr>
          <p:cNvSpPr/>
          <p:nvPr/>
        </p:nvSpPr>
        <p:spPr>
          <a:xfrm>
            <a:off x="9680044" y="4037719"/>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87" name="Oval 86">
            <a:extLst>
              <a:ext uri="{FF2B5EF4-FFF2-40B4-BE49-F238E27FC236}">
                <a16:creationId xmlns:a16="http://schemas.microsoft.com/office/drawing/2014/main" id="{E5AD5C87-ED0B-4963-848D-B043E3286D10}"/>
              </a:ext>
            </a:extLst>
          </p:cNvPr>
          <p:cNvSpPr/>
          <p:nvPr/>
        </p:nvSpPr>
        <p:spPr>
          <a:xfrm>
            <a:off x="1318810" y="1951950"/>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88" name="Oval 87">
            <a:extLst>
              <a:ext uri="{FF2B5EF4-FFF2-40B4-BE49-F238E27FC236}">
                <a16:creationId xmlns:a16="http://schemas.microsoft.com/office/drawing/2014/main" id="{E060192F-7A96-49C8-8D22-7CA8EB7BFB9D}"/>
              </a:ext>
            </a:extLst>
          </p:cNvPr>
          <p:cNvSpPr/>
          <p:nvPr/>
        </p:nvSpPr>
        <p:spPr>
          <a:xfrm>
            <a:off x="1408573" y="442373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16" name="Rectangle 15">
            <a:extLst>
              <a:ext uri="{FF2B5EF4-FFF2-40B4-BE49-F238E27FC236}">
                <a16:creationId xmlns:a16="http://schemas.microsoft.com/office/drawing/2014/main" id="{BAA178DC-C2B3-4F13-8617-33D562A2FE0A}"/>
              </a:ext>
            </a:extLst>
          </p:cNvPr>
          <p:cNvSpPr/>
          <p:nvPr/>
        </p:nvSpPr>
        <p:spPr>
          <a:xfrm>
            <a:off x="666206" y="2254482"/>
            <a:ext cx="1097967" cy="302532"/>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a:t>
            </a:r>
          </a:p>
        </p:txBody>
      </p:sp>
      <p:sp>
        <p:nvSpPr>
          <p:cNvPr id="89" name="Rectangle 88">
            <a:extLst>
              <a:ext uri="{FF2B5EF4-FFF2-40B4-BE49-F238E27FC236}">
                <a16:creationId xmlns:a16="http://schemas.microsoft.com/office/drawing/2014/main" id="{DCB7E52A-CF3D-4C4E-9A1A-309661282E09}"/>
              </a:ext>
            </a:extLst>
          </p:cNvPr>
          <p:cNvSpPr/>
          <p:nvPr/>
        </p:nvSpPr>
        <p:spPr>
          <a:xfrm>
            <a:off x="10005133" y="1825755"/>
            <a:ext cx="960730" cy="347357"/>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a:t>
            </a:r>
          </a:p>
        </p:txBody>
      </p:sp>
      <p:sp>
        <p:nvSpPr>
          <p:cNvPr id="90" name="Rectangle 89">
            <a:extLst>
              <a:ext uri="{FF2B5EF4-FFF2-40B4-BE49-F238E27FC236}">
                <a16:creationId xmlns:a16="http://schemas.microsoft.com/office/drawing/2014/main" id="{91DC9186-2A71-4F6F-A85C-B1182F429957}"/>
              </a:ext>
            </a:extLst>
          </p:cNvPr>
          <p:cNvSpPr/>
          <p:nvPr/>
        </p:nvSpPr>
        <p:spPr>
          <a:xfrm>
            <a:off x="8613196" y="2789522"/>
            <a:ext cx="1251773" cy="259865"/>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a:t>
            </a:r>
          </a:p>
        </p:txBody>
      </p:sp>
      <p:sp>
        <p:nvSpPr>
          <p:cNvPr id="91" name="Rectangle 90">
            <a:extLst>
              <a:ext uri="{FF2B5EF4-FFF2-40B4-BE49-F238E27FC236}">
                <a16:creationId xmlns:a16="http://schemas.microsoft.com/office/drawing/2014/main" id="{0C0BFAE1-FD96-4D17-B8A7-C053B474E42B}"/>
              </a:ext>
            </a:extLst>
          </p:cNvPr>
          <p:cNvSpPr/>
          <p:nvPr/>
        </p:nvSpPr>
        <p:spPr>
          <a:xfrm>
            <a:off x="439615" y="4752640"/>
            <a:ext cx="968958" cy="302532"/>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a:t>
            </a:r>
          </a:p>
        </p:txBody>
      </p:sp>
      <p:sp>
        <p:nvSpPr>
          <p:cNvPr id="92" name="Rectangle 91">
            <a:extLst>
              <a:ext uri="{FF2B5EF4-FFF2-40B4-BE49-F238E27FC236}">
                <a16:creationId xmlns:a16="http://schemas.microsoft.com/office/drawing/2014/main" id="{A54135E9-DA7C-4C53-8E3B-137B8C5285BA}"/>
              </a:ext>
            </a:extLst>
          </p:cNvPr>
          <p:cNvSpPr/>
          <p:nvPr/>
        </p:nvSpPr>
        <p:spPr>
          <a:xfrm>
            <a:off x="8388993" y="4317083"/>
            <a:ext cx="960730" cy="302532"/>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a:t>
            </a:r>
          </a:p>
        </p:txBody>
      </p:sp>
      <p:sp>
        <p:nvSpPr>
          <p:cNvPr id="93" name="Rectangle 92">
            <a:extLst>
              <a:ext uri="{FF2B5EF4-FFF2-40B4-BE49-F238E27FC236}">
                <a16:creationId xmlns:a16="http://schemas.microsoft.com/office/drawing/2014/main" id="{96B36AC1-BDD3-4E6E-9DEE-644904709D75}"/>
              </a:ext>
            </a:extLst>
          </p:cNvPr>
          <p:cNvSpPr/>
          <p:nvPr/>
        </p:nvSpPr>
        <p:spPr>
          <a:xfrm>
            <a:off x="7810455" y="4913994"/>
            <a:ext cx="1350059" cy="302532"/>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  ______</a:t>
            </a:r>
          </a:p>
        </p:txBody>
      </p:sp>
      <p:sp>
        <p:nvSpPr>
          <p:cNvPr id="2" name="Rectangle 1">
            <a:extLst>
              <a:ext uri="{FF2B5EF4-FFF2-40B4-BE49-F238E27FC236}">
                <a16:creationId xmlns:a16="http://schemas.microsoft.com/office/drawing/2014/main" id="{5CFF704C-23AB-49AD-B911-EB6B829F597F}"/>
              </a:ext>
            </a:extLst>
          </p:cNvPr>
          <p:cNvSpPr/>
          <p:nvPr/>
        </p:nvSpPr>
        <p:spPr>
          <a:xfrm>
            <a:off x="4564444" y="241014"/>
            <a:ext cx="5968741" cy="707886"/>
          </a:xfrm>
          <a:prstGeom prst="rect">
            <a:avLst/>
          </a:prstGeom>
        </p:spPr>
        <p:txBody>
          <a:bodyPr wrap="square">
            <a:spAutoFit/>
          </a:bodyPr>
          <a:lstStyle/>
          <a:p>
            <a:r>
              <a:rPr lang="en-GB" sz="2000" dirty="0">
                <a:solidFill>
                  <a:srgbClr val="002060"/>
                </a:solidFill>
              </a:rPr>
              <a:t>Katja’s Aunt Lena has joined them at the careers fair. </a:t>
            </a:r>
          </a:p>
        </p:txBody>
      </p:sp>
      <p:sp>
        <p:nvSpPr>
          <p:cNvPr id="25" name="Speech Bubble: Rectangle with Corners Rounded 1">
            <a:extLst>
              <a:ext uri="{FF2B5EF4-FFF2-40B4-BE49-F238E27FC236}">
                <a16:creationId xmlns:a16="http://schemas.microsoft.com/office/drawing/2014/main" id="{F123C354-9373-4498-BD72-1949844DDA18}"/>
              </a:ext>
            </a:extLst>
          </p:cNvPr>
          <p:cNvSpPr/>
          <p:nvPr/>
        </p:nvSpPr>
        <p:spPr>
          <a:xfrm>
            <a:off x="9395645" y="651550"/>
            <a:ext cx="2604296" cy="372920"/>
          </a:xfrm>
          <a:prstGeom prst="wedgeRoundRectCallout">
            <a:avLst>
              <a:gd name="adj1" fmla="val -49177"/>
              <a:gd name="adj2" fmla="val 26076"/>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dirty="0" err="1">
                <a:ln>
                  <a:noFill/>
                </a:ln>
                <a:solidFill>
                  <a:prstClr val="white"/>
                </a:solidFill>
                <a:effectLst/>
                <a:uLnTx/>
                <a:uFillTx/>
                <a:latin typeface="Century Gothic" panose="020F0302020204030204"/>
                <a:ea typeface="+mn-ea"/>
                <a:cs typeface="+mn-cs"/>
              </a:rPr>
              <a:t>ehemalig</a:t>
            </a:r>
            <a:r>
              <a:rPr kumimoji="0" lang="en-GB" sz="2000" b="0" u="none" strike="noStrike" kern="1200" cap="none" spc="0" normalizeH="0" baseline="0" dirty="0">
                <a:ln>
                  <a:noFill/>
                </a:ln>
                <a:solidFill>
                  <a:prstClr val="white"/>
                </a:solidFill>
                <a:effectLst/>
                <a:uLnTx/>
                <a:uFillTx/>
                <a:latin typeface="Century Gothic" panose="020F0302020204030204"/>
                <a:ea typeface="+mn-ea"/>
                <a:cs typeface="+mn-cs"/>
              </a:rPr>
              <a:t> </a:t>
            </a:r>
            <a:r>
              <a:rPr kumimoji="0" lang="en-GB" sz="2000" b="0" u="none" strike="noStrike" kern="1200" cap="none" spc="0" normalizeH="0" dirty="0">
                <a:ln>
                  <a:noFill/>
                </a:ln>
                <a:solidFill>
                  <a:prstClr val="white"/>
                </a:solidFill>
                <a:effectLst/>
                <a:uLnTx/>
                <a:uFillTx/>
                <a:latin typeface="Century Gothic" panose="020F0302020204030204"/>
                <a:ea typeface="+mn-ea"/>
                <a:cs typeface="+mn-cs"/>
              </a:rPr>
              <a:t>– former</a:t>
            </a:r>
          </a:p>
        </p:txBody>
      </p:sp>
    </p:spTree>
    <p:extLst>
      <p:ext uri="{BB962C8B-B14F-4D97-AF65-F5344CB8AC3E}">
        <p14:creationId xmlns:p14="http://schemas.microsoft.com/office/powerpoint/2010/main" val="41589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9" grpId="0" animBg="1"/>
      <p:bldP spid="90" grpId="0" animBg="1"/>
      <p:bldP spid="91" grpId="0" animBg="1"/>
      <p:bldP spid="92" grpId="0" animBg="1"/>
      <p:bldP spid="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602"/>
            <a:ext cx="9625914" cy="869950"/>
          </a:xfrm>
          <a:prstGeom prst="rect">
            <a:avLst/>
          </a:prstGeom>
        </p:spPr>
      </p:pic>
      <p:sp>
        <p:nvSpPr>
          <p:cNvPr id="4" name="Title 3"/>
          <p:cNvSpPr>
            <a:spLocks noGrp="1"/>
          </p:cNvSpPr>
          <p:nvPr>
            <p:ph type="title"/>
          </p:nvPr>
        </p:nvSpPr>
        <p:spPr>
          <a:xfrm>
            <a:off x="0" y="224485"/>
            <a:ext cx="87732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die Jahre auf Deutsch?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13610" y="986246"/>
            <a:ext cx="73576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the years 0 – 1099 in German:</a:t>
            </a:r>
          </a:p>
        </p:txBody>
      </p:sp>
      <p:sp>
        <p:nvSpPr>
          <p:cNvPr id="6" name="TextBox 5">
            <a:extLst>
              <a:ext uri="{FF2B5EF4-FFF2-40B4-BE49-F238E27FC236}">
                <a16:creationId xmlns:a16="http://schemas.microsoft.com/office/drawing/2014/main" id="{3C803EA7-7474-40B1-AC5C-61F2F595B30B}"/>
              </a:ext>
            </a:extLst>
          </p:cNvPr>
          <p:cNvSpPr txBox="1"/>
          <p:nvPr/>
        </p:nvSpPr>
        <p:spPr>
          <a:xfrm>
            <a:off x="113610" y="2571525"/>
            <a:ext cx="8898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the years 1100 – 1999 in German:</a:t>
            </a:r>
          </a:p>
        </p:txBody>
      </p:sp>
      <p:sp>
        <p:nvSpPr>
          <p:cNvPr id="8" name="TextBox 7">
            <a:extLst>
              <a:ext uri="{FF2B5EF4-FFF2-40B4-BE49-F238E27FC236}">
                <a16:creationId xmlns:a16="http://schemas.microsoft.com/office/drawing/2014/main" id="{FC879194-1A31-4D00-B555-6DF9569B2DF1}"/>
              </a:ext>
            </a:extLst>
          </p:cNvPr>
          <p:cNvSpPr txBox="1"/>
          <p:nvPr/>
        </p:nvSpPr>
        <p:spPr>
          <a:xfrm>
            <a:off x="113610" y="4861095"/>
            <a:ext cx="8898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the years 2000 onwards in German:</a:t>
            </a:r>
          </a:p>
        </p:txBody>
      </p:sp>
      <p:sp>
        <p:nvSpPr>
          <p:cNvPr id="9" name="Speech Bubble: Rectangle with Corners Rounded 8">
            <a:extLst>
              <a:ext uri="{FF2B5EF4-FFF2-40B4-BE49-F238E27FC236}">
                <a16:creationId xmlns:a16="http://schemas.microsoft.com/office/drawing/2014/main" id="{B7310964-26E0-4EE0-86CD-E2F3F7F48C3D}"/>
              </a:ext>
            </a:extLst>
          </p:cNvPr>
          <p:cNvSpPr/>
          <p:nvPr/>
        </p:nvSpPr>
        <p:spPr>
          <a:xfrm>
            <a:off x="8333472" y="5061743"/>
            <a:ext cx="3627637" cy="707850"/>
          </a:xfrm>
          <a:prstGeom prst="wedgeRoundRectCallout">
            <a:avLst>
              <a:gd name="adj1" fmla="val 15005"/>
              <a:gd name="adj2" fmla="val -9035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BC –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Christus (v.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 –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Christus (n.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E73D191D-8689-4458-877D-1C3575AC5B9E}"/>
              </a:ext>
            </a:extLst>
          </p:cNvPr>
          <p:cNvSpPr/>
          <p:nvPr/>
        </p:nvSpPr>
        <p:spPr>
          <a:xfrm>
            <a:off x="7854452" y="3124812"/>
            <a:ext cx="4223938" cy="1244627"/>
          </a:xfrm>
          <a:prstGeom prst="wedgeRoundRectCallout">
            <a:avLst>
              <a:gd name="adj1" fmla="val -76036"/>
              <a:gd name="adj2" fmla="val -72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German, always say the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hundert</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or</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tausend</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but you can leave out 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the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und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DB47A215-534E-4F06-8253-F23397D7B584}"/>
              </a:ext>
            </a:extLst>
          </p:cNvPr>
          <p:cNvSpPr txBox="1"/>
          <p:nvPr/>
        </p:nvSpPr>
        <p:spPr>
          <a:xfrm>
            <a:off x="1636167" y="3607220"/>
            <a:ext cx="4680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dreizehnhundert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vierzehn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84DA3E2-EF73-452A-8D3A-08F84FBC7F7E}"/>
              </a:ext>
            </a:extLst>
          </p:cNvPr>
          <p:cNvSpPr txBox="1"/>
          <p:nvPr/>
        </p:nvSpPr>
        <p:spPr>
          <a:xfrm>
            <a:off x="1636167" y="4216364"/>
            <a:ext cx="4803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neunzehnhundert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achtzig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FB1A28C-5A4D-446D-BD98-C3A9CB551CAC}"/>
              </a:ext>
            </a:extLst>
          </p:cNvPr>
          <p:cNvSpPr txBox="1"/>
          <p:nvPr/>
        </p:nvSpPr>
        <p:spPr>
          <a:xfrm>
            <a:off x="1636168" y="3002039"/>
            <a:ext cx="46802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elfhundert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hlinkClick r:id="" action="ppaction://noaction">
              <a:snd r:embed="rId4" name="9.1.1.3 Slide 4 3.wav"/>
            </a:hlinkClick>
            <a:extLst>
              <a:ext uri="{FF2B5EF4-FFF2-40B4-BE49-F238E27FC236}">
                <a16:creationId xmlns:a16="http://schemas.microsoft.com/office/drawing/2014/main" id="{21DF8EFC-2213-4AD8-839E-ADE9CA0F81FC}"/>
              </a:ext>
            </a:extLst>
          </p:cNvPr>
          <p:cNvSpPr/>
          <p:nvPr/>
        </p:nvSpPr>
        <p:spPr>
          <a:xfrm>
            <a:off x="732047" y="3029964"/>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1105</a:t>
            </a:r>
          </a:p>
        </p:txBody>
      </p:sp>
      <p:sp>
        <p:nvSpPr>
          <p:cNvPr id="14" name="Rectangle 13">
            <a:hlinkClick r:id="" action="ppaction://noaction">
              <a:snd r:embed="rId5" name="9.1.1.3 Slide 4 4.wav"/>
            </a:hlinkClick>
            <a:extLst>
              <a:ext uri="{FF2B5EF4-FFF2-40B4-BE49-F238E27FC236}">
                <a16:creationId xmlns:a16="http://schemas.microsoft.com/office/drawing/2014/main" id="{F885DFE0-7A07-44E2-B36B-862DEB13493C}"/>
              </a:ext>
            </a:extLst>
          </p:cNvPr>
          <p:cNvSpPr/>
          <p:nvPr/>
        </p:nvSpPr>
        <p:spPr>
          <a:xfrm>
            <a:off x="731951" y="3639478"/>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1314</a:t>
            </a:r>
          </a:p>
        </p:txBody>
      </p:sp>
      <p:sp>
        <p:nvSpPr>
          <p:cNvPr id="15" name="Rectangle 14">
            <a:hlinkClick r:id="" action="ppaction://noaction">
              <a:snd r:embed="rId6" name="9.1.1.3 Slide 4 5.wav"/>
            </a:hlinkClick>
            <a:extLst>
              <a:ext uri="{FF2B5EF4-FFF2-40B4-BE49-F238E27FC236}">
                <a16:creationId xmlns:a16="http://schemas.microsoft.com/office/drawing/2014/main" id="{848506D8-F586-4FF6-B93D-C243A2445839}"/>
              </a:ext>
            </a:extLst>
          </p:cNvPr>
          <p:cNvSpPr/>
          <p:nvPr/>
        </p:nvSpPr>
        <p:spPr>
          <a:xfrm>
            <a:off x="731951" y="4259409"/>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1980</a:t>
            </a:r>
          </a:p>
        </p:txBody>
      </p:sp>
      <p:sp>
        <p:nvSpPr>
          <p:cNvPr id="17" name="Rectangle 16">
            <a:hlinkClick r:id="" action="ppaction://noaction">
              <a:snd r:embed="rId7" name="9.1.1.3 Slide 4 1.wav"/>
            </a:hlinkClick>
            <a:extLst>
              <a:ext uri="{FF2B5EF4-FFF2-40B4-BE49-F238E27FC236}">
                <a16:creationId xmlns:a16="http://schemas.microsoft.com/office/drawing/2014/main" id="{99DC23D8-8831-4EE5-8FB8-7B708027103D}"/>
              </a:ext>
            </a:extLst>
          </p:cNvPr>
          <p:cNvSpPr/>
          <p:nvPr/>
        </p:nvSpPr>
        <p:spPr>
          <a:xfrm>
            <a:off x="731951" y="1479636"/>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752</a:t>
            </a:r>
          </a:p>
        </p:txBody>
      </p:sp>
      <p:sp>
        <p:nvSpPr>
          <p:cNvPr id="18" name="Rectangle 17">
            <a:hlinkClick r:id="" action="ppaction://noaction">
              <a:snd r:embed="rId8" name="9.1.1.3 Slide 4 2.wav"/>
            </a:hlinkClick>
            <a:extLst>
              <a:ext uri="{FF2B5EF4-FFF2-40B4-BE49-F238E27FC236}">
                <a16:creationId xmlns:a16="http://schemas.microsoft.com/office/drawing/2014/main" id="{107D7D3D-44DE-42F7-A1C9-21E2FB470639}"/>
              </a:ext>
            </a:extLst>
          </p:cNvPr>
          <p:cNvSpPr/>
          <p:nvPr/>
        </p:nvSpPr>
        <p:spPr>
          <a:xfrm>
            <a:off x="731951" y="2034510"/>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1066</a:t>
            </a:r>
          </a:p>
        </p:txBody>
      </p:sp>
      <p:sp>
        <p:nvSpPr>
          <p:cNvPr id="19" name="TextBox 18">
            <a:extLst>
              <a:ext uri="{FF2B5EF4-FFF2-40B4-BE49-F238E27FC236}">
                <a16:creationId xmlns:a16="http://schemas.microsoft.com/office/drawing/2014/main" id="{331106D9-AD4F-4B31-B5CB-CF7A95BD4645}"/>
              </a:ext>
            </a:extLst>
          </p:cNvPr>
          <p:cNvSpPr txBox="1"/>
          <p:nvPr/>
        </p:nvSpPr>
        <p:spPr>
          <a:xfrm>
            <a:off x="1664966" y="1471716"/>
            <a:ext cx="5443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siebenhundert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zweiundfünfzig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713350C-5EB4-4F4B-8877-9378853F8634}"/>
              </a:ext>
            </a:extLst>
          </p:cNvPr>
          <p:cNvSpPr txBox="1"/>
          <p:nvPr/>
        </p:nvSpPr>
        <p:spPr>
          <a:xfrm>
            <a:off x="1624009" y="2016048"/>
            <a:ext cx="5443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sechsundsechzig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8F1C01A7-E20B-492D-9B53-BCCF524053E8}"/>
              </a:ext>
            </a:extLst>
          </p:cNvPr>
          <p:cNvSpPr/>
          <p:nvPr/>
        </p:nvSpPr>
        <p:spPr>
          <a:xfrm>
            <a:off x="8089325" y="1152767"/>
            <a:ext cx="3812987" cy="1720557"/>
          </a:xfrm>
          <a:prstGeom prst="wedgeRoundRectCallout">
            <a:avLst>
              <a:gd name="adj1" fmla="val -67212"/>
              <a:gd name="adj2" fmla="val -1501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we often say years in two parts: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1066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ten / sixty-six</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1105  eleven / o five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1980  nineteen / eighty</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hlinkClick r:id="" action="ppaction://noaction">
              <a:snd r:embed="rId9" name="9.1.1.3 Slide 4 6.wav"/>
            </a:hlinkClick>
            <a:extLst>
              <a:ext uri="{FF2B5EF4-FFF2-40B4-BE49-F238E27FC236}">
                <a16:creationId xmlns:a16="http://schemas.microsoft.com/office/drawing/2014/main" id="{2056C7EE-EDA1-4B18-ACDD-6229692EA0C6}"/>
              </a:ext>
            </a:extLst>
          </p:cNvPr>
          <p:cNvSpPr/>
          <p:nvPr/>
        </p:nvSpPr>
        <p:spPr>
          <a:xfrm>
            <a:off x="731951" y="5307928"/>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2005</a:t>
            </a:r>
          </a:p>
        </p:txBody>
      </p:sp>
      <p:sp>
        <p:nvSpPr>
          <p:cNvPr id="23" name="Rectangle 22">
            <a:hlinkClick r:id="" action="ppaction://noaction">
              <a:snd r:embed="rId10" name="9.1.1.3 Slide 4 7.wav"/>
            </a:hlinkClick>
            <a:extLst>
              <a:ext uri="{FF2B5EF4-FFF2-40B4-BE49-F238E27FC236}">
                <a16:creationId xmlns:a16="http://schemas.microsoft.com/office/drawing/2014/main" id="{E3B7C615-249F-4FEF-B1D3-78F04F8C9385}"/>
              </a:ext>
            </a:extLst>
          </p:cNvPr>
          <p:cNvSpPr/>
          <p:nvPr/>
        </p:nvSpPr>
        <p:spPr>
          <a:xfrm>
            <a:off x="731951" y="5862274"/>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2020</a:t>
            </a:r>
          </a:p>
        </p:txBody>
      </p:sp>
      <p:sp>
        <p:nvSpPr>
          <p:cNvPr id="24" name="TextBox 23">
            <a:extLst>
              <a:ext uri="{FF2B5EF4-FFF2-40B4-BE49-F238E27FC236}">
                <a16:creationId xmlns:a16="http://schemas.microsoft.com/office/drawing/2014/main" id="{99D30A5A-1225-43B9-BC4E-C58E6F214DEB}"/>
              </a:ext>
            </a:extLst>
          </p:cNvPr>
          <p:cNvSpPr txBox="1"/>
          <p:nvPr/>
        </p:nvSpPr>
        <p:spPr>
          <a:xfrm>
            <a:off x="1636168" y="5278263"/>
            <a:ext cx="4803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zweitausend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5518B10-4D4C-4DCB-BC3F-CB3B87F0AE80}"/>
              </a:ext>
            </a:extLst>
          </p:cNvPr>
          <p:cNvSpPr txBox="1"/>
          <p:nvPr/>
        </p:nvSpPr>
        <p:spPr>
          <a:xfrm>
            <a:off x="1636168" y="5846295"/>
            <a:ext cx="4803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zweitausend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51385A5-F734-4B90-84D0-CFB172DF54C9}"/>
              </a:ext>
            </a:extLst>
          </p:cNvPr>
          <p:cNvSpPr txBox="1"/>
          <p:nvPr/>
        </p:nvSpPr>
        <p:spPr>
          <a:xfrm>
            <a:off x="205331" y="1497312"/>
            <a:ext cx="396726" cy="430887"/>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4BDD0EF-50A7-48F7-88BC-39878EAAAB56}"/>
              </a:ext>
            </a:extLst>
          </p:cNvPr>
          <p:cNvSpPr txBox="1"/>
          <p:nvPr/>
        </p:nvSpPr>
        <p:spPr>
          <a:xfrm>
            <a:off x="205331" y="2031438"/>
            <a:ext cx="396726" cy="430887"/>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27D692E-4853-468C-A7D1-7163F431FF88}"/>
              </a:ext>
            </a:extLst>
          </p:cNvPr>
          <p:cNvSpPr txBox="1"/>
          <p:nvPr/>
        </p:nvSpPr>
        <p:spPr>
          <a:xfrm>
            <a:off x="205331" y="3043343"/>
            <a:ext cx="396726" cy="430887"/>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09BFD58A-0EBA-472E-897D-E2D147CDB450}"/>
              </a:ext>
            </a:extLst>
          </p:cNvPr>
          <p:cNvSpPr txBox="1"/>
          <p:nvPr/>
        </p:nvSpPr>
        <p:spPr>
          <a:xfrm>
            <a:off x="205331" y="3655280"/>
            <a:ext cx="396726" cy="430887"/>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08A403E-CFA6-4432-A6AA-D8AD6058F5BC}"/>
              </a:ext>
            </a:extLst>
          </p:cNvPr>
          <p:cNvSpPr txBox="1"/>
          <p:nvPr/>
        </p:nvSpPr>
        <p:spPr>
          <a:xfrm>
            <a:off x="205331" y="4274241"/>
            <a:ext cx="396726" cy="430887"/>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278AA1C-1E76-49ED-87C5-6CADAA4EFE81}"/>
              </a:ext>
            </a:extLst>
          </p:cNvPr>
          <p:cNvSpPr txBox="1"/>
          <p:nvPr/>
        </p:nvSpPr>
        <p:spPr>
          <a:xfrm>
            <a:off x="207022" y="5288513"/>
            <a:ext cx="396726" cy="430887"/>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421CFDE-A8B6-4AED-8304-CB173247039D}"/>
              </a:ext>
            </a:extLst>
          </p:cNvPr>
          <p:cNvSpPr txBox="1"/>
          <p:nvPr/>
        </p:nvSpPr>
        <p:spPr>
          <a:xfrm>
            <a:off x="205331" y="5871356"/>
            <a:ext cx="396726" cy="430887"/>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122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1" grpId="0"/>
      <p:bldP spid="12" grpId="0"/>
      <p:bldP spid="13" grpId="0" animBg="1"/>
      <p:bldP spid="14" grpId="0" animBg="1"/>
      <p:bldP spid="15" grpId="0" animBg="1"/>
      <p:bldP spid="17" grpId="0" animBg="1"/>
      <p:bldP spid="18" grpId="0" animBg="1"/>
      <p:bldP spid="19" grpId="0"/>
      <p:bldP spid="20" grpId="0"/>
      <p:bldP spid="21" grpId="0" animBg="1"/>
      <p:bldP spid="22" grpId="0" animBg="1"/>
      <p:bldP spid="23" grpId="0" animBg="1"/>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6857D92-F5A5-49B3-B6D2-530BE6EE3C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90" b="50969"/>
          <a:stretch/>
        </p:blipFill>
        <p:spPr>
          <a:xfrm>
            <a:off x="3665729" y="70230"/>
            <a:ext cx="1547235" cy="124720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921369"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Franz Marc </a:t>
            </a:r>
            <a:r>
              <a:rPr lang="en-GB" sz="3600" dirty="0">
                <a:solidFill>
                  <a:schemeClr val="bg1"/>
                </a:solidFill>
              </a:rPr>
              <a:t>[1/6]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6869" y="247046"/>
            <a:ext cx="19304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91625" y="1891149"/>
            <a:ext cx="11890080" cy="4401205"/>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1880</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wurde der deutsche Maler* Franz Marc in München geboren. Dort ist er bei seinen Eltern, zusammen mit seinem Bruder Paul, der zwei Jahre älter war, aufgewachsen.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1899</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er zur Universität gegangen und hat Theologie studiert. Jedoch war sein Ziel immer, Maler zu werden. Deshalb hat er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1900</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 Kunststudium an der Münchner Akademie angefangen.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1903</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Franz Marc zum ersten Mal nach Paris gefahren. Dort hat er die Bilder von Vincent van Gogh und von den Impressionisten gesehen.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1904</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er meist an Tierbildern gearbeitet. Seine Kunst ist in dieser </a:t>
            </a:r>
            <a:b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Zeit einfacher geworden.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1907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Marc zum zweiten Mal nach Paris gereist.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C9CA639-AE00-4D34-BB69-159C7CBA269E}"/>
              </a:ext>
            </a:extLst>
          </p:cNvPr>
          <p:cNvSpPr txBox="1"/>
          <p:nvPr/>
        </p:nvSpPr>
        <p:spPr>
          <a:xfrm>
            <a:off x="59335" y="1313414"/>
            <a:ext cx="8229600"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und </a:t>
            </a:r>
            <a:r>
              <a:rPr lang="en-GB" sz="2400" dirty="0" err="1">
                <a:solidFill>
                  <a:schemeClr val="accent5">
                    <a:lumMod val="50000"/>
                  </a:schemeClr>
                </a:solidFill>
              </a:rPr>
              <a:t>schreibe</a:t>
            </a:r>
            <a:r>
              <a:rPr lang="en-GB" sz="2400" dirty="0">
                <a:solidFill>
                  <a:schemeClr val="accent5">
                    <a:lumMod val="50000"/>
                  </a:schemeClr>
                </a:solidFill>
              </a:rPr>
              <a:t> die Jahre.</a:t>
            </a:r>
          </a:p>
        </p:txBody>
      </p:sp>
      <p:sp>
        <p:nvSpPr>
          <p:cNvPr id="9" name="Rectangle 8">
            <a:extLst>
              <a:ext uri="{FF2B5EF4-FFF2-40B4-BE49-F238E27FC236}">
                <a16:creationId xmlns:a16="http://schemas.microsoft.com/office/drawing/2014/main" id="{AA4F8C22-8C4C-4C28-88FA-AF9F41C6C86B}"/>
              </a:ext>
            </a:extLst>
          </p:cNvPr>
          <p:cNvSpPr/>
          <p:nvPr/>
        </p:nvSpPr>
        <p:spPr>
          <a:xfrm>
            <a:off x="154685" y="1910614"/>
            <a:ext cx="629086"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79EC43A-24C6-4CC3-8EB4-4E0775427A7E}"/>
              </a:ext>
            </a:extLst>
          </p:cNvPr>
          <p:cNvSpPr/>
          <p:nvPr/>
        </p:nvSpPr>
        <p:spPr>
          <a:xfrm>
            <a:off x="264078" y="1910614"/>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11" name="Rectangle 10">
            <a:extLst>
              <a:ext uri="{FF2B5EF4-FFF2-40B4-BE49-F238E27FC236}">
                <a16:creationId xmlns:a16="http://schemas.microsoft.com/office/drawing/2014/main" id="{7897081E-BFE9-401D-AD6F-EEC865982F65}"/>
              </a:ext>
            </a:extLst>
          </p:cNvPr>
          <p:cNvSpPr/>
          <p:nvPr/>
        </p:nvSpPr>
        <p:spPr>
          <a:xfrm>
            <a:off x="154685" y="2774048"/>
            <a:ext cx="656556"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A039D9B-0089-42E1-8B18-849B2F49DB3C}"/>
              </a:ext>
            </a:extLst>
          </p:cNvPr>
          <p:cNvSpPr/>
          <p:nvPr/>
        </p:nvSpPr>
        <p:spPr>
          <a:xfrm>
            <a:off x="272174" y="282969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13" name="Rectangle 12">
            <a:extLst>
              <a:ext uri="{FF2B5EF4-FFF2-40B4-BE49-F238E27FC236}">
                <a16:creationId xmlns:a16="http://schemas.microsoft.com/office/drawing/2014/main" id="{6B1F2871-FC4A-4148-84B5-5252A01AD3BC}"/>
              </a:ext>
            </a:extLst>
          </p:cNvPr>
          <p:cNvSpPr/>
          <p:nvPr/>
        </p:nvSpPr>
        <p:spPr>
          <a:xfrm>
            <a:off x="4172954" y="3131077"/>
            <a:ext cx="625915" cy="30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516AAE1-66BD-4DCC-9FE5-F991B5B7BFBF}"/>
              </a:ext>
            </a:extLst>
          </p:cNvPr>
          <p:cNvSpPr/>
          <p:nvPr/>
        </p:nvSpPr>
        <p:spPr>
          <a:xfrm>
            <a:off x="4356203" y="3131078"/>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15" name="Rectangle 14">
            <a:extLst>
              <a:ext uri="{FF2B5EF4-FFF2-40B4-BE49-F238E27FC236}">
                <a16:creationId xmlns:a16="http://schemas.microsoft.com/office/drawing/2014/main" id="{77AC1F1A-C75A-492C-9C30-429C63B40E74}"/>
              </a:ext>
            </a:extLst>
          </p:cNvPr>
          <p:cNvSpPr/>
          <p:nvPr/>
        </p:nvSpPr>
        <p:spPr>
          <a:xfrm>
            <a:off x="183066" y="4028366"/>
            <a:ext cx="565115" cy="30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398A98D-67FE-467A-BBE4-55EBED01382E}"/>
              </a:ext>
            </a:extLst>
          </p:cNvPr>
          <p:cNvSpPr/>
          <p:nvPr/>
        </p:nvSpPr>
        <p:spPr>
          <a:xfrm>
            <a:off x="255999" y="408671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17" name="Rectangle 16">
            <a:extLst>
              <a:ext uri="{FF2B5EF4-FFF2-40B4-BE49-F238E27FC236}">
                <a16:creationId xmlns:a16="http://schemas.microsoft.com/office/drawing/2014/main" id="{ABBAB296-CE5D-4864-89CF-3CBF7E19E2CA}"/>
              </a:ext>
            </a:extLst>
          </p:cNvPr>
          <p:cNvSpPr/>
          <p:nvPr/>
        </p:nvSpPr>
        <p:spPr>
          <a:xfrm>
            <a:off x="127215" y="5015947"/>
            <a:ext cx="656556" cy="232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E8B1004-F518-4852-9314-5A38C1A962B3}"/>
              </a:ext>
            </a:extLst>
          </p:cNvPr>
          <p:cNvSpPr/>
          <p:nvPr/>
        </p:nvSpPr>
        <p:spPr>
          <a:xfrm>
            <a:off x="255999" y="491434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19" name="Rectangle 18">
            <a:extLst>
              <a:ext uri="{FF2B5EF4-FFF2-40B4-BE49-F238E27FC236}">
                <a16:creationId xmlns:a16="http://schemas.microsoft.com/office/drawing/2014/main" id="{D11E1984-965B-4EE8-8461-10012D284317}"/>
              </a:ext>
            </a:extLst>
          </p:cNvPr>
          <p:cNvSpPr/>
          <p:nvPr/>
        </p:nvSpPr>
        <p:spPr>
          <a:xfrm>
            <a:off x="140689" y="5882240"/>
            <a:ext cx="618571" cy="30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0EAC9421-B63C-46BA-9ECD-5CD0791E5D52}"/>
              </a:ext>
            </a:extLst>
          </p:cNvPr>
          <p:cNvSpPr/>
          <p:nvPr/>
        </p:nvSpPr>
        <p:spPr>
          <a:xfrm>
            <a:off x="264078" y="585904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21" name="Speech Bubble: Rectangle with Corners Rounded 1">
            <a:extLst>
              <a:ext uri="{FF2B5EF4-FFF2-40B4-BE49-F238E27FC236}">
                <a16:creationId xmlns:a16="http://schemas.microsoft.com/office/drawing/2014/main" id="{E1DD9031-D2FC-4DF8-8667-BA55BA2AD584}"/>
              </a:ext>
            </a:extLst>
          </p:cNvPr>
          <p:cNvSpPr/>
          <p:nvPr/>
        </p:nvSpPr>
        <p:spPr>
          <a:xfrm>
            <a:off x="9532251" y="913873"/>
            <a:ext cx="2425076" cy="400919"/>
          </a:xfrm>
          <a:prstGeom prst="wedgeRoundRectCallout">
            <a:avLst>
              <a:gd name="adj1" fmla="val -47051"/>
              <a:gd name="adj2" fmla="val 2277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dirty="0">
                <a:ln>
                  <a:noFill/>
                </a:ln>
                <a:solidFill>
                  <a:prstClr val="white"/>
                </a:solidFill>
                <a:effectLst/>
                <a:uLnTx/>
                <a:uFillTx/>
                <a:latin typeface="Century Gothic" panose="020F0302020204030204"/>
                <a:ea typeface="+mn-ea"/>
                <a:cs typeface="+mn-cs"/>
              </a:rPr>
              <a:t>*Maler</a:t>
            </a:r>
            <a:r>
              <a:rPr kumimoji="0" lang="en-GB" sz="2000" b="0" u="none" strike="noStrike" kern="1200" cap="none" spc="0" normalizeH="0" dirty="0">
                <a:ln>
                  <a:noFill/>
                </a:ln>
                <a:solidFill>
                  <a:prstClr val="white"/>
                </a:solidFill>
                <a:effectLst/>
                <a:uLnTx/>
                <a:uFillTx/>
                <a:latin typeface="Century Gothic" panose="020F0302020204030204"/>
                <a:ea typeface="+mn-ea"/>
                <a:cs typeface="+mn-cs"/>
              </a:rPr>
              <a:t> – painter</a:t>
            </a:r>
          </a:p>
        </p:txBody>
      </p:sp>
      <p:pic>
        <p:nvPicPr>
          <p:cNvPr id="6" name="9.2.2.2 Slide 35">
            <a:hlinkClick r:id="" action="ppaction://media"/>
            <a:extLst>
              <a:ext uri="{FF2B5EF4-FFF2-40B4-BE49-F238E27FC236}">
                <a16:creationId xmlns:a16="http://schemas.microsoft.com/office/drawing/2014/main" id="{D7A60851-9EC8-46A3-9DC5-F32ABFC26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92790" y="265042"/>
            <a:ext cx="1077843" cy="1077843"/>
          </a:xfrm>
          <a:prstGeom prst="rect">
            <a:avLst/>
          </a:prstGeom>
        </p:spPr>
      </p:pic>
      <p:pic>
        <p:nvPicPr>
          <p:cNvPr id="22" name="Picture 21" descr="A picture containing text, bedclothes, fabric&#10;&#10;Description automatically generated">
            <a:extLst>
              <a:ext uri="{FF2B5EF4-FFF2-40B4-BE49-F238E27FC236}">
                <a16:creationId xmlns:a16="http://schemas.microsoft.com/office/drawing/2014/main" id="{CBC61650-53B5-48A3-99FB-C29CAB6CE8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0257" y="4572135"/>
            <a:ext cx="3624909" cy="2261793"/>
          </a:xfrm>
          <a:prstGeom prst="rect">
            <a:avLst/>
          </a:prstGeom>
        </p:spPr>
      </p:pic>
    </p:spTree>
    <p:extLst>
      <p:ext uri="{BB962C8B-B14F-4D97-AF65-F5344CB8AC3E}">
        <p14:creationId xmlns:p14="http://schemas.microsoft.com/office/powerpoint/2010/main" val="407997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924BB9-9640-405A-8164-EFB916B7B8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90" b="50969"/>
          <a:stretch/>
        </p:blipFill>
        <p:spPr>
          <a:xfrm>
            <a:off x="3680008" y="98270"/>
            <a:ext cx="1547235" cy="124720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991708"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Franz Marc </a:t>
            </a:r>
            <a:r>
              <a:rPr lang="en-GB" sz="3600" dirty="0">
                <a:solidFill>
                  <a:schemeClr val="bg1"/>
                </a:solidFill>
              </a:rPr>
              <a:t>[2/6]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6869" y="247046"/>
            <a:ext cx="19304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50960" y="2549758"/>
            <a:ext cx="1189008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Kandinsky und Marc haben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1911</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Künstlergruppe „Der Blaue Reiter“* begonnen. In dieser Zeit hat Marc neue Ideen insbesondere* über die Symbolkraft* von Farben entwickelt.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1912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Franz Marc noch einmal nach Paris gefahren. Danach ist seine Kunst noch abstrakter geworden.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vierten März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1916</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Marc als Soldat im Ersten Weltkrieg in Verdun gestorben. Er hatte sein Skizzenbuch* mit. Sein bester Freund, August Macke, ist an der Westfront gefallen.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November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2007</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man 18 Millionen Dollar für Franz Marcs "Der Wasserfall (Frauen unter einem Wasserfall)" im New Yorker Auktionshaus Sotheby’s bezahlt – eine Rekordsumme.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3D892265-B99F-4186-91CF-2587DE3E4E17}"/>
              </a:ext>
            </a:extLst>
          </p:cNvPr>
          <p:cNvSpPr/>
          <p:nvPr/>
        </p:nvSpPr>
        <p:spPr>
          <a:xfrm>
            <a:off x="3734335" y="2765231"/>
            <a:ext cx="513402" cy="404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E075D33-0037-41E3-81BE-D3060B12F7F5}"/>
              </a:ext>
            </a:extLst>
          </p:cNvPr>
          <p:cNvSpPr/>
          <p:nvPr/>
        </p:nvSpPr>
        <p:spPr>
          <a:xfrm>
            <a:off x="3841338" y="2866724"/>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11" name="Rectangle 10">
            <a:extLst>
              <a:ext uri="{FF2B5EF4-FFF2-40B4-BE49-F238E27FC236}">
                <a16:creationId xmlns:a16="http://schemas.microsoft.com/office/drawing/2014/main" id="{8C58D19C-6018-469F-B991-6185ECD67C99}"/>
              </a:ext>
            </a:extLst>
          </p:cNvPr>
          <p:cNvSpPr/>
          <p:nvPr/>
        </p:nvSpPr>
        <p:spPr>
          <a:xfrm>
            <a:off x="86707" y="3810572"/>
            <a:ext cx="788638" cy="302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FEE1156-09AF-45B8-8F79-2EAE59863CF0}"/>
              </a:ext>
            </a:extLst>
          </p:cNvPr>
          <p:cNvSpPr/>
          <p:nvPr/>
        </p:nvSpPr>
        <p:spPr>
          <a:xfrm>
            <a:off x="303226" y="3795050"/>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14" name="Rectangle 13">
            <a:extLst>
              <a:ext uri="{FF2B5EF4-FFF2-40B4-BE49-F238E27FC236}">
                <a16:creationId xmlns:a16="http://schemas.microsoft.com/office/drawing/2014/main" id="{37959076-374A-4BDF-BB66-4CB209977B93}"/>
              </a:ext>
            </a:extLst>
          </p:cNvPr>
          <p:cNvSpPr/>
          <p:nvPr/>
        </p:nvSpPr>
        <p:spPr>
          <a:xfrm>
            <a:off x="2347261" y="4687129"/>
            <a:ext cx="545320" cy="304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2E39FB6-84B3-4591-AF8C-5C67BB15C7DA}"/>
              </a:ext>
            </a:extLst>
          </p:cNvPr>
          <p:cNvSpPr/>
          <p:nvPr/>
        </p:nvSpPr>
        <p:spPr>
          <a:xfrm>
            <a:off x="2241566" y="4753990"/>
            <a:ext cx="698654" cy="299523"/>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16" name="Rectangle 15">
            <a:extLst>
              <a:ext uri="{FF2B5EF4-FFF2-40B4-BE49-F238E27FC236}">
                <a16:creationId xmlns:a16="http://schemas.microsoft.com/office/drawing/2014/main" id="{CC17E32F-8679-42B3-8B5D-9EBAE01067EF}"/>
              </a:ext>
            </a:extLst>
          </p:cNvPr>
          <p:cNvSpPr/>
          <p:nvPr/>
        </p:nvSpPr>
        <p:spPr>
          <a:xfrm>
            <a:off x="1999107" y="5541553"/>
            <a:ext cx="559175" cy="392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9DF4A46-7C3E-4472-A27B-3DA4EEDA737E}"/>
              </a:ext>
            </a:extLst>
          </p:cNvPr>
          <p:cNvSpPr/>
          <p:nvPr/>
        </p:nvSpPr>
        <p:spPr>
          <a:xfrm>
            <a:off x="1929367" y="5640372"/>
            <a:ext cx="698654" cy="299523"/>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11</a:t>
            </a:r>
          </a:p>
        </p:txBody>
      </p:sp>
      <p:sp>
        <p:nvSpPr>
          <p:cNvPr id="18" name="Speech Bubble: Rectangle with Corners Rounded 1">
            <a:extLst>
              <a:ext uri="{FF2B5EF4-FFF2-40B4-BE49-F238E27FC236}">
                <a16:creationId xmlns:a16="http://schemas.microsoft.com/office/drawing/2014/main" id="{E9F4EAB8-8E6B-4C62-844F-61D60A2F3A21}"/>
              </a:ext>
            </a:extLst>
          </p:cNvPr>
          <p:cNvSpPr/>
          <p:nvPr/>
        </p:nvSpPr>
        <p:spPr>
          <a:xfrm>
            <a:off x="8259171" y="706905"/>
            <a:ext cx="3781869" cy="1783913"/>
          </a:xfrm>
          <a:prstGeom prst="wedgeRoundRectCallout">
            <a:avLst>
              <a:gd name="adj1" fmla="val -47051"/>
              <a:gd name="adj2" fmla="val 2277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*die </a:t>
            </a:r>
            <a:r>
              <a:rPr lang="en-GB" sz="2000" noProof="0" dirty="0" err="1">
                <a:solidFill>
                  <a:prstClr val="white"/>
                </a:solidFill>
                <a:latin typeface="Century Gothic" panose="020F0302020204030204"/>
              </a:rPr>
              <a:t>Ausstellung</a:t>
            </a:r>
            <a:r>
              <a:rPr lang="en-GB" sz="2000" noProof="0" dirty="0">
                <a:solidFill>
                  <a:prstClr val="white"/>
                </a:solidFill>
                <a:latin typeface="Century Gothic" panose="020F0302020204030204"/>
              </a:rPr>
              <a:t> – exhibition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aseline="0" noProof="0" dirty="0">
                <a:solidFill>
                  <a:prstClr val="white"/>
                </a:solidFill>
                <a:latin typeface="Century Gothic" panose="020F0302020204030204"/>
              </a:rPr>
              <a:t>der Reiter</a:t>
            </a:r>
            <a:r>
              <a:rPr lang="en-GB" sz="2000" noProof="0" dirty="0">
                <a:solidFill>
                  <a:prstClr val="white"/>
                </a:solidFill>
                <a:latin typeface="Century Gothic" panose="020F0302020204030204"/>
              </a:rPr>
              <a:t> – rider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i</a:t>
            </a:r>
            <a:r>
              <a:rPr kumimoji="0" lang="en-GB" sz="2000" b="0" u="none" strike="noStrike" kern="1200" cap="none" spc="0" normalizeH="0" baseline="0" dirty="0" err="1">
                <a:ln>
                  <a:noFill/>
                </a:ln>
                <a:solidFill>
                  <a:prstClr val="white"/>
                </a:solidFill>
                <a:effectLst/>
                <a:uLnTx/>
                <a:uFillTx/>
                <a:latin typeface="Century Gothic" panose="020F0302020204030204"/>
                <a:ea typeface="+mn-ea"/>
                <a:cs typeface="+mn-cs"/>
              </a:rPr>
              <a:t>nsbesondere</a:t>
            </a:r>
            <a:r>
              <a:rPr kumimoji="0" lang="en-GB" sz="2000" b="0" u="none" strike="noStrike" kern="1200" cap="none" spc="0" normalizeH="0" baseline="0" dirty="0">
                <a:ln>
                  <a:noFill/>
                </a:ln>
                <a:solidFill>
                  <a:prstClr val="white"/>
                </a:solidFill>
                <a:effectLst/>
                <a:uLnTx/>
                <a:uFillTx/>
                <a:latin typeface="Century Gothic" panose="020F0302020204030204"/>
                <a:ea typeface="+mn-ea"/>
                <a:cs typeface="+mn-cs"/>
              </a:rPr>
              <a:t> – especially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die Kraft – strength, 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dirty="0">
                <a:ln>
                  <a:noFill/>
                </a:ln>
                <a:solidFill>
                  <a:prstClr val="white"/>
                </a:solidFill>
                <a:effectLst/>
                <a:uLnTx/>
                <a:uFillTx/>
                <a:latin typeface="Century Gothic" panose="020F0302020204030204"/>
                <a:ea typeface="+mn-ea"/>
                <a:cs typeface="+mn-cs"/>
              </a:rPr>
              <a:t>die </a:t>
            </a:r>
            <a:r>
              <a:rPr kumimoji="0" lang="en-GB" sz="2000" b="0" u="none" strike="noStrike" kern="1200" cap="none" spc="0" normalizeH="0" baseline="0" dirty="0" err="1">
                <a:ln>
                  <a:noFill/>
                </a:ln>
                <a:solidFill>
                  <a:prstClr val="white"/>
                </a:solidFill>
                <a:effectLst/>
                <a:uLnTx/>
                <a:uFillTx/>
                <a:latin typeface="Century Gothic" panose="020F0302020204030204"/>
                <a:ea typeface="+mn-ea"/>
                <a:cs typeface="+mn-cs"/>
              </a:rPr>
              <a:t>Skizzen</a:t>
            </a:r>
            <a:r>
              <a:rPr kumimoji="0" lang="en-GB" sz="2000" b="0" u="none" strike="noStrike" kern="1200" cap="none" spc="0" normalizeH="0" baseline="0" dirty="0">
                <a:ln>
                  <a:noFill/>
                </a:ln>
                <a:solidFill>
                  <a:prstClr val="white"/>
                </a:solidFill>
                <a:effectLst/>
                <a:uLnTx/>
                <a:uFillTx/>
                <a:latin typeface="Century Gothic" panose="020F0302020204030204"/>
                <a:ea typeface="+mn-ea"/>
                <a:cs typeface="+mn-cs"/>
              </a:rPr>
              <a:t> – sketches</a:t>
            </a:r>
            <a:endPar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2BB2609-61AC-4D25-95A2-D4627E451797}"/>
              </a:ext>
            </a:extLst>
          </p:cNvPr>
          <p:cNvSpPr txBox="1"/>
          <p:nvPr/>
        </p:nvSpPr>
        <p:spPr>
          <a:xfrm>
            <a:off x="180000" y="1403898"/>
            <a:ext cx="8033877" cy="1323439"/>
          </a:xfrm>
          <a:prstGeom prst="rect">
            <a:avLst/>
          </a:prstGeom>
          <a:noFill/>
        </p:spPr>
        <p:txBody>
          <a:bodyPr wrap="square" rtlCol="0">
            <a:spAutoFit/>
          </a:bodyPr>
          <a:lstStyle/>
          <a:p>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1910</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die erste Ausstellung* von seinen Bildern in der Galerie Brakl. Er und der Maler August Macke sind gute Freunde geworden. Im gleichen Jahr ist Marc mit Wassily Kandinsky in Kontakt gekommen.</a:t>
            </a:r>
          </a:p>
        </p:txBody>
      </p:sp>
      <p:sp>
        <p:nvSpPr>
          <p:cNvPr id="6" name="Rectangle 5">
            <a:extLst>
              <a:ext uri="{FF2B5EF4-FFF2-40B4-BE49-F238E27FC236}">
                <a16:creationId xmlns:a16="http://schemas.microsoft.com/office/drawing/2014/main" id="{86C62C90-FEC5-47D1-A41D-6A63556B3D84}"/>
              </a:ext>
            </a:extLst>
          </p:cNvPr>
          <p:cNvSpPr/>
          <p:nvPr/>
        </p:nvSpPr>
        <p:spPr>
          <a:xfrm>
            <a:off x="200426" y="1421898"/>
            <a:ext cx="708274"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02D4AA3-4169-413B-8E6D-7DDD9CAE97F3}"/>
              </a:ext>
            </a:extLst>
          </p:cNvPr>
          <p:cNvSpPr/>
          <p:nvPr/>
        </p:nvSpPr>
        <p:spPr>
          <a:xfrm>
            <a:off x="362912" y="1403898"/>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pic>
        <p:nvPicPr>
          <p:cNvPr id="13" name="9.2.2.2 Slide 36">
            <a:hlinkClick r:id="" action="ppaction://media"/>
            <a:extLst>
              <a:ext uri="{FF2B5EF4-FFF2-40B4-BE49-F238E27FC236}">
                <a16:creationId xmlns:a16="http://schemas.microsoft.com/office/drawing/2014/main" id="{0144A644-9CB8-4316-8A57-51BDB34DFD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4758" y="384391"/>
            <a:ext cx="900433" cy="900433"/>
          </a:xfrm>
          <a:prstGeom prst="rect">
            <a:avLst/>
          </a:prstGeom>
        </p:spPr>
      </p:pic>
    </p:spTree>
    <p:extLst>
      <p:ext uri="{BB962C8B-B14F-4D97-AF65-F5344CB8AC3E}">
        <p14:creationId xmlns:p14="http://schemas.microsoft.com/office/powerpoint/2010/main" val="36053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3"/>
                </p:tgtEl>
              </p:cMediaNode>
            </p:audio>
          </p:childTnLst>
        </p:cTn>
      </p:par>
    </p:tnLst>
    <p:bldLst>
      <p:bldP spid="9" grpId="0" animBg="1"/>
      <p:bldP spid="10" grpId="0" animBg="1"/>
      <p:bldP spid="11" grpId="0" animBg="1"/>
      <p:bldP spid="12" grpId="0" animBg="1"/>
      <p:bldP spid="14" grpId="0" animBg="1"/>
      <p:bldP spid="15" grpId="0" animBg="1"/>
      <p:bldP spid="16" grpId="0" animBg="1"/>
      <p:bldP spid="17"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09292"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Franz Marc </a:t>
            </a:r>
            <a:r>
              <a:rPr lang="en-GB" sz="3600" dirty="0">
                <a:solidFill>
                  <a:schemeClr val="bg1"/>
                </a:solidFill>
              </a:rPr>
              <a:t>[3/6]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5215" y="247047"/>
            <a:ext cx="1002112" cy="3332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97278" y="1184093"/>
            <a:ext cx="86195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1800 wurde der deutsche Maler Franz Marc in München geboren. Dort ist er mit bei seinen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Eltern</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zusammen mit seinem Bruder Paul, der zwei Jahre älter war, aufgewachsen.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1899 ist er zur Universität gegangen und hat Theologie studiert.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Jedoch</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sein Ziel immer, Maler zu werden. </a:t>
            </a:r>
          </a:p>
        </p:txBody>
      </p:sp>
      <p:sp>
        <p:nvSpPr>
          <p:cNvPr id="2" name="TextBox 1">
            <a:extLst>
              <a:ext uri="{FF2B5EF4-FFF2-40B4-BE49-F238E27FC236}">
                <a16:creationId xmlns:a16="http://schemas.microsoft.com/office/drawing/2014/main" id="{1C9CA639-AE00-4D34-BB69-159C7CBA269E}"/>
              </a:ext>
            </a:extLst>
          </p:cNvPr>
          <p:cNvSpPr txBox="1"/>
          <p:nvPr/>
        </p:nvSpPr>
        <p:spPr>
          <a:xfrm>
            <a:off x="3920118" y="293571"/>
            <a:ext cx="11890079" cy="707886"/>
          </a:xfrm>
          <a:prstGeom prst="rect">
            <a:avLst/>
          </a:prstGeom>
          <a:noFill/>
        </p:spPr>
        <p:txBody>
          <a:bodyPr wrap="square" rtlCol="0">
            <a:spAutoFit/>
          </a:bodyPr>
          <a:lstStyle/>
          <a:p>
            <a:pPr algn="l"/>
            <a:r>
              <a:rPr lang="en-GB" sz="2000" dirty="0">
                <a:solidFill>
                  <a:schemeClr val="accent5">
                    <a:lumMod val="50000"/>
                  </a:schemeClr>
                </a:solidFill>
              </a:rPr>
              <a:t>Dieser Text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ziemlich</a:t>
            </a:r>
            <a:r>
              <a:rPr lang="en-GB" sz="2000" dirty="0">
                <a:solidFill>
                  <a:schemeClr val="accent5">
                    <a:lumMod val="50000"/>
                  </a:schemeClr>
                </a:solidFill>
              </a:rPr>
              <a:t> </a:t>
            </a:r>
            <a:r>
              <a:rPr lang="en-GB" sz="2000" dirty="0" err="1">
                <a:solidFill>
                  <a:schemeClr val="accent5">
                    <a:lumMod val="50000"/>
                  </a:schemeClr>
                </a:solidFill>
              </a:rPr>
              <a:t>formell</a:t>
            </a:r>
            <a:r>
              <a:rPr lang="en-GB" sz="2000"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Change the words in bold for less formal alternatives.</a:t>
            </a:r>
          </a:p>
        </p:txBody>
      </p:sp>
      <p:sp>
        <p:nvSpPr>
          <p:cNvPr id="8" name="Rectangle 7">
            <a:extLst>
              <a:ext uri="{FF2B5EF4-FFF2-40B4-BE49-F238E27FC236}">
                <a16:creationId xmlns:a16="http://schemas.microsoft.com/office/drawing/2014/main" id="{D43F963D-15BD-4F09-9A7F-AB37B107F004}"/>
              </a:ext>
            </a:extLst>
          </p:cNvPr>
          <p:cNvSpPr/>
          <p:nvPr/>
        </p:nvSpPr>
        <p:spPr>
          <a:xfrm>
            <a:off x="2492164" y="3535022"/>
            <a:ext cx="8212238" cy="2554545"/>
          </a:xfrm>
          <a:prstGeom prst="rect">
            <a:avLst/>
          </a:prstGeom>
        </p:spPr>
        <p:txBody>
          <a:bodyPr wrap="square">
            <a:spAutoFit/>
          </a:bodyPr>
          <a:lstStyle/>
          <a:p>
            <a:pPr lvl="0">
              <a:defRPr/>
            </a:pPr>
            <a:r>
              <a:rPr lang="de-DE" sz="2000" dirty="0">
                <a:solidFill>
                  <a:srgbClr val="4472C4">
                    <a:lumMod val="50000"/>
                  </a:srgbClr>
                </a:solidFill>
              </a:rPr>
              <a:t>1904 hat er </a:t>
            </a:r>
            <a:r>
              <a:rPr lang="de-DE" sz="2000" b="1" dirty="0">
                <a:solidFill>
                  <a:srgbClr val="4472C4">
                    <a:lumMod val="50000"/>
                  </a:srgbClr>
                </a:solidFill>
              </a:rPr>
              <a:t>meist</a:t>
            </a:r>
            <a:r>
              <a:rPr lang="de-DE" sz="2000" dirty="0">
                <a:solidFill>
                  <a:srgbClr val="4472C4">
                    <a:lumMod val="50000"/>
                  </a:srgbClr>
                </a:solidFill>
              </a:rPr>
              <a:t> an Tierbildern gearbeitet. Seine Kunst ist in dieser Zeit einfacher geworden.</a:t>
            </a:r>
          </a:p>
          <a:p>
            <a:pPr lvl="0">
              <a:defRPr/>
            </a:pPr>
            <a:r>
              <a:rPr lang="de-DE" sz="2000" dirty="0">
                <a:solidFill>
                  <a:srgbClr val="4472C4">
                    <a:lumMod val="50000"/>
                  </a:srgbClr>
                </a:solidFill>
              </a:rPr>
              <a:t> </a:t>
            </a:r>
          </a:p>
          <a:p>
            <a:pPr lvl="0">
              <a:defRPr/>
            </a:pPr>
            <a:r>
              <a:rPr lang="de-DE" sz="2000" dirty="0">
                <a:solidFill>
                  <a:srgbClr val="4472C4">
                    <a:lumMod val="50000"/>
                  </a:srgbClr>
                </a:solidFill>
              </a:rPr>
              <a:t>1907 ist Marc zum zweiten Mal nach Paris gereist.</a:t>
            </a:r>
            <a:br>
              <a:rPr lang="de-DE" sz="2000" dirty="0">
                <a:solidFill>
                  <a:srgbClr val="4472C4">
                    <a:lumMod val="50000"/>
                  </a:srgbClr>
                </a:solidFill>
              </a:rPr>
            </a:br>
            <a:br>
              <a:rPr lang="de-DE" sz="2000" dirty="0">
                <a:solidFill>
                  <a:srgbClr val="4472C4">
                    <a:lumMod val="50000"/>
                  </a:srgbClr>
                </a:solidFill>
              </a:rPr>
            </a:br>
            <a:r>
              <a:rPr lang="de-DE" sz="2000" dirty="0">
                <a:solidFill>
                  <a:srgbClr val="4472C4">
                    <a:lumMod val="50000"/>
                  </a:srgbClr>
                </a:solidFill>
              </a:rPr>
              <a:t>Kandinsky und Marc haben 1911 die Künstlergruppe „Der Blaue Reiter“ begonnen. In dieser Zeit hat Marc neue Ideen </a:t>
            </a:r>
            <a:r>
              <a:rPr lang="de-DE" sz="2000" b="1" dirty="0">
                <a:solidFill>
                  <a:srgbClr val="4472C4">
                    <a:lumMod val="50000"/>
                  </a:srgbClr>
                </a:solidFill>
              </a:rPr>
              <a:t>insbesondere</a:t>
            </a:r>
            <a:r>
              <a:rPr lang="de-DE" sz="2000" dirty="0">
                <a:solidFill>
                  <a:srgbClr val="4472C4">
                    <a:lumMod val="50000"/>
                  </a:srgbClr>
                </a:solidFill>
              </a:rPr>
              <a:t> über die Symbolkraft von Farben entwickelt.</a:t>
            </a:r>
          </a:p>
        </p:txBody>
      </p:sp>
      <p:pic>
        <p:nvPicPr>
          <p:cNvPr id="13" name="Picture 12" descr="A picture containing text, drawing, graffiti, colorful&#10;&#10;Description automatically generated">
            <a:extLst>
              <a:ext uri="{FF2B5EF4-FFF2-40B4-BE49-F238E27FC236}">
                <a16:creationId xmlns:a16="http://schemas.microsoft.com/office/drawing/2014/main" id="{EA40D82A-E13C-42A7-B2DC-651CE24C83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70" y="3271722"/>
            <a:ext cx="1902989" cy="2538732"/>
          </a:xfrm>
          <a:prstGeom prst="rect">
            <a:avLst/>
          </a:prstGeom>
        </p:spPr>
      </p:pic>
      <p:pic>
        <p:nvPicPr>
          <p:cNvPr id="10" name="Picture 9" descr="A picture containing indoor, colorful&#10;&#10;Description automatically generated">
            <a:extLst>
              <a:ext uri="{FF2B5EF4-FFF2-40B4-BE49-F238E27FC236}">
                <a16:creationId xmlns:a16="http://schemas.microsoft.com/office/drawing/2014/main" id="{A9FBFC4F-98DB-4CB7-BCF4-407B4AAF7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5158" y="968754"/>
            <a:ext cx="2331141" cy="2554545"/>
          </a:xfrm>
          <a:prstGeom prst="rect">
            <a:avLst/>
          </a:prstGeom>
        </p:spPr>
      </p:pic>
      <p:sp>
        <p:nvSpPr>
          <p:cNvPr id="12" name="TextBox 11">
            <a:extLst>
              <a:ext uri="{FF2B5EF4-FFF2-40B4-BE49-F238E27FC236}">
                <a16:creationId xmlns:a16="http://schemas.microsoft.com/office/drawing/2014/main" id="{4B50AFA5-0AA3-492F-B45A-3D7ECD85DACC}"/>
              </a:ext>
            </a:extLst>
          </p:cNvPr>
          <p:cNvSpPr txBox="1"/>
          <p:nvPr/>
        </p:nvSpPr>
        <p:spPr>
          <a:xfrm>
            <a:off x="287427" y="5711119"/>
            <a:ext cx="2033886" cy="707886"/>
          </a:xfrm>
          <a:prstGeom prst="rect">
            <a:avLst/>
          </a:prstGeom>
          <a:noFill/>
        </p:spPr>
        <p:txBody>
          <a:bodyPr wrap="square" rtlCol="0">
            <a:spAutoFit/>
          </a:bodyPr>
          <a:lstStyle/>
          <a:p>
            <a:pPr algn="ctr"/>
            <a:r>
              <a:rPr lang="en-GB" sz="2000" dirty="0" err="1">
                <a:solidFill>
                  <a:schemeClr val="accent5">
                    <a:lumMod val="50000"/>
                  </a:schemeClr>
                </a:solidFill>
              </a:rPr>
              <a:t>Blaues</a:t>
            </a:r>
            <a:r>
              <a:rPr lang="en-GB" sz="2000" dirty="0">
                <a:solidFill>
                  <a:schemeClr val="accent5">
                    <a:lumMod val="50000"/>
                  </a:schemeClr>
                </a:solidFill>
              </a:rPr>
              <a:t> </a:t>
            </a:r>
            <a:r>
              <a:rPr lang="en-GB" sz="2000" dirty="0" err="1">
                <a:solidFill>
                  <a:schemeClr val="accent5">
                    <a:lumMod val="50000"/>
                  </a:schemeClr>
                </a:solidFill>
              </a:rPr>
              <a:t>Pferd</a:t>
            </a:r>
            <a:r>
              <a:rPr lang="en-GB" sz="2000" dirty="0">
                <a:solidFill>
                  <a:schemeClr val="accent5">
                    <a:lumMod val="50000"/>
                  </a:schemeClr>
                </a:solidFill>
              </a:rPr>
              <a:t> (1911)</a:t>
            </a:r>
          </a:p>
        </p:txBody>
      </p:sp>
      <p:sp>
        <p:nvSpPr>
          <p:cNvPr id="17" name="TextBox 16">
            <a:extLst>
              <a:ext uri="{FF2B5EF4-FFF2-40B4-BE49-F238E27FC236}">
                <a16:creationId xmlns:a16="http://schemas.microsoft.com/office/drawing/2014/main" id="{3572B663-DA32-4161-BAE7-0B28BBDE0A6A}"/>
              </a:ext>
            </a:extLst>
          </p:cNvPr>
          <p:cNvSpPr txBox="1"/>
          <p:nvPr/>
        </p:nvSpPr>
        <p:spPr>
          <a:xfrm>
            <a:off x="10088763" y="3523299"/>
            <a:ext cx="2033886" cy="707886"/>
          </a:xfrm>
          <a:prstGeom prst="rect">
            <a:avLst/>
          </a:prstGeom>
          <a:noFill/>
        </p:spPr>
        <p:txBody>
          <a:bodyPr wrap="square" rtlCol="0">
            <a:spAutoFit/>
          </a:bodyPr>
          <a:lstStyle/>
          <a:p>
            <a:pPr algn="ctr"/>
            <a:r>
              <a:rPr lang="en-GB" sz="2000" dirty="0">
                <a:solidFill>
                  <a:schemeClr val="accent5">
                    <a:lumMod val="50000"/>
                  </a:schemeClr>
                </a:solidFill>
              </a:rPr>
              <a:t>Der Tiger (1912)</a:t>
            </a:r>
          </a:p>
        </p:txBody>
      </p:sp>
      <p:sp>
        <p:nvSpPr>
          <p:cNvPr id="21" name="Speech Bubble: Rectangle with Corners Rounded 1">
            <a:extLst>
              <a:ext uri="{FF2B5EF4-FFF2-40B4-BE49-F238E27FC236}">
                <a16:creationId xmlns:a16="http://schemas.microsoft.com/office/drawing/2014/main" id="{CCDDBBE6-CEB2-4EED-BABB-77AC1DEC4E51}"/>
              </a:ext>
            </a:extLst>
          </p:cNvPr>
          <p:cNvSpPr/>
          <p:nvPr/>
        </p:nvSpPr>
        <p:spPr>
          <a:xfrm>
            <a:off x="97278" y="3184349"/>
            <a:ext cx="5872027" cy="336681"/>
          </a:xfrm>
          <a:prstGeom prst="wedgeRoundRectCallout">
            <a:avLst>
              <a:gd name="adj1" fmla="val -33297"/>
              <a:gd name="adj2" fmla="val -93889"/>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dirty="0" err="1">
                <a:solidFill>
                  <a:prstClr val="white"/>
                </a:solidFill>
                <a:latin typeface="Century Gothic" panose="020F0302020204030204"/>
              </a:rPr>
              <a:t>Jedoch</a:t>
            </a:r>
            <a:r>
              <a:rPr lang="en-GB" sz="2000" dirty="0">
                <a:solidFill>
                  <a:prstClr val="white"/>
                </a:solidFill>
                <a:latin typeface="Century Gothic" panose="020F0302020204030204"/>
              </a:rPr>
              <a:t> is a more formal way of saying </a:t>
            </a:r>
            <a:r>
              <a:rPr lang="en-GB" sz="2000" i="1" dirty="0" err="1">
                <a:solidFill>
                  <a:prstClr val="white"/>
                </a:solidFill>
                <a:latin typeface="Century Gothic" panose="020F0302020204030204"/>
              </a:rPr>
              <a:t>aber</a:t>
            </a:r>
            <a:r>
              <a:rPr lang="en-GB" sz="2000" i="1" dirty="0">
                <a:solidFill>
                  <a:prstClr val="white"/>
                </a:solidFill>
                <a:latin typeface="Century Gothic" panose="020F0302020204030204"/>
              </a:rPr>
              <a:t>.</a:t>
            </a:r>
            <a:r>
              <a:rPr lang="en-GB" sz="2000" dirty="0">
                <a:solidFill>
                  <a:prstClr val="white"/>
                </a:solidFill>
                <a:latin typeface="Century Gothic" panose="020F0302020204030204"/>
              </a:rPr>
              <a:t>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Speech Bubble: Rectangle with Corners Rounded 1">
            <a:extLst>
              <a:ext uri="{FF2B5EF4-FFF2-40B4-BE49-F238E27FC236}">
                <a16:creationId xmlns:a16="http://schemas.microsoft.com/office/drawing/2014/main" id="{5F40AF50-2552-46B0-8E44-C200DCC23224}"/>
              </a:ext>
            </a:extLst>
          </p:cNvPr>
          <p:cNvSpPr/>
          <p:nvPr/>
        </p:nvSpPr>
        <p:spPr>
          <a:xfrm>
            <a:off x="3208747" y="6077844"/>
            <a:ext cx="4141622" cy="762837"/>
          </a:xfrm>
          <a:prstGeom prst="wedgeRoundRectCallout">
            <a:avLst>
              <a:gd name="adj1" fmla="val -31401"/>
              <a:gd name="adj2" fmla="val -6245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noProof="0" dirty="0" err="1">
                <a:solidFill>
                  <a:prstClr val="white"/>
                </a:solidFill>
                <a:latin typeface="Century Gothic" panose="020F0302020204030204"/>
              </a:rPr>
              <a:t>Insbesondere</a:t>
            </a:r>
            <a:r>
              <a:rPr lang="en-GB" sz="2000" i="1" noProof="0" dirty="0">
                <a:solidFill>
                  <a:prstClr val="white"/>
                </a:solidFill>
                <a:latin typeface="Century Gothic" panose="020F0302020204030204"/>
              </a:rPr>
              <a:t> </a:t>
            </a:r>
            <a:r>
              <a:rPr lang="en-GB" sz="2000" noProof="0" dirty="0">
                <a:solidFill>
                  <a:prstClr val="white"/>
                </a:solidFill>
                <a:latin typeface="Century Gothic" panose="020F0302020204030204"/>
              </a:rPr>
              <a:t>is a more formal way of saying </a:t>
            </a:r>
            <a:r>
              <a:rPr lang="en-GB" sz="2000" i="1" noProof="0" dirty="0" err="1">
                <a:solidFill>
                  <a:prstClr val="white"/>
                </a:solidFill>
                <a:latin typeface="Century Gothic" panose="020F0302020204030204"/>
              </a:rPr>
              <a:t>besonders</a:t>
            </a:r>
            <a:r>
              <a:rPr lang="en-GB" sz="2000" i="1" noProof="0" dirty="0">
                <a:solidFill>
                  <a:prstClr val="white"/>
                </a:solidFill>
                <a:latin typeface="Century Gothic" panose="020F0302020204030204"/>
              </a:rPr>
              <a:t>.</a:t>
            </a:r>
            <a:endParaRPr kumimoji="0" lang="en-GB" sz="2000" b="0" i="1" u="none" strike="noStrike" kern="1200" cap="none" spc="0" normalizeH="0" baseline="0" noProof="0" dirty="0">
              <a:ln>
                <a:noFill/>
              </a:ln>
              <a:solidFill>
                <a:prstClr val="white"/>
              </a:solidFill>
              <a:effectLst/>
              <a:uLnTx/>
              <a:uFillTx/>
              <a:latin typeface="Century Gothic" panose="020F0302020204030204"/>
            </a:endParaRPr>
          </a:p>
        </p:txBody>
      </p:sp>
      <p:sp>
        <p:nvSpPr>
          <p:cNvPr id="22" name="Speech Bubble: Rectangle with Corners Rounded 1">
            <a:extLst>
              <a:ext uri="{FF2B5EF4-FFF2-40B4-BE49-F238E27FC236}">
                <a16:creationId xmlns:a16="http://schemas.microsoft.com/office/drawing/2014/main" id="{351876F4-C2F6-4511-AC6F-0C2F13D29B0F}"/>
              </a:ext>
            </a:extLst>
          </p:cNvPr>
          <p:cNvSpPr/>
          <p:nvPr/>
        </p:nvSpPr>
        <p:spPr>
          <a:xfrm>
            <a:off x="8192774" y="2221734"/>
            <a:ext cx="3944092" cy="1151170"/>
          </a:xfrm>
          <a:prstGeom prst="wedgeRoundRectCallout">
            <a:avLst>
              <a:gd name="adj1" fmla="val -100264"/>
              <a:gd name="adj2" fmla="val 6812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dirty="0" err="1">
                <a:solidFill>
                  <a:prstClr val="white"/>
                </a:solidFill>
                <a:latin typeface="Century Gothic" panose="020F0302020204030204"/>
              </a:rPr>
              <a:t>Meist</a:t>
            </a:r>
            <a:r>
              <a:rPr lang="en-GB" sz="2000" dirty="0">
                <a:solidFill>
                  <a:prstClr val="white"/>
                </a:solidFill>
                <a:latin typeface="Century Gothic" panose="020F0302020204030204"/>
              </a:rPr>
              <a:t> is used in formal written communication. Use </a:t>
            </a:r>
            <a:r>
              <a:rPr lang="en-GB" sz="2000" i="1" dirty="0" err="1">
                <a:solidFill>
                  <a:prstClr val="white"/>
                </a:solidFill>
                <a:latin typeface="Century Gothic" panose="020F0302020204030204"/>
              </a:rPr>
              <a:t>meistens</a:t>
            </a:r>
            <a:r>
              <a:rPr lang="en-GB" sz="2000" i="1" dirty="0">
                <a:solidFill>
                  <a:prstClr val="white"/>
                </a:solidFill>
                <a:latin typeface="Century Gothic" panose="020F0302020204030204"/>
              </a:rPr>
              <a:t> </a:t>
            </a:r>
            <a:r>
              <a:rPr lang="en-GB" sz="2000" dirty="0">
                <a:solidFill>
                  <a:prstClr val="white"/>
                </a:solidFill>
                <a:latin typeface="Century Gothic" panose="020F0302020204030204"/>
              </a:rPr>
              <a:t>in all other contexts.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Speech Bubble: Rectangle with Corners Rounded 1">
            <a:extLst>
              <a:ext uri="{FF2B5EF4-FFF2-40B4-BE49-F238E27FC236}">
                <a16:creationId xmlns:a16="http://schemas.microsoft.com/office/drawing/2014/main" id="{99E5609B-0570-4354-A651-F76C025A946A}"/>
              </a:ext>
            </a:extLst>
          </p:cNvPr>
          <p:cNvSpPr/>
          <p:nvPr/>
        </p:nvSpPr>
        <p:spPr>
          <a:xfrm>
            <a:off x="8417169" y="966842"/>
            <a:ext cx="3784706" cy="1051343"/>
          </a:xfrm>
          <a:prstGeom prst="wedgeRoundRectCallout">
            <a:avLst>
              <a:gd name="adj1" fmla="val -55867"/>
              <a:gd name="adj2" fmla="val 1819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To be more informal, we could use </a:t>
            </a:r>
            <a:r>
              <a:rPr lang="en-GB" sz="2000" i="1" noProof="0" dirty="0" err="1">
                <a:solidFill>
                  <a:prstClr val="white"/>
                </a:solidFill>
                <a:latin typeface="Century Gothic" panose="020F0302020204030204"/>
              </a:rPr>
              <a:t>Mutti</a:t>
            </a:r>
            <a:r>
              <a:rPr lang="en-GB" sz="2000" i="1" noProof="0" dirty="0">
                <a:solidFill>
                  <a:prstClr val="white"/>
                </a:solidFill>
                <a:latin typeface="Century Gothic" panose="020F0302020204030204"/>
              </a:rPr>
              <a:t> und </a:t>
            </a:r>
            <a:r>
              <a:rPr lang="en-GB" sz="2000" i="1" noProof="0" dirty="0" err="1">
                <a:solidFill>
                  <a:prstClr val="white"/>
                </a:solidFill>
                <a:latin typeface="Century Gothic" panose="020F0302020204030204"/>
              </a:rPr>
              <a:t>Vati</a:t>
            </a:r>
            <a:r>
              <a:rPr lang="en-GB" sz="2000" i="1" noProof="0" dirty="0">
                <a:solidFill>
                  <a:prstClr val="white"/>
                </a:solidFill>
                <a:latin typeface="Century Gothic" panose="020F0302020204030204"/>
              </a:rPr>
              <a:t> </a:t>
            </a:r>
            <a:r>
              <a:rPr lang="en-GB" sz="2000" noProof="0" dirty="0">
                <a:solidFill>
                  <a:prstClr val="white"/>
                </a:solidFill>
                <a:latin typeface="Century Gothic" panose="020F0302020204030204"/>
              </a:rPr>
              <a:t>instead of </a:t>
            </a:r>
            <a:r>
              <a:rPr lang="en-GB" sz="2000" i="1" noProof="0" dirty="0" err="1">
                <a:solidFill>
                  <a:prstClr val="white"/>
                </a:solidFill>
                <a:latin typeface="Century Gothic" panose="020F0302020204030204"/>
              </a:rPr>
              <a:t>Eltern</a:t>
            </a:r>
            <a:r>
              <a:rPr lang="en-GB" sz="2000" i="1" noProof="0" dirty="0">
                <a:solidFill>
                  <a:prstClr val="white"/>
                </a:solidFill>
                <a:latin typeface="Century Gothic" panose="020F0302020204030204"/>
              </a:rPr>
              <a:t> </a:t>
            </a:r>
            <a:r>
              <a:rPr lang="en-GB" sz="2000" noProof="0" dirty="0">
                <a:solidFill>
                  <a:prstClr val="white"/>
                </a:solidFill>
                <a:latin typeface="Century Gothic" panose="020F0302020204030204"/>
              </a:rPr>
              <a:t>here.</a:t>
            </a:r>
            <a:endPar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404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E8AD2DC-E140-468A-9953-AD3A80BCBE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90" b="50969"/>
          <a:stretch/>
        </p:blipFill>
        <p:spPr>
          <a:xfrm>
            <a:off x="3983365" y="55442"/>
            <a:ext cx="1547235" cy="124720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13738" cy="869950"/>
          </a:xfrm>
          <a:prstGeom prst="rect">
            <a:avLst/>
          </a:prstGeom>
        </p:spPr>
      </p:pic>
      <p:sp>
        <p:nvSpPr>
          <p:cNvPr id="4" name="Title 3"/>
          <p:cNvSpPr>
            <a:spLocks noGrp="1"/>
          </p:cNvSpPr>
          <p:nvPr>
            <p:ph type="title"/>
          </p:nvPr>
        </p:nvSpPr>
        <p:spPr>
          <a:xfrm>
            <a:off x="0" y="294041"/>
            <a:ext cx="3974123" cy="707849"/>
          </a:xfrm>
        </p:spPr>
        <p:txBody>
          <a:bodyPr>
            <a:normAutofit/>
          </a:bodyPr>
          <a:lstStyle/>
          <a:p>
            <a:r>
              <a:rPr lang="en-GB" sz="3600" b="1" dirty="0">
                <a:solidFill>
                  <a:schemeClr val="bg1"/>
                </a:solidFill>
              </a:rPr>
              <a:t>Franz Marc </a:t>
            </a:r>
            <a:r>
              <a:rPr lang="en-GB" sz="3600" dirty="0">
                <a:solidFill>
                  <a:schemeClr val="bg1"/>
                </a:solidFill>
              </a:rPr>
              <a:t>[4/6]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6869" y="247046"/>
            <a:ext cx="19304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67247" y="1228491"/>
            <a:ext cx="118900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Franz Marc in diesem Jahr gemacht? Schreib Notizen auf Englisch.</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5">
            <a:extLst>
              <a:ext uri="{FF2B5EF4-FFF2-40B4-BE49-F238E27FC236}">
                <a16:creationId xmlns:a16="http://schemas.microsoft.com/office/drawing/2014/main" id="{05884930-451E-4CDC-91E0-C4D38B0DA902}"/>
              </a:ext>
            </a:extLst>
          </p:cNvPr>
          <p:cNvGraphicFramePr>
            <a:graphicFrameLocks noGrp="1"/>
          </p:cNvGraphicFramePr>
          <p:nvPr>
            <p:extLst>
              <p:ext uri="{D42A27DB-BD31-4B8C-83A1-F6EECF244321}">
                <p14:modId xmlns:p14="http://schemas.microsoft.com/office/powerpoint/2010/main" val="1763137962"/>
              </p:ext>
            </p:extLst>
          </p:nvPr>
        </p:nvGraphicFramePr>
        <p:xfrm>
          <a:off x="102742" y="1693101"/>
          <a:ext cx="11969393" cy="4572000"/>
        </p:xfrm>
        <a:graphic>
          <a:graphicData uri="http://schemas.openxmlformats.org/drawingml/2006/table">
            <a:tbl>
              <a:tblPr firstRow="1" bandRow="1">
                <a:tableStyleId>{00A15C55-8517-42AA-B614-E9B94910E393}</a:tableStyleId>
              </a:tblPr>
              <a:tblGrid>
                <a:gridCol w="760287">
                  <a:extLst>
                    <a:ext uri="{9D8B030D-6E8A-4147-A177-3AD203B41FA5}">
                      <a16:colId xmlns:a16="http://schemas.microsoft.com/office/drawing/2014/main" val="3817077034"/>
                    </a:ext>
                  </a:extLst>
                </a:gridCol>
                <a:gridCol w="11209106">
                  <a:extLst>
                    <a:ext uri="{9D8B030D-6E8A-4147-A177-3AD203B41FA5}">
                      <a16:colId xmlns:a16="http://schemas.microsoft.com/office/drawing/2014/main" val="2972372477"/>
                    </a:ext>
                  </a:extLst>
                </a:gridCol>
              </a:tblGrid>
              <a:tr h="370840">
                <a:tc>
                  <a:txBody>
                    <a:bodyPr/>
                    <a:lstStyle/>
                    <a:p>
                      <a:r>
                        <a:rPr lang="en-GB" sz="1900" dirty="0"/>
                        <a:t>Year</a:t>
                      </a:r>
                    </a:p>
                  </a:txBody>
                  <a:tcPr/>
                </a:tc>
                <a:tc>
                  <a:txBody>
                    <a:bodyPr/>
                    <a:lstStyle/>
                    <a:p>
                      <a:r>
                        <a:rPr lang="en-GB" sz="1900" dirty="0"/>
                        <a:t>What happened?</a:t>
                      </a:r>
                    </a:p>
                  </a:txBody>
                  <a:tcPr/>
                </a:tc>
                <a:extLst>
                  <a:ext uri="{0D108BD9-81ED-4DB2-BD59-A6C34878D82A}">
                    <a16:rowId xmlns:a16="http://schemas.microsoft.com/office/drawing/2014/main" val="148347055"/>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1880</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Was born in Munich. Grew up with parents and brother.</a:t>
                      </a:r>
                    </a:p>
                  </a:txBody>
                  <a:tcPr/>
                </a:tc>
                <a:extLst>
                  <a:ext uri="{0D108BD9-81ED-4DB2-BD59-A6C34878D82A}">
                    <a16:rowId xmlns:a16="http://schemas.microsoft.com/office/drawing/2014/main" val="2631992405"/>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1899</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Went to university, studied theology.</a:t>
                      </a:r>
                    </a:p>
                  </a:txBody>
                  <a:tcPr/>
                </a:tc>
                <a:extLst>
                  <a:ext uri="{0D108BD9-81ED-4DB2-BD59-A6C34878D82A}">
                    <a16:rowId xmlns:a16="http://schemas.microsoft.com/office/drawing/2014/main" val="2053543902"/>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1900</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Studied art at Munich Academy.</a:t>
                      </a:r>
                    </a:p>
                  </a:txBody>
                  <a:tcPr/>
                </a:tc>
                <a:extLst>
                  <a:ext uri="{0D108BD9-81ED-4DB2-BD59-A6C34878D82A}">
                    <a16:rowId xmlns:a16="http://schemas.microsoft.com/office/drawing/2014/main" val="2801246700"/>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1903</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Went to Paris. Saw pictures by van Gogh and the impressionists.</a:t>
                      </a:r>
                    </a:p>
                  </a:txBody>
                  <a:tcPr/>
                </a:tc>
                <a:extLst>
                  <a:ext uri="{0D108BD9-81ED-4DB2-BD59-A6C34878D82A}">
                    <a16:rowId xmlns:a16="http://schemas.microsoft.com/office/drawing/2014/main" val="3169325700"/>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1904</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Mostly worked on pictures of animals. During this time his work became simpler.</a:t>
                      </a:r>
                    </a:p>
                  </a:txBody>
                  <a:tcPr/>
                </a:tc>
                <a:extLst>
                  <a:ext uri="{0D108BD9-81ED-4DB2-BD59-A6C34878D82A}">
                    <a16:rowId xmlns:a16="http://schemas.microsoft.com/office/drawing/2014/main" val="74957321"/>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1907</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Travelled to Paris for the second time.</a:t>
                      </a:r>
                    </a:p>
                  </a:txBody>
                  <a:tcPr/>
                </a:tc>
                <a:extLst>
                  <a:ext uri="{0D108BD9-81ED-4DB2-BD59-A6C34878D82A}">
                    <a16:rowId xmlns:a16="http://schemas.microsoft.com/office/drawing/2014/main" val="2160382250"/>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1910</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First exhibition of his work at the </a:t>
                      </a:r>
                      <a:r>
                        <a:rPr kumimoji="0" lang="en-GB" sz="1900" b="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Brakl</a:t>
                      </a:r>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Gallery. Friends with August Macke. Met Kandinsky.</a:t>
                      </a:r>
                    </a:p>
                  </a:txBody>
                  <a:tcPr/>
                </a:tc>
                <a:extLst>
                  <a:ext uri="{0D108BD9-81ED-4DB2-BD59-A6C34878D82A}">
                    <a16:rowId xmlns:a16="http://schemas.microsoft.com/office/drawing/2014/main" val="2594023443"/>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1911</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Started the artists’ group ‘Der </a:t>
                      </a:r>
                      <a:r>
                        <a:rPr kumimoji="0" lang="en-GB" sz="1900" b="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Blaue</a:t>
                      </a:r>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Reiter’. Developed ideas about symbolism of colour.</a:t>
                      </a:r>
                    </a:p>
                  </a:txBody>
                  <a:tcPr/>
                </a:tc>
                <a:extLst>
                  <a:ext uri="{0D108BD9-81ED-4DB2-BD59-A6C34878D82A}">
                    <a16:rowId xmlns:a16="http://schemas.microsoft.com/office/drawing/2014/main" val="2229752748"/>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1912</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Travelled to Paris again. Work became even more abstract.</a:t>
                      </a:r>
                    </a:p>
                  </a:txBody>
                  <a:tcPr/>
                </a:tc>
                <a:extLst>
                  <a:ext uri="{0D108BD9-81ED-4DB2-BD59-A6C34878D82A}">
                    <a16:rowId xmlns:a16="http://schemas.microsoft.com/office/drawing/2014/main" val="2045551846"/>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1916</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Died in Verdun in WWI. His best friend August Macke died on the West Front.</a:t>
                      </a:r>
                    </a:p>
                  </a:txBody>
                  <a:tcPr/>
                </a:tc>
                <a:extLst>
                  <a:ext uri="{0D108BD9-81ED-4DB2-BD59-A6C34878D82A}">
                    <a16:rowId xmlns:a16="http://schemas.microsoft.com/office/drawing/2014/main" val="3045250282"/>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2007</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His painting ‘The Waterfall’ sold for 18 million dollars in Sotheby’s auction house in New York.</a:t>
                      </a:r>
                    </a:p>
                  </a:txBody>
                  <a:tcPr/>
                </a:tc>
                <a:extLst>
                  <a:ext uri="{0D108BD9-81ED-4DB2-BD59-A6C34878D82A}">
                    <a16:rowId xmlns:a16="http://schemas.microsoft.com/office/drawing/2014/main" val="4000576768"/>
                  </a:ext>
                </a:extLst>
              </a:tr>
            </a:tbl>
          </a:graphicData>
        </a:graphic>
      </p:graphicFrame>
      <p:sp>
        <p:nvSpPr>
          <p:cNvPr id="8" name="TextBox 7" descr="text box hiding answer">
            <a:extLst>
              <a:ext uri="{FF2B5EF4-FFF2-40B4-BE49-F238E27FC236}">
                <a16:creationId xmlns:a16="http://schemas.microsoft.com/office/drawing/2014/main" id="{0E1FCFB4-A0A6-4DD7-8D85-C67E18FF65B1}"/>
              </a:ext>
            </a:extLst>
          </p:cNvPr>
          <p:cNvSpPr txBox="1"/>
          <p:nvPr/>
        </p:nvSpPr>
        <p:spPr>
          <a:xfrm>
            <a:off x="945318" y="2141824"/>
            <a:ext cx="6698655" cy="2969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descr="text box hiding answer">
            <a:extLst>
              <a:ext uri="{FF2B5EF4-FFF2-40B4-BE49-F238E27FC236}">
                <a16:creationId xmlns:a16="http://schemas.microsoft.com/office/drawing/2014/main" id="{577024D0-6EC5-4B43-AE7E-094D4DABDCC2}"/>
              </a:ext>
            </a:extLst>
          </p:cNvPr>
          <p:cNvSpPr txBox="1"/>
          <p:nvPr/>
        </p:nvSpPr>
        <p:spPr>
          <a:xfrm>
            <a:off x="945318" y="2491289"/>
            <a:ext cx="4393083"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descr="text box hiding answer">
            <a:extLst>
              <a:ext uri="{FF2B5EF4-FFF2-40B4-BE49-F238E27FC236}">
                <a16:creationId xmlns:a16="http://schemas.microsoft.com/office/drawing/2014/main" id="{F9DA9340-C299-4744-836C-2D27B2754FAE}"/>
              </a:ext>
            </a:extLst>
          </p:cNvPr>
          <p:cNvSpPr txBox="1"/>
          <p:nvPr/>
        </p:nvSpPr>
        <p:spPr>
          <a:xfrm>
            <a:off x="945315" y="2856447"/>
            <a:ext cx="6421253" cy="3231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B89C38F8-148E-4EBE-99E5-48633FF48416}"/>
              </a:ext>
            </a:extLst>
          </p:cNvPr>
          <p:cNvSpPr txBox="1"/>
          <p:nvPr/>
        </p:nvSpPr>
        <p:spPr>
          <a:xfrm>
            <a:off x="945320" y="3219717"/>
            <a:ext cx="7623327" cy="3397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7B3B34E3-A953-475B-BD17-65D2BB5C8A89}"/>
              </a:ext>
            </a:extLst>
          </p:cNvPr>
          <p:cNvSpPr txBox="1"/>
          <p:nvPr/>
        </p:nvSpPr>
        <p:spPr>
          <a:xfrm>
            <a:off x="945318" y="3677780"/>
            <a:ext cx="9380210" cy="25541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descr="text box hiding answer">
            <a:extLst>
              <a:ext uri="{FF2B5EF4-FFF2-40B4-BE49-F238E27FC236}">
                <a16:creationId xmlns:a16="http://schemas.microsoft.com/office/drawing/2014/main" id="{AEBC3446-D9D8-466B-BA22-322706FF58F7}"/>
              </a:ext>
            </a:extLst>
          </p:cNvPr>
          <p:cNvSpPr txBox="1"/>
          <p:nvPr/>
        </p:nvSpPr>
        <p:spPr>
          <a:xfrm>
            <a:off x="945317" y="3977111"/>
            <a:ext cx="4705469" cy="3397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252B3DD1-8247-4F84-AAC8-FA5E5C84F323}"/>
              </a:ext>
            </a:extLst>
          </p:cNvPr>
          <p:cNvSpPr txBox="1"/>
          <p:nvPr/>
        </p:nvSpPr>
        <p:spPr>
          <a:xfrm>
            <a:off x="945315" y="4398515"/>
            <a:ext cx="10489819" cy="3231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4CBC6895-6759-4F29-9E51-772243E3374F}"/>
              </a:ext>
            </a:extLst>
          </p:cNvPr>
          <p:cNvSpPr txBox="1"/>
          <p:nvPr/>
        </p:nvSpPr>
        <p:spPr>
          <a:xfrm>
            <a:off x="945317" y="4761508"/>
            <a:ext cx="10489820" cy="3718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650A8C72-620C-4EA2-B4DF-2AD212C36457}"/>
              </a:ext>
            </a:extLst>
          </p:cNvPr>
          <p:cNvSpPr txBox="1"/>
          <p:nvPr/>
        </p:nvSpPr>
        <p:spPr>
          <a:xfrm>
            <a:off x="945317" y="5182483"/>
            <a:ext cx="10284338" cy="27507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8203B44E-9D10-4F1A-8D7B-7FC9F6401BBF}"/>
              </a:ext>
            </a:extLst>
          </p:cNvPr>
          <p:cNvSpPr txBox="1"/>
          <p:nvPr/>
        </p:nvSpPr>
        <p:spPr>
          <a:xfrm>
            <a:off x="945315" y="5515512"/>
            <a:ext cx="10489820" cy="3718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06718F6D-784E-4524-A030-40CF50A01FCA}"/>
              </a:ext>
            </a:extLst>
          </p:cNvPr>
          <p:cNvSpPr txBox="1"/>
          <p:nvPr/>
        </p:nvSpPr>
        <p:spPr>
          <a:xfrm>
            <a:off x="953831" y="5942004"/>
            <a:ext cx="10851176" cy="27507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02465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74123"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Franz Marc </a:t>
            </a:r>
            <a:r>
              <a:rPr lang="en-GB" sz="3600" dirty="0">
                <a:solidFill>
                  <a:schemeClr val="bg1"/>
                </a:solidFill>
              </a:rPr>
              <a:t>[5/6]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35083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69985" y="1462654"/>
            <a:ext cx="10054338" cy="4708981"/>
          </a:xfrm>
          <a:prstGeom prst="rect">
            <a:avLst/>
          </a:prstGeom>
          <a:noFill/>
        </p:spPr>
        <p:txBody>
          <a:bodyPr wrap="square" rtlCol="0">
            <a:spAutoFit/>
          </a:bodyPr>
          <a:lstStyle/>
          <a:p>
            <a:pPr lvl="0">
              <a:defRPr/>
            </a:pPr>
            <a:r>
              <a:rPr lang="de-DE" sz="2000" b="1" dirty="0">
                <a:solidFill>
                  <a:srgbClr val="4472C4">
                    <a:lumMod val="50000"/>
                  </a:srgbClr>
                </a:solidFill>
              </a:rPr>
              <a:t>1880</a:t>
            </a:r>
            <a:r>
              <a:rPr lang="de-DE" sz="2000" dirty="0">
                <a:solidFill>
                  <a:srgbClr val="4472C4">
                    <a:lumMod val="50000"/>
                  </a:srgbClr>
                </a:solidFill>
              </a:rPr>
              <a:t> wurde der deutsche Maler* Franz Marc in München geboren. Dort ist er bei seinen Eltern, zusammen mit seinem Bruder Paul, der zwei Jahre älter war, aufgewachsen.</a:t>
            </a:r>
          </a:p>
          <a:p>
            <a:pPr lvl="0">
              <a:defRPr/>
            </a:pPr>
            <a:endParaRPr lang="de-DE" sz="2000" dirty="0">
              <a:solidFill>
                <a:srgbClr val="4472C4">
                  <a:lumMod val="50000"/>
                </a:srgbClr>
              </a:solidFill>
            </a:endParaRPr>
          </a:p>
          <a:p>
            <a:pPr lvl="0">
              <a:defRPr/>
            </a:pPr>
            <a:r>
              <a:rPr lang="de-DE" sz="2000" b="1" dirty="0">
                <a:solidFill>
                  <a:srgbClr val="4472C4">
                    <a:lumMod val="50000"/>
                  </a:srgbClr>
                </a:solidFill>
              </a:rPr>
              <a:t>1899</a:t>
            </a:r>
            <a:r>
              <a:rPr lang="de-DE" sz="2000" dirty="0">
                <a:solidFill>
                  <a:srgbClr val="4472C4">
                    <a:lumMod val="50000"/>
                  </a:srgbClr>
                </a:solidFill>
              </a:rPr>
              <a:t> ist er zur Universität gegangen und hat Theologie studiert. Jedoch war sein Ziel immer, Maler zu werden. Deshalb hat er </a:t>
            </a:r>
            <a:r>
              <a:rPr lang="de-DE" sz="2000" b="1" dirty="0">
                <a:solidFill>
                  <a:srgbClr val="4472C4">
                    <a:lumMod val="50000"/>
                  </a:srgbClr>
                </a:solidFill>
              </a:rPr>
              <a:t>1900</a:t>
            </a:r>
            <a:r>
              <a:rPr lang="de-DE" sz="2000" dirty="0">
                <a:solidFill>
                  <a:srgbClr val="4472C4">
                    <a:lumMod val="50000"/>
                  </a:srgbClr>
                </a:solidFill>
              </a:rPr>
              <a:t> ein Kunststudium an der Münchner Akademie angefangen.</a:t>
            </a:r>
          </a:p>
          <a:p>
            <a:pPr lvl="0">
              <a:defRPr/>
            </a:pPr>
            <a:r>
              <a:rPr lang="de-DE" sz="2000" dirty="0">
                <a:solidFill>
                  <a:srgbClr val="4472C4">
                    <a:lumMod val="50000"/>
                  </a:srgbClr>
                </a:solidFill>
              </a:rPr>
              <a:t> </a:t>
            </a:r>
          </a:p>
          <a:p>
            <a:pPr lvl="0">
              <a:defRPr/>
            </a:pPr>
            <a:r>
              <a:rPr lang="de-DE" sz="2000" b="1" dirty="0">
                <a:solidFill>
                  <a:srgbClr val="4472C4">
                    <a:lumMod val="50000"/>
                  </a:srgbClr>
                </a:solidFill>
              </a:rPr>
              <a:t>1903</a:t>
            </a:r>
            <a:r>
              <a:rPr lang="de-DE" sz="2000" dirty="0">
                <a:solidFill>
                  <a:srgbClr val="4472C4">
                    <a:lumMod val="50000"/>
                  </a:srgbClr>
                </a:solidFill>
              </a:rPr>
              <a:t> ist Franz Marc zum ersten Mal nach Paris gefahren. Dort hat er die Bilder von Vincent van Gogh und von den Impressionisten gesehen. </a:t>
            </a:r>
          </a:p>
          <a:p>
            <a:pPr lvl="0">
              <a:defRPr/>
            </a:pPr>
            <a:endParaRPr lang="de-DE" sz="2000" dirty="0">
              <a:solidFill>
                <a:srgbClr val="4472C4">
                  <a:lumMod val="50000"/>
                </a:srgbClr>
              </a:solidFill>
            </a:endParaRPr>
          </a:p>
          <a:p>
            <a:pPr lvl="0">
              <a:defRPr/>
            </a:pPr>
            <a:r>
              <a:rPr lang="de-DE" sz="2000" b="1" dirty="0">
                <a:solidFill>
                  <a:srgbClr val="4472C4">
                    <a:lumMod val="50000"/>
                  </a:srgbClr>
                </a:solidFill>
              </a:rPr>
              <a:t>1904</a:t>
            </a:r>
            <a:r>
              <a:rPr lang="de-DE" sz="2000" dirty="0">
                <a:solidFill>
                  <a:srgbClr val="4472C4">
                    <a:lumMod val="50000"/>
                  </a:srgbClr>
                </a:solidFill>
              </a:rPr>
              <a:t> hat er meist an Tierbildern gearbeitet. Seine Kunst ist in dieser </a:t>
            </a:r>
            <a:br>
              <a:rPr lang="de-DE" sz="2000" dirty="0">
                <a:solidFill>
                  <a:srgbClr val="4472C4">
                    <a:lumMod val="50000"/>
                  </a:srgbClr>
                </a:solidFill>
              </a:rPr>
            </a:br>
            <a:r>
              <a:rPr lang="de-DE" sz="2000" dirty="0">
                <a:solidFill>
                  <a:srgbClr val="4472C4">
                    <a:lumMod val="50000"/>
                  </a:srgbClr>
                </a:solidFill>
              </a:rPr>
              <a:t>Zeit einfacher geworden.</a:t>
            </a:r>
          </a:p>
          <a:p>
            <a:pPr lvl="0">
              <a:defRPr/>
            </a:pPr>
            <a:r>
              <a:rPr lang="de-DE" sz="2000" b="1" dirty="0">
                <a:solidFill>
                  <a:srgbClr val="4472C4">
                    <a:lumMod val="50000"/>
                  </a:srgbClr>
                </a:solidFill>
              </a:rPr>
              <a:t> </a:t>
            </a:r>
          </a:p>
          <a:p>
            <a:pPr lvl="0">
              <a:defRPr/>
            </a:pPr>
            <a:r>
              <a:rPr lang="de-DE" sz="2000" b="1" dirty="0">
                <a:solidFill>
                  <a:srgbClr val="4472C4">
                    <a:lumMod val="50000"/>
                  </a:srgbClr>
                </a:solidFill>
              </a:rPr>
              <a:t>1907 </a:t>
            </a:r>
            <a:r>
              <a:rPr lang="de-DE" sz="2000" dirty="0">
                <a:solidFill>
                  <a:srgbClr val="4472C4">
                    <a:lumMod val="50000"/>
                  </a:srgbClr>
                </a:solidFill>
              </a:rPr>
              <a:t>ist Marc zum zweiten Mal nach Paris gereist.</a:t>
            </a:r>
            <a:endParaRPr lang="en-US" sz="2000" dirty="0">
              <a:solidFill>
                <a:srgbClr val="4472C4">
                  <a:lumMod val="50000"/>
                </a:srgbClr>
              </a:solidFill>
            </a:endParaRPr>
          </a:p>
        </p:txBody>
      </p:sp>
      <p:pic>
        <p:nvPicPr>
          <p:cNvPr id="8" name="Picture 7" descr="A picture containing indoor, colorful&#10;&#10;Description automatically generated">
            <a:extLst>
              <a:ext uri="{FF2B5EF4-FFF2-40B4-BE49-F238E27FC236}">
                <a16:creationId xmlns:a16="http://schemas.microsoft.com/office/drawing/2014/main" id="{33133142-BEB1-4B37-A96A-B5428980F8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5138" y="3692770"/>
            <a:ext cx="2290369" cy="2478866"/>
          </a:xfrm>
          <a:prstGeom prst="rect">
            <a:avLst/>
          </a:prstGeom>
        </p:spPr>
      </p:pic>
    </p:spTree>
    <p:extLst>
      <p:ext uri="{BB962C8B-B14F-4D97-AF65-F5344CB8AC3E}">
        <p14:creationId xmlns:p14="http://schemas.microsoft.com/office/powerpoint/2010/main" val="4112690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id="{A0AF1FCE-56B5-49DD-889A-4FB40C8CB9AD}"/>
              </a:ext>
            </a:extLst>
          </p:cNvPr>
          <p:cNvGraphicFramePr>
            <a:graphicFrameLocks noGrp="1"/>
          </p:cNvGraphicFramePr>
          <p:nvPr>
            <p:extLst>
              <p:ext uri="{D42A27DB-BD31-4B8C-83A1-F6EECF244321}">
                <p14:modId xmlns:p14="http://schemas.microsoft.com/office/powerpoint/2010/main" val="1800076865"/>
              </p:ext>
            </p:extLst>
          </p:nvPr>
        </p:nvGraphicFramePr>
        <p:xfrm>
          <a:off x="3356001" y="2561544"/>
          <a:ext cx="8127999" cy="3566160"/>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404550570"/>
                    </a:ext>
                  </a:extLst>
                </a:gridCol>
                <a:gridCol w="2709333">
                  <a:extLst>
                    <a:ext uri="{9D8B030D-6E8A-4147-A177-3AD203B41FA5}">
                      <a16:colId xmlns:a16="http://schemas.microsoft.com/office/drawing/2014/main" val="221259196"/>
                    </a:ext>
                  </a:extLst>
                </a:gridCol>
                <a:gridCol w="2709333">
                  <a:extLst>
                    <a:ext uri="{9D8B030D-6E8A-4147-A177-3AD203B41FA5}">
                      <a16:colId xmlns:a16="http://schemas.microsoft.com/office/drawing/2014/main" val="3381466171"/>
                    </a:ext>
                  </a:extLst>
                </a:gridCol>
              </a:tblGrid>
              <a:tr h="0">
                <a:tc>
                  <a:txBody>
                    <a:bodyPr/>
                    <a:lstStyle/>
                    <a:p>
                      <a:pPr algn="ctr"/>
                      <a:r>
                        <a:rPr lang="en-US" dirty="0" err="1"/>
                        <a:t>Zahl</a:t>
                      </a:r>
                      <a:endParaRPr lang="en-GB" dirty="0"/>
                    </a:p>
                  </a:txBody>
                  <a:tcPr/>
                </a:tc>
                <a:tc>
                  <a:txBody>
                    <a:bodyPr/>
                    <a:lstStyle/>
                    <a:p>
                      <a:pPr algn="ctr"/>
                      <a:r>
                        <a:rPr lang="en-US" dirty="0"/>
                        <a:t>Deutsch</a:t>
                      </a:r>
                      <a:endParaRPr lang="en-GB" dirty="0"/>
                    </a:p>
                  </a:txBody>
                  <a:tcPr/>
                </a:tc>
                <a:tc>
                  <a:txBody>
                    <a:bodyPr/>
                    <a:lstStyle/>
                    <a:p>
                      <a:pPr algn="ctr"/>
                      <a:r>
                        <a:rPr lang="en-US" dirty="0" err="1"/>
                        <a:t>Englisch</a:t>
                      </a:r>
                      <a:endParaRPr lang="en-GB" dirty="0"/>
                    </a:p>
                  </a:txBody>
                  <a:tcPr/>
                </a:tc>
                <a:extLst>
                  <a:ext uri="{0D108BD9-81ED-4DB2-BD59-A6C34878D82A}">
                    <a16:rowId xmlns:a16="http://schemas.microsoft.com/office/drawing/2014/main" val="1719640179"/>
                  </a:ext>
                </a:extLst>
              </a:tr>
              <a:tr h="370840">
                <a:tc>
                  <a:txBody>
                    <a:bodyPr/>
                    <a:lstStyle/>
                    <a:p>
                      <a:pPr algn="ctr"/>
                      <a:r>
                        <a:rPr lang="en-US" dirty="0"/>
                        <a:t>100</a:t>
                      </a:r>
                    </a:p>
                    <a:p>
                      <a:pPr algn="ctr"/>
                      <a:endParaRPr lang="en-GB" dirty="0"/>
                    </a:p>
                  </a:txBody>
                  <a:tcPr/>
                </a:tc>
                <a:tc>
                  <a:txBody>
                    <a:bodyPr/>
                    <a:lstStyle/>
                    <a:p>
                      <a:pPr algn="ctr"/>
                      <a:r>
                        <a:rPr lang="en-US" dirty="0">
                          <a:solidFill>
                            <a:srgbClr val="115076"/>
                          </a:solidFill>
                        </a:rPr>
                        <a:t>Hundert</a:t>
                      </a:r>
                      <a:endParaRPr lang="en-GB" dirty="0">
                        <a:solidFill>
                          <a:srgbClr val="115076"/>
                        </a:solidFill>
                      </a:endParaRPr>
                    </a:p>
                  </a:txBody>
                  <a:tcPr/>
                </a:tc>
                <a:tc>
                  <a:txBody>
                    <a:bodyPr/>
                    <a:lstStyle/>
                    <a:p>
                      <a:pPr algn="ctr"/>
                      <a:r>
                        <a:rPr lang="en-US" dirty="0">
                          <a:solidFill>
                            <a:srgbClr val="115076"/>
                          </a:solidFill>
                        </a:rPr>
                        <a:t>one hundred</a:t>
                      </a:r>
                      <a:endParaRPr lang="en-GB" dirty="0">
                        <a:solidFill>
                          <a:srgbClr val="115076"/>
                        </a:solidFill>
                      </a:endParaRPr>
                    </a:p>
                  </a:txBody>
                  <a:tcPr/>
                </a:tc>
                <a:extLst>
                  <a:ext uri="{0D108BD9-81ED-4DB2-BD59-A6C34878D82A}">
                    <a16:rowId xmlns:a16="http://schemas.microsoft.com/office/drawing/2014/main" val="3612549359"/>
                  </a:ext>
                </a:extLst>
              </a:tr>
              <a:tr h="370840">
                <a:tc>
                  <a:txBody>
                    <a:bodyPr/>
                    <a:lstStyle/>
                    <a:p>
                      <a:pPr algn="ctr"/>
                      <a:r>
                        <a:rPr lang="en-US" dirty="0"/>
                        <a:t>1.000</a:t>
                      </a:r>
                    </a:p>
                    <a:p>
                      <a:pPr algn="ctr"/>
                      <a:endParaRPr lang="en-GB" dirty="0"/>
                    </a:p>
                  </a:txBody>
                  <a:tcPr/>
                </a:tc>
                <a:tc>
                  <a:txBody>
                    <a:bodyPr/>
                    <a:lstStyle/>
                    <a:p>
                      <a:pPr algn="ctr"/>
                      <a:r>
                        <a:rPr lang="en-US" dirty="0" err="1">
                          <a:solidFill>
                            <a:srgbClr val="115076"/>
                          </a:solidFill>
                        </a:rPr>
                        <a:t>Tausend</a:t>
                      </a:r>
                      <a:endParaRPr lang="en-GB" dirty="0">
                        <a:solidFill>
                          <a:srgbClr val="115076"/>
                        </a:solidFill>
                      </a:endParaRPr>
                    </a:p>
                  </a:txBody>
                  <a:tcPr/>
                </a:tc>
                <a:tc>
                  <a:txBody>
                    <a:bodyPr/>
                    <a:lstStyle/>
                    <a:p>
                      <a:pPr algn="ctr"/>
                      <a:r>
                        <a:rPr lang="en-US" dirty="0">
                          <a:solidFill>
                            <a:srgbClr val="115076"/>
                          </a:solidFill>
                        </a:rPr>
                        <a:t>thousand</a:t>
                      </a:r>
                      <a:endParaRPr lang="en-GB" dirty="0">
                        <a:solidFill>
                          <a:srgbClr val="115076"/>
                        </a:solidFill>
                      </a:endParaRPr>
                    </a:p>
                  </a:txBody>
                  <a:tcPr/>
                </a:tc>
                <a:extLst>
                  <a:ext uri="{0D108BD9-81ED-4DB2-BD59-A6C34878D82A}">
                    <a16:rowId xmlns:a16="http://schemas.microsoft.com/office/drawing/2014/main" val="455820140"/>
                  </a:ext>
                </a:extLst>
              </a:tr>
              <a:tr h="370840">
                <a:tc>
                  <a:txBody>
                    <a:bodyPr/>
                    <a:lstStyle/>
                    <a:p>
                      <a:pPr algn="ctr"/>
                      <a:r>
                        <a:rPr lang="en-US" dirty="0"/>
                        <a:t>1.000.000</a:t>
                      </a:r>
                    </a:p>
                    <a:p>
                      <a:pPr algn="ctr"/>
                      <a:endParaRPr lang="en-GB" dirty="0"/>
                    </a:p>
                  </a:txBody>
                  <a:tcPr/>
                </a:tc>
                <a:tc>
                  <a:txBody>
                    <a:bodyPr/>
                    <a:lstStyle/>
                    <a:p>
                      <a:pPr algn="ctr"/>
                      <a:r>
                        <a:rPr lang="en-US" dirty="0">
                          <a:solidFill>
                            <a:srgbClr val="115076"/>
                          </a:solidFill>
                        </a:rPr>
                        <a:t>Million</a:t>
                      </a:r>
                      <a:endParaRPr lang="en-GB" dirty="0">
                        <a:solidFill>
                          <a:srgbClr val="115076"/>
                        </a:solidFill>
                      </a:endParaRPr>
                    </a:p>
                  </a:txBody>
                  <a:tcPr/>
                </a:tc>
                <a:tc>
                  <a:txBody>
                    <a:bodyPr/>
                    <a:lstStyle/>
                    <a:p>
                      <a:pPr algn="ctr"/>
                      <a:r>
                        <a:rPr lang="en-US" dirty="0">
                          <a:solidFill>
                            <a:srgbClr val="115076"/>
                          </a:solidFill>
                        </a:rPr>
                        <a:t>million</a:t>
                      </a:r>
                      <a:endParaRPr lang="en-GB" dirty="0">
                        <a:solidFill>
                          <a:srgbClr val="115076"/>
                        </a:solidFill>
                      </a:endParaRPr>
                    </a:p>
                  </a:txBody>
                  <a:tcPr/>
                </a:tc>
                <a:extLst>
                  <a:ext uri="{0D108BD9-81ED-4DB2-BD59-A6C34878D82A}">
                    <a16:rowId xmlns:a16="http://schemas.microsoft.com/office/drawing/2014/main" val="1452410683"/>
                  </a:ext>
                </a:extLst>
              </a:tr>
              <a:tr h="370840">
                <a:tc>
                  <a:txBody>
                    <a:bodyPr/>
                    <a:lstStyle/>
                    <a:p>
                      <a:pPr algn="ctr"/>
                      <a:r>
                        <a:rPr lang="en-US" dirty="0"/>
                        <a:t>1.000.000.000</a:t>
                      </a:r>
                    </a:p>
                    <a:p>
                      <a:pPr algn="ctr"/>
                      <a:endParaRPr lang="en-GB" dirty="0"/>
                    </a:p>
                  </a:txBody>
                  <a:tcPr/>
                </a:tc>
                <a:tc>
                  <a:txBody>
                    <a:bodyPr/>
                    <a:lstStyle/>
                    <a:p>
                      <a:pPr algn="ctr"/>
                      <a:r>
                        <a:rPr lang="en-US" dirty="0" err="1">
                          <a:solidFill>
                            <a:srgbClr val="115076"/>
                          </a:solidFill>
                        </a:rPr>
                        <a:t>Milliarde</a:t>
                      </a:r>
                      <a:r>
                        <a:rPr lang="en-US" dirty="0">
                          <a:solidFill>
                            <a:srgbClr val="115076"/>
                          </a:solidFill>
                        </a:rPr>
                        <a:t> </a:t>
                      </a:r>
                    </a:p>
                    <a:p>
                      <a:pPr algn="ctr"/>
                      <a:r>
                        <a:rPr lang="en-US" dirty="0">
                          <a:solidFill>
                            <a:srgbClr val="115076"/>
                          </a:solidFill>
                        </a:rPr>
                        <a:t>(=</a:t>
                      </a:r>
                      <a:r>
                        <a:rPr lang="en-US" dirty="0" err="1">
                          <a:solidFill>
                            <a:srgbClr val="115076"/>
                          </a:solidFill>
                        </a:rPr>
                        <a:t>tausend</a:t>
                      </a:r>
                      <a:r>
                        <a:rPr lang="en-US" dirty="0">
                          <a:solidFill>
                            <a:srgbClr val="115076"/>
                          </a:solidFill>
                        </a:rPr>
                        <a:t> </a:t>
                      </a:r>
                      <a:r>
                        <a:rPr lang="en-US" dirty="0" err="1">
                          <a:solidFill>
                            <a:srgbClr val="115076"/>
                          </a:solidFill>
                        </a:rPr>
                        <a:t>Millionen</a:t>
                      </a:r>
                      <a:r>
                        <a:rPr lang="en-US" dirty="0">
                          <a:solidFill>
                            <a:srgbClr val="115076"/>
                          </a:solidFill>
                        </a:rPr>
                        <a:t>)</a:t>
                      </a:r>
                      <a:endParaRPr lang="en-GB" dirty="0">
                        <a:solidFill>
                          <a:srgbClr val="115076"/>
                        </a:solidFill>
                      </a:endParaRPr>
                    </a:p>
                  </a:txBody>
                  <a:tcPr/>
                </a:tc>
                <a:tc>
                  <a:txBody>
                    <a:bodyPr/>
                    <a:lstStyle/>
                    <a:p>
                      <a:pPr algn="ctr"/>
                      <a:r>
                        <a:rPr lang="en-US" b="1" dirty="0">
                          <a:solidFill>
                            <a:srgbClr val="FF0000"/>
                          </a:solidFill>
                        </a:rPr>
                        <a:t>billion</a:t>
                      </a:r>
                    </a:p>
                    <a:p>
                      <a:pPr algn="ctr"/>
                      <a:r>
                        <a:rPr lang="en-US" b="0" dirty="0">
                          <a:solidFill>
                            <a:srgbClr val="115076"/>
                          </a:solidFill>
                        </a:rPr>
                        <a:t>(=a thousand million)</a:t>
                      </a:r>
                      <a:endParaRPr lang="en-GB" b="0" dirty="0">
                        <a:solidFill>
                          <a:srgbClr val="115076"/>
                        </a:solidFill>
                      </a:endParaRPr>
                    </a:p>
                  </a:txBody>
                  <a:tcPr/>
                </a:tc>
                <a:extLst>
                  <a:ext uri="{0D108BD9-81ED-4DB2-BD59-A6C34878D82A}">
                    <a16:rowId xmlns:a16="http://schemas.microsoft.com/office/drawing/2014/main" val="4173508523"/>
                  </a:ext>
                </a:extLst>
              </a:tr>
              <a:tr h="370840">
                <a:tc>
                  <a:txBody>
                    <a:bodyPr/>
                    <a:lstStyle/>
                    <a:p>
                      <a:pPr algn="ctr"/>
                      <a:r>
                        <a:rPr lang="en-US" dirty="0"/>
                        <a:t>1.000.000.000.000</a:t>
                      </a:r>
                    </a:p>
                    <a:p>
                      <a:pPr algn="ctr"/>
                      <a:endParaRPr lang="en-GB" dirty="0"/>
                    </a:p>
                  </a:txBody>
                  <a:tcPr/>
                </a:tc>
                <a:tc>
                  <a:txBody>
                    <a:bodyPr/>
                    <a:lstStyle/>
                    <a:p>
                      <a:pPr algn="ctr"/>
                      <a:r>
                        <a:rPr lang="en-US" b="1" dirty="0">
                          <a:solidFill>
                            <a:srgbClr val="FF0000"/>
                          </a:solidFill>
                        </a:rPr>
                        <a:t>Billion</a:t>
                      </a:r>
                    </a:p>
                    <a:p>
                      <a:pPr algn="ctr"/>
                      <a:r>
                        <a:rPr lang="en-US" b="0" dirty="0">
                          <a:solidFill>
                            <a:srgbClr val="FF0000"/>
                          </a:solidFill>
                        </a:rPr>
                        <a:t>(=</a:t>
                      </a:r>
                      <a:r>
                        <a:rPr lang="en-US" b="0" dirty="0" err="1">
                          <a:solidFill>
                            <a:srgbClr val="FF0000"/>
                          </a:solidFill>
                        </a:rPr>
                        <a:t>tausend</a:t>
                      </a:r>
                      <a:r>
                        <a:rPr lang="en-US" b="0" dirty="0">
                          <a:solidFill>
                            <a:srgbClr val="FF0000"/>
                          </a:solidFill>
                        </a:rPr>
                        <a:t> </a:t>
                      </a:r>
                      <a:r>
                        <a:rPr lang="en-US" b="0" dirty="0" err="1">
                          <a:solidFill>
                            <a:srgbClr val="FF0000"/>
                          </a:solidFill>
                        </a:rPr>
                        <a:t>Milliarden</a:t>
                      </a:r>
                      <a:r>
                        <a:rPr lang="en-US" b="0" dirty="0">
                          <a:solidFill>
                            <a:srgbClr val="FF0000"/>
                          </a:solidFill>
                        </a:rPr>
                        <a:t>)</a:t>
                      </a:r>
                      <a:endParaRPr lang="en-GB" b="0" dirty="0">
                        <a:solidFill>
                          <a:srgbClr val="FF0000"/>
                        </a:solidFill>
                      </a:endParaRPr>
                    </a:p>
                  </a:txBody>
                  <a:tcPr/>
                </a:tc>
                <a:tc>
                  <a:txBody>
                    <a:bodyPr/>
                    <a:lstStyle/>
                    <a:p>
                      <a:pPr algn="ctr"/>
                      <a:r>
                        <a:rPr lang="en-US" dirty="0">
                          <a:solidFill>
                            <a:srgbClr val="115076"/>
                          </a:solidFill>
                        </a:rPr>
                        <a:t>trillion</a:t>
                      </a:r>
                    </a:p>
                    <a:p>
                      <a:pPr algn="ctr"/>
                      <a:r>
                        <a:rPr lang="en-US" dirty="0">
                          <a:solidFill>
                            <a:srgbClr val="115076"/>
                          </a:solidFill>
                        </a:rPr>
                        <a:t>(=a million million)</a:t>
                      </a:r>
                      <a:endParaRPr lang="en-GB" dirty="0">
                        <a:solidFill>
                          <a:srgbClr val="115076"/>
                        </a:solidFill>
                      </a:endParaRPr>
                    </a:p>
                  </a:txBody>
                  <a:tcPr/>
                </a:tc>
                <a:extLst>
                  <a:ext uri="{0D108BD9-81ED-4DB2-BD59-A6C34878D82A}">
                    <a16:rowId xmlns:a16="http://schemas.microsoft.com/office/drawing/2014/main" val="202880902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468483"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Hohe</a:t>
            </a:r>
            <a:r>
              <a:rPr lang="en-GB" sz="3600" b="1" dirty="0">
                <a:solidFill>
                  <a:schemeClr val="bg1"/>
                </a:solidFill>
              </a:rPr>
              <a:t> </a:t>
            </a:r>
            <a:r>
              <a:rPr lang="en-GB" sz="3600" b="1" dirty="0" err="1">
                <a:solidFill>
                  <a:schemeClr val="bg1"/>
                </a:solidFill>
              </a:rPr>
              <a:t>Zahlen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41CB5A06-F30F-4CAE-ADAC-0D33767D350F}"/>
              </a:ext>
            </a:extLst>
          </p:cNvPr>
          <p:cNvSpPr/>
          <p:nvPr/>
        </p:nvSpPr>
        <p:spPr>
          <a:xfrm>
            <a:off x="4834364" y="112789"/>
            <a:ext cx="5277628" cy="2325372"/>
          </a:xfrm>
          <a:prstGeom prst="wedgeRoundRectCallout">
            <a:avLst>
              <a:gd name="adj1" fmla="val -59754"/>
              <a:gd name="adj2" fmla="val -2298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Zahl – </a:t>
            </a:r>
            <a:r>
              <a:rPr kumimoji="0" lang="de-DE"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number</a:t>
            </a:r>
            <a:endPar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noProof="0" dirty="0">
                <a:solidFill>
                  <a:prstClr val="white"/>
                </a:solidFill>
                <a:latin typeface="Century Gothic" panose="020F0302020204030204"/>
              </a:rPr>
              <a:t>Use </a:t>
            </a:r>
            <a:r>
              <a:rPr lang="de-DE" sz="2000" b="1" i="1" noProof="0" dirty="0">
                <a:solidFill>
                  <a:prstClr val="white"/>
                </a:solidFill>
                <a:latin typeface="Century Gothic" panose="020F0302020204030204"/>
              </a:rPr>
              <a:t>Zahl</a:t>
            </a:r>
            <a:r>
              <a:rPr lang="de-DE" sz="2000" noProof="0" dirty="0">
                <a:solidFill>
                  <a:prstClr val="white"/>
                </a:solidFill>
                <a:latin typeface="Century Gothic" panose="020F0302020204030204"/>
              </a:rPr>
              <a:t> </a:t>
            </a:r>
            <a:r>
              <a:rPr lang="de-DE" sz="2000" noProof="0" dirty="0" err="1">
                <a:solidFill>
                  <a:prstClr val="white"/>
                </a:solidFill>
                <a:latin typeface="Century Gothic" panose="020F0302020204030204"/>
              </a:rPr>
              <a:t>for</a:t>
            </a:r>
            <a:r>
              <a:rPr lang="de-DE" sz="2000" noProof="0" dirty="0">
                <a:solidFill>
                  <a:prstClr val="white"/>
                </a:solidFill>
                <a:latin typeface="Century Gothic" panose="020F0302020204030204"/>
              </a:rPr>
              <a:t> Maths (e.g. </a:t>
            </a:r>
            <a:r>
              <a:rPr lang="de-DE" sz="2000" noProof="0" dirty="0" err="1">
                <a:solidFill>
                  <a:prstClr val="white"/>
                </a:solidFill>
                <a:latin typeface="Century Gothic" panose="020F0302020204030204"/>
              </a:rPr>
              <a:t>measurements</a:t>
            </a:r>
            <a:r>
              <a:rPr lang="de-DE" sz="2000" noProof="0" dirty="0">
                <a:solidFill>
                  <a:prstClr val="white"/>
                </a:solidFill>
                <a:latin typeface="Century Gothic" panose="020F0302020204030204"/>
              </a:rPr>
              <a:t>, </a:t>
            </a:r>
            <a:r>
              <a:rPr lang="de-DE" sz="2000" noProof="0" dirty="0" err="1">
                <a:solidFill>
                  <a:prstClr val="white"/>
                </a:solidFill>
                <a:latin typeface="Century Gothic" panose="020F0302020204030204"/>
              </a:rPr>
              <a:t>counting</a:t>
            </a:r>
            <a:r>
              <a:rPr lang="de-DE" sz="2000" noProof="0" dirty="0">
                <a:solidFill>
                  <a:prstClr val="white"/>
                </a:solidFill>
                <a:latin typeface="Century Gothic" panose="020F0302020204030204"/>
              </a:rPr>
              <a:t>). Use </a:t>
            </a:r>
            <a:r>
              <a:rPr lang="de-DE" sz="2000" b="1" i="1" noProof="0" dirty="0">
                <a:solidFill>
                  <a:prstClr val="white"/>
                </a:solidFill>
                <a:latin typeface="Century Gothic" panose="020F0302020204030204"/>
              </a:rPr>
              <a:t>Nummer</a:t>
            </a:r>
            <a:r>
              <a:rPr lang="de-DE" sz="2000" noProof="0" dirty="0">
                <a:solidFill>
                  <a:prstClr val="white"/>
                </a:solidFill>
                <a:latin typeface="Century Gothic" panose="020F0302020204030204"/>
              </a:rPr>
              <a:t> </a:t>
            </a:r>
            <a:r>
              <a:rPr lang="de-DE" sz="2000" noProof="0" dirty="0" err="1">
                <a:solidFill>
                  <a:prstClr val="white"/>
                </a:solidFill>
                <a:latin typeface="Century Gothic" panose="020F0302020204030204"/>
              </a:rPr>
              <a:t>for</a:t>
            </a:r>
            <a:r>
              <a:rPr lang="de-DE" sz="2000" noProof="0" dirty="0">
                <a:solidFill>
                  <a:prstClr val="white"/>
                </a:solidFill>
                <a:latin typeface="Century Gothic" panose="020F0302020204030204"/>
              </a:rPr>
              <a:t> non-Maths (e.g. </a:t>
            </a:r>
            <a:r>
              <a:rPr lang="de-DE" sz="2000" noProof="0" dirty="0" err="1">
                <a:solidFill>
                  <a:prstClr val="white"/>
                </a:solidFill>
                <a:latin typeface="Century Gothic" panose="020F0302020204030204"/>
              </a:rPr>
              <a:t>phone</a:t>
            </a:r>
            <a:r>
              <a:rPr lang="de-DE" sz="2000" noProof="0" dirty="0">
                <a:solidFill>
                  <a:prstClr val="white"/>
                </a:solidFill>
                <a:latin typeface="Century Gothic" panose="020F0302020204030204"/>
              </a:rPr>
              <a:t> </a:t>
            </a:r>
            <a:r>
              <a:rPr lang="de-DE" sz="2000" noProof="0" dirty="0" err="1">
                <a:solidFill>
                  <a:prstClr val="white"/>
                </a:solidFill>
                <a:latin typeface="Century Gothic" panose="020F0302020204030204"/>
              </a:rPr>
              <a:t>number</a:t>
            </a:r>
            <a:r>
              <a:rPr lang="de-DE" sz="2000" noProof="0" dirty="0">
                <a:solidFill>
                  <a:prstClr val="white"/>
                </a:solidFill>
                <a:latin typeface="Century Gothic" panose="020F0302020204030204"/>
              </a:rPr>
              <a:t>, </a:t>
            </a:r>
            <a:r>
              <a:rPr lang="de-DE" sz="2000" noProof="0" dirty="0" err="1">
                <a:solidFill>
                  <a:prstClr val="white"/>
                </a:solidFill>
                <a:latin typeface="Century Gothic" panose="020F0302020204030204"/>
              </a:rPr>
              <a:t>house</a:t>
            </a:r>
            <a:r>
              <a:rPr lang="de-DE" sz="2000" noProof="0" dirty="0">
                <a:solidFill>
                  <a:prstClr val="white"/>
                </a:solidFill>
                <a:latin typeface="Century Gothic" panose="020F0302020204030204"/>
              </a:rPr>
              <a:t> </a:t>
            </a:r>
            <a:r>
              <a:rPr lang="de-DE" sz="2000" noProof="0" dirty="0" err="1">
                <a:solidFill>
                  <a:prstClr val="white"/>
                </a:solidFill>
                <a:latin typeface="Century Gothic" panose="020F0302020204030204"/>
              </a:rPr>
              <a:t>number</a:t>
            </a:r>
            <a:r>
              <a:rPr lang="de-DE" sz="2000" noProof="0" dirty="0">
                <a:solidFill>
                  <a:prstClr val="white"/>
                </a:solidFill>
                <a:latin typeface="Century Gothic" panose="020F0302020204030204"/>
              </a:rPr>
              <a:t>, </a:t>
            </a:r>
            <a:r>
              <a:rPr lang="de-DE" sz="2000" noProof="0" dirty="0" err="1">
                <a:solidFill>
                  <a:prstClr val="white"/>
                </a:solidFill>
                <a:latin typeface="Century Gothic" panose="020F0302020204030204"/>
              </a:rPr>
              <a:t>place</a:t>
            </a:r>
            <a:r>
              <a:rPr lang="de-DE" sz="2000" noProof="0" dirty="0">
                <a:solidFill>
                  <a:prstClr val="white"/>
                </a:solidFill>
                <a:latin typeface="Century Gothic" panose="020F0302020204030204"/>
              </a:rPr>
              <a:t> in a </a:t>
            </a:r>
            <a:r>
              <a:rPr lang="de-DE" sz="2000" noProof="0" dirty="0" err="1">
                <a:solidFill>
                  <a:prstClr val="white"/>
                </a:solidFill>
                <a:latin typeface="Century Gothic" panose="020F0302020204030204"/>
              </a:rPr>
              <a:t>queue</a:t>
            </a:r>
            <a:r>
              <a:rPr lang="de-DE" sz="2000" dirty="0">
                <a:solidFill>
                  <a:prstClr val="white"/>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Beispiel:</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Drei ist eine </a:t>
            </a:r>
            <a:r>
              <a:rPr kumimoji="0" lang="de-DE" sz="2000" b="1" i="1" u="none" strike="noStrike" kern="1200" cap="none" spc="0" normalizeH="0" noProof="0" dirty="0">
                <a:ln>
                  <a:noFill/>
                </a:ln>
                <a:solidFill>
                  <a:prstClr val="white"/>
                </a:solidFill>
                <a:effectLst/>
                <a:uLnTx/>
                <a:uFillTx/>
                <a:latin typeface="Century Gothic" panose="020F0302020204030204"/>
                <a:ea typeface="+mn-ea"/>
                <a:cs typeface="+mn-cs"/>
              </a:rPr>
              <a:t>Zahl</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aseline="0" dirty="0">
                <a:solidFill>
                  <a:prstClr val="white"/>
                </a:solidFill>
                <a:latin typeface="Century Gothic" panose="020F0302020204030204"/>
              </a:rPr>
              <a:t>Mein Haus ist </a:t>
            </a:r>
            <a:r>
              <a:rPr lang="de-DE" sz="2000" b="1" i="1" baseline="0" dirty="0">
                <a:solidFill>
                  <a:prstClr val="white"/>
                </a:solidFill>
                <a:latin typeface="Century Gothic" panose="020F0302020204030204"/>
              </a:rPr>
              <a:t>Nummer </a:t>
            </a:r>
            <a:r>
              <a:rPr lang="de-DE" sz="2000" baseline="0" dirty="0">
                <a:solidFill>
                  <a:prstClr val="white"/>
                </a:solidFill>
                <a:latin typeface="Century Gothic" panose="020F0302020204030204"/>
              </a:rPr>
              <a:t>drei.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Action Button: Custom 35">
            <a:hlinkClick r:id="" action="ppaction://noaction" highlightClick="1">
              <a:snd r:embed="rId5" name="9.2.2.2 Slide 4 1.wav"/>
            </a:hlinkClick>
            <a:extLst>
              <a:ext uri="{FF2B5EF4-FFF2-40B4-BE49-F238E27FC236}">
                <a16:creationId xmlns:a16="http://schemas.microsoft.com/office/drawing/2014/main" id="{1A1CF9B9-6D49-4D17-A734-E58B16DBD6A8}"/>
              </a:ext>
            </a:extLst>
          </p:cNvPr>
          <p:cNvSpPr/>
          <p:nvPr/>
        </p:nvSpPr>
        <p:spPr>
          <a:xfrm>
            <a:off x="4130566" y="3005997"/>
            <a:ext cx="1014943"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100</a:t>
            </a:r>
          </a:p>
        </p:txBody>
      </p:sp>
      <p:sp>
        <p:nvSpPr>
          <p:cNvPr id="10" name="Action Button: Custom 35">
            <a:hlinkClick r:id="" action="ppaction://noaction" highlightClick="1">
              <a:snd r:embed="rId6" name="9.2.2.2 Slide 4 2.wav"/>
            </a:hlinkClick>
            <a:extLst>
              <a:ext uri="{FF2B5EF4-FFF2-40B4-BE49-F238E27FC236}">
                <a16:creationId xmlns:a16="http://schemas.microsoft.com/office/drawing/2014/main" id="{2BAEB2D8-06DF-4CBD-B0F1-72A6B9E17631}"/>
              </a:ext>
            </a:extLst>
          </p:cNvPr>
          <p:cNvSpPr/>
          <p:nvPr/>
        </p:nvSpPr>
        <p:spPr>
          <a:xfrm>
            <a:off x="4130566" y="3631827"/>
            <a:ext cx="1014943"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1.000</a:t>
            </a:r>
          </a:p>
        </p:txBody>
      </p:sp>
      <p:sp>
        <p:nvSpPr>
          <p:cNvPr id="11" name="Action Button: Custom 35">
            <a:hlinkClick r:id="" action="ppaction://noaction" highlightClick="1">
              <a:snd r:embed="rId7" name="9.2.2.2 Slide 4 3.wav"/>
            </a:hlinkClick>
            <a:extLst>
              <a:ext uri="{FF2B5EF4-FFF2-40B4-BE49-F238E27FC236}">
                <a16:creationId xmlns:a16="http://schemas.microsoft.com/office/drawing/2014/main" id="{ACED48C2-A354-442B-9590-C8F5D8D5B167}"/>
              </a:ext>
            </a:extLst>
          </p:cNvPr>
          <p:cNvSpPr/>
          <p:nvPr/>
        </p:nvSpPr>
        <p:spPr>
          <a:xfrm>
            <a:off x="3965031" y="4304328"/>
            <a:ext cx="1613325"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1.000.000</a:t>
            </a:r>
          </a:p>
        </p:txBody>
      </p:sp>
      <p:sp>
        <p:nvSpPr>
          <p:cNvPr id="12" name="Action Button: Custom 35">
            <a:hlinkClick r:id="" action="ppaction://noaction" highlightClick="1">
              <a:snd r:embed="rId8" name="9.2.2.2 Slide 4 4.wav"/>
            </a:hlinkClick>
            <a:extLst>
              <a:ext uri="{FF2B5EF4-FFF2-40B4-BE49-F238E27FC236}">
                <a16:creationId xmlns:a16="http://schemas.microsoft.com/office/drawing/2014/main" id="{D88CD0C5-9839-4D57-B450-5C524BA1026E}"/>
              </a:ext>
            </a:extLst>
          </p:cNvPr>
          <p:cNvSpPr/>
          <p:nvPr/>
        </p:nvSpPr>
        <p:spPr>
          <a:xfrm>
            <a:off x="3615556" y="4931478"/>
            <a:ext cx="2312276"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1.000.000.000</a:t>
            </a:r>
          </a:p>
        </p:txBody>
      </p:sp>
      <p:sp>
        <p:nvSpPr>
          <p:cNvPr id="13" name="Action Button: Custom 35">
            <a:hlinkClick r:id="" action="ppaction://noaction" highlightClick="1">
              <a:snd r:embed="rId9" name="9.2.2.2 Slide 4 5.wav"/>
            </a:hlinkClick>
            <a:extLst>
              <a:ext uri="{FF2B5EF4-FFF2-40B4-BE49-F238E27FC236}">
                <a16:creationId xmlns:a16="http://schemas.microsoft.com/office/drawing/2014/main" id="{BD7E01FF-A4EF-4841-8324-A8633EB07106}"/>
              </a:ext>
            </a:extLst>
          </p:cNvPr>
          <p:cNvSpPr/>
          <p:nvPr/>
        </p:nvSpPr>
        <p:spPr>
          <a:xfrm>
            <a:off x="3331153" y="5569872"/>
            <a:ext cx="2881083"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1.000.000.000.000</a:t>
            </a:r>
          </a:p>
        </p:txBody>
      </p:sp>
      <p:sp>
        <p:nvSpPr>
          <p:cNvPr id="15" name="Speech Bubble: Rectangle with Corners Rounded 14">
            <a:extLst>
              <a:ext uri="{FF2B5EF4-FFF2-40B4-BE49-F238E27FC236}">
                <a16:creationId xmlns:a16="http://schemas.microsoft.com/office/drawing/2014/main" id="{A3DFDA03-ADC4-41CF-A1F2-77CA3F55513B}"/>
              </a:ext>
            </a:extLst>
          </p:cNvPr>
          <p:cNvSpPr/>
          <p:nvPr/>
        </p:nvSpPr>
        <p:spPr>
          <a:xfrm>
            <a:off x="609599" y="4739397"/>
            <a:ext cx="2112579" cy="1307492"/>
          </a:xfrm>
          <a:prstGeom prst="wedgeRoundRectCallout">
            <a:avLst>
              <a:gd name="adj1" fmla="val 81042"/>
              <a:gd name="adj2" fmla="val -20572"/>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Watch your millions,</a:t>
            </a:r>
            <a:r>
              <a:rPr kumimoji="0" lang="en-US" sz="2000" b="0" i="0" u="none" strike="noStrike" kern="1200" cap="none" spc="0" normalizeH="0" noProof="0" dirty="0">
                <a:ln>
                  <a:noFill/>
                </a:ln>
                <a:solidFill>
                  <a:prstClr val="white"/>
                </a:solidFill>
                <a:effectLst/>
                <a:uLnTx/>
                <a:uFillTx/>
                <a:latin typeface="Century Gothic" panose="020F0302020204030204"/>
                <a:ea typeface="+mn-ea"/>
                <a:cs typeface="+mn-cs"/>
              </a:rPr>
              <a:t> billions and trillions!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999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74123"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Franz Marc </a:t>
            </a:r>
            <a:r>
              <a:rPr lang="en-GB" sz="3600" dirty="0">
                <a:solidFill>
                  <a:schemeClr val="bg1"/>
                </a:solidFill>
              </a:rPr>
              <a:t>[6/6]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35083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1723" y="1163715"/>
            <a:ext cx="1005433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1910</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die erste Ausstellung von seinen Bildern in der Galerie Brakl. Er und der Maler August Macke sind gute Freunde geworden. Im gleichen Jahr ist Marc mit Wassily Kandinsky in Kontakt gekommen.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Kandinsky und Marc haben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1911</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Künstlergruppe „Der Blaue Reiter“ begonnen. In dieser Zeit hat Marc neue Ideen insbesondere über die Symbolkraft von Farben entwickelt.</a:t>
            </a:r>
          </a:p>
        </p:txBody>
      </p:sp>
      <p:sp>
        <p:nvSpPr>
          <p:cNvPr id="9" name="Rectangle 8">
            <a:extLst>
              <a:ext uri="{FF2B5EF4-FFF2-40B4-BE49-F238E27FC236}">
                <a16:creationId xmlns:a16="http://schemas.microsoft.com/office/drawing/2014/main" id="{42F4C0C0-BDBE-4A18-AC44-F9E237B44A53}"/>
              </a:ext>
            </a:extLst>
          </p:cNvPr>
          <p:cNvSpPr/>
          <p:nvPr/>
        </p:nvSpPr>
        <p:spPr>
          <a:xfrm>
            <a:off x="2137662" y="3447517"/>
            <a:ext cx="10054338" cy="3170099"/>
          </a:xfrm>
          <a:prstGeom prst="rect">
            <a:avLst/>
          </a:prstGeom>
        </p:spPr>
        <p:txBody>
          <a:bodyPr wrap="square">
            <a:spAutoFit/>
          </a:bodyPr>
          <a:lstStyle/>
          <a:p>
            <a:pPr lvl="0">
              <a:defRPr/>
            </a:pPr>
            <a:r>
              <a:rPr lang="de-DE" sz="2000" b="1" dirty="0">
                <a:solidFill>
                  <a:srgbClr val="4472C4">
                    <a:lumMod val="50000"/>
                  </a:srgbClr>
                </a:solidFill>
              </a:rPr>
              <a:t>1912</a:t>
            </a:r>
            <a:r>
              <a:rPr lang="de-DE" sz="2000" dirty="0">
                <a:solidFill>
                  <a:srgbClr val="4472C4">
                    <a:lumMod val="50000"/>
                  </a:srgbClr>
                </a:solidFill>
              </a:rPr>
              <a:t> ist Franz Marc noch einmal nach Paris gefahren. Danach ist seine Kunst noch abstrakter geworden.</a:t>
            </a:r>
          </a:p>
          <a:p>
            <a:pPr lvl="0">
              <a:defRPr/>
            </a:pPr>
            <a:r>
              <a:rPr lang="de-DE" sz="2000" dirty="0">
                <a:solidFill>
                  <a:srgbClr val="4472C4">
                    <a:lumMod val="50000"/>
                  </a:srgbClr>
                </a:solidFill>
              </a:rPr>
              <a:t> </a:t>
            </a:r>
          </a:p>
          <a:p>
            <a:pPr lvl="0">
              <a:defRPr/>
            </a:pPr>
            <a:r>
              <a:rPr lang="de-DE" sz="2000" dirty="0">
                <a:solidFill>
                  <a:srgbClr val="4472C4">
                    <a:lumMod val="50000"/>
                  </a:srgbClr>
                </a:solidFill>
              </a:rPr>
              <a:t>Am vierten März </a:t>
            </a:r>
            <a:r>
              <a:rPr lang="de-DE" sz="2000" b="1" dirty="0">
                <a:solidFill>
                  <a:srgbClr val="4472C4">
                    <a:lumMod val="50000"/>
                  </a:srgbClr>
                </a:solidFill>
              </a:rPr>
              <a:t>1916</a:t>
            </a:r>
            <a:r>
              <a:rPr lang="de-DE" sz="2000" dirty="0">
                <a:solidFill>
                  <a:srgbClr val="4472C4">
                    <a:lumMod val="50000"/>
                  </a:srgbClr>
                </a:solidFill>
              </a:rPr>
              <a:t> ist Marc als Soldat im Ersten Weltkrieg in Verdun gestorben. Er hatte sein Skizzenbuch mit. Sein bester Freund, August Macke, ist an der Westfront gefallen. </a:t>
            </a:r>
          </a:p>
          <a:p>
            <a:pPr lvl="0">
              <a:defRPr/>
            </a:pPr>
            <a:endParaRPr lang="de-DE" sz="2000" dirty="0">
              <a:solidFill>
                <a:srgbClr val="4472C4">
                  <a:lumMod val="50000"/>
                </a:srgbClr>
              </a:solidFill>
            </a:endParaRPr>
          </a:p>
          <a:p>
            <a:pPr lvl="0">
              <a:defRPr/>
            </a:pPr>
            <a:r>
              <a:rPr lang="de-DE" sz="2000" dirty="0">
                <a:solidFill>
                  <a:srgbClr val="4472C4">
                    <a:lumMod val="50000"/>
                  </a:srgbClr>
                </a:solidFill>
              </a:rPr>
              <a:t>Im November </a:t>
            </a:r>
            <a:r>
              <a:rPr lang="de-DE" sz="2000" b="1" dirty="0">
                <a:solidFill>
                  <a:srgbClr val="4472C4">
                    <a:lumMod val="50000"/>
                  </a:srgbClr>
                </a:solidFill>
              </a:rPr>
              <a:t>2007</a:t>
            </a:r>
            <a:r>
              <a:rPr lang="de-DE" sz="2000" dirty="0">
                <a:solidFill>
                  <a:srgbClr val="4472C4">
                    <a:lumMod val="50000"/>
                  </a:srgbClr>
                </a:solidFill>
              </a:rPr>
              <a:t> hat man 18 Millionen Dollar für Franz Marcs </a:t>
            </a:r>
            <a:r>
              <a:rPr lang="de-DE" sz="2000" i="1" dirty="0">
                <a:solidFill>
                  <a:srgbClr val="4472C4">
                    <a:lumMod val="50000"/>
                  </a:srgbClr>
                </a:solidFill>
              </a:rPr>
              <a:t>Der Wasserfall </a:t>
            </a:r>
            <a:r>
              <a:rPr lang="de-DE" sz="2000" dirty="0">
                <a:solidFill>
                  <a:srgbClr val="4472C4">
                    <a:lumMod val="50000"/>
                  </a:srgbClr>
                </a:solidFill>
              </a:rPr>
              <a:t>im NY Auktionshaus Sotheby’s bezahlt – eine Rekordsumme.</a:t>
            </a:r>
          </a:p>
          <a:p>
            <a:pPr lvl="0">
              <a:defRPr/>
            </a:pPr>
            <a:r>
              <a:rPr lang="de-DE" sz="2000" dirty="0">
                <a:solidFill>
                  <a:srgbClr val="4472C4">
                    <a:lumMod val="50000"/>
                  </a:srgbClr>
                </a:solidFill>
              </a:rPr>
              <a:t> </a:t>
            </a:r>
          </a:p>
        </p:txBody>
      </p:sp>
      <p:pic>
        <p:nvPicPr>
          <p:cNvPr id="10" name="Picture 9" descr="A picture containing text, graffiti, painting, colorful&#10;&#10;Description automatically generated">
            <a:extLst>
              <a:ext uri="{FF2B5EF4-FFF2-40B4-BE49-F238E27FC236}">
                <a16:creationId xmlns:a16="http://schemas.microsoft.com/office/drawing/2014/main" id="{7843135F-2B0B-48DF-A1F3-D2A73B42C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69" y="3572309"/>
            <a:ext cx="1947793" cy="2599891"/>
          </a:xfrm>
          <a:prstGeom prst="rect">
            <a:avLst/>
          </a:prstGeom>
        </p:spPr>
      </p:pic>
      <p:pic>
        <p:nvPicPr>
          <p:cNvPr id="12" name="Picture 11">
            <a:extLst>
              <a:ext uri="{FF2B5EF4-FFF2-40B4-BE49-F238E27FC236}">
                <a16:creationId xmlns:a16="http://schemas.microsoft.com/office/drawing/2014/main" id="{E305EC6B-BBCD-458E-8C53-0BC1F4678A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6487" y="1777021"/>
            <a:ext cx="2106161" cy="1670496"/>
          </a:xfrm>
          <a:prstGeom prst="rect">
            <a:avLst/>
          </a:prstGeom>
        </p:spPr>
      </p:pic>
    </p:spTree>
    <p:extLst>
      <p:ext uri="{BB962C8B-B14F-4D97-AF65-F5344CB8AC3E}">
        <p14:creationId xmlns:p14="http://schemas.microsoft.com/office/powerpoint/2010/main" val="4092653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E8AD2DC-E140-468A-9953-AD3A80BCBE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90" b="50969"/>
          <a:stretch/>
        </p:blipFill>
        <p:spPr>
          <a:xfrm>
            <a:off x="3983365" y="55442"/>
            <a:ext cx="1547235" cy="124720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13738" cy="869950"/>
          </a:xfrm>
          <a:prstGeom prst="rect">
            <a:avLst/>
          </a:prstGeom>
        </p:spPr>
      </p:pic>
      <p:sp>
        <p:nvSpPr>
          <p:cNvPr id="4" name="Title 3"/>
          <p:cNvSpPr>
            <a:spLocks noGrp="1"/>
          </p:cNvSpPr>
          <p:nvPr>
            <p:ph type="title"/>
          </p:nvPr>
        </p:nvSpPr>
        <p:spPr>
          <a:xfrm>
            <a:off x="0" y="294041"/>
            <a:ext cx="3974123" cy="707849"/>
          </a:xfrm>
        </p:spPr>
        <p:txBody>
          <a:bodyPr>
            <a:normAutofit/>
          </a:bodyPr>
          <a:lstStyle/>
          <a:p>
            <a:r>
              <a:rPr lang="en-GB" sz="3600" b="1" dirty="0">
                <a:solidFill>
                  <a:schemeClr val="bg1"/>
                </a:solidFill>
              </a:rPr>
              <a:t>Franz Marc </a:t>
            </a:r>
            <a:r>
              <a:rPr lang="en-GB" sz="3600" dirty="0">
                <a:solidFill>
                  <a:schemeClr val="bg1"/>
                </a:solidFill>
              </a:rPr>
              <a:t>[4/6]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6869" y="247046"/>
            <a:ext cx="19304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67247" y="1228491"/>
            <a:ext cx="118900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Franz Marc in diesem Jahr gemacht? Schreib Notizen auf Englisch.</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5">
            <a:extLst>
              <a:ext uri="{FF2B5EF4-FFF2-40B4-BE49-F238E27FC236}">
                <a16:creationId xmlns:a16="http://schemas.microsoft.com/office/drawing/2014/main" id="{05884930-451E-4CDC-91E0-C4D38B0DA902}"/>
              </a:ext>
            </a:extLst>
          </p:cNvPr>
          <p:cNvGraphicFramePr>
            <a:graphicFrameLocks noGrp="1"/>
          </p:cNvGraphicFramePr>
          <p:nvPr/>
        </p:nvGraphicFramePr>
        <p:xfrm>
          <a:off x="102742" y="1693101"/>
          <a:ext cx="11969393" cy="4572000"/>
        </p:xfrm>
        <a:graphic>
          <a:graphicData uri="http://schemas.openxmlformats.org/drawingml/2006/table">
            <a:tbl>
              <a:tblPr firstRow="1" bandRow="1">
                <a:tableStyleId>{00A15C55-8517-42AA-B614-E9B94910E393}</a:tableStyleId>
              </a:tblPr>
              <a:tblGrid>
                <a:gridCol w="760287">
                  <a:extLst>
                    <a:ext uri="{9D8B030D-6E8A-4147-A177-3AD203B41FA5}">
                      <a16:colId xmlns:a16="http://schemas.microsoft.com/office/drawing/2014/main" val="3817077034"/>
                    </a:ext>
                  </a:extLst>
                </a:gridCol>
                <a:gridCol w="11209106">
                  <a:extLst>
                    <a:ext uri="{9D8B030D-6E8A-4147-A177-3AD203B41FA5}">
                      <a16:colId xmlns:a16="http://schemas.microsoft.com/office/drawing/2014/main" val="2972372477"/>
                    </a:ext>
                  </a:extLst>
                </a:gridCol>
              </a:tblGrid>
              <a:tr h="370840">
                <a:tc>
                  <a:txBody>
                    <a:bodyPr/>
                    <a:lstStyle/>
                    <a:p>
                      <a:r>
                        <a:rPr lang="en-GB" sz="1900" dirty="0"/>
                        <a:t>Year</a:t>
                      </a:r>
                    </a:p>
                  </a:txBody>
                  <a:tcPr/>
                </a:tc>
                <a:tc>
                  <a:txBody>
                    <a:bodyPr/>
                    <a:lstStyle/>
                    <a:p>
                      <a:r>
                        <a:rPr lang="en-GB" sz="1900" dirty="0"/>
                        <a:t>What happened?</a:t>
                      </a:r>
                    </a:p>
                  </a:txBody>
                  <a:tcPr/>
                </a:tc>
                <a:extLst>
                  <a:ext uri="{0D108BD9-81ED-4DB2-BD59-A6C34878D82A}">
                    <a16:rowId xmlns:a16="http://schemas.microsoft.com/office/drawing/2014/main" val="148347055"/>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1880</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Was born in Munich. Grew up with parents and brother.</a:t>
                      </a:r>
                    </a:p>
                  </a:txBody>
                  <a:tcPr/>
                </a:tc>
                <a:extLst>
                  <a:ext uri="{0D108BD9-81ED-4DB2-BD59-A6C34878D82A}">
                    <a16:rowId xmlns:a16="http://schemas.microsoft.com/office/drawing/2014/main" val="2631992405"/>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1899</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Went to university, studied theology.</a:t>
                      </a:r>
                    </a:p>
                  </a:txBody>
                  <a:tcPr/>
                </a:tc>
                <a:extLst>
                  <a:ext uri="{0D108BD9-81ED-4DB2-BD59-A6C34878D82A}">
                    <a16:rowId xmlns:a16="http://schemas.microsoft.com/office/drawing/2014/main" val="2053543902"/>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1900</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Studied art at Munich Academy.</a:t>
                      </a:r>
                    </a:p>
                  </a:txBody>
                  <a:tcPr/>
                </a:tc>
                <a:extLst>
                  <a:ext uri="{0D108BD9-81ED-4DB2-BD59-A6C34878D82A}">
                    <a16:rowId xmlns:a16="http://schemas.microsoft.com/office/drawing/2014/main" val="2801246700"/>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1903</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Went to Paris. Saw pictures by van Gogh and the impressionists.</a:t>
                      </a:r>
                    </a:p>
                  </a:txBody>
                  <a:tcPr/>
                </a:tc>
                <a:extLst>
                  <a:ext uri="{0D108BD9-81ED-4DB2-BD59-A6C34878D82A}">
                    <a16:rowId xmlns:a16="http://schemas.microsoft.com/office/drawing/2014/main" val="3169325700"/>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1904</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Mostly worked on pictures of animals. During this time his work became simpler.</a:t>
                      </a:r>
                    </a:p>
                  </a:txBody>
                  <a:tcPr/>
                </a:tc>
                <a:extLst>
                  <a:ext uri="{0D108BD9-81ED-4DB2-BD59-A6C34878D82A}">
                    <a16:rowId xmlns:a16="http://schemas.microsoft.com/office/drawing/2014/main" val="74957321"/>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1907</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Travelled to Paris for the second time.</a:t>
                      </a:r>
                    </a:p>
                  </a:txBody>
                  <a:tcPr/>
                </a:tc>
                <a:extLst>
                  <a:ext uri="{0D108BD9-81ED-4DB2-BD59-A6C34878D82A}">
                    <a16:rowId xmlns:a16="http://schemas.microsoft.com/office/drawing/2014/main" val="2160382250"/>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1910</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First exhibition of his work at the </a:t>
                      </a:r>
                      <a:r>
                        <a:rPr kumimoji="0" lang="en-GB" sz="1900" b="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Brakl</a:t>
                      </a:r>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Gallery. Friends with August Macke. Met Kandinsky.</a:t>
                      </a:r>
                    </a:p>
                  </a:txBody>
                  <a:tcPr/>
                </a:tc>
                <a:extLst>
                  <a:ext uri="{0D108BD9-81ED-4DB2-BD59-A6C34878D82A}">
                    <a16:rowId xmlns:a16="http://schemas.microsoft.com/office/drawing/2014/main" val="2594023443"/>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1911</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Started the artists’ group ‘Der </a:t>
                      </a:r>
                      <a:r>
                        <a:rPr kumimoji="0" lang="en-GB" sz="1900" b="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Blaue</a:t>
                      </a:r>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Reiter’. Developed ideas about symbolism of colour.</a:t>
                      </a:r>
                    </a:p>
                  </a:txBody>
                  <a:tcPr/>
                </a:tc>
                <a:extLst>
                  <a:ext uri="{0D108BD9-81ED-4DB2-BD59-A6C34878D82A}">
                    <a16:rowId xmlns:a16="http://schemas.microsoft.com/office/drawing/2014/main" val="2229752748"/>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1912</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Travelled to Paris again. Work became even more abstract.</a:t>
                      </a:r>
                    </a:p>
                  </a:txBody>
                  <a:tcPr/>
                </a:tc>
                <a:extLst>
                  <a:ext uri="{0D108BD9-81ED-4DB2-BD59-A6C34878D82A}">
                    <a16:rowId xmlns:a16="http://schemas.microsoft.com/office/drawing/2014/main" val="2045551846"/>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1916</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Died in Verdun in WWI. His best friend August Macke died on the West Front.</a:t>
                      </a:r>
                    </a:p>
                  </a:txBody>
                  <a:tcPr/>
                </a:tc>
                <a:extLst>
                  <a:ext uri="{0D108BD9-81ED-4DB2-BD59-A6C34878D82A}">
                    <a16:rowId xmlns:a16="http://schemas.microsoft.com/office/drawing/2014/main" val="3045250282"/>
                  </a:ext>
                </a:extLst>
              </a:tr>
              <a:tr h="370840">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2007</a:t>
                      </a:r>
                    </a:p>
                  </a:txBody>
                  <a:tcPr/>
                </a:tc>
                <a:tc>
                  <a:txBody>
                    <a:bodyPr/>
                    <a:lstStyle/>
                    <a:p>
                      <a:r>
                        <a:rPr kumimoji="0" lang="en-GB" sz="19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His painting ‘The Waterfall’ sold for 18 million dollars in Sotheby’s auction house in New York.</a:t>
                      </a:r>
                    </a:p>
                  </a:txBody>
                  <a:tcPr/>
                </a:tc>
                <a:extLst>
                  <a:ext uri="{0D108BD9-81ED-4DB2-BD59-A6C34878D82A}">
                    <a16:rowId xmlns:a16="http://schemas.microsoft.com/office/drawing/2014/main" val="4000576768"/>
                  </a:ext>
                </a:extLst>
              </a:tr>
            </a:tbl>
          </a:graphicData>
        </a:graphic>
      </p:graphicFrame>
      <p:sp>
        <p:nvSpPr>
          <p:cNvPr id="8" name="TextBox 7" descr="text box hiding answer">
            <a:extLst>
              <a:ext uri="{FF2B5EF4-FFF2-40B4-BE49-F238E27FC236}">
                <a16:creationId xmlns:a16="http://schemas.microsoft.com/office/drawing/2014/main" id="{0E1FCFB4-A0A6-4DD7-8D85-C67E18FF65B1}"/>
              </a:ext>
            </a:extLst>
          </p:cNvPr>
          <p:cNvSpPr txBox="1"/>
          <p:nvPr/>
        </p:nvSpPr>
        <p:spPr>
          <a:xfrm>
            <a:off x="945318" y="2141824"/>
            <a:ext cx="6698655" cy="2969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descr="text box hiding answer">
            <a:extLst>
              <a:ext uri="{FF2B5EF4-FFF2-40B4-BE49-F238E27FC236}">
                <a16:creationId xmlns:a16="http://schemas.microsoft.com/office/drawing/2014/main" id="{577024D0-6EC5-4B43-AE7E-094D4DABDCC2}"/>
              </a:ext>
            </a:extLst>
          </p:cNvPr>
          <p:cNvSpPr txBox="1"/>
          <p:nvPr/>
        </p:nvSpPr>
        <p:spPr>
          <a:xfrm>
            <a:off x="945318" y="2491289"/>
            <a:ext cx="4393083"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descr="text box hiding answer">
            <a:extLst>
              <a:ext uri="{FF2B5EF4-FFF2-40B4-BE49-F238E27FC236}">
                <a16:creationId xmlns:a16="http://schemas.microsoft.com/office/drawing/2014/main" id="{F9DA9340-C299-4744-836C-2D27B2754FAE}"/>
              </a:ext>
            </a:extLst>
          </p:cNvPr>
          <p:cNvSpPr txBox="1"/>
          <p:nvPr/>
        </p:nvSpPr>
        <p:spPr>
          <a:xfrm>
            <a:off x="945315" y="2856447"/>
            <a:ext cx="6421253" cy="3231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B89C38F8-148E-4EBE-99E5-48633FF48416}"/>
              </a:ext>
            </a:extLst>
          </p:cNvPr>
          <p:cNvSpPr txBox="1"/>
          <p:nvPr/>
        </p:nvSpPr>
        <p:spPr>
          <a:xfrm>
            <a:off x="945320" y="3219717"/>
            <a:ext cx="7623327" cy="3397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7B3B34E3-A953-475B-BD17-65D2BB5C8A89}"/>
              </a:ext>
            </a:extLst>
          </p:cNvPr>
          <p:cNvSpPr txBox="1"/>
          <p:nvPr/>
        </p:nvSpPr>
        <p:spPr>
          <a:xfrm>
            <a:off x="945318" y="3677780"/>
            <a:ext cx="9380210" cy="25541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descr="text box hiding answer">
            <a:extLst>
              <a:ext uri="{FF2B5EF4-FFF2-40B4-BE49-F238E27FC236}">
                <a16:creationId xmlns:a16="http://schemas.microsoft.com/office/drawing/2014/main" id="{AEBC3446-D9D8-466B-BA22-322706FF58F7}"/>
              </a:ext>
            </a:extLst>
          </p:cNvPr>
          <p:cNvSpPr txBox="1"/>
          <p:nvPr/>
        </p:nvSpPr>
        <p:spPr>
          <a:xfrm>
            <a:off x="945317" y="3977111"/>
            <a:ext cx="4705469" cy="3397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252B3DD1-8247-4F84-AAC8-FA5E5C84F323}"/>
              </a:ext>
            </a:extLst>
          </p:cNvPr>
          <p:cNvSpPr txBox="1"/>
          <p:nvPr/>
        </p:nvSpPr>
        <p:spPr>
          <a:xfrm>
            <a:off x="945315" y="4398515"/>
            <a:ext cx="10489819" cy="3231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4CBC6895-6759-4F29-9E51-772243E3374F}"/>
              </a:ext>
            </a:extLst>
          </p:cNvPr>
          <p:cNvSpPr txBox="1"/>
          <p:nvPr/>
        </p:nvSpPr>
        <p:spPr>
          <a:xfrm>
            <a:off x="945317" y="4761508"/>
            <a:ext cx="10489820" cy="3718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650A8C72-620C-4EA2-B4DF-2AD212C36457}"/>
              </a:ext>
            </a:extLst>
          </p:cNvPr>
          <p:cNvSpPr txBox="1"/>
          <p:nvPr/>
        </p:nvSpPr>
        <p:spPr>
          <a:xfrm>
            <a:off x="945317" y="5182483"/>
            <a:ext cx="10284338" cy="27507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8203B44E-9D10-4F1A-8D7B-7FC9F6401BBF}"/>
              </a:ext>
            </a:extLst>
          </p:cNvPr>
          <p:cNvSpPr txBox="1"/>
          <p:nvPr/>
        </p:nvSpPr>
        <p:spPr>
          <a:xfrm>
            <a:off x="945315" y="5515512"/>
            <a:ext cx="10489820" cy="3718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06718F6D-784E-4524-A030-40CF50A01FCA}"/>
              </a:ext>
            </a:extLst>
          </p:cNvPr>
          <p:cNvSpPr txBox="1"/>
          <p:nvPr/>
        </p:nvSpPr>
        <p:spPr>
          <a:xfrm>
            <a:off x="953831" y="5942004"/>
            <a:ext cx="10851176" cy="27507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453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24400" cy="869950"/>
          </a:xfrm>
          <a:prstGeom prst="rect">
            <a:avLst/>
          </a:prstGeom>
        </p:spPr>
      </p:pic>
      <p:sp>
        <p:nvSpPr>
          <p:cNvPr id="4" name="Title 3"/>
          <p:cNvSpPr>
            <a:spLocks noGrp="1"/>
          </p:cNvSpPr>
          <p:nvPr>
            <p:ph type="title"/>
          </p:nvPr>
        </p:nvSpPr>
        <p:spPr>
          <a:xfrm>
            <a:off x="0" y="294041"/>
            <a:ext cx="8994710" cy="707849"/>
          </a:xfrm>
        </p:spPr>
        <p:txBody>
          <a:bodyPr>
            <a:normAutofit/>
          </a:bodyPr>
          <a:lstStyle/>
          <a:p>
            <a:pPr lvl="0">
              <a:lnSpc>
                <a:spcPct val="100000"/>
              </a:lnSpc>
              <a:spcBef>
                <a:spcPts val="0"/>
              </a:spcBef>
              <a:defRPr/>
            </a:pPr>
            <a:r>
              <a:rPr lang="en-US" sz="3600" b="1" dirty="0" err="1">
                <a:solidFill>
                  <a:schemeClr val="bg1"/>
                </a:solidFill>
                <a:latin typeface="Century Gothic" panose="020F0302020204030204"/>
              </a:rPr>
              <a:t>Wann</a:t>
            </a:r>
            <a:r>
              <a:rPr lang="en-US" sz="3600" b="1" dirty="0">
                <a:solidFill>
                  <a:schemeClr val="bg1"/>
                </a:solidFill>
                <a:latin typeface="Century Gothic" panose="020F0302020204030204"/>
              </a:rPr>
              <a:t> war das?</a:t>
            </a:r>
            <a:endParaRPr lang="en-US"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85960" y="247046"/>
            <a:ext cx="2373240" cy="4997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2F5B1281-C094-4EAB-A5E9-EC2224D10ECE}"/>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ea typeface="+mn-ea"/>
                <a:cs typeface="+mn-cs"/>
              </a:rPr>
              <a:t>Albert Einstein,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203864"/>
                </a:solidFill>
                <a:effectLst/>
                <a:uLnTx/>
                <a:uFillTx/>
                <a:ea typeface="+mn-ea"/>
                <a:cs typeface="+mn-cs"/>
              </a:rPr>
              <a:t>Physiker</a:t>
            </a:r>
            <a:endParaRPr kumimoji="0" lang="fr-FR" sz="2400" b="0" i="0" u="none" strike="noStrike" kern="1200" cap="none" spc="0" normalizeH="0" baseline="0" noProof="0" dirty="0">
              <a:ln>
                <a:noFill/>
              </a:ln>
              <a:solidFill>
                <a:srgbClr val="203864"/>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203864"/>
                </a:solidFill>
                <a:effectLst/>
                <a:uLnTx/>
                <a:uFillTx/>
                <a:ea typeface="+mn-ea"/>
                <a:cs typeface="+mn-cs"/>
              </a:rPr>
              <a:t>Nobelpreis</a:t>
            </a:r>
            <a:r>
              <a:rPr kumimoji="0" lang="fr-FR" sz="2400" b="0" i="0" u="none" strike="noStrike" kern="1200" cap="none" spc="0" normalizeH="0" baseline="0" noProof="0" dirty="0">
                <a:ln>
                  <a:noFill/>
                </a:ln>
                <a:solidFill>
                  <a:srgbClr val="203864"/>
                </a:solidFill>
                <a:effectLst/>
                <a:uLnTx/>
                <a:uFillTx/>
                <a:ea typeface="+mn-ea"/>
                <a:cs typeface="+mn-cs"/>
              </a:rPr>
              <a:t> </a:t>
            </a:r>
            <a:r>
              <a:rPr kumimoji="0" lang="fr-FR" sz="2400" b="0" i="0" u="none" strike="noStrike" kern="1200" cap="none" spc="0" normalizeH="0" baseline="0" noProof="0" dirty="0" err="1">
                <a:ln>
                  <a:noFill/>
                </a:ln>
                <a:solidFill>
                  <a:srgbClr val="203864"/>
                </a:solidFill>
                <a:effectLst/>
                <a:uLnTx/>
                <a:uFillTx/>
                <a:ea typeface="+mn-ea"/>
                <a:cs typeface="+mn-cs"/>
              </a:rPr>
              <a:t>gewonnen</a:t>
            </a:r>
            <a:r>
              <a:rPr kumimoji="0" lang="fr-FR" sz="2400" b="0" i="0" u="none" strike="noStrike" kern="1200" cap="none" spc="0" normalizeH="0" baseline="0" noProof="0" dirty="0">
                <a:ln>
                  <a:noFill/>
                </a:ln>
                <a:solidFill>
                  <a:srgbClr val="203864"/>
                </a:solidFill>
                <a:effectLst/>
                <a:uLnTx/>
                <a:uFillTx/>
                <a:ea typeface="+mn-ea"/>
                <a:cs typeface="+mn-cs"/>
              </a:rPr>
              <a:t>:</a:t>
            </a:r>
          </a:p>
        </p:txBody>
      </p:sp>
      <p:sp>
        <p:nvSpPr>
          <p:cNvPr id="18" name="Rectangle 17">
            <a:extLst>
              <a:ext uri="{FF2B5EF4-FFF2-40B4-BE49-F238E27FC236}">
                <a16:creationId xmlns:a16="http://schemas.microsoft.com/office/drawing/2014/main" id="{3602CE51-BE79-407A-93D5-383FD09CF921}"/>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ea typeface="+mn-ea"/>
                <a:cs typeface="+mn-cs"/>
              </a:rPr>
              <a:t>Marlene Dietrich,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ea typeface="+mn-ea"/>
                <a:cs typeface="+mn-cs"/>
              </a:rPr>
              <a:t>Schauspielerin</a:t>
            </a:r>
            <a:endParaRPr kumimoji="0" lang="en-GB" sz="2400" b="1" i="0" u="none" strike="noStrike" kern="1200" cap="none" spc="0" normalizeH="0" baseline="0" noProof="0" dirty="0">
              <a:ln>
                <a:noFill/>
              </a:ln>
              <a:solidFill>
                <a:srgbClr val="203864"/>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203864"/>
                </a:solidFill>
                <a:effectLst/>
                <a:uLnTx/>
                <a:uFillTx/>
                <a:ea typeface="+mn-ea"/>
                <a:cs typeface="+mn-cs"/>
              </a:rPr>
              <a:t>Hauptrolle</a:t>
            </a:r>
            <a:r>
              <a:rPr kumimoji="0" lang="en-GB" sz="2400" b="0" i="0" u="none" strike="noStrike" kern="1200" cap="none" spc="0" normalizeH="0" baseline="0" noProof="0" dirty="0">
                <a:ln>
                  <a:noFill/>
                </a:ln>
                <a:solidFill>
                  <a:srgbClr val="203864"/>
                </a:solidFill>
                <a:effectLst/>
                <a:uLnTx/>
                <a:uFillTx/>
                <a:ea typeface="+mn-ea"/>
                <a:cs typeface="+mn-cs"/>
              </a:rPr>
              <a:t>* in </a:t>
            </a:r>
            <a:r>
              <a:rPr kumimoji="0" lang="en-GB" sz="2400" b="0" i="1" u="none" strike="noStrike" kern="1200" cap="none" spc="0" normalizeH="0" baseline="0" noProof="0" dirty="0">
                <a:ln>
                  <a:noFill/>
                </a:ln>
                <a:solidFill>
                  <a:srgbClr val="203864"/>
                </a:solidFill>
                <a:effectLst/>
                <a:uLnTx/>
                <a:uFillTx/>
                <a:ea typeface="+mn-ea"/>
                <a:cs typeface="+mn-cs"/>
              </a:rPr>
              <a:t>Der </a:t>
            </a:r>
            <a:r>
              <a:rPr kumimoji="0" lang="en-GB" sz="2400" b="0" i="1" u="none" strike="noStrike" kern="1200" cap="none" spc="0" normalizeH="0" baseline="0" noProof="0" dirty="0" err="1">
                <a:ln>
                  <a:noFill/>
                </a:ln>
                <a:solidFill>
                  <a:srgbClr val="203864"/>
                </a:solidFill>
                <a:effectLst/>
                <a:uLnTx/>
                <a:uFillTx/>
                <a:ea typeface="+mn-ea"/>
                <a:cs typeface="+mn-cs"/>
              </a:rPr>
              <a:t>blaue</a:t>
            </a:r>
            <a:r>
              <a:rPr kumimoji="0" lang="en-GB" sz="2400" b="0" i="1" u="none" strike="noStrike" kern="1200" cap="none" spc="0" normalizeH="0" baseline="0" noProof="0" dirty="0">
                <a:ln>
                  <a:noFill/>
                </a:ln>
                <a:solidFill>
                  <a:srgbClr val="203864"/>
                </a:solidFill>
                <a:effectLst/>
                <a:uLnTx/>
                <a:uFillTx/>
                <a:ea typeface="+mn-ea"/>
                <a:cs typeface="+mn-cs"/>
              </a:rPr>
              <a:t> Engel*</a:t>
            </a:r>
            <a:endParaRPr kumimoji="0" lang="en-GB" sz="2400" b="0" i="0" u="none" strike="noStrike" kern="1200" cap="none" spc="0" normalizeH="0" baseline="0" noProof="0" dirty="0">
              <a:ln>
                <a:noFill/>
              </a:ln>
              <a:solidFill>
                <a:srgbClr val="203864"/>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203864"/>
              </a:solidFill>
              <a:effectLst/>
              <a:uLnTx/>
              <a:uFillTx/>
              <a:ea typeface="+mn-ea"/>
              <a:cs typeface="+mn-cs"/>
            </a:endParaRPr>
          </a:p>
        </p:txBody>
      </p:sp>
      <p:sp>
        <p:nvSpPr>
          <p:cNvPr id="20" name="Rectangle 19">
            <a:extLst>
              <a:ext uri="{FF2B5EF4-FFF2-40B4-BE49-F238E27FC236}">
                <a16:creationId xmlns:a16="http://schemas.microsoft.com/office/drawing/2014/main" id="{0DCFC479-E2A7-4178-8A89-A7981B306A7E}"/>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ea typeface="+mn-ea"/>
                <a:cs typeface="+mn-cs"/>
              </a:rPr>
              <a:t>Nena,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ea typeface="+mn-ea"/>
                <a:cs typeface="+mn-cs"/>
              </a:rPr>
              <a:t>Sängerin</a:t>
            </a:r>
            <a:endParaRPr kumimoji="0" lang="en-GB" sz="2400" b="1" i="0" u="none" strike="noStrike" kern="1200" cap="none" spc="0" normalizeH="0" baseline="0" noProof="0" dirty="0">
              <a:ln>
                <a:noFill/>
              </a:ln>
              <a:solidFill>
                <a:srgbClr val="203864"/>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ea typeface="+mn-ea"/>
                <a:cs typeface="+mn-cs"/>
              </a:rPr>
              <a:t>99 </a:t>
            </a:r>
            <a:r>
              <a:rPr kumimoji="0" lang="en-GB" sz="2400" b="0" i="0" u="none" strike="noStrike" kern="1200" cap="none" spc="0" normalizeH="0" baseline="0" noProof="0" dirty="0" err="1">
                <a:ln>
                  <a:noFill/>
                </a:ln>
                <a:solidFill>
                  <a:srgbClr val="203864"/>
                </a:solidFill>
                <a:effectLst/>
                <a:uLnTx/>
                <a:uFillTx/>
                <a:ea typeface="+mn-ea"/>
                <a:cs typeface="+mn-cs"/>
              </a:rPr>
              <a:t>Luftballons</a:t>
            </a:r>
            <a:r>
              <a:rPr kumimoji="0" lang="en-GB" sz="2400" b="0" i="0" u="none" strike="noStrike" kern="1200" cap="none" spc="0" normalizeH="0" baseline="0" noProof="0" dirty="0">
                <a:ln>
                  <a:noFill/>
                </a:ln>
                <a:solidFill>
                  <a:srgbClr val="203864"/>
                </a:solidFill>
                <a:effectLst/>
                <a:uLnTx/>
                <a:uFillTx/>
                <a:ea typeface="+mn-ea"/>
                <a:cs typeface="+mn-cs"/>
              </a:rPr>
              <a:t> </a:t>
            </a:r>
            <a:r>
              <a:rPr kumimoji="0" lang="en-GB" sz="2400" b="0" i="0" u="none" strike="noStrike" kern="1200" cap="none" spc="0" normalizeH="0" baseline="0" noProof="0" dirty="0" err="1">
                <a:ln>
                  <a:noFill/>
                </a:ln>
                <a:solidFill>
                  <a:srgbClr val="203864"/>
                </a:solidFill>
                <a:effectLst/>
                <a:uLnTx/>
                <a:uFillTx/>
                <a:ea typeface="+mn-ea"/>
                <a:cs typeface="+mn-cs"/>
              </a:rPr>
              <a:t>geschrieben</a:t>
            </a:r>
            <a:r>
              <a:rPr kumimoji="0" lang="en-GB" sz="2400" b="0" i="0" u="none" strike="noStrike" kern="1200" cap="none" spc="0" normalizeH="0" baseline="0" noProof="0" dirty="0">
                <a:ln>
                  <a:noFill/>
                </a:ln>
                <a:solidFill>
                  <a:srgbClr val="203864"/>
                </a:solidFill>
                <a:effectLst/>
                <a:uLnTx/>
                <a:uFillTx/>
                <a:ea typeface="+mn-ea"/>
                <a:cs typeface="+mn-cs"/>
              </a:rPr>
              <a:t>:</a:t>
            </a:r>
          </a:p>
        </p:txBody>
      </p:sp>
      <p:sp>
        <p:nvSpPr>
          <p:cNvPr id="21" name="Rectangle 20">
            <a:extLst>
              <a:ext uri="{FF2B5EF4-FFF2-40B4-BE49-F238E27FC236}">
                <a16:creationId xmlns:a16="http://schemas.microsoft.com/office/drawing/2014/main" id="{962BCAC4-1A8A-4CC3-AF7D-ABB9E0859021}"/>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ea typeface="+mn-ea"/>
                <a:cs typeface="+mn-cs"/>
              </a:rPr>
              <a:t>Boris Becker,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ea typeface="+mn-ea"/>
                <a:cs typeface="+mn-cs"/>
              </a:rPr>
              <a:t>Tennisspieler</a:t>
            </a:r>
            <a:endParaRPr kumimoji="0" lang="en-GB" sz="2400" b="1" i="0" u="none" strike="noStrike" kern="1200" cap="none" spc="0" normalizeH="0" baseline="0" noProof="0" dirty="0">
              <a:ln>
                <a:noFill/>
              </a:ln>
              <a:solidFill>
                <a:srgbClr val="203864"/>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ea typeface="+mn-ea"/>
                <a:cs typeface="+mn-cs"/>
              </a:rPr>
              <a:t>Wimbledon </a:t>
            </a:r>
            <a:r>
              <a:rPr kumimoji="0" lang="en-GB" sz="2400" b="0" i="0" u="none" strike="noStrike" kern="1200" cap="none" spc="0" normalizeH="0" baseline="0" noProof="0" dirty="0" err="1">
                <a:ln>
                  <a:noFill/>
                </a:ln>
                <a:solidFill>
                  <a:srgbClr val="203864"/>
                </a:solidFill>
                <a:effectLst/>
                <a:uLnTx/>
                <a:uFillTx/>
                <a:ea typeface="+mn-ea"/>
                <a:cs typeface="+mn-cs"/>
              </a:rPr>
              <a:t>gewonnen</a:t>
            </a:r>
            <a:r>
              <a:rPr kumimoji="0" lang="en-GB" sz="2400" b="0" i="0" u="none" strike="noStrike" kern="1200" cap="none" spc="0" normalizeH="0" baseline="0" noProof="0" dirty="0">
                <a:ln>
                  <a:noFill/>
                </a:ln>
                <a:solidFill>
                  <a:srgbClr val="203864"/>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203864"/>
              </a:solidFill>
              <a:effectLst/>
              <a:uLnTx/>
              <a:uFillTx/>
              <a:ea typeface="+mn-ea"/>
              <a:cs typeface="+mn-cs"/>
            </a:endParaRPr>
          </a:p>
        </p:txBody>
      </p:sp>
      <p:sp>
        <p:nvSpPr>
          <p:cNvPr id="23" name="TextBox 22">
            <a:extLst>
              <a:ext uri="{FF2B5EF4-FFF2-40B4-BE49-F238E27FC236}">
                <a16:creationId xmlns:a16="http://schemas.microsoft.com/office/drawing/2014/main" id="{3B03609D-65AD-4C0C-8F69-0538B72142F5}"/>
              </a:ext>
            </a:extLst>
          </p:cNvPr>
          <p:cNvSpPr txBox="1"/>
          <p:nvPr/>
        </p:nvSpPr>
        <p:spPr>
          <a:xfrm>
            <a:off x="2289942" y="3429000"/>
            <a:ext cx="1260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ea typeface="+mn-ea"/>
                <a:cs typeface="+mn-cs"/>
              </a:rPr>
              <a:t>1921</a:t>
            </a:r>
            <a:endParaRPr kumimoji="0" lang="fr-FR" sz="2000" b="1" i="0" u="none" strike="noStrike" kern="1200" cap="none" spc="0" normalizeH="0" baseline="0" noProof="0" dirty="0">
              <a:ln>
                <a:noFill/>
              </a:ln>
              <a:solidFill>
                <a:srgbClr val="203864"/>
              </a:solidFill>
              <a:effectLst/>
              <a:uLnTx/>
              <a:uFillTx/>
              <a:ea typeface="+mn-ea"/>
              <a:cs typeface="+mn-cs"/>
            </a:endParaRPr>
          </a:p>
        </p:txBody>
      </p:sp>
      <p:sp>
        <p:nvSpPr>
          <p:cNvPr id="27" name="TextBox 26">
            <a:extLst>
              <a:ext uri="{FF2B5EF4-FFF2-40B4-BE49-F238E27FC236}">
                <a16:creationId xmlns:a16="http://schemas.microsoft.com/office/drawing/2014/main" id="{F98D378C-B7C5-4355-87F0-BCDC63F35374}"/>
              </a:ext>
            </a:extLst>
          </p:cNvPr>
          <p:cNvSpPr txBox="1"/>
          <p:nvPr/>
        </p:nvSpPr>
        <p:spPr>
          <a:xfrm>
            <a:off x="2289942" y="5709745"/>
            <a:ext cx="15810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ea typeface="+mn-ea"/>
                <a:cs typeface="+mn-cs"/>
              </a:rPr>
              <a:t>1930</a:t>
            </a:r>
            <a:endParaRPr kumimoji="0" lang="fr-FR" sz="2000" b="1" i="0" u="none" strike="noStrike" kern="1200" cap="none" spc="0" normalizeH="0" baseline="0" noProof="0" dirty="0">
              <a:ln>
                <a:noFill/>
              </a:ln>
              <a:solidFill>
                <a:srgbClr val="203864"/>
              </a:solidFill>
              <a:effectLst/>
              <a:uLnTx/>
              <a:uFillTx/>
              <a:ea typeface="+mn-ea"/>
              <a:cs typeface="+mn-cs"/>
            </a:endParaRPr>
          </a:p>
        </p:txBody>
      </p:sp>
      <p:sp>
        <p:nvSpPr>
          <p:cNvPr id="28" name="TextBox 27">
            <a:extLst>
              <a:ext uri="{FF2B5EF4-FFF2-40B4-BE49-F238E27FC236}">
                <a16:creationId xmlns:a16="http://schemas.microsoft.com/office/drawing/2014/main" id="{A6E43DEE-331D-439B-8591-E0E067684DD8}"/>
              </a:ext>
            </a:extLst>
          </p:cNvPr>
          <p:cNvSpPr txBox="1"/>
          <p:nvPr/>
        </p:nvSpPr>
        <p:spPr>
          <a:xfrm>
            <a:off x="8125800" y="5720548"/>
            <a:ext cx="987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ea typeface="+mn-ea"/>
                <a:cs typeface="+mn-cs"/>
              </a:rPr>
              <a:t>1985</a:t>
            </a:r>
            <a:endParaRPr kumimoji="0" lang="fr-FR" sz="2000" b="1" i="0" u="none" strike="noStrike" kern="1200" cap="none" spc="0" normalizeH="0" baseline="0" noProof="0" dirty="0">
              <a:ln>
                <a:noFill/>
              </a:ln>
              <a:solidFill>
                <a:srgbClr val="203864"/>
              </a:solidFill>
              <a:effectLst/>
              <a:uLnTx/>
              <a:uFillTx/>
              <a:ea typeface="+mn-ea"/>
              <a:cs typeface="+mn-cs"/>
            </a:endParaRPr>
          </a:p>
        </p:txBody>
      </p:sp>
      <p:pic>
        <p:nvPicPr>
          <p:cNvPr id="1026" name="Picture 2" descr="Albert Einstein, Portrait, Theoretician Physician">
            <a:extLst>
              <a:ext uri="{FF2B5EF4-FFF2-40B4-BE49-F238E27FC236}">
                <a16:creationId xmlns:a16="http://schemas.microsoft.com/office/drawing/2014/main" id="{A764D525-E774-4272-9107-4DFA840668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312" y="1887140"/>
            <a:ext cx="1619727" cy="21596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F914525-183F-4144-8547-C80470220B98}"/>
              </a:ext>
            </a:extLst>
          </p:cNvPr>
          <p:cNvSpPr txBox="1"/>
          <p:nvPr/>
        </p:nvSpPr>
        <p:spPr>
          <a:xfrm>
            <a:off x="8004942" y="3487729"/>
            <a:ext cx="15810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ea typeface="+mn-ea"/>
                <a:cs typeface="+mn-cs"/>
              </a:rPr>
              <a:t>1983</a:t>
            </a:r>
            <a:endParaRPr kumimoji="0" lang="fr-FR" sz="2000" b="1" i="0" u="none" strike="noStrike" kern="1200" cap="none" spc="0" normalizeH="0" baseline="0" noProof="0" dirty="0">
              <a:ln>
                <a:noFill/>
              </a:ln>
              <a:solidFill>
                <a:srgbClr val="203864"/>
              </a:solidFill>
              <a:effectLst/>
              <a:uLnTx/>
              <a:uFillTx/>
              <a:ea typeface="+mn-ea"/>
              <a:cs typeface="+mn-cs"/>
            </a:endParaRPr>
          </a:p>
        </p:txBody>
      </p:sp>
      <p:pic>
        <p:nvPicPr>
          <p:cNvPr id="1034" name="Picture 10" descr="Boris Becker, Tennis Player, Wax Figure, Berlin">
            <a:extLst>
              <a:ext uri="{FF2B5EF4-FFF2-40B4-BE49-F238E27FC236}">
                <a16:creationId xmlns:a16="http://schemas.microsoft.com/office/drawing/2014/main" id="{5182C575-30A3-4BC4-A9C4-D3D4CE6202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124" t="18151" r="22834"/>
          <a:stretch/>
        </p:blipFill>
        <p:spPr bwMode="auto">
          <a:xfrm>
            <a:off x="5981848" y="4189928"/>
            <a:ext cx="1895339" cy="21459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erformance, Concert, Music, Singer, Stage, Nena">
            <a:extLst>
              <a:ext uri="{FF2B5EF4-FFF2-40B4-BE49-F238E27FC236}">
                <a16:creationId xmlns:a16="http://schemas.microsoft.com/office/drawing/2014/main" id="{76ED131A-7311-4297-82FD-46022F1F42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333" t="17945" r="15834" b="273"/>
          <a:stretch/>
        </p:blipFill>
        <p:spPr bwMode="auto">
          <a:xfrm>
            <a:off x="5964804" y="1887140"/>
            <a:ext cx="1871796" cy="21596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3C69C41-AD71-4279-948B-C08F4CB43EB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749" r="4055"/>
          <a:stretch/>
        </p:blipFill>
        <p:spPr bwMode="auto">
          <a:xfrm>
            <a:off x="270202" y="4176252"/>
            <a:ext cx="1761604" cy="214595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
            <a:extLst>
              <a:ext uri="{FF2B5EF4-FFF2-40B4-BE49-F238E27FC236}">
                <a16:creationId xmlns:a16="http://schemas.microsoft.com/office/drawing/2014/main" id="{A99538CF-CA3E-4C3C-BF4C-092474693E47}"/>
              </a:ext>
            </a:extLst>
          </p:cNvPr>
          <p:cNvSpPr/>
          <p:nvPr/>
        </p:nvSpPr>
        <p:spPr>
          <a:xfrm>
            <a:off x="7595455" y="924161"/>
            <a:ext cx="4363745" cy="707849"/>
          </a:xfrm>
          <a:prstGeom prst="wedgeRoundRectCallout">
            <a:avLst>
              <a:gd name="adj1" fmla="val -35504"/>
              <a:gd name="adj2" fmla="val -3932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Hauptrolle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lead/main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role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Engel – angel</a:t>
            </a:r>
          </a:p>
        </p:txBody>
      </p:sp>
    </p:spTree>
    <p:extLst>
      <p:ext uri="{BB962C8B-B14F-4D97-AF65-F5344CB8AC3E}">
        <p14:creationId xmlns:p14="http://schemas.microsoft.com/office/powerpoint/2010/main" val="2318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24400" cy="869950"/>
          </a:xfrm>
          <a:prstGeom prst="rect">
            <a:avLst/>
          </a:prstGeom>
        </p:spPr>
      </p:pic>
      <p:sp>
        <p:nvSpPr>
          <p:cNvPr id="4" name="Title 3"/>
          <p:cNvSpPr>
            <a:spLocks noGrp="1"/>
          </p:cNvSpPr>
          <p:nvPr>
            <p:ph type="title"/>
          </p:nvPr>
        </p:nvSpPr>
        <p:spPr>
          <a:xfrm>
            <a:off x="0" y="294041"/>
            <a:ext cx="8994710" cy="707849"/>
          </a:xfrm>
        </p:spPr>
        <p:txBody>
          <a:bodyPr>
            <a:normAutofit/>
          </a:bodyPr>
          <a:lstStyle/>
          <a:p>
            <a:pPr lvl="0">
              <a:lnSpc>
                <a:spcPct val="100000"/>
              </a:lnSpc>
              <a:spcBef>
                <a:spcPts val="0"/>
              </a:spcBef>
              <a:defRPr/>
            </a:pPr>
            <a:r>
              <a:rPr lang="en-US" sz="3600" b="1" dirty="0" err="1">
                <a:solidFill>
                  <a:schemeClr val="bg1"/>
                </a:solidFill>
                <a:latin typeface="Century Gothic" panose="020F0302020204030204"/>
              </a:rPr>
              <a:t>Wann</a:t>
            </a:r>
            <a:r>
              <a:rPr lang="en-US" sz="3600" b="1" dirty="0">
                <a:solidFill>
                  <a:schemeClr val="bg1"/>
                </a:solidFill>
                <a:latin typeface="Century Gothic" panose="020F0302020204030204"/>
              </a:rPr>
              <a:t> war das?</a:t>
            </a:r>
            <a:endParaRPr lang="en-US"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85960" y="247046"/>
            <a:ext cx="2373240" cy="4997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2F5B1281-C094-4EAB-A5E9-EC2224D10ECE}"/>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mj-lt"/>
                <a:ea typeface="+mn-ea"/>
                <a:cs typeface="+mn-cs"/>
              </a:rPr>
              <a:t>Heidi </a:t>
            </a:r>
            <a:r>
              <a:rPr kumimoji="0" lang="fr-FR" sz="2400" b="1" i="0" u="none" strike="noStrike" kern="1200" cap="none" spc="0" normalizeH="0" baseline="0" noProof="0" dirty="0" err="1">
                <a:ln>
                  <a:noFill/>
                </a:ln>
                <a:solidFill>
                  <a:srgbClr val="203864"/>
                </a:solidFill>
                <a:effectLst/>
                <a:uLnTx/>
                <a:uFillTx/>
                <a:latin typeface="+mj-lt"/>
                <a:ea typeface="+mn-ea"/>
                <a:cs typeface="+mn-cs"/>
              </a:rPr>
              <a:t>Klum</a:t>
            </a:r>
            <a:r>
              <a:rPr kumimoji="0" lang="fr-FR" sz="2400" b="1" i="0" u="none" strike="noStrike" kern="1200" cap="none" spc="0" normalizeH="0" baseline="0" noProof="0" dirty="0">
                <a:ln>
                  <a:noFill/>
                </a:ln>
                <a:solidFill>
                  <a:srgbClr val="203864"/>
                </a:solidFill>
                <a:effectLst/>
                <a:uLnTx/>
                <a:uFillTx/>
                <a:latin typeface="+mj-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mj-lt"/>
                <a:ea typeface="+mn-ea"/>
                <a:cs typeface="+mn-cs"/>
              </a:rPr>
              <a:t>Model</a:t>
            </a:r>
            <a:endParaRPr kumimoji="0" lang="fr-FR" sz="2400" b="0" i="0" u="none" strike="noStrike" kern="1200" cap="none" spc="0" normalizeH="0" baseline="0" noProof="0" dirty="0">
              <a:ln>
                <a:noFill/>
              </a:ln>
              <a:solidFill>
                <a:srgbClr val="203864"/>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03864"/>
                </a:solidFill>
                <a:effectLst/>
                <a:uLnTx/>
                <a:uFillTx/>
                <a:latin typeface="+mj-lt"/>
                <a:ea typeface="+mn-ea"/>
                <a:cs typeface="+mn-cs"/>
              </a:rPr>
              <a:t>Emmy </a:t>
            </a:r>
            <a:r>
              <a:rPr kumimoji="0" lang="fr-FR" sz="2400" b="0" i="0" u="none" strike="noStrike" kern="1200" cap="none" spc="0" normalizeH="0" baseline="0" noProof="0" dirty="0" err="1">
                <a:ln>
                  <a:noFill/>
                </a:ln>
                <a:solidFill>
                  <a:srgbClr val="203864"/>
                </a:solidFill>
                <a:effectLst/>
                <a:uLnTx/>
                <a:uFillTx/>
                <a:latin typeface="+mj-lt"/>
                <a:ea typeface="+mn-ea"/>
                <a:cs typeface="+mn-cs"/>
              </a:rPr>
              <a:t>gewonnen</a:t>
            </a:r>
            <a:r>
              <a:rPr kumimoji="0" lang="fr-FR" sz="2400" b="0" i="0" u="none" strike="noStrike" kern="1200" cap="none" spc="0" normalizeH="0" baseline="0" noProof="0" dirty="0">
                <a:ln>
                  <a:noFill/>
                </a:ln>
                <a:solidFill>
                  <a:srgbClr val="203864"/>
                </a:solidFill>
                <a:effectLst/>
                <a:uLnTx/>
                <a:uFillTx/>
                <a:latin typeface="+mj-lt"/>
                <a:ea typeface="+mn-ea"/>
                <a:cs typeface="+mn-cs"/>
              </a:rPr>
              <a:t>:</a:t>
            </a:r>
          </a:p>
        </p:txBody>
      </p:sp>
      <p:sp>
        <p:nvSpPr>
          <p:cNvPr id="18" name="Rectangle 17">
            <a:extLst>
              <a:ext uri="{FF2B5EF4-FFF2-40B4-BE49-F238E27FC236}">
                <a16:creationId xmlns:a16="http://schemas.microsoft.com/office/drawing/2014/main" id="{3602CE51-BE79-407A-93D5-383FD09CF921}"/>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mj-lt"/>
                <a:ea typeface="+mn-ea"/>
                <a:cs typeface="+mn-cs"/>
              </a:rPr>
              <a:t>Otto von Bismarck,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mj-lt"/>
                <a:ea typeface="+mn-ea"/>
                <a:cs typeface="+mn-cs"/>
              </a:rPr>
              <a:t>Politiker</a:t>
            </a:r>
            <a:endParaRPr kumimoji="0" lang="en-GB" sz="2400" b="1" i="0" u="none" strike="noStrike" kern="1200" cap="none" spc="0" normalizeH="0" baseline="0" noProof="0" dirty="0">
              <a:ln>
                <a:noFill/>
              </a:ln>
              <a:solidFill>
                <a:srgbClr val="203864"/>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203864"/>
                </a:solidFill>
                <a:effectLst/>
                <a:uLnTx/>
                <a:uFillTx/>
                <a:latin typeface="+mj-lt"/>
                <a:ea typeface="+mn-ea"/>
                <a:cs typeface="+mn-cs"/>
              </a:rPr>
              <a:t>Erster</a:t>
            </a:r>
            <a:r>
              <a:rPr kumimoji="0" lang="en-GB" sz="2400" b="0" i="0" u="none" strike="noStrike" kern="1200" cap="none" spc="0" normalizeH="0" baseline="0" noProof="0" dirty="0">
                <a:ln>
                  <a:noFill/>
                </a:ln>
                <a:solidFill>
                  <a:srgbClr val="203864"/>
                </a:solidFill>
                <a:effectLst/>
                <a:uLnTx/>
                <a:uFillTx/>
                <a:latin typeface="+mj-lt"/>
                <a:ea typeface="+mn-ea"/>
                <a:cs typeface="+mn-cs"/>
              </a:rPr>
              <a:t> </a:t>
            </a:r>
            <a:r>
              <a:rPr kumimoji="0" lang="en-GB" sz="2400" b="0" i="0" u="none" strike="noStrike" kern="1200" cap="none" spc="0" normalizeH="0" baseline="0" noProof="0" dirty="0" err="1">
                <a:ln>
                  <a:noFill/>
                </a:ln>
                <a:solidFill>
                  <a:srgbClr val="203864"/>
                </a:solidFill>
                <a:effectLst/>
                <a:uLnTx/>
                <a:uFillTx/>
                <a:latin typeface="+mj-lt"/>
                <a:ea typeface="+mn-ea"/>
                <a:cs typeface="+mn-cs"/>
              </a:rPr>
              <a:t>Kanzler</a:t>
            </a:r>
            <a:r>
              <a:rPr kumimoji="0" lang="en-GB" sz="2400" b="0" i="0" u="none" strike="noStrike" kern="1200" cap="none" spc="0" normalizeH="0" baseline="0" noProof="0" dirty="0">
                <a:ln>
                  <a:noFill/>
                </a:ln>
                <a:solidFill>
                  <a:srgbClr val="203864"/>
                </a:solidFill>
                <a:effectLst/>
                <a:uLnTx/>
                <a:uFillTx/>
                <a:latin typeface="+mj-lt"/>
                <a:ea typeface="+mn-ea"/>
                <a:cs typeface="+mn-cs"/>
              </a:rPr>
              <a:t>* </a:t>
            </a:r>
            <a:r>
              <a:rPr kumimoji="0" lang="en-GB" sz="2400" b="0" i="0" u="none" strike="noStrike" kern="1200" cap="none" spc="0" normalizeH="0" baseline="0" noProof="0" dirty="0" err="1">
                <a:ln>
                  <a:noFill/>
                </a:ln>
                <a:solidFill>
                  <a:srgbClr val="203864"/>
                </a:solidFill>
                <a:effectLst/>
                <a:uLnTx/>
                <a:uFillTx/>
                <a:latin typeface="+mj-lt"/>
                <a:ea typeface="+mn-ea"/>
                <a:cs typeface="+mn-cs"/>
              </a:rPr>
              <a:t>Deutschlands</a:t>
            </a:r>
            <a:endParaRPr kumimoji="0" lang="en-GB" sz="2400" b="0" i="0" u="none" strike="noStrike" kern="1200" cap="none" spc="0" normalizeH="0" baseline="0" noProof="0" dirty="0">
              <a:ln>
                <a:noFill/>
              </a:ln>
              <a:solidFill>
                <a:srgbClr val="203864"/>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203864"/>
              </a:solidFill>
              <a:effectLst/>
              <a:uLnTx/>
              <a:uFillTx/>
              <a:latin typeface="+mj-lt"/>
              <a:ea typeface="+mn-ea"/>
              <a:cs typeface="+mn-cs"/>
            </a:endParaRPr>
          </a:p>
        </p:txBody>
      </p:sp>
      <p:sp>
        <p:nvSpPr>
          <p:cNvPr id="20" name="Rectangle 19">
            <a:extLst>
              <a:ext uri="{FF2B5EF4-FFF2-40B4-BE49-F238E27FC236}">
                <a16:creationId xmlns:a16="http://schemas.microsoft.com/office/drawing/2014/main" id="{0DCFC479-E2A7-4178-8A89-A7981B306A7E}"/>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mj-lt"/>
                <a:ea typeface="+mn-ea"/>
                <a:cs typeface="+mn-cs"/>
              </a:rPr>
              <a:t>Karl Marx,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203864"/>
                </a:solidFill>
                <a:effectLst/>
                <a:uLnTx/>
                <a:uFillTx/>
                <a:latin typeface="+mj-lt"/>
                <a:ea typeface="+mn-ea"/>
                <a:cs typeface="+mn-cs"/>
              </a:rPr>
              <a:t>Philosoph</a:t>
            </a:r>
            <a:endParaRPr kumimoji="0" lang="en-GB" sz="2000" b="1" i="0" u="none" strike="noStrike" kern="1200" cap="none" spc="0" normalizeH="0" baseline="0" noProof="0" dirty="0">
              <a:ln>
                <a:noFill/>
              </a:ln>
              <a:solidFill>
                <a:srgbClr val="203864"/>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mj-lt"/>
                <a:ea typeface="+mn-ea"/>
                <a:cs typeface="+mn-cs"/>
              </a:rPr>
              <a:t>Manifest der </a:t>
            </a:r>
            <a:r>
              <a:rPr kumimoji="0" lang="en-GB" sz="2000" b="0" i="0" u="none" strike="noStrike" kern="1200" cap="none" spc="0" normalizeH="0" baseline="0" noProof="0" dirty="0" err="1">
                <a:ln>
                  <a:noFill/>
                </a:ln>
                <a:solidFill>
                  <a:srgbClr val="203864"/>
                </a:solidFill>
                <a:effectLst/>
                <a:uLnTx/>
                <a:uFillTx/>
                <a:latin typeface="+mj-lt"/>
                <a:ea typeface="+mn-ea"/>
                <a:cs typeface="+mn-cs"/>
              </a:rPr>
              <a:t>kommunistischen</a:t>
            </a:r>
            <a:r>
              <a:rPr kumimoji="0" lang="en-GB" sz="2000" b="0" i="0" u="none" strike="noStrike" kern="1200" cap="none" spc="0" normalizeH="0" baseline="0" noProof="0" dirty="0">
                <a:ln>
                  <a:noFill/>
                </a:ln>
                <a:solidFill>
                  <a:srgbClr val="203864"/>
                </a:solidFill>
                <a:effectLst/>
                <a:uLnTx/>
                <a:uFillTx/>
                <a:latin typeface="+mj-lt"/>
                <a:ea typeface="+mn-ea"/>
                <a:cs typeface="+mn-cs"/>
              </a:rPr>
              <a:t> </a:t>
            </a:r>
            <a:r>
              <a:rPr kumimoji="0" lang="en-GB" sz="2000" b="0" i="0" u="none" strike="noStrike" kern="1200" cap="none" spc="0" normalizeH="0" baseline="0" noProof="0" dirty="0" err="1">
                <a:ln>
                  <a:noFill/>
                </a:ln>
                <a:solidFill>
                  <a:srgbClr val="203864"/>
                </a:solidFill>
                <a:effectLst/>
                <a:uLnTx/>
                <a:uFillTx/>
                <a:latin typeface="+mj-lt"/>
                <a:ea typeface="+mn-ea"/>
                <a:cs typeface="+mn-cs"/>
              </a:rPr>
              <a:t>Partei</a:t>
            </a:r>
            <a:r>
              <a:rPr kumimoji="0" lang="en-GB" sz="2000" b="0" i="0" u="none" strike="noStrike" kern="1200" cap="none" spc="0" normalizeH="0" baseline="0" noProof="0" dirty="0">
                <a:ln>
                  <a:noFill/>
                </a:ln>
                <a:solidFill>
                  <a:srgbClr val="203864"/>
                </a:solidFill>
                <a:effectLst/>
                <a:uLnTx/>
                <a:uFillTx/>
                <a:latin typeface="+mj-lt"/>
                <a:ea typeface="+mn-ea"/>
                <a:cs typeface="+mn-cs"/>
              </a:rPr>
              <a:t>*:</a:t>
            </a:r>
          </a:p>
        </p:txBody>
      </p:sp>
      <p:sp>
        <p:nvSpPr>
          <p:cNvPr id="21" name="Rectangle 20">
            <a:extLst>
              <a:ext uri="{FF2B5EF4-FFF2-40B4-BE49-F238E27FC236}">
                <a16:creationId xmlns:a16="http://schemas.microsoft.com/office/drawing/2014/main" id="{962BCAC4-1A8A-4CC3-AF7D-ABB9E0859021}"/>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mj-lt"/>
                <a:ea typeface="+mn-ea"/>
                <a:cs typeface="+mn-cs"/>
              </a:rPr>
              <a:t>Käthe</a:t>
            </a:r>
            <a:r>
              <a:rPr kumimoji="0" lang="en-GB" sz="2400" b="1" i="0" u="none" strike="noStrike" kern="1200" cap="none" spc="0" normalizeH="0" baseline="0" noProof="0" dirty="0">
                <a:ln>
                  <a:noFill/>
                </a:ln>
                <a:solidFill>
                  <a:srgbClr val="203864"/>
                </a:solidFill>
                <a:effectLst/>
                <a:uLnTx/>
                <a:uFillTx/>
                <a:latin typeface="+mj-lt"/>
                <a:ea typeface="+mn-ea"/>
                <a:cs typeface="+mn-cs"/>
              </a:rPr>
              <a:t> Kollwitz,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mj-lt"/>
                <a:ea typeface="+mn-ea"/>
                <a:cs typeface="+mn-cs"/>
              </a:rPr>
              <a:t>Künstlerin</a:t>
            </a:r>
            <a:endParaRPr kumimoji="0" lang="en-GB" sz="2400" b="1" i="0" u="none" strike="noStrike" kern="1200" cap="none" spc="0" normalizeH="0" baseline="0" noProof="0" dirty="0">
              <a:ln>
                <a:noFill/>
              </a:ln>
              <a:solidFill>
                <a:srgbClr val="203864"/>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203864"/>
                </a:solidFill>
                <a:effectLst/>
                <a:uLnTx/>
                <a:uFillTx/>
                <a:latin typeface="+mj-lt"/>
                <a:ea typeface="+mn-ea"/>
                <a:cs typeface="+mn-cs"/>
              </a:rPr>
              <a:t>Große</a:t>
            </a:r>
            <a:r>
              <a:rPr kumimoji="0" lang="en-GB" sz="2400" b="0" i="0" u="none" strike="noStrike" kern="1200" cap="none" spc="0" normalizeH="0" baseline="0" noProof="0" dirty="0">
                <a:ln>
                  <a:noFill/>
                </a:ln>
                <a:solidFill>
                  <a:srgbClr val="203864"/>
                </a:solidFill>
                <a:effectLst/>
                <a:uLnTx/>
                <a:uFillTx/>
                <a:latin typeface="+mj-lt"/>
                <a:ea typeface="+mn-ea"/>
                <a:cs typeface="+mn-cs"/>
              </a:rPr>
              <a:t> Berliner </a:t>
            </a:r>
            <a:r>
              <a:rPr kumimoji="0" lang="en-GB" sz="2400" b="0" i="0" u="none" strike="noStrike" kern="1200" cap="none" spc="0" normalizeH="0" baseline="0" noProof="0" dirty="0" err="1">
                <a:ln>
                  <a:noFill/>
                </a:ln>
                <a:solidFill>
                  <a:srgbClr val="203864"/>
                </a:solidFill>
                <a:effectLst/>
                <a:uLnTx/>
                <a:uFillTx/>
                <a:latin typeface="+mj-lt"/>
                <a:ea typeface="+mn-ea"/>
                <a:cs typeface="+mn-cs"/>
              </a:rPr>
              <a:t>Kunstausstellung</a:t>
            </a:r>
            <a:r>
              <a:rPr kumimoji="0" lang="en-GB" sz="2400" b="0" i="0" u="none" strike="noStrike" kern="1200" cap="none" spc="0" normalizeH="0" baseline="0" noProof="0" dirty="0">
                <a:ln>
                  <a:noFill/>
                </a:ln>
                <a:solidFill>
                  <a:srgbClr val="203864"/>
                </a:solidFill>
                <a:effectLst/>
                <a:uLnTx/>
                <a:uFillTx/>
                <a:latin typeface="+mj-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203864"/>
              </a:solidFill>
              <a:effectLst/>
              <a:uLnTx/>
              <a:uFillTx/>
              <a:latin typeface="+mj-lt"/>
              <a:ea typeface="+mn-ea"/>
              <a:cs typeface="+mn-cs"/>
            </a:endParaRPr>
          </a:p>
        </p:txBody>
      </p:sp>
      <p:sp>
        <p:nvSpPr>
          <p:cNvPr id="23" name="TextBox 22">
            <a:extLst>
              <a:ext uri="{FF2B5EF4-FFF2-40B4-BE49-F238E27FC236}">
                <a16:creationId xmlns:a16="http://schemas.microsoft.com/office/drawing/2014/main" id="{3B03609D-65AD-4C0C-8F69-0538B72142F5}"/>
              </a:ext>
            </a:extLst>
          </p:cNvPr>
          <p:cNvSpPr txBox="1"/>
          <p:nvPr/>
        </p:nvSpPr>
        <p:spPr>
          <a:xfrm>
            <a:off x="2289942" y="3429000"/>
            <a:ext cx="1260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2013</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98D378C-B7C5-4355-87F0-BCDC63F35374}"/>
              </a:ext>
            </a:extLst>
          </p:cNvPr>
          <p:cNvSpPr txBox="1"/>
          <p:nvPr/>
        </p:nvSpPr>
        <p:spPr>
          <a:xfrm>
            <a:off x="2289942" y="5709745"/>
            <a:ext cx="15810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1871</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6E43DEE-331D-439B-8591-E0E067684DD8}"/>
              </a:ext>
            </a:extLst>
          </p:cNvPr>
          <p:cNvSpPr txBox="1"/>
          <p:nvPr/>
        </p:nvSpPr>
        <p:spPr>
          <a:xfrm>
            <a:off x="8125800" y="5720548"/>
            <a:ext cx="987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1898</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30" name="Picture 6" descr="Statue, Monument, Historically, Places Of Interest">
            <a:extLst>
              <a:ext uri="{FF2B5EF4-FFF2-40B4-BE49-F238E27FC236}">
                <a16:creationId xmlns:a16="http://schemas.microsoft.com/office/drawing/2014/main" id="{0B6BE99B-7D01-4275-928C-630AE4604A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73" r="26778"/>
          <a:stretch/>
        </p:blipFill>
        <p:spPr bwMode="auto">
          <a:xfrm>
            <a:off x="408252" y="4166560"/>
            <a:ext cx="1430639" cy="209393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F914525-183F-4144-8547-C80470220B98}"/>
              </a:ext>
            </a:extLst>
          </p:cNvPr>
          <p:cNvSpPr txBox="1"/>
          <p:nvPr/>
        </p:nvSpPr>
        <p:spPr>
          <a:xfrm>
            <a:off x="8004942" y="3487729"/>
            <a:ext cx="15810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1848</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32" name="Picture 8" descr="Karl Marx, Marx Anniversary, Trier, Communism, Marxism">
            <a:extLst>
              <a:ext uri="{FF2B5EF4-FFF2-40B4-BE49-F238E27FC236}">
                <a16:creationId xmlns:a16="http://schemas.microsoft.com/office/drawing/2014/main" id="{533CDFEC-72D1-482A-8DC9-32B82BAAD8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4710" y="1887139"/>
            <a:ext cx="1472834" cy="22092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eidi Klum, Model, Wax Figure, Berlin, Madame Tussauds">
            <a:extLst>
              <a:ext uri="{FF2B5EF4-FFF2-40B4-BE49-F238E27FC236}">
                <a16:creationId xmlns:a16="http://schemas.microsoft.com/office/drawing/2014/main" id="{D1B6B82D-0472-4EB1-981D-CC168466DA2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68" t="2166" r="25990"/>
          <a:stretch/>
        </p:blipFill>
        <p:spPr bwMode="auto">
          <a:xfrm>
            <a:off x="300636" y="1887139"/>
            <a:ext cx="1600278" cy="2117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FCC5952-8995-45DE-98F5-468092C61D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3100" y="4176252"/>
            <a:ext cx="1616054" cy="21596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
            <a:extLst>
              <a:ext uri="{FF2B5EF4-FFF2-40B4-BE49-F238E27FC236}">
                <a16:creationId xmlns:a16="http://schemas.microsoft.com/office/drawing/2014/main" id="{BA650E0D-CE62-45BE-A360-3205B11BB200}"/>
              </a:ext>
            </a:extLst>
          </p:cNvPr>
          <p:cNvSpPr/>
          <p:nvPr/>
        </p:nvSpPr>
        <p:spPr>
          <a:xfrm>
            <a:off x="4947938" y="105898"/>
            <a:ext cx="4106378" cy="1627567"/>
          </a:xfrm>
          <a:prstGeom prst="wedgeRoundRectCallout">
            <a:avLst>
              <a:gd name="adj1" fmla="val -35504"/>
              <a:gd name="adj2" fmla="val -3932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Manifest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kommunistischen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Partei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Communist Manifesto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Kanzler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chancellor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Ausstellung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exhibition</a:t>
            </a:r>
          </a:p>
        </p:txBody>
      </p:sp>
    </p:spTree>
    <p:extLst>
      <p:ext uri="{BB962C8B-B14F-4D97-AF65-F5344CB8AC3E}">
        <p14:creationId xmlns:p14="http://schemas.microsoft.com/office/powerpoint/2010/main" val="53939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202938" y="3941244"/>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
        <p:nvSpPr>
          <p:cNvPr id="12" name="TextBox 11"/>
          <p:cNvSpPr txBox="1"/>
          <p:nvPr/>
        </p:nvSpPr>
        <p:spPr>
          <a:xfrm>
            <a:off x="225440" y="2455091"/>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5035421"/>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6"/>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2E8649FA-1E40-4E29-B20B-01F6A8826C2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3600" y="4003867"/>
            <a:ext cx="1628588" cy="1633071"/>
          </a:xfrm>
          <a:prstGeom prst="rect">
            <a:avLst/>
          </a:prstGeom>
          <a:noFill/>
          <a:ln>
            <a:noFill/>
          </a:ln>
        </p:spPr>
      </p:pic>
    </p:spTree>
    <p:extLst>
      <p:ext uri="{BB962C8B-B14F-4D97-AF65-F5344CB8AC3E}">
        <p14:creationId xmlns:p14="http://schemas.microsoft.com/office/powerpoint/2010/main" val="38096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Hohe</a:t>
            </a:r>
            <a:r>
              <a:rPr lang="en-GB" sz="3600" b="1" dirty="0">
                <a:solidFill>
                  <a:schemeClr val="bg1"/>
                </a:solidFill>
              </a:rPr>
              <a:t> </a:t>
            </a:r>
            <a:r>
              <a:rPr lang="en-GB" sz="3600" b="1" dirty="0" err="1">
                <a:solidFill>
                  <a:schemeClr val="bg1"/>
                </a:solidFill>
              </a:rPr>
              <a:t>Zahlen</a:t>
            </a:r>
            <a:r>
              <a:rPr lang="en-GB" sz="3600" b="1" dirty="0">
                <a:solidFill>
                  <a:schemeClr val="bg1"/>
                </a:solidFill>
              </a:rPr>
              <a:t> [2/2]</a:t>
            </a:r>
          </a:p>
        </p:txBody>
      </p:sp>
      <p:sp>
        <p:nvSpPr>
          <p:cNvPr id="12" name="TextBox 11">
            <a:extLst>
              <a:ext uri="{FF2B5EF4-FFF2-40B4-BE49-F238E27FC236}">
                <a16:creationId xmlns:a16="http://schemas.microsoft.com/office/drawing/2014/main" id="{E1CD3F8F-E8C1-4AD3-8D86-B9A1970C9412}"/>
              </a:ext>
            </a:extLst>
          </p:cNvPr>
          <p:cNvSpPr txBox="1"/>
          <p:nvPr/>
        </p:nvSpPr>
        <p:spPr>
          <a:xfrm>
            <a:off x="152479" y="1348353"/>
            <a:ext cx="12143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numbers are written as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 word.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Numbers 1000+ are very long!</a:t>
            </a:r>
          </a:p>
        </p:txBody>
      </p:sp>
      <p:sp>
        <p:nvSpPr>
          <p:cNvPr id="13" name="Text Box 4">
            <a:extLst>
              <a:ext uri="{FF2B5EF4-FFF2-40B4-BE49-F238E27FC236}">
                <a16:creationId xmlns:a16="http://schemas.microsoft.com/office/drawing/2014/main" id="{1D171291-8B2D-41C7-BDC8-550082122576}"/>
              </a:ext>
            </a:extLst>
          </p:cNvPr>
          <p:cNvSpPr txBox="1">
            <a:spLocks noChangeArrowheads="1"/>
          </p:cNvSpPr>
          <p:nvPr/>
        </p:nvSpPr>
        <p:spPr bwMode="auto">
          <a:xfrm>
            <a:off x="1084131" y="2073258"/>
            <a:ext cx="13529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alt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tausendsiebenhundertfünfundachtzig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Action Button: Custom 35">
            <a:hlinkClick r:id="" action="ppaction://noaction" highlightClick="1">
              <a:snd r:embed="rId5" name="9.2.2.2 Slide 5 1.wav"/>
            </a:hlinkClick>
            <a:extLst>
              <a:ext uri="{FF2B5EF4-FFF2-40B4-BE49-F238E27FC236}">
                <a16:creationId xmlns:a16="http://schemas.microsoft.com/office/drawing/2014/main" id="{E693555E-C7A3-46CB-A552-FCAF90CE25CB}"/>
              </a:ext>
            </a:extLst>
          </p:cNvPr>
          <p:cNvSpPr/>
          <p:nvPr/>
        </p:nvSpPr>
        <p:spPr>
          <a:xfrm>
            <a:off x="1626669" y="2073258"/>
            <a:ext cx="1014943"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9785</a:t>
            </a:r>
          </a:p>
        </p:txBody>
      </p:sp>
      <p:sp>
        <p:nvSpPr>
          <p:cNvPr id="15" name="Text Box 4">
            <a:extLst>
              <a:ext uri="{FF2B5EF4-FFF2-40B4-BE49-F238E27FC236}">
                <a16:creationId xmlns:a16="http://schemas.microsoft.com/office/drawing/2014/main" id="{5FFFA850-E80F-4667-80AB-B66535F39317}"/>
              </a:ext>
            </a:extLst>
          </p:cNvPr>
          <p:cNvSpPr txBox="1">
            <a:spLocks noChangeArrowheads="1"/>
          </p:cNvSpPr>
          <p:nvPr/>
        </p:nvSpPr>
        <p:spPr bwMode="auto">
          <a:xfrm>
            <a:off x="3101390" y="2510406"/>
            <a:ext cx="126159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lang="en-GB" altLang="en-US" sz="2400" dirty="0">
                <a:solidFill>
                  <a:srgbClr val="4472C4">
                    <a:lumMod val="50000"/>
                  </a:srgbClr>
                </a:solidFill>
                <a:latin typeface="Century Gothic" panose="020F0302020204030204"/>
                <a:cs typeface="Times New Roman" pitchFamily="18" charset="0"/>
              </a:rPr>
              <a:t>n</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eun</a:t>
            </a:r>
            <a:r>
              <a:rPr lang="en-GB" altLang="en-US" sz="2400" dirty="0">
                <a:solidFill>
                  <a:srgbClr val="DAA520"/>
                </a:solidFill>
                <a:latin typeface="Century Gothic" panose="020F0302020204030204"/>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sieben</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hundert</a:t>
            </a:r>
            <a:r>
              <a:rPr kumimoji="0" lang="en-GB" altLang="en-US" sz="2400" b="0" i="0" u="none" strike="noStrike" kern="1200" cap="none" spc="0" normalizeH="0" baseline="0" noProof="0" dirty="0">
                <a:ln>
                  <a:noFill/>
                </a:ln>
                <a:solidFill>
                  <a:srgbClr val="DAA520"/>
                </a:solidFill>
                <a:effectLst/>
                <a:uLnTx/>
                <a:uFillTx/>
                <a:latin typeface="Century Gothic" panose="020F0302020204030204"/>
                <a:ea typeface="+mn-ea"/>
                <a:cs typeface="Times New Roman" pitchFamily="18" charset="0"/>
              </a:rPr>
              <a:t>|</a:t>
            </a:r>
            <a:r>
              <a:rPr lang="en-GB" altLang="en-US" sz="2400" dirty="0" err="1">
                <a:solidFill>
                  <a:srgbClr val="4472C4">
                    <a:lumMod val="50000"/>
                  </a:srgbClr>
                </a:solidFill>
                <a:latin typeface="Century Gothic" panose="020F0302020204030204"/>
                <a:cs typeface="Times New Roman" pitchFamily="18" charset="0"/>
              </a:rPr>
              <a:t>fünfundachtzig</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 Box 4">
            <a:extLst>
              <a:ext uri="{FF2B5EF4-FFF2-40B4-BE49-F238E27FC236}">
                <a16:creationId xmlns:a16="http://schemas.microsoft.com/office/drawing/2014/main" id="{8CEBA5ED-DC28-4C1D-87A0-F7CAE59C2E86}"/>
              </a:ext>
            </a:extLst>
          </p:cNvPr>
          <p:cNvSpPr txBox="1">
            <a:spLocks noChangeArrowheads="1"/>
          </p:cNvSpPr>
          <p:nvPr/>
        </p:nvSpPr>
        <p:spPr bwMode="auto">
          <a:xfrm>
            <a:off x="1084130" y="3217949"/>
            <a:ext cx="118048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dreimillionenzwei</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tausendfünfhundertneunzehn</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snd r:embed="rId6" name="9.2.2.2 Slide 5 2.wav"/>
            </a:hlinkClick>
            <a:extLst>
              <a:ext uri="{FF2B5EF4-FFF2-40B4-BE49-F238E27FC236}">
                <a16:creationId xmlns:a16="http://schemas.microsoft.com/office/drawing/2014/main" id="{1515A799-33E7-4B57-A738-26A7FC4B3786}"/>
              </a:ext>
            </a:extLst>
          </p:cNvPr>
          <p:cNvSpPr/>
          <p:nvPr/>
        </p:nvSpPr>
        <p:spPr>
          <a:xfrm>
            <a:off x="959333" y="3217949"/>
            <a:ext cx="1682280" cy="494083"/>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3.002.519</a:t>
            </a:r>
          </a:p>
        </p:txBody>
      </p:sp>
      <p:sp>
        <p:nvSpPr>
          <p:cNvPr id="18" name="Text Box 4">
            <a:extLst>
              <a:ext uri="{FF2B5EF4-FFF2-40B4-BE49-F238E27FC236}">
                <a16:creationId xmlns:a16="http://schemas.microsoft.com/office/drawing/2014/main" id="{D150D390-2575-4121-9720-731B1E41564E}"/>
              </a:ext>
            </a:extLst>
          </p:cNvPr>
          <p:cNvSpPr txBox="1">
            <a:spLocks noChangeArrowheads="1"/>
          </p:cNvSpPr>
          <p:nvPr/>
        </p:nvSpPr>
        <p:spPr bwMode="auto">
          <a:xfrm>
            <a:off x="3101390" y="3655097"/>
            <a:ext cx="101265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lang="en-GB" altLang="en-US" sz="2400" dirty="0">
                <a:solidFill>
                  <a:srgbClr val="4472C4">
                    <a:lumMod val="50000"/>
                  </a:srgbClr>
                </a:solidFill>
                <a:latin typeface="Century Gothic" panose="020F0302020204030204"/>
                <a:cs typeface="Times New Roman" pitchFamily="18" charset="0"/>
              </a:rPr>
              <a:t>d</a:t>
            </a: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Times New Roman" pitchFamily="18" charset="0"/>
              </a:rPr>
              <a:t>rei</a:t>
            </a:r>
            <a:r>
              <a:rPr lang="en-GB" altLang="en-US" sz="2400" dirty="0">
                <a:solidFill>
                  <a:srgbClr val="DAA520"/>
                </a:solidFill>
                <a:latin typeface="Century Gothic" panose="020F0302020204030204"/>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millionen</a:t>
            </a:r>
            <a:r>
              <a:rPr lang="en-GB" altLang="en-US" sz="2400" dirty="0">
                <a:solidFill>
                  <a:srgbClr val="DAA520"/>
                </a:solidFill>
                <a:latin typeface="Century Gothic" panose="020F0302020204030204"/>
                <a:cs typeface="Times New Roman" pitchFamily="18" charset="0"/>
              </a:rPr>
              <a:t>|</a:t>
            </a:r>
            <a:r>
              <a:rPr lang="en-GB" altLang="en-US" sz="2400" dirty="0" err="1">
                <a:solidFill>
                  <a:srgbClr val="4472C4">
                    <a:lumMod val="50000"/>
                  </a:srgbClr>
                </a:solidFill>
                <a:latin typeface="Century Gothic" panose="020F0302020204030204"/>
                <a:cs typeface="Times New Roman" pitchFamily="18" charset="0"/>
              </a:rPr>
              <a:t>zwei</a:t>
            </a:r>
            <a:r>
              <a:rPr kumimoji="0" lang="en-GB" altLang="en-US" sz="2400" b="0" i="0" u="none" strike="noStrike" kern="1200" cap="none" spc="0" normalizeH="0" baseline="0" noProof="0" dirty="0">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fünf</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hundert</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neunzehn</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 Box 4">
            <a:extLst>
              <a:ext uri="{FF2B5EF4-FFF2-40B4-BE49-F238E27FC236}">
                <a16:creationId xmlns:a16="http://schemas.microsoft.com/office/drawing/2014/main" id="{3B98284D-3BB3-423E-A6E5-B2102EA941E1}"/>
              </a:ext>
            </a:extLst>
          </p:cNvPr>
          <p:cNvSpPr txBox="1">
            <a:spLocks noChangeArrowheads="1"/>
          </p:cNvSpPr>
          <p:nvPr/>
        </p:nvSpPr>
        <p:spPr bwMode="auto">
          <a:xfrm>
            <a:off x="1081338" y="4362640"/>
            <a:ext cx="114442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siebenmilliardenachtundzwanzigmillionendreitausendelf</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Action Button: Custom 35">
            <a:hlinkClick r:id="" action="ppaction://noaction" highlightClick="1">
              <a:snd r:embed="rId7" name="9.2.2.2 Slide 5 3.wav"/>
            </a:hlinkClick>
            <a:extLst>
              <a:ext uri="{FF2B5EF4-FFF2-40B4-BE49-F238E27FC236}">
                <a16:creationId xmlns:a16="http://schemas.microsoft.com/office/drawing/2014/main" id="{90FE3F71-54A2-4EC4-AA26-DA29790A7A1A}"/>
              </a:ext>
            </a:extLst>
          </p:cNvPr>
          <p:cNvSpPr/>
          <p:nvPr/>
        </p:nvSpPr>
        <p:spPr>
          <a:xfrm>
            <a:off x="431321" y="4225345"/>
            <a:ext cx="2210291" cy="583426"/>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F0302020204030204"/>
              </a:rPr>
              <a:t>7</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.028.003.011</a:t>
            </a:r>
          </a:p>
        </p:txBody>
      </p:sp>
      <p:sp>
        <p:nvSpPr>
          <p:cNvPr id="21" name="Text Box 4">
            <a:extLst>
              <a:ext uri="{FF2B5EF4-FFF2-40B4-BE49-F238E27FC236}">
                <a16:creationId xmlns:a16="http://schemas.microsoft.com/office/drawing/2014/main" id="{7B40E95E-59A4-460E-BF9E-44AB36490744}"/>
              </a:ext>
            </a:extLst>
          </p:cNvPr>
          <p:cNvSpPr txBox="1">
            <a:spLocks noChangeArrowheads="1"/>
          </p:cNvSpPr>
          <p:nvPr/>
        </p:nvSpPr>
        <p:spPr bwMode="auto">
          <a:xfrm>
            <a:off x="2401617" y="4791397"/>
            <a:ext cx="97903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lang="en-GB" altLang="en-US" sz="2400" dirty="0">
                <a:solidFill>
                  <a:srgbClr val="4472C4">
                    <a:lumMod val="50000"/>
                  </a:srgbClr>
                </a:solidFill>
                <a:latin typeface="Century Gothic" panose="020F0302020204030204"/>
              </a:rPr>
              <a:t>s</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ieben</a:t>
            </a:r>
            <a:r>
              <a:rPr lang="en-GB" altLang="en-US" sz="2400" dirty="0">
                <a:solidFill>
                  <a:srgbClr val="DAA520"/>
                </a:solidFill>
                <a:latin typeface="Century Gothic" panose="020F0302020204030204"/>
                <a:cs typeface="Times New Roman" pitchFamily="18" charset="0"/>
              </a:rPr>
              <a:t>|</a:t>
            </a:r>
            <a:r>
              <a:rPr lang="en-GB" altLang="en-US" sz="2400" dirty="0" err="1">
                <a:solidFill>
                  <a:srgbClr val="4472C4">
                    <a:lumMod val="50000"/>
                  </a:srgbClr>
                </a:solidFill>
                <a:latin typeface="Century Gothic" panose="020F0302020204030204"/>
              </a:rPr>
              <a:t>milliarden</a:t>
            </a:r>
            <a:r>
              <a:rPr lang="en-GB" altLang="en-US" sz="2400" dirty="0">
                <a:solidFill>
                  <a:srgbClr val="DAA520"/>
                </a:solidFill>
                <a:latin typeface="Century Gothic" panose="020F0302020204030204"/>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achtundzwanzig</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millionen</a:t>
            </a:r>
            <a:r>
              <a:rPr lang="en-GB" altLang="en-US" sz="2400" dirty="0">
                <a:solidFill>
                  <a:srgbClr val="DAA520"/>
                </a:solidFill>
                <a:latin typeface="Century Gothic" panose="020F0302020204030204"/>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drei</a:t>
            </a:r>
            <a:r>
              <a:rPr lang="en-GB" altLang="en-US" sz="2400" dirty="0">
                <a:solidFill>
                  <a:srgbClr val="DAA520"/>
                </a:solidFill>
                <a:latin typeface="Century Gothic" panose="020F0302020204030204"/>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tausend</a:t>
            </a:r>
            <a:r>
              <a:rPr kumimoji="0" lang="en-GB" altLang="en-US" sz="2400" b="0" i="0" u="none" strike="noStrike" kern="1200" cap="none" spc="0" normalizeH="0" baseline="0" noProof="0" dirty="0" err="1">
                <a:ln>
                  <a:noFill/>
                </a:ln>
                <a:solidFill>
                  <a:srgbClr val="DAA520"/>
                </a:solidFill>
                <a:effectLst/>
                <a:uLnTx/>
                <a:uFillTx/>
                <a:latin typeface="Century Gothic" panose="020F0302020204030204"/>
                <a:ea typeface="+mn-ea"/>
                <a:cs typeface="Times New Roman" pitchFamily="18" charset="0"/>
              </a:rPr>
              <a:t>|</a:t>
            </a:r>
            <a:r>
              <a:rPr kumimoji="0" lang="en-GB" alt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Times New Roman" pitchFamily="18" charset="0"/>
              </a:rPr>
              <a:t>elf</a:t>
            </a:r>
            <a:endParaRPr kumimoji="0" lang="en-GB" alt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Speech Bubble: Rectangle with Corners Rounded 21">
            <a:extLst>
              <a:ext uri="{FF2B5EF4-FFF2-40B4-BE49-F238E27FC236}">
                <a16:creationId xmlns:a16="http://schemas.microsoft.com/office/drawing/2014/main" id="{CE219618-480C-4ACF-9048-FA674803B117}"/>
              </a:ext>
            </a:extLst>
          </p:cNvPr>
          <p:cNvSpPr/>
          <p:nvPr/>
        </p:nvSpPr>
        <p:spPr>
          <a:xfrm>
            <a:off x="6053507" y="-188597"/>
            <a:ext cx="3058147" cy="1703273"/>
          </a:xfrm>
          <a:prstGeom prst="wedgeRoundRectCallout">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we say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one thousand’</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In German, we just say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thousand</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B89966C0-F33C-40CF-BD0D-23C9191E60B3}"/>
              </a:ext>
            </a:extLst>
          </p:cNvPr>
          <p:cNvSpPr txBox="1"/>
          <p:nvPr/>
        </p:nvSpPr>
        <p:spPr>
          <a:xfrm>
            <a:off x="431321" y="5452713"/>
            <a:ext cx="27897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Action Button: Custom 35">
            <a:hlinkClick r:id="" action="ppaction://noaction" highlightClick="1">
              <a:snd r:embed="rId8" name="9.2.2.2 Slide 5 4.wav"/>
            </a:hlinkClick>
            <a:extLst>
              <a:ext uri="{FF2B5EF4-FFF2-40B4-BE49-F238E27FC236}">
                <a16:creationId xmlns:a16="http://schemas.microsoft.com/office/drawing/2014/main" id="{0E62A213-B41D-48B1-BCDA-F0E19E7CF282}"/>
              </a:ext>
            </a:extLst>
          </p:cNvPr>
          <p:cNvSpPr/>
          <p:nvPr/>
        </p:nvSpPr>
        <p:spPr>
          <a:xfrm>
            <a:off x="2984923" y="5604379"/>
            <a:ext cx="1390494"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5963</a:t>
            </a:r>
          </a:p>
        </p:txBody>
      </p:sp>
      <p:sp>
        <p:nvSpPr>
          <p:cNvPr id="41" name="Action Button: Custom 35">
            <a:hlinkClick r:id="" action="ppaction://noaction" highlightClick="1">
              <a:snd r:embed="rId8" name="9.2.2.2 Slide 5 4.wav"/>
            </a:hlinkClick>
            <a:extLst>
              <a:ext uri="{FF2B5EF4-FFF2-40B4-BE49-F238E27FC236}">
                <a16:creationId xmlns:a16="http://schemas.microsoft.com/office/drawing/2014/main" id="{6F7369D6-0010-4D77-B55E-C102E5750CEC}"/>
              </a:ext>
            </a:extLst>
          </p:cNvPr>
          <p:cNvSpPr/>
          <p:nvPr/>
        </p:nvSpPr>
        <p:spPr>
          <a:xfrm>
            <a:off x="2984923" y="5604379"/>
            <a:ext cx="1414371" cy="461231"/>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6" name="Rounded Rectangle 11">
            <a:extLst>
              <a:ext uri="{FF2B5EF4-FFF2-40B4-BE49-F238E27FC236}">
                <a16:creationId xmlns:a16="http://schemas.microsoft.com/office/drawing/2014/main" id="{BB60FE9A-20D9-4478-B443-5E2C5CCE66EC}"/>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35">
            <a:hlinkClick r:id="" action="ppaction://noaction" highlightClick="1">
              <a:snd r:embed="rId9" name="9.2.2.2 Slide 5 7.wav"/>
            </a:hlinkClick>
            <a:extLst>
              <a:ext uri="{FF2B5EF4-FFF2-40B4-BE49-F238E27FC236}">
                <a16:creationId xmlns:a16="http://schemas.microsoft.com/office/drawing/2014/main" id="{A5FADFFD-0CB5-475D-BA55-B3E48B56F018}"/>
              </a:ext>
            </a:extLst>
          </p:cNvPr>
          <p:cNvSpPr/>
          <p:nvPr/>
        </p:nvSpPr>
        <p:spPr>
          <a:xfrm>
            <a:off x="7835324" y="5604379"/>
            <a:ext cx="2292697"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5.009.085.002</a:t>
            </a:r>
          </a:p>
        </p:txBody>
      </p:sp>
      <p:sp>
        <p:nvSpPr>
          <p:cNvPr id="29" name="Action Button: Custom 35">
            <a:hlinkClick r:id="" action="ppaction://noaction" highlightClick="1">
              <a:snd r:embed="rId10" name="9.2.2.2 Slide 5 6.wav"/>
            </a:hlinkClick>
            <a:extLst>
              <a:ext uri="{FF2B5EF4-FFF2-40B4-BE49-F238E27FC236}">
                <a16:creationId xmlns:a16="http://schemas.microsoft.com/office/drawing/2014/main" id="{88F856AC-1D6A-43AB-8244-A40ADE8683C9}"/>
              </a:ext>
            </a:extLst>
          </p:cNvPr>
          <p:cNvSpPr/>
          <p:nvPr/>
        </p:nvSpPr>
        <p:spPr>
          <a:xfrm>
            <a:off x="6025373" y="5604811"/>
            <a:ext cx="1680221" cy="460800"/>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9.078.064</a:t>
            </a:r>
          </a:p>
        </p:txBody>
      </p:sp>
      <p:sp>
        <p:nvSpPr>
          <p:cNvPr id="30" name="Action Button: Custom 35">
            <a:hlinkClick r:id="" action="ppaction://noaction" highlightClick="1">
              <a:snd r:embed="rId11" name="9.2.2.2 Slide 5 5.wav"/>
            </a:hlinkClick>
            <a:extLst>
              <a:ext uri="{FF2B5EF4-FFF2-40B4-BE49-F238E27FC236}">
                <a16:creationId xmlns:a16="http://schemas.microsoft.com/office/drawing/2014/main" id="{2CA4C786-44C6-42CD-AFC2-A2ACE8C8E136}"/>
              </a:ext>
            </a:extLst>
          </p:cNvPr>
          <p:cNvSpPr/>
          <p:nvPr/>
        </p:nvSpPr>
        <p:spPr>
          <a:xfrm>
            <a:off x="4505148" y="5604379"/>
            <a:ext cx="1390494"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69.258</a:t>
            </a:r>
          </a:p>
        </p:txBody>
      </p:sp>
      <p:sp>
        <p:nvSpPr>
          <p:cNvPr id="35" name="Action Button: Custom 35">
            <a:hlinkClick r:id="" action="ppaction://noaction" highlightClick="1">
              <a:snd r:embed="rId12" name="9.2.2.2 Slide 5 8.wav"/>
            </a:hlinkClick>
            <a:extLst>
              <a:ext uri="{FF2B5EF4-FFF2-40B4-BE49-F238E27FC236}">
                <a16:creationId xmlns:a16="http://schemas.microsoft.com/office/drawing/2014/main" id="{D82250AE-80DC-4583-BADF-793F93758472}"/>
              </a:ext>
            </a:extLst>
          </p:cNvPr>
          <p:cNvSpPr/>
          <p:nvPr/>
        </p:nvSpPr>
        <p:spPr>
          <a:xfrm>
            <a:off x="10257751" y="5604379"/>
            <a:ext cx="1390494" cy="461665"/>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82.679</a:t>
            </a:r>
          </a:p>
        </p:txBody>
      </p:sp>
      <p:sp>
        <p:nvSpPr>
          <p:cNvPr id="36" name="Action Button: Custom 35">
            <a:hlinkClick r:id="" action="ppaction://noaction" highlightClick="1">
              <a:snd r:embed="rId11" name="9.2.2.2 Slide 5 5.wav"/>
            </a:hlinkClick>
            <a:extLst>
              <a:ext uri="{FF2B5EF4-FFF2-40B4-BE49-F238E27FC236}">
                <a16:creationId xmlns:a16="http://schemas.microsoft.com/office/drawing/2014/main" id="{8A1DA781-8B10-4614-9197-1D667C1312F1}"/>
              </a:ext>
            </a:extLst>
          </p:cNvPr>
          <p:cNvSpPr/>
          <p:nvPr/>
        </p:nvSpPr>
        <p:spPr>
          <a:xfrm>
            <a:off x="4516992" y="5608486"/>
            <a:ext cx="1414371" cy="461231"/>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7" name="Action Button: Custom 35">
            <a:hlinkClick r:id="" action="ppaction://noaction" highlightClick="1">
              <a:snd r:embed="rId10" name="9.2.2.2 Slide 5 6.wav"/>
            </a:hlinkClick>
            <a:extLst>
              <a:ext uri="{FF2B5EF4-FFF2-40B4-BE49-F238E27FC236}">
                <a16:creationId xmlns:a16="http://schemas.microsoft.com/office/drawing/2014/main" id="{42B3B902-96EC-468A-8804-25C7531B2EB9}"/>
              </a:ext>
            </a:extLst>
          </p:cNvPr>
          <p:cNvSpPr/>
          <p:nvPr/>
        </p:nvSpPr>
        <p:spPr>
          <a:xfrm>
            <a:off x="6039529" y="5604379"/>
            <a:ext cx="1680221" cy="460801"/>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8" name="Action Button: Custom 35">
            <a:hlinkClick r:id="" action="ppaction://noaction" highlightClick="1">
              <a:snd r:embed="rId9" name="9.2.2.2 Slide 5 7.wav"/>
            </a:hlinkClick>
            <a:extLst>
              <a:ext uri="{FF2B5EF4-FFF2-40B4-BE49-F238E27FC236}">
                <a16:creationId xmlns:a16="http://schemas.microsoft.com/office/drawing/2014/main" id="{AD99844A-7CFE-4E68-BA71-E5735828ADB1}"/>
              </a:ext>
            </a:extLst>
          </p:cNvPr>
          <p:cNvSpPr/>
          <p:nvPr/>
        </p:nvSpPr>
        <p:spPr>
          <a:xfrm>
            <a:off x="7845353" y="5601392"/>
            <a:ext cx="2272637" cy="460800"/>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9" name="Action Button: Custom 35">
            <a:hlinkClick r:id="" action="ppaction://noaction" highlightClick="1">
              <a:snd r:embed="rId12" name="9.2.2.2 Slide 5 8.wav"/>
            </a:hlinkClick>
            <a:extLst>
              <a:ext uri="{FF2B5EF4-FFF2-40B4-BE49-F238E27FC236}">
                <a16:creationId xmlns:a16="http://schemas.microsoft.com/office/drawing/2014/main" id="{7E7EF219-E2E6-4BA9-A60F-5CB841114BDD}"/>
              </a:ext>
            </a:extLst>
          </p:cNvPr>
          <p:cNvSpPr/>
          <p:nvPr/>
        </p:nvSpPr>
        <p:spPr>
          <a:xfrm>
            <a:off x="10267780" y="5600961"/>
            <a:ext cx="1414371" cy="461231"/>
          </a:xfrm>
          <a:prstGeom prst="actionButtonBlank">
            <a:avLst/>
          </a:prstGeom>
          <a:solidFill>
            <a:schemeClr val="accent5">
              <a:lumMod val="50000"/>
            </a:schemeClr>
          </a:solidFill>
          <a:ln w="28575">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2225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p:bldP spid="17" grpId="0" animBg="1"/>
      <p:bldP spid="18" grpId="0"/>
      <p:bldP spid="19" grpId="0"/>
      <p:bldP spid="20" grpId="0" animBg="1"/>
      <p:bldP spid="21" grpId="0"/>
      <p:bldP spid="22" grpId="0" animBg="1"/>
      <p:bldP spid="23" grpId="0"/>
      <p:bldP spid="24" grpId="0" animBg="1"/>
      <p:bldP spid="41" grpId="0" animBg="1"/>
      <p:bldP spid="41" grpId="1" animBg="1"/>
      <p:bldP spid="28" grpId="0" animBg="1"/>
      <p:bldP spid="29" grpId="0" animBg="1"/>
      <p:bldP spid="30" grpId="0" animBg="1"/>
      <p:bldP spid="35"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(1/5)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387776" y="5798505"/>
            <a:ext cx="11582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solidFill>
                  <a:srgbClr val="4472C4">
                    <a:lumMod val="50000"/>
                  </a:srgbClr>
                </a:solidFill>
                <a:latin typeface="Century Gothic" panose="020F0302020204030204"/>
              </a:rPr>
              <a:t>Wie alt (Jahre) ist das älteste* deutsche Buch ungefähr? </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19927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550</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13.490</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2000</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19927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8630</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1270</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999</a:t>
            </a:r>
          </a:p>
        </p:txBody>
      </p:sp>
      <p:pic>
        <p:nvPicPr>
          <p:cNvPr id="1028" name="Picture 4">
            <a:extLst>
              <a:ext uri="{FF2B5EF4-FFF2-40B4-BE49-F238E27FC236}">
                <a16:creationId xmlns:a16="http://schemas.microsoft.com/office/drawing/2014/main" id="{809E10B6-33A2-4586-A715-19AD2EF67C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1234" y="3103689"/>
            <a:ext cx="1437615" cy="2279145"/>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4B92BC17-E2D1-4474-8CA5-80F6FD03E9AA}"/>
              </a:ext>
            </a:extLst>
          </p:cNvPr>
          <p:cNvSpPr/>
          <p:nvPr/>
        </p:nvSpPr>
        <p:spPr>
          <a:xfrm>
            <a:off x="6483916" y="6333579"/>
            <a:ext cx="2071452" cy="432020"/>
          </a:xfrm>
          <a:prstGeom prst="wedgeRoundRectCallout">
            <a:avLst>
              <a:gd name="adj1" fmla="val -35991"/>
              <a:gd name="adj2" fmla="val -280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prstClr val="white"/>
                </a:solidFill>
                <a:latin typeface="Century Gothic" panose="020F0302020204030204"/>
              </a:rPr>
              <a:t>älteste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oldest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Speech Bubble: Rectangle with Corners Rounded 22">
            <a:extLst>
              <a:ext uri="{FF2B5EF4-FFF2-40B4-BE49-F238E27FC236}">
                <a16:creationId xmlns:a16="http://schemas.microsoft.com/office/drawing/2014/main" id="{A6094D9E-0130-4F2F-A7B7-B07E31A47D39}"/>
              </a:ext>
            </a:extLst>
          </p:cNvPr>
          <p:cNvSpPr/>
          <p:nvPr/>
        </p:nvSpPr>
        <p:spPr>
          <a:xfrm>
            <a:off x="1648338" y="4344247"/>
            <a:ext cx="7707697" cy="1442404"/>
          </a:xfrm>
          <a:prstGeom prst="wedgeRoundRectCallout">
            <a:avLst>
              <a:gd name="adj1" fmla="val 64742"/>
              <a:gd name="adj2" fmla="val -5157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prstClr val="white"/>
                </a:solidFill>
                <a:latin typeface="Century Gothic" panose="020F0302020204030204"/>
              </a:rPr>
              <a:t>Das älteste deutsche Buch findest du in der Bibliothek von St Gallen in der Schweiz. Es heißt </a:t>
            </a:r>
            <a:r>
              <a:rPr lang="de-DE" sz="2000" i="1" dirty="0">
                <a:solidFill>
                  <a:prstClr val="white"/>
                </a:solidFill>
                <a:latin typeface="Century Gothic" panose="020F0302020204030204"/>
              </a:rPr>
              <a:t>Abrogans</a:t>
            </a:r>
            <a:r>
              <a:rPr lang="de-DE" sz="2000" dirty="0">
                <a:solidFill>
                  <a:prstClr val="white"/>
                </a:solidFill>
                <a:latin typeface="Century Gothic" panose="020F0302020204030204"/>
              </a:rPr>
              <a:t> und ist eine Art Glossar (</a:t>
            </a:r>
            <a:r>
              <a:rPr lang="de-DE" sz="2000" dirty="0" err="1">
                <a:solidFill>
                  <a:prstClr val="white"/>
                </a:solidFill>
                <a:latin typeface="Century Gothic" panose="020F0302020204030204"/>
              </a:rPr>
              <a:t>glossary</a:t>
            </a:r>
            <a:r>
              <a:rPr lang="de-DE" sz="2000" dirty="0">
                <a:solidFill>
                  <a:prstClr val="white"/>
                </a:solidFill>
                <a:latin typeface="Century Gothic" panose="020F0302020204030204"/>
              </a:rPr>
              <a:t>) für Latein (</a:t>
            </a:r>
            <a:r>
              <a:rPr lang="de-DE" sz="2000" dirty="0" err="1">
                <a:solidFill>
                  <a:prstClr val="white"/>
                </a:solidFill>
                <a:latin typeface="Century Gothic" panose="020F0302020204030204"/>
              </a:rPr>
              <a:t>Latin</a:t>
            </a:r>
            <a:r>
              <a:rPr lang="de-DE" sz="2000" dirty="0">
                <a:solidFill>
                  <a:prstClr val="white"/>
                </a:solidFill>
                <a:latin typeface="Century Gothic" panose="020F0302020204030204"/>
              </a:rPr>
              <a:t>) und Deutsch. In der Übersetzung gibt es viele Fehler.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C3E52104-A1B6-420B-A64E-9C962F6361B1}"/>
              </a:ext>
            </a:extLst>
          </p:cNvPr>
          <p:cNvGrpSpPr/>
          <p:nvPr/>
        </p:nvGrpSpPr>
        <p:grpSpPr>
          <a:xfrm>
            <a:off x="8324634" y="1001890"/>
            <a:ext cx="5588430" cy="2048199"/>
            <a:chOff x="8324634" y="1001890"/>
            <a:chExt cx="5588430" cy="2048199"/>
          </a:xfrm>
        </p:grpSpPr>
        <p:pic>
          <p:nvPicPr>
            <p:cNvPr id="1026" name="Picture 2">
              <a:extLst>
                <a:ext uri="{FF2B5EF4-FFF2-40B4-BE49-F238E27FC236}">
                  <a16:creationId xmlns:a16="http://schemas.microsoft.com/office/drawing/2014/main" id="{2946D25D-23C6-459C-9259-DF4114FD8D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7860" y="1001890"/>
              <a:ext cx="3539467" cy="1656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56AA31-AE6F-492F-AB5B-0F02D6EE5C14}"/>
                </a:ext>
              </a:extLst>
            </p:cNvPr>
            <p:cNvSpPr txBox="1"/>
            <p:nvPr/>
          </p:nvSpPr>
          <p:spPr>
            <a:xfrm>
              <a:off x="8324634" y="2680757"/>
              <a:ext cx="5588430" cy="369332"/>
            </a:xfrm>
            <a:prstGeom prst="rect">
              <a:avLst/>
            </a:prstGeom>
            <a:noFill/>
          </p:spPr>
          <p:txBody>
            <a:bodyPr wrap="square" rtlCol="0">
              <a:spAutoFit/>
            </a:bodyPr>
            <a:lstStyle/>
            <a:p>
              <a:pPr algn="l"/>
              <a:r>
                <a:rPr lang="en-US" dirty="0">
                  <a:solidFill>
                    <a:schemeClr val="accent5">
                      <a:lumMod val="50000"/>
                    </a:schemeClr>
                  </a:solidFill>
                </a:rPr>
                <a:t>Library of St Gallen, Switzerland</a:t>
              </a:r>
              <a:endParaRPr lang="en-GB" dirty="0">
                <a:solidFill>
                  <a:schemeClr val="accent5">
                    <a:lumMod val="50000"/>
                  </a:schemeClr>
                </a:solidFill>
              </a:endParaRPr>
            </a:p>
          </p:txBody>
        </p:sp>
      </p:grpSp>
      <p:sp>
        <p:nvSpPr>
          <p:cNvPr id="24" name="TextBox 23">
            <a:extLst>
              <a:ext uri="{FF2B5EF4-FFF2-40B4-BE49-F238E27FC236}">
                <a16:creationId xmlns:a16="http://schemas.microsoft.com/office/drawing/2014/main" id="{7E26AB3C-4CEA-43E9-9FBB-B9059662AD5C}"/>
              </a:ext>
            </a:extLst>
          </p:cNvPr>
          <p:cNvSpPr txBox="1"/>
          <p:nvPr/>
        </p:nvSpPr>
        <p:spPr>
          <a:xfrm>
            <a:off x="9586913" y="5289158"/>
            <a:ext cx="2045192" cy="369332"/>
          </a:xfrm>
          <a:prstGeom prst="rect">
            <a:avLst/>
          </a:prstGeom>
          <a:noFill/>
        </p:spPr>
        <p:txBody>
          <a:bodyPr wrap="square" rtlCol="0">
            <a:spAutoFit/>
          </a:bodyPr>
          <a:lstStyle/>
          <a:p>
            <a:pPr algn="l"/>
            <a:r>
              <a:rPr lang="en-US" dirty="0">
                <a:solidFill>
                  <a:schemeClr val="accent5">
                    <a:lumMod val="50000"/>
                  </a:schemeClr>
                </a:solidFill>
              </a:rPr>
              <a:t>The </a:t>
            </a:r>
            <a:r>
              <a:rPr lang="en-US" dirty="0" err="1">
                <a:solidFill>
                  <a:schemeClr val="accent5">
                    <a:lumMod val="50000"/>
                  </a:schemeClr>
                </a:solidFill>
              </a:rPr>
              <a:t>Abrogans</a:t>
            </a:r>
            <a:endParaRPr lang="en-GB" dirty="0">
              <a:solidFill>
                <a:schemeClr val="accent5">
                  <a:lumMod val="50000"/>
                </a:schemeClr>
              </a:solidFill>
            </a:endParaRPr>
          </a:p>
        </p:txBody>
      </p:sp>
    </p:spTree>
    <p:extLst>
      <p:ext uri="{BB962C8B-B14F-4D97-AF65-F5344CB8AC3E}">
        <p14:creationId xmlns:p14="http://schemas.microsoft.com/office/powerpoint/2010/main" val="52660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(2/5)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304800" y="5188019"/>
            <a:ext cx="86139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Großglockner ist der höchste*</a:t>
            </a:r>
            <a:r>
              <a:rPr kumimoji="0" lang="de-DE"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Berg von Österreich. Wie hoch ist er? </a:t>
            </a:r>
            <a:r>
              <a:rPr lang="de-DE" sz="2800" dirty="0">
                <a:solidFill>
                  <a:srgbClr val="4472C4">
                    <a:lumMod val="50000"/>
                  </a:srgbClr>
                </a:solidFill>
                <a:latin typeface="Century Gothic" panose="020F0302020204030204"/>
              </a:rPr>
              <a:t>(Meter) </a:t>
            </a:r>
            <a:r>
              <a:rPr kumimoji="0" lang="de-DE"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1345</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8849</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4809</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3798</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5895</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978</a:t>
            </a:r>
          </a:p>
        </p:txBody>
      </p:sp>
      <p:sp>
        <p:nvSpPr>
          <p:cNvPr id="13" name="Speech Bubble: Rectangle with Corners Rounded 12">
            <a:extLst>
              <a:ext uri="{FF2B5EF4-FFF2-40B4-BE49-F238E27FC236}">
                <a16:creationId xmlns:a16="http://schemas.microsoft.com/office/drawing/2014/main" id="{AC4F4564-2D89-4BA6-B072-94A179F86A02}"/>
              </a:ext>
            </a:extLst>
          </p:cNvPr>
          <p:cNvSpPr/>
          <p:nvPr/>
        </p:nvSpPr>
        <p:spPr>
          <a:xfrm>
            <a:off x="4355854" y="6272719"/>
            <a:ext cx="2451346" cy="432020"/>
          </a:xfrm>
          <a:prstGeom prst="wedgeRoundRectCallout">
            <a:avLst>
              <a:gd name="adj1" fmla="val -35991"/>
              <a:gd name="adj2" fmla="val -280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prstClr val="white"/>
                </a:solidFill>
                <a:latin typeface="Century Gothic" panose="020F0302020204030204"/>
              </a:rPr>
              <a:t>höchste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highest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Speech Bubble: Rectangle with Corners Rounded 13">
            <a:extLst>
              <a:ext uri="{FF2B5EF4-FFF2-40B4-BE49-F238E27FC236}">
                <a16:creationId xmlns:a16="http://schemas.microsoft.com/office/drawing/2014/main" id="{52405AD1-83CB-4940-822B-32379A2CF5F5}"/>
              </a:ext>
            </a:extLst>
          </p:cNvPr>
          <p:cNvSpPr/>
          <p:nvPr/>
        </p:nvSpPr>
        <p:spPr>
          <a:xfrm>
            <a:off x="6807200" y="4302083"/>
            <a:ext cx="5282549" cy="869950"/>
          </a:xfrm>
          <a:prstGeom prst="wedgeRoundRectCallout">
            <a:avLst>
              <a:gd name="adj1" fmla="val -71761"/>
              <a:gd name="adj2" fmla="val 6057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prstClr val="white"/>
                </a:solidFill>
                <a:latin typeface="Century Gothic" panose="020F0302020204030204"/>
              </a:rPr>
              <a:t>Der nächsthöchste Berg ist die Wildspitze. Sie ist „nur“ 3770 Meter hoch.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92E42FBD-1DED-4476-8CC6-92E7ACCE1BA9}"/>
              </a:ext>
            </a:extLst>
          </p:cNvPr>
          <p:cNvGrpSpPr/>
          <p:nvPr/>
        </p:nvGrpSpPr>
        <p:grpSpPr>
          <a:xfrm>
            <a:off x="8918713" y="1211578"/>
            <a:ext cx="2729948" cy="2402088"/>
            <a:chOff x="8918713" y="1211578"/>
            <a:chExt cx="2729948" cy="2402088"/>
          </a:xfrm>
        </p:grpSpPr>
        <p:pic>
          <p:nvPicPr>
            <p:cNvPr id="2050" name="Picture 2">
              <a:extLst>
                <a:ext uri="{FF2B5EF4-FFF2-40B4-BE49-F238E27FC236}">
                  <a16:creationId xmlns:a16="http://schemas.microsoft.com/office/drawing/2014/main" id="{AB95C4E4-97BC-4E6C-BD98-5A50CD5D71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8713" y="1211578"/>
              <a:ext cx="2729948" cy="204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4326605-BFF0-454F-A1E7-955E05E5E38F}"/>
                </a:ext>
              </a:extLst>
            </p:cNvPr>
            <p:cNvSpPr txBox="1"/>
            <p:nvPr/>
          </p:nvSpPr>
          <p:spPr>
            <a:xfrm>
              <a:off x="9326248" y="3244334"/>
              <a:ext cx="2264403" cy="369332"/>
            </a:xfrm>
            <a:prstGeom prst="rect">
              <a:avLst/>
            </a:prstGeom>
            <a:noFill/>
          </p:spPr>
          <p:txBody>
            <a:bodyPr wrap="square" rtlCol="0">
              <a:spAutoFit/>
            </a:bodyPr>
            <a:lstStyle/>
            <a:p>
              <a:pPr algn="l"/>
              <a:r>
                <a:rPr lang="en-US" dirty="0">
                  <a:solidFill>
                    <a:schemeClr val="accent5">
                      <a:lumMod val="50000"/>
                    </a:schemeClr>
                  </a:solidFill>
                </a:rPr>
                <a:t> </a:t>
              </a:r>
              <a:r>
                <a:rPr lang="en-US" dirty="0" err="1">
                  <a:solidFill>
                    <a:schemeClr val="accent5">
                      <a:lumMod val="50000"/>
                    </a:schemeClr>
                  </a:solidFill>
                </a:rPr>
                <a:t>Großglockner</a:t>
              </a:r>
              <a:endParaRPr lang="en-GB" dirty="0">
                <a:solidFill>
                  <a:schemeClr val="accent5">
                    <a:lumMod val="50000"/>
                  </a:schemeClr>
                </a:solidFill>
              </a:endParaRPr>
            </a:p>
          </p:txBody>
        </p:sp>
      </p:grpSp>
      <p:sp>
        <p:nvSpPr>
          <p:cNvPr id="7" name="Rectangle 6">
            <a:extLst>
              <a:ext uri="{FF2B5EF4-FFF2-40B4-BE49-F238E27FC236}">
                <a16:creationId xmlns:a16="http://schemas.microsoft.com/office/drawing/2014/main" id="{3371EFCA-DCDE-41C2-9181-14BF090C1A07}"/>
              </a:ext>
            </a:extLst>
          </p:cNvPr>
          <p:cNvSpPr/>
          <p:nvPr/>
        </p:nvSpPr>
        <p:spPr>
          <a:xfrm>
            <a:off x="1273413" y="1948595"/>
            <a:ext cx="1612942" cy="461665"/>
          </a:xfrm>
          <a:prstGeom prst="rect">
            <a:avLst/>
          </a:prstGeom>
        </p:spPr>
        <p:txBody>
          <a:bodyPr wrap="none">
            <a:spAutoFit/>
          </a:bodyPr>
          <a:lstStyle/>
          <a:p>
            <a:r>
              <a:rPr lang="de-DE" sz="2400" dirty="0">
                <a:solidFill>
                  <a:srgbClr val="4472C4">
                    <a:lumMod val="50000"/>
                  </a:srgbClr>
                </a:solidFill>
              </a:rPr>
              <a:t>Ben Nevis</a:t>
            </a:r>
            <a:endParaRPr lang="en-GB" sz="2400" b="1" dirty="0">
              <a:solidFill>
                <a:srgbClr val="115076"/>
              </a:solidFill>
            </a:endParaRPr>
          </a:p>
        </p:txBody>
      </p:sp>
      <p:sp>
        <p:nvSpPr>
          <p:cNvPr id="23" name="Rectangle 22">
            <a:extLst>
              <a:ext uri="{FF2B5EF4-FFF2-40B4-BE49-F238E27FC236}">
                <a16:creationId xmlns:a16="http://schemas.microsoft.com/office/drawing/2014/main" id="{94580C4F-C53B-4B70-94F5-DB39481B1B80}"/>
              </a:ext>
            </a:extLst>
          </p:cNvPr>
          <p:cNvSpPr/>
          <p:nvPr/>
        </p:nvSpPr>
        <p:spPr>
          <a:xfrm>
            <a:off x="4145907" y="1925905"/>
            <a:ext cx="1237839" cy="461665"/>
          </a:xfrm>
          <a:prstGeom prst="rect">
            <a:avLst/>
          </a:prstGeom>
        </p:spPr>
        <p:txBody>
          <a:bodyPr wrap="none">
            <a:spAutoFit/>
          </a:bodyPr>
          <a:lstStyle/>
          <a:p>
            <a:r>
              <a:rPr lang="de-DE" sz="2400" dirty="0">
                <a:solidFill>
                  <a:srgbClr val="4472C4">
                    <a:lumMod val="50000"/>
                  </a:srgbClr>
                </a:solidFill>
              </a:rPr>
              <a:t>Everest</a:t>
            </a:r>
            <a:endParaRPr lang="en-GB" sz="2400" b="1" dirty="0">
              <a:solidFill>
                <a:srgbClr val="115076"/>
              </a:solidFill>
            </a:endParaRPr>
          </a:p>
        </p:txBody>
      </p:sp>
      <p:sp>
        <p:nvSpPr>
          <p:cNvPr id="24" name="Rectangle 23">
            <a:extLst>
              <a:ext uri="{FF2B5EF4-FFF2-40B4-BE49-F238E27FC236}">
                <a16:creationId xmlns:a16="http://schemas.microsoft.com/office/drawing/2014/main" id="{EE9A6FEB-DDBA-4D2E-99E5-36026E3FB934}"/>
              </a:ext>
            </a:extLst>
          </p:cNvPr>
          <p:cNvSpPr/>
          <p:nvPr/>
        </p:nvSpPr>
        <p:spPr>
          <a:xfrm>
            <a:off x="6399114" y="1948594"/>
            <a:ext cx="1879041" cy="461665"/>
          </a:xfrm>
          <a:prstGeom prst="rect">
            <a:avLst/>
          </a:prstGeom>
        </p:spPr>
        <p:txBody>
          <a:bodyPr wrap="none">
            <a:spAutoFit/>
          </a:bodyPr>
          <a:lstStyle/>
          <a:p>
            <a:r>
              <a:rPr lang="de-DE" sz="2400" dirty="0">
                <a:solidFill>
                  <a:srgbClr val="4472C4">
                    <a:lumMod val="50000"/>
                  </a:srgbClr>
                </a:solidFill>
              </a:rPr>
              <a:t>Mont Blanc</a:t>
            </a:r>
            <a:endParaRPr lang="en-GB" sz="2400" b="1" dirty="0">
              <a:solidFill>
                <a:srgbClr val="115076"/>
              </a:solidFill>
            </a:endParaRPr>
          </a:p>
        </p:txBody>
      </p:sp>
      <p:sp>
        <p:nvSpPr>
          <p:cNvPr id="25" name="Rectangle 24">
            <a:extLst>
              <a:ext uri="{FF2B5EF4-FFF2-40B4-BE49-F238E27FC236}">
                <a16:creationId xmlns:a16="http://schemas.microsoft.com/office/drawing/2014/main" id="{D27C1039-A9B3-4701-96E8-7F12785F3946}"/>
              </a:ext>
            </a:extLst>
          </p:cNvPr>
          <p:cNvSpPr/>
          <p:nvPr/>
        </p:nvSpPr>
        <p:spPr>
          <a:xfrm>
            <a:off x="3958262" y="3071934"/>
            <a:ext cx="1802096" cy="461665"/>
          </a:xfrm>
          <a:prstGeom prst="rect">
            <a:avLst/>
          </a:prstGeom>
        </p:spPr>
        <p:txBody>
          <a:bodyPr wrap="none">
            <a:spAutoFit/>
          </a:bodyPr>
          <a:lstStyle/>
          <a:p>
            <a:r>
              <a:rPr lang="de-DE" sz="2400" dirty="0">
                <a:solidFill>
                  <a:srgbClr val="4472C4">
                    <a:lumMod val="50000"/>
                  </a:srgbClr>
                </a:solidFill>
              </a:rPr>
              <a:t>Kilimanjaro</a:t>
            </a:r>
            <a:endParaRPr lang="en-GB" sz="2400" b="1" dirty="0">
              <a:solidFill>
                <a:srgbClr val="115076"/>
              </a:solidFill>
            </a:endParaRPr>
          </a:p>
        </p:txBody>
      </p:sp>
      <p:sp>
        <p:nvSpPr>
          <p:cNvPr id="26" name="Rectangle 25">
            <a:extLst>
              <a:ext uri="{FF2B5EF4-FFF2-40B4-BE49-F238E27FC236}">
                <a16:creationId xmlns:a16="http://schemas.microsoft.com/office/drawing/2014/main" id="{B92439BC-11CD-4533-8C3F-B576329E0DBF}"/>
              </a:ext>
            </a:extLst>
          </p:cNvPr>
          <p:cNvSpPr/>
          <p:nvPr/>
        </p:nvSpPr>
        <p:spPr>
          <a:xfrm>
            <a:off x="6385970" y="3098676"/>
            <a:ext cx="1986441" cy="461665"/>
          </a:xfrm>
          <a:prstGeom prst="rect">
            <a:avLst/>
          </a:prstGeom>
        </p:spPr>
        <p:txBody>
          <a:bodyPr wrap="none">
            <a:spAutoFit/>
          </a:bodyPr>
          <a:lstStyle/>
          <a:p>
            <a:r>
              <a:rPr lang="de-DE" sz="2400" dirty="0">
                <a:solidFill>
                  <a:srgbClr val="4472C4">
                    <a:lumMod val="50000"/>
                  </a:srgbClr>
                </a:solidFill>
              </a:rPr>
              <a:t>Sca Fell Pike</a:t>
            </a:r>
            <a:endParaRPr lang="en-GB" sz="2400" b="1" dirty="0">
              <a:solidFill>
                <a:srgbClr val="115076"/>
              </a:solidFill>
            </a:endParaRPr>
          </a:p>
        </p:txBody>
      </p:sp>
    </p:spTree>
    <p:extLst>
      <p:ext uri="{BB962C8B-B14F-4D97-AF65-F5344CB8AC3E}">
        <p14:creationId xmlns:p14="http://schemas.microsoft.com/office/powerpoint/2010/main" val="16370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P spid="7"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(3/5)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2200</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980</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101.328.500</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450</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40.900</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1300</a:t>
            </a:r>
          </a:p>
        </p:txBody>
      </p:sp>
      <p:sp>
        <p:nvSpPr>
          <p:cNvPr id="25" name="TextBox 24">
            <a:extLst>
              <a:ext uri="{FF2B5EF4-FFF2-40B4-BE49-F238E27FC236}">
                <a16:creationId xmlns:a16="http://schemas.microsoft.com/office/drawing/2014/main" id="{AD3345F3-B350-4748-8D42-354398965B04}"/>
              </a:ext>
            </a:extLst>
          </p:cNvPr>
          <p:cNvSpPr txBox="1"/>
          <p:nvPr/>
        </p:nvSpPr>
        <p:spPr>
          <a:xfrm>
            <a:off x="336006" y="4765704"/>
            <a:ext cx="919548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Obergurgl-Hochgurgl ist ein Bergdorf in Tirol, Österreich. Da scheint die Sonne im Sommer und im Winter! Aber wie viele Stunden im Jahr? </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Sun, Happy, Sunshine, Golden, Yellow, Rays, Light">
            <a:extLst>
              <a:ext uri="{FF2B5EF4-FFF2-40B4-BE49-F238E27FC236}">
                <a16:creationId xmlns:a16="http://schemas.microsoft.com/office/drawing/2014/main" id="{C8A847E5-9024-4EB4-801C-59F585362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242" y="392052"/>
            <a:ext cx="1814057" cy="15438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C04BB5F-52EE-45DE-B5F0-5F9F05A95A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5215" y="1001890"/>
            <a:ext cx="1662113" cy="2401448"/>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with Corners Rounded 25">
            <a:extLst>
              <a:ext uri="{FF2B5EF4-FFF2-40B4-BE49-F238E27FC236}">
                <a16:creationId xmlns:a16="http://schemas.microsoft.com/office/drawing/2014/main" id="{8CD07C94-C2D2-4300-B733-6585607AAB49}"/>
              </a:ext>
            </a:extLst>
          </p:cNvPr>
          <p:cNvSpPr/>
          <p:nvPr/>
        </p:nvSpPr>
        <p:spPr>
          <a:xfrm>
            <a:off x="9426441" y="3671884"/>
            <a:ext cx="2765559" cy="2648856"/>
          </a:xfrm>
          <a:prstGeom prst="wedgeRoundRectCallout">
            <a:avLst>
              <a:gd name="adj1" fmla="val -220178"/>
              <a:gd name="adj2" fmla="val -804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noProof="0" dirty="0">
                <a:solidFill>
                  <a:prstClr val="white"/>
                </a:solidFill>
                <a:latin typeface="Century Gothic" panose="020F0302020204030204"/>
              </a:rPr>
              <a:t>Sag dreimal schnell Obergurgl-Hochgurgl – das klingt wie ein Zungenbrecher (tongue twister!)! Dann lies </a:t>
            </a:r>
            <a:r>
              <a:rPr lang="de-DE" sz="2000" noProof="0" dirty="0">
                <a:solidFill>
                  <a:schemeClr val="bg1"/>
                </a:solidFill>
                <a:latin typeface="Century Gothic" panose="020F0302020204030204"/>
                <a:hlinkClick r:id="rId6">
                  <a:extLst>
                    <a:ext uri="{A12FA001-AC4F-418D-AE19-62706E023703}">
                      <ahyp:hlinkClr xmlns:ahyp="http://schemas.microsoft.com/office/drawing/2018/hyperlinkcolor" val="tx"/>
                    </a:ext>
                  </a:extLst>
                </a:hlinkClick>
              </a:rPr>
              <a:t>Gurgl Magazine</a:t>
            </a:r>
            <a:r>
              <a:rPr lang="de-DE" sz="2000" noProof="0" dirty="0">
                <a:solidFill>
                  <a:schemeClr val="bg1"/>
                </a:solidFill>
                <a:latin typeface="Century Gothic" panose="020F0302020204030204"/>
              </a:rPr>
              <a:t>.</a:t>
            </a:r>
          </a:p>
        </p:txBody>
      </p:sp>
    </p:spTree>
    <p:extLst>
      <p:ext uri="{BB962C8B-B14F-4D97-AF65-F5344CB8AC3E}">
        <p14:creationId xmlns:p14="http://schemas.microsoft.com/office/powerpoint/2010/main" val="295252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Quiz (4/5)</a:t>
            </a:r>
          </a:p>
        </p:txBody>
      </p:sp>
      <p:sp>
        <p:nvSpPr>
          <p:cNvPr id="6" name="Rounded Rectangle 11">
            <a:extLst>
              <a:ext uri="{FF2B5EF4-FFF2-40B4-BE49-F238E27FC236}">
                <a16:creationId xmlns:a16="http://schemas.microsoft.com/office/drawing/2014/main" id="{9153D07C-2333-4849-98C1-6B4A22697642}"/>
              </a:ext>
            </a:extLst>
          </p:cNvPr>
          <p:cNvSpPr/>
          <p:nvPr/>
        </p:nvSpPr>
        <p:spPr>
          <a:xfrm>
            <a:off x="9586913" y="333744"/>
            <a:ext cx="237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D574B1-93F2-423E-9739-BDFFE02DF63A}"/>
              </a:ext>
            </a:extLst>
          </p:cNvPr>
          <p:cNvSpPr txBox="1"/>
          <p:nvPr/>
        </p:nvSpPr>
        <p:spPr>
          <a:xfrm>
            <a:off x="1433549" y="5020312"/>
            <a:ext cx="865001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Österreich hat neun Länder. </a:t>
            </a:r>
            <a:r>
              <a:rPr lang="de-DE" sz="2800" dirty="0">
                <a:solidFill>
                  <a:srgbClr val="4472C4">
                    <a:lumMod val="50000"/>
                  </a:srgbClr>
                </a:solidFill>
                <a:latin typeface="Century Gothic" panose="020F0302020204030204"/>
              </a:rPr>
              <a:t>Ab</a:t>
            </a:r>
            <a:r>
              <a:rPr kumimoji="0" lang="de-DE"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wie viele Menschen gibt es ungefähr? </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35">
            <a:hlinkClick r:id="" action="ppaction://noaction" highlightClick="1"/>
            <a:extLst>
              <a:ext uri="{FF2B5EF4-FFF2-40B4-BE49-F238E27FC236}">
                <a16:creationId xmlns:a16="http://schemas.microsoft.com/office/drawing/2014/main" id="{7D415B33-B4DF-4270-B1FD-0040AC895BC5}"/>
              </a:ext>
            </a:extLst>
          </p:cNvPr>
          <p:cNvSpPr/>
          <p:nvPr/>
        </p:nvSpPr>
        <p:spPr>
          <a:xfrm>
            <a:off x="1073151"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3.500.000</a:t>
            </a:r>
          </a:p>
        </p:txBody>
      </p:sp>
      <p:sp>
        <p:nvSpPr>
          <p:cNvPr id="18" name="Action Button: Custom 35">
            <a:hlinkClick r:id="" action="ppaction://noaction" highlightClick="1"/>
            <a:extLst>
              <a:ext uri="{FF2B5EF4-FFF2-40B4-BE49-F238E27FC236}">
                <a16:creationId xmlns:a16="http://schemas.microsoft.com/office/drawing/2014/main" id="{7196E3F9-29E9-42DB-98D3-08C7EBBDE74A}"/>
              </a:ext>
            </a:extLst>
          </p:cNvPr>
          <p:cNvSpPr/>
          <p:nvPr/>
        </p:nvSpPr>
        <p:spPr>
          <a:xfrm>
            <a:off x="3745089"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2.300.000</a:t>
            </a:r>
          </a:p>
        </p:txBody>
      </p:sp>
      <p:sp>
        <p:nvSpPr>
          <p:cNvPr id="19" name="Action Button: Custom 35">
            <a:hlinkClick r:id="" action="ppaction://noaction" highlightClick="1"/>
            <a:extLst>
              <a:ext uri="{FF2B5EF4-FFF2-40B4-BE49-F238E27FC236}">
                <a16:creationId xmlns:a16="http://schemas.microsoft.com/office/drawing/2014/main" id="{62316453-EDD2-4F1E-A1C1-B5574115124B}"/>
              </a:ext>
            </a:extLst>
          </p:cNvPr>
          <p:cNvSpPr/>
          <p:nvPr/>
        </p:nvSpPr>
        <p:spPr>
          <a:xfrm>
            <a:off x="6277832" y="2410260"/>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50.250.000</a:t>
            </a:r>
          </a:p>
        </p:txBody>
      </p:sp>
      <p:sp>
        <p:nvSpPr>
          <p:cNvPr id="20" name="Action Button: Custom 35">
            <a:hlinkClick r:id="" action="ppaction://noaction" highlightClick="1"/>
            <a:extLst>
              <a:ext uri="{FF2B5EF4-FFF2-40B4-BE49-F238E27FC236}">
                <a16:creationId xmlns:a16="http://schemas.microsoft.com/office/drawing/2014/main" id="{6D02A013-37B1-44D9-A001-E03F6C1F572A}"/>
              </a:ext>
            </a:extLst>
          </p:cNvPr>
          <p:cNvSpPr/>
          <p:nvPr/>
        </p:nvSpPr>
        <p:spPr>
          <a:xfrm>
            <a:off x="1073151"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23.000.000</a:t>
            </a:r>
          </a:p>
        </p:txBody>
      </p:sp>
      <p:sp>
        <p:nvSpPr>
          <p:cNvPr id="21" name="Action Button: Custom 35">
            <a:hlinkClick r:id="" action="ppaction://noaction" highlightClick="1"/>
            <a:extLst>
              <a:ext uri="{FF2B5EF4-FFF2-40B4-BE49-F238E27FC236}">
                <a16:creationId xmlns:a16="http://schemas.microsoft.com/office/drawing/2014/main" id="{4101B98F-E34E-47FC-BA0F-5355685ECC62}"/>
              </a:ext>
            </a:extLst>
          </p:cNvPr>
          <p:cNvSpPr/>
          <p:nvPr/>
        </p:nvSpPr>
        <p:spPr>
          <a:xfrm>
            <a:off x="3745089"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15.190.000</a:t>
            </a:r>
          </a:p>
        </p:txBody>
      </p:sp>
      <p:sp>
        <p:nvSpPr>
          <p:cNvPr id="22" name="Action Button: Custom 35">
            <a:hlinkClick r:id="" action="ppaction://noaction" highlightClick="1"/>
            <a:extLst>
              <a:ext uri="{FF2B5EF4-FFF2-40B4-BE49-F238E27FC236}">
                <a16:creationId xmlns:a16="http://schemas.microsoft.com/office/drawing/2014/main" id="{B8008BF9-3BEB-48E0-97DD-C38F2340F8EC}"/>
              </a:ext>
            </a:extLst>
          </p:cNvPr>
          <p:cNvSpPr/>
          <p:nvPr/>
        </p:nvSpPr>
        <p:spPr>
          <a:xfrm>
            <a:off x="6277832" y="3501843"/>
            <a:ext cx="2013467" cy="693429"/>
          </a:xfrm>
          <a:prstGeom prst="actionButtonBlank">
            <a:avLst/>
          </a:prstGeom>
          <a:solidFill>
            <a:schemeClr val="accent5">
              <a:lumMod val="50000"/>
            </a:schemeClr>
          </a:solidFill>
          <a:ln w="28575">
            <a:solidFill>
              <a:srgbClr val="E6A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9.000.000</a:t>
            </a:r>
          </a:p>
        </p:txBody>
      </p:sp>
      <p:pic>
        <p:nvPicPr>
          <p:cNvPr id="1026" name="Picture 2" descr="Austria, Country, Europe, Flag, Borders, Map, Nation">
            <a:extLst>
              <a:ext uri="{FF2B5EF4-FFF2-40B4-BE49-F238E27FC236}">
                <a16:creationId xmlns:a16="http://schemas.microsoft.com/office/drawing/2014/main" id="{E6C59B9D-6AEF-4FD3-A160-94EC8F7FC5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2619" y="1068518"/>
            <a:ext cx="3274581" cy="168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12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2748926-2011-6444-AD61-2F19EEC3E514}" vid="{311BEDA2-7531-664D-8C3D-D20DE83BF9A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6.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423</TotalTime>
  <Words>9651</Words>
  <Application>Microsoft Macintosh PowerPoint</Application>
  <PresentationFormat>Widescreen</PresentationFormat>
  <Paragraphs>1314</Paragraphs>
  <Slides>44</Slides>
  <Notes>44</Notes>
  <HiddenSlides>0</HiddenSlides>
  <MMClips>3</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44</vt:i4>
      </vt:variant>
    </vt:vector>
  </HeadingPairs>
  <TitlesOfParts>
    <vt:vector size="55" baseType="lpstr">
      <vt:lpstr>arial</vt:lpstr>
      <vt:lpstr>Calibri</vt:lpstr>
      <vt:lpstr>Century Gothic</vt:lpstr>
      <vt:lpstr>Helvetica</vt:lpstr>
      <vt:lpstr>Times New Roman</vt:lpstr>
      <vt:lpstr>1_Office Theme</vt:lpstr>
      <vt:lpstr>9_Office Theme</vt:lpstr>
      <vt:lpstr>7_Office Theme</vt:lpstr>
      <vt:lpstr>3_Office Theme</vt:lpstr>
      <vt:lpstr>2_Office Theme</vt:lpstr>
      <vt:lpstr>4_Office Theme</vt:lpstr>
      <vt:lpstr>Things you like and would like </vt:lpstr>
      <vt:lpstr>Nummern 21+</vt:lpstr>
      <vt:lpstr>Wie viele?</vt:lpstr>
      <vt:lpstr>Hohe Zahlen [1/2]</vt:lpstr>
      <vt:lpstr>Hohe Zahlen [2/2]</vt:lpstr>
      <vt:lpstr>Quiz (1/5)</vt:lpstr>
      <vt:lpstr>Quiz (2/5)</vt:lpstr>
      <vt:lpstr>Quiz (3/5)</vt:lpstr>
      <vt:lpstr>Quiz (4/5)</vt:lpstr>
      <vt:lpstr>Quiz (5/5)</vt:lpstr>
      <vt:lpstr>Plural</vt:lpstr>
      <vt:lpstr>Would like: möcht-</vt:lpstr>
      <vt:lpstr>Was mag Heidi? Was möchte sie?</vt:lpstr>
      <vt:lpstr>Was mag Heidi? Was möchte sie?</vt:lpstr>
      <vt:lpstr>Was mag Heidi? Was möchte sie?</vt:lpstr>
      <vt:lpstr>Was mag Heidi? Was möchte sie?</vt:lpstr>
      <vt:lpstr>Antworten [1/2]</vt:lpstr>
      <vt:lpstr>Antworten [2/2]</vt:lpstr>
      <vt:lpstr>Deutsche Schulen in Zahlen [1/2]</vt:lpstr>
      <vt:lpstr>Deutsche Schulen in Zahlen [2/2]</vt:lpstr>
      <vt:lpstr>Wolfgang schreibt an Heidi</vt:lpstr>
      <vt:lpstr>Antworten</vt:lpstr>
      <vt:lpstr>Things you like and would like </vt:lpstr>
      <vt:lpstr>Im Gymnasium*</vt:lpstr>
      <vt:lpstr>Im Gymnasium*</vt:lpstr>
      <vt:lpstr>-ieren verbs</vt:lpstr>
      <vt:lpstr>Wolfgangs Traum</vt:lpstr>
      <vt:lpstr>Antworten</vt:lpstr>
      <vt:lpstr>Vocabulaire</vt:lpstr>
      <vt:lpstr>Omit articles with occupations </vt:lpstr>
      <vt:lpstr>A careers’ fair</vt:lpstr>
      <vt:lpstr>mögen and möcht-</vt:lpstr>
      <vt:lpstr>At the careers fair</vt:lpstr>
      <vt:lpstr>Wie sagt man die Jahre auf Deutsch? </vt:lpstr>
      <vt:lpstr>Franz Marc [1/6]</vt:lpstr>
      <vt:lpstr>Franz Marc [2/6]</vt:lpstr>
      <vt:lpstr>Franz Marc [3/6]</vt:lpstr>
      <vt:lpstr>Franz Marc [4/6]</vt:lpstr>
      <vt:lpstr>Franz Marc [5/6]</vt:lpstr>
      <vt:lpstr>Franz Marc [6/6]</vt:lpstr>
      <vt:lpstr>Franz Marc [4/6]</vt:lpstr>
      <vt:lpstr>Wann war das?</vt:lpstr>
      <vt:lpstr>Wann war das?</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125</cp:revision>
  <dcterms:created xsi:type="dcterms:W3CDTF">2020-07-18T21:51:12Z</dcterms:created>
  <dcterms:modified xsi:type="dcterms:W3CDTF">2021-12-20T16:02:15Z</dcterms:modified>
</cp:coreProperties>
</file>