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697" r:id="rId6"/>
    <p:sldMasterId id="2147483721" r:id="rId7"/>
    <p:sldMasterId id="2147483734" r:id="rId8"/>
  </p:sldMasterIdLst>
  <p:notesMasterIdLst>
    <p:notesMasterId r:id="rId61"/>
  </p:notesMasterIdLst>
  <p:sldIdLst>
    <p:sldId id="445" r:id="rId9"/>
    <p:sldId id="449" r:id="rId10"/>
    <p:sldId id="450" r:id="rId11"/>
    <p:sldId id="451" r:id="rId12"/>
    <p:sldId id="452" r:id="rId13"/>
    <p:sldId id="453" r:id="rId14"/>
    <p:sldId id="454" r:id="rId15"/>
    <p:sldId id="455" r:id="rId16"/>
    <p:sldId id="456" r:id="rId17"/>
    <p:sldId id="457" r:id="rId18"/>
    <p:sldId id="458" r:id="rId19"/>
    <p:sldId id="459" r:id="rId20"/>
    <p:sldId id="460" r:id="rId21"/>
    <p:sldId id="382" r:id="rId22"/>
    <p:sldId id="383" r:id="rId23"/>
    <p:sldId id="384" r:id="rId24"/>
    <p:sldId id="289" r:id="rId25"/>
    <p:sldId id="386" r:id="rId26"/>
    <p:sldId id="387" r:id="rId27"/>
    <p:sldId id="388" r:id="rId28"/>
    <p:sldId id="389" r:id="rId29"/>
    <p:sldId id="390" r:id="rId30"/>
    <p:sldId id="291" r:id="rId31"/>
    <p:sldId id="403" r:id="rId32"/>
    <p:sldId id="392" r:id="rId33"/>
    <p:sldId id="405" r:id="rId34"/>
    <p:sldId id="394" r:id="rId35"/>
    <p:sldId id="431" r:id="rId36"/>
    <p:sldId id="408" r:id="rId37"/>
    <p:sldId id="409" r:id="rId38"/>
    <p:sldId id="391" r:id="rId39"/>
    <p:sldId id="410" r:id="rId40"/>
    <p:sldId id="404" r:id="rId41"/>
    <p:sldId id="411" r:id="rId42"/>
    <p:sldId id="393" r:id="rId43"/>
    <p:sldId id="412" r:id="rId44"/>
    <p:sldId id="406" r:id="rId45"/>
    <p:sldId id="413" r:id="rId46"/>
    <p:sldId id="429" r:id="rId47"/>
    <p:sldId id="430" r:id="rId48"/>
    <p:sldId id="446" r:id="rId49"/>
    <p:sldId id="285" r:id="rId50"/>
    <p:sldId id="288" r:id="rId51"/>
    <p:sldId id="287" r:id="rId52"/>
    <p:sldId id="286" r:id="rId53"/>
    <p:sldId id="397" r:id="rId54"/>
    <p:sldId id="448" r:id="rId55"/>
    <p:sldId id="444" r:id="rId56"/>
    <p:sldId id="398" r:id="rId57"/>
    <p:sldId id="400" r:id="rId58"/>
    <p:sldId id="401" r:id="rId59"/>
    <p:sldId id="44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7" clrIdx="0">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DAA521"/>
    <a:srgbClr val="EEC100"/>
    <a:srgbClr val="2F5597"/>
    <a:srgbClr val="115076"/>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1" autoAdjust="0"/>
    <p:restoredTop sz="50770" autoAdjust="0"/>
  </p:normalViewPr>
  <p:slideViewPr>
    <p:cSldViewPr snapToGrid="0">
      <p:cViewPr varScale="1">
        <p:scale>
          <a:sx n="53" d="100"/>
          <a:sy n="53" d="100"/>
        </p:scale>
        <p:origin x="2712"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3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SSCs </a:t>
            </a:r>
            <a:r>
              <a:rPr lang="en-GB" sz="1200" b="1" dirty="0"/>
              <a:t>[s</a:t>
            </a:r>
            <a:r>
              <a:rPr lang="en-GB" sz="1200" b="1" baseline="0" dirty="0"/>
              <a:t> like z</a:t>
            </a:r>
            <a:r>
              <a:rPr lang="en-GB" sz="1200" b="1" dirty="0"/>
              <a:t>]</a:t>
            </a:r>
            <a:r>
              <a:rPr lang="en-GB" sz="1200" b="0" dirty="0"/>
              <a:t>, </a:t>
            </a:r>
            <a:r>
              <a:rPr lang="en-GB" sz="1200" b="1" dirty="0"/>
              <a:t>[ß]</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FINDEN</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br>
              <a:rPr lang="en-GB" sz="1200" b="0" dirty="0"/>
            </a:br>
            <a:r>
              <a:rPr lang="en-GB" sz="1200" b="0" dirty="0"/>
              <a:t>Consolidation of singular object pronouns, and introduction to plural object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de-DE" sz="1200" b="0" i="0" kern="1200" dirty="0">
                <a:solidFill>
                  <a:schemeClr val="tx1"/>
                </a:solidFill>
                <a:effectLst/>
                <a:latin typeface="+mn-lt"/>
                <a:ea typeface="+mn-ea"/>
                <a:cs typeface="+mn-cs"/>
              </a:rPr>
              <a:t>finden [103] Essen1 [323] Uniform [3857] gesund [1275] langweilig [3019] lecker [&gt;5009] leicht [311] nett [1565] praktisch [840] schwierig [580] schlecht [327] streng [1375] wichtig [144] zu1 [21]  ein bisschen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Additional </a:t>
            </a:r>
            <a:r>
              <a:rPr lang="de-DE" sz="1200" b="0" i="0" kern="1200" dirty="0" err="1">
                <a:solidFill>
                  <a:schemeClr val="tx1"/>
                </a:solidFill>
                <a:effectLst/>
                <a:latin typeface="+mn-lt"/>
                <a:ea typeface="+mn-ea"/>
                <a:cs typeface="+mn-cs"/>
              </a:rPr>
              <a:t>known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vocabulary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cognates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recycle: Schule [359] Lehrer [695] (plural) Unterricht [1823] schön [188] hässlich [3542]  toll [972] ganz [69] ziemlich [605] jetzt [72] interessant [810] gut [76] super [1772] total [1021] in Ordnung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br>
              <a:rPr lang="de-DE" sz="1200" b="0"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7.</a:t>
            </a:r>
            <a:r>
              <a:rPr lang="en-GB" sz="1200" b="1" i="0" u="none" strike="noStrike" kern="1200" cap="none" dirty="0">
                <a:solidFill>
                  <a:schemeClr val="tx1"/>
                </a:solidFill>
                <a:effectLst/>
                <a:latin typeface="+mn-lt"/>
                <a:ea typeface="Calibri"/>
                <a:cs typeface="Calibri"/>
                <a:sym typeface="Calibri"/>
              </a:rPr>
              <a:t>2.1.1 (revisit)</a:t>
            </a:r>
            <a:r>
              <a:rPr lang="en-GB" sz="1200" b="1"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arbeiten [234] kochen [1481] putzen [3586] sitzen [231] Auto [361] Boden [536] Garten [1158] Liste [1792] Zimmer [665] nochmal [1984] ich verstehe nicht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zu Hause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Note: </a:t>
            </a:r>
            <a:r>
              <a:rPr lang="de-DE" sz="1200" b="0" i="0" kern="1200" dirty="0">
                <a:solidFill>
                  <a:schemeClr val="tx1"/>
                </a:solidFill>
                <a:effectLst/>
                <a:latin typeface="+mn-lt"/>
                <a:ea typeface="+mn-ea"/>
                <a:cs typeface="+mn-cs"/>
              </a:rPr>
              <a:t>interessant [531] and gut [78] have been introduced as phonics words and will be re-used in the lessons,</a:t>
            </a:r>
            <a:r>
              <a:rPr lang="de-DE" sz="1200" b="0" i="0" kern="1200" baseline="0" dirty="0">
                <a:solidFill>
                  <a:schemeClr val="tx1"/>
                </a:solidFill>
                <a:effectLst/>
                <a:latin typeface="+mn-lt"/>
                <a:ea typeface="+mn-ea"/>
                <a:cs typeface="+mn-cs"/>
              </a:rPr>
              <a:t> here.  However, they have not been added to the quizlet list for 7.2.1.4, so as not to overload it.</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baseline="0" dirty="0">
              <a:solidFill>
                <a:sysClr val="windowText" lastClr="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Additional known vocabulary or cognates to recycle: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wohnen [380] schreiben [245] spielen [197] reden [356] lernen [203] machen [49] im Klassenzimmer [609/619]  im Unterricht [1107] in der Schule [208] mit Freunden [13/327]</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006197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2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ß</a:t>
            </a:r>
            <a:r>
              <a:rPr lang="en-GB" sz="1200" b="1" dirty="0">
                <a:solidFill>
                  <a:srgbClr val="002060"/>
                </a:solidFill>
                <a:latin typeface="Century Gothic" panose="020B050202020202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ß</a:t>
            </a:r>
            <a:r>
              <a:rPr lang="en-GB" b="1" baseline="0" dirty="0"/>
              <a:t>] </a:t>
            </a:r>
            <a:r>
              <a:rPr lang="en-GB" baseline="0" dirty="0"/>
              <a:t>and then the </a:t>
            </a:r>
            <a:r>
              <a:rPr lang="en-GB" b="1" baseline="0" dirty="0"/>
              <a:t>source</a:t>
            </a:r>
            <a:r>
              <a:rPr lang="en-GB" baseline="0" dirty="0"/>
              <a:t> word again ‘</a:t>
            </a:r>
            <a:r>
              <a:rPr lang="en-GB" b="1" baseline="0" dirty="0" err="1"/>
              <a:t>gro</a:t>
            </a:r>
            <a:r>
              <a:rPr lang="en-GB" sz="1200" b="1" dirty="0" err="1">
                <a:solidFill>
                  <a:srgbClr val="002060"/>
                </a:solidFill>
                <a:latin typeface="Century Gothic" panose="020B0502020202020204" pitchFamily="34" charset="0"/>
              </a:rPr>
              <a:t>ß</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groß</a:t>
            </a:r>
            <a:r>
              <a:rPr lang="en-GB" sz="1200" b="1" baseline="0" dirty="0"/>
              <a:t> </a:t>
            </a:r>
            <a:r>
              <a:rPr lang="en-GB" sz="1200" baseline="0" dirty="0"/>
              <a:t>[74]; </a:t>
            </a:r>
            <a:r>
              <a:rPr lang="en-GB" sz="1200" b="1" baseline="0" dirty="0" err="1"/>
              <a:t>Fußball</a:t>
            </a:r>
            <a:r>
              <a:rPr lang="en-GB" sz="1200" b="1" baseline="0" dirty="0"/>
              <a:t> </a:t>
            </a:r>
            <a:r>
              <a:rPr lang="en-GB" sz="1200" b="0" baseline="0" dirty="0"/>
              <a:t>[1497] </a:t>
            </a:r>
            <a:r>
              <a:rPr lang="en-GB" sz="1200" b="1" baseline="0" dirty="0" err="1"/>
              <a:t>ein</a:t>
            </a:r>
            <a:r>
              <a:rPr lang="en-GB" sz="1200" b="1" baseline="0" dirty="0"/>
              <a:t> </a:t>
            </a:r>
            <a:r>
              <a:rPr lang="en-GB" sz="1200" b="1" baseline="0" dirty="0" err="1"/>
              <a:t>bisschen</a:t>
            </a:r>
            <a:r>
              <a:rPr lang="en-GB" sz="1200" b="1" baseline="0" dirty="0"/>
              <a:t> </a:t>
            </a:r>
            <a:r>
              <a:rPr lang="en-GB" sz="1200" baseline="0" dirty="0"/>
              <a:t>[194]; </a:t>
            </a:r>
            <a:r>
              <a:rPr lang="en-GB" sz="1200" b="1" baseline="0" dirty="0" err="1"/>
              <a:t>heißen</a:t>
            </a:r>
            <a:r>
              <a:rPr lang="en-GB" sz="1200" b="1" baseline="0" dirty="0"/>
              <a:t> </a:t>
            </a:r>
            <a:r>
              <a:rPr lang="en-GB" sz="1200" baseline="0" dirty="0"/>
              <a:t>[123]; </a:t>
            </a:r>
            <a:r>
              <a:rPr lang="en-GB" sz="1200" b="1" baseline="0" dirty="0" err="1"/>
              <a:t>damals</a:t>
            </a:r>
            <a:r>
              <a:rPr lang="en-GB" sz="1200" b="1" baseline="0" dirty="0"/>
              <a:t> </a:t>
            </a:r>
            <a:r>
              <a:rPr lang="en-GB" sz="1200" baseline="0" dirty="0"/>
              <a:t>[271]; </a:t>
            </a:r>
            <a:r>
              <a:rPr lang="en-GB" sz="1200" b="1" baseline="0" dirty="0" err="1"/>
              <a:t>lassen</a:t>
            </a:r>
            <a:r>
              <a:rPr lang="en-GB" sz="1200" b="1" baseline="0" dirty="0"/>
              <a:t> </a:t>
            </a:r>
            <a:r>
              <a:rPr lang="en-GB" sz="1200" baseline="0" dirty="0"/>
              <a:t>[82].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52854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54969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935263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Words</a:t>
            </a:r>
            <a:r>
              <a:rPr lang="en-GB" baseline="0"/>
              <a:t> for this task are taken from the introduced and revisited vocabulary sets for this week, or previously taught words (es, sie) and two cognates (super, interessant) to challenge decoding skills further.</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Students </a:t>
            </a:r>
            <a:r>
              <a:rPr lang="en-GB" dirty="0"/>
              <a:t>must decide whether the sounds in the words match to the bee (buzz) or the snake (hiss).</a:t>
            </a:r>
            <a:br>
              <a:rPr lang="en-GB"/>
            </a:br>
            <a:r>
              <a:rPr lang="en-GB"/>
              <a:t>2. Teachers </a:t>
            </a:r>
            <a:r>
              <a:rPr lang="en-GB" dirty="0"/>
              <a:t>can elicit the sound [zzzz]</a:t>
            </a:r>
            <a:r>
              <a:rPr lang="en-GB" baseline="0" dirty="0"/>
              <a:t> or [</a:t>
            </a:r>
            <a:r>
              <a:rPr lang="en-GB" baseline="0" dirty="0" err="1"/>
              <a:t>ssss</a:t>
            </a:r>
            <a:r>
              <a:rPr lang="en-GB" baseline="0" dirty="0"/>
              <a:t>] first from the students, then the full word.</a:t>
            </a:r>
            <a:br>
              <a:rPr lang="en-GB" baseline="0"/>
            </a:br>
            <a:r>
              <a:rPr lang="en-GB" baseline="0"/>
              <a:t>3. Answers </a:t>
            </a:r>
            <a:r>
              <a:rPr lang="en-GB" baseline="0" dirty="0"/>
              <a:t>are animated one by one to move to the correct image.</a:t>
            </a:r>
            <a:endParaRPr lang="en-GB" dirty="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sz="1200" b="0" baseline="0"/>
              <a:t>interessant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26045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Students identify if the sounds highlighted in yellow are a match, ‘snap’ (like the card game) by pronouncing the words aloud and comparing them. </a:t>
            </a:r>
            <a:br>
              <a:rPr lang="en-GB" dirty="0"/>
            </a:br>
            <a:r>
              <a:rPr lang="en-GB" dirty="0"/>
              <a:t>2. Play FOUR times with class and give students a few seconds to pronounce in pairs and decide, before taking the class answer</a:t>
            </a:r>
            <a:r>
              <a:rPr lang="en-GB" baseline="0" dirty="0"/>
              <a:t> each time. The answers are animated.</a:t>
            </a:r>
            <a:br>
              <a:rPr lang="en-GB" dirty="0"/>
            </a:br>
            <a:r>
              <a:rPr lang="en-GB" baseline="0" dirty="0"/>
              <a:t>3. </a:t>
            </a:r>
            <a:r>
              <a:rPr lang="en-GB" dirty="0"/>
              <a:t>Then pairs can play against each other – one student choosing and pronouncing two words and the other student deciding whether they make a matching snap pair or not. </a:t>
            </a:r>
          </a:p>
          <a:p>
            <a:r>
              <a:rPr lang="en-GB" dirty="0"/>
              <a:t>4. The words have been chosen from the pre-learn and consolidation and cluster lists as well as the vocabulary students are expected to have learnt in advance of this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essen</a:t>
            </a:r>
            <a:r>
              <a:rPr lang="en-GB" baseline="0" dirty="0"/>
              <a:t> [323] </a:t>
            </a:r>
            <a:r>
              <a:rPr lang="en-GB" sz="1200" dirty="0" err="1">
                <a:solidFill>
                  <a:srgbClr val="1F4E79"/>
                </a:solidFill>
                <a:latin typeface="Century Gothic" panose="020B0502020202020204" pitchFamily="34" charset="0"/>
              </a:rPr>
              <a:t>Fu</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ball</a:t>
            </a:r>
            <a:r>
              <a:rPr lang="en-GB" sz="1200" baseline="0" dirty="0">
                <a:solidFill>
                  <a:srgbClr val="1F4E79"/>
                </a:solidFill>
                <a:latin typeface="Century Gothic" panose="020B0502020202020204" pitchFamily="34" charset="0"/>
              </a:rPr>
              <a:t> [1277] </a:t>
            </a:r>
            <a:r>
              <a:rPr lang="en-GB" sz="1200" baseline="0" dirty="0" err="1">
                <a:solidFill>
                  <a:srgbClr val="1F4E79"/>
                </a:solidFill>
                <a:latin typeface="Century Gothic" panose="020B0502020202020204" pitchFamily="34" charset="0"/>
              </a:rPr>
              <a:t>reisen</a:t>
            </a:r>
            <a:r>
              <a:rPr lang="en-GB" sz="1200" baseline="0" dirty="0">
                <a:solidFill>
                  <a:srgbClr val="1F4E79"/>
                </a:solidFill>
                <a:latin typeface="Century Gothic" panose="020B0502020202020204" pitchFamily="34" charset="0"/>
              </a:rPr>
              <a:t> [933] </a:t>
            </a:r>
            <a:r>
              <a:rPr lang="en-GB" sz="1200" dirty="0" err="1">
                <a:solidFill>
                  <a:srgbClr val="1F4E79"/>
                </a:solidFill>
                <a:latin typeface="Century Gothic" panose="020B0502020202020204" pitchFamily="34" charset="0"/>
              </a:rPr>
              <a:t>hei</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en</a:t>
            </a:r>
            <a:r>
              <a:rPr lang="en-GB" sz="1200" dirty="0">
                <a:solidFill>
                  <a:srgbClr val="1F4E79"/>
                </a:solidFill>
                <a:latin typeface="Century Gothic" panose="020B0502020202020204" pitchFamily="34" charset="0"/>
              </a:rPr>
              <a:t> [126] </a:t>
            </a:r>
            <a:r>
              <a:rPr lang="en-GB" sz="1200" dirty="0" err="1">
                <a:solidFill>
                  <a:srgbClr val="1F4E79"/>
                </a:solidFill>
                <a:latin typeface="Century Gothic" panose="020B0502020202020204" pitchFamily="34" charset="0"/>
              </a:rPr>
              <a:t>gesund</a:t>
            </a:r>
            <a:r>
              <a:rPr lang="en-GB" sz="1200" dirty="0">
                <a:solidFill>
                  <a:srgbClr val="1F4E79"/>
                </a:solidFill>
                <a:latin typeface="Century Gothic" panose="020B0502020202020204" pitchFamily="34" charset="0"/>
              </a:rPr>
              <a:t> [1275] </a:t>
            </a:r>
            <a:r>
              <a:rPr lang="en-GB" sz="1200" dirty="0" err="1">
                <a:solidFill>
                  <a:srgbClr val="1F4E79"/>
                </a:solidFill>
                <a:latin typeface="Century Gothic" panose="020B0502020202020204" pitchFamily="34" charset="0"/>
              </a:rPr>
              <a:t>lassen</a:t>
            </a:r>
            <a:r>
              <a:rPr lang="en-GB" sz="1200" dirty="0">
                <a:solidFill>
                  <a:srgbClr val="1F4E79"/>
                </a:solidFill>
                <a:latin typeface="Century Gothic" panose="020B0502020202020204" pitchFamily="34" charset="0"/>
              </a:rPr>
              <a:t> [83] </a:t>
            </a:r>
            <a:r>
              <a:rPr lang="en-GB" sz="1200" dirty="0" err="1">
                <a:solidFill>
                  <a:srgbClr val="1F4E79"/>
                </a:solidFill>
                <a:latin typeface="Century Gothic" panose="020B0502020202020204" pitchFamily="34" charset="0"/>
              </a:rPr>
              <a:t>sitzen</a:t>
            </a:r>
            <a:r>
              <a:rPr lang="en-GB" sz="1200" dirty="0">
                <a:solidFill>
                  <a:srgbClr val="1F4E79"/>
                </a:solidFill>
                <a:latin typeface="Century Gothic" panose="020B0502020202020204" pitchFamily="34" charset="0"/>
              </a:rPr>
              <a:t> [231] </a:t>
            </a:r>
            <a:r>
              <a:rPr lang="en-GB" sz="1200" dirty="0" err="1">
                <a:solidFill>
                  <a:srgbClr val="1F4E79"/>
                </a:solidFill>
                <a:latin typeface="Century Gothic" panose="020B0502020202020204" pitchFamily="34" charset="0"/>
              </a:rPr>
              <a:t>langsam</a:t>
            </a:r>
            <a:r>
              <a:rPr lang="en-GB" sz="1200" baseline="0" dirty="0">
                <a:solidFill>
                  <a:srgbClr val="1F4E79"/>
                </a:solidFill>
                <a:latin typeface="Century Gothic" panose="020B0502020202020204" pitchFamily="34" charset="0"/>
              </a:rPr>
              <a:t> [526] </a:t>
            </a:r>
            <a:r>
              <a:rPr lang="en-GB" sz="1200" baseline="0" dirty="0" err="1">
                <a:solidFill>
                  <a:srgbClr val="1F4E79"/>
                </a:solidFill>
                <a:latin typeface="Century Gothic" panose="020B0502020202020204" pitchFamily="34" charset="0"/>
              </a:rPr>
              <a:t>Seite</a:t>
            </a:r>
            <a:r>
              <a:rPr lang="en-GB" sz="1200" baseline="0" dirty="0">
                <a:solidFill>
                  <a:srgbClr val="1F4E79"/>
                </a:solidFill>
                <a:latin typeface="Century Gothic" panose="020B0502020202020204" pitchFamily="34" charset="0"/>
              </a:rPr>
              <a:t> [197] </a:t>
            </a:r>
            <a:r>
              <a:rPr lang="en-GB" sz="1200" dirty="0" err="1">
                <a:solidFill>
                  <a:srgbClr val="1F4E79"/>
                </a:solidFill>
                <a:latin typeface="Century Gothic" panose="020B0502020202020204" pitchFamily="34" charset="0"/>
              </a:rPr>
              <a:t>hä</a:t>
            </a:r>
            <a:r>
              <a:rPr lang="en-GB" sz="1200" dirty="0" err="1">
                <a:solidFill>
                  <a:srgbClr val="EEC100"/>
                </a:solidFill>
                <a:latin typeface="Century Gothic" panose="020B0502020202020204" pitchFamily="34" charset="0"/>
              </a:rPr>
              <a:t>ss</a:t>
            </a:r>
            <a:r>
              <a:rPr lang="en-GB" sz="1200" dirty="0" err="1">
                <a:solidFill>
                  <a:srgbClr val="1F4E79"/>
                </a:solidFill>
                <a:latin typeface="Century Gothic" panose="020B0502020202020204" pitchFamily="34" charset="0"/>
              </a:rPr>
              <a:t>lich</a:t>
            </a:r>
            <a:r>
              <a:rPr lang="en-GB" sz="1200" dirty="0">
                <a:solidFill>
                  <a:srgbClr val="1F4E79"/>
                </a:solidFill>
                <a:latin typeface="Century Gothic" panose="020B0502020202020204" pitchFamily="34" charset="0"/>
              </a:rPr>
              <a:t> [3542] </a:t>
            </a:r>
            <a:r>
              <a:rPr lang="en-GB" sz="1200" dirty="0" err="1">
                <a:solidFill>
                  <a:srgbClr val="1F4E79"/>
                </a:solidFill>
                <a:latin typeface="Century Gothic" panose="020B0502020202020204" pitchFamily="34" charset="0"/>
              </a:rPr>
              <a:t>Gesetz</a:t>
            </a:r>
            <a:r>
              <a:rPr lang="en-GB" sz="1200" dirty="0">
                <a:solidFill>
                  <a:srgbClr val="1F4E79"/>
                </a:solidFill>
                <a:latin typeface="Century Gothic" panose="020B0502020202020204" pitchFamily="34" charset="0"/>
              </a:rPr>
              <a:t> [578] </a:t>
            </a:r>
            <a:r>
              <a:rPr lang="en-GB" sz="1200" baseline="0" dirty="0" err="1">
                <a:solidFill>
                  <a:srgbClr val="1F4E79"/>
                </a:solidFill>
                <a:latin typeface="Century Gothic" panose="020B0502020202020204" pitchFamily="34" charset="0"/>
              </a:rPr>
              <a:t>Satz</a:t>
            </a:r>
            <a:r>
              <a:rPr lang="en-GB" sz="1200" baseline="0" dirty="0">
                <a:solidFill>
                  <a:srgbClr val="1F4E79"/>
                </a:solidFill>
                <a:latin typeface="Century Gothic" panose="020B0502020202020204" pitchFamily="34" charset="0"/>
              </a:rPr>
              <a:t> [432] </a:t>
            </a:r>
            <a:r>
              <a:rPr lang="en-GB" sz="1200" b="0" baseline="0" dirty="0" err="1"/>
              <a:t>interessant</a:t>
            </a:r>
            <a:r>
              <a:rPr lang="en-GB" sz="1200" b="0" baseline="0" dirty="0"/>
              <a: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61311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a:t>
            </a:r>
            <a:r>
              <a:rPr lang="en-GB" baseline="0"/>
              <a:t> introduce </a:t>
            </a:r>
            <a:r>
              <a:rPr lang="en-GB"/>
              <a:t>the verb FINDEN.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Teachers to read the slide with students,</a:t>
            </a:r>
            <a:r>
              <a:rPr lang="en-GB" baseline="0"/>
              <a:t> drawing attention to the spelling change and explaining it.</a:t>
            </a:r>
            <a:br>
              <a:rPr lang="en-GB" baseline="0"/>
            </a:br>
            <a:r>
              <a:rPr lang="en-GB" baseline="0"/>
              <a:t>2. Elicit the English meaning of each speech bubble from students, both the literal (less frequent) English translation, ‘How do you find…?’ and the more idiomatic ‘What do you think of…?’</a:t>
            </a:r>
            <a:br>
              <a:rPr lang="en-GB" baseline="0"/>
            </a:br>
            <a:r>
              <a:rPr lang="en-GB" baseline="0"/>
              <a:t>3. Explain to students that FINDEN is often used when they want to say ‘What do you think of?’</a:t>
            </a:r>
            <a:br>
              <a:rPr lang="en-GB" baseline="0"/>
            </a:br>
            <a:br>
              <a:rPr lang="en-GB"/>
            </a:br>
            <a:r>
              <a:rPr lang="en-GB" b="1"/>
              <a:t>Note:</a:t>
            </a:r>
            <a:r>
              <a:rPr lang="en-GB" b="1" baseline="0"/>
              <a:t> </a:t>
            </a:r>
            <a:r>
              <a:rPr lang="en-GB" baseline="0"/>
              <a:t>The </a:t>
            </a:r>
            <a:r>
              <a:rPr lang="en-GB" baseline="0" dirty="0"/>
              <a:t>following slides recap singular object pronouns that students were taught last week, alongside MÖGEN, before introducing the plural object pronoun.</a:t>
            </a:r>
            <a:br>
              <a:rPr lang="en-GB" baseline="0" dirty="0"/>
            </a:br>
            <a:r>
              <a:rPr lang="en-GB" baseline="0" dirty="0"/>
              <a:t>Pronouns are tricky because they are more numerous in German than English, and rely on students’ secure knowledge of each noun’s gender.</a:t>
            </a:r>
            <a:br>
              <a:rPr lang="en-GB" baseline="0" dirty="0"/>
            </a:br>
            <a:r>
              <a:rPr lang="en-GB" baseline="0" dirty="0"/>
              <a:t>There will therefore be sustained practice of these throughout KS3.</a:t>
            </a:r>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948400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a:t>
            </a:r>
            <a:r>
              <a:rPr lang="en-GB" baseline="0" dirty="0"/>
              <a:t>o model all three forms of FINDEN, together with singular object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are further involved as they are prompted to respond to complete the utterances using a choice of suitable words from this week’s vocabulary sets (both new and revisited), adverbs and adjectives.</a:t>
            </a:r>
            <a:br>
              <a:rPr lang="en-GB"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baseline="0" dirty="0"/>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aseline="0" dirty="0"/>
              <a:t>Teachers can elicit two or three responses and their translations from other students, to keep all involved, and provide additional practice of the new vocabulary in the oral modality.</a:t>
            </a:r>
            <a:endParaRPr lang="en-GB" dirty="0"/>
          </a:p>
          <a:p>
            <a:endParaRPr lang="en-GB" dirty="0"/>
          </a:p>
          <a:p>
            <a:r>
              <a:rPr lang="en-GB" b="1" dirty="0"/>
              <a:t>Note: </a:t>
            </a:r>
            <a:r>
              <a:rPr lang="en-GB" dirty="0"/>
              <a:t>These</a:t>
            </a:r>
            <a:r>
              <a:rPr lang="en-GB" baseline="0" dirty="0"/>
              <a:t> sentences also recycle subject pronouns, that students have now revisited several times.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969841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continuation of the activity on the previous slide.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728626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continuation of the activity on the previous slide.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07912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sollen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telling someone what s/he should do, by wagging your finger, and looking serious.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[s] </a:t>
            </a:r>
            <a:r>
              <a:rPr lang="en-GB" baseline="0" dirty="0"/>
              <a:t>sound, pronouncing </a:t>
            </a:r>
            <a:r>
              <a:rPr lang="en-GB" b="0" baseline="0" dirty="0"/>
              <a:t>”</a:t>
            </a:r>
            <a:r>
              <a:rPr lang="en-GB" b="1" baseline="0" dirty="0" err="1"/>
              <a:t>sollen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72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480311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o focus on the three singular object pronouns. It revises nouns taken from the revisited vocabulary sets, and importantly requires them to know their genders to select the correct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baseline="0" dirty="0"/>
              <a:t>1. Students listen and determine which of the items (or whether both) in each case is/are referred to, ticking those that match the accusative pronoun heard, and crossing those that do not match.</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a:t>
            </a:r>
            <a:r>
              <a:rPr lang="en-GB" sz="1200" b="0" kern="1200" baseline="0" dirty="0">
                <a:solidFill>
                  <a:schemeClr val="tx1"/>
                </a:solidFill>
                <a:effectLst/>
                <a:latin typeface="+mn-lt"/>
                <a:ea typeface="+mn-ea"/>
                <a:cs typeface="+mn-cs"/>
              </a:rPr>
              <a:t> Ensure all students understand that the ticks and crosses do not reflect positive and negative opinions (both of which they will hear) respectively.</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2. Click to reveal the answers. Before the answer for each is revealed, the sentence appears, so that students have additional opportunity to connect speech and writing (if they or the teacher reads the sentence aloud).</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 </a:t>
            </a:r>
            <a:r>
              <a:rPr lang="en-GB" sz="1200" kern="1200" baseline="0" dirty="0">
                <a:solidFill>
                  <a:schemeClr val="tx1"/>
                </a:solidFill>
                <a:effectLst/>
                <a:latin typeface="+mn-lt"/>
                <a:ea typeface="+mn-ea"/>
                <a:cs typeface="+mn-cs"/>
              </a:rPr>
              <a:t>For lower attaining groups, this task could first be completed as a reading task, by removing the animations on the sentences.  </a:t>
            </a:r>
            <a:br>
              <a:rPr lang="en-GB" sz="1200" kern="1200" baseline="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8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a:t>Timing: 3 minutes</a:t>
            </a:r>
          </a:p>
          <a:p>
            <a:endParaRPr lang="en-US" b="1"/>
          </a:p>
          <a:p>
            <a:r>
              <a:rPr lang="en-US" b="1"/>
              <a:t>Aim: </a:t>
            </a:r>
            <a:r>
              <a:rPr lang="en-GB" b="0"/>
              <a:t>To</a:t>
            </a:r>
            <a:r>
              <a:rPr lang="en-GB" b="0" baseline="0"/>
              <a:t> recap</a:t>
            </a:r>
            <a:r>
              <a:rPr lang="en-GB" baseline="0"/>
              <a:t> singular subject and object pronouns and present the plural object pronoun ‘sie’.</a:t>
            </a:r>
          </a:p>
          <a:p>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Cycle through the information on the slide using the animation sequence.</a:t>
            </a:r>
          </a:p>
          <a:p>
            <a:pPr marL="0" lvl="0" indent="0" algn="l" rtl="0">
              <a:spcBef>
                <a:spcPts val="0"/>
              </a:spcBef>
              <a:spcAft>
                <a:spcPts val="0"/>
              </a:spcAft>
              <a:buNone/>
            </a:pPr>
            <a:r>
              <a:rPr lang="en-GB" baseline="0"/>
              <a:t>2. Teachers </a:t>
            </a:r>
            <a:r>
              <a:rPr lang="en-GB" baseline="0" dirty="0"/>
              <a:t>can prompt students to provide the English before revealing it, compelling them to process vocabulary and grammar from this week.</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423680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9 minutes</a:t>
            </a:r>
            <a:r>
              <a:rPr lang="en-US" b="1" baseline="0" dirty="0"/>
              <a:t> (for 6 slides)</a:t>
            </a:r>
            <a:endParaRPr lang="en-US" b="1" dirty="0"/>
          </a:p>
          <a:p>
            <a:endParaRPr lang="en-US" b="1" dirty="0"/>
          </a:p>
          <a:p>
            <a:r>
              <a:rPr lang="en-US" b="1" dirty="0"/>
              <a:t>Aim: </a:t>
            </a: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o practise </a:t>
            </a:r>
            <a:r>
              <a:rPr lang="en-GB" sz="1200" kern="1200" baseline="0" dirty="0" err="1">
                <a:solidFill>
                  <a:schemeClr val="tx1"/>
                </a:solidFill>
                <a:effectLst/>
                <a:latin typeface="+mn-lt"/>
                <a:ea typeface="+mn-ea"/>
                <a:cs typeface="+mn-cs"/>
              </a:rPr>
              <a:t>distinuishing</a:t>
            </a:r>
            <a:r>
              <a:rPr lang="en-GB" sz="1200" kern="1200" baseline="0" dirty="0">
                <a:solidFill>
                  <a:schemeClr val="tx1"/>
                </a:solidFill>
                <a:effectLst/>
                <a:latin typeface="+mn-lt"/>
                <a:ea typeface="+mn-ea"/>
                <a:cs typeface="+mn-cs"/>
              </a:rPr>
              <a:t> between the different forms of FINDEN. </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Notes:</a:t>
            </a:r>
            <a:r>
              <a:rPr lang="en-GB" sz="1200" kern="1200" baseline="0" dirty="0">
                <a:solidFill>
                  <a:schemeClr val="tx1"/>
                </a:solidFill>
                <a:effectLst/>
                <a:latin typeface="+mn-lt"/>
                <a:ea typeface="+mn-ea"/>
                <a:cs typeface="+mn-cs"/>
              </a:rPr>
              <a:t> The context is continued from last week.  Mehmet is a new arrival at Mia and Wolfgang’s school.</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Mia and Mehmet are getting to know each other and talking about their views of school, and referring also to Wolfgang’s views.</a:t>
            </a:r>
          </a:p>
          <a:p>
            <a:endParaRPr lang="en-GB" sz="1200" b="1" kern="1200" baseline="0" dirty="0">
              <a:solidFill>
                <a:schemeClr val="tx1"/>
              </a:solidFill>
              <a:effectLst/>
              <a:latin typeface="+mn-lt"/>
              <a:ea typeface="+mn-ea"/>
              <a:cs typeface="+mn-cs"/>
            </a:endParaRPr>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a:t>
            </a:r>
            <a:r>
              <a:rPr lang="en-GB" sz="1200" kern="1200" baseline="0" dirty="0">
                <a:solidFill>
                  <a:schemeClr val="tx1"/>
                </a:solidFill>
                <a:effectLst/>
                <a:latin typeface="+mn-lt"/>
                <a:ea typeface="+mn-ea"/>
                <a:cs typeface="+mn-cs"/>
              </a:rPr>
              <a:t>Click number 1 to hear a gapped version of the dialogue.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2. Students focus on the form of FINDEN to decide whether the subject is ‘ich, du </a:t>
            </a:r>
            <a:r>
              <a:rPr lang="en-GB" sz="1200" kern="1200" baseline="0" dirty="0" err="1">
                <a:solidFill>
                  <a:schemeClr val="tx1"/>
                </a:solidFill>
                <a:effectLst/>
                <a:latin typeface="+mn-lt"/>
                <a:ea typeface="+mn-ea"/>
                <a:cs typeface="+mn-cs"/>
              </a:rPr>
              <a:t>oder</a:t>
            </a:r>
            <a:r>
              <a:rPr lang="en-GB" sz="1200" kern="1200" baseline="0" dirty="0">
                <a:solidFill>
                  <a:schemeClr val="tx1"/>
                </a:solidFill>
                <a:effectLst/>
                <a:latin typeface="+mn-lt"/>
                <a:ea typeface="+mn-ea"/>
                <a:cs typeface="+mn-cs"/>
              </a:rPr>
              <a:t> Wolfgang’.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This needs to be very clear to students before they start this set of six short listening passages.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3. To record their answers, they write, for example: 1.  Wolfgang, ich</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4. Each dialogue is corrected immediately, to provide instant feedback, and monitor understanding.</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Teachers click the ‘</a:t>
            </a:r>
            <a:r>
              <a:rPr lang="en-GB" sz="1200" kern="1200" baseline="0" dirty="0" err="1">
                <a:solidFill>
                  <a:schemeClr val="tx1"/>
                </a:solidFill>
                <a:effectLst/>
                <a:latin typeface="+mn-lt"/>
                <a:ea typeface="+mn-ea"/>
                <a:cs typeface="+mn-cs"/>
              </a:rPr>
              <a:t>Antwort</a:t>
            </a:r>
            <a:r>
              <a:rPr lang="en-GB" sz="1200" kern="1200" baseline="0" dirty="0">
                <a:solidFill>
                  <a:schemeClr val="tx1"/>
                </a:solidFill>
                <a:effectLst/>
                <a:latin typeface="+mn-lt"/>
                <a:ea typeface="+mn-ea"/>
                <a:cs typeface="+mn-cs"/>
              </a:rPr>
              <a:t>’ button to hear the full dialogue, with the name / pronouns added in.</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Then the answers appear in written form.</a:t>
            </a:r>
            <a:br>
              <a:rPr lang="en-GB" sz="1200" kern="1200" baseline="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Note: After the listening, the same</a:t>
            </a:r>
            <a:r>
              <a:rPr lang="en-GB" sz="1200" b="0" kern="1200" baseline="0" dirty="0">
                <a:solidFill>
                  <a:schemeClr val="tx1"/>
                </a:solidFill>
                <a:effectLst/>
                <a:latin typeface="+mn-lt"/>
                <a:ea typeface="+mn-ea"/>
                <a:cs typeface="+mn-cs"/>
              </a:rPr>
              <a:t> dialogue is revisited to focus on object pronouns.  That might be the best opportunity to elicit English translations, rather than when correcting this listening task.</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Mehmet (male voice):</a:t>
            </a:r>
            <a:r>
              <a:rPr lang="en-GB" sz="1200" b="1" kern="1200" dirty="0">
                <a:solidFill>
                  <a:schemeClr val="tx1"/>
                </a:solidFill>
                <a:effectLst/>
                <a:latin typeface="+mn-lt"/>
                <a:ea typeface="+mn-ea"/>
                <a:cs typeface="+mn-cs"/>
              </a:rPr>
              <a:t>  Wie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du das Essen?</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(Female):</a:t>
            </a:r>
            <a:r>
              <a:rPr lang="en-GB" sz="1200" b="1" kern="1200" dirty="0">
                <a:solidFill>
                  <a:schemeClr val="tx1"/>
                </a:solidFill>
                <a:effectLst/>
                <a:latin typeface="+mn-lt"/>
                <a:ea typeface="+mn-ea"/>
                <a:cs typeface="+mn-cs"/>
              </a:rPr>
              <a:t> Ich mag das Essen!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das Essen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lecker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es </a:t>
            </a:r>
            <a:r>
              <a:rPr lang="en-GB" sz="1200" b="1" kern="1200" dirty="0" err="1">
                <a:solidFill>
                  <a:schemeClr val="tx1"/>
                </a:solidFill>
                <a:effectLst/>
                <a:latin typeface="+mn-lt"/>
                <a:ea typeface="+mn-ea"/>
                <a:cs typeface="+mn-cs"/>
              </a:rPr>
              <a:t>gesund</a:t>
            </a:r>
            <a:r>
              <a:rPr lang="en-GB" sz="1200" b="1" kern="120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787394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Slide 2 of 6.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This slide offers a cultural insight.  German state</a:t>
            </a:r>
            <a:r>
              <a:rPr lang="en-GB" sz="1200" b="0" kern="1200" baseline="0" dirty="0">
                <a:solidFill>
                  <a:schemeClr val="tx1"/>
                </a:solidFill>
                <a:effectLst/>
                <a:latin typeface="+mn-lt"/>
                <a:ea typeface="+mn-ea"/>
                <a:cs typeface="+mn-cs"/>
              </a:rPr>
              <a:t> schools students (there are very </a:t>
            </a:r>
            <a:r>
              <a:rPr lang="en-GB" sz="1200" b="0" kern="1200" baseline="0" dirty="0" err="1">
                <a:solidFill>
                  <a:schemeClr val="tx1"/>
                </a:solidFill>
                <a:effectLst/>
                <a:latin typeface="+mn-lt"/>
                <a:ea typeface="+mn-ea"/>
                <a:cs typeface="+mn-cs"/>
              </a:rPr>
              <a:t>very</a:t>
            </a:r>
            <a:r>
              <a:rPr lang="en-GB" sz="1200" b="0" kern="1200" baseline="0" dirty="0">
                <a:solidFill>
                  <a:schemeClr val="tx1"/>
                </a:solidFill>
                <a:effectLst/>
                <a:latin typeface="+mn-lt"/>
                <a:ea typeface="+mn-ea"/>
                <a:cs typeface="+mn-cs"/>
              </a:rPr>
              <a:t> few private schools, too) don’t have to wear uniform.  They therefore find it strange that English students do.</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Teachers may also like to prompt students to suggest what the poster is about.</a:t>
            </a:r>
            <a:br>
              <a:rPr lang="en-GB" sz="1200" b="0" kern="1200" baseline="0" dirty="0">
                <a:solidFill>
                  <a:schemeClr val="tx1"/>
                </a:solidFill>
                <a:effectLst/>
                <a:latin typeface="+mn-lt"/>
                <a:ea typeface="+mn-ea"/>
                <a:cs typeface="+mn-cs"/>
              </a:rPr>
            </a:br>
            <a:r>
              <a:rPr lang="en-GB" sz="1200" b="0" i="1" kern="1200" baseline="0" dirty="0" err="1">
                <a:solidFill>
                  <a:schemeClr val="tx1"/>
                </a:solidFill>
                <a:effectLst/>
                <a:latin typeface="+mn-lt"/>
                <a:ea typeface="+mn-ea"/>
                <a:cs typeface="+mn-cs"/>
              </a:rPr>
              <a:t>Englandaustausch</a:t>
            </a:r>
            <a:r>
              <a:rPr lang="en-GB" sz="1200" b="0" i="1" kern="1200" baseline="0" dirty="0">
                <a:solidFill>
                  <a:schemeClr val="tx1"/>
                </a:solidFill>
                <a:effectLst/>
                <a:latin typeface="+mn-lt"/>
                <a:ea typeface="+mn-ea"/>
                <a:cs typeface="+mn-cs"/>
              </a:rPr>
              <a:t> - England exchange.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This is another opportunity to remind students that German often puts two nouns together to create compound nouns.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They have met several of these already, and will do some further work on this during Y7.</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With higher attaining students, it may be useful to tell them that, when two nouns of different genders combine, the gender of the new noun is always that of the second/final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In this case, England is neuter, </a:t>
            </a:r>
            <a:r>
              <a:rPr lang="en-GB" sz="1200" b="0" kern="1200" baseline="0" dirty="0" err="1">
                <a:solidFill>
                  <a:schemeClr val="tx1"/>
                </a:solidFill>
                <a:effectLst/>
                <a:latin typeface="+mn-lt"/>
                <a:ea typeface="+mn-ea"/>
                <a:cs typeface="+mn-cs"/>
              </a:rPr>
              <a:t>Austausch</a:t>
            </a:r>
            <a:r>
              <a:rPr lang="en-GB" sz="1200" b="0" kern="1200" baseline="0" dirty="0">
                <a:solidFill>
                  <a:schemeClr val="tx1"/>
                </a:solidFill>
                <a:effectLst/>
                <a:latin typeface="+mn-lt"/>
                <a:ea typeface="+mn-ea"/>
                <a:cs typeface="+mn-cs"/>
              </a:rPr>
              <a:t> [2744] is masculine, so the new noun </a:t>
            </a:r>
            <a:r>
              <a:rPr lang="en-GB" sz="1200" b="0" kern="1200" baseline="0" dirty="0" err="1">
                <a:solidFill>
                  <a:schemeClr val="tx1"/>
                </a:solidFill>
                <a:effectLst/>
                <a:latin typeface="+mn-lt"/>
                <a:ea typeface="+mn-ea"/>
                <a:cs typeface="+mn-cs"/>
              </a:rPr>
              <a:t>Englandaustausch</a:t>
            </a:r>
            <a:r>
              <a:rPr lang="en-GB" sz="1200" b="0" kern="1200" baseline="0" dirty="0">
                <a:solidFill>
                  <a:schemeClr val="tx1"/>
                </a:solidFill>
                <a:effectLst/>
                <a:latin typeface="+mn-lt"/>
                <a:ea typeface="+mn-ea"/>
                <a:cs typeface="+mn-cs"/>
              </a:rPr>
              <a:t> is…? </a:t>
            </a:r>
            <a:r>
              <a:rPr lang="en-GB" sz="1200" b="0" kern="1200" baseline="0" dirty="0">
                <a:solidFill>
                  <a:schemeClr val="tx1"/>
                </a:solidFill>
                <a:effectLst/>
                <a:latin typeface="+mn-lt"/>
                <a:ea typeface="+mn-ea"/>
                <a:cs typeface="+mn-cs"/>
                <a:sym typeface="Wingdings" panose="05000000000000000000" pitchFamily="2" charset="2"/>
              </a:rPr>
              <a:t> der </a:t>
            </a:r>
            <a:r>
              <a:rPr lang="en-GB" sz="1200" b="0" kern="1200" baseline="0" dirty="0" err="1">
                <a:solidFill>
                  <a:schemeClr val="tx1"/>
                </a:solidFill>
                <a:effectLst/>
                <a:latin typeface="+mn-lt"/>
                <a:ea typeface="+mn-ea"/>
                <a:cs typeface="+mn-cs"/>
                <a:sym typeface="Wingdings" panose="05000000000000000000" pitchFamily="2" charset="2"/>
              </a:rPr>
              <a:t>Englandaustausch</a:t>
            </a:r>
            <a:r>
              <a:rPr lang="en-GB" sz="1200" b="0" kern="1200" baseline="0" dirty="0">
                <a:solidFill>
                  <a:schemeClr val="tx1"/>
                </a:solidFill>
                <a:effectLst/>
                <a:latin typeface="+mn-lt"/>
                <a:ea typeface="+mn-ea"/>
                <a:cs typeface="+mn-cs"/>
                <a:sym typeface="Wingdings" panose="05000000000000000000" pitchFamily="2" charset="2"/>
              </a:rPr>
              <a:t>.</a:t>
            </a:r>
            <a:br>
              <a:rPr lang="en-GB" sz="1200" b="0" kern="1200" baseline="0">
                <a:solidFill>
                  <a:schemeClr val="tx1"/>
                </a:solidFill>
                <a:effectLst/>
                <a:latin typeface="+mn-lt"/>
                <a:ea typeface="+mn-ea"/>
                <a:cs typeface="+mn-cs"/>
                <a:sym typeface="Wingdings" panose="05000000000000000000" pitchFamily="2" charset="2"/>
              </a:rPr>
            </a:br>
            <a:endParaRPr lang="en-GB" sz="1200" b="0"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Ich mag die Uniform. Und du?</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die Uniform gut?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Uniform </a:t>
            </a:r>
            <a:r>
              <a:rPr lang="en-GB" sz="1200" b="1" kern="1200" dirty="0" err="1">
                <a:solidFill>
                  <a:schemeClr val="tx1"/>
                </a:solidFill>
                <a:effectLst/>
                <a:latin typeface="+mn-lt"/>
                <a:ea typeface="+mn-ea"/>
                <a:cs typeface="+mn-cs"/>
              </a:rPr>
              <a:t>hässlich</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Answers: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 du, </a:t>
            </a:r>
            <a:r>
              <a:rPr lang="en-GB" sz="1200" b="1" kern="1200" dirty="0" err="1">
                <a:solidFill>
                  <a:schemeClr val="tx1"/>
                </a:solidFill>
                <a:effectLst/>
                <a:latin typeface="+mn-lt"/>
                <a:ea typeface="+mn-ea"/>
                <a:cs typeface="+mn-cs"/>
              </a:rPr>
              <a:t>ich</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131253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3 </a:t>
            </a:r>
            <a:r>
              <a:rPr lang="en-GB" sz="1200" b="0" kern="1200">
                <a:solidFill>
                  <a:schemeClr val="tx1"/>
                </a:solidFill>
                <a:effectLst/>
                <a:latin typeface="+mn-lt"/>
                <a:ea typeface="+mn-ea"/>
                <a:cs typeface="+mn-cs"/>
              </a:rPr>
              <a:t>of 6.</a:t>
            </a:r>
            <a:r>
              <a:rPr lang="en-GB" sz="1200" b="0" kern="1200" baseline="0">
                <a:solidFill>
                  <a:schemeClr val="tx1"/>
                </a:solidFill>
                <a:effectLst/>
                <a:latin typeface="+mn-lt"/>
                <a:ea typeface="+mn-ea"/>
                <a:cs typeface="+mn-cs"/>
              </a:rPr>
              <a:t>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a:t>
            </a:r>
            <a:r>
              <a:rPr lang="en-GB" sz="1200" b="0" kern="1200" dirty="0" err="1">
                <a:solidFill>
                  <a:schemeClr val="tx1"/>
                </a:solidFill>
                <a:effectLst/>
                <a:latin typeface="+mn-lt"/>
                <a:ea typeface="+mn-ea"/>
                <a:cs typeface="+mn-cs"/>
              </a:rPr>
              <a:t>Fremdsprache</a:t>
            </a:r>
            <a:r>
              <a:rPr lang="en-GB" sz="1200" b="0" kern="1200" dirty="0">
                <a:solidFill>
                  <a:schemeClr val="tx1"/>
                </a:solidFill>
                <a:effectLst/>
                <a:latin typeface="+mn-lt"/>
                <a:ea typeface="+mn-ea"/>
                <a:cs typeface="+mn-cs"/>
              </a:rPr>
              <a:t> was in last 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Der </a:t>
            </a:r>
            <a:r>
              <a:rPr lang="en-GB" sz="1200" b="1" kern="1200" dirty="0" err="1">
                <a:solidFill>
                  <a:schemeClr val="tx1"/>
                </a:solidFill>
                <a:effectLst/>
                <a:latin typeface="+mn-lt"/>
                <a:ea typeface="+mn-ea"/>
                <a:cs typeface="+mn-cs"/>
              </a:rPr>
              <a:t>Unterricht</a:t>
            </a:r>
            <a:r>
              <a:rPr lang="en-GB" sz="1200" b="1" kern="1200" dirty="0">
                <a:solidFill>
                  <a:schemeClr val="tx1"/>
                </a:solidFill>
                <a:effectLst/>
                <a:latin typeface="+mn-lt"/>
                <a:ea typeface="+mn-ea"/>
                <a:cs typeface="+mn-cs"/>
              </a:rPr>
              <a:t> is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schwierig</a:t>
            </a:r>
            <a:r>
              <a:rPr lang="en-GB" sz="1200" b="1" kern="1200" dirty="0">
                <a:solidFill>
                  <a:schemeClr val="tx1"/>
                </a:solidFill>
                <a:effectLst/>
                <a:latin typeface="+mn-lt"/>
                <a:ea typeface="+mn-ea"/>
                <a:cs typeface="+mn-cs"/>
              </a:rPr>
              <a:t>. Mia, </a:t>
            </a:r>
            <a:r>
              <a:rPr lang="en-GB" sz="1200" b="1" kern="1200" dirty="0" err="1">
                <a:solidFill>
                  <a:schemeClr val="tx1"/>
                </a:solidFill>
                <a:effectLst/>
                <a:latin typeface="+mn-lt"/>
                <a:ea typeface="+mn-ea"/>
                <a:cs typeface="+mn-cs"/>
              </a:rPr>
              <a:t>wie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den </a:t>
            </a:r>
            <a:r>
              <a:rPr lang="en-GB" sz="1200" b="1" kern="1200" dirty="0" err="1">
                <a:solidFill>
                  <a:schemeClr val="tx1"/>
                </a:solidFill>
                <a:effectLst/>
                <a:latin typeface="+mn-lt"/>
                <a:ea typeface="+mn-ea"/>
                <a:cs typeface="+mn-cs"/>
              </a:rPr>
              <a:t>Unterricht</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Fremdsprachen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ziemlich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Fremdsprachen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interessant</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Answers: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3. du, </a:t>
            </a:r>
            <a:r>
              <a:rPr lang="en-GB" sz="1200" b="1" kern="1200" dirty="0" err="1">
                <a:solidFill>
                  <a:schemeClr val="tx1"/>
                </a:solidFill>
                <a:effectLst/>
                <a:latin typeface="+mn-lt"/>
                <a:ea typeface="+mn-ea"/>
                <a:cs typeface="+mn-cs"/>
              </a:rPr>
              <a:t>ich</a:t>
            </a:r>
            <a:r>
              <a:rPr lang="en-GB" sz="1200" b="1" kern="1200" dirty="0">
                <a:solidFill>
                  <a:schemeClr val="tx1"/>
                </a:solidFill>
                <a:effectLst/>
                <a:latin typeface="+mn-lt"/>
                <a:ea typeface="+mn-ea"/>
                <a:cs typeface="+mn-cs"/>
              </a:rPr>
              <a:t>,</a:t>
            </a:r>
            <a:r>
              <a:rPr lang="en-GB" sz="1200" b="1" kern="1200" baseline="0" dirty="0">
                <a:solidFill>
                  <a:schemeClr val="tx1"/>
                </a:solidFill>
                <a:effectLst/>
                <a:latin typeface="+mn-lt"/>
                <a:ea typeface="+mn-ea"/>
                <a:cs typeface="+mn-cs"/>
              </a:rPr>
              <a:t> Wolfgang</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4216037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4 </a:t>
            </a:r>
            <a:r>
              <a:rPr lang="en-GB" sz="1200" b="0" kern="1200">
                <a:solidFill>
                  <a:schemeClr val="tx1"/>
                </a:solidFill>
                <a:effectLst/>
                <a:latin typeface="+mn-lt"/>
                <a:ea typeface="+mn-ea"/>
                <a:cs typeface="+mn-cs"/>
              </a:rPr>
              <a:t>of 6.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iPads </a:t>
            </a:r>
            <a:r>
              <a:rPr lang="en-GB" sz="1200" b="1" kern="1200" dirty="0" err="1">
                <a:solidFill>
                  <a:schemeClr val="tx1"/>
                </a:solidFill>
                <a:effectLst/>
                <a:latin typeface="+mn-lt"/>
                <a:ea typeface="+mn-ea"/>
                <a:cs typeface="+mn-cs"/>
              </a:rPr>
              <a:t>ganz</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praktisch</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Ich mag die </a:t>
            </a:r>
            <a:r>
              <a:rPr lang="en-GB" sz="1200" b="1" kern="1200" dirty="0" err="1">
                <a:solidFill>
                  <a:schemeClr val="tx1"/>
                </a:solidFill>
                <a:effectLst/>
                <a:latin typeface="+mn-lt"/>
                <a:ea typeface="+mn-ea"/>
                <a:cs typeface="+mn-cs"/>
              </a:rPr>
              <a:t>Ipads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Ipads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ein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bisschen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langsam</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Answers: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4. </a:t>
            </a:r>
            <a:r>
              <a:rPr lang="en-GB" sz="1200" b="1" kern="1200" dirty="0" err="1">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ich</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4225534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5 </a:t>
            </a:r>
            <a:r>
              <a:rPr lang="en-GB" sz="1200" b="0" kern="1200">
                <a:solidFill>
                  <a:schemeClr val="tx1"/>
                </a:solidFill>
                <a:effectLst/>
                <a:latin typeface="+mn-lt"/>
                <a:ea typeface="+mn-ea"/>
                <a:cs typeface="+mn-cs"/>
              </a:rPr>
              <a:t>of 6. </a:t>
            </a:r>
            <a:r>
              <a:rPr lang="en-GB"/>
              <a:t>This is the continuation of the activity on the previous slide.</a:t>
            </a: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Und </a:t>
            </a:r>
            <a:r>
              <a:rPr lang="en-GB" sz="1200" b="1" kern="1200" dirty="0" err="1">
                <a:solidFill>
                  <a:schemeClr val="tx1"/>
                </a:solidFill>
                <a:effectLst/>
                <a:latin typeface="+mn-lt"/>
                <a:ea typeface="+mn-ea"/>
                <a:cs typeface="+mn-cs"/>
              </a:rPr>
              <a:t>wie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[du] </a:t>
            </a:r>
            <a:r>
              <a:rPr lang="en-GB" sz="1200" b="1" kern="1200" dirty="0">
                <a:solidFill>
                  <a:schemeClr val="tx1"/>
                </a:solidFill>
                <a:effectLst/>
                <a:latin typeface="+mn-lt"/>
                <a:ea typeface="+mn-ea"/>
                <a:cs typeface="+mn-cs"/>
              </a:rPr>
              <a:t>die Lehrer </a:t>
            </a:r>
            <a:r>
              <a:rPr lang="en-GB" sz="1200" b="1" kern="1200" dirty="0" err="1">
                <a:solidFill>
                  <a:schemeClr val="tx1"/>
                </a:solidFill>
                <a:effectLst/>
                <a:latin typeface="+mn-lt"/>
                <a:ea typeface="+mn-ea"/>
                <a:cs typeface="+mn-cs"/>
              </a:rPr>
              <a:t>hier</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Ach,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die Lehrer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streng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Lehrer in </a:t>
            </a:r>
            <a:r>
              <a:rPr lang="en-GB" sz="1200" b="1" kern="1200" dirty="0" err="1">
                <a:solidFill>
                  <a:schemeClr val="tx1"/>
                </a:solidFill>
                <a:effectLst/>
                <a:latin typeface="+mn-lt"/>
                <a:ea typeface="+mn-ea"/>
                <a:cs typeface="+mn-cs"/>
              </a:rPr>
              <a:t>Ordnung</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r>
              <a:rPr lang="en-GB" b="1" dirty="0"/>
              <a:t>Answers:</a:t>
            </a:r>
            <a:br>
              <a:rPr lang="en-GB" b="1" dirty="0"/>
            </a:br>
            <a:r>
              <a:rPr lang="en-GB" b="1" dirty="0"/>
              <a:t>5. du, Wolfgang, </a:t>
            </a:r>
            <a:r>
              <a:rPr lang="en-GB" b="1" dirty="0" err="1"/>
              <a:t>ich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39100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6 </a:t>
            </a:r>
            <a:r>
              <a:rPr lang="en-GB" sz="1200" b="0" kern="1200">
                <a:solidFill>
                  <a:schemeClr val="tx1"/>
                </a:solidFill>
                <a:effectLst/>
                <a:latin typeface="+mn-lt"/>
                <a:ea typeface="+mn-ea"/>
                <a:cs typeface="+mn-cs"/>
              </a:rPr>
              <a:t>of 6. </a:t>
            </a:r>
            <a:r>
              <a:rPr lang="en-GB"/>
              <a:t>This is the continuation of the activity on the previous slide.</a:t>
            </a:r>
            <a:endParaRPr lang="en-GB" sz="1200" b="0" kern="1200">
              <a:solidFill>
                <a:schemeClr val="tx1"/>
              </a:solidFill>
              <a:effectLst/>
              <a:latin typeface="+mn-lt"/>
              <a:ea typeface="+mn-ea"/>
              <a:cs typeface="+mn-cs"/>
            </a:endParaRP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Transcript:</a:t>
            </a:r>
          </a:p>
          <a:p>
            <a:r>
              <a:rPr lang="en-GB" sz="1200" b="1" kern="1200">
                <a:solidFill>
                  <a:schemeClr val="tx1"/>
                </a:solidFill>
                <a:effectLst/>
                <a:latin typeface="+mn-lt"/>
                <a:ea typeface="+mn-ea"/>
                <a:cs typeface="+mn-cs"/>
              </a:rPr>
              <a:t>Mia</a:t>
            </a:r>
            <a:r>
              <a:rPr lang="en-GB" sz="1200" b="1" kern="1200" dirty="0">
                <a:solidFill>
                  <a:schemeClr val="tx1"/>
                </a:solidFill>
                <a:effectLst/>
                <a:latin typeface="+mn-lt"/>
                <a:ea typeface="+mn-ea"/>
                <a:cs typeface="+mn-cs"/>
              </a:rPr>
              <a:t>: [Wolfgang]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die Schule </a:t>
            </a:r>
            <a:r>
              <a:rPr lang="en-GB" sz="1200" b="1" kern="1200" dirty="0" err="1">
                <a:solidFill>
                  <a:schemeClr val="tx1"/>
                </a:solidFill>
                <a:effectLst/>
                <a:latin typeface="+mn-lt"/>
                <a:ea typeface="+mn-ea"/>
                <a:cs typeface="+mn-cs"/>
              </a:rPr>
              <a:t>schlecht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Mehmet,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die Schule </a:t>
            </a:r>
            <a:r>
              <a:rPr lang="en-GB" sz="1200" b="1" kern="1200" dirty="0" err="1">
                <a:solidFill>
                  <a:schemeClr val="tx1"/>
                </a:solidFill>
                <a:effectLst/>
                <a:latin typeface="+mn-lt"/>
                <a:ea typeface="+mn-ea"/>
                <a:cs typeface="+mn-cs"/>
              </a:rPr>
              <a:t>wichtig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wahr</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Mehmet: </a:t>
            </a:r>
            <a:r>
              <a:rPr lang="en-GB" sz="1200" b="1" kern="1200" dirty="0" err="1">
                <a:solidFill>
                  <a:schemeClr val="tx1"/>
                </a:solidFill>
                <a:effectLst/>
                <a:latin typeface="+mn-lt"/>
                <a:ea typeface="+mn-ea"/>
                <a:cs typeface="+mn-cs"/>
              </a:rPr>
              <a:t>Ja</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Hausaufgaben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schwierig</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a:p>
            <a:r>
              <a:rPr lang="en-GB" b="1" dirty="0"/>
              <a:t>Answers:</a:t>
            </a:r>
          </a:p>
          <a:p>
            <a:r>
              <a:rPr lang="en-GB" b="1" dirty="0"/>
              <a:t>6. Wolfgang, du, </a:t>
            </a:r>
            <a:r>
              <a:rPr lang="en-GB" b="1" dirty="0" err="1"/>
              <a:t>ich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812859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 (12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sz="1200" b="0" kern="1200" baseline="0" dirty="0">
                <a:solidFill>
                  <a:schemeClr val="tx1"/>
                </a:solidFill>
                <a:effectLst/>
                <a:latin typeface="+mn-lt"/>
                <a:ea typeface="+mn-ea"/>
                <a:cs typeface="+mn-cs"/>
              </a:rPr>
              <a:t>To f</a:t>
            </a:r>
            <a:r>
              <a:rPr lang="en-GB" sz="1200" kern="1200" dirty="0">
                <a:solidFill>
                  <a:schemeClr val="tx1"/>
                </a:solidFill>
                <a:effectLst/>
                <a:latin typeface="+mn-lt"/>
                <a:ea typeface="+mn-ea"/>
                <a:cs typeface="+mn-cs"/>
              </a:rPr>
              <a:t>ocus on object pronouns.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1" baseline="0" dirty="0"/>
              <a:t>Procedure:</a:t>
            </a:r>
            <a:br>
              <a:rPr lang="en-GB" b="0" dirty="0"/>
            </a:br>
            <a:r>
              <a:rPr lang="en-GB" b="0" dirty="0"/>
              <a:t>1. </a:t>
            </a:r>
            <a:r>
              <a:rPr lang="en-GB" sz="1200" kern="1200" dirty="0">
                <a:solidFill>
                  <a:schemeClr val="tx1"/>
                </a:solidFill>
                <a:effectLst/>
                <a:latin typeface="+mn-lt"/>
                <a:ea typeface="+mn-ea"/>
                <a:cs typeface="+mn-cs"/>
              </a:rPr>
              <a:t>In this activity,</a:t>
            </a:r>
            <a:r>
              <a:rPr lang="en-GB" sz="1200" kern="1200" baseline="0" dirty="0">
                <a:solidFill>
                  <a:schemeClr val="tx1"/>
                </a:solidFill>
                <a:effectLst/>
                <a:latin typeface="+mn-lt"/>
                <a:ea typeface="+mn-ea"/>
                <a:cs typeface="+mn-cs"/>
              </a:rPr>
              <a:t> the dialogue is revisited, and students are prompted to replace identified nouns with the appropriate pronoun.</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This is a scaffolded task, as the gender of each noun is given by the article in the dialogue, but given the number of different German pronouns, structured practice like this is needed.</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2. Teachers may want to use this opportunity to elicit English translations of the dialogue from students orally, as this will prompt additional noticing of the target grammar features.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70434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92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continuation of the activity on the previous slide.</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936075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866283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504134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951261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630673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784504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1408687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3044825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1757016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67411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34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 slide.</a:t>
            </a:r>
            <a:endParaRPr lang="en-GB" sz="1200" b="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710564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a:t>
            </a:r>
            <a:r>
              <a:rPr lang="en-GB" sz="1200" b="0" dirty="0"/>
              <a:t>of SSCs </a:t>
            </a:r>
            <a:r>
              <a:rPr lang="en-GB" sz="1200" b="1" dirty="0"/>
              <a:t>[s</a:t>
            </a:r>
            <a:r>
              <a:rPr lang="en-GB" sz="1200" b="1" baseline="0" dirty="0"/>
              <a:t> like z</a:t>
            </a:r>
            <a:r>
              <a:rPr lang="en-GB" sz="1200" b="1" dirty="0"/>
              <a:t>]</a:t>
            </a:r>
            <a:r>
              <a:rPr lang="en-GB" sz="1200" b="0" dirty="0"/>
              <a:t>, </a:t>
            </a:r>
            <a:r>
              <a:rPr lang="en-GB" sz="1200" b="1" dirty="0"/>
              <a:t>[ß]</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FINDEN</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br>
              <a:rPr lang="en-GB" sz="1200" b="0" dirty="0"/>
            </a:br>
            <a:r>
              <a:rPr lang="en-GB" sz="1200" b="0" dirty="0"/>
              <a:t>Consolidation of singular object pronouns, and introduction to plural object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de-DE" sz="1200" b="0" i="0" kern="1200" dirty="0">
                <a:solidFill>
                  <a:schemeClr val="tx1"/>
                </a:solidFill>
                <a:effectLst/>
                <a:latin typeface="+mn-lt"/>
                <a:ea typeface="+mn-ea"/>
                <a:cs typeface="+mn-cs"/>
              </a:rPr>
              <a:t>finden [103] Essen1 [323] Uniform [3857] gesund [1275] langweilig [3019] lecker [&gt;5009] leicht [311] nett [1565] praktisch [840] schwierig [580] schlecht [327] streng [1375] wichtig [144] zu1 [21]  ein bisschen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Additional </a:t>
            </a:r>
            <a:r>
              <a:rPr lang="de-DE" sz="1200" b="0" i="0" kern="1200" dirty="0" err="1">
                <a:solidFill>
                  <a:schemeClr val="tx1"/>
                </a:solidFill>
                <a:effectLst/>
                <a:latin typeface="+mn-lt"/>
                <a:ea typeface="+mn-ea"/>
                <a:cs typeface="+mn-cs"/>
              </a:rPr>
              <a:t>known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vocabulary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cognates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recycle: Schule [359] Lehrer [695] (plural) Unterricht [1823] schön [188] hässlich [3542]  toll [972] ganz [69] ziemlich [605] jetzt [72] interessant [810] gut [76] super [1772] total [1021] in Ordnung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br>
              <a:rPr lang="de-DE" sz="1200" b="0"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7.</a:t>
            </a:r>
            <a:r>
              <a:rPr lang="en-GB" sz="1200" b="1" i="0" u="none" strike="noStrike" kern="1200" cap="none" dirty="0">
                <a:solidFill>
                  <a:schemeClr val="tx1"/>
                </a:solidFill>
                <a:effectLst/>
                <a:latin typeface="+mn-lt"/>
                <a:ea typeface="Calibri"/>
                <a:cs typeface="Calibri"/>
                <a:sym typeface="Calibri"/>
              </a:rPr>
              <a:t>2.1.1 (revisit)</a:t>
            </a:r>
            <a:r>
              <a:rPr lang="en-GB" sz="1200" b="1"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arbeiten [234] kochen [1481] putzen [3586] sitzen [231] Auto [361] Boden [536] Garten [1158] Liste [1792] Zimmer [665] nochmal [1984] ich verstehe nicht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zu Hause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Note: </a:t>
            </a:r>
            <a:r>
              <a:rPr lang="de-DE" sz="1200" b="0" i="0" kern="1200" dirty="0">
                <a:solidFill>
                  <a:schemeClr val="tx1"/>
                </a:solidFill>
                <a:effectLst/>
                <a:latin typeface="+mn-lt"/>
                <a:ea typeface="+mn-ea"/>
                <a:cs typeface="+mn-cs"/>
              </a:rPr>
              <a:t>interessant [531] </a:t>
            </a:r>
            <a:r>
              <a:rPr lang="de-DE" sz="1200" b="0" i="0" kern="1200" dirty="0" err="1">
                <a:solidFill>
                  <a:schemeClr val="tx1"/>
                </a:solidFill>
                <a:effectLst/>
                <a:latin typeface="+mn-lt"/>
                <a:ea typeface="+mn-ea"/>
                <a:cs typeface="+mn-cs"/>
              </a:rPr>
              <a:t>and</a:t>
            </a:r>
            <a:r>
              <a:rPr lang="de-DE" sz="1200" b="0" i="0" kern="1200" dirty="0">
                <a:solidFill>
                  <a:schemeClr val="tx1"/>
                </a:solidFill>
                <a:effectLst/>
                <a:latin typeface="+mn-lt"/>
                <a:ea typeface="+mn-ea"/>
                <a:cs typeface="+mn-cs"/>
              </a:rPr>
              <a:t> gut [78] </a:t>
            </a:r>
            <a:r>
              <a:rPr lang="de-DE" sz="1200" b="0" i="0" kern="1200" dirty="0" err="1">
                <a:solidFill>
                  <a:schemeClr val="tx1"/>
                </a:solidFill>
                <a:effectLst/>
                <a:latin typeface="+mn-lt"/>
                <a:ea typeface="+mn-ea"/>
                <a:cs typeface="+mn-cs"/>
              </a:rPr>
              <a:t>have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been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introduced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phonics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words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and</a:t>
            </a:r>
            <a:r>
              <a:rPr lang="de-DE" sz="1200" b="0" i="0" kern="1200" dirty="0">
                <a:solidFill>
                  <a:schemeClr val="tx1"/>
                </a:solidFill>
                <a:effectLst/>
                <a:latin typeface="+mn-lt"/>
                <a:ea typeface="+mn-ea"/>
                <a:cs typeface="+mn-cs"/>
              </a:rPr>
              <a:t> will </a:t>
            </a:r>
            <a:r>
              <a:rPr lang="de-DE" sz="1200" b="0" i="0" kern="1200" dirty="0" err="1">
                <a:solidFill>
                  <a:schemeClr val="tx1"/>
                </a:solidFill>
                <a:effectLst/>
                <a:latin typeface="+mn-lt"/>
                <a:ea typeface="+mn-ea"/>
                <a:cs typeface="+mn-cs"/>
              </a:rPr>
              <a:t>be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re-used</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lessons</a:t>
            </a:r>
            <a:r>
              <a:rPr lang="de-DE" sz="1200" b="0" i="0" kern="1200" dirty="0">
                <a:solidFill>
                  <a:schemeClr val="tx1"/>
                </a:solidFill>
                <a:effectLst/>
                <a:latin typeface="+mn-lt"/>
                <a:ea typeface="+mn-ea"/>
                <a:cs typeface="+mn-cs"/>
              </a:rPr>
              <a:t>,</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here</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However</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they</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have</a:t>
            </a:r>
            <a:r>
              <a:rPr lang="de-DE" sz="1200" b="0" i="0" kern="1200" baseline="0" dirty="0">
                <a:solidFill>
                  <a:schemeClr val="tx1"/>
                </a:solidFill>
                <a:effectLst/>
                <a:latin typeface="+mn-lt"/>
                <a:ea typeface="+mn-ea"/>
                <a:cs typeface="+mn-cs"/>
              </a:rPr>
              <a:t> not </a:t>
            </a:r>
            <a:r>
              <a:rPr lang="de-DE" sz="1200" b="0" i="0" kern="1200" baseline="0" dirty="0" err="1">
                <a:solidFill>
                  <a:schemeClr val="tx1"/>
                </a:solidFill>
                <a:effectLst/>
                <a:latin typeface="+mn-lt"/>
                <a:ea typeface="+mn-ea"/>
                <a:cs typeface="+mn-cs"/>
              </a:rPr>
              <a:t>been</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added</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to</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the</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quizlet</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list</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for</a:t>
            </a:r>
            <a:r>
              <a:rPr lang="de-DE" sz="1200" b="0" i="0" kern="1200" baseline="0" dirty="0">
                <a:solidFill>
                  <a:schemeClr val="tx1"/>
                </a:solidFill>
                <a:effectLst/>
                <a:latin typeface="+mn-lt"/>
                <a:ea typeface="+mn-ea"/>
                <a:cs typeface="+mn-cs"/>
              </a:rPr>
              <a:t> 7.2.1.4, so </a:t>
            </a:r>
            <a:r>
              <a:rPr lang="de-DE" sz="1200" b="0" i="0" kern="1200" baseline="0" dirty="0" err="1">
                <a:solidFill>
                  <a:schemeClr val="tx1"/>
                </a:solidFill>
                <a:effectLst/>
                <a:latin typeface="+mn-lt"/>
                <a:ea typeface="+mn-ea"/>
                <a:cs typeface="+mn-cs"/>
              </a:rPr>
              <a:t>as</a:t>
            </a:r>
            <a:r>
              <a:rPr lang="de-DE" sz="1200" b="0" i="0" kern="1200" baseline="0" dirty="0">
                <a:solidFill>
                  <a:schemeClr val="tx1"/>
                </a:solidFill>
                <a:effectLst/>
                <a:latin typeface="+mn-lt"/>
                <a:ea typeface="+mn-ea"/>
                <a:cs typeface="+mn-cs"/>
              </a:rPr>
              <a:t> not </a:t>
            </a:r>
            <a:r>
              <a:rPr lang="de-DE" sz="1200" b="0" i="0" kern="1200" baseline="0" dirty="0" err="1">
                <a:solidFill>
                  <a:schemeClr val="tx1"/>
                </a:solidFill>
                <a:effectLst/>
                <a:latin typeface="+mn-lt"/>
                <a:ea typeface="+mn-ea"/>
                <a:cs typeface="+mn-cs"/>
              </a:rPr>
              <a:t>to</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overload</a:t>
            </a:r>
            <a:r>
              <a:rPr lang="de-DE" sz="1200" b="0" i="0" kern="1200" baseline="0" dirty="0">
                <a:solidFill>
                  <a:schemeClr val="tx1"/>
                </a:solidFill>
                <a:effectLst/>
                <a:latin typeface="+mn-lt"/>
                <a:ea typeface="+mn-ea"/>
                <a:cs typeface="+mn-cs"/>
              </a:rPr>
              <a:t> it.</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baseline="0" dirty="0">
              <a:solidFill>
                <a:sysClr val="windowText" lastClr="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Additional known vocabulary or cognates to recycle: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wohnen [380] schreiben [245] spielen [197] reden [356] lernen [203] machen [49] im Klassenzimmer [609/619]  im Unterricht [1107] in der Schule [208] mit Freunden [13/327]</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216424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3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GB"/>
              <a:t>To explain how students will know when to pronounce ‘s’ as a ‘z’ and when as an ‘s’.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This</a:t>
            </a:r>
            <a:r>
              <a:rPr lang="en-GB" baseline="0"/>
              <a:t> slide</a:t>
            </a:r>
            <a:r>
              <a:rPr lang="en-GB"/>
              <a:t> also explains the use of the ß (called </a:t>
            </a:r>
            <a:r>
              <a:rPr lang="en-GB" sz="1200" b="0" i="0" kern="1200">
                <a:solidFill>
                  <a:schemeClr val="tx1"/>
                </a:solidFill>
                <a:effectLst/>
                <a:latin typeface="+mn-lt"/>
                <a:ea typeface="+mn-ea"/>
                <a:cs typeface="+mn-cs"/>
              </a:rPr>
              <a:t>Eszett or scharfes</a:t>
            </a:r>
            <a:r>
              <a:rPr lang="en-GB" sz="1200" b="0" i="0" kern="1200" baseline="0">
                <a:solidFill>
                  <a:schemeClr val="tx1"/>
                </a:solidFill>
                <a:effectLst/>
                <a:latin typeface="+mn-lt"/>
                <a:ea typeface="+mn-ea"/>
                <a:cs typeface="+mn-cs"/>
              </a:rPr>
              <a:t> S) </a:t>
            </a:r>
            <a:r>
              <a:rPr lang="en-GB" baseline="0"/>
              <a:t>instead of ss.</a:t>
            </a:r>
            <a:br>
              <a:rPr lang="en-GB" baseline="0"/>
            </a:b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 </a:t>
            </a:r>
            <a:r>
              <a:rPr lang="en-GB" b="0" baseline="0"/>
              <a:t>There is then an odd one out task to practise applying these SSC on the following slide.</a:t>
            </a:r>
            <a:endParaRPr lang="en-GB" b="1" baseline="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2322369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3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GB"/>
              <a:t>To practise distinguishing between ‘s’ as a ‘z’ and when as an ‘s’,</a:t>
            </a:r>
            <a:r>
              <a:rPr lang="en-GB" baseline="0"/>
              <a:t> and</a:t>
            </a:r>
            <a:r>
              <a:rPr lang="en-GB"/>
              <a:t> also the ß (called </a:t>
            </a:r>
            <a:r>
              <a:rPr lang="en-GB" sz="1200" b="0" i="0" kern="1200">
                <a:solidFill>
                  <a:schemeClr val="tx1"/>
                </a:solidFill>
                <a:effectLst/>
                <a:latin typeface="+mn-lt"/>
                <a:ea typeface="+mn-ea"/>
                <a:cs typeface="+mn-cs"/>
              </a:rPr>
              <a:t>Eszett or scharfes</a:t>
            </a:r>
            <a:r>
              <a:rPr lang="en-GB" sz="1200" b="0" i="0" kern="1200" baseline="0">
                <a:solidFill>
                  <a:schemeClr val="tx1"/>
                </a:solidFill>
                <a:effectLst/>
                <a:latin typeface="+mn-lt"/>
                <a:ea typeface="+mn-ea"/>
                <a:cs typeface="+mn-cs"/>
              </a:rPr>
              <a:t> S) </a:t>
            </a:r>
            <a:r>
              <a:rPr lang="en-GB" baseline="0"/>
              <a:t>instead of ‘ss’.</a:t>
            </a:r>
            <a:br>
              <a:rPr lang="en-GB" baseline="0"/>
            </a:b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baseline="0"/>
            </a:br>
            <a:r>
              <a:rPr lang="en-GB" baseline="0"/>
              <a:t>1. Students have met this task type before and the instruction ‘Was passt nicht?’  Teachers can elicit the instruction meaning from students.</a:t>
            </a:r>
            <a:br>
              <a:rPr lang="en-GB" baseline="0"/>
            </a:br>
            <a:r>
              <a:rPr lang="en-GB" baseline="0"/>
              <a:t>2. Students </a:t>
            </a:r>
            <a:r>
              <a:rPr lang="en-GB" baseline="0" dirty="0"/>
              <a:t>should be encouraged to practise pronouncing these words out loud, individually or in pairs, to decide which is the odd one out in each row (</a:t>
            </a:r>
            <a:r>
              <a:rPr lang="en-GB" baseline="0" dirty="0" err="1"/>
              <a:t>Reihe</a:t>
            </a:r>
            <a:r>
              <a:rPr lang="en-GB" baseline="0" dirty="0"/>
              <a:t>).</a:t>
            </a:r>
            <a:br>
              <a:rPr lang="en-GB" baseline="0"/>
            </a:br>
            <a:r>
              <a:rPr lang="en-GB" baseline="0"/>
              <a:t>3. Answers </a:t>
            </a:r>
            <a:r>
              <a:rPr lang="en-GB" baseline="0" dirty="0"/>
              <a:t>are animated to shade the odd one out.  Words are from the cluster words practised last lesson</a:t>
            </a:r>
            <a:r>
              <a:rPr lang="en-GB"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There </a:t>
            </a:r>
            <a:r>
              <a:rPr lang="en-GB" baseline="0" dirty="0"/>
              <a:t>is no need to focus on meaning, though teachers might be interested to see which words may have been retained </a:t>
            </a:r>
            <a:r>
              <a:rPr lang="en-GB" baseline="0"/>
              <a:t>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baseline="0"/>
              <a:t>essen [323] </a:t>
            </a:r>
            <a:r>
              <a:rPr lang="en-GB" sz="1200">
                <a:solidFill>
                  <a:srgbClr val="1F4E79"/>
                </a:solidFill>
                <a:latin typeface="Century Gothic" panose="020B0502020202020204" pitchFamily="34" charset="0"/>
              </a:rPr>
              <a:t>Fu</a:t>
            </a:r>
            <a:r>
              <a:rPr lang="en-GB" sz="1200">
                <a:solidFill>
                  <a:srgbClr val="EEC100"/>
                </a:solidFill>
                <a:latin typeface="Century Gothic" panose="020B0502020202020204" pitchFamily="34" charset="0"/>
              </a:rPr>
              <a:t>ß</a:t>
            </a:r>
            <a:r>
              <a:rPr lang="en-GB" sz="1200">
                <a:solidFill>
                  <a:srgbClr val="1F4E79"/>
                </a:solidFill>
                <a:latin typeface="Century Gothic" panose="020B0502020202020204" pitchFamily="34" charset="0"/>
              </a:rPr>
              <a:t>ball</a:t>
            </a:r>
            <a:r>
              <a:rPr lang="en-GB" sz="1200" baseline="0">
                <a:solidFill>
                  <a:srgbClr val="1F4E79"/>
                </a:solidFill>
                <a:latin typeface="Century Gothic" panose="020B0502020202020204" pitchFamily="34" charset="0"/>
              </a:rPr>
              <a:t> [1277] reisen [933] </a:t>
            </a:r>
            <a:r>
              <a:rPr lang="en-GB" sz="1200">
                <a:solidFill>
                  <a:srgbClr val="1F4E79"/>
                </a:solidFill>
                <a:latin typeface="Century Gothic" panose="020B0502020202020204" pitchFamily="34" charset="0"/>
              </a:rPr>
              <a:t>hei</a:t>
            </a:r>
            <a:r>
              <a:rPr lang="en-GB" sz="1200">
                <a:solidFill>
                  <a:srgbClr val="EEC100"/>
                </a:solidFill>
                <a:latin typeface="Century Gothic" panose="020B0502020202020204" pitchFamily="34" charset="0"/>
              </a:rPr>
              <a:t>ß</a:t>
            </a:r>
            <a:r>
              <a:rPr lang="en-GB" sz="1200">
                <a:solidFill>
                  <a:srgbClr val="1F4E79"/>
                </a:solidFill>
                <a:latin typeface="Century Gothic" panose="020B0502020202020204" pitchFamily="34" charset="0"/>
              </a:rPr>
              <a:t>en [126] gesund [1275] lassen [83] sitzen [231] langsam</a:t>
            </a:r>
            <a:r>
              <a:rPr lang="en-GB" sz="1200" baseline="0">
                <a:solidFill>
                  <a:srgbClr val="1F4E79"/>
                </a:solidFill>
                <a:latin typeface="Century Gothic" panose="020B0502020202020204" pitchFamily="34" charset="0"/>
              </a:rPr>
              <a:t> [526] Seite [197] </a:t>
            </a:r>
            <a:r>
              <a:rPr lang="en-GB" sz="1200">
                <a:solidFill>
                  <a:srgbClr val="1F4E79"/>
                </a:solidFill>
                <a:latin typeface="Century Gothic" panose="020B0502020202020204" pitchFamily="34" charset="0"/>
              </a:rPr>
              <a:t>hä</a:t>
            </a:r>
            <a:r>
              <a:rPr lang="en-GB" sz="1200">
                <a:solidFill>
                  <a:srgbClr val="EEC100"/>
                </a:solidFill>
                <a:latin typeface="Century Gothic" panose="020B0502020202020204" pitchFamily="34" charset="0"/>
              </a:rPr>
              <a:t>ss</a:t>
            </a:r>
            <a:r>
              <a:rPr lang="en-GB" sz="1200">
                <a:solidFill>
                  <a:srgbClr val="1F4E79"/>
                </a:solidFill>
                <a:latin typeface="Century Gothic" panose="020B0502020202020204" pitchFamily="34" charset="0"/>
              </a:rPr>
              <a:t>lich [3542] Gesetz [578] </a:t>
            </a:r>
            <a:r>
              <a:rPr lang="en-GB" sz="1200" baseline="0">
                <a:solidFill>
                  <a:srgbClr val="1F4E79"/>
                </a:solidFill>
                <a:latin typeface="Century Gothic" panose="020B0502020202020204" pitchFamily="34" charset="0"/>
              </a:rPr>
              <a:t>Satz [432] </a:t>
            </a:r>
            <a:r>
              <a:rPr lang="en-GB" baseline="0"/>
              <a:t> </a:t>
            </a:r>
            <a:r>
              <a:rPr lang="en-GB" sz="1200" b="0" baseline="0"/>
              <a:t>interessant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1781406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recall</a:t>
            </a:r>
            <a:r>
              <a:rPr lang="en-GB" baseline="0" dirty="0"/>
              <a:t> of adjectives from this 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work in pairs to produce these words in German orally.</a:t>
            </a:r>
            <a:br>
              <a:rPr lang="en-GB" dirty="0"/>
            </a:br>
            <a:r>
              <a:rPr lang="en-GB" dirty="0"/>
              <a:t>2. Click</a:t>
            </a:r>
            <a:r>
              <a:rPr lang="en-GB" baseline="0" dirty="0"/>
              <a:t> to bring up the German words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a:t>
            </a:r>
            <a:r>
              <a:rPr lang="en-GB" dirty="0"/>
              <a:t> The teacher can decide whether to do further rounds of practice,</a:t>
            </a:r>
            <a:r>
              <a:rPr lang="en-GB" baseline="0" dirty="0"/>
              <a:t> either whole class or in pairs.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44</a:t>
            </a:fld>
            <a:endParaRPr lang="en-GB"/>
          </a:p>
        </p:txBody>
      </p:sp>
    </p:spTree>
    <p:extLst>
      <p:ext uri="{BB962C8B-B14F-4D97-AF65-F5344CB8AC3E}">
        <p14:creationId xmlns:p14="http://schemas.microsoft.com/office/powerpoint/2010/main" val="11988579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provide practice in recalling </a:t>
            </a:r>
            <a:r>
              <a:rPr lang="en-GB" baseline="0" dirty="0"/>
              <a:t>the adjectives (new and revisited) from this week’s vocabulary sets.</a:t>
            </a:r>
            <a:br>
              <a:rPr lang="en-GB" baseline="0" dirty="0"/>
            </a:br>
            <a:br>
              <a:rPr lang="en-GB" sz="1200" kern="1200" dirty="0">
                <a:solidFill>
                  <a:schemeClr val="tx1"/>
                </a:solidFill>
                <a:effectLst/>
                <a:latin typeface="+mn-lt"/>
                <a:ea typeface="+mn-ea"/>
                <a:cs typeface="+mn-cs"/>
              </a:rPr>
            </a:b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Draw students’ attention to the word ‘</a:t>
            </a:r>
            <a:r>
              <a:rPr lang="en-GB" baseline="0" dirty="0" err="1"/>
              <a:t>alphabetisch</a:t>
            </a:r>
            <a:r>
              <a:rPr lang="en-GB" baseline="0" dirty="0"/>
              <a:t>’.</a:t>
            </a:r>
          </a:p>
          <a:p>
            <a:r>
              <a:rPr lang="en-GB" baseline="0" dirty="0"/>
              <a:t>2. They need to write the words in German, in alphabetical order of the German. The reason for this is that it will essentially require them to give them longer, more sustained attention; it is likely that students will write them twice, once in rough to generate all the German and again to list them in number order.</a:t>
            </a:r>
          </a:p>
          <a:p>
            <a:r>
              <a:rPr lang="en-GB" baseline="0" dirty="0"/>
              <a:t>3. The German answers are provided in alphabetical order, with the English translation of each also animated to appear after each German answer, to maintain the focus on the meaning of the words.</a:t>
            </a:r>
          </a:p>
          <a:p>
            <a:endParaRPr lang="en-GB" baseline="0" dirty="0"/>
          </a:p>
          <a:p>
            <a:r>
              <a:rPr lang="en-GB" b="1" baseline="0" dirty="0"/>
              <a:t>Note: </a:t>
            </a:r>
            <a:r>
              <a:rPr lang="en-GB" baseline="0" dirty="0"/>
              <a:t>For lower attaining groups, this slide can be modified and the ‘</a:t>
            </a:r>
            <a:r>
              <a:rPr lang="en-GB" baseline="0" dirty="0" err="1"/>
              <a:t>alphabetisch</a:t>
            </a:r>
            <a:r>
              <a:rPr lang="en-GB" baseline="0" dirty="0"/>
              <a:t>’ removed, so that the German answers match the English words, 1-10. Any higher attaining students who finish quickly can be prompted to do an additional task, e.g. order the words by length, or put the words in a sentence.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3085236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3 minutes (example slides)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GB" b="0" i="0"/>
              <a:t>T</a:t>
            </a:r>
            <a:r>
              <a:rPr lang="en-GB" b="0" i="0" baseline="0"/>
              <a:t>o practise eliciting and responding to opinions using </a:t>
            </a:r>
            <a:r>
              <a:rPr lang="en-GB" b="1" i="0" baseline="0"/>
              <a:t>finden</a:t>
            </a:r>
            <a:r>
              <a:rPr lang="en-GB" b="0" i="0"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a:t>Note: </a:t>
            </a:r>
            <a:r>
              <a:rPr lang="en-GB" b="0" i="0" baseline="0"/>
              <a:t>This slide and the next are to model the task.</a:t>
            </a:r>
            <a:br>
              <a:rPr lang="en-GB" baseline="0"/>
            </a:b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p>
          <a:p>
            <a:r>
              <a:rPr lang="en-GB" i="0"/>
              <a:t>1. There </a:t>
            </a:r>
            <a:r>
              <a:rPr lang="en-GB" i="0" dirty="0"/>
              <a:t>are two sample</a:t>
            </a:r>
            <a:r>
              <a:rPr lang="en-GB" i="0" baseline="0" dirty="0"/>
              <a:t> items for the teacher </a:t>
            </a:r>
            <a:r>
              <a:rPr lang="en-GB" i="0" baseline="0"/>
              <a:t>to model. This </a:t>
            </a:r>
            <a:r>
              <a:rPr lang="en-GB" i="0" baseline="0" dirty="0"/>
              <a:t>slide demonstrates number 1.</a:t>
            </a:r>
            <a:br>
              <a:rPr lang="en-GB" i="0" baseline="0"/>
            </a:br>
            <a:r>
              <a:rPr lang="en-GB" i="0" baseline="0"/>
              <a:t>2. Person </a:t>
            </a:r>
            <a:r>
              <a:rPr lang="en-GB" i="0" baseline="0" dirty="0"/>
              <a:t>A speaks. S/he has two decisions to make: whether to use a </a:t>
            </a:r>
            <a:r>
              <a:rPr lang="en-GB" b="1" i="0" baseline="0" dirty="0"/>
              <a:t>singular OR plural object pronoun</a:t>
            </a:r>
            <a:r>
              <a:rPr lang="en-GB" i="0" baseline="0" dirty="0"/>
              <a:t>, and </a:t>
            </a:r>
            <a:r>
              <a:rPr lang="en-GB" b="1" i="0" u="sng" baseline="0" dirty="0"/>
              <a:t>which</a:t>
            </a:r>
            <a:r>
              <a:rPr lang="en-GB" b="1" i="0" baseline="0" dirty="0"/>
              <a:t> positive adjective </a:t>
            </a:r>
            <a:r>
              <a:rPr lang="en-GB" i="0" baseline="0" dirty="0"/>
              <a:t>to say.</a:t>
            </a:r>
            <a:br>
              <a:rPr lang="en-GB" i="0" baseline="0"/>
            </a:br>
            <a:r>
              <a:rPr lang="en-GB" i="0" baseline="0"/>
              <a:t>3. Person </a:t>
            </a:r>
            <a:r>
              <a:rPr lang="en-GB" i="0" baseline="0" dirty="0"/>
              <a:t>B writes in English. S/he has two things to understand: whether it is </a:t>
            </a:r>
            <a:r>
              <a:rPr lang="en-GB" b="1" i="0" baseline="0" dirty="0"/>
              <a:t>school</a:t>
            </a:r>
            <a:r>
              <a:rPr lang="en-GB" i="0" baseline="0" dirty="0"/>
              <a:t> </a:t>
            </a:r>
            <a:r>
              <a:rPr lang="en-GB" b="1" i="0" baseline="0" dirty="0"/>
              <a:t>subject (singular) </a:t>
            </a:r>
            <a:r>
              <a:rPr lang="en-GB" i="0" baseline="0" dirty="0"/>
              <a:t>OR </a:t>
            </a:r>
            <a:r>
              <a:rPr lang="en-GB" b="1" i="0" baseline="0" dirty="0"/>
              <a:t>school subjects (plural) </a:t>
            </a:r>
            <a:r>
              <a:rPr lang="en-GB" i="0" baseline="0" dirty="0"/>
              <a:t>and the </a:t>
            </a:r>
            <a:r>
              <a:rPr lang="en-GB" b="1" i="0" baseline="0" dirty="0"/>
              <a:t>meaning of the positive adjective</a:t>
            </a:r>
            <a:r>
              <a:rPr lang="en-GB" i="0" baseline="0" dirty="0"/>
              <a:t>, in this case subjects (plural) and important.</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1811996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This is the continuation of the previous slide (second example).</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581295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(two slides)</a:t>
            </a:r>
          </a:p>
          <a:p>
            <a:endParaRPr lang="en-US" b="1" dirty="0"/>
          </a:p>
          <a:p>
            <a:r>
              <a:rPr lang="en-GB" b="1" i="0" dirty="0"/>
              <a:t>Speaking</a:t>
            </a:r>
            <a:r>
              <a:rPr lang="en-GB" b="1" i="0" baseline="0" dirty="0"/>
              <a:t> task part one – Partner A. </a:t>
            </a:r>
            <a:r>
              <a:rPr lang="en-GB" i="0" dirty="0"/>
              <a:t>Display</a:t>
            </a:r>
            <a:r>
              <a:rPr lang="en-GB" i="0" baseline="0" dirty="0"/>
              <a:t> this slide.  There are </a:t>
            </a:r>
            <a:r>
              <a:rPr lang="en-GB" b="1" i="0" baseline="0" dirty="0"/>
              <a:t>no handouts </a:t>
            </a:r>
            <a:r>
              <a:rPr lang="en-GB" i="0" baseline="0" dirty="0"/>
              <a:t>needed for this speaking task.</a:t>
            </a:r>
            <a:br>
              <a:rPr lang="en-GB" i="0" baseline="0" dirty="0"/>
            </a:b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r>
              <a:rPr lang="en-GB" i="0" baseline="0" dirty="0"/>
              <a:t>1. Student A speaks, Student B writes for all six items.</a:t>
            </a:r>
            <a:br>
              <a:rPr lang="en-GB" i="0" baseline="0" dirty="0"/>
            </a:br>
            <a:r>
              <a:rPr lang="en-GB" i="0" baseline="0" dirty="0"/>
              <a:t>2. Teachers may want to reinforce the need to be sure about the genders of all the nouns, first.</a:t>
            </a:r>
            <a:br>
              <a:rPr lang="en-GB" i="0" baseline="0" dirty="0"/>
            </a:br>
            <a:r>
              <a:rPr lang="en-GB" i="0" baseline="0" dirty="0"/>
              <a:t>S/he could elicit these first, if needed, with the whole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There are no answers provided as these will vary.</a:t>
            </a:r>
            <a:endParaRPr lang="en-GB" i="0" dirty="0"/>
          </a:p>
          <a:p>
            <a:br>
              <a:rPr lang="en-GB" i="0" baseline="0" dirty="0"/>
            </a:br>
            <a:r>
              <a:rPr lang="en-GB" b="1" i="0" baseline="0" dirty="0"/>
              <a:t>Note: </a:t>
            </a:r>
            <a:r>
              <a:rPr lang="en-GB" b="0" i="0" baseline="0" dirty="0"/>
              <a:t>Students do not produce the nouns themselves in this task, only the correct pronouns that go with them.</a:t>
            </a:r>
            <a:br>
              <a:rPr lang="en-GB" b="0" i="0" baseline="0" dirty="0"/>
            </a:br>
            <a:endParaRPr lang="en-GB" b="0"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851295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t>Speaking</a:t>
            </a:r>
            <a:r>
              <a:rPr lang="en-GB" b="1" i="0" baseline="0"/>
              <a:t> task part two – Partner B. </a:t>
            </a:r>
            <a:r>
              <a:rPr lang="en-GB" i="0"/>
              <a:t>Display</a:t>
            </a:r>
            <a:r>
              <a:rPr lang="en-GB" i="0" baseline="0"/>
              <a:t> this slide.  There are </a:t>
            </a:r>
            <a:r>
              <a:rPr lang="en-GB" b="1" i="0" baseline="0"/>
              <a:t>no handouts </a:t>
            </a:r>
            <a:r>
              <a:rPr lang="en-GB" i="0" baseline="0"/>
              <a:t>needed for this speaking task.</a:t>
            </a:r>
            <a:br>
              <a:rPr lang="en-GB" i="0" baseline="0"/>
            </a:br>
            <a:endParaRPr lang="en-GB" b="1" i="0" dirty="0"/>
          </a:p>
        </p:txBody>
      </p:sp>
      <p:sp>
        <p:nvSpPr>
          <p:cNvPr id="4" name="Slide Number Placeholder 3"/>
          <p:cNvSpPr>
            <a:spLocks noGrp="1"/>
          </p:cNvSpPr>
          <p:nvPr>
            <p:ph type="sldNum" sz="quarter" idx="10"/>
          </p:nvPr>
        </p:nvSpPr>
        <p:spPr/>
        <p:txBody>
          <a:bodyPr/>
          <a:lstStyle/>
          <a:p>
            <a:fld id="{672843D9-4757-4631-B0CD-BAA271821DF5}" type="slidenum">
              <a:rPr lang="en-GB" smtClean="0"/>
              <a:t>49</a:t>
            </a:fld>
            <a:endParaRPr lang="en-GB"/>
          </a:p>
        </p:txBody>
      </p:sp>
    </p:spTree>
    <p:extLst>
      <p:ext uri="{BB962C8B-B14F-4D97-AF65-F5344CB8AC3E}">
        <p14:creationId xmlns:p14="http://schemas.microsoft.com/office/powerpoint/2010/main" val="302329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[s] </a:t>
            </a:r>
            <a:r>
              <a:rPr lang="en-GB" baseline="0" dirty="0"/>
              <a:t>and then the </a:t>
            </a:r>
            <a:r>
              <a:rPr lang="en-GB" b="1" baseline="0" dirty="0"/>
              <a:t>source</a:t>
            </a:r>
            <a:r>
              <a:rPr lang="en-GB" baseline="0" dirty="0"/>
              <a:t> word again ‘</a:t>
            </a:r>
            <a:r>
              <a:rPr lang="en-GB" b="1" baseline="0" dirty="0" err="1"/>
              <a:t>sollen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 </a:t>
            </a:r>
            <a:r>
              <a:rPr lang="en-GB" sz="1200" b="1" baseline="0" dirty="0" err="1"/>
              <a:t>Gesetz</a:t>
            </a:r>
            <a:r>
              <a:rPr lang="en-GB" sz="1200" b="1" baseline="0" dirty="0"/>
              <a:t> </a:t>
            </a:r>
            <a:r>
              <a:rPr lang="en-GB" sz="1200" b="0" baseline="0" dirty="0"/>
              <a:t>[552] </a:t>
            </a:r>
            <a:r>
              <a:rPr lang="en-GB" sz="1200" b="1" baseline="0" dirty="0" err="1"/>
              <a:t>Seite</a:t>
            </a:r>
            <a:r>
              <a:rPr lang="en-GB" sz="1200" baseline="0" dirty="0"/>
              <a:t>[217]; </a:t>
            </a:r>
            <a:r>
              <a:rPr lang="en-GB" sz="1200" b="1" baseline="0" dirty="0" err="1"/>
              <a:t>reisen</a:t>
            </a:r>
            <a:r>
              <a:rPr lang="en-GB" sz="1200" b="1" baseline="0" dirty="0"/>
              <a:t> </a:t>
            </a:r>
            <a:r>
              <a:rPr lang="en-GB" sz="1200" baseline="0" dirty="0"/>
              <a:t>[978]; </a:t>
            </a:r>
            <a:r>
              <a:rPr lang="en-GB" sz="1200" b="1" baseline="0" dirty="0" err="1"/>
              <a:t>langsam</a:t>
            </a:r>
            <a:r>
              <a:rPr lang="en-GB" sz="1200" b="1" baseline="0" dirty="0"/>
              <a:t> </a:t>
            </a:r>
            <a:r>
              <a:rPr lang="en-GB" sz="1200" baseline="0" dirty="0"/>
              <a:t>[604]; </a:t>
            </a:r>
            <a:r>
              <a:rPr lang="en-GB" sz="1200" b="1" baseline="0" dirty="0" err="1"/>
              <a:t>Satz</a:t>
            </a:r>
            <a:r>
              <a:rPr lang="en-GB" sz="1200" b="1" baseline="0" dirty="0"/>
              <a:t> </a:t>
            </a:r>
            <a:r>
              <a:rPr lang="en-GB" sz="1200" baseline="0" dirty="0"/>
              <a:t>[582].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592936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question</a:t>
            </a:r>
            <a:r>
              <a:rPr lang="en-GB" baseline="0" dirty="0"/>
              <a:t> production (writing) to elicit opinions using </a:t>
            </a:r>
            <a:r>
              <a:rPr lang="en-GB" b="1" baseline="0" dirty="0" err="1"/>
              <a:t>finden</a:t>
            </a:r>
            <a:r>
              <a:rPr lang="en-GB" b="0" baseline="0" dirty="0"/>
              <a:t>; to practise answering such questions using direct object pronouns and adjectives learnt.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i="0" baseline="0" dirty="0"/>
              <a:t>this task provides the verb structure and keeps it constant to reduce cognitive load and allow students to focus on their independent knowledge of the nouns (including their gender), the object pronouns and the adjectives.</a:t>
            </a:r>
            <a:br>
              <a:rPr lang="en-GB" i="0" baseline="0" dirty="0"/>
            </a:b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i="0" dirty="0"/>
            </a:br>
            <a:r>
              <a:rPr lang="en-GB" b="0" i="0" dirty="0"/>
              <a:t>1. Model</a:t>
            </a:r>
            <a:r>
              <a:rPr lang="en-GB" b="0" i="0" baseline="0" dirty="0"/>
              <a:t> the task using the example.</a:t>
            </a:r>
            <a:br>
              <a:rPr lang="en-GB" b="0" i="0" baseline="0" dirty="0"/>
            </a:br>
            <a:r>
              <a:rPr lang="en-GB" b="0" i="0" baseline="0" dirty="0"/>
              <a:t>2. </a:t>
            </a:r>
            <a:r>
              <a:rPr lang="en-GB" b="0" i="0" dirty="0"/>
              <a:t>Students need to write the question to ask ‘What do you think of [noun]?’ and an</a:t>
            </a:r>
            <a:r>
              <a:rPr lang="en-GB" b="0" i="0" baseline="0" dirty="0"/>
              <a:t> answer, using the correct object pronoun and their opinion, using an adjective of their choice.</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a:t>
            </a:r>
            <a:r>
              <a:rPr lang="en-GB" b="1" i="0" baseline="0" dirty="0"/>
              <a:t>. </a:t>
            </a:r>
            <a:r>
              <a:rPr lang="en-GB" i="0" baseline="0" dirty="0"/>
              <a:t>Answers are provided on individual mouse clicks.</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50</a:t>
            </a:fld>
            <a:endParaRPr lang="en-GB"/>
          </a:p>
        </p:txBody>
      </p:sp>
    </p:spTree>
    <p:extLst>
      <p:ext uri="{BB962C8B-B14F-4D97-AF65-F5344CB8AC3E}">
        <p14:creationId xmlns:p14="http://schemas.microsoft.com/office/powerpoint/2010/main" val="3899618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(task timing is flexible 2-20 minutes)</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question</a:t>
            </a:r>
            <a:r>
              <a:rPr lang="en-GB" baseline="0" dirty="0"/>
              <a:t> production (speaking) to elicit opinions using </a:t>
            </a:r>
            <a:r>
              <a:rPr lang="en-GB" b="1" baseline="0" dirty="0" err="1"/>
              <a:t>finden</a:t>
            </a:r>
            <a:r>
              <a:rPr lang="en-GB" b="0" baseline="0" dirty="0"/>
              <a:t>; to practise answering such questions using direct object pronouns and adjectives learnt.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a:t>
            </a:r>
            <a:r>
              <a:rPr lang="en-GB" b="1" i="0" baseline="0" dirty="0"/>
              <a:t> </a:t>
            </a:r>
            <a:r>
              <a:rPr lang="en-GB" b="0" i="0" baseline="0" dirty="0"/>
              <a:t>this task is open-ended and can last two minutes or 20, depending on how long you have. If you have more than two minutes, it makes sense to move students so that they repeat the task with new partners.</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i="0" dirty="0"/>
            </a:br>
            <a:r>
              <a:rPr lang="en-GB" b="0" i="0" dirty="0"/>
              <a:t>1. </a:t>
            </a:r>
            <a:r>
              <a:rPr lang="en-GB" b="0" i="0" baseline="0" dirty="0"/>
              <a:t>Encourage students not to ask about each aspect of school life in order.</a:t>
            </a:r>
            <a:br>
              <a:rPr lang="en-GB" b="0" i="0" baseline="0" dirty="0"/>
            </a:br>
            <a:r>
              <a:rPr lang="en-GB" b="0" i="0" baseline="0" dirty="0"/>
              <a:t>2. Remind them that they need to use the correct R2 article after FINDEN, depending on the gender of all these nouns.</a:t>
            </a:r>
            <a:br>
              <a:rPr lang="en-GB" b="0" i="0" baseline="0" dirty="0"/>
            </a:br>
            <a:r>
              <a:rPr lang="en-GB" b="0" i="0" baseline="0" dirty="0"/>
              <a:t>3. If necessary, elicit the definite article of each, as follows:</a:t>
            </a:r>
            <a:br>
              <a:rPr lang="en-GB" b="0" i="0" baseline="0" dirty="0"/>
            </a:br>
            <a:r>
              <a:rPr lang="en-GB" b="0" i="0" baseline="0" dirty="0"/>
              <a:t>das Essen</a:t>
            </a:r>
            <a:br>
              <a:rPr lang="en-GB" b="0" i="0" baseline="0" dirty="0"/>
            </a:br>
            <a:r>
              <a:rPr lang="en-GB" b="0" i="0" baseline="0" dirty="0"/>
              <a:t>die Uniform</a:t>
            </a:r>
            <a:br>
              <a:rPr lang="en-GB" b="0" i="0" baseline="0" dirty="0"/>
            </a:br>
            <a:r>
              <a:rPr lang="en-GB" b="0" i="0" baseline="0" dirty="0"/>
              <a:t>die </a:t>
            </a:r>
            <a:r>
              <a:rPr lang="en-GB" b="0" i="0" baseline="0" dirty="0" err="1"/>
              <a:t>Hausaufgaben</a:t>
            </a:r>
            <a:r>
              <a:rPr lang="en-GB" b="0" i="0" baseline="0" dirty="0"/>
              <a:t> (ask if singular or plural)</a:t>
            </a:r>
            <a:br>
              <a:rPr lang="en-GB" b="0" i="0" baseline="0" dirty="0"/>
            </a:br>
            <a:r>
              <a:rPr lang="en-GB" b="0" i="0" baseline="0" dirty="0"/>
              <a:t>der </a:t>
            </a:r>
            <a:r>
              <a:rPr lang="en-GB" b="0" i="0" baseline="0" dirty="0" err="1"/>
              <a:t>Unterricht</a:t>
            </a:r>
            <a:r>
              <a:rPr lang="en-GB" b="0" i="0" baseline="0" dirty="0"/>
              <a:t> (prompt them for the R2 </a:t>
            </a:r>
            <a:r>
              <a:rPr lang="en-GB" b="0" i="0" baseline="0" dirty="0">
                <a:sym typeface="Wingdings" panose="05000000000000000000" pitchFamily="2" charset="2"/>
              </a:rPr>
              <a:t> den)</a:t>
            </a:r>
            <a:br>
              <a:rPr lang="en-GB" b="0" i="0" baseline="0" dirty="0">
                <a:sym typeface="Wingdings" panose="05000000000000000000" pitchFamily="2" charset="2"/>
              </a:rPr>
            </a:br>
            <a:r>
              <a:rPr lang="en-GB" b="0" i="0" baseline="0" dirty="0">
                <a:sym typeface="Wingdings" panose="05000000000000000000" pitchFamily="2" charset="2"/>
              </a:rPr>
              <a:t>der / die Lehrer (prompt them to tell you what it would mean if you asked ‘Wie </a:t>
            </a:r>
            <a:r>
              <a:rPr lang="en-GB" b="0" i="0" baseline="0" dirty="0" err="1">
                <a:sym typeface="Wingdings" panose="05000000000000000000" pitchFamily="2" charset="2"/>
              </a:rPr>
              <a:t>findest</a:t>
            </a:r>
            <a:r>
              <a:rPr lang="en-GB" b="0" i="0" baseline="0" dirty="0">
                <a:sym typeface="Wingdings" panose="05000000000000000000" pitchFamily="2" charset="2"/>
              </a:rPr>
              <a:t> du den Lehrer?’ (What do you think of the male teacher (singular) and if you asked ‘Wie </a:t>
            </a:r>
            <a:r>
              <a:rPr lang="en-GB" b="0" i="0" baseline="0" dirty="0" err="1">
                <a:sym typeface="Wingdings" panose="05000000000000000000" pitchFamily="2" charset="2"/>
              </a:rPr>
              <a:t>findest</a:t>
            </a:r>
            <a:r>
              <a:rPr lang="en-GB" b="0" i="0" baseline="0" dirty="0">
                <a:sym typeface="Wingdings" panose="05000000000000000000" pitchFamily="2" charset="2"/>
              </a:rPr>
              <a:t> du die Lehrer?’ (What do you think of the teachers (plural)?  Use this as an opportunity to stress the importance of getting the articles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sym typeface="Wingdings" panose="05000000000000000000" pitchFamily="2" charset="2"/>
              </a:rPr>
              <a:t>4. The teacher might also want to elicit the words for ‘it’ and ‘them’ that students will need to reply with, if not to need to repeat the noun, e.g.:</a:t>
            </a:r>
            <a:br>
              <a:rPr lang="en-GB" b="0" i="0" baseline="0" dirty="0">
                <a:sym typeface="Wingdings" panose="05000000000000000000" pitchFamily="2" charset="2"/>
              </a:rPr>
            </a:br>
            <a:r>
              <a:rPr lang="en-GB" b="0" i="0" baseline="0" dirty="0">
                <a:sym typeface="Wingdings" panose="05000000000000000000" pitchFamily="2" charset="2"/>
              </a:rPr>
              <a:t>Wie </a:t>
            </a:r>
            <a:r>
              <a:rPr lang="en-GB" b="0" i="0" baseline="0" dirty="0" err="1">
                <a:sym typeface="Wingdings" panose="05000000000000000000" pitchFamily="2" charset="2"/>
              </a:rPr>
              <a:t>findest</a:t>
            </a:r>
            <a:r>
              <a:rPr lang="en-GB" b="0" i="0" baseline="0" dirty="0">
                <a:sym typeface="Wingdings" panose="05000000000000000000" pitchFamily="2" charset="2"/>
              </a:rPr>
              <a:t> du das Essen?  Ich </a:t>
            </a:r>
            <a:r>
              <a:rPr lang="en-GB" b="0" i="0" baseline="0" dirty="0" err="1">
                <a:sym typeface="Wingdings" panose="05000000000000000000" pitchFamily="2" charset="2"/>
              </a:rPr>
              <a:t>finde</a:t>
            </a:r>
            <a:r>
              <a:rPr lang="en-GB" b="0" i="0" baseline="0" dirty="0">
                <a:sym typeface="Wingdings" panose="05000000000000000000" pitchFamily="2" charset="2"/>
              </a:rPr>
              <a:t> das Essen toll.  But in order not to repeat ‘das Essen?’  Ich </a:t>
            </a:r>
            <a:r>
              <a:rPr lang="en-GB" b="0" i="0" baseline="0" dirty="0" err="1">
                <a:sym typeface="Wingdings" panose="05000000000000000000" pitchFamily="2" charset="2"/>
              </a:rPr>
              <a:t>finde</a:t>
            </a:r>
            <a:r>
              <a:rPr lang="en-GB" b="0" i="0" baseline="0" dirty="0">
                <a:sym typeface="Wingdings" panose="05000000000000000000" pitchFamily="2" charset="2"/>
              </a:rPr>
              <a:t> [beep] toll.  Ich </a:t>
            </a:r>
            <a:r>
              <a:rPr lang="en-GB" b="0" i="0" baseline="0" dirty="0" err="1">
                <a:sym typeface="Wingdings" panose="05000000000000000000" pitchFamily="2" charset="2"/>
              </a:rPr>
              <a:t>finde</a:t>
            </a:r>
            <a:r>
              <a:rPr lang="en-GB" b="0" i="0" baseline="0" dirty="0">
                <a:sym typeface="Wingdings" panose="05000000000000000000" pitchFamily="2" charset="2"/>
              </a:rPr>
              <a:t> </a:t>
            </a:r>
            <a:r>
              <a:rPr lang="en-GB" b="1" i="0" baseline="0" dirty="0">
                <a:sym typeface="Wingdings" panose="05000000000000000000" pitchFamily="2" charset="2"/>
              </a:rPr>
              <a:t>es </a:t>
            </a:r>
            <a:r>
              <a:rPr lang="en-GB" b="0" i="0" baseline="0" dirty="0">
                <a:sym typeface="Wingdings" panose="05000000000000000000" pitchFamily="2" charset="2"/>
              </a:rPr>
              <a:t>toll.</a:t>
            </a:r>
            <a:br>
              <a:rPr lang="en-GB" b="0" i="0" baseline="0" dirty="0"/>
            </a:br>
            <a:endParaRPr lang="en-GB" b="0" i="0"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51</a:t>
            </a:fld>
            <a:endParaRPr lang="en-GB"/>
          </a:p>
        </p:txBody>
      </p:sp>
    </p:spTree>
    <p:extLst>
      <p:ext uri="{BB962C8B-B14F-4D97-AF65-F5344CB8AC3E}">
        <p14:creationId xmlns:p14="http://schemas.microsoft.com/office/powerpoint/2010/main" val="45302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a:latin typeface="+mn-lt"/>
                <a:ea typeface="Calibri"/>
                <a:cs typeface="Calibri"/>
                <a:sym typeface="Calibri"/>
              </a:rPr>
              <a:t>Use this slide to set the homework.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52</a:t>
            </a:fld>
            <a:endParaRPr lang="en-GB">
              <a:solidFill>
                <a:prstClr val="black"/>
              </a:solidFill>
            </a:endParaRPr>
          </a:p>
        </p:txBody>
      </p:sp>
    </p:spTree>
    <p:extLst>
      <p:ext uri="{BB962C8B-B14F-4D97-AF65-F5344CB8AC3E}">
        <p14:creationId xmlns:p14="http://schemas.microsoft.com/office/powerpoint/2010/main" val="3849636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 </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04694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26604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ß</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ß</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gro</a:t>
            </a:r>
            <a:r>
              <a:rPr lang="en-GB" sz="1200" b="1" dirty="0" err="1">
                <a:solidFill>
                  <a:srgbClr val="FFCC00"/>
                </a:solidFill>
                <a:latin typeface="Century Gothic" panose="020B0502020202020204" pitchFamily="34" charset="0"/>
              </a:rPr>
              <a:t>ß</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stretch your hand up high above your head, forming your hand into a right angle to indicate that you are measuring something/one very tall.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ß</a:t>
            </a:r>
            <a:r>
              <a:rPr lang="en-GB" b="1" dirty="0"/>
              <a:t>] </a:t>
            </a:r>
            <a:r>
              <a:rPr lang="en-GB" baseline="0" dirty="0"/>
              <a:t>sound, pronouncing </a:t>
            </a:r>
            <a:r>
              <a:rPr lang="en-GB" b="0" baseline="0" dirty="0"/>
              <a:t>”</a:t>
            </a:r>
            <a:r>
              <a:rPr lang="en-GB" b="1" baseline="0" dirty="0" err="1"/>
              <a:t>gro</a:t>
            </a:r>
            <a:r>
              <a:rPr lang="en-GB" sz="1200" b="1" dirty="0" err="1">
                <a:solidFill>
                  <a:srgbClr val="FFCC00"/>
                </a:solidFill>
                <a:latin typeface="Century Gothic" panose="020B0502020202020204" pitchFamily="34" charset="0"/>
              </a:rPr>
              <a:t>ß</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groß</a:t>
            </a:r>
            <a:r>
              <a:rPr lang="en-GB" sz="1200" b="1" baseline="0" dirty="0"/>
              <a:t> </a:t>
            </a:r>
            <a:r>
              <a:rPr lang="en-GB" sz="1200"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83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19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13800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3377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39983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8038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44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2957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09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94032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95455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699974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214595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84993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710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7618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588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5133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518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2782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9678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86322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29056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42746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77180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370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765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0370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487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22138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95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26943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597179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8653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739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365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1139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5201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499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5588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4811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3069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7268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1750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8593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5522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721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40841212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39250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00987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C3F93-D0D2-412A-AC57-4360D2B288CB}" type="datetimeFigureOut">
              <a:rPr lang="en-GB" smtClean="0">
                <a:solidFill>
                  <a:prstClr val="black">
                    <a:tint val="75000"/>
                  </a:prstClr>
                </a:solidFill>
              </a:rPr>
              <a:pPr/>
              <a:t>20/12/2021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A29BB-1C16-419C-A82D-9CF65BB8D3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675605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11.xml"/><Relationship Id="rId16"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3.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3.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23.png"/><Relationship Id="rId7" Type="http://schemas.openxmlformats.org/officeDocument/2006/relationships/audio" Target="../media/audio18.wav"/><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image" Target="../media/image40.gif"/></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image" Target="../media/image41.gif"/></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7.gif"/></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9.gif"/></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40.gif"/></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0.gif"/></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1.gif"/></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1.gif"/></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4.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4.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3.png"/><Relationship Id="rId7" Type="http://schemas.openxmlformats.org/officeDocument/2006/relationships/image" Target="../media/image53.jpeg"/><Relationship Id="rId12"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3.jpeg"/><Relationship Id="rId4" Type="http://schemas.openxmlformats.org/officeDocument/2006/relationships/image" Target="../media/image27.png"/><Relationship Id="rId9"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3.png"/><Relationship Id="rId7" Type="http://schemas.openxmlformats.org/officeDocument/2006/relationships/hyperlink" Target="https://quizlet.com/gb/460599046/year-7-german-term-21-week-5-flash-cards/" TargetMode="External"/><Relationship Id="rId2" Type="http://schemas.openxmlformats.org/officeDocument/2006/relationships/notesSlide" Target="../notesSlides/notesSlide52.xml"/><Relationship Id="rId1" Type="http://schemas.openxmlformats.org/officeDocument/2006/relationships/slideLayout" Target="../slideLayouts/slideLayout48.xml"/><Relationship Id="rId6" Type="http://schemas.openxmlformats.org/officeDocument/2006/relationships/hyperlink" Target="https://resources.ncelp.org/concern/resources/bv73c061t?locale=en" TargetMode="External"/><Relationship Id="rId11" Type="http://schemas.openxmlformats.org/officeDocument/2006/relationships/hyperlink" Target="https://quizlet.com/gb/440068587/year-7-german-term-12-week-3-flash-cards/" TargetMode="External"/><Relationship Id="rId5" Type="http://schemas.openxmlformats.org/officeDocument/2006/relationships/hyperlink" Target="http://www.ncelp.org/audio/GY7T2-1W5" TargetMode="External"/><Relationship Id="rId10" Type="http://schemas.openxmlformats.org/officeDocument/2006/relationships/hyperlink" Target="https://quizlet.com/gb/460047519/year-7-german-term-21-week-2-flash-cards/" TargetMode="External"/><Relationship Id="rId4" Type="http://schemas.openxmlformats.org/officeDocument/2006/relationships/image" Target="../media/image63.png"/><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12.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09175" y="2303006"/>
            <a:ext cx="6845206" cy="1485422"/>
          </a:xfrm>
        </p:spPr>
        <p:txBody>
          <a:bodyPr>
            <a:normAutofit fontScale="90000"/>
          </a:bodyPr>
          <a:lstStyle/>
          <a:p>
            <a:pPr algn="l"/>
            <a:r>
              <a:rPr lang="en-GB" sz="4000" b="1" dirty="0">
                <a:solidFill>
                  <a:prstClr val="white"/>
                </a:solidFill>
              </a:rPr>
              <a:t>How do you find it / them?</a:t>
            </a:r>
            <a:br>
              <a:rPr lang="en-GB" sz="4000" b="1" dirty="0">
                <a:solidFill>
                  <a:prstClr val="white"/>
                </a:solidFill>
              </a:rPr>
            </a:br>
            <a:r>
              <a:rPr lang="en-GB" sz="4000" b="1" dirty="0">
                <a:solidFill>
                  <a:prstClr val="white"/>
                </a:solidFill>
              </a:rPr>
              <a:t>What do you think of…?</a:t>
            </a:r>
            <a:br>
              <a:rPr lang="en-GB" sz="4000" b="1" dirty="0">
                <a:solidFill>
                  <a:prstClr val="white"/>
                </a:solidFill>
              </a:rPr>
            </a:br>
            <a:endParaRPr lang="en-US" sz="40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0493"/>
            <a:ext cx="7382608" cy="571756"/>
          </a:xfrm>
        </p:spPr>
        <p:txBody>
          <a:bodyPr>
            <a:noAutofit/>
          </a:bodyPr>
          <a:lstStyle/>
          <a:p>
            <a:pPr algn="l"/>
            <a:r>
              <a:rPr lang="de-DE" dirty="0">
                <a:solidFill>
                  <a:schemeClr val="bg1"/>
                </a:solidFill>
              </a:rPr>
              <a:t>Object pronouns (singular) ihn, sie, es, sie (plural)</a:t>
            </a:r>
          </a:p>
          <a:p>
            <a:pPr algn="l"/>
            <a:r>
              <a:rPr lang="de-DE" dirty="0">
                <a:solidFill>
                  <a:schemeClr val="bg1"/>
                </a:solidFill>
              </a:rPr>
              <a:t>FINDEN - ich finde / du findest / er &amp; sie findet</a:t>
            </a:r>
            <a:endParaRPr lang="en-US" dirty="0">
              <a:solidFill>
                <a:schemeClr val="bg1"/>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07460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[s like z], [ß]</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4 - Lesson 35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134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Leigh McClelland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30997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pic>
        <p:nvPicPr>
          <p:cNvPr id="4" name="Picture 3" descr="tall man next to a big ruler held by a small girl"/>
          <p:cNvPicPr>
            <a:picLocks noChangeAspect="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21473" y="432262"/>
            <a:ext cx="1549053" cy="3864435"/>
          </a:xfrm>
          <a:prstGeom prst="rect">
            <a:avLst/>
          </a:prstGeom>
        </p:spPr>
      </p:pic>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56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0E57-5800-3D44-8FC4-43F40230E363}"/>
              </a:ext>
            </a:extLst>
          </p:cNvPr>
          <p:cNvSpPr>
            <a:spLocks noGrp="1"/>
          </p:cNvSpPr>
          <p:nvPr>
            <p:ph type="title"/>
          </p:nvPr>
        </p:nvSpPr>
        <p:spPr>
          <a:xfrm>
            <a:off x="4896059" y="378648"/>
            <a:ext cx="2386263" cy="1237704"/>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7" name="Rectangle 6"/>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pic>
        <p:nvPicPr>
          <p:cNvPr id="3" name="Picture 2" descr="foot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0717" y="1541757"/>
            <a:ext cx="1208558" cy="1214662"/>
          </a:xfrm>
          <a:prstGeom prst="rect">
            <a:avLst/>
          </a:prstGeom>
        </p:spPr>
      </p:pic>
      <p:pic>
        <p:nvPicPr>
          <p:cNvPr id="11" name="Picture 10" descr="man walking away from parked ca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75294" y="3962403"/>
            <a:ext cx="2108381" cy="2108381"/>
          </a:xfrm>
          <a:prstGeom prst="rect">
            <a:avLst/>
          </a:prstGeom>
        </p:spPr>
      </p:pic>
      <p:sp>
        <p:nvSpPr>
          <p:cNvPr id="12" name="TextBox 11"/>
          <p:cNvSpPr txBox="1"/>
          <p:nvPr/>
        </p:nvSpPr>
        <p:spPr>
          <a:xfrm>
            <a:off x="6124714" y="5649686"/>
            <a:ext cx="1101584" cy="584775"/>
          </a:xfrm>
          <a:prstGeom prst="rect">
            <a:avLst/>
          </a:prstGeom>
          <a:solidFill>
            <a:srgbClr val="FFCC00"/>
          </a:solidFill>
        </p:spPr>
        <p:txBody>
          <a:bodyPr wrap="none" rtlCol="0">
            <a:spAutoFit/>
          </a:bodyPr>
          <a:lstStyle/>
          <a:p>
            <a:r>
              <a:rPr lang="en-GB" sz="3200" b="1" dirty="0">
                <a:solidFill>
                  <a:srgbClr val="002060"/>
                </a:solidFill>
                <a:latin typeface="Century Gothic" panose="020B0502020202020204" pitchFamily="34" charset="0"/>
              </a:rPr>
              <a:t>2019</a:t>
            </a:r>
          </a:p>
        </p:txBody>
      </p:sp>
      <p:sp>
        <p:nvSpPr>
          <p:cNvPr id="13" name="TextBox 12"/>
          <p:cNvSpPr txBox="1"/>
          <p:nvPr/>
        </p:nvSpPr>
        <p:spPr>
          <a:xfrm>
            <a:off x="4928560" y="5649686"/>
            <a:ext cx="1101584" cy="584775"/>
          </a:xfrm>
          <a:prstGeom prst="rect">
            <a:avLst/>
          </a:prstGeom>
          <a:solidFill>
            <a:srgbClr val="FFCC00"/>
          </a:solidFill>
        </p:spPr>
        <p:txBody>
          <a:bodyPr wrap="none" rtlCol="0">
            <a:spAutoFit/>
          </a:bodyPr>
          <a:lstStyle/>
          <a:p>
            <a:r>
              <a:rPr lang="en-GB" sz="3200" b="1" dirty="0">
                <a:solidFill>
                  <a:srgbClr val="002060"/>
                </a:solidFill>
                <a:latin typeface="Century Gothic" panose="020B0502020202020204" pitchFamily="34" charset="0"/>
              </a:rPr>
              <a:t>1919</a:t>
            </a:r>
          </a:p>
        </p:txBody>
      </p:sp>
      <p:cxnSp>
        <p:nvCxnSpPr>
          <p:cNvPr id="14" name="Straight Arrow Connector 13" descr="arrow pointing to the number 1919"/>
          <p:cNvCxnSpPr/>
          <p:nvPr/>
        </p:nvCxnSpPr>
        <p:spPr>
          <a:xfrm>
            <a:off x="4265708" y="5057275"/>
            <a:ext cx="563208" cy="68968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5295" y="4974299"/>
            <a:ext cx="1376091" cy="1032068"/>
          </a:xfrm>
          <a:prstGeom prst="rect">
            <a:avLst/>
          </a:prstGeom>
        </p:spPr>
      </p:pic>
      <p:sp>
        <p:nvSpPr>
          <p:cNvPr id="16" name="TextBox 15"/>
          <p:cNvSpPr txBox="1"/>
          <p:nvPr/>
        </p:nvSpPr>
        <p:spPr>
          <a:xfrm>
            <a:off x="1021897" y="4167854"/>
            <a:ext cx="1309974" cy="584775"/>
          </a:xfrm>
          <a:prstGeom prst="rect">
            <a:avLst/>
          </a:prstGeom>
          <a:solidFill>
            <a:srgbClr val="FFCC00"/>
          </a:solidFill>
        </p:spPr>
        <p:txBody>
          <a:bodyPr wrap="none" rtlCol="0">
            <a:spAutoFit/>
          </a:bodyPr>
          <a:lstStyle/>
          <a:p>
            <a:r>
              <a:rPr lang="en-GB" sz="3200" b="1" dirty="0" err="1">
                <a:solidFill>
                  <a:srgbClr val="002060"/>
                </a:solidFill>
                <a:latin typeface="Century Gothic" panose="020B0502020202020204" pitchFamily="34" charset="0"/>
              </a:rPr>
              <a:t>Misky</a:t>
            </a:r>
            <a:endParaRPr lang="en-GB" sz="3200" b="1" dirty="0">
              <a:solidFill>
                <a:srgbClr val="002060"/>
              </a:solidFill>
              <a:latin typeface="Century Gothic" panose="020B0502020202020204" pitchFamily="34" charset="0"/>
            </a:endParaRPr>
          </a:p>
        </p:txBody>
      </p:sp>
      <p:cxnSp>
        <p:nvCxnSpPr>
          <p:cNvPr id="17" name="Straight Arrow Connector 16" descr="arrow connecting the cat to its name 'Misky'"/>
          <p:cNvCxnSpPr/>
          <p:nvPr/>
        </p:nvCxnSpPr>
        <p:spPr>
          <a:xfrm>
            <a:off x="1982576" y="4714725"/>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stack of coin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6743" y="1570495"/>
            <a:ext cx="696932" cy="985661"/>
          </a:xfrm>
          <a:prstGeom prst="rect">
            <a:avLst/>
          </a:prstGeom>
        </p:spPr>
      </p:pic>
      <p:pic>
        <p:nvPicPr>
          <p:cNvPr id="22" name="Picture 21" descr="one gold coi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19397" y="2228074"/>
            <a:ext cx="608551" cy="258634"/>
          </a:xfrm>
          <a:prstGeom prst="rect">
            <a:avLst/>
          </a:prstGeom>
        </p:spPr>
      </p:pic>
      <p:cxnSp>
        <p:nvCxnSpPr>
          <p:cNvPr id="23" name="Straight Arrow Connector 22" descr="arrow pointing to one coin"/>
          <p:cNvCxnSpPr/>
          <p:nvPr/>
        </p:nvCxnSpPr>
        <p:spPr>
          <a:xfrm flipH="1">
            <a:off x="9739607" y="1532681"/>
            <a:ext cx="623718" cy="73251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19799" y="2063322"/>
            <a:ext cx="509733" cy="44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8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ßball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Fußba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biss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bisschen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7" name="heißen new.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subTnLst>
                                    <p:audio>
                                      <p:cMediaNode>
                                        <p:cTn display="0" masterRel="sameClick">
                                          <p:stCondLst>
                                            <p:cond evt="begin" delay="0">
                                              <p:tn val="52"/>
                                            </p:cond>
                                          </p:stCondLst>
                                          <p:endCondLst>
                                            <p:cond evt="onStopAudio" delay="0">
                                              <p:tgtEl>
                                                <p:sldTgt/>
                                              </p:tgtEl>
                                            </p:cond>
                                          </p:endCondLst>
                                        </p:cTn>
                                        <p:tgtEl>
                                          <p:sndTgt r:embed="rId7" name="heißen new.wav"/>
                                        </p:tgtEl>
                                      </p:cMediaNode>
                                    </p:audio>
                                  </p:sub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8" name="damals new.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subTnLst>
                                    <p:audio>
                                      <p:cMediaNode>
                                        <p:cTn display="0" masterRel="sameClick">
                                          <p:stCondLst>
                                            <p:cond evt="begin" delay="0">
                                              <p:tn val="68"/>
                                            </p:cond>
                                          </p:stCondLst>
                                          <p:endCondLst>
                                            <p:cond evt="onStopAudio" delay="0">
                                              <p:tgtEl>
                                                <p:sldTgt/>
                                              </p:tgtEl>
                                            </p:cond>
                                          </p:endCondLst>
                                        </p:cTn>
                                        <p:tgtEl>
                                          <p:sndTgt r:embed="rId8" name="damals new.wav"/>
                                        </p:tgtEl>
                                      </p:cMediaNode>
                                    </p:audio>
                                  </p:sub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subTnLst>
                                    <p:audio>
                                      <p:cMediaNode>
                                        <p:cTn display="0" masterRel="sameClick">
                                          <p:stCondLst>
                                            <p:cond evt="begin" delay="0">
                                              <p:tn val="79"/>
                                            </p:cond>
                                          </p:stCondLst>
                                          <p:endCondLst>
                                            <p:cond evt="onStopAudio" delay="0">
                                              <p:tgtEl>
                                                <p:sldTgt/>
                                              </p:tgtEl>
                                            </p:cond>
                                          </p:endCondLst>
                                        </p:cTn>
                                        <p:tgtEl>
                                          <p:sndTgt r:embed="rId9" name="lassen new.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subTnLst>
                                    <p:audio>
                                      <p:cMediaNode>
                                        <p:cTn display="0" masterRel="sameClick">
                                          <p:stCondLst>
                                            <p:cond evt="begin" delay="0">
                                              <p:tn val="84"/>
                                            </p:cond>
                                          </p:stCondLst>
                                          <p:endCondLst>
                                            <p:cond evt="onStopAudio" delay="0">
                                              <p:tgtEl>
                                                <p:sldTgt/>
                                              </p:tgtEl>
                                            </p:cond>
                                          </p:endCondLst>
                                        </p:cTn>
                                        <p:tgtEl>
                                          <p:sndTgt r:embed="rId9" name="lass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12"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693C-B70E-5D4E-82E4-FB7EFFD47A35}"/>
              </a:ext>
            </a:extLst>
          </p:cNvPr>
          <p:cNvSpPr>
            <a:spLocks noGrp="1"/>
          </p:cNvSpPr>
          <p:nvPr>
            <p:ph type="title"/>
          </p:nvPr>
        </p:nvSpPr>
        <p:spPr>
          <a:xfrm>
            <a:off x="5189988" y="285757"/>
            <a:ext cx="1812022" cy="1410012"/>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7" name="Rectangle 6"/>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spTree>
    <p:extLst>
      <p:ext uri="{BB962C8B-B14F-4D97-AF65-F5344CB8AC3E}">
        <p14:creationId xmlns:p14="http://schemas.microsoft.com/office/powerpoint/2010/main" val="19848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ßball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biss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heiß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damals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lass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B79A-C22B-5240-BE9E-09CEDEEF562A}"/>
              </a:ext>
            </a:extLst>
          </p:cNvPr>
          <p:cNvSpPr>
            <a:spLocks noGrp="1"/>
          </p:cNvSpPr>
          <p:nvPr>
            <p:ph type="title"/>
          </p:nvPr>
        </p:nvSpPr>
        <p:spPr>
          <a:xfrm>
            <a:off x="5257007" y="226240"/>
            <a:ext cx="1664368" cy="1531744"/>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sp>
        <p:nvSpPr>
          <p:cNvPr id="11" name="Rectangle 10"/>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265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damals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8558910" y="20353"/>
            <a:ext cx="337624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da</a:t>
            </a:r>
            <a:r>
              <a:rPr lang="en-GB" sz="5400" dirty="0">
                <a:solidFill>
                  <a:srgbClr val="EEC100"/>
                </a:solidFill>
                <a:latin typeface="Century Gothic" panose="020B0502020202020204" pitchFamily="34" charset="0"/>
              </a:rPr>
              <a:t>s</a:t>
            </a:r>
            <a:r>
              <a:rPr lang="en-GB" sz="5400" dirty="0">
                <a:solidFill>
                  <a:srgbClr val="FFCC00"/>
                </a:solidFill>
                <a:latin typeface="Century Gothic" panose="020B0502020202020204" pitchFamily="34" charset="0"/>
              </a:rPr>
              <a:t> </a:t>
            </a: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ss</a:t>
            </a:r>
            <a:r>
              <a:rPr lang="en-GB" sz="5400" dirty="0">
                <a:solidFill>
                  <a:srgbClr val="1F4E79"/>
                </a:solidFill>
                <a:latin typeface="Century Gothic" panose="020B0502020202020204" pitchFamily="34" charset="0"/>
              </a:rPr>
              <a:t>en</a:t>
            </a:r>
          </a:p>
        </p:txBody>
      </p:sp>
      <p:sp>
        <p:nvSpPr>
          <p:cNvPr id="13" name="Rectangle 12">
            <a:extLst>
              <a:ext uri="{FF2B5EF4-FFF2-40B4-BE49-F238E27FC236}">
                <a16:creationId xmlns:a16="http://schemas.microsoft.com/office/drawing/2014/main" id="{DA0EB35D-2B1B-42B8-8651-848A2C821819}"/>
              </a:ext>
            </a:extLst>
          </p:cNvPr>
          <p:cNvSpPr/>
          <p:nvPr/>
        </p:nvSpPr>
        <p:spPr>
          <a:xfrm>
            <a:off x="9246597" y="704403"/>
            <a:ext cx="2688558"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und</a:t>
            </a:r>
            <a:endParaRPr lang="en-GB" sz="5400" dirty="0">
              <a:solidFill>
                <a:srgbClr val="1F4E79"/>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9942301" y="1396156"/>
            <a:ext cx="1992854"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itzen</a:t>
            </a:r>
            <a:endParaRPr lang="en-GB" sz="5400" dirty="0">
              <a:solidFill>
                <a:srgbClr val="1F4E79"/>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8776548" y="2068787"/>
            <a:ext cx="3180679"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zu</a:t>
            </a:r>
            <a:r>
              <a:rPr lang="en-GB" sz="5400" dirty="0">
                <a:solidFill>
                  <a:srgbClr val="1F4E79"/>
                </a:solidFill>
                <a:latin typeface="Century Gothic" panose="020B0502020202020204" pitchFamily="34" charset="0"/>
              </a:rPr>
              <a:t> </a:t>
            </a:r>
            <a:r>
              <a:rPr lang="en-GB" sz="5400" dirty="0" err="1">
                <a:solidFill>
                  <a:srgbClr val="1F4E79"/>
                </a:solidFill>
                <a:latin typeface="Century Gothic" panose="020B0502020202020204" pitchFamily="34" charset="0"/>
              </a:rPr>
              <a:t>Hau</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a:t>
            </a:r>
            <a:endParaRPr lang="en-GB" sz="5400" dirty="0">
              <a:solidFill>
                <a:srgbClr val="1F4E79"/>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9179581" y="2850692"/>
            <a:ext cx="2762295"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hä</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lich</a:t>
            </a:r>
            <a:endParaRPr lang="en-GB" sz="5400" dirty="0">
              <a:solidFill>
                <a:srgbClr val="1F4E79"/>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3477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317129" y="3253978"/>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84C9D57-A08B-472D-BA09-393938162BBA}"/>
              </a:ext>
            </a:extLst>
          </p:cNvPr>
          <p:cNvSpPr/>
          <p:nvPr/>
        </p:nvSpPr>
        <p:spPr>
          <a:xfrm>
            <a:off x="9867590" y="4046965"/>
            <a:ext cx="2007281" cy="923330"/>
          </a:xfrm>
          <a:prstGeom prst="rect">
            <a:avLst/>
          </a:prstGeom>
        </p:spPr>
        <p:txBody>
          <a:bodyPr wrap="none">
            <a:spAutoFit/>
          </a:bodyPr>
          <a:lstStyle/>
          <a:p>
            <a:pPr algn="ctr"/>
            <a:r>
              <a:rPr lang="en-GB" sz="5400" dirty="0">
                <a:solidFill>
                  <a:srgbClr val="EEC100"/>
                </a:solidFill>
                <a:latin typeface="Century Gothic" panose="020B0502020202020204" pitchFamily="34" charset="0"/>
              </a:rPr>
              <a:t>s</a:t>
            </a:r>
            <a:r>
              <a:rPr lang="en-GB" sz="5400" dirty="0">
                <a:solidFill>
                  <a:srgbClr val="1F4E79"/>
                </a:solidFill>
                <a:latin typeface="Century Gothic" panose="020B0502020202020204" pitchFamily="34" charset="0"/>
              </a:rPr>
              <a:t>uper</a:t>
            </a:r>
          </a:p>
        </p:txBody>
      </p:sp>
      <p:sp>
        <p:nvSpPr>
          <p:cNvPr id="19" name="Rectangle 18">
            <a:extLst>
              <a:ext uri="{FF2B5EF4-FFF2-40B4-BE49-F238E27FC236}">
                <a16:creationId xmlns:a16="http://schemas.microsoft.com/office/drawing/2014/main" id="{B2CECAC4-B73D-4686-8C29-33EA7728FDC8}"/>
              </a:ext>
            </a:extLst>
          </p:cNvPr>
          <p:cNvSpPr/>
          <p:nvPr/>
        </p:nvSpPr>
        <p:spPr>
          <a:xfrm>
            <a:off x="8120317" y="4702936"/>
            <a:ext cx="3754554"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intere</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ant</a:t>
            </a:r>
            <a:endParaRPr lang="en-GB" sz="5400" dirty="0">
              <a:solidFill>
                <a:srgbClr val="1F4E79"/>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970456" y="3430907"/>
            <a:ext cx="90441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a:t>
            </a:r>
          </a:p>
        </p:txBody>
      </p:sp>
      <p:sp>
        <p:nvSpPr>
          <p:cNvPr id="21" name="Rectangle 20">
            <a:extLst>
              <a:ext uri="{FF2B5EF4-FFF2-40B4-BE49-F238E27FC236}">
                <a16:creationId xmlns:a16="http://schemas.microsoft.com/office/drawing/2014/main" id="{64475610-CE0A-43CF-BF0D-8ECC806F3E61}"/>
              </a:ext>
            </a:extLst>
          </p:cNvPr>
          <p:cNvSpPr/>
          <p:nvPr/>
        </p:nvSpPr>
        <p:spPr>
          <a:xfrm>
            <a:off x="10859208" y="5427691"/>
            <a:ext cx="1042273"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ie</a:t>
            </a:r>
            <a:endParaRPr lang="en-GB" sz="5400" dirty="0">
              <a:solidFill>
                <a:srgbClr val="1F4E79"/>
              </a:solidFill>
              <a:latin typeface="Century Gothic" panose="020B0502020202020204" pitchFamily="34" charset="0"/>
            </a:endParaRPr>
          </a:p>
        </p:txBody>
      </p:sp>
      <p:sp>
        <p:nvSpPr>
          <p:cNvPr id="3" name="Rectangle 2"/>
          <p:cNvSpPr/>
          <p:nvPr/>
        </p:nvSpPr>
        <p:spPr>
          <a:xfrm>
            <a:off x="8090748" y="6540355"/>
            <a:ext cx="1371600" cy="211015"/>
          </a:xfrm>
          <a:prstGeom prst="rect">
            <a:avLst/>
          </a:prstGeom>
          <a:solidFill>
            <a:srgbClr val="DAA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5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4.58333E-6 1.11111E-6 L -0.48737 0.48009 " pathEditMode="relative" rAng="0" ptsTypes="AA">
                                      <p:cBhvr>
                                        <p:cTn id="6" dur="2000" fill="hold"/>
                                        <p:tgtEl>
                                          <p:spTgt spid="12"/>
                                        </p:tgtEl>
                                        <p:attrNameLst>
                                          <p:attrName>ppt_x</p:attrName>
                                          <p:attrName>ppt_y</p:attrName>
                                        </p:attrNameLst>
                                      </p:cBhvr>
                                      <p:rCtr x="-24375" y="24005"/>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2.08333E-7 2.59259E-6 L -0.54674 -0.10185 " pathEditMode="relative" rAng="0" ptsTypes="AA">
                                      <p:cBhvr>
                                        <p:cTn id="10" dur="2000" fill="hold"/>
                                        <p:tgtEl>
                                          <p:spTgt spid="13"/>
                                        </p:tgtEl>
                                        <p:attrNameLst>
                                          <p:attrName>ppt_x</p:attrName>
                                          <p:attrName>ppt_y</p:attrName>
                                        </p:attrNameLst>
                                      </p:cBhvr>
                                      <p:rCtr x="-27344" y="-5093"/>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4.58333E-6 -3.33333E-6 L -0.60326 -0.10463 " pathEditMode="relative" rAng="0" ptsTypes="AA">
                                      <p:cBhvr>
                                        <p:cTn id="14" dur="2000" fill="hold"/>
                                        <p:tgtEl>
                                          <p:spTgt spid="14"/>
                                        </p:tgtEl>
                                        <p:attrNameLst>
                                          <p:attrName>ppt_x</p:attrName>
                                          <p:attrName>ppt_y</p:attrName>
                                        </p:attrNameLst>
                                      </p:cBhvr>
                                      <p:rCtr x="-30169" y="-5231"/>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4.16667E-7 -1.48148E-6 L -0.50651 -0.11736 " pathEditMode="relative" rAng="0" ptsTypes="AA">
                                      <p:cBhvr>
                                        <p:cTn id="18" dur="2000" fill="hold"/>
                                        <p:tgtEl>
                                          <p:spTgt spid="15"/>
                                        </p:tgtEl>
                                        <p:attrNameLst>
                                          <p:attrName>ppt_x</p:attrName>
                                          <p:attrName>ppt_y</p:attrName>
                                        </p:attrNameLst>
                                      </p:cBhvr>
                                      <p:rCtr x="-25326" y="-5880"/>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4.16667E-6 -3.7037E-7 L -0.53646 0.15208 " pathEditMode="relative" rAng="0" ptsTypes="AA">
                                      <p:cBhvr>
                                        <p:cTn id="22" dur="2000" fill="hold"/>
                                        <p:tgtEl>
                                          <p:spTgt spid="16"/>
                                        </p:tgtEl>
                                        <p:attrNameLst>
                                          <p:attrName>ppt_x</p:attrName>
                                          <p:attrName>ppt_y</p:attrName>
                                        </p:attrNameLst>
                                      </p:cBhvr>
                                      <p:rCtr x="-26823" y="7593"/>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1" nodeType="clickEffect">
                                  <p:stCondLst>
                                    <p:cond delay="0"/>
                                  </p:stCondLst>
                                  <p:childTnLst>
                                    <p:animMotion origin="layout" path="M 1.04167E-6 -2.59259E-6 L -0.68216 0.15718 " pathEditMode="relative" rAng="0" ptsTypes="AA">
                                      <p:cBhvr>
                                        <p:cTn id="26" dur="2000" fill="hold"/>
                                        <p:tgtEl>
                                          <p:spTgt spid="20"/>
                                        </p:tgtEl>
                                        <p:attrNameLst>
                                          <p:attrName>ppt_x</p:attrName>
                                          <p:attrName>ppt_y</p:attrName>
                                        </p:attrNameLst>
                                      </p:cBhvr>
                                      <p:rCtr x="-34115" y="7847"/>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1" nodeType="clickEffect">
                                  <p:stCondLst>
                                    <p:cond delay="0"/>
                                  </p:stCondLst>
                                  <p:childTnLst>
                                    <p:animMotion origin="layout" path="M 3.33333E-6 2.59259E-6 L -0.59779 -0.32755 " pathEditMode="relative" rAng="0" ptsTypes="AA">
                                      <p:cBhvr>
                                        <p:cTn id="30" dur="2000" fill="hold"/>
                                        <p:tgtEl>
                                          <p:spTgt spid="18"/>
                                        </p:tgtEl>
                                        <p:attrNameLst>
                                          <p:attrName>ppt_x</p:attrName>
                                          <p:attrName>ppt_y</p:attrName>
                                        </p:attrNameLst>
                                      </p:cBhvr>
                                      <p:rCtr x="-29896" y="-16389"/>
                                    </p:animMotion>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1.875E-6 7.40741E-7 L -0.44492 0.06736 " pathEditMode="relative" rAng="0" ptsTypes="AA">
                                      <p:cBhvr>
                                        <p:cTn id="34" dur="2000" fill="hold"/>
                                        <p:tgtEl>
                                          <p:spTgt spid="19"/>
                                        </p:tgtEl>
                                        <p:attrNameLst>
                                          <p:attrName>ppt_x</p:attrName>
                                          <p:attrName>ppt_y</p:attrName>
                                        </p:attrNameLst>
                                      </p:cBhvr>
                                      <p:rCtr x="-22253" y="3356"/>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3.33333E-6 3.7037E-6 L -0.67864 -0.44491 " pathEditMode="relative" rAng="0" ptsTypes="AA">
                                      <p:cBhvr>
                                        <p:cTn id="38" dur="2000" fill="hold"/>
                                        <p:tgtEl>
                                          <p:spTgt spid="21"/>
                                        </p:tgtEl>
                                        <p:attrNameLst>
                                          <p:attrName>ppt_x</p:attrName>
                                          <p:attrName>ppt_y</p:attrName>
                                        </p:attrNameLst>
                                      </p:cBhvr>
                                      <p:rCtr x="-33932" y="-2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1"/>
      <p:bldP spid="19" grpId="0"/>
      <p:bldP spid="20" grpId="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272605" y="3222003"/>
            <a:ext cx="337624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da</a:t>
            </a:r>
            <a:r>
              <a:rPr lang="en-GB" sz="5400" dirty="0">
                <a:solidFill>
                  <a:srgbClr val="EEC100"/>
                </a:solidFill>
                <a:latin typeface="Century Gothic" panose="020B0502020202020204" pitchFamily="34" charset="0"/>
              </a:rPr>
              <a:t>s</a:t>
            </a:r>
            <a:r>
              <a:rPr lang="en-GB" sz="5400" dirty="0">
                <a:solidFill>
                  <a:srgbClr val="FFCC00"/>
                </a:solidFill>
                <a:latin typeface="Century Gothic" panose="020B0502020202020204" pitchFamily="34" charset="0"/>
              </a:rPr>
              <a:t> </a:t>
            </a: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ss</a:t>
            </a:r>
            <a:r>
              <a:rPr lang="en-GB" sz="5400" dirty="0">
                <a:solidFill>
                  <a:srgbClr val="1F4E79"/>
                </a:solidFill>
                <a:latin typeface="Century Gothic" panose="020B0502020202020204" pitchFamily="34" charset="0"/>
              </a:rPr>
              <a:t>en</a:t>
            </a:r>
          </a:p>
        </p:txBody>
      </p:sp>
      <p:sp>
        <p:nvSpPr>
          <p:cNvPr id="13" name="Rectangle 12">
            <a:extLst>
              <a:ext uri="{FF2B5EF4-FFF2-40B4-BE49-F238E27FC236}">
                <a16:creationId xmlns:a16="http://schemas.microsoft.com/office/drawing/2014/main" id="{DA0EB35D-2B1B-42B8-8651-848A2C821819}"/>
              </a:ext>
            </a:extLst>
          </p:cNvPr>
          <p:cNvSpPr/>
          <p:nvPr/>
        </p:nvSpPr>
        <p:spPr>
          <a:xfrm>
            <a:off x="3083418" y="3960665"/>
            <a:ext cx="2688558"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und</a:t>
            </a:r>
            <a:endParaRPr lang="en-GB" sz="5400" dirty="0">
              <a:solidFill>
                <a:srgbClr val="1F4E79"/>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1026812" y="4677604"/>
            <a:ext cx="1992854"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itzen</a:t>
            </a:r>
            <a:endParaRPr lang="en-GB" sz="5400" dirty="0">
              <a:solidFill>
                <a:srgbClr val="1F4E79"/>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5914374" y="5362073"/>
            <a:ext cx="3180679"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zu</a:t>
            </a:r>
            <a:r>
              <a:rPr lang="en-GB" sz="5400" dirty="0">
                <a:solidFill>
                  <a:srgbClr val="1F4E79"/>
                </a:solidFill>
                <a:latin typeface="Century Gothic" panose="020B0502020202020204" pitchFamily="34" charset="0"/>
              </a:rPr>
              <a:t> </a:t>
            </a:r>
            <a:r>
              <a:rPr lang="en-GB" sz="5400" dirty="0" err="1">
                <a:solidFill>
                  <a:srgbClr val="1F4E79"/>
                </a:solidFill>
                <a:latin typeface="Century Gothic" panose="020B0502020202020204" pitchFamily="34" charset="0"/>
              </a:rPr>
              <a:t>Hau</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a:t>
            </a:r>
            <a:endParaRPr lang="en-GB" sz="5400" dirty="0">
              <a:solidFill>
                <a:srgbClr val="1F4E79"/>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2776404" y="5379573"/>
            <a:ext cx="2762295"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hä</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lich</a:t>
            </a:r>
            <a:endParaRPr lang="en-GB" sz="5400" dirty="0">
              <a:solidFill>
                <a:srgbClr val="1F4E79"/>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1953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7500456" y="91679"/>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sp>
        <p:nvSpPr>
          <p:cNvPr id="18" name="Rectangle 17">
            <a:extLst>
              <a:ext uri="{FF2B5EF4-FFF2-40B4-BE49-F238E27FC236}">
                <a16:creationId xmlns:a16="http://schemas.microsoft.com/office/drawing/2014/main" id="{084C9D57-A08B-472D-BA09-393938162BBA}"/>
              </a:ext>
            </a:extLst>
          </p:cNvPr>
          <p:cNvSpPr/>
          <p:nvPr/>
        </p:nvSpPr>
        <p:spPr>
          <a:xfrm>
            <a:off x="10039040" y="3970765"/>
            <a:ext cx="2007281" cy="923330"/>
          </a:xfrm>
          <a:prstGeom prst="rect">
            <a:avLst/>
          </a:prstGeom>
        </p:spPr>
        <p:txBody>
          <a:bodyPr wrap="none">
            <a:spAutoFit/>
          </a:bodyPr>
          <a:lstStyle/>
          <a:p>
            <a:pPr algn="ctr"/>
            <a:r>
              <a:rPr lang="en-GB" sz="5400" dirty="0">
                <a:solidFill>
                  <a:srgbClr val="EEC100"/>
                </a:solidFill>
                <a:latin typeface="Century Gothic" panose="020B0502020202020204" pitchFamily="34" charset="0"/>
              </a:rPr>
              <a:t>s</a:t>
            </a:r>
            <a:r>
              <a:rPr lang="en-GB" sz="5400" dirty="0">
                <a:solidFill>
                  <a:srgbClr val="1F4E79"/>
                </a:solidFill>
                <a:latin typeface="Century Gothic" panose="020B0502020202020204" pitchFamily="34" charset="0"/>
              </a:rPr>
              <a:t>uper</a:t>
            </a:r>
          </a:p>
        </p:txBody>
      </p:sp>
      <p:sp>
        <p:nvSpPr>
          <p:cNvPr id="19" name="Rectangle 18">
            <a:extLst>
              <a:ext uri="{FF2B5EF4-FFF2-40B4-BE49-F238E27FC236}">
                <a16:creationId xmlns:a16="http://schemas.microsoft.com/office/drawing/2014/main" id="{B2CECAC4-B73D-4686-8C29-33EA7728FDC8}"/>
              </a:ext>
            </a:extLst>
          </p:cNvPr>
          <p:cNvSpPr/>
          <p:nvPr/>
        </p:nvSpPr>
        <p:spPr>
          <a:xfrm>
            <a:off x="6748717" y="4702936"/>
            <a:ext cx="3754554"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intere</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ant</a:t>
            </a:r>
            <a:endParaRPr lang="en-GB" sz="5400" dirty="0">
              <a:solidFill>
                <a:srgbClr val="1F4E79"/>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813608" y="3261280"/>
            <a:ext cx="90441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a:t>
            </a:r>
          </a:p>
        </p:txBody>
      </p:sp>
      <p:sp>
        <p:nvSpPr>
          <p:cNvPr id="21" name="Rectangle 20">
            <a:extLst>
              <a:ext uri="{FF2B5EF4-FFF2-40B4-BE49-F238E27FC236}">
                <a16:creationId xmlns:a16="http://schemas.microsoft.com/office/drawing/2014/main" id="{64475610-CE0A-43CF-BF0D-8ECC806F3E61}"/>
              </a:ext>
            </a:extLst>
          </p:cNvPr>
          <p:cNvSpPr/>
          <p:nvPr/>
        </p:nvSpPr>
        <p:spPr>
          <a:xfrm>
            <a:off x="6132650" y="3960405"/>
            <a:ext cx="1042273"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ie</a:t>
            </a:r>
            <a:endParaRPr lang="en-GB" sz="5400" dirty="0">
              <a:solidFill>
                <a:srgbClr val="1F4E79"/>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3B9BA509-D32E-4834-BF4B-D943E4E0B71B}"/>
              </a:ext>
            </a:extLst>
          </p:cNvPr>
          <p:cNvGrpSpPr/>
          <p:nvPr/>
        </p:nvGrpSpPr>
        <p:grpSpPr>
          <a:xfrm>
            <a:off x="2496418" y="76201"/>
            <a:ext cx="2164600" cy="3067050"/>
            <a:chOff x="685800" y="2406849"/>
            <a:chExt cx="2609850" cy="3784402"/>
          </a:xfrm>
        </p:grpSpPr>
        <p:pic>
          <p:nvPicPr>
            <p:cNvPr id="23" name="Picture 2" descr="Image result for buzzing bee">
              <a:extLst>
                <a:ext uri="{FF2B5EF4-FFF2-40B4-BE49-F238E27FC236}">
                  <a16:creationId xmlns:a16="http://schemas.microsoft.com/office/drawing/2014/main" id="{4E295026-5104-435A-8F16-58B8FBA72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1A461AA5-B46B-4F8E-93D4-13FBC2287FF4}"/>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grpSp>
        <p:nvGrpSpPr>
          <p:cNvPr id="25" name="Group 24">
            <a:extLst>
              <a:ext uri="{FF2B5EF4-FFF2-40B4-BE49-F238E27FC236}">
                <a16:creationId xmlns:a16="http://schemas.microsoft.com/office/drawing/2014/main" id="{D2D17C1F-9A2B-4363-BEE2-BB1BB1998943}"/>
              </a:ext>
            </a:extLst>
          </p:cNvPr>
          <p:cNvGrpSpPr/>
          <p:nvPr/>
        </p:nvGrpSpPr>
        <p:grpSpPr>
          <a:xfrm>
            <a:off x="9852670" y="71306"/>
            <a:ext cx="2235571" cy="3051572"/>
            <a:chOff x="9210675" y="2406849"/>
            <a:chExt cx="2609850" cy="3784402"/>
          </a:xfrm>
        </p:grpSpPr>
        <p:pic>
          <p:nvPicPr>
            <p:cNvPr id="26" name="Picture 4" descr="Image result for hissing snake clipart">
              <a:extLst>
                <a:ext uri="{FF2B5EF4-FFF2-40B4-BE49-F238E27FC236}">
                  <a16:creationId xmlns:a16="http://schemas.microsoft.com/office/drawing/2014/main" id="{A9F21A24-4F97-480E-94C1-B4957C16C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27" name="Flowchart: Alternate Process 26">
              <a:extLst>
                <a:ext uri="{FF2B5EF4-FFF2-40B4-BE49-F238E27FC236}">
                  <a16:creationId xmlns:a16="http://schemas.microsoft.com/office/drawing/2014/main" id="{0CAAEBB1-E90C-4487-BDC8-D7EDC121B8C0}"/>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Rectangle 27">
            <a:extLst>
              <a:ext uri="{FF2B5EF4-FFF2-40B4-BE49-F238E27FC236}">
                <a16:creationId xmlns:a16="http://schemas.microsoft.com/office/drawing/2014/main" id="{280CB416-56D2-46D7-883E-C2E1CDF32524}"/>
              </a:ext>
            </a:extLst>
          </p:cNvPr>
          <p:cNvSpPr/>
          <p:nvPr/>
        </p:nvSpPr>
        <p:spPr>
          <a:xfrm>
            <a:off x="5002102" y="350907"/>
            <a:ext cx="2305439" cy="923330"/>
          </a:xfrm>
          <a:prstGeom prst="rect">
            <a:avLst/>
          </a:prstGeom>
        </p:spPr>
        <p:txBody>
          <a:bodyPr wrap="none">
            <a:spAutoFit/>
          </a:bodyPr>
          <a:lstStyle/>
          <a:p>
            <a:pPr algn="ctr"/>
            <a:r>
              <a:rPr lang="en-GB" sz="5400" b="1" dirty="0">
                <a:solidFill>
                  <a:srgbClr val="1F4E79"/>
                </a:solidFill>
                <a:latin typeface="Century Gothic" panose="020B0502020202020204" pitchFamily="34" charset="0"/>
              </a:rPr>
              <a:t>Snap?</a:t>
            </a:r>
          </a:p>
        </p:txBody>
      </p:sp>
      <p:sp>
        <p:nvSpPr>
          <p:cNvPr id="29" name="Rectangle 28">
            <a:extLst>
              <a:ext uri="{FF2B5EF4-FFF2-40B4-BE49-F238E27FC236}">
                <a16:creationId xmlns:a16="http://schemas.microsoft.com/office/drawing/2014/main" id="{4BDE6F15-12E6-4E42-AD0E-BB4B1BB99B78}"/>
              </a:ext>
            </a:extLst>
          </p:cNvPr>
          <p:cNvSpPr/>
          <p:nvPr/>
        </p:nvSpPr>
        <p:spPr>
          <a:xfrm>
            <a:off x="4863680" y="1241367"/>
            <a:ext cx="1414170" cy="1754326"/>
          </a:xfrm>
          <a:prstGeom prst="rect">
            <a:avLst/>
          </a:prstGeom>
        </p:spPr>
        <p:txBody>
          <a:bodyPr wrap="none">
            <a:spAutoFit/>
          </a:bodyPr>
          <a:lstStyle/>
          <a:p>
            <a:pPr algn="ctr"/>
            <a:r>
              <a:rPr lang="en-GB" sz="3600" dirty="0" err="1">
                <a:solidFill>
                  <a:srgbClr val="1F4E79"/>
                </a:solidFill>
                <a:latin typeface="Century Gothic" panose="020B0502020202020204" pitchFamily="34" charset="0"/>
              </a:rPr>
              <a:t>Ja</a:t>
            </a:r>
            <a:r>
              <a:rPr lang="en-GB" sz="3600" dirty="0">
                <a:solidFill>
                  <a:srgbClr val="1F4E79"/>
                </a:solidFill>
                <a:latin typeface="Century Gothic" panose="020B0502020202020204" pitchFamily="34" charset="0"/>
              </a:rPr>
              <a:t> </a:t>
            </a:r>
          </a:p>
          <a:p>
            <a:pPr algn="ctr"/>
            <a:r>
              <a:rPr lang="en-GB" sz="3600" dirty="0" err="1">
                <a:solidFill>
                  <a:srgbClr val="1F4E79"/>
                </a:solidFill>
                <a:latin typeface="Century Gothic" panose="020B0502020202020204" pitchFamily="34" charset="0"/>
              </a:rPr>
              <a:t>oder</a:t>
            </a:r>
            <a:endParaRPr lang="en-GB" sz="3600" dirty="0">
              <a:solidFill>
                <a:srgbClr val="1F4E79"/>
              </a:solidFill>
              <a:latin typeface="Century Gothic" panose="020B0502020202020204" pitchFamily="34" charset="0"/>
            </a:endParaRPr>
          </a:p>
          <a:p>
            <a:pPr algn="ctr"/>
            <a:r>
              <a:rPr lang="en-GB" sz="3600" dirty="0" err="1">
                <a:solidFill>
                  <a:srgbClr val="1F4E79"/>
                </a:solidFill>
                <a:latin typeface="Century Gothic" panose="020B0502020202020204" pitchFamily="34" charset="0"/>
              </a:rPr>
              <a:t>nein</a:t>
            </a:r>
            <a:r>
              <a:rPr lang="en-GB" sz="3600" dirty="0">
                <a:solidFill>
                  <a:srgbClr val="1F4E79"/>
                </a:solidFill>
                <a:latin typeface="Century Gothic" panose="020B0502020202020204" pitchFamily="34" charset="0"/>
              </a:rPr>
              <a:t>?</a:t>
            </a:r>
          </a:p>
        </p:txBody>
      </p:sp>
      <p:sp>
        <p:nvSpPr>
          <p:cNvPr id="30" name="Rectangle 29">
            <a:extLst>
              <a:ext uri="{FF2B5EF4-FFF2-40B4-BE49-F238E27FC236}">
                <a16:creationId xmlns:a16="http://schemas.microsoft.com/office/drawing/2014/main" id="{58FD6107-4AA2-4812-8BF6-B20653B811CB}"/>
              </a:ext>
            </a:extLst>
          </p:cNvPr>
          <p:cNvSpPr/>
          <p:nvPr/>
        </p:nvSpPr>
        <p:spPr>
          <a:xfrm>
            <a:off x="3842179" y="3234943"/>
            <a:ext cx="2545890"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Fu</a:t>
            </a:r>
            <a:r>
              <a:rPr lang="en-GB" sz="5400" dirty="0" err="1">
                <a:solidFill>
                  <a:srgbClr val="EEC100"/>
                </a:solidFill>
                <a:latin typeface="Century Gothic" panose="020B0502020202020204" pitchFamily="34" charset="0"/>
              </a:rPr>
              <a:t>ß</a:t>
            </a:r>
            <a:r>
              <a:rPr lang="en-GB" sz="5400" dirty="0" err="1">
                <a:solidFill>
                  <a:srgbClr val="1F4E79"/>
                </a:solidFill>
                <a:latin typeface="Century Gothic" panose="020B0502020202020204" pitchFamily="34" charset="0"/>
              </a:rPr>
              <a:t>ball</a:t>
            </a:r>
            <a:endParaRPr lang="en-GB" sz="5400" dirty="0">
              <a:solidFill>
                <a:srgbClr val="1F4E79"/>
              </a:solidFill>
              <a:latin typeface="Century Gothic" panose="020B0502020202020204" pitchFamily="34" charset="0"/>
            </a:endParaRPr>
          </a:p>
        </p:txBody>
      </p:sp>
      <p:sp>
        <p:nvSpPr>
          <p:cNvPr id="31" name="Rectangle 30">
            <a:extLst>
              <a:ext uri="{FF2B5EF4-FFF2-40B4-BE49-F238E27FC236}">
                <a16:creationId xmlns:a16="http://schemas.microsoft.com/office/drawing/2014/main" id="{AEF5165A-040F-4EC5-93EA-6D1A7D9E0533}"/>
              </a:ext>
            </a:extLst>
          </p:cNvPr>
          <p:cNvSpPr/>
          <p:nvPr/>
        </p:nvSpPr>
        <p:spPr>
          <a:xfrm>
            <a:off x="-288922" y="3970765"/>
            <a:ext cx="361665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hei</a:t>
            </a:r>
            <a:r>
              <a:rPr lang="en-GB" sz="5400" dirty="0" err="1">
                <a:solidFill>
                  <a:srgbClr val="EEC100"/>
                </a:solidFill>
                <a:latin typeface="Century Gothic" panose="020B0502020202020204" pitchFamily="34" charset="0"/>
              </a:rPr>
              <a:t>ß</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2" name="Rectangle 31">
            <a:extLst>
              <a:ext uri="{FF2B5EF4-FFF2-40B4-BE49-F238E27FC236}">
                <a16:creationId xmlns:a16="http://schemas.microsoft.com/office/drawing/2014/main" id="{1169DF25-5C2F-4D21-B5DC-4FE9EF4FFE9C}"/>
              </a:ext>
            </a:extLst>
          </p:cNvPr>
          <p:cNvSpPr/>
          <p:nvPr/>
        </p:nvSpPr>
        <p:spPr>
          <a:xfrm>
            <a:off x="7436645" y="3958291"/>
            <a:ext cx="251080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la</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3" name="Rectangle 32">
            <a:extLst>
              <a:ext uri="{FF2B5EF4-FFF2-40B4-BE49-F238E27FC236}">
                <a16:creationId xmlns:a16="http://schemas.microsoft.com/office/drawing/2014/main" id="{41CF573F-6BEE-47C4-B490-D434C3A495D1}"/>
              </a:ext>
            </a:extLst>
          </p:cNvPr>
          <p:cNvSpPr/>
          <p:nvPr/>
        </p:nvSpPr>
        <p:spPr>
          <a:xfrm>
            <a:off x="9341226" y="5381123"/>
            <a:ext cx="2488182"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etz</a:t>
            </a:r>
            <a:endParaRPr lang="en-GB" sz="5400" dirty="0">
              <a:solidFill>
                <a:srgbClr val="1F4E79"/>
              </a:solidFill>
              <a:latin typeface="Century Gothic" panose="020B0502020202020204" pitchFamily="34" charset="0"/>
            </a:endParaRPr>
          </a:p>
        </p:txBody>
      </p:sp>
      <p:sp>
        <p:nvSpPr>
          <p:cNvPr id="34" name="Rectangle 33">
            <a:extLst>
              <a:ext uri="{FF2B5EF4-FFF2-40B4-BE49-F238E27FC236}">
                <a16:creationId xmlns:a16="http://schemas.microsoft.com/office/drawing/2014/main" id="{BC252956-738B-469A-B40A-356B30FD02BD}"/>
              </a:ext>
            </a:extLst>
          </p:cNvPr>
          <p:cNvSpPr/>
          <p:nvPr/>
        </p:nvSpPr>
        <p:spPr>
          <a:xfrm>
            <a:off x="3240731" y="4673646"/>
            <a:ext cx="334556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lang</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am</a:t>
            </a:r>
            <a:endParaRPr lang="en-GB" sz="5400" dirty="0">
              <a:solidFill>
                <a:srgbClr val="1F4E79"/>
              </a:solidFill>
              <a:latin typeface="Century Gothic" panose="020B0502020202020204" pitchFamily="34" charset="0"/>
            </a:endParaRPr>
          </a:p>
        </p:txBody>
      </p:sp>
      <p:sp>
        <p:nvSpPr>
          <p:cNvPr id="35" name="Rectangle 34">
            <a:extLst>
              <a:ext uri="{FF2B5EF4-FFF2-40B4-BE49-F238E27FC236}">
                <a16:creationId xmlns:a16="http://schemas.microsoft.com/office/drawing/2014/main" id="{532F6CEA-C0EE-4B3A-964E-0134D6CF843D}"/>
              </a:ext>
            </a:extLst>
          </p:cNvPr>
          <p:cNvSpPr/>
          <p:nvPr/>
        </p:nvSpPr>
        <p:spPr>
          <a:xfrm>
            <a:off x="8636993" y="3242246"/>
            <a:ext cx="2392307" cy="923330"/>
          </a:xfrm>
          <a:prstGeom prst="rect">
            <a:avLst/>
          </a:prstGeom>
        </p:spPr>
        <p:txBody>
          <a:bodyPr wrap="squar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atz</a:t>
            </a:r>
            <a:endParaRPr lang="en-GB" sz="5400" i="1" dirty="0">
              <a:solidFill>
                <a:srgbClr val="1F4E79"/>
              </a:solidFill>
              <a:latin typeface="Century Gothic" panose="020B0502020202020204" pitchFamily="34" charset="0"/>
            </a:endParaRPr>
          </a:p>
        </p:txBody>
      </p:sp>
      <p:sp>
        <p:nvSpPr>
          <p:cNvPr id="36" name="Rectangle 35">
            <a:extLst>
              <a:ext uri="{FF2B5EF4-FFF2-40B4-BE49-F238E27FC236}">
                <a16:creationId xmlns:a16="http://schemas.microsoft.com/office/drawing/2014/main" id="{FD2D84EF-EE28-46D1-95C8-4BC0E33894E6}"/>
              </a:ext>
            </a:extLst>
          </p:cNvPr>
          <p:cNvSpPr/>
          <p:nvPr/>
        </p:nvSpPr>
        <p:spPr>
          <a:xfrm>
            <a:off x="6290001" y="3216378"/>
            <a:ext cx="278973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rei</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7" name="Rectangle 36">
            <a:extLst>
              <a:ext uri="{FF2B5EF4-FFF2-40B4-BE49-F238E27FC236}">
                <a16:creationId xmlns:a16="http://schemas.microsoft.com/office/drawing/2014/main" id="{25405B3C-205C-4496-83DD-2A47ECCBB0F2}"/>
              </a:ext>
            </a:extLst>
          </p:cNvPr>
          <p:cNvSpPr/>
          <p:nvPr/>
        </p:nvSpPr>
        <p:spPr>
          <a:xfrm>
            <a:off x="670526" y="5379573"/>
            <a:ext cx="1802096"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eite</a:t>
            </a:r>
            <a:endParaRPr lang="en-GB" sz="5400" dirty="0">
              <a:solidFill>
                <a:srgbClr val="1F4E79"/>
              </a:solidFill>
              <a:latin typeface="Century Gothic" panose="020B0502020202020204" pitchFamily="34" charset="0"/>
            </a:endParaRPr>
          </a:p>
        </p:txBody>
      </p:sp>
      <p:sp>
        <p:nvSpPr>
          <p:cNvPr id="3" name="Rectangle 2">
            <a:extLst>
              <a:ext uri="{FF2B5EF4-FFF2-40B4-BE49-F238E27FC236}">
                <a16:creationId xmlns:a16="http://schemas.microsoft.com/office/drawing/2014/main" id="{4165CA95-C00B-4138-A9FE-5DCDF4648793}"/>
              </a:ext>
            </a:extLst>
          </p:cNvPr>
          <p:cNvSpPr/>
          <p:nvPr/>
        </p:nvSpPr>
        <p:spPr>
          <a:xfrm>
            <a:off x="3842179" y="3353838"/>
            <a:ext cx="2617484" cy="73277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81EE6A4C-C5AD-4865-96BE-01AECF2824F8}"/>
              </a:ext>
            </a:extLst>
          </p:cNvPr>
          <p:cNvSpPr/>
          <p:nvPr/>
        </p:nvSpPr>
        <p:spPr>
          <a:xfrm>
            <a:off x="7565061" y="4101175"/>
            <a:ext cx="2392307" cy="74234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501A2203-2B9D-4BF5-9619-4902FFBA6154}"/>
              </a:ext>
            </a:extLst>
          </p:cNvPr>
          <p:cNvSpPr/>
          <p:nvPr/>
        </p:nvSpPr>
        <p:spPr>
          <a:xfrm>
            <a:off x="278128" y="4087807"/>
            <a:ext cx="2461913"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833F01FA-5E37-4391-B30B-83ADA3AF8179}"/>
              </a:ext>
            </a:extLst>
          </p:cNvPr>
          <p:cNvSpPr/>
          <p:nvPr/>
        </p:nvSpPr>
        <p:spPr>
          <a:xfrm>
            <a:off x="9355635" y="5517168"/>
            <a:ext cx="2478415" cy="710858"/>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Picture 2" descr="Image result for tick clipart">
            <a:extLst>
              <a:ext uri="{FF2B5EF4-FFF2-40B4-BE49-F238E27FC236}">
                <a16:creationId xmlns:a16="http://schemas.microsoft.com/office/drawing/2014/main" id="{03EC630D-634A-4405-AD64-98CA84BE0C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47900" y="1563935"/>
            <a:ext cx="965218" cy="9640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ick clipart">
            <a:extLst>
              <a:ext uri="{FF2B5EF4-FFF2-40B4-BE49-F238E27FC236}">
                <a16:creationId xmlns:a16="http://schemas.microsoft.com/office/drawing/2014/main" id="{05F3D1ED-0E4B-4386-B19F-08F40936D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07455" y="1563935"/>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CFEE84F-696E-4C39-8560-B385C4AE0016}"/>
              </a:ext>
            </a:extLst>
          </p:cNvPr>
          <p:cNvSpPr/>
          <p:nvPr/>
        </p:nvSpPr>
        <p:spPr>
          <a:xfrm>
            <a:off x="3305377" y="4836672"/>
            <a:ext cx="3091605"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04E0A4DE-1470-40D6-AF65-9B986C258207}"/>
              </a:ext>
            </a:extLst>
          </p:cNvPr>
          <p:cNvSpPr/>
          <p:nvPr/>
        </p:nvSpPr>
        <p:spPr>
          <a:xfrm>
            <a:off x="10017328" y="4107305"/>
            <a:ext cx="2028993" cy="731676"/>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2" descr="Image result for tick clipart">
            <a:extLst>
              <a:ext uri="{FF2B5EF4-FFF2-40B4-BE49-F238E27FC236}">
                <a16:creationId xmlns:a16="http://schemas.microsoft.com/office/drawing/2014/main" id="{E32124A7-F668-42DE-BA97-D623CF1CD1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64605" y="1525834"/>
            <a:ext cx="965218" cy="9640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8E7BAAD-47F9-4D67-8710-ABA42D9A388D}"/>
              </a:ext>
            </a:extLst>
          </p:cNvPr>
          <p:cNvSpPr/>
          <p:nvPr/>
        </p:nvSpPr>
        <p:spPr>
          <a:xfrm>
            <a:off x="2791698" y="5481124"/>
            <a:ext cx="2762296"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87437F33-3234-46C8-B414-9E2287502572}"/>
              </a:ext>
            </a:extLst>
          </p:cNvPr>
          <p:cNvSpPr/>
          <p:nvPr/>
        </p:nvSpPr>
        <p:spPr>
          <a:xfrm>
            <a:off x="6545420" y="3368828"/>
            <a:ext cx="2290471"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0" name="Picture 4" descr="Image result for tick clipart">
            <a:extLst>
              <a:ext uri="{FF2B5EF4-FFF2-40B4-BE49-F238E27FC236}">
                <a16:creationId xmlns:a16="http://schemas.microsoft.com/office/drawing/2014/main" id="{9CC89F23-DD37-4C57-A45B-2F8D34324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47900" y="1545370"/>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8090748" y="6540355"/>
            <a:ext cx="1371600" cy="211015"/>
          </a:xfrm>
          <a:prstGeom prst="rect">
            <a:avLst/>
          </a:prstGeom>
          <a:solidFill>
            <a:srgbClr val="DAA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38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41" grpId="0" animBg="1"/>
      <p:bldP spid="41" grpId="1" animBg="1"/>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97497" y="303086"/>
            <a:ext cx="470691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err="1">
                <a:solidFill>
                  <a:schemeClr val="lt1"/>
                </a:solidFill>
              </a:rPr>
              <a:t>finden</a:t>
            </a:r>
            <a:r>
              <a:rPr lang="en-GB" sz="3000" b="1" dirty="0">
                <a:solidFill>
                  <a:schemeClr val="lt1"/>
                </a:solidFill>
              </a:rPr>
              <a:t> – to find </a:t>
            </a:r>
            <a:endParaRPr sz="3000" b="1" dirty="0">
              <a:solidFill>
                <a:schemeClr val="lt1"/>
              </a:solidFill>
            </a:endParaRPr>
          </a:p>
        </p:txBody>
      </p:sp>
      <p:sp>
        <p:nvSpPr>
          <p:cNvPr id="3" name="Rounded Rectangular Callout 2"/>
          <p:cNvSpPr/>
          <p:nvPr/>
        </p:nvSpPr>
        <p:spPr>
          <a:xfrm>
            <a:off x="6474312" y="2495196"/>
            <a:ext cx="2607210" cy="1023145"/>
          </a:xfrm>
          <a:prstGeom prst="wedgeRoundRectCallout">
            <a:avLst>
              <a:gd name="adj1" fmla="val -59180"/>
              <a:gd name="adj2" fmla="val 9782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t>
            </a:r>
            <a:r>
              <a:rPr lang="en-GB" sz="2400" b="1" dirty="0" err="1">
                <a:solidFill>
                  <a:schemeClr val="bg1"/>
                </a:solidFill>
              </a:rPr>
              <a:t>er</a:t>
            </a:r>
            <a:r>
              <a:rPr lang="en-GB" sz="2400" b="1" dirty="0">
                <a:solidFill>
                  <a:schemeClr val="bg1"/>
                </a:solidFill>
              </a:rPr>
              <a:t> </a:t>
            </a:r>
            <a:r>
              <a:rPr lang="en-GB" sz="2400" b="1" dirty="0" err="1">
                <a:solidFill>
                  <a:schemeClr val="bg1"/>
                </a:solidFill>
              </a:rPr>
              <a:t>findet</a:t>
            </a:r>
            <a:r>
              <a:rPr lang="en-GB" sz="2400" b="1" dirty="0">
                <a:solidFill>
                  <a:schemeClr val="bg1"/>
                </a:solidFill>
              </a:rPr>
              <a:t> </a:t>
            </a:r>
            <a:r>
              <a:rPr lang="en-GB" sz="2400" dirty="0" err="1">
                <a:solidFill>
                  <a:schemeClr val="bg1"/>
                </a:solidFill>
              </a:rPr>
              <a:t>sie</a:t>
            </a:r>
            <a:r>
              <a:rPr lang="en-GB" sz="2400" dirty="0">
                <a:solidFill>
                  <a:schemeClr val="bg1"/>
                </a:solidFill>
              </a:rPr>
              <a:t> total super! </a:t>
            </a:r>
          </a:p>
        </p:txBody>
      </p:sp>
      <p:sp>
        <p:nvSpPr>
          <p:cNvPr id="7" name="Rounded Rectangular Callout 6"/>
          <p:cNvSpPr/>
          <p:nvPr/>
        </p:nvSpPr>
        <p:spPr>
          <a:xfrm flipH="1">
            <a:off x="344773" y="2243839"/>
            <a:ext cx="2846790" cy="1023145"/>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Wie </a:t>
            </a:r>
            <a:r>
              <a:rPr lang="en-GB" sz="2400" b="1" dirty="0" err="1">
                <a:solidFill>
                  <a:schemeClr val="bg1"/>
                </a:solidFill>
              </a:rPr>
              <a:t>findest</a:t>
            </a:r>
            <a:r>
              <a:rPr lang="en-GB" sz="2400" b="1" dirty="0">
                <a:solidFill>
                  <a:schemeClr val="bg1"/>
                </a:solidFill>
              </a:rPr>
              <a:t> du </a:t>
            </a:r>
            <a:r>
              <a:rPr lang="en-GB" sz="2400" dirty="0">
                <a:solidFill>
                  <a:schemeClr val="bg1"/>
                </a:solidFill>
              </a:rPr>
              <a:t>die Schule, Mia?</a:t>
            </a:r>
          </a:p>
        </p:txBody>
      </p:sp>
      <p:sp>
        <p:nvSpPr>
          <p:cNvPr id="31" name="Rounded Rectangular Callout 6">
            <a:extLst>
              <a:ext uri="{FF2B5EF4-FFF2-40B4-BE49-F238E27FC236}">
                <a16:creationId xmlns:a16="http://schemas.microsoft.com/office/drawing/2014/main" id="{75742550-15D2-49A1-B225-02A60DBE76CE}"/>
              </a:ext>
            </a:extLst>
          </p:cNvPr>
          <p:cNvSpPr/>
          <p:nvPr/>
        </p:nvSpPr>
        <p:spPr>
          <a:xfrm flipH="1">
            <a:off x="3680634" y="1946484"/>
            <a:ext cx="2371954" cy="1023145"/>
          </a:xfrm>
          <a:prstGeom prst="wedgeRoundRectCallout">
            <a:avLst>
              <a:gd name="adj1" fmla="val 2051"/>
              <a:gd name="adj2" fmla="val 8380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Ich </a:t>
            </a:r>
            <a:r>
              <a:rPr lang="en-GB" sz="2400" b="1" dirty="0" err="1">
                <a:solidFill>
                  <a:schemeClr val="bg1"/>
                </a:solidFill>
              </a:rPr>
              <a:t>finde</a:t>
            </a:r>
            <a:r>
              <a:rPr lang="en-GB" sz="2400" b="1" dirty="0">
                <a:solidFill>
                  <a:schemeClr val="bg1"/>
                </a:solidFill>
              </a:rPr>
              <a:t> </a:t>
            </a:r>
            <a:r>
              <a:rPr lang="en-GB" sz="2400" dirty="0" err="1">
                <a:solidFill>
                  <a:schemeClr val="bg1"/>
                </a:solidFill>
              </a:rPr>
              <a:t>sie</a:t>
            </a:r>
            <a:r>
              <a:rPr lang="en-GB" sz="2400" dirty="0">
                <a:solidFill>
                  <a:schemeClr val="bg1"/>
                </a:solidFill>
              </a:rPr>
              <a:t> gut, </a:t>
            </a:r>
            <a:r>
              <a:rPr lang="en-GB" sz="2400" dirty="0" err="1">
                <a:solidFill>
                  <a:schemeClr val="bg1"/>
                </a:solidFill>
              </a:rPr>
              <a:t>aber</a:t>
            </a:r>
            <a:r>
              <a:rPr lang="en-GB" sz="2400" dirty="0">
                <a:solidFill>
                  <a:schemeClr val="bg1"/>
                </a:solidFill>
              </a:rPr>
              <a:t> …</a:t>
            </a:r>
          </a:p>
        </p:txBody>
      </p:sp>
      <p:sp>
        <p:nvSpPr>
          <p:cNvPr id="4" name="TextBox 3">
            <a:extLst>
              <a:ext uri="{FF2B5EF4-FFF2-40B4-BE49-F238E27FC236}">
                <a16:creationId xmlns:a16="http://schemas.microsoft.com/office/drawing/2014/main" id="{53E77231-E806-47C3-B3A2-339FD5B80A20}"/>
              </a:ext>
            </a:extLst>
          </p:cNvPr>
          <p:cNvSpPr txBox="1"/>
          <p:nvPr/>
        </p:nvSpPr>
        <p:spPr>
          <a:xfrm>
            <a:off x="239844" y="1306049"/>
            <a:ext cx="9348334" cy="830997"/>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The verb </a:t>
            </a:r>
            <a:r>
              <a:rPr lang="en-GB" sz="2400" b="1" i="1" dirty="0" err="1">
                <a:solidFill>
                  <a:srgbClr val="1F4E79"/>
                </a:solidFill>
                <a:latin typeface="Century Gothic" panose="020B0502020202020204" pitchFamily="34" charset="0"/>
              </a:rPr>
              <a:t>finden</a:t>
            </a:r>
            <a:r>
              <a:rPr lang="en-GB" sz="2400" dirty="0">
                <a:solidFill>
                  <a:srgbClr val="1F4E79"/>
                </a:solidFill>
                <a:latin typeface="Century Gothic" panose="020B0502020202020204" pitchFamily="34" charset="0"/>
              </a:rPr>
              <a:t> is frequently used to seek and express an opinion.</a:t>
            </a:r>
            <a:endParaRPr lang="en-GB" sz="2400" b="1" dirty="0">
              <a:solidFill>
                <a:srgbClr val="1F4E79"/>
              </a:solidFill>
              <a:latin typeface="Century Gothic" panose="020B0502020202020204" pitchFamily="34" charset="0"/>
            </a:endParaRPr>
          </a:p>
        </p:txBody>
      </p:sp>
      <p:pic>
        <p:nvPicPr>
          <p:cNvPr id="8" name="Picture 7" descr="A close up of a logo&#10;&#10;Description automatically generated">
            <a:extLst>
              <a:ext uri="{FF2B5EF4-FFF2-40B4-BE49-F238E27FC236}">
                <a16:creationId xmlns:a16="http://schemas.microsoft.com/office/drawing/2014/main" id="{82E9AFA3-6376-4E19-9FF6-FE56D23DD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934" y="2932557"/>
            <a:ext cx="1416982" cy="1434943"/>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94A8320A-B519-4B2F-BC16-248FD2FC1D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8178" y="885632"/>
            <a:ext cx="2530793" cy="4850214"/>
          </a:xfrm>
          <a:prstGeom prst="rect">
            <a:avLst/>
          </a:prstGeom>
        </p:spPr>
      </p:pic>
      <p:sp>
        <p:nvSpPr>
          <p:cNvPr id="33" name="TextBox 32">
            <a:extLst>
              <a:ext uri="{FF2B5EF4-FFF2-40B4-BE49-F238E27FC236}">
                <a16:creationId xmlns:a16="http://schemas.microsoft.com/office/drawing/2014/main" id="{B91C434C-72AA-4A91-8DF9-670E2EE3804A}"/>
              </a:ext>
            </a:extLst>
          </p:cNvPr>
          <p:cNvSpPr txBox="1"/>
          <p:nvPr/>
        </p:nvSpPr>
        <p:spPr>
          <a:xfrm>
            <a:off x="257330" y="4330428"/>
            <a:ext cx="1012954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Notice the extra </a:t>
            </a:r>
            <a:r>
              <a:rPr lang="en-GB" sz="2400" b="1" dirty="0">
                <a:solidFill>
                  <a:srgbClr val="1F4E79"/>
                </a:solidFill>
                <a:latin typeface="Century Gothic" panose="020B0502020202020204" pitchFamily="34" charset="0"/>
              </a:rPr>
              <a:t>e</a:t>
            </a:r>
            <a:r>
              <a:rPr lang="en-GB" sz="2400" dirty="0">
                <a:solidFill>
                  <a:srgbClr val="1F4E79"/>
                </a:solidFill>
                <a:latin typeface="Century Gothic" panose="020B0502020202020204" pitchFamily="34" charset="0"/>
              </a:rPr>
              <a:t> before the </a:t>
            </a:r>
            <a:r>
              <a:rPr lang="en-GB" sz="2400" b="1" dirty="0">
                <a:solidFill>
                  <a:srgbClr val="1F4E79"/>
                </a:solidFill>
                <a:latin typeface="Century Gothic" panose="020B0502020202020204" pitchFamily="34" charset="0"/>
              </a:rPr>
              <a:t>-</a:t>
            </a:r>
            <a:r>
              <a:rPr lang="en-GB" sz="2400" b="1" dirty="0" err="1">
                <a:solidFill>
                  <a:srgbClr val="1F4E79"/>
                </a:solidFill>
                <a:latin typeface="Century Gothic" panose="020B0502020202020204" pitchFamily="34" charset="0"/>
              </a:rPr>
              <a:t>st</a:t>
            </a:r>
            <a:r>
              <a:rPr lang="en-GB" sz="2400" b="1" dirty="0">
                <a:solidFill>
                  <a:srgbClr val="1F4E79"/>
                </a:solidFill>
                <a:latin typeface="Century Gothic" panose="020B0502020202020204" pitchFamily="34" charset="0"/>
              </a:rPr>
              <a:t> </a:t>
            </a:r>
            <a:r>
              <a:rPr lang="en-GB" sz="2400" dirty="0">
                <a:solidFill>
                  <a:srgbClr val="1F4E79"/>
                </a:solidFill>
                <a:latin typeface="Century Gothic" panose="020B0502020202020204" pitchFamily="34" charset="0"/>
              </a:rPr>
              <a:t>and </a:t>
            </a:r>
            <a:r>
              <a:rPr lang="en-GB" sz="2400" b="1" dirty="0">
                <a:solidFill>
                  <a:srgbClr val="1F4E79"/>
                </a:solidFill>
                <a:latin typeface="Century Gothic" panose="020B0502020202020204" pitchFamily="34" charset="0"/>
              </a:rPr>
              <a:t>-t </a:t>
            </a:r>
            <a:r>
              <a:rPr lang="en-GB" sz="2400" dirty="0">
                <a:solidFill>
                  <a:srgbClr val="1F4E79"/>
                </a:solidFill>
                <a:latin typeface="Century Gothic" panose="020B0502020202020204" pitchFamily="34" charset="0"/>
              </a:rPr>
              <a:t>endings.</a:t>
            </a:r>
            <a:endParaRPr lang="en-GB" sz="2400" b="1" dirty="0">
              <a:solidFill>
                <a:srgbClr val="1F4E79"/>
              </a:solidFill>
              <a:latin typeface="Century Gothic" panose="020B0502020202020204" pitchFamily="34" charset="0"/>
            </a:endParaRPr>
          </a:p>
        </p:txBody>
      </p:sp>
      <p:sp>
        <p:nvSpPr>
          <p:cNvPr id="34" name="TextBox 33">
            <a:extLst>
              <a:ext uri="{FF2B5EF4-FFF2-40B4-BE49-F238E27FC236}">
                <a16:creationId xmlns:a16="http://schemas.microsoft.com/office/drawing/2014/main" id="{DB303159-388A-44BF-9F61-B489ADC88B64}"/>
              </a:ext>
            </a:extLst>
          </p:cNvPr>
          <p:cNvSpPr txBox="1"/>
          <p:nvPr/>
        </p:nvSpPr>
        <p:spPr>
          <a:xfrm>
            <a:off x="257329" y="4761966"/>
            <a:ext cx="5808198" cy="1200329"/>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ich </a:t>
            </a:r>
            <a:r>
              <a:rPr lang="en-GB" sz="2400" b="1" dirty="0" err="1">
                <a:solidFill>
                  <a:schemeClr val="accent1">
                    <a:lumMod val="50000"/>
                  </a:schemeClr>
                </a:solidFill>
                <a:latin typeface="Century Gothic" panose="020B0502020202020204" pitchFamily="34" charset="0"/>
              </a:rPr>
              <a:t>finde</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I find</a:t>
            </a:r>
            <a:br>
              <a:rPr lang="en-GB" sz="2400" b="1" dirty="0">
                <a:solidFill>
                  <a:schemeClr val="accent1">
                    <a:lumMod val="50000"/>
                  </a:schemeClr>
                </a:solidFill>
                <a:latin typeface="Century Gothic" panose="020B0502020202020204" pitchFamily="34" charset="0"/>
              </a:rPr>
            </a:br>
            <a:r>
              <a:rPr lang="en-GB" sz="2400" b="1" dirty="0">
                <a:solidFill>
                  <a:schemeClr val="accent1">
                    <a:lumMod val="50000"/>
                  </a:schemeClr>
                </a:solidFill>
                <a:latin typeface="Century Gothic" panose="020B0502020202020204" pitchFamily="34" charset="0"/>
              </a:rPr>
              <a:t>du </a:t>
            </a:r>
            <a:r>
              <a:rPr lang="en-GB" sz="2400" b="1" dirty="0" err="1">
                <a:solidFill>
                  <a:schemeClr val="accent1">
                    <a:lumMod val="50000"/>
                  </a:schemeClr>
                </a:solidFill>
                <a:latin typeface="Century Gothic" panose="020B0502020202020204" pitchFamily="34" charset="0"/>
              </a:rPr>
              <a:t>find</a:t>
            </a:r>
            <a:r>
              <a:rPr lang="en-GB" sz="2400" b="1" dirty="0" err="1">
                <a:solidFill>
                  <a:srgbClr val="EEC100"/>
                </a:solidFill>
                <a:latin typeface="Century Gothic" panose="020B0502020202020204" pitchFamily="34" charset="0"/>
              </a:rPr>
              <a:t>e</a:t>
            </a:r>
            <a:r>
              <a:rPr lang="en-GB" sz="2400" b="1" dirty="0" err="1">
                <a:solidFill>
                  <a:schemeClr val="accent1">
                    <a:lumMod val="50000"/>
                  </a:schemeClr>
                </a:solidFill>
                <a:latin typeface="Century Gothic" panose="020B0502020202020204" pitchFamily="34" charset="0"/>
              </a:rPr>
              <a:t>st</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you find</a:t>
            </a:r>
            <a:br>
              <a:rPr lang="en-GB" sz="2400" b="1" dirty="0">
                <a:solidFill>
                  <a:schemeClr val="accent1">
                    <a:lumMod val="50000"/>
                  </a:schemeClr>
                </a:solidFill>
                <a:latin typeface="Century Gothic" panose="020B0502020202020204" pitchFamily="34" charset="0"/>
              </a:rPr>
            </a:br>
            <a:r>
              <a:rPr lang="en-GB" sz="2400" b="1" dirty="0" err="1">
                <a:solidFill>
                  <a:schemeClr val="accent1">
                    <a:lumMod val="50000"/>
                  </a:schemeClr>
                </a:solidFill>
                <a:latin typeface="Century Gothic" panose="020B0502020202020204" pitchFamily="34" charset="0"/>
              </a:rPr>
              <a:t>er</a:t>
            </a:r>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sie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find</a:t>
            </a:r>
            <a:r>
              <a:rPr lang="en-GB" sz="2400" b="1" dirty="0" err="1">
                <a:solidFill>
                  <a:srgbClr val="EEC100"/>
                </a:solidFill>
                <a:latin typeface="Century Gothic" panose="020B0502020202020204" pitchFamily="34" charset="0"/>
              </a:rPr>
              <a:t>e</a:t>
            </a:r>
            <a:r>
              <a:rPr lang="en-GB" sz="2400" b="1" dirty="0" err="1">
                <a:solidFill>
                  <a:schemeClr val="accent1">
                    <a:lumMod val="50000"/>
                  </a:schemeClr>
                </a:solidFill>
                <a:latin typeface="Century Gothic" panose="020B0502020202020204" pitchFamily="34" charset="0"/>
              </a:rPr>
              <a:t>t</a:t>
            </a:r>
            <a:r>
              <a:rPr lang="en-GB" sz="2400" b="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he/she finds</a:t>
            </a:r>
          </a:p>
        </p:txBody>
      </p:sp>
      <p:sp>
        <p:nvSpPr>
          <p:cNvPr id="35" name="TextBox 34">
            <a:extLst>
              <a:ext uri="{FF2B5EF4-FFF2-40B4-BE49-F238E27FC236}">
                <a16:creationId xmlns:a16="http://schemas.microsoft.com/office/drawing/2014/main" id="{E0144957-DAE9-4B4F-8CC7-C465B19D37FA}"/>
              </a:ext>
            </a:extLst>
          </p:cNvPr>
          <p:cNvSpPr txBox="1"/>
          <p:nvPr/>
        </p:nvSpPr>
        <p:spPr>
          <a:xfrm>
            <a:off x="239843" y="5872692"/>
            <a:ext cx="11952157"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This forms a new syllable, making the endings easier to pronounce and to hear.</a:t>
            </a:r>
            <a:endParaRPr lang="en-GB" sz="2400" b="1" dirty="0">
              <a:solidFill>
                <a:srgbClr val="1F4E79"/>
              </a:solidFill>
              <a:latin typeface="Century Gothic" panose="020B0502020202020204" pitchFamily="34" charset="0"/>
            </a:endParaRPr>
          </a:p>
        </p:txBody>
      </p:sp>
      <p:sp>
        <p:nvSpPr>
          <p:cNvPr id="16"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0420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31" grpId="0" animBg="1"/>
      <p:bldP spid="4" grpId="0"/>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id="{29E93CB0-FA71-41D6-883F-B8ECCB8A605C}"/>
              </a:ext>
            </a:extLst>
          </p:cNvPr>
          <p:cNvSpPr txBox="1"/>
          <p:nvPr/>
        </p:nvSpPr>
        <p:spPr>
          <a:xfrm>
            <a:off x="3928776" y="5251531"/>
            <a:ext cx="8046459" cy="954107"/>
          </a:xfrm>
          <a:prstGeom prst="rect">
            <a:avLst/>
          </a:prstGeom>
          <a:noFill/>
        </p:spPr>
        <p:txBody>
          <a:bodyPr wrap="square" rtlCol="0">
            <a:spAutoFit/>
          </a:bodyPr>
          <a:lstStyle/>
          <a:p>
            <a:r>
              <a:rPr lang="en-GB" sz="2400" i="1" dirty="0">
                <a:solidFill>
                  <a:srgbClr val="1F4E79"/>
                </a:solidFill>
                <a:latin typeface="Century Gothic" panose="020B0502020202020204" pitchFamily="34" charset="0"/>
              </a:rPr>
              <a:t>(</a:t>
            </a:r>
            <a:r>
              <a:rPr lang="en-GB" sz="2400" i="1" dirty="0" err="1">
                <a:solidFill>
                  <a:srgbClr val="1F4E79"/>
                </a:solidFill>
                <a:latin typeface="Century Gothic" panose="020B0502020202020204" pitchFamily="34" charset="0"/>
              </a:rPr>
              <a:t>ziemlich</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ganz</a:t>
            </a:r>
            <a:r>
              <a:rPr lang="en-GB" sz="2400" i="1" dirty="0">
                <a:solidFill>
                  <a:srgbClr val="1F4E79"/>
                </a:solidFill>
                <a:latin typeface="Century Gothic" panose="020B0502020202020204" pitchFamily="34" charset="0"/>
              </a:rPr>
              <a:t> / total / </a:t>
            </a:r>
            <a:r>
              <a:rPr lang="en-GB" sz="2400" i="1" dirty="0" err="1">
                <a:solidFill>
                  <a:srgbClr val="1F4E79"/>
                </a:solidFill>
                <a:latin typeface="Century Gothic" panose="020B0502020202020204" pitchFamily="34" charset="0"/>
              </a:rPr>
              <a:t>ein</a:t>
            </a:r>
            <a:r>
              <a:rPr lang="en-GB" sz="2400" i="1" dirty="0">
                <a:solidFill>
                  <a:srgbClr val="1F4E79"/>
                </a:solidFill>
                <a:latin typeface="Century Gothic" panose="020B0502020202020204" pitchFamily="34" charset="0"/>
              </a:rPr>
              <a:t> </a:t>
            </a:r>
            <a:r>
              <a:rPr lang="en-GB" sz="2400" i="1" dirty="0" err="1">
                <a:solidFill>
                  <a:srgbClr val="1F4E79"/>
                </a:solidFill>
                <a:latin typeface="Century Gothic" panose="020B0502020202020204" pitchFamily="34" charset="0"/>
              </a:rPr>
              <a:t>bisschen</a:t>
            </a:r>
            <a:r>
              <a:rPr lang="en-GB" sz="2400" i="1" dirty="0">
                <a:solidFill>
                  <a:srgbClr val="1F4E79"/>
                </a:solidFill>
                <a:latin typeface="Century Gothic" panose="020B0502020202020204" pitchFamily="34" charset="0"/>
              </a:rPr>
              <a:t>/ </a:t>
            </a:r>
            <a:r>
              <a:rPr lang="en-GB" sz="2400" i="1" dirty="0" err="1">
                <a:solidFill>
                  <a:srgbClr val="1F4E79"/>
                </a:solidFill>
                <a:latin typeface="Century Gothic" panose="020B0502020202020204" pitchFamily="34" charset="0"/>
              </a:rPr>
              <a:t>zu</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nicht</a:t>
            </a:r>
            <a:r>
              <a:rPr lang="en-GB" sz="2400" i="1" dirty="0">
                <a:solidFill>
                  <a:srgbClr val="1F4E79"/>
                </a:solidFill>
                <a:latin typeface="Century Gothic" panose="020B0502020202020204" pitchFamily="34" charset="0"/>
              </a:rPr>
              <a:t>) </a:t>
            </a:r>
            <a:r>
              <a:rPr lang="en-GB" sz="3200" dirty="0" err="1">
                <a:solidFill>
                  <a:srgbClr val="1F4E79"/>
                </a:solidFill>
                <a:latin typeface="Century Gothic" panose="020B0502020202020204" pitchFamily="34" charset="0"/>
              </a:rPr>
              <a:t>lecker</a:t>
            </a:r>
            <a:r>
              <a:rPr lang="en-GB" sz="3200" dirty="0">
                <a:solidFill>
                  <a:srgbClr val="1F4E79"/>
                </a:solidFill>
                <a:latin typeface="Century Gothic" panose="020B0502020202020204" pitchFamily="34" charset="0"/>
              </a:rPr>
              <a:t> / </a:t>
            </a:r>
            <a:r>
              <a:rPr lang="en-GB" sz="3200" dirty="0" err="1">
                <a:solidFill>
                  <a:srgbClr val="1F4E79"/>
                </a:solidFill>
                <a:latin typeface="Century Gothic" panose="020B0502020202020204" pitchFamily="34" charset="0"/>
              </a:rPr>
              <a:t>schlecht</a:t>
            </a:r>
            <a:r>
              <a:rPr lang="en-GB" sz="3200" dirty="0">
                <a:solidFill>
                  <a:srgbClr val="1F4E79"/>
                </a:solidFill>
                <a:latin typeface="Century Gothic" panose="020B0502020202020204" pitchFamily="34" charset="0"/>
              </a:rPr>
              <a:t> / </a:t>
            </a:r>
            <a:r>
              <a:rPr lang="en-GB" sz="3200" dirty="0" err="1">
                <a:solidFill>
                  <a:srgbClr val="1F4E79"/>
                </a:solidFill>
                <a:latin typeface="Century Gothic" panose="020B0502020202020204" pitchFamily="34" charset="0"/>
              </a:rPr>
              <a:t>gesund</a:t>
            </a:r>
            <a:endParaRPr lang="en-GB" sz="3200" dirty="0">
              <a:solidFill>
                <a:srgbClr val="1F4E79"/>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id="{4D286D93-18B8-492A-92DC-8B1FF0D88399}"/>
              </a:ext>
            </a:extLst>
          </p:cNvPr>
          <p:cNvSpPr/>
          <p:nvPr/>
        </p:nvSpPr>
        <p:spPr>
          <a:xfrm flipH="1">
            <a:off x="239840" y="1416504"/>
            <a:ext cx="2752741"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b="1" dirty="0" err="1">
                <a:solidFill>
                  <a:schemeClr val="bg1"/>
                </a:solidFill>
                <a:latin typeface="Century Gothic" panose="020B0502020202020204" pitchFamily="34" charset="0"/>
              </a:rPr>
              <a:t>findest</a:t>
            </a:r>
            <a:r>
              <a:rPr lang="en-GB" sz="2800" b="1" dirty="0">
                <a:solidFill>
                  <a:schemeClr val="bg1"/>
                </a:solidFill>
                <a:latin typeface="Century Gothic" panose="020B0502020202020204" pitchFamily="34" charset="0"/>
              </a:rPr>
              <a:t> du </a:t>
            </a:r>
            <a:r>
              <a:rPr lang="en-GB" sz="2800" dirty="0">
                <a:solidFill>
                  <a:schemeClr val="bg1"/>
                </a:solidFill>
                <a:latin typeface="Century Gothic" panose="020B0502020202020204" pitchFamily="34" charset="0"/>
              </a:rPr>
              <a:t>das Essen?</a:t>
            </a:r>
          </a:p>
        </p:txBody>
      </p:sp>
      <p:pic>
        <p:nvPicPr>
          <p:cNvPr id="4098" name="Picture 2" descr="Image result for food clipart">
            <a:extLst>
              <a:ext uri="{FF2B5EF4-FFF2-40B4-BE49-F238E27FC236}">
                <a16:creationId xmlns:a16="http://schemas.microsoft.com/office/drawing/2014/main" id="{31119921-3D24-4E16-9981-201C465065A1}"/>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90105" y="3022519"/>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ood clipart">
            <a:extLst>
              <a:ext uri="{FF2B5EF4-FFF2-40B4-BE49-F238E27FC236}">
                <a16:creationId xmlns:a16="http://schemas.microsoft.com/office/drawing/2014/main" id="{63246CAB-D368-4DF7-9AD5-969D94CB8AE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160" y="2755135"/>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34959CA-591C-48A6-83EA-8144EB90892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59328" y="1578222"/>
            <a:ext cx="2724150" cy="1676400"/>
          </a:xfrm>
          <a:prstGeom prst="rect">
            <a:avLst/>
          </a:prstGeom>
        </p:spPr>
      </p:pic>
      <p:pic>
        <p:nvPicPr>
          <p:cNvPr id="4102" name="Picture 6" descr="Image result for food clipart">
            <a:extLst>
              <a:ext uri="{FF2B5EF4-FFF2-40B4-BE49-F238E27FC236}">
                <a16:creationId xmlns:a16="http://schemas.microsoft.com/office/drawing/2014/main" id="{67EA4782-17AC-4C8E-B610-E086D869C54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5163" y="134485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ular Callout 6">
            <a:extLst>
              <a:ext uri="{FF2B5EF4-FFF2-40B4-BE49-F238E27FC236}">
                <a16:creationId xmlns:a16="http://schemas.microsoft.com/office/drawing/2014/main" id="{401F8DD5-9326-4C96-85B3-89BF6376A39E}"/>
              </a:ext>
            </a:extLst>
          </p:cNvPr>
          <p:cNvSpPr/>
          <p:nvPr/>
        </p:nvSpPr>
        <p:spPr>
          <a:xfrm flipH="1">
            <a:off x="1198900" y="4939035"/>
            <a:ext cx="2729875" cy="1191784"/>
          </a:xfrm>
          <a:prstGeom prst="wedgeRoundRectCallout">
            <a:avLst>
              <a:gd name="adj1" fmla="val 88023"/>
              <a:gd name="adj2" fmla="val 3726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Ich </a:t>
            </a:r>
            <a:r>
              <a:rPr lang="en-GB" sz="2800" b="1" dirty="0" err="1">
                <a:solidFill>
                  <a:schemeClr val="bg1"/>
                </a:solidFill>
                <a:latin typeface="Century Gothic" panose="020B0502020202020204" pitchFamily="34" charset="0"/>
              </a:rPr>
              <a:t>finde</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pic>
        <p:nvPicPr>
          <p:cNvPr id="4104" name="Picture 8" descr="Image result for yummy face clipart">
            <a:extLst>
              <a:ext uri="{FF2B5EF4-FFF2-40B4-BE49-F238E27FC236}">
                <a16:creationId xmlns:a16="http://schemas.microsoft.com/office/drawing/2014/main" id="{5C16A6BD-5E2E-49E4-B1CA-3EB68E0411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010" y="1683708"/>
            <a:ext cx="2562225" cy="17907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ular Callout 6">
            <a:extLst>
              <a:ext uri="{FF2B5EF4-FFF2-40B4-BE49-F238E27FC236}">
                <a16:creationId xmlns:a16="http://schemas.microsoft.com/office/drawing/2014/main" id="{EA1CED31-8526-4EA4-B056-188B345727D1}"/>
              </a:ext>
            </a:extLst>
          </p:cNvPr>
          <p:cNvSpPr/>
          <p:nvPr/>
        </p:nvSpPr>
        <p:spPr>
          <a:xfrm flipH="1">
            <a:off x="88095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er</a:t>
            </a:r>
            <a:r>
              <a:rPr lang="en-GB" sz="2800" b="1" dirty="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es?</a:t>
            </a:r>
          </a:p>
        </p:txBody>
      </p:sp>
      <p:sp>
        <p:nvSpPr>
          <p:cNvPr id="23" name="Rounded Rectangular Callout 6">
            <a:extLst>
              <a:ext uri="{FF2B5EF4-FFF2-40B4-BE49-F238E27FC236}">
                <a16:creationId xmlns:a16="http://schemas.microsoft.com/office/drawing/2014/main" id="{E08C8F5A-92B6-47A1-9604-A877634F3D81}"/>
              </a:ext>
            </a:extLst>
          </p:cNvPr>
          <p:cNvSpPr/>
          <p:nvPr/>
        </p:nvSpPr>
        <p:spPr>
          <a:xfrm flipH="1">
            <a:off x="8815871" y="3669060"/>
            <a:ext cx="2653259" cy="829150"/>
          </a:xfrm>
          <a:prstGeom prst="wedgeRoundRectCallout">
            <a:avLst>
              <a:gd name="adj1" fmla="val -72430"/>
              <a:gd name="adj2" fmla="val -4449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Er</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es …</a:t>
            </a:r>
          </a:p>
        </p:txBody>
      </p:sp>
    </p:spTree>
    <p:extLst>
      <p:ext uri="{BB962C8B-B14F-4D97-AF65-F5344CB8AC3E}">
        <p14:creationId xmlns:p14="http://schemas.microsoft.com/office/powerpoint/2010/main" val="403392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id="{29E93CB0-FA71-41D6-883F-B8ECCB8A605C}"/>
              </a:ext>
            </a:extLst>
          </p:cNvPr>
          <p:cNvSpPr txBox="1"/>
          <p:nvPr/>
        </p:nvSpPr>
        <p:spPr>
          <a:xfrm>
            <a:off x="3962088" y="5238267"/>
            <a:ext cx="8229912" cy="892552"/>
          </a:xfrm>
          <a:prstGeom prst="rect">
            <a:avLst/>
          </a:prstGeom>
          <a:noFill/>
        </p:spPr>
        <p:txBody>
          <a:bodyPr wrap="square" rtlCol="0">
            <a:spAutoFit/>
          </a:bodyPr>
          <a:lstStyle/>
          <a:p>
            <a:r>
              <a:rPr lang="en-GB" sz="2400" i="1" dirty="0">
                <a:solidFill>
                  <a:srgbClr val="1F4E79"/>
                </a:solidFill>
                <a:latin typeface="Century Gothic" panose="020B0502020202020204" pitchFamily="34" charset="0"/>
              </a:rPr>
              <a:t>(</a:t>
            </a:r>
            <a:r>
              <a:rPr lang="en-GB" sz="2400" i="1" dirty="0" err="1">
                <a:solidFill>
                  <a:srgbClr val="1F4E79"/>
                </a:solidFill>
                <a:latin typeface="Century Gothic" panose="020B0502020202020204" pitchFamily="34" charset="0"/>
              </a:rPr>
              <a:t>ziemlich</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ganz</a:t>
            </a:r>
            <a:r>
              <a:rPr lang="en-GB" sz="2400" i="1" dirty="0">
                <a:solidFill>
                  <a:srgbClr val="1F4E79"/>
                </a:solidFill>
                <a:latin typeface="Century Gothic" panose="020B0502020202020204" pitchFamily="34" charset="0"/>
              </a:rPr>
              <a:t> / total / </a:t>
            </a:r>
            <a:r>
              <a:rPr lang="en-GB" sz="2400" i="1" dirty="0" err="1">
                <a:solidFill>
                  <a:srgbClr val="1F4E79"/>
                </a:solidFill>
                <a:latin typeface="Century Gothic" panose="020B0502020202020204" pitchFamily="34" charset="0"/>
              </a:rPr>
              <a:t>ein</a:t>
            </a:r>
            <a:r>
              <a:rPr lang="en-GB" sz="2400" i="1" dirty="0">
                <a:solidFill>
                  <a:srgbClr val="1F4E79"/>
                </a:solidFill>
                <a:latin typeface="Century Gothic" panose="020B0502020202020204" pitchFamily="34" charset="0"/>
              </a:rPr>
              <a:t> </a:t>
            </a:r>
            <a:r>
              <a:rPr lang="en-GB" sz="2400" i="1" dirty="0" err="1">
                <a:solidFill>
                  <a:srgbClr val="1F4E79"/>
                </a:solidFill>
                <a:latin typeface="Century Gothic" panose="020B0502020202020204" pitchFamily="34" charset="0"/>
              </a:rPr>
              <a:t>bisschen</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zu</a:t>
            </a:r>
            <a:r>
              <a:rPr lang="en-GB" sz="2400" i="1" dirty="0">
                <a:solidFill>
                  <a:srgbClr val="1F4E79"/>
                </a:solidFill>
                <a:latin typeface="Century Gothic" panose="020B0502020202020204" pitchFamily="34" charset="0"/>
              </a:rPr>
              <a:t>/</a:t>
            </a:r>
            <a:r>
              <a:rPr lang="en-GB" sz="2400" i="1" dirty="0" err="1">
                <a:solidFill>
                  <a:srgbClr val="1F4E79"/>
                </a:solidFill>
                <a:latin typeface="Century Gothic" panose="020B0502020202020204" pitchFamily="34" charset="0"/>
              </a:rPr>
              <a:t>nicht</a:t>
            </a:r>
            <a:r>
              <a:rPr lang="en-GB" sz="2400" i="1"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schön</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hässlich</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praktisch</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schlecht</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wichtig</a:t>
            </a:r>
            <a:endParaRPr lang="en-GB" sz="2800" dirty="0">
              <a:solidFill>
                <a:srgbClr val="1F4E79"/>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id="{4D286D93-18B8-492A-92DC-8B1FF0D88399}"/>
              </a:ext>
            </a:extLst>
          </p:cNvPr>
          <p:cNvSpPr/>
          <p:nvPr/>
        </p:nvSpPr>
        <p:spPr>
          <a:xfrm flipH="1">
            <a:off x="200688" y="1416504"/>
            <a:ext cx="3390407"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b="1" dirty="0" err="1">
                <a:solidFill>
                  <a:schemeClr val="bg1"/>
                </a:solidFill>
                <a:latin typeface="Century Gothic" panose="020B0502020202020204" pitchFamily="34" charset="0"/>
              </a:rPr>
              <a:t>findest</a:t>
            </a:r>
            <a:r>
              <a:rPr lang="en-GB" sz="2800" b="1" dirty="0">
                <a:solidFill>
                  <a:schemeClr val="bg1"/>
                </a:solidFill>
                <a:latin typeface="Century Gothic" panose="020B0502020202020204" pitchFamily="34" charset="0"/>
              </a:rPr>
              <a:t> du </a:t>
            </a:r>
            <a:r>
              <a:rPr lang="en-GB" sz="2800" dirty="0">
                <a:solidFill>
                  <a:schemeClr val="bg1"/>
                </a:solidFill>
                <a:latin typeface="Century Gothic" panose="020B0502020202020204" pitchFamily="34" charset="0"/>
              </a:rPr>
              <a:t>die </a:t>
            </a:r>
            <a:r>
              <a:rPr lang="en-GB" sz="2800" dirty="0" err="1">
                <a:solidFill>
                  <a:schemeClr val="bg1"/>
                </a:solidFill>
                <a:latin typeface="Century Gothic" panose="020B0502020202020204" pitchFamily="34" charset="0"/>
              </a:rPr>
              <a:t>Schuluniform</a:t>
            </a:r>
            <a:r>
              <a:rPr lang="en-GB" sz="2800" dirty="0">
                <a:solidFill>
                  <a:schemeClr val="bg1"/>
                </a:solidFill>
                <a:latin typeface="Century Gothic" panose="020B0502020202020204" pitchFamily="34" charset="0"/>
              </a:rPr>
              <a:t>?</a:t>
            </a:r>
          </a:p>
        </p:txBody>
      </p:sp>
      <p:sp>
        <p:nvSpPr>
          <p:cNvPr id="20" name="Rounded Rectangular Callout 6">
            <a:extLst>
              <a:ext uri="{FF2B5EF4-FFF2-40B4-BE49-F238E27FC236}">
                <a16:creationId xmlns:a16="http://schemas.microsoft.com/office/drawing/2014/main" id="{401F8DD5-9326-4C96-85B3-89BF6376A39E}"/>
              </a:ext>
            </a:extLst>
          </p:cNvPr>
          <p:cNvSpPr/>
          <p:nvPr/>
        </p:nvSpPr>
        <p:spPr>
          <a:xfrm flipH="1">
            <a:off x="1063990" y="4939035"/>
            <a:ext cx="2898097" cy="1191784"/>
          </a:xfrm>
          <a:prstGeom prst="wedgeRoundRectCallout">
            <a:avLst>
              <a:gd name="adj1" fmla="val 79528"/>
              <a:gd name="adj2" fmla="val 3726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Ich </a:t>
            </a:r>
            <a:r>
              <a:rPr lang="en-GB" sz="2800" b="1" dirty="0" err="1">
                <a:solidFill>
                  <a:schemeClr val="bg1"/>
                </a:solidFill>
                <a:latin typeface="Century Gothic" panose="020B0502020202020204" pitchFamily="34" charset="0"/>
              </a:rPr>
              <a:t>finde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sie</a:t>
            </a:r>
            <a:r>
              <a:rPr lang="en-GB" sz="2800" b="1" dirty="0">
                <a:solidFill>
                  <a:schemeClr val="bg1"/>
                </a:solidFill>
                <a:latin typeface="Century Gothic" panose="020B0502020202020204" pitchFamily="34" charset="0"/>
              </a:rPr>
              <a:t> …</a:t>
            </a:r>
            <a:endParaRPr lang="en-GB" sz="2800" dirty="0">
              <a:solidFill>
                <a:schemeClr val="bg1"/>
              </a:solidFill>
              <a:latin typeface="Century Gothic" panose="020B0502020202020204" pitchFamily="34" charset="0"/>
            </a:endParaRPr>
          </a:p>
        </p:txBody>
      </p:sp>
      <p:sp>
        <p:nvSpPr>
          <p:cNvPr id="22" name="Rounded Rectangular Callout 6">
            <a:extLst>
              <a:ext uri="{FF2B5EF4-FFF2-40B4-BE49-F238E27FC236}">
                <a16:creationId xmlns:a16="http://schemas.microsoft.com/office/drawing/2014/main" id="{EA1CED31-8526-4EA4-B056-188B345727D1}"/>
              </a:ext>
            </a:extLst>
          </p:cNvPr>
          <p:cNvSpPr/>
          <p:nvPr/>
        </p:nvSpPr>
        <p:spPr>
          <a:xfrm flipH="1">
            <a:off x="88095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er</a:t>
            </a:r>
            <a:r>
              <a:rPr lang="en-GB" sz="2800" b="1"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sie</a:t>
            </a:r>
            <a:r>
              <a:rPr lang="en-GB" sz="2800" dirty="0">
                <a:solidFill>
                  <a:schemeClr val="bg1"/>
                </a:solidFill>
                <a:latin typeface="Century Gothic" panose="020B0502020202020204" pitchFamily="34" charset="0"/>
              </a:rPr>
              <a:t>?</a:t>
            </a:r>
          </a:p>
        </p:txBody>
      </p:sp>
      <p:sp>
        <p:nvSpPr>
          <p:cNvPr id="23" name="Rounded Rectangular Callout 6">
            <a:extLst>
              <a:ext uri="{FF2B5EF4-FFF2-40B4-BE49-F238E27FC236}">
                <a16:creationId xmlns:a16="http://schemas.microsoft.com/office/drawing/2014/main" id="{E08C8F5A-92B6-47A1-9604-A877634F3D81}"/>
              </a:ext>
            </a:extLst>
          </p:cNvPr>
          <p:cNvSpPr/>
          <p:nvPr/>
        </p:nvSpPr>
        <p:spPr>
          <a:xfrm flipH="1">
            <a:off x="8815871" y="3669060"/>
            <a:ext cx="2653259" cy="829150"/>
          </a:xfrm>
          <a:prstGeom prst="wedgeRoundRectCallout">
            <a:avLst>
              <a:gd name="adj1" fmla="val -72430"/>
              <a:gd name="adj2" fmla="val -4449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Er</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sie</a:t>
            </a:r>
            <a:r>
              <a:rPr lang="en-GB" sz="2800" dirty="0">
                <a:solidFill>
                  <a:schemeClr val="bg1"/>
                </a:solidFill>
                <a:latin typeface="Century Gothic" panose="020B0502020202020204" pitchFamily="34" charset="0"/>
              </a:rPr>
              <a:t> …</a:t>
            </a:r>
          </a:p>
        </p:txBody>
      </p:sp>
      <p:pic>
        <p:nvPicPr>
          <p:cNvPr id="5122" name="Picture 2" descr="Image result for yummy face clipart">
            <a:extLst>
              <a:ext uri="{FF2B5EF4-FFF2-40B4-BE49-F238E27FC236}">
                <a16:creationId xmlns:a16="http://schemas.microsoft.com/office/drawing/2014/main" id="{466DE2F1-CB2B-4C08-969B-8E42A2F45DF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6005" y="1578222"/>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school blazer uniform">
            <a:extLst>
              <a:ext uri="{FF2B5EF4-FFF2-40B4-BE49-F238E27FC236}">
                <a16:creationId xmlns:a16="http://schemas.microsoft.com/office/drawing/2014/main" id="{C733CFD1-3905-4387-8C27-6D765F758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886" y="1416504"/>
            <a:ext cx="3610147" cy="3406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50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id="{29E93CB0-FA71-41D6-883F-B8ECCB8A605C}"/>
              </a:ext>
            </a:extLst>
          </p:cNvPr>
          <p:cNvSpPr txBox="1"/>
          <p:nvPr/>
        </p:nvSpPr>
        <p:spPr>
          <a:xfrm>
            <a:off x="3792200" y="5351080"/>
            <a:ext cx="8399800" cy="830997"/>
          </a:xfrm>
          <a:prstGeom prst="rect">
            <a:avLst/>
          </a:prstGeom>
          <a:noFill/>
        </p:spPr>
        <p:txBody>
          <a:bodyPr wrap="square" rtlCol="0">
            <a:spAutoFit/>
          </a:bodyPr>
          <a:lstStyle/>
          <a:p>
            <a:r>
              <a:rPr lang="en-GB" sz="2400" i="1" dirty="0">
                <a:solidFill>
                  <a:srgbClr val="1F4E79"/>
                </a:solidFill>
                <a:latin typeface="Century Gothic" panose="020B0502020202020204" pitchFamily="34" charset="0"/>
              </a:rPr>
              <a:t>(</a:t>
            </a:r>
            <a:r>
              <a:rPr lang="en-GB" sz="2400" i="1" dirty="0" err="1">
                <a:solidFill>
                  <a:srgbClr val="1F4E79"/>
                </a:solidFill>
                <a:latin typeface="Century Gothic" panose="020B0502020202020204" pitchFamily="34" charset="0"/>
              </a:rPr>
              <a:t>ziemlich</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ganz</a:t>
            </a:r>
            <a:r>
              <a:rPr lang="en-GB" sz="2400" i="1" dirty="0">
                <a:solidFill>
                  <a:srgbClr val="1F4E79"/>
                </a:solidFill>
                <a:latin typeface="Century Gothic" panose="020B0502020202020204" pitchFamily="34" charset="0"/>
              </a:rPr>
              <a:t> / total / </a:t>
            </a:r>
            <a:r>
              <a:rPr lang="en-GB" sz="2400" i="1" dirty="0" err="1">
                <a:solidFill>
                  <a:srgbClr val="1F4E79"/>
                </a:solidFill>
                <a:latin typeface="Century Gothic" panose="020B0502020202020204" pitchFamily="34" charset="0"/>
              </a:rPr>
              <a:t>ein</a:t>
            </a:r>
            <a:r>
              <a:rPr lang="en-GB" sz="2400" i="1" dirty="0">
                <a:solidFill>
                  <a:srgbClr val="1F4E79"/>
                </a:solidFill>
                <a:latin typeface="Century Gothic" panose="020B0502020202020204" pitchFamily="34" charset="0"/>
              </a:rPr>
              <a:t> </a:t>
            </a:r>
            <a:r>
              <a:rPr lang="en-GB" sz="2400" i="1" dirty="0" err="1">
                <a:solidFill>
                  <a:srgbClr val="1F4E79"/>
                </a:solidFill>
                <a:latin typeface="Century Gothic" panose="020B0502020202020204" pitchFamily="34" charset="0"/>
              </a:rPr>
              <a:t>bisschen</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zu</a:t>
            </a:r>
            <a:r>
              <a:rPr lang="en-GB" sz="2400" i="1" dirty="0">
                <a:solidFill>
                  <a:srgbClr val="1F4E79"/>
                </a:solidFill>
                <a:latin typeface="Century Gothic" panose="020B0502020202020204" pitchFamily="34" charset="0"/>
              </a:rPr>
              <a:t> / </a:t>
            </a:r>
            <a:r>
              <a:rPr lang="en-GB" sz="2400" i="1" dirty="0" err="1">
                <a:solidFill>
                  <a:srgbClr val="1F4E79"/>
                </a:solidFill>
                <a:latin typeface="Century Gothic" panose="020B0502020202020204" pitchFamily="34" charset="0"/>
              </a:rPr>
              <a:t>nicht</a:t>
            </a:r>
            <a:r>
              <a:rPr lang="en-GB" sz="2400" i="1"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langweilig</a:t>
            </a:r>
            <a:r>
              <a:rPr lang="en-GB" sz="2400" dirty="0">
                <a:solidFill>
                  <a:srgbClr val="1F4E79"/>
                </a:solidFill>
                <a:latin typeface="Century Gothic" panose="020B0502020202020204" pitchFamily="34" charset="0"/>
              </a:rPr>
              <a:t> / </a:t>
            </a:r>
            <a:r>
              <a:rPr lang="en-GB" sz="2400" dirty="0" err="1">
                <a:solidFill>
                  <a:srgbClr val="1F4E79"/>
                </a:solidFill>
                <a:latin typeface="Century Gothic" panose="020B0502020202020204" pitchFamily="34" charset="0"/>
              </a:rPr>
              <a:t>schlecht</a:t>
            </a:r>
            <a:r>
              <a:rPr lang="en-GB" sz="2400" dirty="0">
                <a:solidFill>
                  <a:srgbClr val="1F4E79"/>
                </a:solidFill>
                <a:latin typeface="Century Gothic" panose="020B0502020202020204" pitchFamily="34" charset="0"/>
              </a:rPr>
              <a:t> / nett / toll / </a:t>
            </a:r>
            <a:r>
              <a:rPr lang="en-GB" sz="2400" dirty="0" err="1">
                <a:solidFill>
                  <a:srgbClr val="1F4E79"/>
                </a:solidFill>
                <a:latin typeface="Century Gothic" panose="020B0502020202020204" pitchFamily="34" charset="0"/>
              </a:rPr>
              <a:t>streng</a:t>
            </a:r>
            <a:r>
              <a:rPr lang="en-GB" sz="2400" dirty="0">
                <a:solidFill>
                  <a:srgbClr val="1F4E79"/>
                </a:solidFill>
                <a:latin typeface="Century Gothic" panose="020B0502020202020204" pitchFamily="34" charset="0"/>
              </a:rPr>
              <a:t> / in </a:t>
            </a:r>
            <a:r>
              <a:rPr lang="en-GB" sz="2400" dirty="0" err="1">
                <a:solidFill>
                  <a:srgbClr val="1F4E79"/>
                </a:solidFill>
                <a:latin typeface="Century Gothic" panose="020B0502020202020204" pitchFamily="34" charset="0"/>
              </a:rPr>
              <a:t>Ordnung</a:t>
            </a:r>
            <a:endParaRPr lang="en-GB" sz="2400" dirty="0">
              <a:solidFill>
                <a:srgbClr val="1F4E79"/>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id="{4D286D93-18B8-492A-92DC-8B1FF0D88399}"/>
              </a:ext>
            </a:extLst>
          </p:cNvPr>
          <p:cNvSpPr/>
          <p:nvPr/>
        </p:nvSpPr>
        <p:spPr>
          <a:xfrm flipH="1">
            <a:off x="372840" y="1416504"/>
            <a:ext cx="2919487"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b="1" dirty="0" err="1">
                <a:solidFill>
                  <a:schemeClr val="bg1"/>
                </a:solidFill>
                <a:latin typeface="Century Gothic" panose="020B0502020202020204" pitchFamily="34" charset="0"/>
              </a:rPr>
              <a:t>findest</a:t>
            </a:r>
            <a:r>
              <a:rPr lang="en-GB" sz="2800" b="1" dirty="0">
                <a:solidFill>
                  <a:schemeClr val="bg1"/>
                </a:solidFill>
                <a:latin typeface="Century Gothic" panose="020B0502020202020204" pitchFamily="34" charset="0"/>
              </a:rPr>
              <a:t> du </a:t>
            </a:r>
            <a:r>
              <a:rPr lang="en-GB" sz="2800" dirty="0">
                <a:solidFill>
                  <a:schemeClr val="bg1"/>
                </a:solidFill>
                <a:latin typeface="Century Gothic" panose="020B0502020202020204" pitchFamily="34" charset="0"/>
              </a:rPr>
              <a:t>den Lehrer?</a:t>
            </a:r>
          </a:p>
        </p:txBody>
      </p:sp>
      <p:sp>
        <p:nvSpPr>
          <p:cNvPr id="20" name="Rounded Rectangular Callout 6">
            <a:extLst>
              <a:ext uri="{FF2B5EF4-FFF2-40B4-BE49-F238E27FC236}">
                <a16:creationId xmlns:a16="http://schemas.microsoft.com/office/drawing/2014/main" id="{401F8DD5-9326-4C96-85B3-89BF6376A39E}"/>
              </a:ext>
            </a:extLst>
          </p:cNvPr>
          <p:cNvSpPr/>
          <p:nvPr/>
        </p:nvSpPr>
        <p:spPr>
          <a:xfrm flipH="1">
            <a:off x="814612" y="4939035"/>
            <a:ext cx="2921994" cy="1191784"/>
          </a:xfrm>
          <a:prstGeom prst="wedgeRoundRectCallout">
            <a:avLst>
              <a:gd name="adj1" fmla="val 70954"/>
              <a:gd name="adj2" fmla="val 3447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Ich </a:t>
            </a:r>
            <a:r>
              <a:rPr lang="en-GB" sz="2800" b="1" dirty="0" err="1">
                <a:solidFill>
                  <a:schemeClr val="bg1"/>
                </a:solidFill>
                <a:latin typeface="Century Gothic" panose="020B0502020202020204" pitchFamily="34" charset="0"/>
              </a:rPr>
              <a:t>finde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ihn</a:t>
            </a:r>
            <a:r>
              <a:rPr lang="en-GB" sz="2800" b="1" dirty="0">
                <a:solidFill>
                  <a:schemeClr val="bg1"/>
                </a:solidFill>
                <a:latin typeface="Century Gothic" panose="020B0502020202020204" pitchFamily="34" charset="0"/>
              </a:rPr>
              <a:t> …</a:t>
            </a:r>
            <a:endParaRPr lang="en-GB" sz="2800" dirty="0">
              <a:solidFill>
                <a:schemeClr val="bg1"/>
              </a:solidFill>
              <a:latin typeface="Century Gothic" panose="020B0502020202020204" pitchFamily="34" charset="0"/>
            </a:endParaRPr>
          </a:p>
        </p:txBody>
      </p:sp>
      <p:sp>
        <p:nvSpPr>
          <p:cNvPr id="22" name="Rounded Rectangular Callout 6">
            <a:extLst>
              <a:ext uri="{FF2B5EF4-FFF2-40B4-BE49-F238E27FC236}">
                <a16:creationId xmlns:a16="http://schemas.microsoft.com/office/drawing/2014/main" id="{EA1CED31-8526-4EA4-B056-188B345727D1}"/>
              </a:ext>
            </a:extLst>
          </p:cNvPr>
          <p:cNvSpPr/>
          <p:nvPr/>
        </p:nvSpPr>
        <p:spPr>
          <a:xfrm flipH="1">
            <a:off x="88760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sie</a:t>
            </a:r>
            <a:r>
              <a:rPr lang="en-GB" sz="2800" b="1"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ihn</a:t>
            </a:r>
            <a:r>
              <a:rPr lang="en-GB" sz="2800" dirty="0">
                <a:solidFill>
                  <a:schemeClr val="bg1"/>
                </a:solidFill>
                <a:latin typeface="Century Gothic" panose="020B0502020202020204" pitchFamily="34" charset="0"/>
              </a:rPr>
              <a:t>?</a:t>
            </a:r>
          </a:p>
        </p:txBody>
      </p:sp>
      <p:sp>
        <p:nvSpPr>
          <p:cNvPr id="23" name="Rounded Rectangular Callout 6">
            <a:extLst>
              <a:ext uri="{FF2B5EF4-FFF2-40B4-BE49-F238E27FC236}">
                <a16:creationId xmlns:a16="http://schemas.microsoft.com/office/drawing/2014/main" id="{E08C8F5A-92B6-47A1-9604-A877634F3D81}"/>
              </a:ext>
            </a:extLst>
          </p:cNvPr>
          <p:cNvSpPr/>
          <p:nvPr/>
        </p:nvSpPr>
        <p:spPr>
          <a:xfrm flipH="1">
            <a:off x="8583120" y="3685685"/>
            <a:ext cx="2991648" cy="829150"/>
          </a:xfrm>
          <a:prstGeom prst="wedgeRoundRectCallout">
            <a:avLst>
              <a:gd name="adj1" fmla="val -72430"/>
              <a:gd name="adj2" fmla="val -4449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Sie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ihn</a:t>
            </a:r>
            <a:r>
              <a:rPr lang="en-GB" sz="2800" dirty="0">
                <a:solidFill>
                  <a:schemeClr val="bg1"/>
                </a:solidFill>
                <a:latin typeface="Century Gothic" panose="020B0502020202020204" pitchFamily="34" charset="0"/>
              </a:rPr>
              <a:t> …</a:t>
            </a:r>
          </a:p>
        </p:txBody>
      </p:sp>
      <p:pic>
        <p:nvPicPr>
          <p:cNvPr id="7170" name="Picture 2" descr="Image result for male teacher">
            <a:extLst>
              <a:ext uri="{FF2B5EF4-FFF2-40B4-BE49-F238E27FC236}">
                <a16:creationId xmlns:a16="http://schemas.microsoft.com/office/drawing/2014/main" id="{F5D14988-2958-4521-8C69-522547488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250" y="1721153"/>
            <a:ext cx="3986695" cy="2847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ounded Rectangular Callout 54">
            <a:extLst>
              <a:ext uri="{FF2B5EF4-FFF2-40B4-BE49-F238E27FC236}">
                <a16:creationId xmlns:a16="http://schemas.microsoft.com/office/drawing/2014/main" id="{3F257167-792C-4848-98A9-9D34256010D1}"/>
              </a:ext>
            </a:extLst>
          </p:cNvPr>
          <p:cNvSpPr/>
          <p:nvPr/>
        </p:nvSpPr>
        <p:spPr>
          <a:xfrm>
            <a:off x="3985985" y="1650571"/>
            <a:ext cx="3449223" cy="3023724"/>
          </a:xfrm>
          <a:prstGeom prst="wedgeRoundRectCallout">
            <a:avLst>
              <a:gd name="adj1" fmla="val 7989"/>
              <a:gd name="adj2" fmla="val -76446"/>
              <a:gd name="adj3" fmla="val 16667"/>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endParaRPr lang="en-GB" sz="2200" b="1" dirty="0">
              <a:latin typeface="Century Gothic" panose="020B0502020202020204" pitchFamily="34" charset="0"/>
            </a:endParaRPr>
          </a:p>
          <a:p>
            <a:pPr algn="ctr"/>
            <a:r>
              <a:rPr lang="en-GB" sz="2200" dirty="0">
                <a:latin typeface="Century Gothic" panose="020B0502020202020204" pitchFamily="34" charset="0"/>
              </a:rPr>
              <a:t>After a verb, the masculine definite article changes from </a:t>
            </a:r>
            <a:r>
              <a:rPr lang="en-GB" sz="2200" i="1" dirty="0">
                <a:latin typeface="Century Gothic" panose="020B0502020202020204" pitchFamily="34" charset="0"/>
              </a:rPr>
              <a:t>der</a:t>
            </a:r>
            <a:r>
              <a:rPr lang="en-GB" sz="2200" dirty="0">
                <a:latin typeface="Century Gothic" panose="020B0502020202020204" pitchFamily="34" charset="0"/>
              </a:rPr>
              <a:t> to </a:t>
            </a:r>
            <a:r>
              <a:rPr lang="en-GB" sz="2200" b="1" i="1" dirty="0">
                <a:latin typeface="Century Gothic" panose="020B0502020202020204" pitchFamily="34" charset="0"/>
              </a:rPr>
              <a:t>den </a:t>
            </a:r>
            <a:r>
              <a:rPr lang="en-GB" sz="2200" dirty="0">
                <a:latin typeface="Century Gothic" panose="020B0502020202020204" pitchFamily="34" charset="0"/>
              </a:rPr>
              <a:t>and the object pronoun changes from</a:t>
            </a:r>
            <a:r>
              <a:rPr lang="en-GB" sz="2200" b="1" i="1" dirty="0">
                <a:latin typeface="Century Gothic" panose="020B0502020202020204" pitchFamily="34" charset="0"/>
              </a:rPr>
              <a:t> </a:t>
            </a:r>
            <a:r>
              <a:rPr lang="en-GB" sz="2200" dirty="0" err="1">
                <a:latin typeface="Century Gothic" panose="020B0502020202020204" pitchFamily="34" charset="0"/>
              </a:rPr>
              <a:t>er</a:t>
            </a:r>
            <a:r>
              <a:rPr lang="en-GB" sz="2200" dirty="0">
                <a:latin typeface="Century Gothic" panose="020B0502020202020204" pitchFamily="34" charset="0"/>
              </a:rPr>
              <a:t> to </a:t>
            </a:r>
            <a:r>
              <a:rPr lang="en-GB" sz="2200" b="1" i="1" dirty="0" err="1">
                <a:latin typeface="Century Gothic" panose="020B0502020202020204" pitchFamily="34" charset="0"/>
              </a:rPr>
              <a:t>ihn</a:t>
            </a:r>
            <a:r>
              <a:rPr lang="en-GB" sz="2200" b="1" i="1" dirty="0">
                <a:latin typeface="Century Gothic" panose="020B0502020202020204" pitchFamily="34" charset="0"/>
              </a:rPr>
              <a:t>.</a:t>
            </a:r>
            <a:endParaRPr lang="en-GB" sz="2200" dirty="0">
              <a:latin typeface="Century Gothic" panose="020B0502020202020204" pitchFamily="34" charset="0"/>
            </a:endParaRPr>
          </a:p>
        </p:txBody>
      </p:sp>
      <p:sp>
        <p:nvSpPr>
          <p:cNvPr id="2" name="Oval 1">
            <a:extLst>
              <a:ext uri="{FF2B5EF4-FFF2-40B4-BE49-F238E27FC236}">
                <a16:creationId xmlns:a16="http://schemas.microsoft.com/office/drawing/2014/main" id="{230B8FE3-162E-402A-AF4A-86D6FFB60678}"/>
              </a:ext>
            </a:extLst>
          </p:cNvPr>
          <p:cNvSpPr/>
          <p:nvPr/>
        </p:nvSpPr>
        <p:spPr>
          <a:xfrm>
            <a:off x="794479" y="1982416"/>
            <a:ext cx="719528"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E4F0F44C-397B-4730-BCF9-4619C374BAD7}"/>
              </a:ext>
            </a:extLst>
          </p:cNvPr>
          <p:cNvSpPr/>
          <p:nvPr/>
        </p:nvSpPr>
        <p:spPr>
          <a:xfrm>
            <a:off x="2503358" y="5238099"/>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2D3AB3D0-756D-475A-A6A0-4BB14BE752E6}"/>
              </a:ext>
            </a:extLst>
          </p:cNvPr>
          <p:cNvSpPr/>
          <p:nvPr/>
        </p:nvSpPr>
        <p:spPr>
          <a:xfrm>
            <a:off x="9771758" y="794188"/>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90BCA8E7-9647-480E-A08C-0F85FCC52192}"/>
              </a:ext>
            </a:extLst>
          </p:cNvPr>
          <p:cNvSpPr/>
          <p:nvPr/>
        </p:nvSpPr>
        <p:spPr>
          <a:xfrm>
            <a:off x="10341600" y="3816390"/>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Arrow Connector 5">
            <a:extLst>
              <a:ext uri="{FF2B5EF4-FFF2-40B4-BE49-F238E27FC236}">
                <a16:creationId xmlns:a16="http://schemas.microsoft.com/office/drawing/2014/main" id="{407489A4-23C8-4416-BB6D-D17DAC1E0F42}"/>
              </a:ext>
            </a:extLst>
          </p:cNvPr>
          <p:cNvCxnSpPr/>
          <p:nvPr/>
        </p:nvCxnSpPr>
        <p:spPr>
          <a:xfrm flipH="1" flipV="1">
            <a:off x="1514007" y="2413416"/>
            <a:ext cx="3777521" cy="1015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9996F2A-6CCA-4292-9F29-40AE7A39BA1B}"/>
              </a:ext>
            </a:extLst>
          </p:cNvPr>
          <p:cNvCxnSpPr>
            <a:cxnSpLocks/>
          </p:cNvCxnSpPr>
          <p:nvPr/>
        </p:nvCxnSpPr>
        <p:spPr>
          <a:xfrm flipH="1">
            <a:off x="3155750" y="4630896"/>
            <a:ext cx="2247459" cy="742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D2E24CE-9963-4F2B-8019-93B7D53AEA7A}"/>
              </a:ext>
            </a:extLst>
          </p:cNvPr>
          <p:cNvCxnSpPr>
            <a:cxnSpLocks/>
          </p:cNvCxnSpPr>
          <p:nvPr/>
        </p:nvCxnSpPr>
        <p:spPr>
          <a:xfrm flipV="1">
            <a:off x="5849451" y="1286928"/>
            <a:ext cx="3892327" cy="31253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3E5754-D206-4ACC-9A70-F96DD9FFCFD5}"/>
              </a:ext>
            </a:extLst>
          </p:cNvPr>
          <p:cNvCxnSpPr>
            <a:cxnSpLocks/>
          </p:cNvCxnSpPr>
          <p:nvPr/>
        </p:nvCxnSpPr>
        <p:spPr>
          <a:xfrm flipV="1">
            <a:off x="6001851" y="4297092"/>
            <a:ext cx="4297850" cy="267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172" name="Picture 4" descr="Image result for ok emoticon">
            <a:extLst>
              <a:ext uri="{FF2B5EF4-FFF2-40B4-BE49-F238E27FC236}">
                <a16:creationId xmlns:a16="http://schemas.microsoft.com/office/drawing/2014/main" id="{A35BF231-FF2D-4BE7-8D31-5B4E665BCB1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80241" y="1606889"/>
            <a:ext cx="1942837" cy="194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83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1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P spid="12" grpId="0" animBg="1"/>
      <p:bldP spid="2"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200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8800"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id="{29E93CB0-FA71-41D6-883F-B8ECCB8A605C}"/>
              </a:ext>
            </a:extLst>
          </p:cNvPr>
          <p:cNvSpPr txBox="1"/>
          <p:nvPr/>
        </p:nvSpPr>
        <p:spPr>
          <a:xfrm>
            <a:off x="3866540" y="5185121"/>
            <a:ext cx="8561532" cy="861774"/>
          </a:xfrm>
          <a:prstGeom prst="rect">
            <a:avLst/>
          </a:prstGeom>
          <a:noFill/>
        </p:spPr>
        <p:txBody>
          <a:bodyPr wrap="square" rtlCol="0">
            <a:spAutoFit/>
          </a:bodyPr>
          <a:lstStyle/>
          <a:p>
            <a:r>
              <a:rPr lang="en-GB" sz="2400" i="1" dirty="0">
                <a:solidFill>
                  <a:schemeClr val="accent1">
                    <a:lumMod val="50000"/>
                  </a:schemeClr>
                </a:solidFill>
                <a:latin typeface="Century Gothic" panose="020B0502020202020204" pitchFamily="34" charset="0"/>
              </a:rPr>
              <a:t>(</a:t>
            </a:r>
            <a:r>
              <a:rPr lang="en-GB" sz="2400" i="1" dirty="0" err="1">
                <a:solidFill>
                  <a:schemeClr val="accent1">
                    <a:lumMod val="50000"/>
                  </a:schemeClr>
                </a:solidFill>
                <a:latin typeface="Century Gothic" panose="020B0502020202020204" pitchFamily="34" charset="0"/>
              </a:rPr>
              <a:t>ziemlich</a:t>
            </a:r>
            <a:r>
              <a:rPr lang="en-GB" sz="2400" i="1" dirty="0">
                <a:solidFill>
                  <a:schemeClr val="accent1">
                    <a:lumMod val="50000"/>
                  </a:schemeClr>
                </a:solidFill>
                <a:latin typeface="Century Gothic" panose="020B0502020202020204" pitchFamily="34" charset="0"/>
              </a:rPr>
              <a:t> / </a:t>
            </a:r>
            <a:r>
              <a:rPr lang="en-GB" sz="2400" i="1" dirty="0" err="1">
                <a:solidFill>
                  <a:schemeClr val="accent1">
                    <a:lumMod val="50000"/>
                  </a:schemeClr>
                </a:solidFill>
                <a:latin typeface="Century Gothic" panose="020B0502020202020204" pitchFamily="34" charset="0"/>
              </a:rPr>
              <a:t>ganz</a:t>
            </a:r>
            <a:r>
              <a:rPr lang="en-GB" sz="2400" i="1" dirty="0">
                <a:solidFill>
                  <a:schemeClr val="accent1">
                    <a:lumMod val="50000"/>
                  </a:schemeClr>
                </a:solidFill>
                <a:latin typeface="Century Gothic" panose="020B0502020202020204" pitchFamily="34" charset="0"/>
              </a:rPr>
              <a:t> / total / </a:t>
            </a:r>
            <a:r>
              <a:rPr lang="en-GB" sz="2400" i="1" dirty="0" err="1">
                <a:solidFill>
                  <a:schemeClr val="accent1">
                    <a:lumMod val="50000"/>
                  </a:schemeClr>
                </a:solidFill>
                <a:latin typeface="Century Gothic" panose="020B0502020202020204" pitchFamily="34" charset="0"/>
              </a:rPr>
              <a:t>ein</a:t>
            </a:r>
            <a:r>
              <a:rPr lang="en-GB" sz="2400" i="1" dirty="0">
                <a:solidFill>
                  <a:schemeClr val="accent1">
                    <a:lumMod val="50000"/>
                  </a:schemeClr>
                </a:solidFill>
                <a:latin typeface="Century Gothic" panose="020B0502020202020204" pitchFamily="34" charset="0"/>
              </a:rPr>
              <a:t> </a:t>
            </a:r>
            <a:r>
              <a:rPr lang="en-GB" sz="2400" i="1" dirty="0" err="1">
                <a:solidFill>
                  <a:schemeClr val="accent1">
                    <a:lumMod val="50000"/>
                  </a:schemeClr>
                </a:solidFill>
                <a:latin typeface="Century Gothic" panose="020B0502020202020204" pitchFamily="34" charset="0"/>
              </a:rPr>
              <a:t>bisschen</a:t>
            </a:r>
            <a:r>
              <a:rPr lang="en-GB" sz="2400" i="1" dirty="0">
                <a:solidFill>
                  <a:schemeClr val="accent1">
                    <a:lumMod val="50000"/>
                  </a:schemeClr>
                </a:solidFill>
                <a:latin typeface="Century Gothic" panose="020B0502020202020204" pitchFamily="34" charset="0"/>
              </a:rPr>
              <a:t> / </a:t>
            </a:r>
            <a:r>
              <a:rPr lang="en-GB" sz="2400" i="1" dirty="0" err="1">
                <a:solidFill>
                  <a:schemeClr val="accent1">
                    <a:lumMod val="50000"/>
                  </a:schemeClr>
                </a:solidFill>
                <a:latin typeface="Century Gothic" panose="020B0502020202020204" pitchFamily="34" charset="0"/>
              </a:rPr>
              <a:t>zu</a:t>
            </a:r>
            <a:r>
              <a:rPr lang="en-GB" sz="2400" i="1" dirty="0">
                <a:solidFill>
                  <a:schemeClr val="accent1">
                    <a:lumMod val="50000"/>
                  </a:schemeClr>
                </a:solidFill>
                <a:latin typeface="Century Gothic" panose="020B0502020202020204" pitchFamily="34" charset="0"/>
              </a:rPr>
              <a:t> / </a:t>
            </a:r>
            <a:r>
              <a:rPr lang="en-GB" sz="2400" i="1" dirty="0" err="1">
                <a:solidFill>
                  <a:schemeClr val="accent1">
                    <a:lumMod val="50000"/>
                  </a:schemeClr>
                </a:solidFill>
                <a:latin typeface="Century Gothic" panose="020B0502020202020204" pitchFamily="34" charset="0"/>
              </a:rPr>
              <a:t>nicht</a:t>
            </a:r>
            <a:r>
              <a:rPr lang="en-GB" sz="2400" i="1"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schwierig</a:t>
            </a:r>
            <a:r>
              <a:rPr lang="en-GB" sz="2600" dirty="0">
                <a:solidFill>
                  <a:schemeClr val="accent1">
                    <a:lumMod val="50000"/>
                  </a:schemeClr>
                </a:solidFill>
                <a:latin typeface="Century Gothic" panose="020B0502020202020204" pitchFamily="34" charset="0"/>
              </a:rPr>
              <a:t> / </a:t>
            </a:r>
            <a:r>
              <a:rPr lang="en-GB" sz="2600" dirty="0" err="1">
                <a:solidFill>
                  <a:schemeClr val="accent1">
                    <a:lumMod val="50000"/>
                  </a:schemeClr>
                </a:solidFill>
                <a:latin typeface="Century Gothic" panose="020B0502020202020204" pitchFamily="34" charset="0"/>
              </a:rPr>
              <a:t>langweilig</a:t>
            </a:r>
            <a:r>
              <a:rPr lang="en-GB" sz="2600" dirty="0">
                <a:solidFill>
                  <a:schemeClr val="accent1">
                    <a:lumMod val="50000"/>
                  </a:schemeClr>
                </a:solidFill>
                <a:latin typeface="Century Gothic" panose="020B0502020202020204" pitchFamily="34" charset="0"/>
              </a:rPr>
              <a:t> / </a:t>
            </a:r>
            <a:r>
              <a:rPr lang="en-GB" sz="2600" dirty="0" err="1">
                <a:solidFill>
                  <a:schemeClr val="accent1">
                    <a:lumMod val="50000"/>
                  </a:schemeClr>
                </a:solidFill>
                <a:latin typeface="Century Gothic" panose="020B0502020202020204" pitchFamily="34" charset="0"/>
              </a:rPr>
              <a:t>schlecht</a:t>
            </a:r>
            <a:r>
              <a:rPr lang="en-GB" sz="2600" dirty="0">
                <a:solidFill>
                  <a:schemeClr val="accent1">
                    <a:lumMod val="50000"/>
                  </a:schemeClr>
                </a:solidFill>
                <a:latin typeface="Century Gothic" panose="020B0502020202020204" pitchFamily="34" charset="0"/>
              </a:rPr>
              <a:t> / </a:t>
            </a:r>
            <a:r>
              <a:rPr lang="en-GB" sz="2600" dirty="0" err="1">
                <a:solidFill>
                  <a:schemeClr val="accent1">
                    <a:lumMod val="50000"/>
                  </a:schemeClr>
                </a:solidFill>
                <a:latin typeface="Century Gothic" panose="020B0502020202020204" pitchFamily="34" charset="0"/>
              </a:rPr>
              <a:t>wichtig</a:t>
            </a:r>
            <a:r>
              <a:rPr lang="en-GB" sz="2600" dirty="0">
                <a:solidFill>
                  <a:schemeClr val="accent1">
                    <a:lumMod val="50000"/>
                  </a:schemeClr>
                </a:solidFill>
                <a:latin typeface="Century Gothic" panose="020B0502020202020204" pitchFamily="34" charset="0"/>
              </a:rPr>
              <a:t> / </a:t>
            </a:r>
            <a:r>
              <a:rPr lang="en-GB" sz="2600" dirty="0" err="1">
                <a:solidFill>
                  <a:schemeClr val="accent1">
                    <a:lumMod val="50000"/>
                  </a:schemeClr>
                </a:solidFill>
                <a:latin typeface="Century Gothic" panose="020B0502020202020204" pitchFamily="34" charset="0"/>
              </a:rPr>
              <a:t>leicht</a:t>
            </a:r>
            <a:endParaRPr lang="en-GB" sz="2600" dirty="0">
              <a:solidFill>
                <a:schemeClr val="accent1">
                  <a:lumMod val="50000"/>
                </a:schemeClr>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id="{4D286D93-18B8-492A-92DC-8B1FF0D88399}"/>
              </a:ext>
            </a:extLst>
          </p:cNvPr>
          <p:cNvSpPr/>
          <p:nvPr/>
        </p:nvSpPr>
        <p:spPr>
          <a:xfrm flipH="1">
            <a:off x="239839" y="1416504"/>
            <a:ext cx="3151753"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Wie</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findest</a:t>
            </a:r>
            <a:r>
              <a:rPr lang="en-GB" sz="2800" b="1" dirty="0">
                <a:solidFill>
                  <a:schemeClr val="bg1"/>
                </a:solidFill>
                <a:latin typeface="Century Gothic" panose="020B0502020202020204" pitchFamily="34" charset="0"/>
              </a:rPr>
              <a:t> du </a:t>
            </a:r>
            <a:r>
              <a:rPr lang="en-GB" sz="2800" dirty="0">
                <a:solidFill>
                  <a:schemeClr val="bg1"/>
                </a:solidFill>
                <a:latin typeface="Century Gothic" panose="020B0502020202020204" pitchFamily="34" charset="0"/>
              </a:rPr>
              <a:t>den </a:t>
            </a:r>
            <a:r>
              <a:rPr lang="en-GB" sz="2800" dirty="0" err="1">
                <a:solidFill>
                  <a:schemeClr val="bg1"/>
                </a:solidFill>
                <a:latin typeface="Century Gothic" panose="020B0502020202020204" pitchFamily="34" charset="0"/>
              </a:rPr>
              <a:t>Unterricht</a:t>
            </a:r>
            <a:r>
              <a:rPr lang="en-GB" sz="2800" dirty="0">
                <a:solidFill>
                  <a:schemeClr val="bg1"/>
                </a:solidFill>
                <a:latin typeface="Century Gothic" panose="020B0502020202020204" pitchFamily="34" charset="0"/>
              </a:rPr>
              <a:t>?</a:t>
            </a:r>
          </a:p>
        </p:txBody>
      </p:sp>
      <p:sp>
        <p:nvSpPr>
          <p:cNvPr id="20" name="Rounded Rectangular Callout 6">
            <a:extLst>
              <a:ext uri="{FF2B5EF4-FFF2-40B4-BE49-F238E27FC236}">
                <a16:creationId xmlns:a16="http://schemas.microsoft.com/office/drawing/2014/main" id="{401F8DD5-9326-4C96-85B3-89BF6376A39E}"/>
              </a:ext>
            </a:extLst>
          </p:cNvPr>
          <p:cNvSpPr/>
          <p:nvPr/>
        </p:nvSpPr>
        <p:spPr>
          <a:xfrm flipH="1">
            <a:off x="964275" y="4939035"/>
            <a:ext cx="2902263" cy="1191784"/>
          </a:xfrm>
          <a:prstGeom prst="wedgeRoundRectCallout">
            <a:avLst>
              <a:gd name="adj1" fmla="val 70452"/>
              <a:gd name="adj2" fmla="val 4021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Ich</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ihn</a:t>
            </a:r>
            <a:r>
              <a:rPr lang="en-GB" sz="2800" b="1" dirty="0">
                <a:solidFill>
                  <a:schemeClr val="bg1"/>
                </a:solidFill>
                <a:latin typeface="Century Gothic" panose="020B0502020202020204" pitchFamily="34" charset="0"/>
              </a:rPr>
              <a:t> …</a:t>
            </a:r>
            <a:endParaRPr lang="en-GB" sz="2800" dirty="0">
              <a:solidFill>
                <a:schemeClr val="bg1"/>
              </a:solidFill>
              <a:latin typeface="Century Gothic" panose="020B0502020202020204" pitchFamily="34" charset="0"/>
            </a:endParaRPr>
          </a:p>
        </p:txBody>
      </p:sp>
      <p:sp>
        <p:nvSpPr>
          <p:cNvPr id="22" name="Rounded Rectangular Callout 6">
            <a:extLst>
              <a:ext uri="{FF2B5EF4-FFF2-40B4-BE49-F238E27FC236}">
                <a16:creationId xmlns:a16="http://schemas.microsoft.com/office/drawing/2014/main" id="{EA1CED31-8526-4EA4-B056-188B345727D1}"/>
              </a:ext>
            </a:extLst>
          </p:cNvPr>
          <p:cNvSpPr/>
          <p:nvPr/>
        </p:nvSpPr>
        <p:spPr>
          <a:xfrm flipH="1">
            <a:off x="88095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Wie</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sie</a:t>
            </a:r>
            <a:r>
              <a:rPr lang="en-GB" sz="2800" b="1"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ihn</a:t>
            </a:r>
            <a:r>
              <a:rPr lang="en-GB" sz="2800" dirty="0">
                <a:solidFill>
                  <a:schemeClr val="bg1"/>
                </a:solidFill>
                <a:latin typeface="Century Gothic" panose="020B0502020202020204" pitchFamily="34" charset="0"/>
              </a:rPr>
              <a:t>?</a:t>
            </a:r>
          </a:p>
        </p:txBody>
      </p:sp>
      <p:sp>
        <p:nvSpPr>
          <p:cNvPr id="23" name="Rounded Rectangular Callout 6">
            <a:extLst>
              <a:ext uri="{FF2B5EF4-FFF2-40B4-BE49-F238E27FC236}">
                <a16:creationId xmlns:a16="http://schemas.microsoft.com/office/drawing/2014/main" id="{E08C8F5A-92B6-47A1-9604-A877634F3D81}"/>
              </a:ext>
            </a:extLst>
          </p:cNvPr>
          <p:cNvSpPr/>
          <p:nvPr/>
        </p:nvSpPr>
        <p:spPr>
          <a:xfrm flipH="1">
            <a:off x="8445730" y="3669059"/>
            <a:ext cx="3358341" cy="1066127"/>
          </a:xfrm>
          <a:prstGeom prst="wedgeRoundRectCallout">
            <a:avLst>
              <a:gd name="adj1" fmla="val -56093"/>
              <a:gd name="adj2" fmla="val -47614"/>
              <a:gd name="adj3" fmla="val 16667"/>
            </a:avLst>
          </a:prstGeom>
          <a:solidFill>
            <a:schemeClr val="accent5">
              <a:lumMod val="50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Sie</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findet</a:t>
            </a:r>
            <a:r>
              <a:rPr lang="en-GB" sz="2800" b="1"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ihn</a:t>
            </a:r>
            <a:r>
              <a:rPr lang="en-GB" sz="2800" dirty="0">
                <a:solidFill>
                  <a:schemeClr val="bg1"/>
                </a:solidFill>
                <a:latin typeface="Century Gothic" panose="020B0502020202020204" pitchFamily="34" charset="0"/>
              </a:rPr>
              <a:t> …</a:t>
            </a:r>
          </a:p>
        </p:txBody>
      </p:sp>
      <p:pic>
        <p:nvPicPr>
          <p:cNvPr id="8194" name="Picture 2" descr="Image result for school">
            <a:extLst>
              <a:ext uri="{FF2B5EF4-FFF2-40B4-BE49-F238E27FC236}">
                <a16:creationId xmlns:a16="http://schemas.microsoft.com/office/drawing/2014/main" id="{D4C7E109-C623-4429-8E12-40467A507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602" y="1863533"/>
            <a:ext cx="2802482" cy="274075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easy emoticon">
            <a:extLst>
              <a:ext uri="{FF2B5EF4-FFF2-40B4-BE49-F238E27FC236}">
                <a16:creationId xmlns:a16="http://schemas.microsoft.com/office/drawing/2014/main" id="{842FF55F-8EE2-46EF-AB93-9999FDD5DF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1079" y="1549361"/>
            <a:ext cx="1824448" cy="19160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ADAC9EB-8734-4BC7-91F1-C1125522E58F}"/>
              </a:ext>
            </a:extLst>
          </p:cNvPr>
          <p:cNvSpPr txBox="1"/>
          <p:nvPr/>
        </p:nvSpPr>
        <p:spPr>
          <a:xfrm>
            <a:off x="9356226" y="3975693"/>
            <a:ext cx="1080000" cy="523220"/>
          </a:xfrm>
          <a:prstGeom prst="rect">
            <a:avLst/>
          </a:prstGeom>
          <a:solidFill>
            <a:schemeClr val="accent5">
              <a:lumMod val="50000"/>
            </a:schemeClr>
          </a:solidFill>
          <a:ln>
            <a:noFill/>
          </a:ln>
        </p:spPr>
        <p:txBody>
          <a:bodyPr wrap="square" rtlCol="0">
            <a:spAutoFit/>
          </a:bodyPr>
          <a:lstStyle/>
          <a:p>
            <a:pPr algn="ctr"/>
            <a:r>
              <a:rPr lang="en-GB" sz="2800" b="1" dirty="0">
                <a:solidFill>
                  <a:schemeClr val="bg1"/>
                </a:solidFill>
                <a:latin typeface="Century Gothic" panose="020B0502020202020204" pitchFamily="34" charset="0"/>
              </a:rPr>
              <a:t>_____</a:t>
            </a:r>
            <a:endParaRPr lang="en-GB" b="1"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CADAC9EB-8734-4BC7-91F1-C1125522E58F}"/>
              </a:ext>
            </a:extLst>
          </p:cNvPr>
          <p:cNvSpPr txBox="1"/>
          <p:nvPr/>
        </p:nvSpPr>
        <p:spPr>
          <a:xfrm>
            <a:off x="1745672" y="5298428"/>
            <a:ext cx="973913" cy="523220"/>
          </a:xfrm>
          <a:prstGeom prst="rect">
            <a:avLst/>
          </a:prstGeom>
          <a:solidFill>
            <a:schemeClr val="accent5">
              <a:lumMod val="50000"/>
            </a:schemeClr>
          </a:solidFill>
          <a:ln>
            <a:noFill/>
          </a:ln>
        </p:spPr>
        <p:txBody>
          <a:bodyPr wrap="square" rtlCol="0">
            <a:spAutoFit/>
          </a:bodyPr>
          <a:lstStyle/>
          <a:p>
            <a:pPr algn="ctr"/>
            <a:r>
              <a:rPr lang="en-GB" sz="2800" b="1" dirty="0">
                <a:solidFill>
                  <a:schemeClr val="bg1"/>
                </a:solidFill>
                <a:latin typeface="Century Gothic" panose="020B0502020202020204" pitchFamily="34" charset="0"/>
              </a:rPr>
              <a:t>____</a:t>
            </a:r>
            <a:endParaRPr lang="en-GB" b="1" dirty="0">
              <a:solidFill>
                <a:schemeClr val="bg1"/>
              </a:solidFill>
              <a:latin typeface="Century Gothic" panose="020B0502020202020204" pitchFamily="34" charset="0"/>
            </a:endParaRPr>
          </a:p>
        </p:txBody>
      </p:sp>
      <p:sp>
        <p:nvSpPr>
          <p:cNvPr id="16" name="TextBox 15">
            <a:extLst>
              <a:ext uri="{FF2B5EF4-FFF2-40B4-BE49-F238E27FC236}">
                <a16:creationId xmlns:a16="http://schemas.microsoft.com/office/drawing/2014/main" id="{CADAC9EB-8734-4BC7-91F1-C1125522E58F}"/>
              </a:ext>
            </a:extLst>
          </p:cNvPr>
          <p:cNvSpPr txBox="1"/>
          <p:nvPr/>
        </p:nvSpPr>
        <p:spPr>
          <a:xfrm>
            <a:off x="9673303" y="363637"/>
            <a:ext cx="1080000" cy="523220"/>
          </a:xfrm>
          <a:prstGeom prst="rect">
            <a:avLst/>
          </a:prstGeom>
          <a:solidFill>
            <a:schemeClr val="accent5">
              <a:lumMod val="50000"/>
            </a:schemeClr>
          </a:solidFill>
          <a:ln>
            <a:noFill/>
          </a:ln>
        </p:spPr>
        <p:txBody>
          <a:bodyPr wrap="square" rtlCol="0">
            <a:spAutoFit/>
          </a:bodyPr>
          <a:lstStyle/>
          <a:p>
            <a:pPr algn="ctr"/>
            <a:r>
              <a:rPr lang="en-GB" sz="2800" b="1" dirty="0">
                <a:solidFill>
                  <a:schemeClr val="bg1"/>
                </a:solidFill>
                <a:latin typeface="Century Gothic" panose="020B0502020202020204" pitchFamily="34" charset="0"/>
              </a:rPr>
              <a:t>_____</a:t>
            </a:r>
            <a:endParaRPr lang="en-GB" b="1"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CADAC9EB-8734-4BC7-91F1-C1125522E58F}"/>
              </a:ext>
            </a:extLst>
          </p:cNvPr>
          <p:cNvSpPr txBox="1"/>
          <p:nvPr/>
        </p:nvSpPr>
        <p:spPr>
          <a:xfrm>
            <a:off x="1275713" y="1523384"/>
            <a:ext cx="1260000" cy="504000"/>
          </a:xfrm>
          <a:prstGeom prst="rect">
            <a:avLst/>
          </a:prstGeom>
          <a:solidFill>
            <a:schemeClr val="accent5">
              <a:lumMod val="50000"/>
            </a:schemeClr>
          </a:solidFill>
          <a:ln>
            <a:noFill/>
          </a:ln>
        </p:spPr>
        <p:txBody>
          <a:bodyPr wrap="square" rtlCol="0">
            <a:spAutoFit/>
          </a:bodyPr>
          <a:lstStyle/>
          <a:p>
            <a:pPr algn="ctr"/>
            <a:r>
              <a:rPr lang="en-GB" sz="2800" b="1" dirty="0">
                <a:solidFill>
                  <a:schemeClr val="bg1"/>
                </a:solidFill>
                <a:latin typeface="Century Gothic" panose="020B0502020202020204" pitchFamily="34" charset="0"/>
              </a:rPr>
              <a:t>______</a:t>
            </a:r>
            <a:endParaRPr lang="en-GB"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5257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9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P spid="27" grpId="0" animBg="1"/>
      <p:bldP spid="27" grpId="1" animBg="1"/>
      <p:bldP spid="15" grpId="0" animBg="1"/>
      <p:bldP spid="15" grpId="1" animBg="1"/>
      <p:bldP spid="16" grpId="0" animBg="1"/>
      <p:bldP spid="16" grpId="1" animBg="1"/>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8800" y="313200"/>
            <a:ext cx="511279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47" name="TextBox 46">
            <a:extLst>
              <a:ext uri="{FF2B5EF4-FFF2-40B4-BE49-F238E27FC236}">
                <a16:creationId xmlns:a16="http://schemas.microsoft.com/office/drawing/2014/main" id="{6A500173-7AE1-4980-9C52-2DFAE38768EA}"/>
              </a:ext>
            </a:extLst>
          </p:cNvPr>
          <p:cNvSpPr txBox="1"/>
          <p:nvPr/>
        </p:nvSpPr>
        <p:spPr>
          <a:xfrm>
            <a:off x="6720826" y="2389007"/>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Ich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finde</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es</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schlecht</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85DDACDC-3EF4-4C09-91E6-7CE50E165BD0}"/>
              </a:ext>
            </a:extLst>
          </p:cNvPr>
          <p:cNvSpPr txBox="1"/>
          <p:nvPr/>
        </p:nvSpPr>
        <p:spPr>
          <a:xfrm>
            <a:off x="6720826" y="3111032"/>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Ich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finde</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sie</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ziemlich</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schön</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a:t>
            </a:r>
          </a:p>
        </p:txBody>
      </p:sp>
      <p:sp>
        <p:nvSpPr>
          <p:cNvPr id="30" name="TextBox 29">
            <a:extLst>
              <a:ext uri="{FF2B5EF4-FFF2-40B4-BE49-F238E27FC236}">
                <a16:creationId xmlns:a16="http://schemas.microsoft.com/office/drawing/2014/main" id="{D7157B39-98CF-43EF-BBDE-B7D88B500F1D}"/>
              </a:ext>
            </a:extLst>
          </p:cNvPr>
          <p:cNvSpPr txBox="1"/>
          <p:nvPr/>
        </p:nvSpPr>
        <p:spPr>
          <a:xfrm>
            <a:off x="6720826" y="3826692"/>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Ich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finde</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ihn</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hässlich</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a:t>
            </a:r>
          </a:p>
        </p:txBody>
      </p:sp>
      <p:sp>
        <p:nvSpPr>
          <p:cNvPr id="35" name="TextBox 34">
            <a:extLst>
              <a:ext uri="{FF2B5EF4-FFF2-40B4-BE49-F238E27FC236}">
                <a16:creationId xmlns:a16="http://schemas.microsoft.com/office/drawing/2014/main" id="{65038E1C-1238-4C81-B7B5-EB34409DE4F1}"/>
              </a:ext>
            </a:extLst>
          </p:cNvPr>
          <p:cNvSpPr txBox="1"/>
          <p:nvPr/>
        </p:nvSpPr>
        <p:spPr>
          <a:xfrm>
            <a:off x="6720826" y="4540322"/>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Ich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finde</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es</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ganz</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praktisch</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a:t>
            </a:r>
          </a:p>
        </p:txBody>
      </p:sp>
      <p:sp>
        <p:nvSpPr>
          <p:cNvPr id="37" name="TextBox 36">
            <a:extLst>
              <a:ext uri="{FF2B5EF4-FFF2-40B4-BE49-F238E27FC236}">
                <a16:creationId xmlns:a16="http://schemas.microsoft.com/office/drawing/2014/main" id="{A09B0A82-7A98-4FFA-A93C-33058A356A20}"/>
              </a:ext>
            </a:extLst>
          </p:cNvPr>
          <p:cNvSpPr txBox="1"/>
          <p:nvPr/>
        </p:nvSpPr>
        <p:spPr>
          <a:xfrm>
            <a:off x="6720826" y="5268942"/>
            <a:ext cx="5898185"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Ich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finde</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ihn</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ein</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bisschen</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i="0" u="none" strike="noStrike" kern="1200" cap="none" spc="0" normalizeH="0" baseline="0" noProof="0" dirty="0" err="1">
                <a:ln>
                  <a:noFill/>
                </a:ln>
                <a:solidFill>
                  <a:srgbClr val="1F4E79"/>
                </a:solidFill>
                <a:effectLst/>
                <a:uLnTx/>
                <a:uFillTx/>
                <a:latin typeface="Century Gothic" panose="020B0502020202020204" pitchFamily="34" charset="0"/>
              </a:rPr>
              <a:t>langweilig</a:t>
            </a:r>
            <a:r>
              <a:rPr kumimoji="0" lang="en-US" sz="2400" i="0" u="none" strike="noStrike" kern="1200" cap="none" spc="0" normalizeH="0" baseline="0" noProof="0" dirty="0">
                <a:ln>
                  <a:noFill/>
                </a:ln>
                <a:solidFill>
                  <a:srgbClr val="1F4E79"/>
                </a:solidFill>
                <a:effectLst/>
                <a:uLnTx/>
                <a:uFillTx/>
                <a:latin typeface="Century Gothic" panose="020B0502020202020204" pitchFamily="34" charset="0"/>
              </a:rPr>
              <a:t>.</a:t>
            </a:r>
          </a:p>
        </p:txBody>
      </p:sp>
      <p:sp>
        <p:nvSpPr>
          <p:cNvPr id="38" name="Google Shape;613;p26">
            <a:hlinkClick r:id="" action="ppaction://noaction" highlightClick="1">
              <a:snd r:embed="rId4" name="ex 1 -1 - schlecht.wav"/>
            </a:hlinkClick>
            <a:extLst>
              <a:ext uri="{FF2B5EF4-FFF2-40B4-BE49-F238E27FC236}">
                <a16:creationId xmlns:a16="http://schemas.microsoft.com/office/drawing/2014/main" id="{4E0E082D-BE1D-4C99-B403-A2E0A6F613FE}"/>
              </a:ext>
            </a:extLst>
          </p:cNvPr>
          <p:cNvSpPr/>
          <p:nvPr/>
        </p:nvSpPr>
        <p:spPr>
          <a:xfrm>
            <a:off x="370141" y="238739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Google Shape;613;p26">
            <a:hlinkClick r:id="" action="ppaction://noaction" highlightClick="1">
              <a:snd r:embed="rId5" name="ex 1 - 2 - ziemlich schoen.wav"/>
            </a:hlinkClick>
            <a:extLst>
              <a:ext uri="{FF2B5EF4-FFF2-40B4-BE49-F238E27FC236}">
                <a16:creationId xmlns:a16="http://schemas.microsoft.com/office/drawing/2014/main" id="{EA7772D0-6CFE-46B8-9673-3E4E2DF7A799}"/>
              </a:ext>
            </a:extLst>
          </p:cNvPr>
          <p:cNvSpPr/>
          <p:nvPr/>
        </p:nvSpPr>
        <p:spPr>
          <a:xfrm>
            <a:off x="370141" y="310430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Google Shape;613;p26">
            <a:hlinkClick r:id="" action="ppaction://noaction" highlightClick="1">
              <a:snd r:embed="rId6" name="ex 1 - 3 - haesslich.wav"/>
            </a:hlinkClick>
            <a:extLst>
              <a:ext uri="{FF2B5EF4-FFF2-40B4-BE49-F238E27FC236}">
                <a16:creationId xmlns:a16="http://schemas.microsoft.com/office/drawing/2014/main" id="{25275CE4-5273-4114-8D12-1E58E59A6FDC}"/>
              </a:ext>
            </a:extLst>
          </p:cNvPr>
          <p:cNvSpPr/>
          <p:nvPr/>
        </p:nvSpPr>
        <p:spPr>
          <a:xfrm>
            <a:off x="370141" y="382820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3</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Google Shape;613;p26">
            <a:hlinkClick r:id="" action="ppaction://noaction" highlightClick="1">
              <a:snd r:embed="rId7" name="ex 1 - 4 - ganz praktisch.wav"/>
            </a:hlinkClick>
            <a:extLst>
              <a:ext uri="{FF2B5EF4-FFF2-40B4-BE49-F238E27FC236}">
                <a16:creationId xmlns:a16="http://schemas.microsoft.com/office/drawing/2014/main" id="{8D15E135-3A0C-4D90-8F56-A452B53E4A04}"/>
              </a:ext>
            </a:extLst>
          </p:cNvPr>
          <p:cNvSpPr/>
          <p:nvPr/>
        </p:nvSpPr>
        <p:spPr>
          <a:xfrm>
            <a:off x="370141" y="452620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Google Shape;613;p26">
            <a:hlinkClick r:id="" action="ppaction://noaction" highlightClick="1">
              <a:snd r:embed="rId8" name="ex 1 - 5 - ganz praktisch.wav"/>
            </a:hlinkClick>
            <a:extLst>
              <a:ext uri="{FF2B5EF4-FFF2-40B4-BE49-F238E27FC236}">
                <a16:creationId xmlns:a16="http://schemas.microsoft.com/office/drawing/2014/main" id="{CDC49EB3-ABC9-41B6-859D-121743FB31EE}"/>
              </a:ext>
            </a:extLst>
          </p:cNvPr>
          <p:cNvSpPr/>
          <p:nvPr/>
        </p:nvSpPr>
        <p:spPr>
          <a:xfrm>
            <a:off x="370141" y="5267329"/>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5</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81437D67-ECAD-46E9-A9C5-4C3C5ED2859E}"/>
              </a:ext>
            </a:extLst>
          </p:cNvPr>
          <p:cNvSpPr/>
          <p:nvPr/>
        </p:nvSpPr>
        <p:spPr>
          <a:xfrm>
            <a:off x="2971411" y="23923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46" name="TextBox 45">
            <a:extLst>
              <a:ext uri="{FF2B5EF4-FFF2-40B4-BE49-F238E27FC236}">
                <a16:creationId xmlns:a16="http://schemas.microsoft.com/office/drawing/2014/main" id="{2C26EFA6-CF50-4713-8A28-33B270833103}"/>
              </a:ext>
            </a:extLst>
          </p:cNvPr>
          <p:cNvSpPr txBox="1"/>
          <p:nvPr/>
        </p:nvSpPr>
        <p:spPr>
          <a:xfrm>
            <a:off x="1251526" y="2376288"/>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Katze</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			Handy</a:t>
            </a:r>
            <a:endPar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49" name="Rectangle 48">
            <a:extLst>
              <a:ext uri="{FF2B5EF4-FFF2-40B4-BE49-F238E27FC236}">
                <a16:creationId xmlns:a16="http://schemas.microsoft.com/office/drawing/2014/main" id="{502A3C3F-1F56-476D-BA65-E121B95B163A}"/>
              </a:ext>
            </a:extLst>
          </p:cNvPr>
          <p:cNvSpPr/>
          <p:nvPr/>
        </p:nvSpPr>
        <p:spPr>
          <a:xfrm>
            <a:off x="5731103" y="23923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50" name="Rectangle 49">
            <a:extLst>
              <a:ext uri="{FF2B5EF4-FFF2-40B4-BE49-F238E27FC236}">
                <a16:creationId xmlns:a16="http://schemas.microsoft.com/office/drawing/2014/main" id="{ABDFD5E7-5578-4CE9-8167-FEABEDC598DB}"/>
              </a:ext>
            </a:extLst>
          </p:cNvPr>
          <p:cNvSpPr/>
          <p:nvPr/>
        </p:nvSpPr>
        <p:spPr>
          <a:xfrm>
            <a:off x="2971411" y="31162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51" name="TextBox 50">
            <a:extLst>
              <a:ext uri="{FF2B5EF4-FFF2-40B4-BE49-F238E27FC236}">
                <a16:creationId xmlns:a16="http://schemas.microsoft.com/office/drawing/2014/main" id="{4AA3A541-0CAA-4F9D-BC0E-843562A9A140}"/>
              </a:ext>
            </a:extLst>
          </p:cNvPr>
          <p:cNvSpPr txBox="1"/>
          <p:nvPr/>
        </p:nvSpPr>
        <p:spPr>
          <a:xfrm>
            <a:off x="1232543" y="3100187"/>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dirty="0">
                <a:solidFill>
                  <a:srgbClr val="1F4E79"/>
                </a:solidFill>
                <a:latin typeface="Century Gothic" panose="020B0502020202020204" pitchFamily="34" charset="0"/>
              </a:rPr>
              <a:t>Auto</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Jacke</a:t>
            </a:r>
            <a:endPar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52" name="Rectangle 51">
            <a:extLst>
              <a:ext uri="{FF2B5EF4-FFF2-40B4-BE49-F238E27FC236}">
                <a16:creationId xmlns:a16="http://schemas.microsoft.com/office/drawing/2014/main" id="{4838551A-A658-4151-8A3F-4A8C064AA0B4}"/>
              </a:ext>
            </a:extLst>
          </p:cNvPr>
          <p:cNvSpPr/>
          <p:nvPr/>
        </p:nvSpPr>
        <p:spPr>
          <a:xfrm>
            <a:off x="5731103" y="31162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53" name="Rectangle 52">
            <a:extLst>
              <a:ext uri="{FF2B5EF4-FFF2-40B4-BE49-F238E27FC236}">
                <a16:creationId xmlns:a16="http://schemas.microsoft.com/office/drawing/2014/main" id="{1C02C512-1F6B-444C-9B41-75C4916CC86A}"/>
              </a:ext>
            </a:extLst>
          </p:cNvPr>
          <p:cNvSpPr/>
          <p:nvPr/>
        </p:nvSpPr>
        <p:spPr>
          <a:xfrm>
            <a:off x="2952361" y="38211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54" name="TextBox 53">
            <a:extLst>
              <a:ext uri="{FF2B5EF4-FFF2-40B4-BE49-F238E27FC236}">
                <a16:creationId xmlns:a16="http://schemas.microsoft.com/office/drawing/2014/main" id="{6DA6963C-1EE2-4271-A2AC-B4FF5EF89F47}"/>
              </a:ext>
            </a:extLst>
          </p:cNvPr>
          <p:cNvSpPr txBox="1"/>
          <p:nvPr/>
        </p:nvSpPr>
        <p:spPr>
          <a:xfrm>
            <a:off x="1200203" y="3842310"/>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noProof="0" dirty="0">
                <a:solidFill>
                  <a:srgbClr val="1F4E79"/>
                </a:solidFill>
                <a:latin typeface="Century Gothic" panose="020B0502020202020204" pitchFamily="34" charset="0"/>
              </a:rPr>
              <a:t>Boden</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		 Hund</a:t>
            </a:r>
            <a:endPar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59" name="Rectangle 58">
            <a:extLst>
              <a:ext uri="{FF2B5EF4-FFF2-40B4-BE49-F238E27FC236}">
                <a16:creationId xmlns:a16="http://schemas.microsoft.com/office/drawing/2014/main" id="{E961E632-2FD7-4143-A7EC-3EF66A86AA78}"/>
              </a:ext>
            </a:extLst>
          </p:cNvPr>
          <p:cNvSpPr/>
          <p:nvPr/>
        </p:nvSpPr>
        <p:spPr>
          <a:xfrm>
            <a:off x="5712053" y="38211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60" name="Rectangle 59">
            <a:extLst>
              <a:ext uri="{FF2B5EF4-FFF2-40B4-BE49-F238E27FC236}">
                <a16:creationId xmlns:a16="http://schemas.microsoft.com/office/drawing/2014/main" id="{09DE8F9E-8C5B-47D0-8B03-5ED8CCEB058C}"/>
              </a:ext>
            </a:extLst>
          </p:cNvPr>
          <p:cNvSpPr/>
          <p:nvPr/>
        </p:nvSpPr>
        <p:spPr>
          <a:xfrm>
            <a:off x="2952361" y="45259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62" name="TextBox 61">
            <a:extLst>
              <a:ext uri="{FF2B5EF4-FFF2-40B4-BE49-F238E27FC236}">
                <a16:creationId xmlns:a16="http://schemas.microsoft.com/office/drawing/2014/main" id="{599F27FA-B447-4A0B-BF86-BD093513D8B1}"/>
              </a:ext>
            </a:extLst>
          </p:cNvPr>
          <p:cNvSpPr txBox="1"/>
          <p:nvPr/>
        </p:nvSpPr>
        <p:spPr>
          <a:xfrm>
            <a:off x="1232476" y="4509888"/>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dirty="0" err="1">
                <a:solidFill>
                  <a:srgbClr val="1F4E79"/>
                </a:solidFill>
                <a:latin typeface="Century Gothic" panose="020B0502020202020204" pitchFamily="34" charset="0"/>
              </a:rPr>
              <a:t>Gutschein</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		iPad</a:t>
            </a:r>
            <a:endPar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63" name="Rectangle 62">
            <a:extLst>
              <a:ext uri="{FF2B5EF4-FFF2-40B4-BE49-F238E27FC236}">
                <a16:creationId xmlns:a16="http://schemas.microsoft.com/office/drawing/2014/main" id="{99B29242-1254-466F-9743-20AFBA266765}"/>
              </a:ext>
            </a:extLst>
          </p:cNvPr>
          <p:cNvSpPr/>
          <p:nvPr/>
        </p:nvSpPr>
        <p:spPr>
          <a:xfrm>
            <a:off x="5712053" y="45259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64" name="Rectangle 63">
            <a:extLst>
              <a:ext uri="{FF2B5EF4-FFF2-40B4-BE49-F238E27FC236}">
                <a16:creationId xmlns:a16="http://schemas.microsoft.com/office/drawing/2014/main" id="{6D62B8EC-D887-4E12-887D-E2DC814B6ABA}"/>
              </a:ext>
            </a:extLst>
          </p:cNvPr>
          <p:cNvSpPr/>
          <p:nvPr/>
        </p:nvSpPr>
        <p:spPr>
          <a:xfrm>
            <a:off x="2952361" y="52689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65" name="TextBox 64">
            <a:extLst>
              <a:ext uri="{FF2B5EF4-FFF2-40B4-BE49-F238E27FC236}">
                <a16:creationId xmlns:a16="http://schemas.microsoft.com/office/drawing/2014/main" id="{10C7DB40-362C-42B4-963B-D91B16A5E3EA}"/>
              </a:ext>
            </a:extLst>
          </p:cNvPr>
          <p:cNvSpPr txBox="1"/>
          <p:nvPr/>
        </p:nvSpPr>
        <p:spPr>
          <a:xfrm>
            <a:off x="1232476" y="5252838"/>
            <a:ext cx="5724126"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dirty="0">
                <a:solidFill>
                  <a:srgbClr val="1F4E79"/>
                </a:solidFill>
                <a:latin typeface="Century Gothic" panose="020B0502020202020204" pitchFamily="34" charset="0"/>
              </a:rPr>
              <a:t>Garten</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Geschenk</a:t>
            </a:r>
            <a:endPar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66" name="Rectangle 65">
            <a:extLst>
              <a:ext uri="{FF2B5EF4-FFF2-40B4-BE49-F238E27FC236}">
                <a16:creationId xmlns:a16="http://schemas.microsoft.com/office/drawing/2014/main" id="{D1610436-91CD-4845-BA15-1FEA82D84E8A}"/>
              </a:ext>
            </a:extLst>
          </p:cNvPr>
          <p:cNvSpPr/>
          <p:nvPr/>
        </p:nvSpPr>
        <p:spPr>
          <a:xfrm>
            <a:off x="5712053" y="52689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pic>
        <p:nvPicPr>
          <p:cNvPr id="72" name="Picture 2" descr="Image result for tick clipart">
            <a:extLst>
              <a:ext uri="{FF2B5EF4-FFF2-40B4-BE49-F238E27FC236}">
                <a16:creationId xmlns:a16="http://schemas.microsoft.com/office/drawing/2014/main" id="{34AF84C0-B733-437A-8A61-8D7FE368158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884805"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Image result for tick clipart">
            <a:extLst>
              <a:ext uri="{FF2B5EF4-FFF2-40B4-BE49-F238E27FC236}">
                <a16:creationId xmlns:a16="http://schemas.microsoft.com/office/drawing/2014/main" id="{E92C61B0-B4DA-47BC-B4AC-28469A1585B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4903558" y="1142995"/>
            <a:ext cx="786435" cy="83875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 result for tick clipart">
            <a:extLst>
              <a:ext uri="{FF2B5EF4-FFF2-40B4-BE49-F238E27FC236}">
                <a16:creationId xmlns:a16="http://schemas.microsoft.com/office/drawing/2014/main" id="{93EFD491-E4EA-4856-809E-3E1EF3CD798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3056703" y="1187818"/>
            <a:ext cx="786435" cy="8387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Image result for tick clipart">
            <a:extLst>
              <a:ext uri="{FF2B5EF4-FFF2-40B4-BE49-F238E27FC236}">
                <a16:creationId xmlns:a16="http://schemas.microsoft.com/office/drawing/2014/main" id="{6A30CCA6-C165-461E-8C18-DC16ECF010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2220682" y="1196367"/>
            <a:ext cx="836021" cy="83498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BB91399D-3454-45E6-8F58-27E3F608C66D}"/>
              </a:ext>
            </a:extLst>
          </p:cNvPr>
          <p:cNvSpPr txBox="1"/>
          <p:nvPr/>
        </p:nvSpPr>
        <p:spPr>
          <a:xfrm>
            <a:off x="3959037" y="1366249"/>
            <a:ext cx="97491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oder</a:t>
            </a:r>
            <a:endPar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FC104A5B-7310-48C5-97BF-A6F9BADC490A}"/>
              </a:ext>
            </a:extLst>
          </p:cNvPr>
          <p:cNvSpPr txBox="1"/>
          <p:nvPr/>
        </p:nvSpPr>
        <p:spPr>
          <a:xfrm>
            <a:off x="6720826" y="1342036"/>
            <a:ext cx="97491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rPr>
              <a:t>oder</a:t>
            </a:r>
            <a:endPar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pic>
        <p:nvPicPr>
          <p:cNvPr id="78" name="Picture 2" descr="Image result for tick clipart">
            <a:extLst>
              <a:ext uri="{FF2B5EF4-FFF2-40B4-BE49-F238E27FC236}">
                <a16:creationId xmlns:a16="http://schemas.microsoft.com/office/drawing/2014/main" id="{01464A61-97EE-4ED3-8050-C7E88E8FD4C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7709865"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tick clipart">
            <a:extLst>
              <a:ext uri="{FF2B5EF4-FFF2-40B4-BE49-F238E27FC236}">
                <a16:creationId xmlns:a16="http://schemas.microsoft.com/office/drawing/2014/main" id="{2BFB831A-EA94-4FA0-9802-0DD7274F05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8633821"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tick clipart">
            <a:extLst>
              <a:ext uri="{FF2B5EF4-FFF2-40B4-BE49-F238E27FC236}">
                <a16:creationId xmlns:a16="http://schemas.microsoft.com/office/drawing/2014/main" id="{D5C7DCFD-F074-4258-8433-D04E9BE3A5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6" y="2258795"/>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Image result for tick clipart">
            <a:extLst>
              <a:ext uri="{FF2B5EF4-FFF2-40B4-BE49-F238E27FC236}">
                <a16:creationId xmlns:a16="http://schemas.microsoft.com/office/drawing/2014/main" id="{2BD9020C-BDD3-4FB3-B99E-7CDABC5E8B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2838062" y="2223049"/>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tick clipart">
            <a:extLst>
              <a:ext uri="{FF2B5EF4-FFF2-40B4-BE49-F238E27FC236}">
                <a16:creationId xmlns:a16="http://schemas.microsoft.com/office/drawing/2014/main" id="{DAC396BD-8362-4224-987F-97BF783E3C5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5" y="2968868"/>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tick clipart">
            <a:extLst>
              <a:ext uri="{FF2B5EF4-FFF2-40B4-BE49-F238E27FC236}">
                <a16:creationId xmlns:a16="http://schemas.microsoft.com/office/drawing/2014/main" id="{56DB3C69-D9BD-477E-8146-00857B4989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5" y="3693173"/>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tick clipart">
            <a:extLst>
              <a:ext uri="{FF2B5EF4-FFF2-40B4-BE49-F238E27FC236}">
                <a16:creationId xmlns:a16="http://schemas.microsoft.com/office/drawing/2014/main" id="{061558DB-0F94-4A78-AE58-EAD7186EF6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4" y="4383833"/>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tick clipart">
            <a:extLst>
              <a:ext uri="{FF2B5EF4-FFF2-40B4-BE49-F238E27FC236}">
                <a16:creationId xmlns:a16="http://schemas.microsoft.com/office/drawing/2014/main" id="{8732B324-EAF9-451F-A8FE-23DE107E26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93" r="56964"/>
          <a:stretch/>
        </p:blipFill>
        <p:spPr bwMode="auto">
          <a:xfrm>
            <a:off x="2908667" y="5133115"/>
            <a:ext cx="739655" cy="70110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Image result for tick clipart">
            <a:extLst>
              <a:ext uri="{FF2B5EF4-FFF2-40B4-BE49-F238E27FC236}">
                <a16:creationId xmlns:a16="http://schemas.microsoft.com/office/drawing/2014/main" id="{935FE103-A7C2-4A49-9A34-F9A7D816675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5589995" y="5049534"/>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tick clipart">
            <a:extLst>
              <a:ext uri="{FF2B5EF4-FFF2-40B4-BE49-F238E27FC236}">
                <a16:creationId xmlns:a16="http://schemas.microsoft.com/office/drawing/2014/main" id="{2CCA6D22-E5A3-4F2C-ACF2-5D12122FD5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2823773" y="4376025"/>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tick clipart">
            <a:extLst>
              <a:ext uri="{FF2B5EF4-FFF2-40B4-BE49-F238E27FC236}">
                <a16:creationId xmlns:a16="http://schemas.microsoft.com/office/drawing/2014/main" id="{2BD9020C-BDD3-4FB3-B99E-7CDABC5E8B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2838062" y="2936370"/>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tick clipart">
            <a:extLst>
              <a:ext uri="{FF2B5EF4-FFF2-40B4-BE49-F238E27FC236}">
                <a16:creationId xmlns:a16="http://schemas.microsoft.com/office/drawing/2014/main" id="{D5C7DCFD-F074-4258-8433-D04E9BE3A5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2908667" y="3714529"/>
            <a:ext cx="739655" cy="738734"/>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88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5" grpId="0"/>
      <p:bldP spid="30" grpId="0"/>
      <p:bldP spid="35"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TextBox 1"/>
          <p:cNvSpPr txBox="1"/>
          <p:nvPr/>
        </p:nvSpPr>
        <p:spPr>
          <a:xfrm>
            <a:off x="130180" y="1615956"/>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As you already know, singular </a:t>
            </a:r>
            <a:r>
              <a:rPr lang="en-GB" sz="2100" b="1" dirty="0">
                <a:solidFill>
                  <a:srgbClr val="1F4E79"/>
                </a:solidFill>
                <a:latin typeface="Century Gothic" panose="020B0502020202020204" pitchFamily="34" charset="0"/>
              </a:rPr>
              <a:t>subject pronouns</a:t>
            </a:r>
            <a:r>
              <a:rPr lang="en-GB" sz="2100" dirty="0">
                <a:solidFill>
                  <a:srgbClr val="1F4E79"/>
                </a:solidFill>
                <a:latin typeface="Century Gothic" panose="020B0502020202020204" pitchFamily="34" charset="0"/>
              </a:rPr>
              <a:t> (</a:t>
            </a:r>
            <a:r>
              <a:rPr lang="en-GB" sz="2100" dirty="0" err="1">
                <a:solidFill>
                  <a:srgbClr val="1F4E79"/>
                </a:solidFill>
                <a:latin typeface="Century Gothic" panose="020B0502020202020204" pitchFamily="34" charset="0"/>
              </a:rPr>
              <a:t>er</a:t>
            </a:r>
            <a:r>
              <a:rPr lang="en-GB" sz="2100" dirty="0">
                <a:solidFill>
                  <a:srgbClr val="1F4E79"/>
                </a:solidFill>
                <a:latin typeface="Century Gothic" panose="020B0502020202020204" pitchFamily="34" charset="0"/>
              </a:rPr>
              <a:t>, </a:t>
            </a:r>
            <a:r>
              <a:rPr lang="en-GB" sz="2100" dirty="0" err="1">
                <a:solidFill>
                  <a:srgbClr val="1F4E79"/>
                </a:solidFill>
                <a:latin typeface="Century Gothic" panose="020B0502020202020204" pitchFamily="34" charset="0"/>
              </a:rPr>
              <a:t>sie</a:t>
            </a:r>
            <a:r>
              <a:rPr lang="en-GB" sz="2100" dirty="0">
                <a:solidFill>
                  <a:srgbClr val="1F4E79"/>
                </a:solidFill>
                <a:latin typeface="Century Gothic" panose="020B0502020202020204" pitchFamily="34" charset="0"/>
              </a:rPr>
              <a:t>, es) show the gender of nouns. </a:t>
            </a:r>
          </a:p>
        </p:txBody>
      </p:sp>
      <p:sp>
        <p:nvSpPr>
          <p:cNvPr id="17" name="TextBox 16">
            <a:extLst>
              <a:ext uri="{FF2B5EF4-FFF2-40B4-BE49-F238E27FC236}">
                <a16:creationId xmlns:a16="http://schemas.microsoft.com/office/drawing/2014/main" id="{A2AD5135-800B-44C3-A75D-B2EBF6B98843}"/>
              </a:ext>
            </a:extLst>
          </p:cNvPr>
          <p:cNvSpPr txBox="1"/>
          <p:nvPr/>
        </p:nvSpPr>
        <p:spPr>
          <a:xfrm>
            <a:off x="130180" y="2644571"/>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The</a:t>
            </a:r>
            <a:r>
              <a:rPr lang="en-GB" sz="2100" b="1" dirty="0">
                <a:solidFill>
                  <a:srgbClr val="1F4E79"/>
                </a:solidFill>
                <a:latin typeface="Century Gothic" panose="020B0502020202020204" pitchFamily="34" charset="0"/>
              </a:rPr>
              <a:t> plural object pronoun </a:t>
            </a:r>
            <a:r>
              <a:rPr lang="en-GB" sz="2100" dirty="0">
                <a:solidFill>
                  <a:srgbClr val="1F4E79"/>
                </a:solidFill>
                <a:latin typeface="Century Gothic" panose="020B0502020202020204" pitchFamily="34" charset="0"/>
              </a:rPr>
              <a:t>is always </a:t>
            </a:r>
            <a:r>
              <a:rPr lang="en-GB" sz="2100" b="1" i="1" dirty="0" err="1">
                <a:solidFill>
                  <a:srgbClr val="1F4E79"/>
                </a:solidFill>
                <a:latin typeface="Century Gothic" panose="020B0502020202020204" pitchFamily="34" charset="0"/>
              </a:rPr>
              <a:t>sie</a:t>
            </a:r>
            <a:r>
              <a:rPr lang="en-GB" sz="2100" b="1" dirty="0">
                <a:solidFill>
                  <a:srgbClr val="1F4E79"/>
                </a:solidFill>
                <a:latin typeface="Century Gothic" panose="020B0502020202020204" pitchFamily="34" charset="0"/>
              </a:rPr>
              <a:t> </a:t>
            </a:r>
            <a:r>
              <a:rPr lang="en-GB" sz="2100" dirty="0">
                <a:solidFill>
                  <a:srgbClr val="1F4E79"/>
                </a:solidFill>
                <a:latin typeface="Century Gothic" panose="020B0502020202020204" pitchFamily="34" charset="0"/>
              </a:rPr>
              <a:t>(them), regardless of the gender in the singular.</a:t>
            </a:r>
          </a:p>
        </p:txBody>
      </p:sp>
      <p:sp>
        <p:nvSpPr>
          <p:cNvPr id="4" name="TextBox 3">
            <a:extLst>
              <a:ext uri="{FF2B5EF4-FFF2-40B4-BE49-F238E27FC236}">
                <a16:creationId xmlns:a16="http://schemas.microsoft.com/office/drawing/2014/main" id="{FEA766C9-0BBD-4C5C-91D7-1F680EA98658}"/>
              </a:ext>
            </a:extLst>
          </p:cNvPr>
          <p:cNvSpPr txBox="1"/>
          <p:nvPr/>
        </p:nvSpPr>
        <p:spPr>
          <a:xfrm>
            <a:off x="130180" y="2111996"/>
            <a:ext cx="11952636" cy="415498"/>
          </a:xfrm>
          <a:prstGeom prst="rect">
            <a:avLst/>
          </a:prstGeom>
          <a:noFill/>
        </p:spPr>
        <p:txBody>
          <a:bodyPr wrap="square" rtlCol="0">
            <a:spAutoFit/>
          </a:bodyPr>
          <a:lstStyle/>
          <a:p>
            <a:r>
              <a:rPr lang="en-GB" sz="2100" b="1" dirty="0">
                <a:solidFill>
                  <a:srgbClr val="1F4E79"/>
                </a:solidFill>
                <a:latin typeface="Century Gothic" panose="020B0502020202020204" pitchFamily="34" charset="0"/>
              </a:rPr>
              <a:t>Object pronouns </a:t>
            </a:r>
            <a:r>
              <a:rPr lang="en-GB" sz="2100" dirty="0">
                <a:solidFill>
                  <a:srgbClr val="1F4E79"/>
                </a:solidFill>
                <a:latin typeface="Century Gothic" panose="020B0502020202020204" pitchFamily="34" charset="0"/>
              </a:rPr>
              <a:t>come after a verb, and the </a:t>
            </a:r>
            <a:r>
              <a:rPr lang="en-GB" sz="2100" b="1" dirty="0">
                <a:solidFill>
                  <a:srgbClr val="1F4E79"/>
                </a:solidFill>
                <a:latin typeface="Century Gothic" panose="020B0502020202020204" pitchFamily="34" charset="0"/>
              </a:rPr>
              <a:t>masculine</a:t>
            </a:r>
            <a:r>
              <a:rPr lang="en-GB" sz="2100" dirty="0">
                <a:solidFill>
                  <a:srgbClr val="1F4E79"/>
                </a:solidFill>
                <a:latin typeface="Century Gothic" panose="020B0502020202020204" pitchFamily="34" charset="0"/>
              </a:rPr>
              <a:t> subject pronoun changes to </a:t>
            </a:r>
            <a:r>
              <a:rPr lang="en-GB" sz="2100" b="1" i="1" dirty="0" err="1">
                <a:solidFill>
                  <a:srgbClr val="1F4E79"/>
                </a:solidFill>
                <a:latin typeface="Century Gothic" panose="020B0502020202020204" pitchFamily="34" charset="0"/>
              </a:rPr>
              <a:t>ihn</a:t>
            </a:r>
            <a:r>
              <a:rPr lang="en-GB" sz="2100" b="1" dirty="0">
                <a:solidFill>
                  <a:srgbClr val="1F4E79"/>
                </a:solidFill>
                <a:latin typeface="Century Gothic" panose="020B0502020202020204" pitchFamily="34" charset="0"/>
              </a:rPr>
              <a:t>. </a:t>
            </a:r>
          </a:p>
        </p:txBody>
      </p:sp>
      <p:sp>
        <p:nvSpPr>
          <p:cNvPr id="18" name="TextBox 17">
            <a:extLst>
              <a:ext uri="{FF2B5EF4-FFF2-40B4-BE49-F238E27FC236}">
                <a16:creationId xmlns:a16="http://schemas.microsoft.com/office/drawing/2014/main" id="{D42965C4-A583-4E59-A4CA-4B7A6430E649}"/>
              </a:ext>
            </a:extLst>
          </p:cNvPr>
          <p:cNvSpPr txBox="1"/>
          <p:nvPr/>
        </p:nvSpPr>
        <p:spPr>
          <a:xfrm>
            <a:off x="130180" y="5303647"/>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(singular = </a:t>
            </a:r>
            <a:r>
              <a:rPr lang="en-GB" sz="2100" b="1" dirty="0">
                <a:solidFill>
                  <a:srgbClr val="1F4E79"/>
                </a:solidFill>
                <a:latin typeface="Century Gothic" panose="020B0502020202020204" pitchFamily="34" charset="0"/>
              </a:rPr>
              <a:t>das Spiel</a:t>
            </a:r>
            <a:r>
              <a:rPr lang="en-GB" sz="2100" dirty="0">
                <a:solidFill>
                  <a:srgbClr val="1F4E79"/>
                </a:solidFill>
                <a:latin typeface="Century Gothic" panose="020B0502020202020204" pitchFamily="34" charset="0"/>
              </a:rPr>
              <a:t>)		Wie </a:t>
            </a:r>
            <a:r>
              <a:rPr lang="en-GB" sz="2100" dirty="0" err="1">
                <a:solidFill>
                  <a:srgbClr val="1F4E79"/>
                </a:solidFill>
                <a:latin typeface="Century Gothic" panose="020B0502020202020204" pitchFamily="34" charset="0"/>
              </a:rPr>
              <a:t>findest</a:t>
            </a:r>
            <a:r>
              <a:rPr lang="en-GB" sz="2100" dirty="0">
                <a:solidFill>
                  <a:srgbClr val="1F4E79"/>
                </a:solidFill>
                <a:latin typeface="Century Gothic" panose="020B0502020202020204" pitchFamily="34" charset="0"/>
              </a:rPr>
              <a:t> du </a:t>
            </a:r>
            <a:r>
              <a:rPr lang="en-GB" sz="2100" b="1" dirty="0" err="1">
                <a:solidFill>
                  <a:srgbClr val="1F4E79"/>
                </a:solidFill>
                <a:latin typeface="Century Gothic" panose="020B0502020202020204" pitchFamily="34" charset="0"/>
              </a:rPr>
              <a:t>Spiele</a:t>
            </a:r>
            <a:r>
              <a:rPr lang="en-GB" sz="2100" dirty="0">
                <a:solidFill>
                  <a:srgbClr val="1F4E79"/>
                </a:solidFill>
                <a:latin typeface="Century Gothic" panose="020B0502020202020204" pitchFamily="34" charset="0"/>
              </a:rPr>
              <a:t>?	Ich </a:t>
            </a:r>
            <a:r>
              <a:rPr lang="en-GB" sz="2100" dirty="0" err="1">
                <a:solidFill>
                  <a:srgbClr val="1F4E79"/>
                </a:solidFill>
                <a:latin typeface="Century Gothic" panose="020B0502020202020204" pitchFamily="34" charset="0"/>
              </a:rPr>
              <a:t>finde</a:t>
            </a:r>
            <a:r>
              <a:rPr lang="en-GB" sz="2100" dirty="0">
                <a:solidFill>
                  <a:srgbClr val="1F4E79"/>
                </a:solidFill>
                <a:latin typeface="Century Gothic" panose="020B0502020202020204" pitchFamily="34" charset="0"/>
              </a:rPr>
              <a:t> </a:t>
            </a:r>
            <a:r>
              <a:rPr lang="en-GB" sz="2100" b="1" dirty="0" err="1">
                <a:solidFill>
                  <a:srgbClr val="1F4E79"/>
                </a:solidFill>
                <a:latin typeface="Century Gothic" panose="020B0502020202020204" pitchFamily="34" charset="0"/>
              </a:rPr>
              <a:t>sie</a:t>
            </a:r>
            <a:r>
              <a:rPr lang="en-GB" sz="2100" dirty="0">
                <a:solidFill>
                  <a:srgbClr val="1F4E79"/>
                </a:solidFill>
                <a:latin typeface="Century Gothic" panose="020B0502020202020204" pitchFamily="34" charset="0"/>
              </a:rPr>
              <a:t> </a:t>
            </a:r>
            <a:r>
              <a:rPr lang="en-GB" sz="2100" dirty="0" err="1">
                <a:solidFill>
                  <a:srgbClr val="1F4E79"/>
                </a:solidFill>
                <a:latin typeface="Century Gothic" panose="020B0502020202020204" pitchFamily="34" charset="0"/>
              </a:rPr>
              <a:t>leicht</a:t>
            </a:r>
            <a:r>
              <a:rPr lang="en-GB" sz="2100" dirty="0">
                <a:solidFill>
                  <a:srgbClr val="1F4E79"/>
                </a:solidFill>
                <a:latin typeface="Century Gothic" panose="020B0502020202020204" pitchFamily="34" charset="0"/>
              </a:rPr>
              <a:t>.</a:t>
            </a:r>
          </a:p>
        </p:txBody>
      </p:sp>
      <p:sp>
        <p:nvSpPr>
          <p:cNvPr id="19" name="TextBox 18">
            <a:extLst>
              <a:ext uri="{FF2B5EF4-FFF2-40B4-BE49-F238E27FC236}">
                <a16:creationId xmlns:a16="http://schemas.microsoft.com/office/drawing/2014/main" id="{63AA4F8B-3603-4773-A5AD-948A704A893D}"/>
              </a:ext>
            </a:extLst>
          </p:cNvPr>
          <p:cNvSpPr txBox="1"/>
          <p:nvPr/>
        </p:nvSpPr>
        <p:spPr>
          <a:xfrm>
            <a:off x="119682" y="3357575"/>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(singular = </a:t>
            </a:r>
            <a:r>
              <a:rPr lang="en-GB" sz="2100" b="1" dirty="0">
                <a:solidFill>
                  <a:srgbClr val="1F4E79"/>
                </a:solidFill>
                <a:latin typeface="Century Gothic" panose="020B0502020202020204" pitchFamily="34" charset="0"/>
              </a:rPr>
              <a:t>der Hund</a:t>
            </a:r>
            <a:r>
              <a:rPr lang="en-GB" sz="2100" dirty="0">
                <a:solidFill>
                  <a:srgbClr val="1F4E79"/>
                </a:solidFill>
                <a:latin typeface="Century Gothic" panose="020B0502020202020204" pitchFamily="34" charset="0"/>
              </a:rPr>
              <a:t>)		Wie </a:t>
            </a:r>
            <a:r>
              <a:rPr lang="en-GB" sz="2100" dirty="0" err="1">
                <a:solidFill>
                  <a:srgbClr val="1F4E79"/>
                </a:solidFill>
                <a:latin typeface="Century Gothic" panose="020B0502020202020204" pitchFamily="34" charset="0"/>
              </a:rPr>
              <a:t>findest</a:t>
            </a:r>
            <a:r>
              <a:rPr lang="en-GB" sz="2100" dirty="0">
                <a:solidFill>
                  <a:srgbClr val="1F4E79"/>
                </a:solidFill>
                <a:latin typeface="Century Gothic" panose="020B0502020202020204" pitchFamily="34" charset="0"/>
              </a:rPr>
              <a:t> du </a:t>
            </a:r>
            <a:r>
              <a:rPr lang="en-GB" sz="2100" b="1" dirty="0" err="1">
                <a:solidFill>
                  <a:srgbClr val="1F4E79"/>
                </a:solidFill>
                <a:latin typeface="Century Gothic" panose="020B0502020202020204" pitchFamily="34" charset="0"/>
              </a:rPr>
              <a:t>Hunde</a:t>
            </a:r>
            <a:r>
              <a:rPr lang="en-GB" sz="2100" dirty="0">
                <a:solidFill>
                  <a:srgbClr val="1F4E79"/>
                </a:solidFill>
                <a:latin typeface="Century Gothic" panose="020B0502020202020204" pitchFamily="34" charset="0"/>
              </a:rPr>
              <a:t>?	Ich </a:t>
            </a:r>
            <a:r>
              <a:rPr lang="en-GB" sz="2100" dirty="0" err="1">
                <a:solidFill>
                  <a:srgbClr val="1F4E79"/>
                </a:solidFill>
                <a:latin typeface="Century Gothic" panose="020B0502020202020204" pitchFamily="34" charset="0"/>
              </a:rPr>
              <a:t>finde</a:t>
            </a:r>
            <a:r>
              <a:rPr lang="en-GB" sz="2100" dirty="0">
                <a:solidFill>
                  <a:srgbClr val="1F4E79"/>
                </a:solidFill>
                <a:latin typeface="Century Gothic" panose="020B0502020202020204" pitchFamily="34" charset="0"/>
              </a:rPr>
              <a:t> </a:t>
            </a:r>
            <a:r>
              <a:rPr lang="en-GB" sz="2100" b="1" dirty="0" err="1">
                <a:solidFill>
                  <a:srgbClr val="1F4E79"/>
                </a:solidFill>
                <a:latin typeface="Century Gothic" panose="020B0502020202020204" pitchFamily="34" charset="0"/>
              </a:rPr>
              <a:t>sie</a:t>
            </a:r>
            <a:r>
              <a:rPr lang="en-GB" sz="2100" dirty="0">
                <a:solidFill>
                  <a:srgbClr val="1F4E79"/>
                </a:solidFill>
                <a:latin typeface="Century Gothic" panose="020B0502020202020204" pitchFamily="34" charset="0"/>
              </a:rPr>
              <a:t> nett.</a:t>
            </a:r>
          </a:p>
        </p:txBody>
      </p:sp>
      <p:sp>
        <p:nvSpPr>
          <p:cNvPr id="20" name="TextBox 19">
            <a:extLst>
              <a:ext uri="{FF2B5EF4-FFF2-40B4-BE49-F238E27FC236}">
                <a16:creationId xmlns:a16="http://schemas.microsoft.com/office/drawing/2014/main" id="{9DE4C2CF-F034-4F43-901B-DA15C85E304D}"/>
              </a:ext>
            </a:extLst>
          </p:cNvPr>
          <p:cNvSpPr txBox="1"/>
          <p:nvPr/>
        </p:nvSpPr>
        <p:spPr>
          <a:xfrm>
            <a:off x="133330" y="4347076"/>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(singular = </a:t>
            </a:r>
            <a:r>
              <a:rPr lang="en-GB" sz="2100" b="1" dirty="0">
                <a:solidFill>
                  <a:srgbClr val="1F4E79"/>
                </a:solidFill>
                <a:latin typeface="Century Gothic" panose="020B0502020202020204" pitchFamily="34" charset="0"/>
              </a:rPr>
              <a:t>die </a:t>
            </a:r>
            <a:r>
              <a:rPr lang="en-GB" sz="2100" b="1" dirty="0" err="1">
                <a:solidFill>
                  <a:srgbClr val="1F4E79"/>
                </a:solidFill>
                <a:latin typeface="Century Gothic" panose="020B0502020202020204" pitchFamily="34" charset="0"/>
              </a:rPr>
              <a:t>Liste</a:t>
            </a:r>
            <a:r>
              <a:rPr lang="en-GB" sz="2100" dirty="0">
                <a:solidFill>
                  <a:srgbClr val="1F4E79"/>
                </a:solidFill>
                <a:latin typeface="Century Gothic" panose="020B0502020202020204" pitchFamily="34" charset="0"/>
              </a:rPr>
              <a:t>)		Wie </a:t>
            </a:r>
            <a:r>
              <a:rPr lang="en-GB" sz="2100" dirty="0" err="1">
                <a:solidFill>
                  <a:srgbClr val="1F4E79"/>
                </a:solidFill>
                <a:latin typeface="Century Gothic" panose="020B0502020202020204" pitchFamily="34" charset="0"/>
              </a:rPr>
              <a:t>findest</a:t>
            </a:r>
            <a:r>
              <a:rPr lang="en-GB" sz="2100" dirty="0">
                <a:solidFill>
                  <a:srgbClr val="1F4E79"/>
                </a:solidFill>
                <a:latin typeface="Century Gothic" panose="020B0502020202020204" pitchFamily="34" charset="0"/>
              </a:rPr>
              <a:t> du </a:t>
            </a:r>
            <a:r>
              <a:rPr lang="en-GB" sz="2100" b="1" dirty="0">
                <a:solidFill>
                  <a:srgbClr val="1F4E79"/>
                </a:solidFill>
                <a:latin typeface="Century Gothic" panose="020B0502020202020204" pitchFamily="34" charset="0"/>
              </a:rPr>
              <a:t>Listen</a:t>
            </a:r>
            <a:r>
              <a:rPr lang="en-GB" sz="2100" dirty="0">
                <a:solidFill>
                  <a:srgbClr val="1F4E79"/>
                </a:solidFill>
                <a:latin typeface="Century Gothic" panose="020B0502020202020204" pitchFamily="34" charset="0"/>
              </a:rPr>
              <a:t>?	Ich </a:t>
            </a:r>
            <a:r>
              <a:rPr lang="en-GB" sz="2100" dirty="0" err="1">
                <a:solidFill>
                  <a:srgbClr val="1F4E79"/>
                </a:solidFill>
                <a:latin typeface="Century Gothic" panose="020B0502020202020204" pitchFamily="34" charset="0"/>
              </a:rPr>
              <a:t>finde</a:t>
            </a:r>
            <a:r>
              <a:rPr lang="en-GB" sz="2100" dirty="0">
                <a:solidFill>
                  <a:srgbClr val="1F4E79"/>
                </a:solidFill>
                <a:latin typeface="Century Gothic" panose="020B0502020202020204" pitchFamily="34" charset="0"/>
              </a:rPr>
              <a:t> </a:t>
            </a:r>
            <a:r>
              <a:rPr lang="en-GB" sz="2100" b="1" dirty="0" err="1">
                <a:solidFill>
                  <a:srgbClr val="1F4E79"/>
                </a:solidFill>
                <a:latin typeface="Century Gothic" panose="020B0502020202020204" pitchFamily="34" charset="0"/>
              </a:rPr>
              <a:t>sie</a:t>
            </a:r>
            <a:r>
              <a:rPr lang="en-GB" sz="2100" dirty="0">
                <a:solidFill>
                  <a:srgbClr val="1F4E79"/>
                </a:solidFill>
                <a:latin typeface="Century Gothic" panose="020B0502020202020204" pitchFamily="34" charset="0"/>
              </a:rPr>
              <a:t> </a:t>
            </a:r>
            <a:r>
              <a:rPr lang="en-GB" sz="2100" dirty="0" err="1">
                <a:solidFill>
                  <a:srgbClr val="1F4E79"/>
                </a:solidFill>
                <a:latin typeface="Century Gothic" panose="020B0502020202020204" pitchFamily="34" charset="0"/>
              </a:rPr>
              <a:t>wichtig</a:t>
            </a:r>
            <a:r>
              <a:rPr lang="en-GB" sz="2100" dirty="0">
                <a:solidFill>
                  <a:srgbClr val="1F4E79"/>
                </a:solidFill>
                <a:latin typeface="Century Gothic" panose="020B0502020202020204" pitchFamily="34" charset="0"/>
              </a:rPr>
              <a:t>.</a:t>
            </a:r>
          </a:p>
        </p:txBody>
      </p:sp>
      <p:sp>
        <p:nvSpPr>
          <p:cNvPr id="21" name="TextBox 20">
            <a:extLst>
              <a:ext uri="{FF2B5EF4-FFF2-40B4-BE49-F238E27FC236}">
                <a16:creationId xmlns:a16="http://schemas.microsoft.com/office/drawing/2014/main" id="{FB9185BA-0506-4008-BF84-0F59C4DF4834}"/>
              </a:ext>
            </a:extLst>
          </p:cNvPr>
          <p:cNvSpPr txBox="1"/>
          <p:nvPr/>
        </p:nvSpPr>
        <p:spPr>
          <a:xfrm>
            <a:off x="130180" y="3782762"/>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				</a:t>
            </a:r>
            <a:r>
              <a:rPr lang="en-GB" sz="2100" i="1" dirty="0">
                <a:solidFill>
                  <a:srgbClr val="1F4E79"/>
                </a:solidFill>
                <a:latin typeface="Century Gothic" panose="020B0502020202020204" pitchFamily="34" charset="0"/>
              </a:rPr>
              <a:t>(How do you find dogs?	I find them nice.)</a:t>
            </a:r>
          </a:p>
        </p:txBody>
      </p:sp>
      <p:sp>
        <p:nvSpPr>
          <p:cNvPr id="22" name="TextBox 21">
            <a:extLst>
              <a:ext uri="{FF2B5EF4-FFF2-40B4-BE49-F238E27FC236}">
                <a16:creationId xmlns:a16="http://schemas.microsoft.com/office/drawing/2014/main" id="{D6C45043-F291-4C08-9E03-8A67C297446F}"/>
              </a:ext>
            </a:extLst>
          </p:cNvPr>
          <p:cNvSpPr txBox="1"/>
          <p:nvPr/>
        </p:nvSpPr>
        <p:spPr>
          <a:xfrm>
            <a:off x="130180" y="4769276"/>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				</a:t>
            </a:r>
            <a:r>
              <a:rPr lang="en-GB" sz="2100" i="1" dirty="0">
                <a:solidFill>
                  <a:srgbClr val="1F4E79"/>
                </a:solidFill>
                <a:latin typeface="Century Gothic" panose="020B0502020202020204" pitchFamily="34" charset="0"/>
              </a:rPr>
              <a:t>(How do you find lists?	I find them important.)</a:t>
            </a:r>
          </a:p>
        </p:txBody>
      </p:sp>
      <p:sp>
        <p:nvSpPr>
          <p:cNvPr id="23" name="TextBox 22">
            <a:extLst>
              <a:ext uri="{FF2B5EF4-FFF2-40B4-BE49-F238E27FC236}">
                <a16:creationId xmlns:a16="http://schemas.microsoft.com/office/drawing/2014/main" id="{93976539-88D5-4572-A29F-CAF670639AFC}"/>
              </a:ext>
            </a:extLst>
          </p:cNvPr>
          <p:cNvSpPr txBox="1"/>
          <p:nvPr/>
        </p:nvSpPr>
        <p:spPr>
          <a:xfrm>
            <a:off x="132452" y="5756301"/>
            <a:ext cx="11952636" cy="415498"/>
          </a:xfrm>
          <a:prstGeom prst="rect">
            <a:avLst/>
          </a:prstGeom>
          <a:noFill/>
        </p:spPr>
        <p:txBody>
          <a:bodyPr wrap="square" rtlCol="0">
            <a:spAutoFit/>
          </a:bodyPr>
          <a:lstStyle/>
          <a:p>
            <a:r>
              <a:rPr lang="en-GB" sz="2100" dirty="0">
                <a:solidFill>
                  <a:srgbClr val="1F4E79"/>
                </a:solidFill>
                <a:latin typeface="Century Gothic" panose="020B0502020202020204" pitchFamily="34" charset="0"/>
              </a:rPr>
              <a:t>				</a:t>
            </a:r>
            <a:r>
              <a:rPr lang="en-GB" sz="2100" i="1" dirty="0">
                <a:solidFill>
                  <a:srgbClr val="1F4E79"/>
                </a:solidFill>
                <a:latin typeface="Century Gothic" panose="020B0502020202020204" pitchFamily="34" charset="0"/>
              </a:rPr>
              <a:t>(How do you find games?	I find them easy.)</a:t>
            </a:r>
          </a:p>
        </p:txBody>
      </p:sp>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320733"/>
            <a:ext cx="9348716"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Grammatik</a:t>
            </a:r>
            <a:endParaRPr sz="3600" b="1" dirty="0">
              <a:solidFill>
                <a:schemeClr val="lt1"/>
              </a:solidFill>
            </a:endParaRPr>
          </a:p>
        </p:txBody>
      </p:sp>
      <p:sp>
        <p:nvSpPr>
          <p:cNvPr id="3" name="Rectangle 2"/>
          <p:cNvSpPr/>
          <p:nvPr/>
        </p:nvSpPr>
        <p:spPr>
          <a:xfrm>
            <a:off x="119682" y="1119250"/>
            <a:ext cx="7906332" cy="461665"/>
          </a:xfrm>
          <a:prstGeom prst="rect">
            <a:avLst/>
          </a:prstGeom>
        </p:spPr>
        <p:txBody>
          <a:bodyPr wrap="none">
            <a:spAutoFit/>
          </a:bodyPr>
          <a:lstStyle/>
          <a:p>
            <a:pPr lvl="0"/>
            <a:r>
              <a:rPr lang="en-GB" sz="2400" b="1" dirty="0">
                <a:solidFill>
                  <a:srgbClr val="1F4E79"/>
                </a:solidFill>
                <a:latin typeface="Century Gothic" panose="020B0502020202020204" pitchFamily="34" charset="0"/>
              </a:rPr>
              <a:t>Singular &amp; plural object pronouns (him, her, it, them)</a:t>
            </a:r>
            <a:endParaRPr lang="en-GB" sz="2400" dirty="0">
              <a:solidFill>
                <a:srgbClr val="1F4E79"/>
              </a:solidFill>
              <a:latin typeface="Century Gothic" panose="020B0502020202020204" pitchFamily="34" charset="0"/>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96534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4" grpId="0"/>
      <p:bldP spid="18" grpId="0"/>
      <p:bldP spid="19" grpId="0"/>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978434"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8" name="Picture 7" descr="A close up of a logo&#10;&#10;Description automatically generated">
            <a:extLst>
              <a:ext uri="{FF2B5EF4-FFF2-40B4-BE49-F238E27FC236}">
                <a16:creationId xmlns:a16="http://schemas.microsoft.com/office/drawing/2014/main" id="{3BCE6CF1-5DA8-4827-A7A2-49CDFAD94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Wie</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findest</a:t>
            </a:r>
            <a:r>
              <a:rPr lang="en-GB" sz="2800" b="1" dirty="0">
                <a:solidFill>
                  <a:schemeClr val="bg1"/>
                </a:solidFill>
                <a:latin typeface="Century Gothic" panose="020B0502020202020204" pitchFamily="34" charset="0"/>
              </a:rPr>
              <a:t> du das Essen</a:t>
            </a:r>
            <a:r>
              <a:rPr lang="en-GB" sz="2800" dirty="0">
                <a:solidFill>
                  <a:schemeClr val="bg1"/>
                </a:solidFill>
                <a:latin typeface="Century Gothic" panose="020B0502020202020204" pitchFamily="34" charset="0"/>
              </a:rPr>
              <a:t>?</a:t>
            </a:r>
          </a:p>
        </p:txBody>
      </p:sp>
      <p:sp>
        <p:nvSpPr>
          <p:cNvPr id="20" name="Rounded Rectangular Callout 6">
            <a:extLst>
              <a:ext uri="{FF2B5EF4-FFF2-40B4-BE49-F238E27FC236}">
                <a16:creationId xmlns:a16="http://schemas.microsoft.com/office/drawing/2014/main" id="{3DF9AA7C-9288-4657-B128-C2580A12E554}"/>
              </a:ext>
            </a:extLst>
          </p:cNvPr>
          <p:cNvSpPr/>
          <p:nvPr/>
        </p:nvSpPr>
        <p:spPr>
          <a:xfrm flipH="1">
            <a:off x="8267364" y="1255594"/>
            <a:ext cx="3613506" cy="2610553"/>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err="1">
                <a:solidFill>
                  <a:schemeClr val="bg1"/>
                </a:solidFill>
                <a:latin typeface="Century Gothic" panose="020B0502020202020204" pitchFamily="34" charset="0"/>
              </a:rPr>
              <a:t>Ich</a:t>
            </a:r>
            <a:r>
              <a:rPr lang="en-GB" sz="2600" b="1" dirty="0">
                <a:solidFill>
                  <a:schemeClr val="bg1"/>
                </a:solidFill>
                <a:latin typeface="Century Gothic" panose="020B0502020202020204" pitchFamily="34" charset="0"/>
              </a:rPr>
              <a:t> mag das Essen! Wolfgang</a:t>
            </a:r>
            <a:r>
              <a:rPr lang="en-GB" sz="2600"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findet</a:t>
            </a:r>
            <a:r>
              <a:rPr lang="en-GB" sz="2600" b="1" dirty="0">
                <a:solidFill>
                  <a:schemeClr val="bg1"/>
                </a:solidFill>
                <a:latin typeface="Century Gothic" panose="020B0502020202020204" pitchFamily="34" charset="0"/>
              </a:rPr>
              <a:t> das Essen </a:t>
            </a:r>
            <a:r>
              <a:rPr lang="en-GB" sz="2600" b="1" dirty="0" err="1">
                <a:solidFill>
                  <a:schemeClr val="bg1"/>
                </a:solidFill>
                <a:latin typeface="Century Gothic" panose="020B0502020202020204" pitchFamily="34" charset="0"/>
              </a:rPr>
              <a:t>nicht</a:t>
            </a:r>
            <a:r>
              <a:rPr lang="en-GB" sz="2600" b="1"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lecker</a:t>
            </a:r>
            <a:r>
              <a:rPr lang="en-GB" sz="2600" b="1"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aber</a:t>
            </a:r>
            <a:endParaRPr lang="en-GB" sz="2600" b="1" dirty="0">
              <a:solidFill>
                <a:schemeClr val="bg1"/>
              </a:solidFill>
              <a:latin typeface="Century Gothic" panose="020B0502020202020204" pitchFamily="34" charset="0"/>
            </a:endParaRPr>
          </a:p>
          <a:p>
            <a:pPr algn="ctr"/>
            <a:r>
              <a:rPr lang="en-GB" sz="2600" b="1"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ich</a:t>
            </a:r>
            <a:r>
              <a:rPr lang="en-GB" sz="2600" b="1" dirty="0">
                <a:solidFill>
                  <a:schemeClr val="bg1"/>
                </a:solidFill>
                <a:latin typeface="Century Gothic" panose="020B0502020202020204" pitchFamily="34" charset="0"/>
              </a:rPr>
              <a:t>----</a:t>
            </a:r>
            <a:r>
              <a:rPr lang="en-GB" sz="2600" dirty="0">
                <a:solidFill>
                  <a:schemeClr val="bg1"/>
                </a:solidFill>
                <a:latin typeface="Century Gothic" panose="020B0502020202020204" pitchFamily="34" charset="0"/>
              </a:rPr>
              <a:t> </a:t>
            </a:r>
            <a:r>
              <a:rPr lang="en-GB" sz="2600" b="1" dirty="0" err="1">
                <a:solidFill>
                  <a:schemeClr val="bg1"/>
                </a:solidFill>
                <a:latin typeface="Century Gothic" panose="020B0502020202020204" pitchFamily="34" charset="0"/>
              </a:rPr>
              <a:t>finde</a:t>
            </a:r>
            <a:r>
              <a:rPr lang="en-GB" sz="2600" b="1" dirty="0">
                <a:solidFill>
                  <a:schemeClr val="bg1"/>
                </a:solidFill>
                <a:latin typeface="Century Gothic" panose="020B0502020202020204" pitchFamily="34" charset="0"/>
              </a:rPr>
              <a:t> es </a:t>
            </a:r>
            <a:r>
              <a:rPr lang="en-GB" sz="2600" b="1" dirty="0" err="1">
                <a:solidFill>
                  <a:schemeClr val="bg1"/>
                </a:solidFill>
                <a:latin typeface="Century Gothic" panose="020B0502020202020204" pitchFamily="34" charset="0"/>
              </a:rPr>
              <a:t>gesund</a:t>
            </a:r>
            <a:r>
              <a:rPr lang="en-GB" sz="2600" b="1" dirty="0">
                <a:solidFill>
                  <a:schemeClr val="bg1"/>
                </a:solidFill>
                <a:latin typeface="Century Gothic" panose="020B0502020202020204" pitchFamily="34" charset="0"/>
              </a:rPr>
              <a:t>.</a:t>
            </a:r>
            <a:endParaRPr lang="en-GB" sz="2600" dirty="0">
              <a:solidFill>
                <a:schemeClr val="bg1"/>
              </a:solidFill>
              <a:latin typeface="Century Gothic" panose="020B0502020202020204" pitchFamily="34" charset="0"/>
            </a:endParaRPr>
          </a:p>
        </p:txBody>
      </p:sp>
      <p:sp>
        <p:nvSpPr>
          <p:cNvPr id="36" name="Google Shape;613;p26">
            <a:hlinkClick r:id="" action="ppaction://noaction" highlightClick="1">
              <a:snd r:embed="rId5" name="ex 2 - answ - wie findest du das essen.wav"/>
            </a:hlinkClick>
            <a:extLst>
              <a:ext uri="{FF2B5EF4-FFF2-40B4-BE49-F238E27FC236}">
                <a16:creationId xmlns:a16="http://schemas.microsoft.com/office/drawing/2014/main" id="{0EEB17F5-8F85-4303-9664-22033A769207}"/>
              </a:ext>
            </a:extLst>
          </p:cNvPr>
          <p:cNvSpPr/>
          <p:nvPr/>
        </p:nvSpPr>
        <p:spPr>
          <a:xfrm>
            <a:off x="8818195"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Google Shape;613;p26">
            <a:hlinkClick r:id="" action="ppaction://noaction" highlightClick="1">
              <a:snd r:embed="rId6" name="ex 2 - q - wie findest du das essen.wav"/>
            </a:hlinkClick>
            <a:extLst>
              <a:ext uri="{FF2B5EF4-FFF2-40B4-BE49-F238E27FC236}">
                <a16:creationId xmlns:a16="http://schemas.microsoft.com/office/drawing/2014/main" id="{6C5FC663-B68A-4E6E-867E-4F121DF85B81}"/>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1</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 name="TextBox 1"/>
          <p:cNvSpPr txBox="1"/>
          <p:nvPr/>
        </p:nvSpPr>
        <p:spPr>
          <a:xfrm>
            <a:off x="8622704" y="1821297"/>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grpSp>
        <p:nvGrpSpPr>
          <p:cNvPr id="7" name="Group 6"/>
          <p:cNvGrpSpPr/>
          <p:nvPr/>
        </p:nvGrpSpPr>
        <p:grpSpPr>
          <a:xfrm>
            <a:off x="8574578" y="3137112"/>
            <a:ext cx="1726259" cy="162366"/>
            <a:chOff x="8446583" y="1507958"/>
            <a:chExt cx="1726259" cy="162366"/>
          </a:xfrm>
        </p:grpSpPr>
        <p:sp>
          <p:nvSpPr>
            <p:cNvPr id="6" name="Rectangle 5"/>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8508628" y="2994496"/>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62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764619"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6" name="Picture 5" descr="A picture containing text&#10;&#10;Description automatically generated">
            <a:extLst>
              <a:ext uri="{FF2B5EF4-FFF2-40B4-BE49-F238E27FC236}">
                <a16:creationId xmlns:a16="http://schemas.microsoft.com/office/drawing/2014/main" id="{8B0474BD-6D53-4DF5-9480-C8D742BB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Century Gothic" panose="020B0502020202020204" pitchFamily="34" charset="0"/>
              </a:rPr>
              <a:t>Ich mag die Uniform. Und du?</a:t>
            </a:r>
            <a:endParaRPr lang="en-GB" sz="2800" dirty="0">
              <a:solidFill>
                <a:schemeClr val="bg1"/>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bg1"/>
                </a:solidFill>
                <a:latin typeface="Century Gothic" panose="020B0502020202020204" pitchFamily="34" charset="0"/>
              </a:rPr>
              <a:t>----Du---- findest die Uniform gut? </a:t>
            </a:r>
          </a:p>
          <a:p>
            <a:pPr algn="ctr"/>
            <a:r>
              <a:rPr lang="de-DE" sz="2600" b="1" dirty="0">
                <a:solidFill>
                  <a:schemeClr val="bg1"/>
                </a:solidFill>
                <a:latin typeface="Century Gothic" panose="020B0502020202020204" pitchFamily="34" charset="0"/>
              </a:rPr>
              <a:t>----Ich---- finde die Uniform hässlich.</a:t>
            </a:r>
          </a:p>
        </p:txBody>
      </p:sp>
      <p:sp>
        <p:nvSpPr>
          <p:cNvPr id="13" name="Google Shape;613;p26">
            <a:hlinkClick r:id="" action="ppaction://noaction" highlightClick="1">
              <a:snd r:embed="rId5" name="ex 2 - q - ich mag die uniform.wav"/>
            </a:hlinkClick>
            <a:extLst>
              <a:ext uri="{FF2B5EF4-FFF2-40B4-BE49-F238E27FC236}">
                <a16:creationId xmlns:a16="http://schemas.microsoft.com/office/drawing/2014/main" id="{7AD9E4BA-B802-40EF-B673-69B572B40E71}"/>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613;p26">
            <a:hlinkClick r:id="" action="ppaction://noaction" highlightClick="1">
              <a:snd r:embed="rId6" name="ex 2 - answ - ich mag die uniform.wav"/>
            </a:hlinkClick>
            <a:extLst>
              <a:ext uri="{FF2B5EF4-FFF2-40B4-BE49-F238E27FC236}">
                <a16:creationId xmlns:a16="http://schemas.microsoft.com/office/drawing/2014/main" id="{854E05BF-8010-472B-AB41-FE5D5FCA5A20}"/>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p:cNvGrpSpPr/>
          <p:nvPr/>
        </p:nvGrpSpPr>
        <p:grpSpPr>
          <a:xfrm>
            <a:off x="8831745" y="2432866"/>
            <a:ext cx="1726259" cy="162366"/>
            <a:chOff x="8446583" y="1507958"/>
            <a:chExt cx="1726259" cy="162366"/>
          </a:xfrm>
        </p:grpSpPr>
        <p:sp>
          <p:nvSpPr>
            <p:cNvPr id="20" name="Rectangle 19"/>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8747104" y="1568757"/>
            <a:ext cx="1656000" cy="257647"/>
            <a:chOff x="8446583" y="1507958"/>
            <a:chExt cx="1726259" cy="162366"/>
          </a:xfrm>
        </p:grpSpPr>
        <p:sp>
          <p:nvSpPr>
            <p:cNvPr id="26" name="Rectangle 25"/>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p:cNvSpPr txBox="1"/>
          <p:nvPr/>
        </p:nvSpPr>
        <p:spPr>
          <a:xfrm>
            <a:off x="8635087" y="1522386"/>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9" name="TextBox 28"/>
          <p:cNvSpPr txBox="1"/>
          <p:nvPr/>
        </p:nvSpPr>
        <p:spPr>
          <a:xfrm>
            <a:off x="8795507" y="2323628"/>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4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18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750971"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7" name="Picture 6" descr="A close up of a logo&#10;&#10;Description automatically generated">
            <a:extLst>
              <a:ext uri="{FF2B5EF4-FFF2-40B4-BE49-F238E27FC236}">
                <a16:creationId xmlns:a16="http://schemas.microsoft.com/office/drawing/2014/main"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9" y="987179"/>
            <a:ext cx="6246712" cy="4883641"/>
          </a:xfrm>
          <a:prstGeom prst="rect">
            <a:avLst/>
          </a:prstGeom>
        </p:spPr>
      </p:pic>
      <p:sp>
        <p:nvSpPr>
          <p:cNvPr id="8" name="Google Shape;613;p26">
            <a:hlinkClick r:id="" action="ppaction://noaction" highlightClick="1">
              <a:snd r:embed="rId5" name="ex 2 - q - der Unterricht ist zu schwierig.wav"/>
            </a:hlinkClick>
            <a:extLst>
              <a:ext uri="{FF2B5EF4-FFF2-40B4-BE49-F238E27FC236}">
                <a16:creationId xmlns:a16="http://schemas.microsoft.com/office/drawing/2014/main" id="{6FD5F972-9BC0-4DF9-B36C-3D40F452AC15}"/>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613;p26">
            <a:hlinkClick r:id="" action="ppaction://noaction" highlightClick="1">
              <a:snd r:embed="rId6" name="ex 2 - answ - der Unterricht ist zu schwierig.wav"/>
            </a:hlinkClick>
            <a:extLst>
              <a:ext uri="{FF2B5EF4-FFF2-40B4-BE49-F238E27FC236}">
                <a16:creationId xmlns:a16="http://schemas.microsoft.com/office/drawing/2014/main" id="{E9E98897-4B39-4841-9934-A8BAFF6BF68B}"/>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ular Callout 6">
            <a:extLst>
              <a:ext uri="{FF2B5EF4-FFF2-40B4-BE49-F238E27FC236}">
                <a16:creationId xmlns:a16="http://schemas.microsoft.com/office/drawing/2014/main"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bg1"/>
                </a:solidFill>
                <a:latin typeface="Century Gothic" panose="020B0502020202020204" pitchFamily="34" charset="0"/>
              </a:rPr>
              <a:t>Der Unterricht ist zu schwierig. Mia, wie findest ---  du----</a:t>
            </a:r>
            <a:br>
              <a:rPr lang="de-DE" sz="2600" b="1" dirty="0">
                <a:solidFill>
                  <a:schemeClr val="bg1"/>
                </a:solidFill>
                <a:latin typeface="Century Gothic" panose="020B0502020202020204" pitchFamily="34" charset="0"/>
              </a:rPr>
            </a:br>
            <a:r>
              <a:rPr lang="de-DE" sz="2600" b="1" dirty="0">
                <a:solidFill>
                  <a:schemeClr val="bg1"/>
                </a:solidFill>
                <a:latin typeface="Century Gothic" panose="020B0502020202020204" pitchFamily="34" charset="0"/>
              </a:rPr>
              <a:t>den Unterricht?</a:t>
            </a:r>
            <a:endParaRPr lang="en-GB" sz="2600" dirty="0">
              <a:solidFill>
                <a:schemeClr val="bg1"/>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id="{D9CE71C8-2DF8-4DF4-9F77-C74C8AAB798D}"/>
              </a:ext>
            </a:extLst>
          </p:cNvPr>
          <p:cNvSpPr/>
          <p:nvPr/>
        </p:nvSpPr>
        <p:spPr>
          <a:xfrm flipH="1">
            <a:off x="8406062" y="987179"/>
            <a:ext cx="3744993" cy="2806899"/>
          </a:xfrm>
          <a:prstGeom prst="wedgeRoundRectCallout">
            <a:avLst>
              <a:gd name="adj1" fmla="val 59579"/>
              <a:gd name="adj2" fmla="val 2202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bg1"/>
                </a:solidFill>
                <a:latin typeface="Century Gothic" panose="020B0502020202020204" pitchFamily="34" charset="0"/>
              </a:rPr>
              <a:t>----Ich---- finde Fremdsprachen ziemlich leicht, aber Wolfgang findet Fremdsprachen nicht interessant.</a:t>
            </a:r>
          </a:p>
        </p:txBody>
      </p:sp>
      <p:sp>
        <p:nvSpPr>
          <p:cNvPr id="18" name="TextBox 17"/>
          <p:cNvSpPr txBox="1"/>
          <p:nvPr/>
        </p:nvSpPr>
        <p:spPr>
          <a:xfrm>
            <a:off x="8822501" y="2433965"/>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grpSp>
        <p:nvGrpSpPr>
          <p:cNvPr id="20" name="Group 19"/>
          <p:cNvGrpSpPr/>
          <p:nvPr/>
        </p:nvGrpSpPr>
        <p:grpSpPr>
          <a:xfrm>
            <a:off x="1498656" y="2332583"/>
            <a:ext cx="1656000" cy="257647"/>
            <a:chOff x="8446583" y="1507958"/>
            <a:chExt cx="1726259" cy="162366"/>
          </a:xfrm>
        </p:grpSpPr>
        <p:sp>
          <p:nvSpPr>
            <p:cNvPr id="21" name="Rectangle 20"/>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8966154" y="1362001"/>
            <a:ext cx="1726259" cy="162366"/>
            <a:chOff x="8446583" y="1507958"/>
            <a:chExt cx="1726259" cy="162366"/>
          </a:xfrm>
        </p:grpSpPr>
        <p:sp>
          <p:nvSpPr>
            <p:cNvPr id="24" name="Rectangle 23"/>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8898331" y="1258518"/>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7" name="TextBox 26"/>
          <p:cNvSpPr txBox="1"/>
          <p:nvPr/>
        </p:nvSpPr>
        <p:spPr>
          <a:xfrm>
            <a:off x="1498656" y="2263356"/>
            <a:ext cx="1800000" cy="369332"/>
          </a:xfrm>
          <a:prstGeom prst="rect">
            <a:avLst/>
          </a:prstGeom>
          <a:solidFill>
            <a:schemeClr val="accent5">
              <a:lumMod val="50000"/>
            </a:schemeClr>
          </a:solidFill>
        </p:spPr>
        <p:txBody>
          <a:bodyPr wrap="square" rtlCol="0">
            <a:spAutoFit/>
          </a:bodyPr>
          <a:lstStyle/>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r>
              <a:rPr lang="en-GB" sz="300" dirty="0">
                <a:solidFill>
                  <a:schemeClr val="bg1"/>
                </a:solidFill>
                <a:latin typeface="Century Gothic" panose="020B0502020202020204" pitchFamily="34" charset="0"/>
              </a:rPr>
              <a:t>_____________________________________________________________________________</a:t>
            </a:r>
          </a:p>
        </p:txBody>
      </p:sp>
      <p:sp>
        <p:nvSpPr>
          <p:cNvPr id="3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8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600846"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6" name="Picture 5" descr="A picture containing room&#10;&#10;Description automatically generated">
            <a:extLst>
              <a:ext uri="{FF2B5EF4-FFF2-40B4-BE49-F238E27FC236}">
                <a16:creationId xmlns:a16="http://schemas.microsoft.com/office/drawing/2014/main" id="{9DC42F91-FF91-41CD-BACA-B33EEB77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8" name="Rounded Rectangular Callout 6">
            <a:extLst>
              <a:ext uri="{FF2B5EF4-FFF2-40B4-BE49-F238E27FC236}">
                <a16:creationId xmlns:a16="http://schemas.microsoft.com/office/drawing/2014/main" id="{F08252B4-C22F-4CD7-B88A-03AC3031775B}"/>
              </a:ext>
            </a:extLst>
          </p:cNvPr>
          <p:cNvSpPr/>
          <p:nvPr/>
        </p:nvSpPr>
        <p:spPr>
          <a:xfrm flipH="1">
            <a:off x="481263" y="1230512"/>
            <a:ext cx="2984105" cy="1550010"/>
          </a:xfrm>
          <a:prstGeom prst="wedgeRoundRectCallout">
            <a:avLst>
              <a:gd name="adj1" fmla="val -93631"/>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bg1"/>
                </a:solidFill>
                <a:latin typeface="Century Gothic" panose="020B0502020202020204" pitchFamily="34" charset="0"/>
              </a:rPr>
              <a:t>----Ich---- finde </a:t>
            </a:r>
            <a:br>
              <a:rPr lang="de-DE" sz="2600" b="1" dirty="0">
                <a:solidFill>
                  <a:schemeClr val="bg1"/>
                </a:solidFill>
                <a:latin typeface="Century Gothic" panose="020B0502020202020204" pitchFamily="34" charset="0"/>
              </a:rPr>
            </a:br>
            <a:r>
              <a:rPr lang="de-DE" sz="2600" b="1" dirty="0">
                <a:solidFill>
                  <a:schemeClr val="bg1"/>
                </a:solidFill>
                <a:latin typeface="Century Gothic" panose="020B0502020202020204" pitchFamily="34" charset="0"/>
              </a:rPr>
              <a:t>die iPads </a:t>
            </a:r>
            <a:br>
              <a:rPr lang="de-DE" sz="2600" b="1" dirty="0">
                <a:solidFill>
                  <a:schemeClr val="bg1"/>
                </a:solidFill>
                <a:latin typeface="Century Gothic" panose="020B0502020202020204" pitchFamily="34" charset="0"/>
              </a:rPr>
            </a:br>
            <a:r>
              <a:rPr lang="de-DE" sz="2600" b="1" dirty="0">
                <a:solidFill>
                  <a:schemeClr val="bg1"/>
                </a:solidFill>
                <a:latin typeface="Century Gothic" panose="020B0502020202020204" pitchFamily="34" charset="0"/>
              </a:rPr>
              <a:t>ganz praktisch.</a:t>
            </a:r>
            <a:endParaRPr lang="en-GB" sz="2600" dirty="0">
              <a:solidFill>
                <a:schemeClr val="bg1"/>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006EE20B-52EB-408D-A0B2-CFDE11E51C3B}"/>
              </a:ext>
            </a:extLst>
          </p:cNvPr>
          <p:cNvSpPr/>
          <p:nvPr/>
        </p:nvSpPr>
        <p:spPr>
          <a:xfrm flipH="1">
            <a:off x="8598568" y="1230512"/>
            <a:ext cx="3552486" cy="2442078"/>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schemeClr val="bg1"/>
                </a:solidFill>
                <a:latin typeface="Century Gothic" panose="020B0502020202020204" pitchFamily="34" charset="0"/>
              </a:rPr>
              <a:t>Ich mag die iPads nicht.  </a:t>
            </a:r>
          </a:p>
          <a:p>
            <a:pPr algn="ctr"/>
            <a:r>
              <a:rPr lang="de-DE" sz="2600" b="1" dirty="0">
                <a:solidFill>
                  <a:schemeClr val="bg1"/>
                </a:solidFill>
                <a:latin typeface="Century Gothic" panose="020B0502020202020204" pitchFamily="34" charset="0"/>
              </a:rPr>
              <a:t>----Ich---- finde die iPads ein bisschen zu langsam.</a:t>
            </a:r>
          </a:p>
        </p:txBody>
      </p:sp>
      <p:sp>
        <p:nvSpPr>
          <p:cNvPr id="10" name="Google Shape;613;p26">
            <a:hlinkClick r:id="" action="ppaction://noaction" highlightClick="1">
              <a:snd r:embed="rId5" name="ex 2 - q - ich finde die ipads praktisch.wav"/>
            </a:hlinkClick>
            <a:extLst>
              <a:ext uri="{FF2B5EF4-FFF2-40B4-BE49-F238E27FC236}">
                <a16:creationId xmlns:a16="http://schemas.microsoft.com/office/drawing/2014/main" id="{1277ABBA-2778-46A4-9589-5EBAD21EF07F}"/>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Google Shape;613;p26">
            <a:hlinkClick r:id="" action="ppaction://noaction" highlightClick="1">
              <a:snd r:embed="rId6" name="ex 2 - answ - ich finde die ipads praktisch.wav"/>
            </a:hlinkClick>
            <a:extLst>
              <a:ext uri="{FF2B5EF4-FFF2-40B4-BE49-F238E27FC236}">
                <a16:creationId xmlns:a16="http://schemas.microsoft.com/office/drawing/2014/main" id="{5922A59B-AD2C-49CC-A5E6-5E9091D7832A}"/>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4" name="Group 13"/>
          <p:cNvGrpSpPr/>
          <p:nvPr/>
        </p:nvGrpSpPr>
        <p:grpSpPr>
          <a:xfrm>
            <a:off x="8793635" y="2322727"/>
            <a:ext cx="1656000" cy="257647"/>
            <a:chOff x="8446583" y="1507958"/>
            <a:chExt cx="1726259" cy="162366"/>
          </a:xfrm>
        </p:grpSpPr>
        <p:sp>
          <p:nvSpPr>
            <p:cNvPr id="16" name="Rectangle 15"/>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665374" y="1600199"/>
            <a:ext cx="1726259" cy="162366"/>
            <a:chOff x="8446583" y="1507958"/>
            <a:chExt cx="1726259" cy="162366"/>
          </a:xfrm>
        </p:grpSpPr>
        <p:sp>
          <p:nvSpPr>
            <p:cNvPr id="19" name="Rectangle 18"/>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607131" y="1449018"/>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2" name="TextBox 21"/>
          <p:cNvSpPr txBox="1"/>
          <p:nvPr/>
        </p:nvSpPr>
        <p:spPr>
          <a:xfrm>
            <a:off x="8708776" y="2296653"/>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03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559903"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7" name="Picture 6" descr="A close up of a logo&#10;&#10;Description automatically generated">
            <a:extLst>
              <a:ext uri="{FF2B5EF4-FFF2-40B4-BE49-F238E27FC236}">
                <a16:creationId xmlns:a16="http://schemas.microsoft.com/office/drawing/2014/main" id="{03889086-C4A8-48AB-A899-4E5418385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id="{EBA0F217-4CFC-493A-80CB-33EB558533D4}"/>
              </a:ext>
            </a:extLst>
          </p:cNvPr>
          <p:cNvSpPr/>
          <p:nvPr/>
        </p:nvSpPr>
        <p:spPr>
          <a:xfrm flipH="1">
            <a:off x="433953" y="1548882"/>
            <a:ext cx="3291556" cy="1631046"/>
          </a:xfrm>
          <a:prstGeom prst="wedgeRoundRectCallout">
            <a:avLst>
              <a:gd name="adj1" fmla="val -95683"/>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Century Gothic" panose="020B0502020202020204" pitchFamily="34" charset="0"/>
              </a:rPr>
              <a:t>Und wie </a:t>
            </a:r>
          </a:p>
          <a:p>
            <a:pPr algn="ctr"/>
            <a:r>
              <a:rPr lang="de-DE" sz="2800" b="1" dirty="0">
                <a:solidFill>
                  <a:schemeClr val="bg1"/>
                </a:solidFill>
                <a:latin typeface="Century Gothic" panose="020B0502020202020204" pitchFamily="34" charset="0"/>
              </a:rPr>
              <a:t>findest ----du---- die Lehrer hier?</a:t>
            </a:r>
            <a:endParaRPr lang="en-GB" sz="2800" dirty="0">
              <a:solidFill>
                <a:schemeClr val="bg1"/>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7F3B7CB3-D89F-4DE6-9AB0-03F043CF4B85}"/>
              </a:ext>
            </a:extLst>
          </p:cNvPr>
          <p:cNvSpPr/>
          <p:nvPr/>
        </p:nvSpPr>
        <p:spPr>
          <a:xfrm flipH="1">
            <a:off x="8316813" y="1037109"/>
            <a:ext cx="3834242" cy="2554256"/>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Century Gothic" panose="020B0502020202020204" pitchFamily="34" charset="0"/>
              </a:rPr>
              <a:t>Ach, Wolfgang findet die Lehrer zu streng, aber </a:t>
            </a:r>
          </a:p>
          <a:p>
            <a:pPr algn="ctr"/>
            <a:r>
              <a:rPr lang="de-DE" sz="2800" b="1" dirty="0">
                <a:solidFill>
                  <a:schemeClr val="bg1"/>
                </a:solidFill>
                <a:latin typeface="Century Gothic" panose="020B0502020202020204" pitchFamily="34" charset="0"/>
              </a:rPr>
              <a:t>----ich---- finde </a:t>
            </a:r>
          </a:p>
          <a:p>
            <a:pPr algn="ctr"/>
            <a:r>
              <a:rPr lang="de-DE" sz="2800" b="1" dirty="0">
                <a:solidFill>
                  <a:schemeClr val="bg1"/>
                </a:solidFill>
                <a:latin typeface="Century Gothic" panose="020B0502020202020204" pitchFamily="34" charset="0"/>
              </a:rPr>
              <a:t>die Lehrer</a:t>
            </a:r>
            <a:br>
              <a:rPr lang="de-DE" sz="2800" b="1" dirty="0">
                <a:solidFill>
                  <a:schemeClr val="bg1"/>
                </a:solidFill>
                <a:latin typeface="Century Gothic" panose="020B0502020202020204" pitchFamily="34" charset="0"/>
              </a:rPr>
            </a:br>
            <a:r>
              <a:rPr lang="de-DE" sz="2800" b="1" dirty="0">
                <a:solidFill>
                  <a:schemeClr val="bg1"/>
                </a:solidFill>
                <a:latin typeface="Century Gothic" panose="020B0502020202020204" pitchFamily="34" charset="0"/>
              </a:rPr>
              <a:t>in Ordnung.</a:t>
            </a:r>
          </a:p>
        </p:txBody>
      </p:sp>
      <p:sp>
        <p:nvSpPr>
          <p:cNvPr id="14" name="Google Shape;613;p26">
            <a:hlinkClick r:id="" action="ppaction://noaction" highlightClick="1">
              <a:snd r:embed="rId5" name="ex 2 - q - wie findest du die lehrer.wav"/>
            </a:hlinkClick>
            <a:extLst>
              <a:ext uri="{FF2B5EF4-FFF2-40B4-BE49-F238E27FC236}">
                <a16:creationId xmlns:a16="http://schemas.microsoft.com/office/drawing/2014/main" id="{2E47E58E-1213-4AFC-A1D9-314710A37224}"/>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613;p26">
            <a:hlinkClick r:id="" action="ppaction://noaction" highlightClick="1">
              <a:snd r:embed="rId6" name="ex 2 - answ - wie findest du die lehrer.wav"/>
            </a:hlinkClick>
            <a:extLst>
              <a:ext uri="{FF2B5EF4-FFF2-40B4-BE49-F238E27FC236}">
                <a16:creationId xmlns:a16="http://schemas.microsoft.com/office/drawing/2014/main" id="{2342424A-F334-410B-A9B7-B7012D4B065F}"/>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3" name="Group 12"/>
          <p:cNvGrpSpPr/>
          <p:nvPr/>
        </p:nvGrpSpPr>
        <p:grpSpPr>
          <a:xfrm>
            <a:off x="1840588" y="2285350"/>
            <a:ext cx="1656000" cy="257647"/>
            <a:chOff x="8446583" y="1507958"/>
            <a:chExt cx="1726259" cy="162366"/>
          </a:xfrm>
        </p:grpSpPr>
        <p:sp>
          <p:nvSpPr>
            <p:cNvPr id="17" name="Rectangle 16"/>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8879605" y="2448770"/>
            <a:ext cx="1726259" cy="162366"/>
            <a:chOff x="8446583" y="1507958"/>
            <a:chExt cx="1726259" cy="162366"/>
          </a:xfrm>
        </p:grpSpPr>
        <p:sp>
          <p:nvSpPr>
            <p:cNvPr id="20" name="Rectangle 19"/>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44658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1792124" y="2210735"/>
            <a:ext cx="1800000" cy="369332"/>
          </a:xfrm>
          <a:prstGeom prst="rect">
            <a:avLst/>
          </a:prstGeom>
          <a:solidFill>
            <a:schemeClr val="accent5">
              <a:lumMod val="50000"/>
            </a:schemeClr>
          </a:solidFill>
        </p:spPr>
        <p:txBody>
          <a:bodyPr wrap="square" rtlCol="0">
            <a:spAutoFit/>
          </a:bodyPr>
          <a:lstStyle/>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r>
              <a:rPr lang="en-GB" sz="300" dirty="0">
                <a:solidFill>
                  <a:schemeClr val="bg1"/>
                </a:solidFill>
                <a:latin typeface="Century Gothic" panose="020B0502020202020204" pitchFamily="34" charset="0"/>
              </a:rPr>
              <a:t>_____________________________________________________________________________</a:t>
            </a:r>
          </a:p>
        </p:txBody>
      </p:sp>
      <p:sp>
        <p:nvSpPr>
          <p:cNvPr id="23" name="TextBox 22"/>
          <p:cNvSpPr txBox="1"/>
          <p:nvPr/>
        </p:nvSpPr>
        <p:spPr>
          <a:xfrm>
            <a:off x="8894755" y="2374143"/>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4" name="TextBox 23"/>
          <p:cNvSpPr txBox="1"/>
          <p:nvPr/>
        </p:nvSpPr>
        <p:spPr>
          <a:xfrm>
            <a:off x="9764434" y="1096041"/>
            <a:ext cx="1800000" cy="369332"/>
          </a:xfrm>
          <a:prstGeom prst="rect">
            <a:avLst/>
          </a:prstGeom>
          <a:solidFill>
            <a:schemeClr val="accent5">
              <a:lumMod val="50000"/>
            </a:schemeClr>
          </a:solidFill>
        </p:spPr>
        <p:txBody>
          <a:bodyPr wrap="square" rtlCol="0">
            <a:spAutoFit/>
          </a:bodyPr>
          <a:lstStyle/>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endParaRPr lang="en-GB" sz="300" dirty="0">
              <a:solidFill>
                <a:schemeClr val="bg1"/>
              </a:solidFill>
              <a:latin typeface="Century Gothic" panose="020B0502020202020204" pitchFamily="34" charset="0"/>
            </a:endParaRPr>
          </a:p>
          <a:p>
            <a:r>
              <a:rPr lang="en-GB" sz="300" dirty="0">
                <a:solidFill>
                  <a:schemeClr val="bg1"/>
                </a:solidFill>
                <a:latin typeface="Century Gothic" panose="020B0502020202020204" pitchFamily="34" charset="0"/>
              </a:rPr>
              <a:t>_____________________________________________________________________________</a:t>
            </a:r>
          </a:p>
        </p:txBody>
      </p:sp>
      <p:sp>
        <p:nvSpPr>
          <p:cNvPr id="2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8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628141"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6" name="Picture 5" descr="A picture containing text, sign&#10;&#10;Description automatically generated">
            <a:extLst>
              <a:ext uri="{FF2B5EF4-FFF2-40B4-BE49-F238E27FC236}">
                <a16:creationId xmlns:a16="http://schemas.microsoft.com/office/drawing/2014/main" id="{DBF64767-C0D1-4CA6-9E28-12D7E6818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669" y="1183712"/>
            <a:ext cx="5203782" cy="4589291"/>
          </a:xfrm>
          <a:prstGeom prst="rect">
            <a:avLst/>
          </a:prstGeom>
        </p:spPr>
      </p:pic>
      <p:sp>
        <p:nvSpPr>
          <p:cNvPr id="8" name="Google Shape;613;p26">
            <a:hlinkClick r:id="" action="ppaction://noaction" highlightClick="1">
              <a:snd r:embed="rId5" name="extra - beep und mehmet.wav"/>
            </a:hlinkClick>
            <a:extLst>
              <a:ext uri="{FF2B5EF4-FFF2-40B4-BE49-F238E27FC236}">
                <a16:creationId xmlns:a16="http://schemas.microsoft.com/office/drawing/2014/main" id="{14883514-9B6A-4B75-B96F-BA6C0C8B0FD7}"/>
              </a:ext>
            </a:extLst>
          </p:cNvPr>
          <p:cNvSpPr/>
          <p:nvPr/>
        </p:nvSpPr>
        <p:spPr>
          <a:xfrm>
            <a:off x="1651946" y="5031596"/>
            <a:ext cx="540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3200" b="1" dirty="0">
                <a:solidFill>
                  <a:prstClr val="white"/>
                </a:solidFill>
                <a:latin typeface="Century Gothic" panose="020B0502020202020204" pitchFamily="34" charset="0"/>
              </a:rPr>
              <a:t>6</a:t>
            </a:r>
            <a:endParaRPr sz="3200" b="1" dirty="0">
              <a:solidFill>
                <a:prstClr val="white"/>
              </a:solidFill>
              <a:latin typeface="Century Gothic" panose="020B0502020202020204" pitchFamily="34" charset="0"/>
            </a:endParaRPr>
          </a:p>
        </p:txBody>
      </p:sp>
      <p:sp>
        <p:nvSpPr>
          <p:cNvPr id="9" name="Google Shape;613;p26">
            <a:hlinkClick r:id="" action="ppaction://noaction" highlightClick="1">
              <a:snd r:embed="rId6" name="extra - wolfgang und mehmet.wav"/>
            </a:hlinkClick>
            <a:extLst>
              <a:ext uri="{FF2B5EF4-FFF2-40B4-BE49-F238E27FC236}">
                <a16:creationId xmlns:a16="http://schemas.microsoft.com/office/drawing/2014/main" id="{5E904FC5-9946-4902-AE58-AB34D6684997}"/>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5">
              <a:lumMod val="50000"/>
            </a:schemeClr>
          </a:solidFill>
          <a:ln w="12700" cap="flat" cmpd="sng">
            <a:solidFill>
              <a:srgbClr val="EEC1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err="1">
                <a:solidFill>
                  <a:prstClr val="white"/>
                </a:solidFill>
                <a:latin typeface="Century Gothic" panose="020B0502020202020204" pitchFamily="34" charset="0"/>
              </a:rPr>
              <a:t>Antworten</a:t>
            </a:r>
            <a:endParaRPr sz="2400" b="1" dirty="0">
              <a:solidFill>
                <a:prstClr val="white"/>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5AF13A2C-4F0E-4567-AA1B-1E65B050C942}"/>
              </a:ext>
            </a:extLst>
          </p:cNvPr>
          <p:cNvSpPr/>
          <p:nvPr/>
        </p:nvSpPr>
        <p:spPr>
          <a:xfrm flipH="1">
            <a:off x="40943" y="1276120"/>
            <a:ext cx="3168000" cy="3090607"/>
          </a:xfrm>
          <a:prstGeom prst="wedgeRoundRectCallout">
            <a:avLst>
              <a:gd name="adj1" fmla="val -79279"/>
              <a:gd name="adj2" fmla="val 340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prstClr val="white"/>
                </a:solidFill>
                <a:latin typeface="Century Gothic" panose="020B0502020202020204" pitchFamily="34" charset="0"/>
              </a:rPr>
              <a:t>Wolfgang findet Schule in Ordnung, und Mehmet, </a:t>
            </a:r>
          </a:p>
          <a:p>
            <a:pPr algn="ctr"/>
            <a:r>
              <a:rPr lang="de-DE" sz="2600" b="1" dirty="0">
                <a:solidFill>
                  <a:prstClr val="white"/>
                </a:solidFill>
                <a:latin typeface="Century Gothic" panose="020B0502020202020204" pitchFamily="34" charset="0"/>
              </a:rPr>
              <a:t>----du---- findest Schule wichtig, nicht wahr?</a:t>
            </a:r>
          </a:p>
        </p:txBody>
      </p:sp>
      <p:sp>
        <p:nvSpPr>
          <p:cNvPr id="11" name="Rounded Rectangular Callout 6">
            <a:extLst>
              <a:ext uri="{FF2B5EF4-FFF2-40B4-BE49-F238E27FC236}">
                <a16:creationId xmlns:a16="http://schemas.microsoft.com/office/drawing/2014/main" id="{D0B5ADF3-3E1F-4AC3-989E-575724A68B30}"/>
              </a:ext>
            </a:extLst>
          </p:cNvPr>
          <p:cNvSpPr/>
          <p:nvPr/>
        </p:nvSpPr>
        <p:spPr>
          <a:xfrm flipH="1">
            <a:off x="8524661" y="1230512"/>
            <a:ext cx="3600000" cy="2198488"/>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prstClr val="white"/>
                </a:solidFill>
                <a:latin typeface="Century Gothic" panose="020B0502020202020204" pitchFamily="34" charset="0"/>
              </a:rPr>
              <a:t>Ja, aber </a:t>
            </a:r>
          </a:p>
          <a:p>
            <a:pPr algn="ctr"/>
            <a:r>
              <a:rPr lang="de-DE" sz="2800" b="1" dirty="0">
                <a:solidFill>
                  <a:prstClr val="white"/>
                </a:solidFill>
                <a:latin typeface="Century Gothic" panose="020B0502020202020204" pitchFamily="34" charset="0"/>
              </a:rPr>
              <a:t>----ich---- finde die Hausaufgaben schwierig.</a:t>
            </a:r>
          </a:p>
        </p:txBody>
      </p:sp>
      <p:grpSp>
        <p:nvGrpSpPr>
          <p:cNvPr id="14" name="Group 13"/>
          <p:cNvGrpSpPr/>
          <p:nvPr/>
        </p:nvGrpSpPr>
        <p:grpSpPr>
          <a:xfrm>
            <a:off x="247298" y="3171352"/>
            <a:ext cx="1641010" cy="257647"/>
            <a:chOff x="8462209" y="1507958"/>
            <a:chExt cx="1710633" cy="162366"/>
          </a:xfrm>
        </p:grpSpPr>
        <p:sp>
          <p:nvSpPr>
            <p:cNvPr id="17" name="Rectangle 16"/>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62209" y="1525945"/>
              <a:ext cx="612001"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8960063" y="2080802"/>
            <a:ext cx="1741249" cy="162366"/>
            <a:chOff x="8431593" y="1507958"/>
            <a:chExt cx="1741249" cy="162366"/>
          </a:xfrm>
        </p:grpSpPr>
        <p:sp>
          <p:nvSpPr>
            <p:cNvPr id="20" name="Rectangle 19"/>
            <p:cNvSpPr/>
            <p:nvPr/>
          </p:nvSpPr>
          <p:spPr>
            <a:xfrm>
              <a:off x="9560842" y="1507958"/>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431593" y="1525945"/>
              <a:ext cx="612000" cy="14437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99980" y="3059667"/>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3" name="TextBox 22"/>
          <p:cNvSpPr txBox="1"/>
          <p:nvPr/>
        </p:nvSpPr>
        <p:spPr>
          <a:xfrm>
            <a:off x="8998095" y="1960424"/>
            <a:ext cx="1800000" cy="369332"/>
          </a:xfrm>
          <a:prstGeom prst="rect">
            <a:avLst/>
          </a:prstGeom>
          <a:solidFill>
            <a:schemeClr val="accent5">
              <a:lumMod val="50000"/>
            </a:schemeClr>
          </a:solidFill>
        </p:spPr>
        <p:txBody>
          <a:bodyPr wrap="square" rtlCol="0">
            <a:spAutoFit/>
          </a:bodyPr>
          <a:lstStyle/>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endParaRPr lang="en-GB" sz="300" dirty="0">
              <a:solidFill>
                <a:schemeClr val="bg1"/>
              </a:solidFill>
              <a:latin typeface="Century Gothic" panose="020B0502020202020204" pitchFamily="34" charset="0"/>
            </a:endParaRPr>
          </a:p>
          <a:p>
            <a:pPr algn="r"/>
            <a:r>
              <a:rPr lang="en-GB" sz="300" dirty="0">
                <a:solidFill>
                  <a:schemeClr val="bg1"/>
                </a:solidFill>
                <a:latin typeface="Century Gothic" panose="020B0502020202020204" pitchFamily="34" charset="0"/>
              </a:rPr>
              <a:t>_____________________________________________________________________________</a:t>
            </a:r>
          </a:p>
        </p:txBody>
      </p:sp>
      <p:sp>
        <p:nvSpPr>
          <p:cNvPr id="2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59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978434" cy="707849"/>
          </a:xfrm>
        </p:spPr>
        <p:txBody>
          <a:bodyPr>
            <a:normAutofit/>
          </a:body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pic>
        <p:nvPicPr>
          <p:cNvPr id="8" name="Picture 7" descr="A close up of a logo&#10;&#10;Description automatically generated">
            <a:extLst>
              <a:ext uri="{FF2B5EF4-FFF2-40B4-BE49-F238E27FC236}">
                <a16:creationId xmlns:a16="http://schemas.microsoft.com/office/drawing/2014/main" id="{3BCE6CF1-5DA8-4827-A7A2-49CDFAD94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dirty="0" err="1">
                <a:solidFill>
                  <a:schemeClr val="bg1"/>
                </a:solidFill>
                <a:latin typeface="Century Gothic" panose="020B0502020202020204" pitchFamily="34" charset="0"/>
              </a:rPr>
              <a:t>findest</a:t>
            </a:r>
            <a:r>
              <a:rPr lang="en-GB" sz="2800" dirty="0">
                <a:solidFill>
                  <a:schemeClr val="bg1"/>
                </a:solidFill>
                <a:latin typeface="Century Gothic" panose="020B0502020202020204" pitchFamily="34" charset="0"/>
              </a:rPr>
              <a:t> du das Essen?</a:t>
            </a:r>
          </a:p>
        </p:txBody>
      </p:sp>
      <p:sp>
        <p:nvSpPr>
          <p:cNvPr id="20" name="Rounded Rectangular Callout 6">
            <a:extLst>
              <a:ext uri="{FF2B5EF4-FFF2-40B4-BE49-F238E27FC236}">
                <a16:creationId xmlns:a16="http://schemas.microsoft.com/office/drawing/2014/main" id="{3DF9AA7C-9288-4657-B128-C2580A12E554}"/>
              </a:ext>
            </a:extLst>
          </p:cNvPr>
          <p:cNvSpPr/>
          <p:nvPr/>
        </p:nvSpPr>
        <p:spPr>
          <a:xfrm flipH="1">
            <a:off x="8090452" y="1163991"/>
            <a:ext cx="3790418" cy="2479962"/>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Ich mag das Essen! Wolfgang </a:t>
            </a:r>
            <a:r>
              <a:rPr lang="en-GB" sz="2800" dirty="0" err="1">
                <a:solidFill>
                  <a:schemeClr val="bg1"/>
                </a:solidFill>
                <a:latin typeface="Century Gothic" panose="020B0502020202020204" pitchFamily="34" charset="0"/>
              </a:rPr>
              <a:t>findet</a:t>
            </a:r>
            <a:r>
              <a:rPr lang="en-GB" sz="2800" dirty="0">
                <a:solidFill>
                  <a:schemeClr val="bg1"/>
                </a:solidFill>
                <a:latin typeface="Century Gothic" panose="020B0502020202020204" pitchFamily="34" charset="0"/>
              </a:rPr>
              <a:t> </a:t>
            </a:r>
            <a:r>
              <a:rPr lang="en-GB" sz="2800" b="1" u="sng" dirty="0">
                <a:solidFill>
                  <a:schemeClr val="bg1"/>
                </a:solidFill>
                <a:latin typeface="Century Gothic" panose="020B0502020202020204" pitchFamily="34" charset="0"/>
              </a:rPr>
              <a:t>das Essen</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nicht</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lecker</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aber</a:t>
            </a:r>
            <a:r>
              <a:rPr lang="en-GB" sz="2800" dirty="0">
                <a:solidFill>
                  <a:schemeClr val="bg1"/>
                </a:solidFill>
                <a:latin typeface="Century Gothic" panose="020B0502020202020204" pitchFamily="34" charset="0"/>
              </a:rPr>
              <a:t> ich </a:t>
            </a:r>
            <a:r>
              <a:rPr lang="en-GB" sz="2800" dirty="0" err="1">
                <a:solidFill>
                  <a:schemeClr val="bg1"/>
                </a:solidFill>
                <a:latin typeface="Century Gothic" panose="020B0502020202020204" pitchFamily="34" charset="0"/>
              </a:rPr>
              <a:t>finde</a:t>
            </a:r>
            <a:r>
              <a:rPr lang="en-GB" sz="2800" dirty="0">
                <a:solidFill>
                  <a:schemeClr val="bg1"/>
                </a:solidFill>
                <a:latin typeface="Century Gothic" panose="020B0502020202020204" pitchFamily="34" charset="0"/>
              </a:rPr>
              <a:t> es </a:t>
            </a:r>
            <a:r>
              <a:rPr lang="en-GB" sz="2800" dirty="0" err="1">
                <a:solidFill>
                  <a:schemeClr val="bg1"/>
                </a:solidFill>
                <a:latin typeface="Century Gothic" panose="020B0502020202020204" pitchFamily="34" charset="0"/>
              </a:rPr>
              <a:t>gesund</a:t>
            </a:r>
            <a:r>
              <a:rPr lang="en-GB" sz="2800" dirty="0">
                <a:solidFill>
                  <a:schemeClr val="bg1"/>
                </a:solidFill>
                <a:latin typeface="Century Gothic" panose="020B0502020202020204" pitchFamily="34" charset="0"/>
              </a:rPr>
              <a:t>.</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07811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7121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978434" cy="707849"/>
          </a:xfrm>
        </p:spPr>
        <p:txBody>
          <a:bodyPr>
            <a:normAutofit/>
          </a:body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pic>
        <p:nvPicPr>
          <p:cNvPr id="8" name="Picture 7" descr="A close up of a logo&#10;&#10;Description automatically generated">
            <a:extLst>
              <a:ext uri="{FF2B5EF4-FFF2-40B4-BE49-F238E27FC236}">
                <a16:creationId xmlns:a16="http://schemas.microsoft.com/office/drawing/2014/main" id="{3BCE6CF1-5DA8-4827-A7A2-49CDFAD94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Wie </a:t>
            </a:r>
            <a:r>
              <a:rPr lang="en-GB" sz="2800" dirty="0" err="1">
                <a:solidFill>
                  <a:schemeClr val="bg1"/>
                </a:solidFill>
                <a:latin typeface="Century Gothic" panose="020B0502020202020204" pitchFamily="34" charset="0"/>
              </a:rPr>
              <a:t>findest</a:t>
            </a:r>
            <a:r>
              <a:rPr lang="en-GB" sz="2800" dirty="0">
                <a:solidFill>
                  <a:schemeClr val="bg1"/>
                </a:solidFill>
                <a:latin typeface="Century Gothic" panose="020B0502020202020204" pitchFamily="34" charset="0"/>
              </a:rPr>
              <a:t> du das Essen?</a:t>
            </a:r>
          </a:p>
        </p:txBody>
      </p:sp>
      <p:sp>
        <p:nvSpPr>
          <p:cNvPr id="20" name="Rounded Rectangular Callout 6">
            <a:extLst>
              <a:ext uri="{FF2B5EF4-FFF2-40B4-BE49-F238E27FC236}">
                <a16:creationId xmlns:a16="http://schemas.microsoft.com/office/drawing/2014/main" id="{3DF9AA7C-9288-4657-B128-C2580A12E554}"/>
              </a:ext>
            </a:extLst>
          </p:cNvPr>
          <p:cNvSpPr/>
          <p:nvPr/>
        </p:nvSpPr>
        <p:spPr>
          <a:xfrm flipH="1">
            <a:off x="8445637"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Ich mag das Essen! Wolfgang </a:t>
            </a:r>
            <a:r>
              <a:rPr lang="en-GB" sz="2800" dirty="0" err="1">
                <a:solidFill>
                  <a:schemeClr val="bg1"/>
                </a:solidFill>
                <a:latin typeface="Century Gothic" panose="020B0502020202020204" pitchFamily="34" charset="0"/>
              </a:rPr>
              <a:t>findet</a:t>
            </a:r>
            <a:r>
              <a:rPr lang="en-GB" sz="2800" dirty="0">
                <a:solidFill>
                  <a:schemeClr val="bg1"/>
                </a:solidFill>
                <a:latin typeface="Century Gothic" panose="020B0502020202020204" pitchFamily="34" charset="0"/>
              </a:rPr>
              <a:t> </a:t>
            </a:r>
            <a:r>
              <a:rPr lang="en-GB" sz="2800" b="1" u="sng" dirty="0">
                <a:solidFill>
                  <a:schemeClr val="bg1"/>
                </a:solidFill>
                <a:latin typeface="Century Gothic" panose="020B0502020202020204" pitchFamily="34" charset="0"/>
              </a:rPr>
              <a:t>es </a:t>
            </a:r>
            <a:r>
              <a:rPr lang="en-GB" sz="2800" dirty="0" err="1">
                <a:solidFill>
                  <a:schemeClr val="bg1"/>
                </a:solidFill>
                <a:latin typeface="Century Gothic" panose="020B0502020202020204" pitchFamily="34" charset="0"/>
              </a:rPr>
              <a:t>nicht</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lecker</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aber</a:t>
            </a:r>
            <a:r>
              <a:rPr lang="en-GB" sz="2800" dirty="0">
                <a:solidFill>
                  <a:schemeClr val="bg1"/>
                </a:solidFill>
                <a:latin typeface="Century Gothic" panose="020B0502020202020204" pitchFamily="34" charset="0"/>
              </a:rPr>
              <a:t> ich </a:t>
            </a:r>
            <a:r>
              <a:rPr lang="en-GB" sz="2800" dirty="0" err="1">
                <a:solidFill>
                  <a:schemeClr val="bg1"/>
                </a:solidFill>
                <a:latin typeface="Century Gothic" panose="020B0502020202020204" pitchFamily="34" charset="0"/>
              </a:rPr>
              <a:t>finde</a:t>
            </a:r>
            <a:r>
              <a:rPr lang="en-GB" sz="2800" dirty="0">
                <a:solidFill>
                  <a:schemeClr val="bg1"/>
                </a:solidFill>
                <a:latin typeface="Century Gothic" panose="020B0502020202020204" pitchFamily="34" charset="0"/>
              </a:rPr>
              <a:t> es </a:t>
            </a:r>
            <a:r>
              <a:rPr lang="en-GB" sz="2800" dirty="0" err="1">
                <a:solidFill>
                  <a:schemeClr val="bg1"/>
                </a:solidFill>
                <a:latin typeface="Century Gothic" panose="020B0502020202020204" pitchFamily="34" charset="0"/>
              </a:rPr>
              <a:t>gesund</a:t>
            </a:r>
            <a:r>
              <a:rPr lang="en-GB" sz="2800" dirty="0">
                <a:solidFill>
                  <a:schemeClr val="bg1"/>
                </a:solidFill>
                <a:latin typeface="Century Gothic" panose="020B0502020202020204" pitchFamily="34" charset="0"/>
              </a:rPr>
              <a:t>.</a:t>
            </a:r>
          </a:p>
        </p:txBody>
      </p:sp>
      <p:sp>
        <p:nvSpPr>
          <p:cNvPr id="9"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83969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B0474BD-6D53-4DF5-9480-C8D742BB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Uniform. Und du?</a:t>
            </a:r>
            <a:endParaRPr lang="en-GB" sz="2800" dirty="0">
              <a:solidFill>
                <a:schemeClr val="bg1"/>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Du findest die Uniform gut? Ich finde </a:t>
            </a:r>
            <a:r>
              <a:rPr lang="de-DE" sz="2800" b="1" u="sng" dirty="0">
                <a:solidFill>
                  <a:schemeClr val="bg1"/>
                </a:solidFill>
                <a:latin typeface="Century Gothic" panose="020B0502020202020204" pitchFamily="34" charset="0"/>
              </a:rPr>
              <a:t>die Uniform </a:t>
            </a:r>
            <a:r>
              <a:rPr lang="de-DE" sz="2800" dirty="0">
                <a:solidFill>
                  <a:schemeClr val="bg1"/>
                </a:solidFill>
                <a:latin typeface="Century Gothic" panose="020B0502020202020204" pitchFamily="34" charset="0"/>
              </a:rPr>
              <a:t>hässlich.</a:t>
            </a:r>
          </a:p>
        </p:txBody>
      </p:sp>
      <p:sp>
        <p:nvSpPr>
          <p:cNvPr id="20" name="Title 3">
            <a:extLst>
              <a:ext uri="{FF2B5EF4-FFF2-40B4-BE49-F238E27FC236}">
                <a16:creationId xmlns:a16="http://schemas.microsoft.com/office/drawing/2014/main" id="{3CA05004-A96B-4288-ADC5-9F2A5166384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435996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B0474BD-6D53-4DF5-9480-C8D742BB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Uniform. Und du?</a:t>
            </a:r>
            <a:endParaRPr lang="en-GB" sz="2800" dirty="0">
              <a:solidFill>
                <a:schemeClr val="bg1"/>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Du findest die Uniform gut? Ich finde </a:t>
            </a:r>
            <a:r>
              <a:rPr lang="de-DE" sz="2800" b="1" u="sng" dirty="0">
                <a:solidFill>
                  <a:schemeClr val="bg1"/>
                </a:solidFill>
                <a:latin typeface="Century Gothic" panose="020B0502020202020204" pitchFamily="34" charset="0"/>
              </a:rPr>
              <a:t>sie </a:t>
            </a:r>
            <a:r>
              <a:rPr lang="de-DE" sz="2800" dirty="0">
                <a:solidFill>
                  <a:schemeClr val="bg1"/>
                </a:solidFill>
                <a:latin typeface="Century Gothic" panose="020B0502020202020204" pitchFamily="34" charset="0"/>
              </a:rPr>
              <a:t>hässlich.</a:t>
            </a:r>
          </a:p>
        </p:txBody>
      </p:sp>
      <p:sp>
        <p:nvSpPr>
          <p:cNvPr id="20" name="Title 3">
            <a:extLst>
              <a:ext uri="{FF2B5EF4-FFF2-40B4-BE49-F238E27FC236}">
                <a16:creationId xmlns:a16="http://schemas.microsoft.com/office/drawing/2014/main" id="{3CA05004-A96B-4288-ADC5-9F2A5166384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515881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9" y="1017159"/>
            <a:ext cx="6246712" cy="4883641"/>
          </a:xfrm>
          <a:prstGeom prst="rect">
            <a:avLst/>
          </a:prstGeom>
        </p:spPr>
      </p:pic>
      <p:sp>
        <p:nvSpPr>
          <p:cNvPr id="10" name="Rounded Rectangular Callout 6">
            <a:extLst>
              <a:ext uri="{FF2B5EF4-FFF2-40B4-BE49-F238E27FC236}">
                <a16:creationId xmlns:a16="http://schemas.microsoft.com/office/drawing/2014/main"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Der Unterricht ist zu schwierig. Mia, wie findest du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den Unterricht</a:t>
            </a:r>
            <a:r>
              <a:rPr lang="de-DE" sz="2800"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id="{D9CE71C8-2DF8-4DF4-9F77-C74C8AAB798D}"/>
              </a:ext>
            </a:extLst>
          </p:cNvPr>
          <p:cNvSpPr/>
          <p:nvPr/>
        </p:nvSpPr>
        <p:spPr>
          <a:xfrm flipH="1">
            <a:off x="8250666" y="1104031"/>
            <a:ext cx="3881700" cy="2979069"/>
          </a:xfrm>
          <a:prstGeom prst="wedgeRoundRectCallout">
            <a:avLst>
              <a:gd name="adj1" fmla="val 68146"/>
              <a:gd name="adj2" fmla="val 2088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Fremdsprachen ziemlich leicht, aber Wolfgang findet </a:t>
            </a:r>
            <a:r>
              <a:rPr lang="de-DE" sz="2800" b="1" u="sng" dirty="0">
                <a:solidFill>
                  <a:schemeClr val="bg1"/>
                </a:solidFill>
                <a:latin typeface="Century Gothic" panose="020B0502020202020204" pitchFamily="34" charset="0"/>
              </a:rPr>
              <a:t>Fremdsprachen</a:t>
            </a:r>
            <a:r>
              <a:rPr lang="de-DE" sz="2800" dirty="0">
                <a:solidFill>
                  <a:schemeClr val="bg1"/>
                </a:solidFill>
                <a:latin typeface="Century Gothic" panose="020B0502020202020204" pitchFamily="34" charset="0"/>
              </a:rPr>
              <a:t> nicht interessant.</a:t>
            </a:r>
          </a:p>
        </p:txBody>
      </p:sp>
      <p:sp>
        <p:nvSpPr>
          <p:cNvPr id="23" name="Title 3">
            <a:extLst>
              <a:ext uri="{FF2B5EF4-FFF2-40B4-BE49-F238E27FC236}">
                <a16:creationId xmlns:a16="http://schemas.microsoft.com/office/drawing/2014/main" id="{38970C8F-1120-498F-8B3E-5761741A2A6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879765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9" y="1017159"/>
            <a:ext cx="6246712" cy="4883641"/>
          </a:xfrm>
          <a:prstGeom prst="rect">
            <a:avLst/>
          </a:prstGeom>
        </p:spPr>
      </p:pic>
      <p:sp>
        <p:nvSpPr>
          <p:cNvPr id="10" name="Rounded Rectangular Callout 6">
            <a:extLst>
              <a:ext uri="{FF2B5EF4-FFF2-40B4-BE49-F238E27FC236}">
                <a16:creationId xmlns:a16="http://schemas.microsoft.com/office/drawing/2014/main"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Der Unterricht ist zu schwierig. Mia, wie findest du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ihn</a:t>
            </a:r>
            <a:r>
              <a:rPr lang="de-DE" sz="2800"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id="{D9CE71C8-2DF8-4DF4-9F77-C74C8AAB798D}"/>
              </a:ext>
            </a:extLst>
          </p:cNvPr>
          <p:cNvSpPr/>
          <p:nvPr/>
        </p:nvSpPr>
        <p:spPr>
          <a:xfrm flipH="1">
            <a:off x="8685688" y="1230512"/>
            <a:ext cx="3465369" cy="2563566"/>
          </a:xfrm>
          <a:prstGeom prst="wedgeRoundRectCallout">
            <a:avLst>
              <a:gd name="adj1" fmla="val 68146"/>
              <a:gd name="adj2" fmla="val 2088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Fremdsprachen ziemlich leicht, aber Wolfgang findet </a:t>
            </a:r>
            <a:r>
              <a:rPr lang="de-DE" sz="2800" b="1" u="sng" dirty="0">
                <a:solidFill>
                  <a:schemeClr val="bg1"/>
                </a:solidFill>
                <a:latin typeface="Century Gothic" panose="020B0502020202020204" pitchFamily="34" charset="0"/>
              </a:rPr>
              <a:t>sie</a:t>
            </a:r>
            <a:r>
              <a:rPr lang="de-DE" sz="2800" dirty="0">
                <a:solidFill>
                  <a:schemeClr val="bg1"/>
                </a:solidFill>
                <a:latin typeface="Century Gothic" panose="020B0502020202020204" pitchFamily="34" charset="0"/>
              </a:rPr>
              <a:t> nicht interessant.</a:t>
            </a:r>
          </a:p>
        </p:txBody>
      </p:sp>
      <p:sp>
        <p:nvSpPr>
          <p:cNvPr id="23" name="Title 3">
            <a:extLst>
              <a:ext uri="{FF2B5EF4-FFF2-40B4-BE49-F238E27FC236}">
                <a16:creationId xmlns:a16="http://schemas.microsoft.com/office/drawing/2014/main" id="{38970C8F-1120-498F-8B3E-5761741A2A6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43245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9DC42F91-FF91-41CD-BACA-B33EEB77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8" name="Rounded Rectangular Callout 6">
            <a:extLst>
              <a:ext uri="{FF2B5EF4-FFF2-40B4-BE49-F238E27FC236}">
                <a16:creationId xmlns:a16="http://schemas.microsoft.com/office/drawing/2014/main" id="{F08252B4-C22F-4CD7-B88A-03AC3031775B}"/>
              </a:ext>
            </a:extLst>
          </p:cNvPr>
          <p:cNvSpPr/>
          <p:nvPr/>
        </p:nvSpPr>
        <p:spPr>
          <a:xfrm flipH="1">
            <a:off x="397565" y="1230512"/>
            <a:ext cx="3060000" cy="1691592"/>
          </a:xfrm>
          <a:prstGeom prst="wedgeRoundRectCallout">
            <a:avLst>
              <a:gd name="adj1" fmla="val -87784"/>
              <a:gd name="adj2" fmla="val 4761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die iPads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ganz praktisch</a:t>
            </a:r>
            <a:r>
              <a:rPr lang="de-DE" sz="2800" b="1"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006EE20B-52EB-408D-A0B2-CFDE11E51C3B}"/>
              </a:ext>
            </a:extLst>
          </p:cNvPr>
          <p:cNvSpPr/>
          <p:nvPr/>
        </p:nvSpPr>
        <p:spPr>
          <a:xfrm flipH="1">
            <a:off x="8156568" y="997149"/>
            <a:ext cx="3881699" cy="2158317"/>
          </a:xfrm>
          <a:prstGeom prst="wedgeRoundRectCallout">
            <a:avLst>
              <a:gd name="adj1" fmla="val 42541"/>
              <a:gd name="adj2" fmla="val 67011"/>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iPads nicht.  Ich finde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die iPads</a:t>
            </a:r>
            <a:r>
              <a:rPr lang="de-DE" sz="2800" b="1" dirty="0">
                <a:solidFill>
                  <a:schemeClr val="bg1"/>
                </a:solidFill>
                <a:latin typeface="Century Gothic" panose="020B0502020202020204" pitchFamily="34" charset="0"/>
              </a:rPr>
              <a:t> </a:t>
            </a:r>
            <a:r>
              <a:rPr lang="de-DE" sz="2800" dirty="0">
                <a:solidFill>
                  <a:schemeClr val="bg1"/>
                </a:solidFill>
                <a:latin typeface="Century Gothic" panose="020B0502020202020204" pitchFamily="34" charset="0"/>
              </a:rPr>
              <a:t>ein bisschen zu langsam.</a:t>
            </a:r>
          </a:p>
        </p:txBody>
      </p:sp>
      <p:sp>
        <p:nvSpPr>
          <p:cNvPr id="17" name="Title 3">
            <a:extLst>
              <a:ext uri="{FF2B5EF4-FFF2-40B4-BE49-F238E27FC236}">
                <a16:creationId xmlns:a16="http://schemas.microsoft.com/office/drawing/2014/main" id="{0F8ABCFB-1739-4161-8D1D-76F6AB7AA67A}"/>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137265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9DC42F91-FF91-41CD-BACA-B33EEB77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9" name="Rounded Rectangular Callout 6">
            <a:extLst>
              <a:ext uri="{FF2B5EF4-FFF2-40B4-BE49-F238E27FC236}">
                <a16:creationId xmlns:a16="http://schemas.microsoft.com/office/drawing/2014/main" id="{006EE20B-52EB-408D-A0B2-CFDE11E51C3B}"/>
              </a:ext>
            </a:extLst>
          </p:cNvPr>
          <p:cNvSpPr/>
          <p:nvPr/>
        </p:nvSpPr>
        <p:spPr>
          <a:xfrm flipH="1">
            <a:off x="8309461" y="1021611"/>
            <a:ext cx="3663039" cy="2158317"/>
          </a:xfrm>
          <a:prstGeom prst="wedgeRoundRectCallout">
            <a:avLst>
              <a:gd name="adj1" fmla="val 52951"/>
              <a:gd name="adj2" fmla="val 67011"/>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mag die iPads nicht.  Ich finde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sie</a:t>
            </a:r>
            <a:r>
              <a:rPr lang="de-DE" sz="2800" b="1" dirty="0">
                <a:solidFill>
                  <a:schemeClr val="bg1"/>
                </a:solidFill>
                <a:latin typeface="Century Gothic" panose="020B0502020202020204" pitchFamily="34" charset="0"/>
              </a:rPr>
              <a:t> </a:t>
            </a:r>
            <a:r>
              <a:rPr lang="de-DE" sz="2800" dirty="0">
                <a:solidFill>
                  <a:schemeClr val="bg1"/>
                </a:solidFill>
                <a:latin typeface="Century Gothic" panose="020B0502020202020204" pitchFamily="34" charset="0"/>
              </a:rPr>
              <a:t>ein bisschen zu langsam.</a:t>
            </a:r>
          </a:p>
        </p:txBody>
      </p:sp>
      <p:sp>
        <p:nvSpPr>
          <p:cNvPr id="17" name="Title 3">
            <a:extLst>
              <a:ext uri="{FF2B5EF4-FFF2-40B4-BE49-F238E27FC236}">
                <a16:creationId xmlns:a16="http://schemas.microsoft.com/office/drawing/2014/main" id="{0F8ABCFB-1739-4161-8D1D-76F6AB7AA67A}"/>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10" name="Rounded Rectangular Callout 6">
            <a:extLst>
              <a:ext uri="{FF2B5EF4-FFF2-40B4-BE49-F238E27FC236}">
                <a16:creationId xmlns:a16="http://schemas.microsoft.com/office/drawing/2014/main" id="{F08252B4-C22F-4CD7-B88A-03AC3031775B}"/>
              </a:ext>
            </a:extLst>
          </p:cNvPr>
          <p:cNvSpPr/>
          <p:nvPr/>
        </p:nvSpPr>
        <p:spPr>
          <a:xfrm flipH="1">
            <a:off x="397565" y="1230512"/>
            <a:ext cx="3060000" cy="1691592"/>
          </a:xfrm>
          <a:prstGeom prst="wedgeRoundRectCallout">
            <a:avLst>
              <a:gd name="adj1" fmla="val -87784"/>
              <a:gd name="adj2" fmla="val 4761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Ich finde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die iPads </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ganz praktisch</a:t>
            </a:r>
            <a:r>
              <a:rPr lang="de-DE" sz="2800" b="1"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1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911173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id="{03889086-C4A8-48AB-A899-4E5418385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id="{EBA0F217-4CFC-493A-80CB-33EB558533D4}"/>
              </a:ext>
            </a:extLst>
          </p:cNvPr>
          <p:cNvSpPr/>
          <p:nvPr/>
        </p:nvSpPr>
        <p:spPr>
          <a:xfrm flipH="1">
            <a:off x="1065359" y="1790070"/>
            <a:ext cx="2660150" cy="1389858"/>
          </a:xfrm>
          <a:prstGeom prst="wedgeRoundRectCallout">
            <a:avLst>
              <a:gd name="adj1" fmla="val -95683"/>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Und wie findest du die Lehrer hier?</a:t>
            </a:r>
            <a:endParaRPr lang="en-GB" sz="2800" dirty="0">
              <a:solidFill>
                <a:schemeClr val="bg1"/>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7F3B7CB3-D89F-4DE6-9AB0-03F043CF4B85}"/>
              </a:ext>
            </a:extLst>
          </p:cNvPr>
          <p:cNvSpPr/>
          <p:nvPr/>
        </p:nvSpPr>
        <p:spPr>
          <a:xfrm flipH="1">
            <a:off x="8316813" y="859924"/>
            <a:ext cx="3834242" cy="2569076"/>
          </a:xfrm>
          <a:prstGeom prst="wedgeRoundRectCallout">
            <a:avLst>
              <a:gd name="adj1" fmla="val 73330"/>
              <a:gd name="adj2" fmla="val 4166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Ach, Wolfgang findet die Lehrer zu streng, aber ich finde </a:t>
            </a:r>
            <a:br>
              <a:rPr lang="de-DE" sz="2800" dirty="0">
                <a:solidFill>
                  <a:schemeClr val="bg1"/>
                </a:solidFill>
                <a:latin typeface="Century Gothic" panose="020B0502020202020204" pitchFamily="34" charset="0"/>
              </a:rPr>
            </a:br>
            <a:r>
              <a:rPr lang="de-DE" sz="2800" b="1" u="sng" dirty="0">
                <a:solidFill>
                  <a:schemeClr val="bg1"/>
                </a:solidFill>
                <a:latin typeface="Century Gothic" panose="020B0502020202020204" pitchFamily="34" charset="0"/>
              </a:rPr>
              <a:t>die Lehrer</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in Ordnung.</a:t>
            </a:r>
          </a:p>
        </p:txBody>
      </p:sp>
      <p:sp>
        <p:nvSpPr>
          <p:cNvPr id="18" name="Title 3">
            <a:extLst>
              <a:ext uri="{FF2B5EF4-FFF2-40B4-BE49-F238E27FC236}">
                <a16:creationId xmlns:a16="http://schemas.microsoft.com/office/drawing/2014/main" id="{7A048A66-9855-4F08-8039-567B7339F6E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4175563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id="{03889086-C4A8-48AB-A899-4E5418385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id="{EBA0F217-4CFC-493A-80CB-33EB558533D4}"/>
              </a:ext>
            </a:extLst>
          </p:cNvPr>
          <p:cNvSpPr/>
          <p:nvPr/>
        </p:nvSpPr>
        <p:spPr>
          <a:xfrm flipH="1">
            <a:off x="1065359" y="1790070"/>
            <a:ext cx="2660150" cy="1389858"/>
          </a:xfrm>
          <a:prstGeom prst="wedgeRoundRectCallout">
            <a:avLst>
              <a:gd name="adj1" fmla="val -95683"/>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Und wie findest du die Lehrer hier?</a:t>
            </a:r>
            <a:endParaRPr lang="en-GB" sz="2800" dirty="0">
              <a:solidFill>
                <a:schemeClr val="bg1"/>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7F3B7CB3-D89F-4DE6-9AB0-03F043CF4B85}"/>
              </a:ext>
            </a:extLst>
          </p:cNvPr>
          <p:cNvSpPr/>
          <p:nvPr/>
        </p:nvSpPr>
        <p:spPr>
          <a:xfrm flipH="1">
            <a:off x="7991061" y="1156763"/>
            <a:ext cx="4020846" cy="2569076"/>
          </a:xfrm>
          <a:prstGeom prst="wedgeRoundRectCallout">
            <a:avLst>
              <a:gd name="adj1" fmla="val 64685"/>
              <a:gd name="adj2" fmla="val 3315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Century Gothic" panose="020B0502020202020204" pitchFamily="34" charset="0"/>
              </a:rPr>
              <a:t>Ach, Wolfgang findet die Lehrer zu streng, aber ich finde </a:t>
            </a:r>
            <a:r>
              <a:rPr lang="de-DE" sz="2800" b="1" u="sng" dirty="0">
                <a:solidFill>
                  <a:schemeClr val="bg1"/>
                </a:solidFill>
                <a:latin typeface="Century Gothic" panose="020B0502020202020204" pitchFamily="34" charset="0"/>
              </a:rPr>
              <a:t>sie</a:t>
            </a:r>
            <a:br>
              <a:rPr lang="de-DE" sz="2800" dirty="0">
                <a:solidFill>
                  <a:schemeClr val="bg1"/>
                </a:solidFill>
                <a:latin typeface="Century Gothic" panose="020B0502020202020204" pitchFamily="34" charset="0"/>
              </a:rPr>
            </a:br>
            <a:r>
              <a:rPr lang="de-DE" sz="2800" dirty="0">
                <a:solidFill>
                  <a:schemeClr val="bg1"/>
                </a:solidFill>
                <a:latin typeface="Century Gothic" panose="020B0502020202020204" pitchFamily="34" charset="0"/>
              </a:rPr>
              <a:t>in Ordnung.</a:t>
            </a:r>
          </a:p>
        </p:txBody>
      </p:sp>
      <p:sp>
        <p:nvSpPr>
          <p:cNvPr id="18" name="Title 3">
            <a:extLst>
              <a:ext uri="{FF2B5EF4-FFF2-40B4-BE49-F238E27FC236}">
                <a16:creationId xmlns:a16="http://schemas.microsoft.com/office/drawing/2014/main" id="{7A048A66-9855-4F08-8039-567B7339F6E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654956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BF64767-C0D1-4CA6-9E28-12D7E6818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6054" y="1183712"/>
            <a:ext cx="5203782" cy="4589291"/>
          </a:xfrm>
          <a:prstGeom prst="rect">
            <a:avLst/>
          </a:prstGeom>
        </p:spPr>
      </p:pic>
      <p:sp>
        <p:nvSpPr>
          <p:cNvPr id="10" name="Rounded Rectangular Callout 6">
            <a:extLst>
              <a:ext uri="{FF2B5EF4-FFF2-40B4-BE49-F238E27FC236}">
                <a16:creationId xmlns:a16="http://schemas.microsoft.com/office/drawing/2014/main" id="{5AF13A2C-4F0E-4567-AA1B-1E65B050C942}"/>
              </a:ext>
            </a:extLst>
          </p:cNvPr>
          <p:cNvSpPr/>
          <p:nvPr/>
        </p:nvSpPr>
        <p:spPr>
          <a:xfrm flipH="1">
            <a:off x="40944" y="1276120"/>
            <a:ext cx="2958489" cy="3912106"/>
          </a:xfrm>
          <a:prstGeom prst="wedgeRoundRectCallout">
            <a:avLst>
              <a:gd name="adj1" fmla="val -79279"/>
              <a:gd name="adj2" fmla="val 340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Wolfgang findet Schule in Ordnung, und Mehmet, du findest </a:t>
            </a:r>
            <a:r>
              <a:rPr lang="de-DE" sz="2800" b="1" u="sng" dirty="0">
                <a:solidFill>
                  <a:prstClr val="white"/>
                </a:solidFill>
                <a:latin typeface="Century Gothic" panose="020B0502020202020204" pitchFamily="34" charset="0"/>
              </a:rPr>
              <a:t>Schule</a:t>
            </a:r>
            <a:r>
              <a:rPr lang="de-DE" sz="2800" dirty="0">
                <a:solidFill>
                  <a:prstClr val="white"/>
                </a:solidFill>
                <a:latin typeface="Century Gothic" panose="020B0502020202020204" pitchFamily="34" charset="0"/>
              </a:rPr>
              <a:t> wichtig, nicht wahr?</a:t>
            </a:r>
          </a:p>
        </p:txBody>
      </p:sp>
      <p:sp>
        <p:nvSpPr>
          <p:cNvPr id="11" name="Rounded Rectangular Callout 6">
            <a:extLst>
              <a:ext uri="{FF2B5EF4-FFF2-40B4-BE49-F238E27FC236}">
                <a16:creationId xmlns:a16="http://schemas.microsoft.com/office/drawing/2014/main" id="{D0B5ADF3-3E1F-4AC3-989E-575724A68B30}"/>
              </a:ext>
            </a:extLst>
          </p:cNvPr>
          <p:cNvSpPr/>
          <p:nvPr/>
        </p:nvSpPr>
        <p:spPr>
          <a:xfrm flipH="1">
            <a:off x="8388000" y="1224000"/>
            <a:ext cx="3708000" cy="1764000"/>
          </a:xfrm>
          <a:prstGeom prst="wedgeRoundRectCallout">
            <a:avLst>
              <a:gd name="adj1" fmla="val 109277"/>
              <a:gd name="adj2" fmla="val 4162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Ja, aber ich finde die Hausaufgaben schwierig.</a:t>
            </a:r>
          </a:p>
        </p:txBody>
      </p:sp>
      <p:sp>
        <p:nvSpPr>
          <p:cNvPr id="19" name="Title 3">
            <a:extLst>
              <a:ext uri="{FF2B5EF4-FFF2-40B4-BE49-F238E27FC236}">
                <a16:creationId xmlns:a16="http://schemas.microsoft.com/office/drawing/2014/main" id="{8F73406E-AA9E-4E53-B6CF-DEEB23969D8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307243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90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BF64767-C0D1-4CA6-9E28-12D7E6818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6054" y="1183712"/>
            <a:ext cx="5203782" cy="4589291"/>
          </a:xfrm>
          <a:prstGeom prst="rect">
            <a:avLst/>
          </a:prstGeom>
        </p:spPr>
      </p:pic>
      <p:sp>
        <p:nvSpPr>
          <p:cNvPr id="10" name="Rounded Rectangular Callout 6">
            <a:extLst>
              <a:ext uri="{FF2B5EF4-FFF2-40B4-BE49-F238E27FC236}">
                <a16:creationId xmlns:a16="http://schemas.microsoft.com/office/drawing/2014/main" id="{5AF13A2C-4F0E-4567-AA1B-1E65B050C942}"/>
              </a:ext>
            </a:extLst>
          </p:cNvPr>
          <p:cNvSpPr/>
          <p:nvPr/>
        </p:nvSpPr>
        <p:spPr>
          <a:xfrm flipH="1">
            <a:off x="40944" y="1276120"/>
            <a:ext cx="2958489" cy="3912106"/>
          </a:xfrm>
          <a:prstGeom prst="wedgeRoundRectCallout">
            <a:avLst>
              <a:gd name="adj1" fmla="val -79279"/>
              <a:gd name="adj2" fmla="val 340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Wolfgang findet Schule in Ordnung, und Mehmet, du findest </a:t>
            </a:r>
            <a:r>
              <a:rPr lang="de-DE" sz="2800" b="1" u="sng" dirty="0">
                <a:solidFill>
                  <a:prstClr val="white"/>
                </a:solidFill>
                <a:latin typeface="Century Gothic" panose="020B0502020202020204" pitchFamily="34" charset="0"/>
              </a:rPr>
              <a:t>sie </a:t>
            </a:r>
            <a:r>
              <a:rPr lang="de-DE" sz="2800" dirty="0">
                <a:solidFill>
                  <a:prstClr val="white"/>
                </a:solidFill>
                <a:latin typeface="Century Gothic" panose="020B0502020202020204" pitchFamily="34" charset="0"/>
              </a:rPr>
              <a:t>wichtig, nicht wahr?</a:t>
            </a:r>
          </a:p>
        </p:txBody>
      </p:sp>
      <p:sp>
        <p:nvSpPr>
          <p:cNvPr id="19" name="Title 3">
            <a:extLst>
              <a:ext uri="{FF2B5EF4-FFF2-40B4-BE49-F238E27FC236}">
                <a16:creationId xmlns:a16="http://schemas.microsoft.com/office/drawing/2014/main" id="{8F73406E-AA9E-4E53-B6CF-DEEB23969D8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
        <p:nvSpPr>
          <p:cNvPr id="9" name="Rounded Rectangular Callout 6">
            <a:extLst>
              <a:ext uri="{FF2B5EF4-FFF2-40B4-BE49-F238E27FC236}">
                <a16:creationId xmlns:a16="http://schemas.microsoft.com/office/drawing/2014/main" id="{D0B5ADF3-3E1F-4AC3-989E-575724A68B30}"/>
              </a:ext>
            </a:extLst>
          </p:cNvPr>
          <p:cNvSpPr/>
          <p:nvPr/>
        </p:nvSpPr>
        <p:spPr>
          <a:xfrm flipH="1">
            <a:off x="8388000" y="1224000"/>
            <a:ext cx="3708000" cy="1764000"/>
          </a:xfrm>
          <a:prstGeom prst="wedgeRoundRectCallout">
            <a:avLst>
              <a:gd name="adj1" fmla="val 109277"/>
              <a:gd name="adj2" fmla="val 4162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Ja, aber ich finde die Hausaufgaben schwierig.</a:t>
            </a: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452159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09175" y="2303006"/>
            <a:ext cx="6845206" cy="1485422"/>
          </a:xfrm>
        </p:spPr>
        <p:txBody>
          <a:bodyPr>
            <a:normAutofit fontScale="90000"/>
          </a:bodyPr>
          <a:lstStyle/>
          <a:p>
            <a:pPr algn="l"/>
            <a:r>
              <a:rPr lang="en-GB" sz="4000" b="1" dirty="0">
                <a:solidFill>
                  <a:prstClr val="white"/>
                </a:solidFill>
              </a:rPr>
              <a:t>How do you find it / them?</a:t>
            </a:r>
            <a:br>
              <a:rPr lang="en-GB" sz="4000" b="1" dirty="0">
                <a:solidFill>
                  <a:prstClr val="white"/>
                </a:solidFill>
              </a:rPr>
            </a:br>
            <a:r>
              <a:rPr lang="en-GB" sz="4000" b="1" dirty="0">
                <a:solidFill>
                  <a:prstClr val="white"/>
                </a:solidFill>
              </a:rPr>
              <a:t>What do you think of…?</a:t>
            </a:r>
            <a:br>
              <a:rPr lang="en-GB" sz="4000" b="1" dirty="0">
                <a:solidFill>
                  <a:prstClr val="white"/>
                </a:solidFill>
              </a:rPr>
            </a:br>
            <a:endParaRPr lang="en-US" sz="40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0493"/>
            <a:ext cx="7382608" cy="571756"/>
          </a:xfrm>
        </p:spPr>
        <p:txBody>
          <a:bodyPr>
            <a:noAutofit/>
          </a:bodyPr>
          <a:lstStyle/>
          <a:p>
            <a:pPr algn="l"/>
            <a:r>
              <a:rPr lang="de-DE" dirty="0">
                <a:solidFill>
                  <a:schemeClr val="bg1"/>
                </a:solidFill>
              </a:rPr>
              <a:t>Object pronouns (singular) ihn, sie, es, sie (plural)</a:t>
            </a:r>
          </a:p>
          <a:p>
            <a:pPr algn="l"/>
            <a:r>
              <a:rPr lang="de-DE" dirty="0">
                <a:solidFill>
                  <a:schemeClr val="bg1"/>
                </a:solidFill>
              </a:rPr>
              <a:t>FINDEN - ich finde / du findest / er &amp; sie findet</a:t>
            </a:r>
            <a:endParaRPr lang="en-US"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4 - Lesson 36</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82018"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Leigh McClelland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24023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s, ss, ß</a:t>
            </a:r>
          </a:p>
        </p:txBody>
      </p:sp>
      <p:sp>
        <p:nvSpPr>
          <p:cNvPr id="2" name="TextBox 1"/>
          <p:cNvSpPr txBox="1"/>
          <p:nvPr/>
        </p:nvSpPr>
        <p:spPr>
          <a:xfrm>
            <a:off x="336884" y="1333836"/>
            <a:ext cx="11710737" cy="1261884"/>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When it comes </a:t>
            </a:r>
            <a:r>
              <a:rPr lang="en-GB" sz="2400" b="1" dirty="0">
                <a:solidFill>
                  <a:srgbClr val="1F4E79"/>
                </a:solidFill>
                <a:latin typeface="Century Gothic" panose="020B0502020202020204" pitchFamily="34" charset="0"/>
              </a:rPr>
              <a:t>before a vowel</a:t>
            </a:r>
            <a:r>
              <a:rPr lang="en-GB" sz="2400" dirty="0">
                <a:solidFill>
                  <a:srgbClr val="1F4E79"/>
                </a:solidFill>
                <a:latin typeface="Century Gothic" panose="020B0502020202020204" pitchFamily="34" charset="0"/>
              </a:rPr>
              <a:t>, 's' is pronounced like the English ‘z’.</a:t>
            </a:r>
          </a:p>
          <a:p>
            <a:r>
              <a:rPr lang="en-GB" sz="2400" dirty="0">
                <a:solidFill>
                  <a:srgbClr val="1F4E79"/>
                </a:solidFill>
                <a:latin typeface="Century Gothic" panose="020B0502020202020204" pitchFamily="34" charset="0"/>
              </a:rPr>
              <a:t>e.g.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agen</a:t>
            </a:r>
            <a:r>
              <a:rPr lang="en-GB" sz="2400"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ehr</a:t>
            </a:r>
            <a:r>
              <a:rPr lang="en-GB" sz="2400" dirty="0">
                <a:solidFill>
                  <a:srgbClr val="1F4E79"/>
                </a:solidFill>
                <a:latin typeface="Century Gothic" panose="020B0502020202020204" pitchFamily="34" charset="0"/>
              </a:rPr>
              <a:t>, </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ein,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ie</a:t>
            </a:r>
            <a:r>
              <a:rPr lang="en-GB" sz="2400"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itzen</a:t>
            </a:r>
            <a:r>
              <a:rPr lang="en-GB" sz="2400"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ollen</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ge</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und</a:t>
            </a:r>
            <a:r>
              <a:rPr lang="en-GB" sz="2400" b="1" dirty="0">
                <a:solidFill>
                  <a:srgbClr val="1F4E79"/>
                </a:solidFill>
                <a:latin typeface="Century Gothic" panose="020B0502020202020204" pitchFamily="34" charset="0"/>
              </a:rPr>
              <a:t>, s</a:t>
            </a:r>
            <a:r>
              <a:rPr lang="en-GB" sz="2400" dirty="0">
                <a:solidFill>
                  <a:srgbClr val="1F4E79"/>
                </a:solidFill>
                <a:latin typeface="Century Gothic" panose="020B0502020202020204" pitchFamily="34" charset="0"/>
              </a:rPr>
              <a:t>uper, </a:t>
            </a:r>
            <a:r>
              <a:rPr lang="en-GB" sz="2400" dirty="0" err="1">
                <a:solidFill>
                  <a:srgbClr val="1F4E79"/>
                </a:solidFill>
                <a:latin typeface="Century Gothic" panose="020B0502020202020204" pitchFamily="34" charset="0"/>
              </a:rPr>
              <a:t>Rei</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e</a:t>
            </a:r>
            <a:r>
              <a:rPr lang="en-GB" sz="2400" dirty="0">
                <a:solidFill>
                  <a:srgbClr val="1F4E79"/>
                </a:solidFill>
                <a:latin typeface="Century Gothic" panose="020B0502020202020204" pitchFamily="34" charset="0"/>
              </a:rPr>
              <a:t> </a:t>
            </a:r>
            <a:br>
              <a:rPr lang="en-GB" sz="2800" dirty="0">
                <a:solidFill>
                  <a:srgbClr val="1F4E79"/>
                </a:solidFill>
                <a:latin typeface="Century Gothic" panose="020B0502020202020204" pitchFamily="34" charset="0"/>
              </a:rPr>
            </a:br>
            <a:endParaRPr lang="en-GB" sz="2800" dirty="0">
              <a:solidFill>
                <a:srgbClr val="1F4E79"/>
              </a:solidFill>
              <a:latin typeface="Century Gothic" panose="020B0502020202020204" pitchFamily="34" charset="0"/>
            </a:endParaRPr>
          </a:p>
        </p:txBody>
      </p:sp>
      <p:sp>
        <p:nvSpPr>
          <p:cNvPr id="17" name="TextBox 16">
            <a:extLst>
              <a:ext uri="{FF2B5EF4-FFF2-40B4-BE49-F238E27FC236}">
                <a16:creationId xmlns:a16="http://schemas.microsoft.com/office/drawing/2014/main" id="{7C91ABAD-02B1-46EB-994C-EA62D9CC68CF}"/>
              </a:ext>
            </a:extLst>
          </p:cNvPr>
          <p:cNvSpPr txBox="1"/>
          <p:nvPr/>
        </p:nvSpPr>
        <p:spPr>
          <a:xfrm>
            <a:off x="336884" y="2376394"/>
            <a:ext cx="11710736" cy="1200329"/>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Elsewhere, the German ‘s’, as well as all instances of ‘ss’ and ‘ß’ are pronounced like an English ‘s’.</a:t>
            </a:r>
          </a:p>
          <a:p>
            <a:r>
              <a:rPr lang="en-GB" sz="2400" dirty="0">
                <a:solidFill>
                  <a:srgbClr val="1F4E79"/>
                </a:solidFill>
                <a:latin typeface="Century Gothic" panose="020B0502020202020204" pitchFamily="34" charset="0"/>
              </a:rPr>
              <a:t>e.g. </a:t>
            </a:r>
            <a:r>
              <a:rPr lang="en-GB" sz="2400" dirty="0" err="1">
                <a:solidFill>
                  <a:srgbClr val="1F4E79"/>
                </a:solidFill>
                <a:latin typeface="Century Gothic" panose="020B0502020202020204" pitchFamily="34" charset="0"/>
              </a:rPr>
              <a:t>ein</a:t>
            </a:r>
            <a:r>
              <a:rPr lang="en-GB" sz="2400" b="1" dirty="0" err="1">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 ha</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t, da</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da</a:t>
            </a:r>
            <a:r>
              <a:rPr lang="en-GB" sz="2400" b="1" dirty="0" err="1">
                <a:solidFill>
                  <a:srgbClr val="1F4E79"/>
                </a:solidFill>
                <a:latin typeface="Century Gothic" panose="020B0502020202020204" pitchFamily="34" charset="0"/>
              </a:rPr>
              <a:t>ss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gro</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la</a:t>
            </a:r>
            <a:r>
              <a:rPr lang="en-GB" sz="2400" b="1" dirty="0" err="1">
                <a:solidFill>
                  <a:srgbClr val="1F4E79"/>
                </a:solidFill>
                <a:latin typeface="Century Gothic" panose="020B0502020202020204" pitchFamily="34" charset="0"/>
              </a:rPr>
              <a:t>ss</a:t>
            </a:r>
            <a:r>
              <a:rPr lang="en-GB" sz="2400" dirty="0" err="1">
                <a:solidFill>
                  <a:srgbClr val="1F4E79"/>
                </a:solidFill>
                <a:latin typeface="Century Gothic" panose="020B0502020202020204" pitchFamily="34" charset="0"/>
              </a:rPr>
              <a:t>en</a:t>
            </a:r>
            <a:r>
              <a:rPr lang="en-GB" sz="2400" dirty="0">
                <a:solidFill>
                  <a:srgbClr val="1F4E79"/>
                </a:solidFill>
                <a:latin typeface="Century Gothic" panose="020B0502020202020204" pitchFamily="34" charset="0"/>
              </a:rPr>
              <a:t>, Hau</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 Wa</a:t>
            </a:r>
            <a:r>
              <a:rPr lang="en-GB" sz="2400" b="1" dirty="0">
                <a:solidFill>
                  <a:srgbClr val="1F4E79"/>
                </a:solidFill>
                <a:latin typeface="Century Gothic" panose="020B0502020202020204" pitchFamily="34" charset="0"/>
              </a:rPr>
              <a:t>ss</a:t>
            </a:r>
            <a:r>
              <a:rPr lang="en-GB" sz="2400" dirty="0">
                <a:solidFill>
                  <a:srgbClr val="1F4E79"/>
                </a:solidFill>
                <a:latin typeface="Century Gothic" panose="020B0502020202020204" pitchFamily="34" charset="0"/>
              </a:rPr>
              <a:t>er, </a:t>
            </a:r>
            <a:r>
              <a:rPr lang="en-GB" sz="2400" dirty="0" err="1">
                <a:solidFill>
                  <a:srgbClr val="1F4E79"/>
                </a:solidFill>
                <a:latin typeface="Century Gothic" panose="020B0502020202020204" pitchFamily="34" charset="0"/>
              </a:rPr>
              <a:t>hei</a:t>
            </a:r>
            <a:r>
              <a:rPr lang="en-GB" sz="2400" b="1" dirty="0" err="1">
                <a:solidFill>
                  <a:srgbClr val="1F4E79"/>
                </a:solidFill>
                <a:latin typeface="Century Gothic" panose="020B0502020202020204" pitchFamily="34" charset="0"/>
              </a:rPr>
              <a:t>ß</a:t>
            </a:r>
            <a:r>
              <a:rPr lang="en-GB" sz="2400" dirty="0" err="1">
                <a:solidFill>
                  <a:srgbClr val="1F4E79"/>
                </a:solidFill>
                <a:latin typeface="Century Gothic" panose="020B0502020202020204" pitchFamily="34" charset="0"/>
              </a:rPr>
              <a:t>en</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wei</a:t>
            </a:r>
            <a:r>
              <a:rPr lang="en-GB" sz="2400" b="1" dirty="0" err="1">
                <a:solidFill>
                  <a:srgbClr val="1F4E79"/>
                </a:solidFill>
                <a:latin typeface="Century Gothic" panose="020B0502020202020204" pitchFamily="34" charset="0"/>
              </a:rPr>
              <a:t>ß</a:t>
            </a:r>
            <a:endParaRPr lang="en-GB" sz="2400" b="1" dirty="0">
              <a:solidFill>
                <a:srgbClr val="1F4E79"/>
              </a:solidFill>
              <a:latin typeface="Century Gothic" panose="020B0502020202020204" pitchFamily="34" charset="0"/>
            </a:endParaRPr>
          </a:p>
        </p:txBody>
      </p:sp>
      <p:sp>
        <p:nvSpPr>
          <p:cNvPr id="21" name="TextBox 20">
            <a:extLst>
              <a:ext uri="{FF2B5EF4-FFF2-40B4-BE49-F238E27FC236}">
                <a16:creationId xmlns:a16="http://schemas.microsoft.com/office/drawing/2014/main" id="{44683AFB-B328-4B5A-AF1F-521C2ECB6182}"/>
              </a:ext>
            </a:extLst>
          </p:cNvPr>
          <p:cNvSpPr txBox="1"/>
          <p:nvPr/>
        </p:nvSpPr>
        <p:spPr>
          <a:xfrm>
            <a:off x="336883" y="3798698"/>
            <a:ext cx="11710737" cy="1200329"/>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'ss’ is used when the preceding vowel in a word is short, </a:t>
            </a:r>
            <a:br>
              <a:rPr lang="en-GB" sz="2400" dirty="0">
                <a:solidFill>
                  <a:srgbClr val="1F4E79"/>
                </a:solidFill>
                <a:latin typeface="Century Gothic" panose="020B0502020202020204" pitchFamily="34" charset="0"/>
              </a:rPr>
            </a:br>
            <a:r>
              <a:rPr lang="en-GB" sz="2400" dirty="0">
                <a:solidFill>
                  <a:srgbClr val="1F4E79"/>
                </a:solidFill>
                <a:latin typeface="Century Gothic" panose="020B0502020202020204" pitchFamily="34" charset="0"/>
              </a:rPr>
              <a:t>but is written 'ß’ after a long vowel e.g. '</a:t>
            </a:r>
            <a:r>
              <a:rPr lang="en-GB" sz="2400" dirty="0" err="1">
                <a:solidFill>
                  <a:srgbClr val="1F4E79"/>
                </a:solidFill>
                <a:latin typeface="Century Gothic" panose="020B0502020202020204" pitchFamily="34" charset="0"/>
              </a:rPr>
              <a:t>Fu</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Ma</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Spa</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a:t>
            </a:r>
          </a:p>
          <a:p>
            <a:r>
              <a:rPr lang="en-GB" sz="2400" dirty="0">
                <a:solidFill>
                  <a:srgbClr val="1F4E79"/>
                </a:solidFill>
                <a:latin typeface="Century Gothic" panose="020B0502020202020204" pitchFamily="34" charset="0"/>
              </a:rPr>
              <a:t>or two vowels together e.g. '</a:t>
            </a:r>
            <a:r>
              <a:rPr lang="en-GB" sz="2400" dirty="0" err="1">
                <a:solidFill>
                  <a:srgbClr val="1F4E79"/>
                </a:solidFill>
                <a:latin typeface="Century Gothic" panose="020B0502020202020204" pitchFamily="34" charset="0"/>
              </a:rPr>
              <a:t>wei</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hei</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hei</a:t>
            </a:r>
            <a:r>
              <a:rPr lang="en-GB" sz="2400" b="1" dirty="0" err="1">
                <a:solidFill>
                  <a:srgbClr val="1F4E79"/>
                </a:solidFill>
                <a:latin typeface="Century Gothic" panose="020B0502020202020204" pitchFamily="34" charset="0"/>
              </a:rPr>
              <a:t>ß</a:t>
            </a:r>
            <a:r>
              <a:rPr lang="en-GB" sz="2400" dirty="0" err="1">
                <a:solidFill>
                  <a:srgbClr val="1F4E79"/>
                </a:solidFill>
                <a:latin typeface="Century Gothic" panose="020B0502020202020204" pitchFamily="34" charset="0"/>
              </a:rPr>
              <a:t>t</a:t>
            </a:r>
            <a:r>
              <a:rPr lang="en-GB" sz="2400" dirty="0">
                <a:solidFill>
                  <a:srgbClr val="1F4E79"/>
                </a:solidFill>
                <a:latin typeface="Century Gothic" panose="020B0502020202020204" pitchFamily="34" charset="0"/>
              </a:rPr>
              <a:t>'</a:t>
            </a:r>
          </a:p>
        </p:txBody>
      </p:sp>
      <p:sp>
        <p:nvSpPr>
          <p:cNvPr id="22" name="Rounded Rectangular Callout 6">
            <a:extLst>
              <a:ext uri="{FF2B5EF4-FFF2-40B4-BE49-F238E27FC236}">
                <a16:creationId xmlns:a16="http://schemas.microsoft.com/office/drawing/2014/main" id="{083D7E83-A5F1-4AF4-AC85-8BB5B0C0B753}"/>
              </a:ext>
            </a:extLst>
          </p:cNvPr>
          <p:cNvSpPr/>
          <p:nvPr/>
        </p:nvSpPr>
        <p:spPr>
          <a:xfrm flipH="1">
            <a:off x="7374834" y="4757549"/>
            <a:ext cx="4672785" cy="1498025"/>
          </a:xfrm>
          <a:prstGeom prst="wedgeRoundRectCallout">
            <a:avLst>
              <a:gd name="adj1" fmla="val -52584"/>
              <a:gd name="adj2" fmla="val -8764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Remember:</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sch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st</a:t>
            </a:r>
            <a:r>
              <a:rPr lang="en-GB" sz="2400" dirty="0">
                <a:solidFill>
                  <a:schemeClr val="bg1"/>
                </a:solidFill>
                <a:latin typeface="Century Gothic" panose="020B0502020202020204" pitchFamily="34" charset="0"/>
              </a:rPr>
              <a:t>-</a:t>
            </a:r>
          </a:p>
          <a:p>
            <a:pPr algn="ctr"/>
            <a:r>
              <a:rPr lang="en-GB" sz="2400" dirty="0">
                <a:solidFill>
                  <a:schemeClr val="bg1"/>
                </a:solidFill>
                <a:latin typeface="Century Gothic" panose="020B0502020202020204" pitchFamily="34" charset="0"/>
              </a:rPr>
              <a:t>are pronounced in their own way at the start of a word!</a:t>
            </a:r>
          </a:p>
        </p:txBody>
      </p:sp>
    </p:spTree>
    <p:extLst>
      <p:ext uri="{BB962C8B-B14F-4D97-AF65-F5344CB8AC3E}">
        <p14:creationId xmlns:p14="http://schemas.microsoft.com/office/powerpoint/2010/main" val="13419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1" grpId="0"/>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sp>
        <p:nvSpPr>
          <p:cNvPr id="48" name="TextBox 47">
            <a:extLst>
              <a:ext uri="{FF2B5EF4-FFF2-40B4-BE49-F238E27FC236}">
                <a16:creationId xmlns:a16="http://schemas.microsoft.com/office/drawing/2014/main" id="{4AA1785D-C49B-4264-9746-32682271F02D}"/>
              </a:ext>
            </a:extLst>
          </p:cNvPr>
          <p:cNvSpPr txBox="1"/>
          <p:nvPr/>
        </p:nvSpPr>
        <p:spPr>
          <a:xfrm>
            <a:off x="5430257" y="4900858"/>
            <a:ext cx="1837115"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gesund</a:t>
            </a:r>
            <a:endParaRPr lang="en-GB" dirty="0">
              <a:solidFill>
                <a:srgbClr val="1F4E79"/>
              </a:solidFill>
            </a:endParaRPr>
          </a:p>
        </p:txBody>
      </p:sp>
      <p:sp>
        <p:nvSpPr>
          <p:cNvPr id="43" name="Rectangle 42">
            <a:extLst>
              <a:ext uri="{FF2B5EF4-FFF2-40B4-BE49-F238E27FC236}">
                <a16:creationId xmlns:a16="http://schemas.microsoft.com/office/drawing/2014/main" id="{C7C1C9B9-4589-4A70-8B34-67EE44C691D9}"/>
              </a:ext>
            </a:extLst>
          </p:cNvPr>
          <p:cNvSpPr/>
          <p:nvPr/>
        </p:nvSpPr>
        <p:spPr>
          <a:xfrm>
            <a:off x="1060822" y="4162921"/>
            <a:ext cx="1839753" cy="523220"/>
          </a:xfrm>
          <a:prstGeom prst="rect">
            <a:avLst/>
          </a:prstGeom>
          <a:ln>
            <a:noFill/>
          </a:ln>
        </p:spPr>
        <p:txBody>
          <a:bodyPr wrap="square">
            <a:spAutoFit/>
          </a:bodyPr>
          <a:lstStyle/>
          <a:p>
            <a:pPr algn="ctr"/>
            <a:r>
              <a:rPr lang="de-DE" sz="2800" dirty="0">
                <a:solidFill>
                  <a:srgbClr val="1F4E79"/>
                </a:solidFill>
                <a:latin typeface="Century Gothic" panose="020B0502020202020204" pitchFamily="34" charset="0"/>
              </a:rPr>
              <a:t>lassen</a:t>
            </a:r>
            <a:endParaRPr lang="en-GB" dirty="0">
              <a:solidFill>
                <a:srgbClr val="1F4E79"/>
              </a:solidFill>
            </a:endParaRPr>
          </a:p>
        </p:txBody>
      </p:sp>
      <p:sp>
        <p:nvSpPr>
          <p:cNvPr id="42" name="TextBox 41">
            <a:extLst>
              <a:ext uri="{FF2B5EF4-FFF2-40B4-BE49-F238E27FC236}">
                <a16:creationId xmlns:a16="http://schemas.microsoft.com/office/drawing/2014/main" id="{DC5663C7-9D29-490D-B0E0-46BB26924B40}"/>
              </a:ext>
            </a:extLst>
          </p:cNvPr>
          <p:cNvSpPr txBox="1"/>
          <p:nvPr/>
        </p:nvSpPr>
        <p:spPr>
          <a:xfrm>
            <a:off x="5430255" y="3457071"/>
            <a:ext cx="1821075"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heißen</a:t>
            </a:r>
            <a:endParaRPr lang="en-GB" dirty="0">
              <a:solidFill>
                <a:srgbClr val="1F4E79"/>
              </a:solidFill>
            </a:endParaRPr>
          </a:p>
        </p:txBody>
      </p:sp>
      <p:sp>
        <p:nvSpPr>
          <p:cNvPr id="38" name="TextBox 37">
            <a:extLst>
              <a:ext uri="{FF2B5EF4-FFF2-40B4-BE49-F238E27FC236}">
                <a16:creationId xmlns:a16="http://schemas.microsoft.com/office/drawing/2014/main" id="{9DC4E42E-842D-4336-BD62-DB96EEC99CEA}"/>
              </a:ext>
            </a:extLst>
          </p:cNvPr>
          <p:cNvSpPr txBox="1"/>
          <p:nvPr/>
        </p:nvSpPr>
        <p:spPr>
          <a:xfrm>
            <a:off x="3269956" y="2735177"/>
            <a:ext cx="1818029"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Satz</a:t>
            </a:r>
            <a:endParaRPr lang="en-GB" dirty="0">
              <a:solidFill>
                <a:srgbClr val="1F4E79"/>
              </a:solidFill>
            </a:endParaRPr>
          </a:p>
        </p:txBody>
      </p:sp>
      <p:sp>
        <p:nvSpPr>
          <p:cNvPr id="4" name="Title 3"/>
          <p:cNvSpPr>
            <a:spLocks noGrp="1"/>
          </p:cNvSpPr>
          <p:nvPr>
            <p:ph type="title"/>
          </p:nvPr>
        </p:nvSpPr>
        <p:spPr>
          <a:xfrm>
            <a:off x="117566" y="313762"/>
            <a:ext cx="6283234" cy="707849"/>
          </a:xfrm>
        </p:spPr>
        <p:txBody>
          <a:bodyPr>
            <a:normAutofit fontScale="90000"/>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a:t>
            </a:r>
          </a:p>
        </p:txBody>
      </p:sp>
      <p:sp>
        <p:nvSpPr>
          <p:cNvPr id="7" name="Rectangle 6">
            <a:extLst>
              <a:ext uri="{FF2B5EF4-FFF2-40B4-BE49-F238E27FC236}">
                <a16:creationId xmlns:a16="http://schemas.microsoft.com/office/drawing/2014/main" id="{49BAB8E6-7A66-45FA-9B3A-554036FDFAC8}"/>
              </a:ext>
            </a:extLst>
          </p:cNvPr>
          <p:cNvSpPr/>
          <p:nvPr/>
        </p:nvSpPr>
        <p:spPr>
          <a:xfrm>
            <a:off x="1074822" y="1989221"/>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8" name="Rectangle 7">
            <a:extLst>
              <a:ext uri="{FF2B5EF4-FFF2-40B4-BE49-F238E27FC236}">
                <a16:creationId xmlns:a16="http://schemas.microsoft.com/office/drawing/2014/main" id="{FF732661-6713-4D3E-B27A-D74ED3020A23}"/>
              </a:ext>
            </a:extLst>
          </p:cNvPr>
          <p:cNvSpPr/>
          <p:nvPr/>
        </p:nvSpPr>
        <p:spPr>
          <a:xfrm>
            <a:off x="1503357" y="1989221"/>
            <a:ext cx="987771"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weiß</a:t>
            </a:r>
            <a:endParaRPr lang="en-GB" dirty="0">
              <a:solidFill>
                <a:srgbClr val="1F4E79"/>
              </a:solidFill>
            </a:endParaRPr>
          </a:p>
        </p:txBody>
      </p:sp>
      <p:sp>
        <p:nvSpPr>
          <p:cNvPr id="22" name="Rectangle 21">
            <a:extLst>
              <a:ext uri="{FF2B5EF4-FFF2-40B4-BE49-F238E27FC236}">
                <a16:creationId xmlns:a16="http://schemas.microsoft.com/office/drawing/2014/main" id="{35C08AEC-F77E-44D4-9B00-C8BE37A66BE0}"/>
              </a:ext>
            </a:extLst>
          </p:cNvPr>
          <p:cNvSpPr/>
          <p:nvPr/>
        </p:nvSpPr>
        <p:spPr>
          <a:xfrm>
            <a:off x="3259183" y="200526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3" name="Rectangle 22">
            <a:extLst>
              <a:ext uri="{FF2B5EF4-FFF2-40B4-BE49-F238E27FC236}">
                <a16:creationId xmlns:a16="http://schemas.microsoft.com/office/drawing/2014/main" id="{FACACF8B-5876-47C7-ABA1-124453C028C9}"/>
              </a:ext>
            </a:extLst>
          </p:cNvPr>
          <p:cNvSpPr/>
          <p:nvPr/>
        </p:nvSpPr>
        <p:spPr>
          <a:xfrm>
            <a:off x="5422530" y="200526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4" name="Rectangle 23">
            <a:extLst>
              <a:ext uri="{FF2B5EF4-FFF2-40B4-BE49-F238E27FC236}">
                <a16:creationId xmlns:a16="http://schemas.microsoft.com/office/drawing/2014/main" id="{2901989C-99D0-45B5-B71A-8A5C90CC9101}"/>
              </a:ext>
            </a:extLst>
          </p:cNvPr>
          <p:cNvSpPr/>
          <p:nvPr/>
        </p:nvSpPr>
        <p:spPr>
          <a:xfrm>
            <a:off x="1066802" y="271913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5" name="Rectangle 24">
            <a:extLst>
              <a:ext uri="{FF2B5EF4-FFF2-40B4-BE49-F238E27FC236}">
                <a16:creationId xmlns:a16="http://schemas.microsoft.com/office/drawing/2014/main" id="{83D783DD-1E62-4297-995E-93FEDBE3E2A4}"/>
              </a:ext>
            </a:extLst>
          </p:cNvPr>
          <p:cNvSpPr/>
          <p:nvPr/>
        </p:nvSpPr>
        <p:spPr>
          <a:xfrm>
            <a:off x="3251163" y="273517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6" name="Rectangle 25">
            <a:extLst>
              <a:ext uri="{FF2B5EF4-FFF2-40B4-BE49-F238E27FC236}">
                <a16:creationId xmlns:a16="http://schemas.microsoft.com/office/drawing/2014/main" id="{D65631F0-DC8B-46DF-871F-94DD7D773656}"/>
              </a:ext>
            </a:extLst>
          </p:cNvPr>
          <p:cNvSpPr/>
          <p:nvPr/>
        </p:nvSpPr>
        <p:spPr>
          <a:xfrm>
            <a:off x="5414510" y="273517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7" name="Rectangle 26">
            <a:extLst>
              <a:ext uri="{FF2B5EF4-FFF2-40B4-BE49-F238E27FC236}">
                <a16:creationId xmlns:a16="http://schemas.microsoft.com/office/drawing/2014/main" id="{93996998-986C-4C69-A8CA-FD11B38F7C2C}"/>
              </a:ext>
            </a:extLst>
          </p:cNvPr>
          <p:cNvSpPr/>
          <p:nvPr/>
        </p:nvSpPr>
        <p:spPr>
          <a:xfrm>
            <a:off x="1074824" y="343300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8" name="Rectangle 27">
            <a:extLst>
              <a:ext uri="{FF2B5EF4-FFF2-40B4-BE49-F238E27FC236}">
                <a16:creationId xmlns:a16="http://schemas.microsoft.com/office/drawing/2014/main" id="{4E57AF94-C477-46E6-84DB-6D8445D86A9A}"/>
              </a:ext>
            </a:extLst>
          </p:cNvPr>
          <p:cNvSpPr/>
          <p:nvPr/>
        </p:nvSpPr>
        <p:spPr>
          <a:xfrm>
            <a:off x="3259185" y="344904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9" name="Rectangle 28">
            <a:extLst>
              <a:ext uri="{FF2B5EF4-FFF2-40B4-BE49-F238E27FC236}">
                <a16:creationId xmlns:a16="http://schemas.microsoft.com/office/drawing/2014/main" id="{F08A3063-6E57-4890-A91B-AEDA099FAF5F}"/>
              </a:ext>
            </a:extLst>
          </p:cNvPr>
          <p:cNvSpPr/>
          <p:nvPr/>
        </p:nvSpPr>
        <p:spPr>
          <a:xfrm>
            <a:off x="5422532" y="344904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0" name="Rectangle 29">
            <a:extLst>
              <a:ext uri="{FF2B5EF4-FFF2-40B4-BE49-F238E27FC236}">
                <a16:creationId xmlns:a16="http://schemas.microsoft.com/office/drawing/2014/main" id="{EDD49BFD-8F95-4E33-9A38-64689995885D}"/>
              </a:ext>
            </a:extLst>
          </p:cNvPr>
          <p:cNvSpPr/>
          <p:nvPr/>
        </p:nvSpPr>
        <p:spPr>
          <a:xfrm>
            <a:off x="1066804" y="416291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1" name="Rectangle 30">
            <a:extLst>
              <a:ext uri="{FF2B5EF4-FFF2-40B4-BE49-F238E27FC236}">
                <a16:creationId xmlns:a16="http://schemas.microsoft.com/office/drawing/2014/main" id="{7FABBE2C-3175-4AC4-BE2B-5D457C4FCEB8}"/>
              </a:ext>
            </a:extLst>
          </p:cNvPr>
          <p:cNvSpPr/>
          <p:nvPr/>
        </p:nvSpPr>
        <p:spPr>
          <a:xfrm>
            <a:off x="3251165" y="4178957"/>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2" name="Rectangle 31">
            <a:extLst>
              <a:ext uri="{FF2B5EF4-FFF2-40B4-BE49-F238E27FC236}">
                <a16:creationId xmlns:a16="http://schemas.microsoft.com/office/drawing/2014/main" id="{DB8494A6-E4CE-4F00-A660-662A4EAC35EA}"/>
              </a:ext>
            </a:extLst>
          </p:cNvPr>
          <p:cNvSpPr/>
          <p:nvPr/>
        </p:nvSpPr>
        <p:spPr>
          <a:xfrm>
            <a:off x="5414512" y="4178957"/>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3" name="Rectangle 32">
            <a:extLst>
              <a:ext uri="{FF2B5EF4-FFF2-40B4-BE49-F238E27FC236}">
                <a16:creationId xmlns:a16="http://schemas.microsoft.com/office/drawing/2014/main" id="{29BF285F-7D39-4889-844D-B4FE3F424280}"/>
              </a:ext>
            </a:extLst>
          </p:cNvPr>
          <p:cNvSpPr/>
          <p:nvPr/>
        </p:nvSpPr>
        <p:spPr>
          <a:xfrm>
            <a:off x="1074826" y="4876786"/>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4" name="Rectangle 33">
            <a:extLst>
              <a:ext uri="{FF2B5EF4-FFF2-40B4-BE49-F238E27FC236}">
                <a16:creationId xmlns:a16="http://schemas.microsoft.com/office/drawing/2014/main" id="{CF16ECB3-E7DC-493F-A64C-DDDB90691EF8}"/>
              </a:ext>
            </a:extLst>
          </p:cNvPr>
          <p:cNvSpPr/>
          <p:nvPr/>
        </p:nvSpPr>
        <p:spPr>
          <a:xfrm>
            <a:off x="3259187" y="4892828"/>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5" name="Rectangle 34">
            <a:extLst>
              <a:ext uri="{FF2B5EF4-FFF2-40B4-BE49-F238E27FC236}">
                <a16:creationId xmlns:a16="http://schemas.microsoft.com/office/drawing/2014/main" id="{8F8DD1F6-77A9-4345-80B6-34E052FF5D19}"/>
              </a:ext>
            </a:extLst>
          </p:cNvPr>
          <p:cNvSpPr/>
          <p:nvPr/>
        </p:nvSpPr>
        <p:spPr>
          <a:xfrm>
            <a:off x="5422534" y="4892828"/>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10" name="TextBox 9">
            <a:extLst>
              <a:ext uri="{FF2B5EF4-FFF2-40B4-BE49-F238E27FC236}">
                <a16:creationId xmlns:a16="http://schemas.microsoft.com/office/drawing/2014/main" id="{7BF2A7D6-2336-4E7D-9472-EE1DEB5C4BBF}"/>
              </a:ext>
            </a:extLst>
          </p:cNvPr>
          <p:cNvSpPr txBox="1"/>
          <p:nvPr/>
        </p:nvSpPr>
        <p:spPr>
          <a:xfrm>
            <a:off x="3416968" y="2005263"/>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groß</a:t>
            </a:r>
            <a:endParaRPr lang="en-GB" dirty="0">
              <a:solidFill>
                <a:srgbClr val="1F4E79"/>
              </a:solidFill>
            </a:endParaRPr>
          </a:p>
        </p:txBody>
      </p:sp>
      <p:sp>
        <p:nvSpPr>
          <p:cNvPr id="36" name="TextBox 35">
            <a:extLst>
              <a:ext uri="{FF2B5EF4-FFF2-40B4-BE49-F238E27FC236}">
                <a16:creationId xmlns:a16="http://schemas.microsoft.com/office/drawing/2014/main" id="{068B581E-4B9E-4610-B983-5AD97C7947A1}"/>
              </a:ext>
            </a:extLst>
          </p:cNvPr>
          <p:cNvSpPr txBox="1"/>
          <p:nvPr/>
        </p:nvSpPr>
        <p:spPr>
          <a:xfrm>
            <a:off x="5462337" y="2013285"/>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Seite</a:t>
            </a:r>
            <a:endParaRPr lang="en-GB" dirty="0">
              <a:solidFill>
                <a:srgbClr val="1F4E79"/>
              </a:solidFill>
            </a:endParaRPr>
          </a:p>
        </p:txBody>
      </p:sp>
      <p:sp>
        <p:nvSpPr>
          <p:cNvPr id="37" name="Rectangle 36">
            <a:extLst>
              <a:ext uri="{FF2B5EF4-FFF2-40B4-BE49-F238E27FC236}">
                <a16:creationId xmlns:a16="http://schemas.microsoft.com/office/drawing/2014/main" id="{28763ADE-9401-4CE0-8B8A-0221BF719B22}"/>
              </a:ext>
            </a:extLst>
          </p:cNvPr>
          <p:cNvSpPr/>
          <p:nvPr/>
        </p:nvSpPr>
        <p:spPr>
          <a:xfrm>
            <a:off x="1190539" y="2703093"/>
            <a:ext cx="1686680"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bisschen</a:t>
            </a:r>
            <a:endParaRPr lang="en-GB" dirty="0">
              <a:solidFill>
                <a:srgbClr val="1F4E79"/>
              </a:solidFill>
            </a:endParaRPr>
          </a:p>
        </p:txBody>
      </p:sp>
      <p:sp>
        <p:nvSpPr>
          <p:cNvPr id="39" name="TextBox 38">
            <a:extLst>
              <a:ext uri="{FF2B5EF4-FFF2-40B4-BE49-F238E27FC236}">
                <a16:creationId xmlns:a16="http://schemas.microsoft.com/office/drawing/2014/main" id="{C805BD17-E35F-4F2D-88A5-EC0A7DECF477}"/>
              </a:ext>
            </a:extLst>
          </p:cNvPr>
          <p:cNvSpPr txBox="1"/>
          <p:nvPr/>
        </p:nvSpPr>
        <p:spPr>
          <a:xfrm>
            <a:off x="5454317" y="2727157"/>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Fußball</a:t>
            </a:r>
            <a:endParaRPr lang="en-GB" dirty="0">
              <a:solidFill>
                <a:srgbClr val="1F4E79"/>
              </a:solidFill>
            </a:endParaRPr>
          </a:p>
        </p:txBody>
      </p:sp>
      <p:sp>
        <p:nvSpPr>
          <p:cNvPr id="40" name="Rectangle 39">
            <a:extLst>
              <a:ext uri="{FF2B5EF4-FFF2-40B4-BE49-F238E27FC236}">
                <a16:creationId xmlns:a16="http://schemas.microsoft.com/office/drawing/2014/main" id="{E1A56F11-D34F-4C48-8C69-E38C5559F5FC}"/>
              </a:ext>
            </a:extLst>
          </p:cNvPr>
          <p:cNvSpPr/>
          <p:nvPr/>
        </p:nvSpPr>
        <p:spPr>
          <a:xfrm>
            <a:off x="1182519" y="3449049"/>
            <a:ext cx="1685077"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langsam</a:t>
            </a:r>
            <a:endParaRPr lang="en-GB" dirty="0">
              <a:solidFill>
                <a:srgbClr val="1F4E79"/>
              </a:solidFill>
            </a:endParaRPr>
          </a:p>
        </p:txBody>
      </p:sp>
      <p:sp>
        <p:nvSpPr>
          <p:cNvPr id="41" name="TextBox 40">
            <a:extLst>
              <a:ext uri="{FF2B5EF4-FFF2-40B4-BE49-F238E27FC236}">
                <a16:creationId xmlns:a16="http://schemas.microsoft.com/office/drawing/2014/main" id="{D8379A18-1EBA-4FFF-8A41-4F1A61B42212}"/>
              </a:ext>
            </a:extLst>
          </p:cNvPr>
          <p:cNvSpPr txBox="1"/>
          <p:nvPr/>
        </p:nvSpPr>
        <p:spPr>
          <a:xfrm>
            <a:off x="3400928" y="3465091"/>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reisen</a:t>
            </a:r>
            <a:endParaRPr lang="en-GB" dirty="0">
              <a:solidFill>
                <a:srgbClr val="1F4E79"/>
              </a:solidFill>
            </a:endParaRPr>
          </a:p>
        </p:txBody>
      </p:sp>
      <p:sp>
        <p:nvSpPr>
          <p:cNvPr id="44" name="TextBox 43">
            <a:extLst>
              <a:ext uri="{FF2B5EF4-FFF2-40B4-BE49-F238E27FC236}">
                <a16:creationId xmlns:a16="http://schemas.microsoft.com/office/drawing/2014/main" id="{3862937D-C342-453F-A200-B9B523FC03A6}"/>
              </a:ext>
            </a:extLst>
          </p:cNvPr>
          <p:cNvSpPr txBox="1"/>
          <p:nvPr/>
        </p:nvSpPr>
        <p:spPr>
          <a:xfrm>
            <a:off x="3392908" y="4178963"/>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Gesetz</a:t>
            </a:r>
            <a:endParaRPr lang="en-GB" dirty="0">
              <a:solidFill>
                <a:srgbClr val="1F4E79"/>
              </a:solidFill>
            </a:endParaRPr>
          </a:p>
        </p:txBody>
      </p:sp>
      <p:sp>
        <p:nvSpPr>
          <p:cNvPr id="45" name="TextBox 44">
            <a:extLst>
              <a:ext uri="{FF2B5EF4-FFF2-40B4-BE49-F238E27FC236}">
                <a16:creationId xmlns:a16="http://schemas.microsoft.com/office/drawing/2014/main" id="{E04B853A-7D2E-4D4B-BD10-A14DC432EB9F}"/>
              </a:ext>
            </a:extLst>
          </p:cNvPr>
          <p:cNvSpPr txBox="1"/>
          <p:nvPr/>
        </p:nvSpPr>
        <p:spPr>
          <a:xfrm>
            <a:off x="5438277" y="4186985"/>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sollen</a:t>
            </a:r>
            <a:endParaRPr lang="en-GB" dirty="0">
              <a:solidFill>
                <a:srgbClr val="1F4E79"/>
              </a:solidFill>
            </a:endParaRPr>
          </a:p>
        </p:txBody>
      </p:sp>
      <p:sp>
        <p:nvSpPr>
          <p:cNvPr id="46" name="Rectangle 45">
            <a:extLst>
              <a:ext uri="{FF2B5EF4-FFF2-40B4-BE49-F238E27FC236}">
                <a16:creationId xmlns:a16="http://schemas.microsoft.com/office/drawing/2014/main" id="{C2425465-EF39-479F-A6CF-ECE3EF69615A}"/>
              </a:ext>
            </a:extLst>
          </p:cNvPr>
          <p:cNvSpPr/>
          <p:nvPr/>
        </p:nvSpPr>
        <p:spPr>
          <a:xfrm>
            <a:off x="1246689" y="4908878"/>
            <a:ext cx="1468672"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damals</a:t>
            </a:r>
            <a:endParaRPr lang="en-GB" dirty="0">
              <a:solidFill>
                <a:srgbClr val="1F4E79"/>
              </a:solidFill>
            </a:endParaRPr>
          </a:p>
        </p:txBody>
      </p:sp>
      <p:sp>
        <p:nvSpPr>
          <p:cNvPr id="47" name="TextBox 46">
            <a:extLst>
              <a:ext uri="{FF2B5EF4-FFF2-40B4-BE49-F238E27FC236}">
                <a16:creationId xmlns:a16="http://schemas.microsoft.com/office/drawing/2014/main" id="{5DF3E474-A1AA-4C67-B681-B27850414B8E}"/>
              </a:ext>
            </a:extLst>
          </p:cNvPr>
          <p:cNvSpPr txBox="1"/>
          <p:nvPr/>
        </p:nvSpPr>
        <p:spPr>
          <a:xfrm>
            <a:off x="3400930" y="4924920"/>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findest</a:t>
            </a:r>
            <a:endParaRPr lang="en-GB" dirty="0">
              <a:solidFill>
                <a:srgbClr val="1F4E79"/>
              </a:solidFill>
            </a:endParaRPr>
          </a:p>
        </p:txBody>
      </p:sp>
      <p:sp>
        <p:nvSpPr>
          <p:cNvPr id="11" name="TextBox 10">
            <a:extLst>
              <a:ext uri="{FF2B5EF4-FFF2-40B4-BE49-F238E27FC236}">
                <a16:creationId xmlns:a16="http://schemas.microsoft.com/office/drawing/2014/main" id="{A7F2B91E-9ABB-4104-BA3D-7D28B02EAC4C}"/>
              </a:ext>
            </a:extLst>
          </p:cNvPr>
          <p:cNvSpPr txBox="1"/>
          <p:nvPr/>
        </p:nvSpPr>
        <p:spPr>
          <a:xfrm>
            <a:off x="433136" y="2013285"/>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1.</a:t>
            </a:r>
          </a:p>
        </p:txBody>
      </p:sp>
      <p:sp>
        <p:nvSpPr>
          <p:cNvPr id="52" name="TextBox 51">
            <a:extLst>
              <a:ext uri="{FF2B5EF4-FFF2-40B4-BE49-F238E27FC236}">
                <a16:creationId xmlns:a16="http://schemas.microsoft.com/office/drawing/2014/main" id="{52CF8D0E-FB6C-4F98-AEE0-0AC0046E5C89}"/>
              </a:ext>
            </a:extLst>
          </p:cNvPr>
          <p:cNvSpPr txBox="1"/>
          <p:nvPr/>
        </p:nvSpPr>
        <p:spPr>
          <a:xfrm>
            <a:off x="425116" y="2743199"/>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2.</a:t>
            </a:r>
          </a:p>
        </p:txBody>
      </p:sp>
      <p:sp>
        <p:nvSpPr>
          <p:cNvPr id="53" name="TextBox 52">
            <a:extLst>
              <a:ext uri="{FF2B5EF4-FFF2-40B4-BE49-F238E27FC236}">
                <a16:creationId xmlns:a16="http://schemas.microsoft.com/office/drawing/2014/main" id="{B9C725FE-AD70-4FF1-A52A-C3B741E93809}"/>
              </a:ext>
            </a:extLst>
          </p:cNvPr>
          <p:cNvSpPr txBox="1"/>
          <p:nvPr/>
        </p:nvSpPr>
        <p:spPr>
          <a:xfrm>
            <a:off x="449180" y="3489155"/>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3.</a:t>
            </a:r>
          </a:p>
        </p:txBody>
      </p:sp>
      <p:sp>
        <p:nvSpPr>
          <p:cNvPr id="54" name="TextBox 53">
            <a:extLst>
              <a:ext uri="{FF2B5EF4-FFF2-40B4-BE49-F238E27FC236}">
                <a16:creationId xmlns:a16="http://schemas.microsoft.com/office/drawing/2014/main" id="{38BFFB54-2F9B-4697-BF8D-E678FCD76A44}"/>
              </a:ext>
            </a:extLst>
          </p:cNvPr>
          <p:cNvSpPr txBox="1"/>
          <p:nvPr/>
        </p:nvSpPr>
        <p:spPr>
          <a:xfrm>
            <a:off x="441160" y="4170942"/>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4.</a:t>
            </a:r>
          </a:p>
        </p:txBody>
      </p:sp>
      <p:sp>
        <p:nvSpPr>
          <p:cNvPr id="55" name="TextBox 54">
            <a:extLst>
              <a:ext uri="{FF2B5EF4-FFF2-40B4-BE49-F238E27FC236}">
                <a16:creationId xmlns:a16="http://schemas.microsoft.com/office/drawing/2014/main" id="{52154E82-87C3-4827-B3B1-43DF0DE4DD21}"/>
              </a:ext>
            </a:extLst>
          </p:cNvPr>
          <p:cNvSpPr txBox="1"/>
          <p:nvPr/>
        </p:nvSpPr>
        <p:spPr>
          <a:xfrm>
            <a:off x="449182" y="4916896"/>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5.</a:t>
            </a:r>
          </a:p>
        </p:txBody>
      </p:sp>
    </p:spTree>
    <p:extLst>
      <p:ext uri="{BB962C8B-B14F-4D97-AF65-F5344CB8AC3E}">
        <p14:creationId xmlns:p14="http://schemas.microsoft.com/office/powerpoint/2010/main" val="12761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FFCC66"/>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8"/>
                                        </p:tgtEl>
                                        <p:attrNameLst>
                                          <p:attrName>fillcolor</p:attrName>
                                        </p:attrNameLst>
                                      </p:cBhvr>
                                      <p:to>
                                        <a:srgbClr val="FFCC66"/>
                                      </p:to>
                                    </p:animClr>
                                    <p:set>
                                      <p:cBhvr>
                                        <p:cTn id="13" dur="2000" fill="hold"/>
                                        <p:tgtEl>
                                          <p:spTgt spid="38"/>
                                        </p:tgtEl>
                                        <p:attrNameLst>
                                          <p:attrName>fill.type</p:attrName>
                                        </p:attrNameLst>
                                      </p:cBhvr>
                                      <p:to>
                                        <p:strVal val="solid"/>
                                      </p:to>
                                    </p:set>
                                    <p:set>
                                      <p:cBhvr>
                                        <p:cTn id="14" dur="2000" fill="hold"/>
                                        <p:tgtEl>
                                          <p:spTgt spid="3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rgbClr val="FFCC66"/>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3"/>
                                        </p:tgtEl>
                                        <p:attrNameLst>
                                          <p:attrName>fillcolor</p:attrName>
                                        </p:attrNameLst>
                                      </p:cBhvr>
                                      <p:to>
                                        <a:srgbClr val="FFCC66"/>
                                      </p:to>
                                    </p:animClr>
                                    <p:set>
                                      <p:cBhvr>
                                        <p:cTn id="25" dur="2000" fill="hold"/>
                                        <p:tgtEl>
                                          <p:spTgt spid="43"/>
                                        </p:tgtEl>
                                        <p:attrNameLst>
                                          <p:attrName>fill.type</p:attrName>
                                        </p:attrNameLst>
                                      </p:cBhvr>
                                      <p:to>
                                        <p:strVal val="solid"/>
                                      </p:to>
                                    </p:set>
                                    <p:set>
                                      <p:cBhvr>
                                        <p:cTn id="26" dur="2000" fill="hold"/>
                                        <p:tgtEl>
                                          <p:spTgt spid="4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8"/>
                                        </p:tgtEl>
                                        <p:attrNameLst>
                                          <p:attrName>fillcolor</p:attrName>
                                        </p:attrNameLst>
                                      </p:cBhvr>
                                      <p:to>
                                        <a:srgbClr val="FFCC66"/>
                                      </p:to>
                                    </p:animClr>
                                    <p:set>
                                      <p:cBhvr>
                                        <p:cTn id="31" dur="2000" fill="hold"/>
                                        <p:tgtEl>
                                          <p:spTgt spid="48"/>
                                        </p:tgtEl>
                                        <p:attrNameLst>
                                          <p:attrName>fill.type</p:attrName>
                                        </p:attrNameLst>
                                      </p:cBhvr>
                                      <p:to>
                                        <p:strVal val="solid"/>
                                      </p:to>
                                    </p:set>
                                    <p:set>
                                      <p:cBhvr>
                                        <p:cTn id="32" dur="2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sp>
        <p:nvSpPr>
          <p:cNvPr id="4" name="Title 3"/>
          <p:cNvSpPr>
            <a:spLocks noGrp="1"/>
          </p:cNvSpPr>
          <p:nvPr>
            <p:ph type="title"/>
          </p:nvPr>
        </p:nvSpPr>
        <p:spPr>
          <a:xfrm>
            <a:off x="117565" y="313762"/>
            <a:ext cx="5769887"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37" name="TextBox 36">
            <a:extLst>
              <a:ext uri="{FF2B5EF4-FFF2-40B4-BE49-F238E27FC236}">
                <a16:creationId xmlns:a16="http://schemas.microsoft.com/office/drawing/2014/main" id="{81CDE686-DD02-4BEA-ADB0-E998012756AF}"/>
              </a:ext>
            </a:extLst>
          </p:cNvPr>
          <p:cNvSpPr txBox="1"/>
          <p:nvPr/>
        </p:nvSpPr>
        <p:spPr>
          <a:xfrm>
            <a:off x="3223194" y="1538817"/>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schwierig</a:t>
            </a:r>
            <a:endParaRPr lang="en-GB" sz="2800"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9CD88EE5-045A-4B16-9AFE-4A709A0077B4}"/>
              </a:ext>
            </a:extLst>
          </p:cNvPr>
          <p:cNvSpPr txBox="1"/>
          <p:nvPr/>
        </p:nvSpPr>
        <p:spPr>
          <a:xfrm>
            <a:off x="409433" y="1556781"/>
            <a:ext cx="3027852" cy="4401205"/>
          </a:xfrm>
          <a:prstGeom prst="rect">
            <a:avLst/>
          </a:prstGeom>
          <a:noFill/>
        </p:spPr>
        <p:txBody>
          <a:bodyPr wrap="square" rtlCol="0">
            <a:spAutoFit/>
          </a:bodyPr>
          <a:lstStyle/>
          <a:p>
            <a:pPr marL="514350" indent="-514350">
              <a:buAutoNum type="arabicPeriod"/>
            </a:pPr>
            <a:r>
              <a:rPr lang="en-GB" sz="2800" dirty="0">
                <a:solidFill>
                  <a:srgbClr val="1F4E79"/>
                </a:solidFill>
                <a:latin typeface="Century Gothic" panose="020B0502020202020204" pitchFamily="34" charset="0"/>
              </a:rPr>
              <a:t> difficult</a:t>
            </a:r>
          </a:p>
          <a:p>
            <a:pPr marL="514350" indent="-514350">
              <a:buAutoNum type="arabicPeriod"/>
            </a:pPr>
            <a:r>
              <a:rPr lang="en-GB" sz="2800" dirty="0">
                <a:solidFill>
                  <a:srgbClr val="1F4E79"/>
                </a:solidFill>
                <a:latin typeface="Century Gothic" panose="020B0502020202020204" pitchFamily="34" charset="0"/>
              </a:rPr>
              <a:t> bad</a:t>
            </a:r>
          </a:p>
          <a:p>
            <a:pPr marL="514350" indent="-514350">
              <a:buAutoNum type="arabicPeriod"/>
            </a:pPr>
            <a:r>
              <a:rPr lang="en-GB" sz="2800" dirty="0">
                <a:solidFill>
                  <a:srgbClr val="1F4E79"/>
                </a:solidFill>
                <a:latin typeface="Century Gothic" panose="020B0502020202020204" pitchFamily="34" charset="0"/>
              </a:rPr>
              <a:t> important</a:t>
            </a:r>
          </a:p>
          <a:p>
            <a:pPr marL="514350" indent="-514350">
              <a:buAutoNum type="arabicPeriod"/>
            </a:pPr>
            <a:r>
              <a:rPr lang="en-GB" sz="2800" dirty="0">
                <a:solidFill>
                  <a:srgbClr val="1F4E79"/>
                </a:solidFill>
                <a:latin typeface="Century Gothic" panose="020B0502020202020204" pitchFamily="34" charset="0"/>
              </a:rPr>
              <a:t> practical</a:t>
            </a:r>
          </a:p>
          <a:p>
            <a:pPr marL="514350" indent="-514350">
              <a:buAutoNum type="arabicPeriod"/>
            </a:pPr>
            <a:r>
              <a:rPr lang="en-GB" sz="2800" dirty="0">
                <a:solidFill>
                  <a:srgbClr val="1F4E79"/>
                </a:solidFill>
                <a:latin typeface="Century Gothic" panose="020B0502020202020204" pitchFamily="34" charset="0"/>
              </a:rPr>
              <a:t> boring</a:t>
            </a:r>
          </a:p>
          <a:p>
            <a:pPr marL="514350" indent="-514350">
              <a:buAutoNum type="arabicPeriod"/>
            </a:pPr>
            <a:r>
              <a:rPr lang="en-GB" sz="2800" dirty="0">
                <a:solidFill>
                  <a:srgbClr val="1F4E79"/>
                </a:solidFill>
                <a:latin typeface="Century Gothic" panose="020B0502020202020204" pitchFamily="34" charset="0"/>
              </a:rPr>
              <a:t> easy</a:t>
            </a:r>
          </a:p>
          <a:p>
            <a:pPr marL="514350" indent="-514350">
              <a:buAutoNum type="arabicPeriod"/>
            </a:pPr>
            <a:r>
              <a:rPr lang="en-GB" sz="2800" dirty="0">
                <a:solidFill>
                  <a:srgbClr val="1F4E79"/>
                </a:solidFill>
                <a:latin typeface="Century Gothic" panose="020B0502020202020204" pitchFamily="34" charset="0"/>
              </a:rPr>
              <a:t> nice</a:t>
            </a:r>
          </a:p>
          <a:p>
            <a:pPr marL="514350" indent="-514350">
              <a:buAutoNum type="arabicPeriod"/>
            </a:pPr>
            <a:r>
              <a:rPr lang="en-GB" sz="2800" dirty="0">
                <a:solidFill>
                  <a:srgbClr val="1F4E79"/>
                </a:solidFill>
                <a:latin typeface="Century Gothic" panose="020B0502020202020204" pitchFamily="34" charset="0"/>
              </a:rPr>
              <a:t> strict</a:t>
            </a:r>
          </a:p>
          <a:p>
            <a:pPr marL="514350" indent="-514350">
              <a:buAutoNum type="arabicPeriod"/>
            </a:pPr>
            <a:r>
              <a:rPr lang="en-GB" sz="2800" dirty="0">
                <a:solidFill>
                  <a:srgbClr val="1F4E79"/>
                </a:solidFill>
                <a:latin typeface="Century Gothic" panose="020B0502020202020204" pitchFamily="34" charset="0"/>
              </a:rPr>
              <a:t> healthy</a:t>
            </a:r>
          </a:p>
          <a:p>
            <a:pPr marL="514350" indent="-514350">
              <a:buAutoNum type="arabicPeriod"/>
            </a:pPr>
            <a:r>
              <a:rPr lang="en-GB" sz="2800" dirty="0">
                <a:solidFill>
                  <a:srgbClr val="1F4E79"/>
                </a:solidFill>
                <a:latin typeface="Century Gothic" panose="020B0502020202020204" pitchFamily="34" charset="0"/>
              </a:rPr>
              <a:t> tasty</a:t>
            </a:r>
          </a:p>
        </p:txBody>
      </p:sp>
      <p:sp>
        <p:nvSpPr>
          <p:cNvPr id="43" name="TextBox 42">
            <a:extLst>
              <a:ext uri="{FF2B5EF4-FFF2-40B4-BE49-F238E27FC236}">
                <a16:creationId xmlns:a16="http://schemas.microsoft.com/office/drawing/2014/main" id="{E3BAC131-60F1-42DC-93F2-19307719E265}"/>
              </a:ext>
            </a:extLst>
          </p:cNvPr>
          <p:cNvSpPr txBox="1"/>
          <p:nvPr/>
        </p:nvSpPr>
        <p:spPr>
          <a:xfrm>
            <a:off x="3230591" y="1965785"/>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schlecht</a:t>
            </a:r>
            <a:endParaRPr lang="en-GB" sz="2800" dirty="0">
              <a:solidFill>
                <a:srgbClr val="1F4E79"/>
              </a:solidFill>
              <a:latin typeface="Century Gothic" panose="020B0502020202020204" pitchFamily="34" charset="0"/>
            </a:endParaRPr>
          </a:p>
        </p:txBody>
      </p:sp>
      <p:sp>
        <p:nvSpPr>
          <p:cNvPr id="44" name="TextBox 43">
            <a:extLst>
              <a:ext uri="{FF2B5EF4-FFF2-40B4-BE49-F238E27FC236}">
                <a16:creationId xmlns:a16="http://schemas.microsoft.com/office/drawing/2014/main" id="{EAA93F27-6465-4AE8-B5EA-413FC06494FA}"/>
              </a:ext>
            </a:extLst>
          </p:cNvPr>
          <p:cNvSpPr txBox="1"/>
          <p:nvPr/>
        </p:nvSpPr>
        <p:spPr>
          <a:xfrm>
            <a:off x="3237988" y="2392753"/>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wichtig</a:t>
            </a:r>
            <a:endParaRPr lang="en-GB" sz="2800" dirty="0">
              <a:solidFill>
                <a:srgbClr val="1F4E79"/>
              </a:solidFill>
              <a:latin typeface="Century Gothic" panose="020B0502020202020204" pitchFamily="34" charset="0"/>
            </a:endParaRPr>
          </a:p>
        </p:txBody>
      </p:sp>
      <p:sp>
        <p:nvSpPr>
          <p:cNvPr id="45" name="TextBox 44">
            <a:extLst>
              <a:ext uri="{FF2B5EF4-FFF2-40B4-BE49-F238E27FC236}">
                <a16:creationId xmlns:a16="http://schemas.microsoft.com/office/drawing/2014/main" id="{A74D0B24-1D38-4C94-97EF-45FB524D9EE5}"/>
              </a:ext>
            </a:extLst>
          </p:cNvPr>
          <p:cNvSpPr txBox="1"/>
          <p:nvPr/>
        </p:nvSpPr>
        <p:spPr>
          <a:xfrm>
            <a:off x="3229343" y="2798213"/>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praktisch</a:t>
            </a:r>
            <a:endParaRPr lang="en-GB" sz="2800" dirty="0">
              <a:solidFill>
                <a:srgbClr val="1F4E79"/>
              </a:solidFill>
              <a:latin typeface="Century Gothic" panose="020B0502020202020204" pitchFamily="34" charset="0"/>
            </a:endParaRPr>
          </a:p>
        </p:txBody>
      </p:sp>
      <p:sp>
        <p:nvSpPr>
          <p:cNvPr id="46" name="TextBox 45">
            <a:extLst>
              <a:ext uri="{FF2B5EF4-FFF2-40B4-BE49-F238E27FC236}">
                <a16:creationId xmlns:a16="http://schemas.microsoft.com/office/drawing/2014/main" id="{7A97793D-3479-48A8-BC16-1957B55419AF}"/>
              </a:ext>
            </a:extLst>
          </p:cNvPr>
          <p:cNvSpPr txBox="1"/>
          <p:nvPr/>
        </p:nvSpPr>
        <p:spPr>
          <a:xfrm>
            <a:off x="3220698" y="3258715"/>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langweilig</a:t>
            </a:r>
            <a:endParaRPr lang="en-GB" sz="2800" dirty="0">
              <a:solidFill>
                <a:srgbClr val="1F4E79"/>
              </a:solidFill>
              <a:latin typeface="Century Gothic" panose="020B0502020202020204" pitchFamily="34" charset="0"/>
            </a:endParaRPr>
          </a:p>
        </p:txBody>
      </p:sp>
      <p:sp>
        <p:nvSpPr>
          <p:cNvPr id="47" name="TextBox 46">
            <a:extLst>
              <a:ext uri="{FF2B5EF4-FFF2-40B4-BE49-F238E27FC236}">
                <a16:creationId xmlns:a16="http://schemas.microsoft.com/office/drawing/2014/main" id="{F8D5F6A8-F5A6-4418-B441-E81CCBDB088D}"/>
              </a:ext>
            </a:extLst>
          </p:cNvPr>
          <p:cNvSpPr txBox="1"/>
          <p:nvPr/>
        </p:nvSpPr>
        <p:spPr>
          <a:xfrm>
            <a:off x="3229342" y="3685683"/>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leicht</a:t>
            </a:r>
            <a:endParaRPr lang="en-GB" sz="2800" dirty="0">
              <a:solidFill>
                <a:srgbClr val="1F4E79"/>
              </a:solidFill>
              <a:latin typeface="Century Gothic" panose="020B0502020202020204" pitchFamily="34" charset="0"/>
            </a:endParaRPr>
          </a:p>
        </p:txBody>
      </p:sp>
      <p:sp>
        <p:nvSpPr>
          <p:cNvPr id="48" name="TextBox 47">
            <a:extLst>
              <a:ext uri="{FF2B5EF4-FFF2-40B4-BE49-F238E27FC236}">
                <a16:creationId xmlns:a16="http://schemas.microsoft.com/office/drawing/2014/main" id="{89517722-4143-40AF-8D3E-1AFC9B4ED45C}"/>
              </a:ext>
            </a:extLst>
          </p:cNvPr>
          <p:cNvSpPr txBox="1"/>
          <p:nvPr/>
        </p:nvSpPr>
        <p:spPr>
          <a:xfrm>
            <a:off x="3237655" y="4112651"/>
            <a:ext cx="2275691" cy="523220"/>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nett</a:t>
            </a:r>
          </a:p>
        </p:txBody>
      </p:sp>
      <p:sp>
        <p:nvSpPr>
          <p:cNvPr id="49" name="TextBox 48">
            <a:extLst>
              <a:ext uri="{FF2B5EF4-FFF2-40B4-BE49-F238E27FC236}">
                <a16:creationId xmlns:a16="http://schemas.microsoft.com/office/drawing/2014/main" id="{2A8A2EAF-AD80-4CFB-8CF0-3F7AC6AA4F0F}"/>
              </a:ext>
            </a:extLst>
          </p:cNvPr>
          <p:cNvSpPr txBox="1"/>
          <p:nvPr/>
        </p:nvSpPr>
        <p:spPr>
          <a:xfrm>
            <a:off x="3245968" y="4518188"/>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streng</a:t>
            </a:r>
            <a:endParaRPr lang="en-GB" sz="2800" dirty="0">
              <a:solidFill>
                <a:srgbClr val="1F4E79"/>
              </a:solidFill>
              <a:latin typeface="Century Gothic" panose="020B0502020202020204" pitchFamily="34" charset="0"/>
            </a:endParaRPr>
          </a:p>
        </p:txBody>
      </p:sp>
      <p:sp>
        <p:nvSpPr>
          <p:cNvPr id="50" name="TextBox 49">
            <a:extLst>
              <a:ext uri="{FF2B5EF4-FFF2-40B4-BE49-F238E27FC236}">
                <a16:creationId xmlns:a16="http://schemas.microsoft.com/office/drawing/2014/main" id="{22ED61F5-1EB4-46CE-801E-AD60D53B58A3}"/>
              </a:ext>
            </a:extLst>
          </p:cNvPr>
          <p:cNvSpPr txBox="1"/>
          <p:nvPr/>
        </p:nvSpPr>
        <p:spPr>
          <a:xfrm>
            <a:off x="3224840" y="4923725"/>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gesund</a:t>
            </a:r>
            <a:endParaRPr lang="en-GB" sz="2800" dirty="0">
              <a:solidFill>
                <a:srgbClr val="1F4E79"/>
              </a:solidFill>
              <a:latin typeface="Century Gothic" panose="020B0502020202020204" pitchFamily="34" charset="0"/>
            </a:endParaRPr>
          </a:p>
        </p:txBody>
      </p:sp>
      <p:sp>
        <p:nvSpPr>
          <p:cNvPr id="51" name="TextBox 50">
            <a:extLst>
              <a:ext uri="{FF2B5EF4-FFF2-40B4-BE49-F238E27FC236}">
                <a16:creationId xmlns:a16="http://schemas.microsoft.com/office/drawing/2014/main" id="{74C3683C-501C-4D59-874E-D21E65DADA8D}"/>
              </a:ext>
            </a:extLst>
          </p:cNvPr>
          <p:cNvSpPr txBox="1"/>
          <p:nvPr/>
        </p:nvSpPr>
        <p:spPr>
          <a:xfrm>
            <a:off x="3210652" y="5350693"/>
            <a:ext cx="2275691" cy="523220"/>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lecker</a:t>
            </a:r>
            <a:endParaRPr lang="en-GB" sz="2800" dirty="0">
              <a:solidFill>
                <a:srgbClr val="1F4E79"/>
              </a:solidFill>
              <a:latin typeface="Century Gothic" panose="020B0502020202020204" pitchFamily="34" charset="0"/>
            </a:endParaRPr>
          </a:p>
        </p:txBody>
      </p:sp>
      <p:sp>
        <p:nvSpPr>
          <p:cNvPr id="29"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ectangle 59"/>
          <p:cNvSpPr/>
          <p:nvPr/>
        </p:nvSpPr>
        <p:spPr>
          <a:xfrm>
            <a:off x="10792073" y="1312991"/>
            <a:ext cx="244800" cy="4176000"/>
          </a:xfrm>
          <a:prstGeom prst="rect">
            <a:avLst/>
          </a:prstGeom>
          <a:solidFill>
            <a:srgbClr val="1F4E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61"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ndParaRPr>
          </a:p>
        </p:txBody>
      </p:sp>
      <p:sp>
        <p:nvSpPr>
          <p:cNvPr id="62"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FC000">
              <a:lumMod val="60000"/>
              <a:lumOff val="40000"/>
            </a:srgbClr>
          </a:soli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63"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64"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65" name="Rectangle 64"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6"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rPr>
              <a:t>LOS!</a:t>
            </a:r>
          </a:p>
        </p:txBody>
      </p:sp>
      <p:sp>
        <p:nvSpPr>
          <p:cNvPr id="67" name="Rectangle 66"/>
          <p:cNvSpPr/>
          <p:nvPr/>
        </p:nvSpPr>
        <p:spPr>
          <a:xfrm>
            <a:off x="9982147" y="5493881"/>
            <a:ext cx="720000" cy="1820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68" name="Straight Connector 67"/>
          <p:cNvCxnSpPr/>
          <p:nvPr/>
        </p:nvCxnSpPr>
        <p:spPr>
          <a:xfrm>
            <a:off x="10103675" y="5489143"/>
            <a:ext cx="525600" cy="0"/>
          </a:xfrm>
          <a:prstGeom prst="line">
            <a:avLst/>
          </a:prstGeom>
          <a:noFill/>
          <a:ln w="19050" cap="flat" cmpd="sng" algn="ctr">
            <a:solidFill>
              <a:srgbClr val="02456F"/>
            </a:solidFill>
            <a:prstDash val="solid"/>
            <a:miter lim="800000"/>
          </a:ln>
          <a:effectLst/>
        </p:spPr>
      </p:cxnSp>
      <p:sp>
        <p:nvSpPr>
          <p:cNvPr id="69" name="Rectangle 68"/>
          <p:cNvSpPr/>
          <p:nvPr/>
        </p:nvSpPr>
        <p:spPr>
          <a:xfrm>
            <a:off x="10813222" y="1337218"/>
            <a:ext cx="293759" cy="41292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710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6"/>
                    </p:tgtEl>
                  </p:cond>
                </p:stCondLst>
                <p:endSync evt="end" delay="0">
                  <p:rtn val="all"/>
                </p:endSync>
                <p:childTnLst>
                  <p:par>
                    <p:cTn id="44" fill="hold">
                      <p:stCondLst>
                        <p:cond delay="0"/>
                      </p:stCondLst>
                      <p:childTnLst>
                        <p:par>
                          <p:cTn id="45" fill="hold">
                            <p:stCondLst>
                              <p:cond delay="0"/>
                            </p:stCondLst>
                            <p:childTnLst>
                              <p:par>
                                <p:cTn id="46" presetID="12" presetClass="exit" presetSubtype="4" fill="hold" nodeType="afterEffect">
                                  <p:stCondLst>
                                    <p:cond delay="0"/>
                                  </p:stCondLst>
                                  <p:childTnLst>
                                    <p:animEffect transition="out" filter="slide(fromBottom)">
                                      <p:cBhvr>
                                        <p:cTn id="47" dur="15000"/>
                                        <p:tgtEl>
                                          <p:spTgt spid="62"/>
                                        </p:tgtEl>
                                      </p:cBhvr>
                                    </p:animEffect>
                                    <p:set>
                                      <p:cBhvr>
                                        <p:cTn id="48" dur="1" fill="hold">
                                          <p:stCondLst>
                                            <p:cond delay="14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37" grpId="0"/>
      <p:bldP spid="43" grpId="0"/>
      <p:bldP spid="44" grpId="0"/>
      <p:bldP spid="45" grpId="0"/>
      <p:bldP spid="46" grpId="0"/>
      <p:bldP spid="47" grpId="0"/>
      <p:bldP spid="48" grpId="0"/>
      <p:bldP spid="49" grpId="0"/>
      <p:bldP spid="50" grpId="0"/>
      <p:bldP spid="5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4016" y="2669071"/>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4. difficult</a:t>
            </a:r>
          </a:p>
        </p:txBody>
      </p:sp>
      <p:sp>
        <p:nvSpPr>
          <p:cNvPr id="20" name="TextBox 19">
            <a:extLst>
              <a:ext uri="{FF2B5EF4-FFF2-40B4-BE49-F238E27FC236}">
                <a16:creationId xmlns:a16="http://schemas.microsoft.com/office/drawing/2014/main" id="{1F848F16-185D-4FC1-B0E5-BC5D3AF66BD4}"/>
              </a:ext>
            </a:extLst>
          </p:cNvPr>
          <p:cNvSpPr txBox="1"/>
          <p:nvPr/>
        </p:nvSpPr>
        <p:spPr>
          <a:xfrm>
            <a:off x="2974016" y="1574492"/>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2. boring</a:t>
            </a:r>
          </a:p>
        </p:txBody>
      </p:sp>
      <p:sp>
        <p:nvSpPr>
          <p:cNvPr id="21" name="TextBox 20">
            <a:extLst>
              <a:ext uri="{FF2B5EF4-FFF2-40B4-BE49-F238E27FC236}">
                <a16:creationId xmlns:a16="http://schemas.microsoft.com/office/drawing/2014/main" id="{014F3687-D357-4AFF-A07D-F27C3C38034B}"/>
              </a:ext>
            </a:extLst>
          </p:cNvPr>
          <p:cNvSpPr txBox="1"/>
          <p:nvPr/>
        </p:nvSpPr>
        <p:spPr>
          <a:xfrm>
            <a:off x="2974015" y="5351496"/>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9. practical</a:t>
            </a:r>
          </a:p>
        </p:txBody>
      </p:sp>
      <p:sp>
        <p:nvSpPr>
          <p:cNvPr id="22" name="TextBox 21">
            <a:extLst>
              <a:ext uri="{FF2B5EF4-FFF2-40B4-BE49-F238E27FC236}">
                <a16:creationId xmlns:a16="http://schemas.microsoft.com/office/drawing/2014/main" id="{26EE8CD7-95F2-4121-B7DA-EDD6B8DCEDAF}"/>
              </a:ext>
            </a:extLst>
          </p:cNvPr>
          <p:cNvSpPr txBox="1"/>
          <p:nvPr/>
        </p:nvSpPr>
        <p:spPr>
          <a:xfrm>
            <a:off x="2974016" y="4312112"/>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7. important</a:t>
            </a:r>
          </a:p>
        </p:txBody>
      </p:sp>
      <p:sp>
        <p:nvSpPr>
          <p:cNvPr id="23" name="TextBox 22">
            <a:extLst>
              <a:ext uri="{FF2B5EF4-FFF2-40B4-BE49-F238E27FC236}">
                <a16:creationId xmlns:a16="http://schemas.microsoft.com/office/drawing/2014/main" id="{8AB3A1FF-A3DD-47C2-98DF-BA9634B8F36B}"/>
              </a:ext>
            </a:extLst>
          </p:cNvPr>
          <p:cNvSpPr txBox="1"/>
          <p:nvPr/>
        </p:nvSpPr>
        <p:spPr>
          <a:xfrm>
            <a:off x="2974017" y="1074481"/>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1. bad</a:t>
            </a:r>
          </a:p>
        </p:txBody>
      </p:sp>
      <p:sp>
        <p:nvSpPr>
          <p:cNvPr id="24" name="TextBox 23">
            <a:extLst>
              <a:ext uri="{FF2B5EF4-FFF2-40B4-BE49-F238E27FC236}">
                <a16:creationId xmlns:a16="http://schemas.microsoft.com/office/drawing/2014/main" id="{76250EF8-7955-4D45-B13F-167A0D420AB9}"/>
              </a:ext>
            </a:extLst>
          </p:cNvPr>
          <p:cNvSpPr txBox="1"/>
          <p:nvPr/>
        </p:nvSpPr>
        <p:spPr>
          <a:xfrm>
            <a:off x="2974016" y="3207714"/>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5. easy</a:t>
            </a:r>
          </a:p>
        </p:txBody>
      </p:sp>
      <p:sp>
        <p:nvSpPr>
          <p:cNvPr id="25" name="TextBox 24">
            <a:extLst>
              <a:ext uri="{FF2B5EF4-FFF2-40B4-BE49-F238E27FC236}">
                <a16:creationId xmlns:a16="http://schemas.microsoft.com/office/drawing/2014/main" id="{E793F8E9-BB00-4C56-B9D3-503BE19B6927}"/>
              </a:ext>
            </a:extLst>
          </p:cNvPr>
          <p:cNvSpPr txBox="1"/>
          <p:nvPr/>
        </p:nvSpPr>
        <p:spPr>
          <a:xfrm>
            <a:off x="2974015" y="4831361"/>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8. nice</a:t>
            </a:r>
          </a:p>
        </p:txBody>
      </p:sp>
      <p:sp>
        <p:nvSpPr>
          <p:cNvPr id="26" name="TextBox 25">
            <a:extLst>
              <a:ext uri="{FF2B5EF4-FFF2-40B4-BE49-F238E27FC236}">
                <a16:creationId xmlns:a16="http://schemas.microsoft.com/office/drawing/2014/main" id="{ABFDCAE2-D630-45C9-B9F9-E2722D9A2B92}"/>
              </a:ext>
            </a:extLst>
          </p:cNvPr>
          <p:cNvSpPr txBox="1"/>
          <p:nvPr/>
        </p:nvSpPr>
        <p:spPr>
          <a:xfrm>
            <a:off x="2974015" y="5878347"/>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10. strict</a:t>
            </a:r>
          </a:p>
        </p:txBody>
      </p:sp>
      <p:sp>
        <p:nvSpPr>
          <p:cNvPr id="27" name="TextBox 26">
            <a:extLst>
              <a:ext uri="{FF2B5EF4-FFF2-40B4-BE49-F238E27FC236}">
                <a16:creationId xmlns:a16="http://schemas.microsoft.com/office/drawing/2014/main" id="{674AAC19-57A9-4646-98A6-C3996E090BB2}"/>
              </a:ext>
            </a:extLst>
          </p:cNvPr>
          <p:cNvSpPr txBox="1"/>
          <p:nvPr/>
        </p:nvSpPr>
        <p:spPr>
          <a:xfrm>
            <a:off x="2974016" y="3759913"/>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6. healthy</a:t>
            </a:r>
          </a:p>
        </p:txBody>
      </p:sp>
      <p:sp>
        <p:nvSpPr>
          <p:cNvPr id="28" name="TextBox 27">
            <a:extLst>
              <a:ext uri="{FF2B5EF4-FFF2-40B4-BE49-F238E27FC236}">
                <a16:creationId xmlns:a16="http://schemas.microsoft.com/office/drawing/2014/main" id="{C1A40388-4F4A-4E38-B9AD-DA48D5F91EFC}"/>
              </a:ext>
            </a:extLst>
          </p:cNvPr>
          <p:cNvSpPr txBox="1"/>
          <p:nvPr/>
        </p:nvSpPr>
        <p:spPr>
          <a:xfrm>
            <a:off x="2974016" y="2095938"/>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3. delicious</a:t>
            </a:r>
          </a:p>
        </p:txBody>
      </p:sp>
      <p:pic>
        <p:nvPicPr>
          <p:cNvPr id="9218" name="Picture 2" descr="Image result for british flag">
            <a:extLst>
              <a:ext uri="{FF2B5EF4-FFF2-40B4-BE49-F238E27FC236}">
                <a16:creationId xmlns:a16="http://schemas.microsoft.com/office/drawing/2014/main" id="{79D02246-E2FD-433B-BF1B-8A17AFABE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5" y="2486551"/>
            <a:ext cx="28003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German flag">
            <a:extLst>
              <a:ext uri="{FF2B5EF4-FFF2-40B4-BE49-F238E27FC236}">
                <a16:creationId xmlns:a16="http://schemas.microsoft.com/office/drawing/2014/main" id="{2745476E-E1FD-41FC-91D0-1080DDE41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170" y="2486551"/>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4FA0872-D68A-4E09-B447-1A4806CC77EF}"/>
              </a:ext>
            </a:extLst>
          </p:cNvPr>
          <p:cNvSpPr txBox="1"/>
          <p:nvPr/>
        </p:nvSpPr>
        <p:spPr>
          <a:xfrm>
            <a:off x="8404266" y="2693135"/>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4. </a:t>
            </a:r>
            <a:r>
              <a:rPr lang="en-GB" sz="2800" dirty="0" err="1">
                <a:solidFill>
                  <a:schemeClr val="accent1">
                    <a:lumMod val="50000"/>
                  </a:schemeClr>
                </a:solidFill>
                <a:latin typeface="Century Gothic" panose="020B0502020202020204" pitchFamily="34" charset="0"/>
              </a:rPr>
              <a:t>leicht</a:t>
            </a:r>
            <a:endParaRPr lang="en-GB" sz="2800" dirty="0">
              <a:solidFill>
                <a:schemeClr val="accent1">
                  <a:lumMod val="50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8279BC53-018D-4D46-BD18-44E54F306342}"/>
              </a:ext>
            </a:extLst>
          </p:cNvPr>
          <p:cNvSpPr txBox="1"/>
          <p:nvPr/>
        </p:nvSpPr>
        <p:spPr>
          <a:xfrm>
            <a:off x="8404266" y="1598556"/>
            <a:ext cx="2562409"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2. </a:t>
            </a:r>
            <a:r>
              <a:rPr lang="en-GB" sz="2800" dirty="0" err="1">
                <a:solidFill>
                  <a:schemeClr val="accent1">
                    <a:lumMod val="50000"/>
                  </a:schemeClr>
                </a:solidFill>
                <a:latin typeface="Century Gothic" panose="020B0502020202020204" pitchFamily="34" charset="0"/>
              </a:rPr>
              <a:t>langweilig</a:t>
            </a:r>
            <a:endParaRPr lang="en-GB" sz="2800" dirty="0">
              <a:solidFill>
                <a:schemeClr val="accent1">
                  <a:lumMod val="50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8FECA6A7-C959-4B0D-B7E1-C03CEC1BF944}"/>
              </a:ext>
            </a:extLst>
          </p:cNvPr>
          <p:cNvSpPr txBox="1"/>
          <p:nvPr/>
        </p:nvSpPr>
        <p:spPr>
          <a:xfrm>
            <a:off x="8404265" y="5375560"/>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9. </a:t>
            </a:r>
            <a:r>
              <a:rPr lang="en-GB" sz="2800" dirty="0" err="1">
                <a:solidFill>
                  <a:schemeClr val="accent1">
                    <a:lumMod val="50000"/>
                  </a:schemeClr>
                </a:solidFill>
                <a:latin typeface="Century Gothic" panose="020B0502020202020204" pitchFamily="34" charset="0"/>
              </a:rPr>
              <a:t>streng</a:t>
            </a:r>
            <a:endParaRPr lang="en-GB" sz="2800" dirty="0">
              <a:solidFill>
                <a:schemeClr val="accent1">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8419AFE8-0D54-4E3B-AB80-74020D5F05FA}"/>
              </a:ext>
            </a:extLst>
          </p:cNvPr>
          <p:cNvSpPr txBox="1"/>
          <p:nvPr/>
        </p:nvSpPr>
        <p:spPr>
          <a:xfrm>
            <a:off x="8404266" y="4336176"/>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7. </a:t>
            </a:r>
            <a:r>
              <a:rPr lang="en-GB" sz="2800" dirty="0" err="1">
                <a:solidFill>
                  <a:schemeClr val="accent1">
                    <a:lumMod val="50000"/>
                  </a:schemeClr>
                </a:solidFill>
                <a:latin typeface="Century Gothic" panose="020B0502020202020204" pitchFamily="34" charset="0"/>
              </a:rPr>
              <a:t>schlecht</a:t>
            </a:r>
            <a:endParaRPr lang="en-GB" sz="2800" dirty="0">
              <a:solidFill>
                <a:schemeClr val="accent1">
                  <a:lumMod val="50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E92859B6-FB1E-4C09-9465-186DF83EF09B}"/>
              </a:ext>
            </a:extLst>
          </p:cNvPr>
          <p:cNvSpPr txBox="1"/>
          <p:nvPr/>
        </p:nvSpPr>
        <p:spPr>
          <a:xfrm>
            <a:off x="8404267" y="1098545"/>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1. </a:t>
            </a:r>
            <a:r>
              <a:rPr lang="en-GB" sz="2800" dirty="0" err="1">
                <a:solidFill>
                  <a:schemeClr val="accent1">
                    <a:lumMod val="50000"/>
                  </a:schemeClr>
                </a:solidFill>
                <a:latin typeface="Century Gothic" panose="020B0502020202020204" pitchFamily="34" charset="0"/>
              </a:rPr>
              <a:t>gesund</a:t>
            </a:r>
            <a:endParaRPr lang="en-GB" sz="2800" dirty="0">
              <a:solidFill>
                <a:schemeClr val="accent1">
                  <a:lumMod val="50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249B9C1B-C0A3-4F43-97EC-5C48E4AE7EFB}"/>
              </a:ext>
            </a:extLst>
          </p:cNvPr>
          <p:cNvSpPr txBox="1"/>
          <p:nvPr/>
        </p:nvSpPr>
        <p:spPr>
          <a:xfrm>
            <a:off x="8404266" y="3231778"/>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5. nett</a:t>
            </a:r>
          </a:p>
        </p:txBody>
      </p:sp>
      <p:sp>
        <p:nvSpPr>
          <p:cNvPr id="36" name="TextBox 35">
            <a:extLst>
              <a:ext uri="{FF2B5EF4-FFF2-40B4-BE49-F238E27FC236}">
                <a16:creationId xmlns:a16="http://schemas.microsoft.com/office/drawing/2014/main" id="{96F8D4FA-E58B-4E9D-90CF-B7B5FCB11DD1}"/>
              </a:ext>
            </a:extLst>
          </p:cNvPr>
          <p:cNvSpPr txBox="1"/>
          <p:nvPr/>
        </p:nvSpPr>
        <p:spPr>
          <a:xfrm>
            <a:off x="8404265" y="4855425"/>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8. </a:t>
            </a:r>
            <a:r>
              <a:rPr lang="en-GB" sz="2800" dirty="0" err="1">
                <a:solidFill>
                  <a:schemeClr val="accent1">
                    <a:lumMod val="50000"/>
                  </a:schemeClr>
                </a:solidFill>
                <a:latin typeface="Century Gothic" panose="020B0502020202020204" pitchFamily="34" charset="0"/>
              </a:rPr>
              <a:t>schwierig</a:t>
            </a:r>
            <a:endParaRPr lang="en-GB" sz="2800" dirty="0">
              <a:solidFill>
                <a:schemeClr val="accent1">
                  <a:lumMod val="50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5F188EDC-7FF6-4848-812E-69EB504D5341}"/>
              </a:ext>
            </a:extLst>
          </p:cNvPr>
          <p:cNvSpPr txBox="1"/>
          <p:nvPr/>
        </p:nvSpPr>
        <p:spPr>
          <a:xfrm>
            <a:off x="8404265" y="5902411"/>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10. </a:t>
            </a:r>
            <a:r>
              <a:rPr lang="en-GB" sz="2800" dirty="0" err="1">
                <a:solidFill>
                  <a:schemeClr val="accent1">
                    <a:lumMod val="50000"/>
                  </a:schemeClr>
                </a:solidFill>
                <a:latin typeface="Century Gothic" panose="020B0502020202020204" pitchFamily="34" charset="0"/>
              </a:rPr>
              <a:t>wichtig</a:t>
            </a:r>
            <a:endParaRPr lang="en-GB" sz="2800" dirty="0">
              <a:solidFill>
                <a:schemeClr val="accent1">
                  <a:lumMod val="50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7F6B33BB-A492-43B5-BF76-D09C421F63C2}"/>
              </a:ext>
            </a:extLst>
          </p:cNvPr>
          <p:cNvSpPr txBox="1"/>
          <p:nvPr/>
        </p:nvSpPr>
        <p:spPr>
          <a:xfrm>
            <a:off x="8404266" y="3783977"/>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6. </a:t>
            </a:r>
            <a:r>
              <a:rPr lang="en-GB" sz="2800" dirty="0" err="1">
                <a:solidFill>
                  <a:schemeClr val="accent1">
                    <a:lumMod val="50000"/>
                  </a:schemeClr>
                </a:solidFill>
                <a:latin typeface="Century Gothic" panose="020B0502020202020204" pitchFamily="34" charset="0"/>
              </a:rPr>
              <a:t>praktisch</a:t>
            </a:r>
            <a:endParaRPr lang="en-GB" sz="2800" dirty="0">
              <a:solidFill>
                <a:schemeClr val="accent1">
                  <a:lumMod val="50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2B57021E-4F5D-41B9-9D0B-A7961B56C4FE}"/>
              </a:ext>
            </a:extLst>
          </p:cNvPr>
          <p:cNvSpPr txBox="1"/>
          <p:nvPr/>
        </p:nvSpPr>
        <p:spPr>
          <a:xfrm>
            <a:off x="8404266" y="2120002"/>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3. </a:t>
            </a:r>
            <a:r>
              <a:rPr lang="en-GB" sz="2800" dirty="0" err="1">
                <a:solidFill>
                  <a:schemeClr val="accent1">
                    <a:lumMod val="50000"/>
                  </a:schemeClr>
                </a:solidFill>
                <a:latin typeface="Century Gothic" panose="020B0502020202020204" pitchFamily="34" charset="0"/>
              </a:rPr>
              <a:t>lecker</a:t>
            </a:r>
            <a:endParaRPr lang="en-GB" sz="2800" dirty="0">
              <a:solidFill>
                <a:schemeClr val="accent1">
                  <a:lumMod val="50000"/>
                </a:schemeClr>
              </a:solidFill>
              <a:latin typeface="Century Gothic" panose="020B0502020202020204" pitchFamily="34" charset="0"/>
            </a:endParaRPr>
          </a:p>
        </p:txBody>
      </p:sp>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5200"/>
            <a:ext cx="4689987" cy="869950"/>
          </a:xfrm>
          <a:prstGeom prst="rect">
            <a:avLst/>
          </a:prstGeom>
        </p:spPr>
      </p:pic>
      <p:sp>
        <p:nvSpPr>
          <p:cNvPr id="4" name="Title 3"/>
          <p:cNvSpPr>
            <a:spLocks noGrp="1"/>
          </p:cNvSpPr>
          <p:nvPr>
            <p:ph type="title"/>
          </p:nvPr>
        </p:nvSpPr>
        <p:spPr>
          <a:xfrm>
            <a:off x="117565" y="313762"/>
            <a:ext cx="8946224" cy="707849"/>
          </a:xfrm>
        </p:spPr>
        <p:txBody>
          <a:bodyPr>
            <a:normAutofit/>
          </a:bodyPr>
          <a:lstStyle/>
          <a:p>
            <a:r>
              <a:rPr lang="en-GB" sz="3600" b="1" dirty="0" err="1">
                <a:solidFill>
                  <a:schemeClr val="bg1"/>
                </a:solidFill>
              </a:rPr>
              <a:t>Schreib</a:t>
            </a:r>
            <a:r>
              <a:rPr lang="en-GB" sz="3600" b="1" dirty="0">
                <a:solidFill>
                  <a:schemeClr val="bg1"/>
                </a:solidFill>
              </a:rPr>
              <a:t> die </a:t>
            </a:r>
            <a:r>
              <a:rPr lang="en-GB" sz="3600" b="1" dirty="0" err="1">
                <a:solidFill>
                  <a:schemeClr val="bg1"/>
                </a:solidFill>
              </a:rPr>
              <a:t>Liste</a:t>
            </a:r>
            <a:r>
              <a:rPr lang="en-GB" sz="3600" b="1" dirty="0">
                <a:solidFill>
                  <a:schemeClr val="bg1"/>
                </a:solidFill>
              </a:rPr>
              <a:t>!</a:t>
            </a:r>
          </a:p>
        </p:txBody>
      </p:sp>
      <p:sp>
        <p:nvSpPr>
          <p:cNvPr id="5" name="Rectangle 4"/>
          <p:cNvSpPr/>
          <p:nvPr/>
        </p:nvSpPr>
        <p:spPr>
          <a:xfrm>
            <a:off x="6710420" y="108736"/>
            <a:ext cx="3471073" cy="1384995"/>
          </a:xfrm>
          <a:prstGeom prst="rect">
            <a:avLst/>
          </a:prstGeom>
        </p:spPr>
        <p:txBody>
          <a:bodyPr wrap="square">
            <a:spAutoFit/>
          </a:bodyPr>
          <a:lstStyle/>
          <a:p>
            <a:r>
              <a:rPr lang="en-GB" sz="2800" b="1" dirty="0" err="1">
                <a:solidFill>
                  <a:srgbClr val="1F4E79"/>
                </a:solidFill>
                <a:latin typeface="Century Gothic" panose="020B0502020202020204" pitchFamily="34" charset="0"/>
              </a:rPr>
              <a:t>Schreib</a:t>
            </a:r>
            <a:r>
              <a:rPr lang="en-GB" sz="2800" b="1" dirty="0">
                <a:solidFill>
                  <a:srgbClr val="1F4E79"/>
                </a:solidFill>
                <a:latin typeface="Century Gothic" panose="020B0502020202020204" pitchFamily="34" charset="0"/>
              </a:rPr>
              <a:t> die </a:t>
            </a:r>
            <a:r>
              <a:rPr lang="en-GB" sz="2800" b="1" dirty="0" err="1">
                <a:solidFill>
                  <a:srgbClr val="1F4E79"/>
                </a:solidFill>
                <a:latin typeface="Century Gothic" panose="020B0502020202020204" pitchFamily="34" charset="0"/>
              </a:rPr>
              <a:t>Liste</a:t>
            </a:r>
            <a:r>
              <a:rPr lang="en-GB" sz="2800" b="1" dirty="0">
                <a:solidFill>
                  <a:srgbClr val="1F4E79"/>
                </a:solidFill>
                <a:latin typeface="Century Gothic" panose="020B0502020202020204" pitchFamily="34" charset="0"/>
              </a:rPr>
              <a:t> </a:t>
            </a:r>
            <a:r>
              <a:rPr lang="en-GB" sz="2800" b="1" dirty="0" err="1">
                <a:solidFill>
                  <a:srgbClr val="1F4E79"/>
                </a:solidFill>
                <a:latin typeface="Century Gothic" panose="020B0502020202020204" pitchFamily="34" charset="0"/>
              </a:rPr>
              <a:t>alphabetisch</a:t>
            </a:r>
            <a:r>
              <a:rPr lang="en-GB" sz="2800" b="1" dirty="0">
                <a:solidFill>
                  <a:srgbClr val="1F4E79"/>
                </a:solidFill>
                <a:latin typeface="Century Gothic" panose="020B0502020202020204" pitchFamily="34" charset="0"/>
              </a:rPr>
              <a:t> auf Deutsch!</a:t>
            </a:r>
            <a:endParaRPr lang="en-GB" sz="2800" dirty="0">
              <a:solidFill>
                <a:srgbClr val="1F4E79"/>
              </a:solidFill>
              <a:latin typeface="Century Gothic" panose="020B0502020202020204" pitchFamily="34" charset="0"/>
            </a:endParaRPr>
          </a:p>
        </p:txBody>
      </p:sp>
      <p:sp>
        <p:nvSpPr>
          <p:cNvPr id="43"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80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30" grpId="0"/>
      <p:bldP spid="31" grpId="0"/>
      <p:bldP spid="32" grpId="0"/>
      <p:bldP spid="33" grpId="0"/>
      <p:bldP spid="34" grpId="0"/>
      <p:bldP spid="35" grpId="0"/>
      <p:bldP spid="36" grpId="0"/>
      <p:bldP spid="37" grpId="0"/>
      <p:bldP spid="38"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pSp>
        <p:nvGrpSpPr>
          <p:cNvPr id="12" name="Group 11">
            <a:extLst>
              <a:ext uri="{FF2B5EF4-FFF2-40B4-BE49-F238E27FC236}">
                <a16:creationId xmlns:a16="http://schemas.microsoft.com/office/drawing/2014/main" id="{E823047F-AB50-405F-B605-A033612CF82B}"/>
              </a:ext>
            </a:extLst>
          </p:cNvPr>
          <p:cNvGrpSpPr/>
          <p:nvPr/>
        </p:nvGrpSpPr>
        <p:grpSpPr>
          <a:xfrm>
            <a:off x="6096000" y="4307809"/>
            <a:ext cx="2334345" cy="2040237"/>
            <a:chOff x="6096000" y="4184714"/>
            <a:chExt cx="2334345" cy="2040237"/>
          </a:xfrm>
        </p:grpSpPr>
        <p:pic>
          <p:nvPicPr>
            <p:cNvPr id="8" name="Picture 7">
              <a:extLst>
                <a:ext uri="{FF2B5EF4-FFF2-40B4-BE49-F238E27FC236}">
                  <a16:creationId xmlns:a16="http://schemas.microsoft.com/office/drawing/2014/main" id="{A6F96F1E-1273-46BF-955E-F2AAE6429D0D}"/>
                </a:ext>
              </a:extLst>
            </p:cNvPr>
            <p:cNvPicPr>
              <a:picLocks noChangeAspect="1"/>
            </p:cNvPicPr>
            <p:nvPr/>
          </p:nvPicPr>
          <p:blipFill rotWithShape="1">
            <a:blip r:embed="rId4"/>
            <a:srcRect b="4800"/>
            <a:stretch/>
          </p:blipFill>
          <p:spPr>
            <a:xfrm>
              <a:off x="6096000" y="4184714"/>
              <a:ext cx="2334345" cy="2040237"/>
            </a:xfrm>
            <a:prstGeom prst="rect">
              <a:avLst/>
            </a:prstGeom>
          </p:spPr>
        </p:pic>
        <p:sp>
          <p:nvSpPr>
            <p:cNvPr id="9" name="TextBox 8">
              <a:extLst>
                <a:ext uri="{FF2B5EF4-FFF2-40B4-BE49-F238E27FC236}">
                  <a16:creationId xmlns:a16="http://schemas.microsoft.com/office/drawing/2014/main" id="{529F9CAB-FB01-4C06-9728-20043F70108F}"/>
                </a:ext>
              </a:extLst>
            </p:cNvPr>
            <p:cNvSpPr txBox="1"/>
            <p:nvPr/>
          </p:nvSpPr>
          <p:spPr>
            <a:xfrm>
              <a:off x="6464968" y="4487816"/>
              <a:ext cx="1443790" cy="584775"/>
            </a:xfrm>
            <a:prstGeom prst="rect">
              <a:avLst/>
            </a:prstGeom>
            <a:noFill/>
          </p:spPr>
          <p:txBody>
            <a:bodyPr wrap="square" rtlCol="0">
              <a:spAutoFit/>
            </a:bodyPr>
            <a:lstStyle/>
            <a:p>
              <a:r>
                <a:rPr lang="en-GB" sz="1600" dirty="0">
                  <a:latin typeface="Century Gothic" panose="020B0502020202020204" pitchFamily="34" charset="0"/>
                </a:rPr>
                <a:t>subjects, important</a:t>
              </a:r>
            </a:p>
          </p:txBody>
        </p:sp>
      </p:grpSp>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extLst>
              <p:ext uri="{D42A27DB-BD31-4B8C-83A1-F6EECF244321}">
                <p14:modId xmlns:p14="http://schemas.microsoft.com/office/powerpoint/2010/main" val="2437863786"/>
              </p:ext>
            </p:extLst>
          </p:nvPr>
        </p:nvGraphicFramePr>
        <p:xfrm>
          <a:off x="192144" y="1239574"/>
          <a:ext cx="7459940" cy="2311292"/>
        </p:xfrm>
        <a:graphic>
          <a:graphicData uri="http://schemas.openxmlformats.org/drawingml/2006/table">
            <a:tbl>
              <a:tblPr firstRow="1" bandRow="1">
                <a:tableStyleId>{5940675A-B579-460E-94D1-54222C63F5DA}</a:tableStyleId>
              </a:tblPr>
              <a:tblGrid>
                <a:gridCol w="2892486">
                  <a:extLst>
                    <a:ext uri="{9D8B030D-6E8A-4147-A177-3AD203B41FA5}">
                      <a16:colId xmlns:a16="http://schemas.microsoft.com/office/drawing/2014/main" val="1382863087"/>
                    </a:ext>
                  </a:extLst>
                </a:gridCol>
                <a:gridCol w="3600047">
                  <a:extLst>
                    <a:ext uri="{9D8B030D-6E8A-4147-A177-3AD203B41FA5}">
                      <a16:colId xmlns:a16="http://schemas.microsoft.com/office/drawing/2014/main" val="3160858911"/>
                    </a:ext>
                  </a:extLst>
                </a:gridCol>
                <a:gridCol w="967407">
                  <a:extLst>
                    <a:ext uri="{9D8B030D-6E8A-4147-A177-3AD203B41FA5}">
                      <a16:colId xmlns:a16="http://schemas.microsoft.com/office/drawing/2014/main" val="1750440250"/>
                    </a:ext>
                  </a:extLst>
                </a:gridCol>
              </a:tblGrid>
              <a:tr h="115564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84460981"/>
                  </a:ext>
                </a:extLst>
              </a:tr>
              <a:tr h="1155646">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401794971"/>
                  </a:ext>
                </a:extLst>
              </a:tr>
            </a:tbl>
          </a:graphicData>
        </a:graphic>
      </p:graphicFrame>
      <p:sp>
        <p:nvSpPr>
          <p:cNvPr id="4" name="Title 3"/>
          <p:cNvSpPr>
            <a:spLocks noGrp="1"/>
          </p:cNvSpPr>
          <p:nvPr>
            <p:ph type="title"/>
          </p:nvPr>
        </p:nvSpPr>
        <p:spPr>
          <a:xfrm>
            <a:off x="117565" y="313150"/>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10" name="Rectangle 9">
            <a:extLst>
              <a:ext uri="{FF2B5EF4-FFF2-40B4-BE49-F238E27FC236}">
                <a16:creationId xmlns:a16="http://schemas.microsoft.com/office/drawing/2014/main" id="{ABDCFA8B-E35E-4A38-872E-8DC44B2EC8E2}"/>
              </a:ext>
            </a:extLst>
          </p:cNvPr>
          <p:cNvSpPr/>
          <p:nvPr/>
        </p:nvSpPr>
        <p:spPr>
          <a:xfrm>
            <a:off x="6665826" y="1240884"/>
            <a:ext cx="572594" cy="923330"/>
          </a:xfrm>
          <a:prstGeom prst="rect">
            <a:avLst/>
          </a:prstGeom>
          <a:noFill/>
        </p:spPr>
        <p:txBody>
          <a:bodyPr wrap="none" lIns="91440" tIns="45720" rIns="91440" bIns="45720">
            <a:spAutoFit/>
          </a:bodyPr>
          <a:lstStyle/>
          <a:p>
            <a:pPr algn="ctr"/>
            <a:r>
              <a:rPr lang="en-US" sz="5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1" name="Rectangle 40">
            <a:extLst>
              <a:ext uri="{FF2B5EF4-FFF2-40B4-BE49-F238E27FC236}">
                <a16:creationId xmlns:a16="http://schemas.microsoft.com/office/drawing/2014/main" id="{A0305418-CA04-4DC5-BAC6-B8D0DED1BC33}"/>
              </a:ext>
            </a:extLst>
          </p:cNvPr>
          <p:cNvSpPr/>
          <p:nvPr/>
        </p:nvSpPr>
        <p:spPr>
          <a:xfrm>
            <a:off x="6878806" y="2502924"/>
            <a:ext cx="330379" cy="923330"/>
          </a:xfrm>
          <a:prstGeom prst="rect">
            <a:avLst/>
          </a:prstGeom>
          <a:noFill/>
        </p:spPr>
        <p:txBody>
          <a:bodyPr wrap="square" lIns="91440" tIns="45720" rIns="91440" bIns="45720">
            <a:spAutoFit/>
          </a:bodyPr>
          <a:lstStyle/>
          <a:p>
            <a:pPr algn="ctr"/>
            <a:r>
              <a:rPr lang="en-US" sz="5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pic>
        <p:nvPicPr>
          <p:cNvPr id="37" name="Picture 4" descr="Image result for German flag">
            <a:extLst>
              <a:ext uri="{FF2B5EF4-FFF2-40B4-BE49-F238E27FC236}">
                <a16:creationId xmlns:a16="http://schemas.microsoft.com/office/drawing/2014/main" id="{140C984F-C974-4A2F-A265-09060124FB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000" y="1434190"/>
            <a:ext cx="1115076" cy="66904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nt clipart">
            <a:extLst>
              <a:ext uri="{FF2B5EF4-FFF2-40B4-BE49-F238E27FC236}">
                <a16:creationId xmlns:a16="http://schemas.microsoft.com/office/drawing/2014/main" id="{B5B40453-453D-4410-8BFA-DD6F1C40A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94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present clipart">
            <a:extLst>
              <a:ext uri="{FF2B5EF4-FFF2-40B4-BE49-F238E27FC236}">
                <a16:creationId xmlns:a16="http://schemas.microsoft.com/office/drawing/2014/main" id="{B3661CF1-8F4B-48A6-A7B9-529A76BA3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132" y="2444991"/>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present clipart">
            <a:extLst>
              <a:ext uri="{FF2B5EF4-FFF2-40B4-BE49-F238E27FC236}">
                <a16:creationId xmlns:a16="http://schemas.microsoft.com/office/drawing/2014/main" id="{83B65296-84CE-4462-AFF8-CBC30DFB8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50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present clipart">
            <a:extLst>
              <a:ext uri="{FF2B5EF4-FFF2-40B4-BE49-F238E27FC236}">
                <a16:creationId xmlns:a16="http://schemas.microsoft.com/office/drawing/2014/main" id="{36C5E9AB-0363-4689-9FFC-A2C4D4B5F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6228"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23">
            <a:extLst>
              <a:ext uri="{FF2B5EF4-FFF2-40B4-BE49-F238E27FC236}">
                <a16:creationId xmlns:a16="http://schemas.microsoft.com/office/drawing/2014/main" id="{EE7E46DC-9944-40E8-A22F-2C560841D128}"/>
              </a:ext>
            </a:extLst>
          </p:cNvPr>
          <p:cNvSpPr/>
          <p:nvPr/>
        </p:nvSpPr>
        <p:spPr>
          <a:xfrm>
            <a:off x="8284793" y="1464290"/>
            <a:ext cx="2574756" cy="1380849"/>
          </a:xfrm>
          <a:prstGeom prst="wedgeRoundRectCallout">
            <a:avLst>
              <a:gd name="adj1" fmla="val 94985"/>
              <a:gd name="adj2" fmla="val 11291"/>
              <a:gd name="adj3" fmla="val 16667"/>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P = </a:t>
            </a:r>
            <a:r>
              <a:rPr lang="en-GB" sz="2200" b="1" dirty="0" err="1">
                <a:latin typeface="Century Gothic" panose="020B0502020202020204" pitchFamily="34" charset="0"/>
              </a:rPr>
              <a:t>positiv</a:t>
            </a:r>
            <a:endParaRPr lang="en-GB" sz="2200" b="1" dirty="0">
              <a:latin typeface="Century Gothic" panose="020B0502020202020204" pitchFamily="34" charset="0"/>
            </a:endParaRPr>
          </a:p>
          <a:p>
            <a:pPr algn="ctr"/>
            <a:r>
              <a:rPr lang="en-GB" sz="2200" b="1" dirty="0">
                <a:latin typeface="Century Gothic" panose="020B0502020202020204" pitchFamily="34" charset="0"/>
              </a:rPr>
              <a:t>N = </a:t>
            </a:r>
            <a:r>
              <a:rPr lang="en-GB" sz="2200" b="1" dirty="0" err="1">
                <a:latin typeface="Century Gothic" panose="020B0502020202020204" pitchFamily="34" charset="0"/>
              </a:rPr>
              <a:t>negativ</a:t>
            </a:r>
            <a:endParaRPr lang="en-GB" sz="2200" dirty="0">
              <a:latin typeface="Century Gothic" panose="020B0502020202020204" pitchFamily="34" charset="0"/>
            </a:endParaRPr>
          </a:p>
        </p:txBody>
      </p:sp>
      <p:pic>
        <p:nvPicPr>
          <p:cNvPr id="21510" name="Picture 6" descr="Image result for person writing clipart">
            <a:extLst>
              <a:ext uri="{FF2B5EF4-FFF2-40B4-BE49-F238E27FC236}">
                <a16:creationId xmlns:a16="http://schemas.microsoft.com/office/drawing/2014/main" id="{E11F03E1-EDA4-420B-8174-03359C2387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9092" y="37485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9D92F35-1CA7-4BAE-B97B-B8D6E8EDD6ED}"/>
              </a:ext>
            </a:extLst>
          </p:cNvPr>
          <p:cNvSpPr txBox="1"/>
          <p:nvPr/>
        </p:nvSpPr>
        <p:spPr>
          <a:xfrm>
            <a:off x="192144" y="3643406"/>
            <a:ext cx="2275691" cy="523220"/>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Person A </a:t>
            </a:r>
          </a:p>
        </p:txBody>
      </p:sp>
      <p:sp>
        <p:nvSpPr>
          <p:cNvPr id="6" name="Speech Bubble: Oval 5">
            <a:extLst>
              <a:ext uri="{FF2B5EF4-FFF2-40B4-BE49-F238E27FC236}">
                <a16:creationId xmlns:a16="http://schemas.microsoft.com/office/drawing/2014/main" id="{DAA2559F-EAE8-4E70-9FD9-5F5337FAB257}"/>
              </a:ext>
            </a:extLst>
          </p:cNvPr>
          <p:cNvSpPr/>
          <p:nvPr/>
        </p:nvSpPr>
        <p:spPr>
          <a:xfrm>
            <a:off x="1870865" y="3835666"/>
            <a:ext cx="914400" cy="612648"/>
          </a:xfrm>
          <a:prstGeom prst="wedgeEllipseCallout">
            <a:avLst>
              <a:gd name="adj1" fmla="val -55920"/>
              <a:gd name="adj2" fmla="val -42239"/>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a:extLst>
              <a:ext uri="{FF2B5EF4-FFF2-40B4-BE49-F238E27FC236}">
                <a16:creationId xmlns:a16="http://schemas.microsoft.com/office/drawing/2014/main" id="{7A309768-77D0-4D67-A77D-FBB895CC54C9}"/>
              </a:ext>
            </a:extLst>
          </p:cNvPr>
          <p:cNvSpPr txBox="1"/>
          <p:nvPr/>
        </p:nvSpPr>
        <p:spPr>
          <a:xfrm>
            <a:off x="3254132" y="3644596"/>
            <a:ext cx="2275691" cy="523220"/>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Person B </a:t>
            </a:r>
          </a:p>
        </p:txBody>
      </p:sp>
      <p:sp>
        <p:nvSpPr>
          <p:cNvPr id="52" name="TextBox 51">
            <a:extLst>
              <a:ext uri="{FF2B5EF4-FFF2-40B4-BE49-F238E27FC236}">
                <a16:creationId xmlns:a16="http://schemas.microsoft.com/office/drawing/2014/main" id="{7A10876C-61AA-4B9E-B315-3DF0D534D4B5}"/>
              </a:ext>
            </a:extLst>
          </p:cNvPr>
          <p:cNvSpPr txBox="1"/>
          <p:nvPr/>
        </p:nvSpPr>
        <p:spPr>
          <a:xfrm>
            <a:off x="108000" y="4153435"/>
            <a:ext cx="2275691" cy="954107"/>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zum</a:t>
            </a:r>
            <a:br>
              <a:rPr lang="en-GB" sz="2800" dirty="0">
                <a:solidFill>
                  <a:srgbClr val="1F4E79"/>
                </a:solidFill>
                <a:latin typeface="Century Gothic" panose="020B0502020202020204" pitchFamily="34" charset="0"/>
              </a:rPr>
            </a:br>
            <a:r>
              <a:rPr lang="en-GB" sz="2800" dirty="0" err="1">
                <a:solidFill>
                  <a:srgbClr val="1F4E79"/>
                </a:solidFill>
                <a:latin typeface="Century Gothic" panose="020B0502020202020204" pitchFamily="34" charset="0"/>
              </a:rPr>
              <a:t>Beispiel</a:t>
            </a:r>
            <a:endParaRPr lang="en-GB" sz="2800" dirty="0">
              <a:solidFill>
                <a:srgbClr val="1F4E79"/>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75A808F7-5D78-46A5-ACF7-02F99EBDCE71}"/>
              </a:ext>
            </a:extLst>
          </p:cNvPr>
          <p:cNvGrpSpPr/>
          <p:nvPr/>
        </p:nvGrpSpPr>
        <p:grpSpPr>
          <a:xfrm>
            <a:off x="1160877" y="4865710"/>
            <a:ext cx="2275690" cy="1442854"/>
            <a:chOff x="1160877" y="4637104"/>
            <a:chExt cx="2275690" cy="1610417"/>
          </a:xfrm>
        </p:grpSpPr>
        <p:sp>
          <p:nvSpPr>
            <p:cNvPr id="53" name="Speech Bubble: Oval 52">
              <a:extLst>
                <a:ext uri="{FF2B5EF4-FFF2-40B4-BE49-F238E27FC236}">
                  <a16:creationId xmlns:a16="http://schemas.microsoft.com/office/drawing/2014/main" id="{FBA05461-6527-40D9-83DA-17FFD0FBB8E4}"/>
                </a:ext>
              </a:extLst>
            </p:cNvPr>
            <p:cNvSpPr/>
            <p:nvPr/>
          </p:nvSpPr>
          <p:spPr>
            <a:xfrm>
              <a:off x="1160877" y="4637104"/>
              <a:ext cx="2275690" cy="1610417"/>
            </a:xfrm>
            <a:prstGeom prst="wedgeEllipseCallout">
              <a:avLst>
                <a:gd name="adj1" fmla="val -54166"/>
                <a:gd name="adj2" fmla="val 49408"/>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11B298FD-6661-43F7-94A1-43B34DE72896}"/>
                </a:ext>
              </a:extLst>
            </p:cNvPr>
            <p:cNvSpPr txBox="1"/>
            <p:nvPr/>
          </p:nvSpPr>
          <p:spPr>
            <a:xfrm>
              <a:off x="1285364" y="4918793"/>
              <a:ext cx="1924143" cy="927503"/>
            </a:xfrm>
            <a:prstGeom prst="rect">
              <a:avLst/>
            </a:prstGeom>
            <a:noFill/>
          </p:spPr>
          <p:txBody>
            <a:bodyPr wrap="square" rtlCol="0">
              <a:spAutoFit/>
            </a:bodyPr>
            <a:lstStyle/>
            <a:p>
              <a:pPr algn="ctr"/>
              <a:r>
                <a:rPr lang="en-GB" sz="2400" dirty="0">
                  <a:solidFill>
                    <a:srgbClr val="1F4E79"/>
                  </a:solidFill>
                  <a:latin typeface="Century Gothic" panose="020B0502020202020204" pitchFamily="34" charset="0"/>
                </a:rPr>
                <a:t>Ich </a:t>
              </a:r>
              <a:r>
                <a:rPr lang="en-GB" sz="2400" dirty="0" err="1">
                  <a:solidFill>
                    <a:srgbClr val="1F4E79"/>
                  </a:solidFill>
                  <a:latin typeface="Century Gothic" panose="020B0502020202020204" pitchFamily="34" charset="0"/>
                </a:rPr>
                <a:t>finde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sie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wichtig</a:t>
              </a:r>
              <a:r>
                <a:rPr lang="en-GB" sz="2400" dirty="0">
                  <a:solidFill>
                    <a:srgbClr val="1F4E79"/>
                  </a:solidFill>
                  <a:latin typeface="Century Gothic" panose="020B0502020202020204" pitchFamily="34" charset="0"/>
                </a:rPr>
                <a:t>!</a:t>
              </a:r>
            </a:p>
          </p:txBody>
        </p:sp>
      </p:grpSp>
      <p:sp>
        <p:nvSpPr>
          <p:cNvPr id="54" name="TextBox 53">
            <a:extLst>
              <a:ext uri="{FF2B5EF4-FFF2-40B4-BE49-F238E27FC236}">
                <a16:creationId xmlns:a16="http://schemas.microsoft.com/office/drawing/2014/main" id="{06CD29D0-03D9-448B-8EAF-95FA8106D06F}"/>
              </a:ext>
            </a:extLst>
          </p:cNvPr>
          <p:cNvSpPr txBox="1"/>
          <p:nvPr/>
        </p:nvSpPr>
        <p:spPr>
          <a:xfrm>
            <a:off x="5701983" y="3650854"/>
            <a:ext cx="2275691" cy="523220"/>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auf </a:t>
            </a:r>
            <a:r>
              <a:rPr lang="en-GB" sz="2800" dirty="0" err="1">
                <a:solidFill>
                  <a:srgbClr val="1F4E79"/>
                </a:solidFill>
                <a:latin typeface="Century Gothic" panose="020B0502020202020204" pitchFamily="34" charset="0"/>
              </a:rPr>
              <a:t>Englisch</a:t>
            </a:r>
            <a:endParaRPr lang="en-GB" sz="2800" dirty="0">
              <a:solidFill>
                <a:srgbClr val="1F4E79"/>
              </a:solidFill>
              <a:latin typeface="Century Gothic" panose="020B0502020202020204" pitchFamily="34" charset="0"/>
            </a:endParaRPr>
          </a:p>
        </p:txBody>
      </p:sp>
      <p:pic>
        <p:nvPicPr>
          <p:cNvPr id="28" name="Picture 2" descr="Slate-apple Clip Art">
            <a:extLst>
              <a:ext uri="{FF2B5EF4-FFF2-40B4-BE49-F238E27FC236}">
                <a16:creationId xmlns:a16="http://schemas.microsoft.com/office/drawing/2014/main" id="{1ED145C9-CD5E-4567-885E-999BC2B385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1080" y="1313230"/>
            <a:ext cx="781111" cy="961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late-apple Clip Art">
            <a:extLst>
              <a:ext uri="{FF2B5EF4-FFF2-40B4-BE49-F238E27FC236}">
                <a16:creationId xmlns:a16="http://schemas.microsoft.com/office/drawing/2014/main" id="{B84B269A-4CDC-4F21-AFE1-67D836250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5933" y="1285392"/>
            <a:ext cx="781111" cy="961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815" y="1248398"/>
            <a:ext cx="656019" cy="1015663"/>
          </a:xfrm>
          <a:prstGeom prst="rect">
            <a:avLst/>
          </a:prstGeom>
          <a:noFill/>
        </p:spPr>
        <p:txBody>
          <a:bodyPr wrap="square" rtlCol="0">
            <a:spAutoFit/>
          </a:bodyPr>
          <a:lstStyle/>
          <a:p>
            <a:r>
              <a:rPr lang="en-GB" sz="6000" b="1" dirty="0">
                <a:solidFill>
                  <a:srgbClr val="1F4E79"/>
                </a:solidFill>
                <a:latin typeface="Century Gothic" panose="020B0502020202020204" pitchFamily="34" charset="0"/>
              </a:rPr>
              <a:t>1</a:t>
            </a:r>
          </a:p>
        </p:txBody>
      </p:sp>
      <p:sp>
        <p:nvSpPr>
          <p:cNvPr id="31" name="TextBox 30"/>
          <p:cNvSpPr txBox="1"/>
          <p:nvPr/>
        </p:nvSpPr>
        <p:spPr>
          <a:xfrm>
            <a:off x="265037" y="2455605"/>
            <a:ext cx="656019" cy="1015663"/>
          </a:xfrm>
          <a:prstGeom prst="rect">
            <a:avLst/>
          </a:prstGeom>
          <a:noFill/>
        </p:spPr>
        <p:txBody>
          <a:bodyPr wrap="square" rtlCol="0">
            <a:spAutoFit/>
          </a:bodyPr>
          <a:lstStyle/>
          <a:p>
            <a:r>
              <a:rPr lang="en-GB" sz="6000" b="1" dirty="0">
                <a:solidFill>
                  <a:srgbClr val="1F4E79"/>
                </a:solidFill>
                <a:latin typeface="Century Gothic" panose="020B0502020202020204" pitchFamily="34" charset="0"/>
              </a:rPr>
              <a:t>2</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5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1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animBg="1"/>
      <p:bldP spid="50" grpId="0"/>
      <p:bldP spid="52" grpId="0"/>
      <p:bldP spid="54" grpId="0"/>
      <p:bldP spid="5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pSp>
        <p:nvGrpSpPr>
          <p:cNvPr id="12" name="Group 11">
            <a:extLst>
              <a:ext uri="{FF2B5EF4-FFF2-40B4-BE49-F238E27FC236}">
                <a16:creationId xmlns:a16="http://schemas.microsoft.com/office/drawing/2014/main" id="{E823047F-AB50-405F-B605-A033612CF82B}"/>
              </a:ext>
            </a:extLst>
          </p:cNvPr>
          <p:cNvGrpSpPr/>
          <p:nvPr/>
        </p:nvGrpSpPr>
        <p:grpSpPr>
          <a:xfrm>
            <a:off x="6096000" y="4307809"/>
            <a:ext cx="2334345" cy="2040237"/>
            <a:chOff x="6096000" y="4184714"/>
            <a:chExt cx="2334345" cy="2040237"/>
          </a:xfrm>
        </p:grpSpPr>
        <p:pic>
          <p:nvPicPr>
            <p:cNvPr id="8" name="Picture 7">
              <a:extLst>
                <a:ext uri="{FF2B5EF4-FFF2-40B4-BE49-F238E27FC236}">
                  <a16:creationId xmlns:a16="http://schemas.microsoft.com/office/drawing/2014/main" id="{A6F96F1E-1273-46BF-955E-F2AAE6429D0D}"/>
                </a:ext>
              </a:extLst>
            </p:cNvPr>
            <p:cNvPicPr>
              <a:picLocks noChangeAspect="1"/>
            </p:cNvPicPr>
            <p:nvPr/>
          </p:nvPicPr>
          <p:blipFill rotWithShape="1">
            <a:blip r:embed="rId4"/>
            <a:srcRect b="4800"/>
            <a:stretch/>
          </p:blipFill>
          <p:spPr>
            <a:xfrm>
              <a:off x="6096000" y="4184714"/>
              <a:ext cx="2334345" cy="2040237"/>
            </a:xfrm>
            <a:prstGeom prst="rect">
              <a:avLst/>
            </a:prstGeom>
          </p:spPr>
        </p:pic>
        <p:sp>
          <p:nvSpPr>
            <p:cNvPr id="9" name="TextBox 8">
              <a:extLst>
                <a:ext uri="{FF2B5EF4-FFF2-40B4-BE49-F238E27FC236}">
                  <a16:creationId xmlns:a16="http://schemas.microsoft.com/office/drawing/2014/main" id="{529F9CAB-FB01-4C06-9728-20043F70108F}"/>
                </a:ext>
              </a:extLst>
            </p:cNvPr>
            <p:cNvSpPr txBox="1"/>
            <p:nvPr/>
          </p:nvSpPr>
          <p:spPr>
            <a:xfrm>
              <a:off x="6464968" y="4487816"/>
              <a:ext cx="1443790" cy="584775"/>
            </a:xfrm>
            <a:prstGeom prst="rect">
              <a:avLst/>
            </a:prstGeom>
            <a:noFill/>
          </p:spPr>
          <p:txBody>
            <a:bodyPr wrap="square" rtlCol="0">
              <a:spAutoFit/>
            </a:bodyPr>
            <a:lstStyle/>
            <a:p>
              <a:r>
                <a:rPr lang="en-GB" sz="1600" dirty="0">
                  <a:solidFill>
                    <a:prstClr val="black"/>
                  </a:solidFill>
                  <a:latin typeface="Century Gothic" panose="020B0502020202020204" pitchFamily="34" charset="0"/>
                </a:rPr>
                <a:t>present, bad</a:t>
              </a:r>
            </a:p>
          </p:txBody>
        </p:sp>
      </p:grpSp>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nvGraphicFramePr>
        <p:xfrm>
          <a:off x="192144" y="1239574"/>
          <a:ext cx="7459940" cy="2311292"/>
        </p:xfrm>
        <a:graphic>
          <a:graphicData uri="http://schemas.openxmlformats.org/drawingml/2006/table">
            <a:tbl>
              <a:tblPr firstRow="1" bandRow="1">
                <a:tableStyleId>{5940675A-B579-460E-94D1-54222C63F5DA}</a:tableStyleId>
              </a:tblPr>
              <a:tblGrid>
                <a:gridCol w="2892486">
                  <a:extLst>
                    <a:ext uri="{9D8B030D-6E8A-4147-A177-3AD203B41FA5}">
                      <a16:colId xmlns:a16="http://schemas.microsoft.com/office/drawing/2014/main" val="1382863087"/>
                    </a:ext>
                  </a:extLst>
                </a:gridCol>
                <a:gridCol w="3600047">
                  <a:extLst>
                    <a:ext uri="{9D8B030D-6E8A-4147-A177-3AD203B41FA5}">
                      <a16:colId xmlns:a16="http://schemas.microsoft.com/office/drawing/2014/main" val="3160858911"/>
                    </a:ext>
                  </a:extLst>
                </a:gridCol>
                <a:gridCol w="967407">
                  <a:extLst>
                    <a:ext uri="{9D8B030D-6E8A-4147-A177-3AD203B41FA5}">
                      <a16:colId xmlns:a16="http://schemas.microsoft.com/office/drawing/2014/main" val="1750440250"/>
                    </a:ext>
                  </a:extLst>
                </a:gridCol>
              </a:tblGrid>
              <a:tr h="115564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84460981"/>
                  </a:ext>
                </a:extLst>
              </a:tr>
              <a:tr h="1155646">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401794971"/>
                  </a:ext>
                </a:extLst>
              </a:tr>
            </a:tbl>
          </a:graphicData>
        </a:graphic>
      </p:graphicFrame>
      <p:sp>
        <p:nvSpPr>
          <p:cNvPr id="4" name="Title 3"/>
          <p:cNvSpPr>
            <a:spLocks noGrp="1"/>
          </p:cNvSpPr>
          <p:nvPr>
            <p:ph type="title"/>
          </p:nvPr>
        </p:nvSpPr>
        <p:spPr>
          <a:xfrm>
            <a:off x="117565" y="313150"/>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10" name="Rectangle 9">
            <a:extLst>
              <a:ext uri="{FF2B5EF4-FFF2-40B4-BE49-F238E27FC236}">
                <a16:creationId xmlns:a16="http://schemas.microsoft.com/office/drawing/2014/main" id="{ABDCFA8B-E35E-4A38-872E-8DC44B2EC8E2}"/>
              </a:ext>
            </a:extLst>
          </p:cNvPr>
          <p:cNvSpPr/>
          <p:nvPr/>
        </p:nvSpPr>
        <p:spPr>
          <a:xfrm>
            <a:off x="6665826" y="1240884"/>
            <a:ext cx="572594" cy="923330"/>
          </a:xfrm>
          <a:prstGeom prst="rect">
            <a:avLst/>
          </a:prstGeom>
          <a:noFill/>
        </p:spPr>
        <p:txBody>
          <a:bodyPr wrap="none" lIns="91440" tIns="45720" rIns="91440" bIns="45720">
            <a:spAutoFit/>
          </a:bodyPr>
          <a:lstStyle/>
          <a:p>
            <a:pPr algn="ctr"/>
            <a:r>
              <a:rPr lang="en-US" sz="5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1" name="Rectangle 40">
            <a:extLst>
              <a:ext uri="{FF2B5EF4-FFF2-40B4-BE49-F238E27FC236}">
                <a16:creationId xmlns:a16="http://schemas.microsoft.com/office/drawing/2014/main" id="{A0305418-CA04-4DC5-BAC6-B8D0DED1BC33}"/>
              </a:ext>
            </a:extLst>
          </p:cNvPr>
          <p:cNvSpPr/>
          <p:nvPr/>
        </p:nvSpPr>
        <p:spPr>
          <a:xfrm>
            <a:off x="6878806" y="2502924"/>
            <a:ext cx="330379" cy="923330"/>
          </a:xfrm>
          <a:prstGeom prst="rect">
            <a:avLst/>
          </a:prstGeom>
          <a:noFill/>
        </p:spPr>
        <p:txBody>
          <a:bodyPr wrap="square" lIns="91440" tIns="45720" rIns="91440" bIns="45720">
            <a:spAutoFit/>
          </a:bodyPr>
          <a:lstStyle/>
          <a:p>
            <a:pPr algn="ctr"/>
            <a:r>
              <a:rPr lang="en-US" sz="5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pic>
        <p:nvPicPr>
          <p:cNvPr id="37" name="Picture 4" descr="Image result for German flag">
            <a:extLst>
              <a:ext uri="{FF2B5EF4-FFF2-40B4-BE49-F238E27FC236}">
                <a16:creationId xmlns:a16="http://schemas.microsoft.com/office/drawing/2014/main" id="{140C984F-C974-4A2F-A265-09060124FB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000" y="1434190"/>
            <a:ext cx="1115076" cy="66904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nt clipart">
            <a:extLst>
              <a:ext uri="{FF2B5EF4-FFF2-40B4-BE49-F238E27FC236}">
                <a16:creationId xmlns:a16="http://schemas.microsoft.com/office/drawing/2014/main" id="{B5B40453-453D-4410-8BFA-DD6F1C40A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94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present clipart">
            <a:extLst>
              <a:ext uri="{FF2B5EF4-FFF2-40B4-BE49-F238E27FC236}">
                <a16:creationId xmlns:a16="http://schemas.microsoft.com/office/drawing/2014/main" id="{B3661CF1-8F4B-48A6-A7B9-529A76BA3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132" y="2444991"/>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present clipart">
            <a:extLst>
              <a:ext uri="{FF2B5EF4-FFF2-40B4-BE49-F238E27FC236}">
                <a16:creationId xmlns:a16="http://schemas.microsoft.com/office/drawing/2014/main" id="{83B65296-84CE-4462-AFF8-CBC30DFB8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509"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present clipart">
            <a:extLst>
              <a:ext uri="{FF2B5EF4-FFF2-40B4-BE49-F238E27FC236}">
                <a16:creationId xmlns:a16="http://schemas.microsoft.com/office/drawing/2014/main" id="{36C5E9AB-0363-4689-9FFC-A2C4D4B5F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6228" y="2422714"/>
            <a:ext cx="1095375" cy="1042988"/>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23">
            <a:extLst>
              <a:ext uri="{FF2B5EF4-FFF2-40B4-BE49-F238E27FC236}">
                <a16:creationId xmlns:a16="http://schemas.microsoft.com/office/drawing/2014/main" id="{EE7E46DC-9944-40E8-A22F-2C560841D128}"/>
              </a:ext>
            </a:extLst>
          </p:cNvPr>
          <p:cNvSpPr/>
          <p:nvPr/>
        </p:nvSpPr>
        <p:spPr>
          <a:xfrm>
            <a:off x="8284793" y="1464290"/>
            <a:ext cx="2574756" cy="1380849"/>
          </a:xfrm>
          <a:prstGeom prst="wedgeRoundRectCallout">
            <a:avLst>
              <a:gd name="adj1" fmla="val 94985"/>
              <a:gd name="adj2" fmla="val 11291"/>
              <a:gd name="adj3" fmla="val 16667"/>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P = </a:t>
            </a:r>
            <a:r>
              <a:rPr lang="en-GB" sz="2200" b="1" dirty="0" err="1">
                <a:solidFill>
                  <a:prstClr val="white"/>
                </a:solidFill>
                <a:latin typeface="Century Gothic" panose="020B0502020202020204" pitchFamily="34" charset="0"/>
              </a:rPr>
              <a:t>positiv</a:t>
            </a:r>
            <a:endParaRPr lang="en-GB" sz="2200" b="1" dirty="0">
              <a:solidFill>
                <a:prstClr val="white"/>
              </a:solidFill>
              <a:latin typeface="Century Gothic" panose="020B0502020202020204" pitchFamily="34" charset="0"/>
            </a:endParaRPr>
          </a:p>
          <a:p>
            <a:pPr algn="ctr"/>
            <a:r>
              <a:rPr lang="en-GB" sz="2200" b="1" dirty="0">
                <a:solidFill>
                  <a:prstClr val="white"/>
                </a:solidFill>
                <a:latin typeface="Century Gothic" panose="020B0502020202020204" pitchFamily="34" charset="0"/>
              </a:rPr>
              <a:t>N = </a:t>
            </a:r>
            <a:r>
              <a:rPr lang="en-GB" sz="2200" b="1" dirty="0" err="1">
                <a:solidFill>
                  <a:prstClr val="white"/>
                </a:solidFill>
                <a:latin typeface="Century Gothic" panose="020B0502020202020204" pitchFamily="34" charset="0"/>
              </a:rPr>
              <a:t>negativ</a:t>
            </a:r>
            <a:endParaRPr lang="en-GB" sz="2200" dirty="0">
              <a:solidFill>
                <a:prstClr val="white"/>
              </a:solidFill>
              <a:latin typeface="Century Gothic" panose="020B0502020202020204" pitchFamily="34" charset="0"/>
            </a:endParaRPr>
          </a:p>
        </p:txBody>
      </p:sp>
      <p:pic>
        <p:nvPicPr>
          <p:cNvPr id="21510" name="Picture 6" descr="Image result for person writing clipart">
            <a:extLst>
              <a:ext uri="{FF2B5EF4-FFF2-40B4-BE49-F238E27FC236}">
                <a16:creationId xmlns:a16="http://schemas.microsoft.com/office/drawing/2014/main" id="{E11F03E1-EDA4-420B-8174-03359C2387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9092" y="37485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9D92F35-1CA7-4BAE-B97B-B8D6E8EDD6ED}"/>
              </a:ext>
            </a:extLst>
          </p:cNvPr>
          <p:cNvSpPr txBox="1"/>
          <p:nvPr/>
        </p:nvSpPr>
        <p:spPr>
          <a:xfrm>
            <a:off x="192144" y="3643406"/>
            <a:ext cx="2275691" cy="523220"/>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Person A </a:t>
            </a:r>
          </a:p>
        </p:txBody>
      </p:sp>
      <p:sp>
        <p:nvSpPr>
          <p:cNvPr id="6" name="Speech Bubble: Oval 5">
            <a:extLst>
              <a:ext uri="{FF2B5EF4-FFF2-40B4-BE49-F238E27FC236}">
                <a16:creationId xmlns:a16="http://schemas.microsoft.com/office/drawing/2014/main" id="{DAA2559F-EAE8-4E70-9FD9-5F5337FAB257}"/>
              </a:ext>
            </a:extLst>
          </p:cNvPr>
          <p:cNvSpPr/>
          <p:nvPr/>
        </p:nvSpPr>
        <p:spPr>
          <a:xfrm>
            <a:off x="1870865" y="3835666"/>
            <a:ext cx="914400" cy="612648"/>
          </a:xfrm>
          <a:prstGeom prst="wedgeEllipseCallout">
            <a:avLst>
              <a:gd name="adj1" fmla="val -55920"/>
              <a:gd name="adj2" fmla="val -42239"/>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TextBox 49">
            <a:extLst>
              <a:ext uri="{FF2B5EF4-FFF2-40B4-BE49-F238E27FC236}">
                <a16:creationId xmlns:a16="http://schemas.microsoft.com/office/drawing/2014/main" id="{7A309768-77D0-4D67-A77D-FBB895CC54C9}"/>
              </a:ext>
            </a:extLst>
          </p:cNvPr>
          <p:cNvSpPr txBox="1"/>
          <p:nvPr/>
        </p:nvSpPr>
        <p:spPr>
          <a:xfrm>
            <a:off x="3254132" y="3644596"/>
            <a:ext cx="2275691" cy="523220"/>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Person B </a:t>
            </a:r>
          </a:p>
        </p:txBody>
      </p:sp>
      <p:sp>
        <p:nvSpPr>
          <p:cNvPr id="52" name="TextBox 51">
            <a:extLst>
              <a:ext uri="{FF2B5EF4-FFF2-40B4-BE49-F238E27FC236}">
                <a16:creationId xmlns:a16="http://schemas.microsoft.com/office/drawing/2014/main" id="{7A10876C-61AA-4B9E-B315-3DF0D534D4B5}"/>
              </a:ext>
            </a:extLst>
          </p:cNvPr>
          <p:cNvSpPr txBox="1"/>
          <p:nvPr/>
        </p:nvSpPr>
        <p:spPr>
          <a:xfrm>
            <a:off x="108000" y="4153435"/>
            <a:ext cx="2275691" cy="954107"/>
          </a:xfrm>
          <a:prstGeom prst="rect">
            <a:avLst/>
          </a:prstGeom>
          <a:noFill/>
        </p:spPr>
        <p:txBody>
          <a:bodyPr wrap="square" rtlCol="0">
            <a:spAutoFit/>
          </a:bodyPr>
          <a:lstStyle/>
          <a:p>
            <a:r>
              <a:rPr lang="en-GB" sz="2800" dirty="0" err="1">
                <a:solidFill>
                  <a:srgbClr val="1F4E79"/>
                </a:solidFill>
                <a:latin typeface="Century Gothic" panose="020B0502020202020204" pitchFamily="34" charset="0"/>
              </a:rPr>
              <a:t>zum</a:t>
            </a:r>
            <a:br>
              <a:rPr lang="en-GB" sz="2800" dirty="0">
                <a:solidFill>
                  <a:srgbClr val="1F4E79"/>
                </a:solidFill>
                <a:latin typeface="Century Gothic" panose="020B0502020202020204" pitchFamily="34" charset="0"/>
              </a:rPr>
            </a:br>
            <a:r>
              <a:rPr lang="en-GB" sz="2800" dirty="0" err="1">
                <a:solidFill>
                  <a:srgbClr val="1F4E79"/>
                </a:solidFill>
                <a:latin typeface="Century Gothic" panose="020B0502020202020204" pitchFamily="34" charset="0"/>
              </a:rPr>
              <a:t>Beispiel</a:t>
            </a:r>
            <a:endParaRPr lang="en-GB" sz="2800" dirty="0">
              <a:solidFill>
                <a:srgbClr val="1F4E79"/>
              </a:solidFill>
              <a:latin typeface="Century Gothic" panose="020B0502020202020204" pitchFamily="34" charset="0"/>
            </a:endParaRPr>
          </a:p>
        </p:txBody>
      </p:sp>
      <p:sp>
        <p:nvSpPr>
          <p:cNvPr id="54" name="TextBox 53">
            <a:extLst>
              <a:ext uri="{FF2B5EF4-FFF2-40B4-BE49-F238E27FC236}">
                <a16:creationId xmlns:a16="http://schemas.microsoft.com/office/drawing/2014/main" id="{06CD29D0-03D9-448B-8EAF-95FA8106D06F}"/>
              </a:ext>
            </a:extLst>
          </p:cNvPr>
          <p:cNvSpPr txBox="1"/>
          <p:nvPr/>
        </p:nvSpPr>
        <p:spPr>
          <a:xfrm>
            <a:off x="5701983" y="3650854"/>
            <a:ext cx="2275691" cy="523220"/>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auf </a:t>
            </a:r>
            <a:r>
              <a:rPr lang="en-GB" sz="2800" dirty="0" err="1">
                <a:solidFill>
                  <a:srgbClr val="1F4E79"/>
                </a:solidFill>
                <a:latin typeface="Century Gothic" panose="020B0502020202020204" pitchFamily="34" charset="0"/>
              </a:rPr>
              <a:t>Englisch</a:t>
            </a:r>
            <a:endParaRPr lang="en-GB" sz="2800" dirty="0">
              <a:solidFill>
                <a:srgbClr val="1F4E79"/>
              </a:solidFill>
              <a:latin typeface="Century Gothic" panose="020B0502020202020204" pitchFamily="34" charset="0"/>
            </a:endParaRPr>
          </a:p>
        </p:txBody>
      </p:sp>
      <p:pic>
        <p:nvPicPr>
          <p:cNvPr id="28" name="Picture 2" descr="Slate-apple Clip Art">
            <a:extLst>
              <a:ext uri="{FF2B5EF4-FFF2-40B4-BE49-F238E27FC236}">
                <a16:creationId xmlns:a16="http://schemas.microsoft.com/office/drawing/2014/main" id="{1ED145C9-CD5E-4567-885E-999BC2B385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1080" y="1313230"/>
            <a:ext cx="781111" cy="961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late-apple Clip Art">
            <a:extLst>
              <a:ext uri="{FF2B5EF4-FFF2-40B4-BE49-F238E27FC236}">
                <a16:creationId xmlns:a16="http://schemas.microsoft.com/office/drawing/2014/main" id="{B84B269A-4CDC-4F21-AFE1-67D836250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5933" y="1285392"/>
            <a:ext cx="781111" cy="961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815" y="1248398"/>
            <a:ext cx="656019" cy="1015663"/>
          </a:xfrm>
          <a:prstGeom prst="rect">
            <a:avLst/>
          </a:prstGeom>
          <a:noFill/>
        </p:spPr>
        <p:txBody>
          <a:bodyPr wrap="square" rtlCol="0">
            <a:spAutoFit/>
          </a:bodyPr>
          <a:lstStyle/>
          <a:p>
            <a:r>
              <a:rPr lang="en-GB" sz="6000" b="1" dirty="0">
                <a:solidFill>
                  <a:srgbClr val="1F4E79"/>
                </a:solidFill>
                <a:latin typeface="Century Gothic" panose="020B0502020202020204" pitchFamily="34" charset="0"/>
              </a:rPr>
              <a:t>1</a:t>
            </a:r>
          </a:p>
        </p:txBody>
      </p:sp>
      <p:sp>
        <p:nvSpPr>
          <p:cNvPr id="31" name="TextBox 30"/>
          <p:cNvSpPr txBox="1"/>
          <p:nvPr/>
        </p:nvSpPr>
        <p:spPr>
          <a:xfrm>
            <a:off x="265037" y="2455605"/>
            <a:ext cx="656019" cy="1015663"/>
          </a:xfrm>
          <a:prstGeom prst="rect">
            <a:avLst/>
          </a:prstGeom>
          <a:noFill/>
        </p:spPr>
        <p:txBody>
          <a:bodyPr wrap="square" rtlCol="0">
            <a:spAutoFit/>
          </a:bodyPr>
          <a:lstStyle/>
          <a:p>
            <a:r>
              <a:rPr lang="en-GB" sz="6000" b="1" dirty="0">
                <a:solidFill>
                  <a:srgbClr val="1F4E79"/>
                </a:solidFill>
                <a:latin typeface="Century Gothic" panose="020B0502020202020204" pitchFamily="34" charset="0"/>
              </a:rPr>
              <a:t>2</a:t>
            </a:r>
          </a:p>
        </p:txBody>
      </p:sp>
      <p:grpSp>
        <p:nvGrpSpPr>
          <p:cNvPr id="32" name="Group 31">
            <a:extLst>
              <a:ext uri="{FF2B5EF4-FFF2-40B4-BE49-F238E27FC236}">
                <a16:creationId xmlns:a16="http://schemas.microsoft.com/office/drawing/2014/main" id="{EB84251A-2849-4FEB-BB1E-4DD2CE1E46E3}"/>
              </a:ext>
            </a:extLst>
          </p:cNvPr>
          <p:cNvGrpSpPr/>
          <p:nvPr/>
        </p:nvGrpSpPr>
        <p:grpSpPr>
          <a:xfrm>
            <a:off x="1160877" y="5033681"/>
            <a:ext cx="2275690" cy="1227512"/>
            <a:chOff x="1160877" y="4637104"/>
            <a:chExt cx="2275690" cy="1610417"/>
          </a:xfrm>
        </p:grpSpPr>
        <p:sp>
          <p:nvSpPr>
            <p:cNvPr id="33" name="Speech Bubble: Oval 52">
              <a:extLst>
                <a:ext uri="{FF2B5EF4-FFF2-40B4-BE49-F238E27FC236}">
                  <a16:creationId xmlns:a16="http://schemas.microsoft.com/office/drawing/2014/main" id="{FBA05461-6527-40D9-83DA-17FFD0FBB8E4}"/>
                </a:ext>
              </a:extLst>
            </p:cNvPr>
            <p:cNvSpPr/>
            <p:nvPr/>
          </p:nvSpPr>
          <p:spPr>
            <a:xfrm>
              <a:off x="1160877" y="4637104"/>
              <a:ext cx="2275690" cy="1610417"/>
            </a:xfrm>
            <a:prstGeom prst="wedgeEllipseCallout">
              <a:avLst>
                <a:gd name="adj1" fmla="val -54166"/>
                <a:gd name="adj2" fmla="val 49408"/>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11B298FD-6661-43F7-94A1-43B34DE72896}"/>
                </a:ext>
              </a:extLst>
            </p:cNvPr>
            <p:cNvSpPr txBox="1"/>
            <p:nvPr/>
          </p:nvSpPr>
          <p:spPr>
            <a:xfrm>
              <a:off x="1285364" y="4918792"/>
              <a:ext cx="1924143" cy="1090215"/>
            </a:xfrm>
            <a:prstGeom prst="rect">
              <a:avLst/>
            </a:prstGeom>
            <a:noFill/>
          </p:spPr>
          <p:txBody>
            <a:bodyPr wrap="square" rtlCol="0">
              <a:spAutoFit/>
            </a:bodyPr>
            <a:lstStyle/>
            <a:p>
              <a:pPr algn="ctr"/>
              <a:r>
                <a:rPr lang="en-GB" sz="2400" dirty="0">
                  <a:solidFill>
                    <a:srgbClr val="1F4E79"/>
                  </a:solidFill>
                  <a:latin typeface="Century Gothic" panose="020B0502020202020204" pitchFamily="34" charset="0"/>
                </a:rPr>
                <a:t>Ich </a:t>
              </a:r>
              <a:r>
                <a:rPr lang="en-GB" sz="2400" dirty="0" err="1">
                  <a:solidFill>
                    <a:srgbClr val="1F4E79"/>
                  </a:solidFill>
                  <a:latin typeface="Century Gothic" panose="020B0502020202020204" pitchFamily="34" charset="0"/>
                </a:rPr>
                <a:t>finde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schlecht</a:t>
              </a:r>
              <a:r>
                <a:rPr lang="en-GB" sz="2400" dirty="0">
                  <a:solidFill>
                    <a:srgbClr val="1F4E79"/>
                  </a:solidFill>
                  <a:latin typeface="Century Gothic" panose="020B0502020202020204" pitchFamily="34" charset="0"/>
                </a:rPr>
                <a:t>!</a:t>
              </a:r>
            </a:p>
          </p:txBody>
        </p:sp>
      </p:grpSp>
      <p:sp>
        <p:nvSpPr>
          <p:cNvPr id="36"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4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1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animBg="1"/>
      <p:bldP spid="50" grpId="0"/>
      <p:bldP spid="52" grpId="0"/>
      <p:bldP spid="54" grpId="0"/>
      <p:bldP spid="5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9" name="Picture 2" descr="Image result for dog clipart">
            <a:extLst>
              <a:ext uri="{FF2B5EF4-FFF2-40B4-BE49-F238E27FC236}">
                <a16:creationId xmlns:a16="http://schemas.microsoft.com/office/drawing/2014/main" id="{A35EC835-7B0E-4AC6-81B7-BC84C55DDB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22" b="20444"/>
          <a:stretch/>
        </p:blipFill>
        <p:spPr bwMode="auto">
          <a:xfrm>
            <a:off x="968073" y="5624048"/>
            <a:ext cx="1042301" cy="6622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dog clipart">
            <a:extLst>
              <a:ext uri="{FF2B5EF4-FFF2-40B4-BE49-F238E27FC236}">
                <a16:creationId xmlns:a16="http://schemas.microsoft.com/office/drawing/2014/main" id="{1BEE203A-FC3B-4E78-8EEE-56C61E5F066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6022" b="20444"/>
          <a:stretch/>
        </p:blipFill>
        <p:spPr bwMode="auto">
          <a:xfrm>
            <a:off x="3674689" y="5660920"/>
            <a:ext cx="984264" cy="6253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nvGraphicFramePr>
        <p:xfrm>
          <a:off x="192144" y="1216783"/>
          <a:ext cx="7127359" cy="5123832"/>
        </p:xfrm>
        <a:graphic>
          <a:graphicData uri="http://schemas.openxmlformats.org/drawingml/2006/table">
            <a:tbl>
              <a:tblPr firstRow="1" bandRow="1">
                <a:tableStyleId>{5940675A-B579-460E-94D1-54222C63F5DA}</a:tableStyleId>
              </a:tblPr>
              <a:tblGrid>
                <a:gridCol w="2763532">
                  <a:extLst>
                    <a:ext uri="{9D8B030D-6E8A-4147-A177-3AD203B41FA5}">
                      <a16:colId xmlns:a16="http://schemas.microsoft.com/office/drawing/2014/main" val="1382863087"/>
                    </a:ext>
                  </a:extLst>
                </a:gridCol>
                <a:gridCol w="3439549">
                  <a:extLst>
                    <a:ext uri="{9D8B030D-6E8A-4147-A177-3AD203B41FA5}">
                      <a16:colId xmlns:a16="http://schemas.microsoft.com/office/drawing/2014/main" val="3160858911"/>
                    </a:ext>
                  </a:extLst>
                </a:gridCol>
                <a:gridCol w="924278">
                  <a:extLst>
                    <a:ext uri="{9D8B030D-6E8A-4147-A177-3AD203B41FA5}">
                      <a16:colId xmlns:a16="http://schemas.microsoft.com/office/drawing/2014/main" val="1750440250"/>
                    </a:ext>
                  </a:extLst>
                </a:gridCol>
              </a:tblGrid>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84460981"/>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01794971"/>
                  </a:ext>
                </a:extLst>
              </a:tr>
              <a:tr h="8539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89912328"/>
                  </a:ext>
                </a:extLst>
              </a:tr>
              <a:tr h="85397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75383039"/>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48177944"/>
                  </a:ext>
                </a:extLst>
              </a:tr>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46047"/>
                  </a:ext>
                </a:extLst>
              </a:tr>
            </a:tbl>
          </a:graphicData>
        </a:graphic>
      </p:graphicFrame>
      <p:sp>
        <p:nvSpPr>
          <p:cNvPr id="4" name="Title 3"/>
          <p:cNvSpPr>
            <a:spLocks noGrp="1"/>
          </p:cNvSpPr>
          <p:nvPr>
            <p:ph type="title"/>
          </p:nvPr>
        </p:nvSpPr>
        <p:spPr>
          <a:xfrm>
            <a:off x="117565" y="313762"/>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pic>
        <p:nvPicPr>
          <p:cNvPr id="17412" name="Picture 4" descr="Image result for book clipart">
            <a:extLst>
              <a:ext uri="{FF2B5EF4-FFF2-40B4-BE49-F238E27FC236}">
                <a16:creationId xmlns:a16="http://schemas.microsoft.com/office/drawing/2014/main" id="{4722C8A9-1488-4AA9-B5BF-1804324802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6536" y="1384155"/>
            <a:ext cx="762276" cy="5231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game clipart">
            <a:extLst>
              <a:ext uri="{FF2B5EF4-FFF2-40B4-BE49-F238E27FC236}">
                <a16:creationId xmlns:a16="http://schemas.microsoft.com/office/drawing/2014/main" id="{19C06685-7AF5-4B10-B6E1-B2ADE9576F0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2324" y="4719670"/>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two books clipart">
            <a:extLst>
              <a:ext uri="{FF2B5EF4-FFF2-40B4-BE49-F238E27FC236}">
                <a16:creationId xmlns:a16="http://schemas.microsoft.com/office/drawing/2014/main" id="{3E2EAB08-6357-44BB-A383-6F8EEFF041C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621" y="1281632"/>
            <a:ext cx="1115099" cy="78934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school building clipart">
            <a:extLst>
              <a:ext uri="{FF2B5EF4-FFF2-40B4-BE49-F238E27FC236}">
                <a16:creationId xmlns:a16="http://schemas.microsoft.com/office/drawing/2014/main" id="{813CD93E-DC97-4D84-8A8F-93A52CABE9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111" b="27749"/>
          <a:stretch/>
        </p:blipFill>
        <p:spPr bwMode="auto">
          <a:xfrm>
            <a:off x="970870" y="2174199"/>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ipad clipart">
            <a:extLst>
              <a:ext uri="{FF2B5EF4-FFF2-40B4-BE49-F238E27FC236}">
                <a16:creationId xmlns:a16="http://schemas.microsoft.com/office/drawing/2014/main" id="{67C69FA6-6207-4E8B-AF18-C0CCD0651B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3395988"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ipad clipart">
            <a:extLst>
              <a:ext uri="{FF2B5EF4-FFF2-40B4-BE49-F238E27FC236}">
                <a16:creationId xmlns:a16="http://schemas.microsoft.com/office/drawing/2014/main" id="{ADD3785D-53EA-4C16-8297-E504B87426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7908" y="3034989"/>
            <a:ext cx="779816" cy="6583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mage result for ipad clipart">
            <a:extLst>
              <a:ext uri="{FF2B5EF4-FFF2-40B4-BE49-F238E27FC236}">
                <a16:creationId xmlns:a16="http://schemas.microsoft.com/office/drawing/2014/main" id="{53E1CA00-1279-4F65-8FD4-24846A6DB1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4494835"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game clipart">
            <a:extLst>
              <a:ext uri="{FF2B5EF4-FFF2-40B4-BE49-F238E27FC236}">
                <a16:creationId xmlns:a16="http://schemas.microsoft.com/office/drawing/2014/main" id="{E3D6A244-C5B1-499B-971B-C9B663C72C7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666" y="4733366"/>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game clipart">
            <a:extLst>
              <a:ext uri="{FF2B5EF4-FFF2-40B4-BE49-F238E27FC236}">
                <a16:creationId xmlns:a16="http://schemas.microsoft.com/office/drawing/2014/main" id="{A4DDECD2-01AA-406D-9888-D2CE7E7F92C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059" y="4738739"/>
            <a:ext cx="991084" cy="653541"/>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Image result for male teacher clipart">
            <a:extLst>
              <a:ext uri="{FF2B5EF4-FFF2-40B4-BE49-F238E27FC236}">
                <a16:creationId xmlns:a16="http://schemas.microsoft.com/office/drawing/2014/main" id="{C627C0E7-6990-4CF0-965B-754E7484F05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830" y="3860676"/>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school building clipart">
            <a:extLst>
              <a:ext uri="{FF2B5EF4-FFF2-40B4-BE49-F238E27FC236}">
                <a16:creationId xmlns:a16="http://schemas.microsoft.com/office/drawing/2014/main" id="{5E9E5DA8-8981-43CB-8F39-DFAC968CF7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111" b="27749"/>
          <a:stretch/>
        </p:blipFill>
        <p:spPr bwMode="auto">
          <a:xfrm>
            <a:off x="3285299" y="2175046"/>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school building clipart">
            <a:extLst>
              <a:ext uri="{FF2B5EF4-FFF2-40B4-BE49-F238E27FC236}">
                <a16:creationId xmlns:a16="http://schemas.microsoft.com/office/drawing/2014/main" id="{597632EF-F1E2-4113-940D-D7E8DA3E55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111" b="27749"/>
          <a:stretch/>
        </p:blipFill>
        <p:spPr bwMode="auto">
          <a:xfrm>
            <a:off x="4818246" y="2175627"/>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male teacher clipart">
            <a:extLst>
              <a:ext uri="{FF2B5EF4-FFF2-40B4-BE49-F238E27FC236}">
                <a16:creationId xmlns:a16="http://schemas.microsoft.com/office/drawing/2014/main" id="{A7ED6E77-BFD8-4DDD-BA20-275E37DDCE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27865"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male teacher clipart">
            <a:extLst>
              <a:ext uri="{FF2B5EF4-FFF2-40B4-BE49-F238E27FC236}">
                <a16:creationId xmlns:a16="http://schemas.microsoft.com/office/drawing/2014/main" id="{DE1E5494-8CC5-4EEF-BEA4-D7D35495A9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4060"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Image result for cat clipart">
            <a:extLst>
              <a:ext uri="{FF2B5EF4-FFF2-40B4-BE49-F238E27FC236}">
                <a16:creationId xmlns:a16="http://schemas.microsoft.com/office/drawing/2014/main" id="{74C367B9-8799-4E32-8208-83EE23B063A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5116" y="5533568"/>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cat clipart">
            <a:extLst>
              <a:ext uri="{FF2B5EF4-FFF2-40B4-BE49-F238E27FC236}">
                <a16:creationId xmlns:a16="http://schemas.microsoft.com/office/drawing/2014/main" id="{ADBAD8E2-4FD6-4B27-8EC1-A58738942EF7}"/>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2302" y="5544759"/>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ipad clipart">
            <a:extLst>
              <a:ext uri="{FF2B5EF4-FFF2-40B4-BE49-F238E27FC236}">
                <a16:creationId xmlns:a16="http://schemas.microsoft.com/office/drawing/2014/main" id="{2EAFBC12-54FE-4FC8-A199-4386AF2770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558666" y="2973042"/>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Image result for cat clipart">
            <a:extLst>
              <a:ext uri="{FF2B5EF4-FFF2-40B4-BE49-F238E27FC236}">
                <a16:creationId xmlns:a16="http://schemas.microsoft.com/office/drawing/2014/main" id="{90E92FD6-1F02-44BA-85C8-040E57C373E8}"/>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362" y="5547468"/>
            <a:ext cx="779816" cy="7798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DCFA8B-E35E-4A38-872E-8DC44B2EC8E2}"/>
              </a:ext>
            </a:extLst>
          </p:cNvPr>
          <p:cNvSpPr/>
          <p:nvPr/>
        </p:nvSpPr>
        <p:spPr>
          <a:xfrm>
            <a:off x="6684268" y="2086780"/>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1" name="Rectangle 40">
            <a:extLst>
              <a:ext uri="{FF2B5EF4-FFF2-40B4-BE49-F238E27FC236}">
                <a16:creationId xmlns:a16="http://schemas.microsoft.com/office/drawing/2014/main" id="{A0305418-CA04-4DC5-BAC6-B8D0DED1BC33}"/>
              </a:ext>
            </a:extLst>
          </p:cNvPr>
          <p:cNvSpPr/>
          <p:nvPr/>
        </p:nvSpPr>
        <p:spPr>
          <a:xfrm>
            <a:off x="6628961" y="1262565"/>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2" name="Rectangle 41">
            <a:extLst>
              <a:ext uri="{FF2B5EF4-FFF2-40B4-BE49-F238E27FC236}">
                <a16:creationId xmlns:a16="http://schemas.microsoft.com/office/drawing/2014/main" id="{8234464F-073B-46B3-9AFC-BE006881CF7A}"/>
              </a:ext>
            </a:extLst>
          </p:cNvPr>
          <p:cNvSpPr/>
          <p:nvPr/>
        </p:nvSpPr>
        <p:spPr>
          <a:xfrm>
            <a:off x="6684268" y="2922599"/>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3" name="Rectangle 42">
            <a:extLst>
              <a:ext uri="{FF2B5EF4-FFF2-40B4-BE49-F238E27FC236}">
                <a16:creationId xmlns:a16="http://schemas.microsoft.com/office/drawing/2014/main" id="{15F6FDBA-5CFD-490E-AC37-D5CB3633572A}"/>
              </a:ext>
            </a:extLst>
          </p:cNvPr>
          <p:cNvSpPr/>
          <p:nvPr/>
        </p:nvSpPr>
        <p:spPr>
          <a:xfrm>
            <a:off x="6621748" y="3812963"/>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4" name="Rectangle 43">
            <a:extLst>
              <a:ext uri="{FF2B5EF4-FFF2-40B4-BE49-F238E27FC236}">
                <a16:creationId xmlns:a16="http://schemas.microsoft.com/office/drawing/2014/main" id="{D04A733A-815D-4DAC-833F-54CBB1EDF86C}"/>
              </a:ext>
            </a:extLst>
          </p:cNvPr>
          <p:cNvSpPr/>
          <p:nvPr/>
        </p:nvSpPr>
        <p:spPr>
          <a:xfrm>
            <a:off x="6684268" y="4638123"/>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5" name="Rectangle 44">
            <a:extLst>
              <a:ext uri="{FF2B5EF4-FFF2-40B4-BE49-F238E27FC236}">
                <a16:creationId xmlns:a16="http://schemas.microsoft.com/office/drawing/2014/main" id="{A9112759-6B01-4505-9CDF-21D73A4F0F60}"/>
              </a:ext>
            </a:extLst>
          </p:cNvPr>
          <p:cNvSpPr/>
          <p:nvPr/>
        </p:nvSpPr>
        <p:spPr>
          <a:xfrm>
            <a:off x="6621748" y="5547468"/>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rgbClr val="4472C4">
                    <a:lumMod val="50000"/>
                  </a:srgbClr>
                </a:solidFill>
                <a:effectLst>
                  <a:outerShdw blurRad="50800" dist="38100" dir="5400000" algn="t" rotWithShape="0">
                    <a:prstClr val="black">
                      <a:alpha val="40000"/>
                    </a:prstClr>
                  </a:outerShdw>
                </a:effectLst>
                <a:latin typeface="Century Gothic" panose="020B0502020202020204" pitchFamily="34" charset="0"/>
              </a:rPr>
              <a:t>P</a:t>
            </a:r>
          </a:p>
        </p:txBody>
      </p:sp>
      <p:pic>
        <p:nvPicPr>
          <p:cNvPr id="32" name="Picture 6" descr="Image result for person writing clipart">
            <a:extLst>
              <a:ext uri="{FF2B5EF4-FFF2-40B4-BE49-F238E27FC236}">
                <a16:creationId xmlns:a16="http://schemas.microsoft.com/office/drawing/2014/main" id="{204184FC-CEB3-42DE-BA08-B1083C15E3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6167" y="21937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6F989E0-B301-4459-AAAD-4A0AA0BD18F8}"/>
              </a:ext>
            </a:extLst>
          </p:cNvPr>
          <p:cNvSpPr txBox="1"/>
          <p:nvPr/>
        </p:nvSpPr>
        <p:spPr>
          <a:xfrm>
            <a:off x="7511266" y="1216783"/>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B</a:t>
            </a:r>
          </a:p>
        </p:txBody>
      </p:sp>
      <p:sp>
        <p:nvSpPr>
          <p:cNvPr id="38" name="Speech Bubble: Oval 37">
            <a:extLst>
              <a:ext uri="{FF2B5EF4-FFF2-40B4-BE49-F238E27FC236}">
                <a16:creationId xmlns:a16="http://schemas.microsoft.com/office/drawing/2014/main" id="{B8C32F19-122D-440D-A49F-4F87ABF39682}"/>
              </a:ext>
            </a:extLst>
          </p:cNvPr>
          <p:cNvSpPr/>
          <p:nvPr/>
        </p:nvSpPr>
        <p:spPr>
          <a:xfrm>
            <a:off x="9189987" y="1409043"/>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0" name="TextBox 39">
            <a:extLst>
              <a:ext uri="{FF2B5EF4-FFF2-40B4-BE49-F238E27FC236}">
                <a16:creationId xmlns:a16="http://schemas.microsoft.com/office/drawing/2014/main" id="{709B7FB3-83FE-48D0-B26E-4DA3D7514B35}"/>
              </a:ext>
            </a:extLst>
          </p:cNvPr>
          <p:cNvSpPr txBox="1"/>
          <p:nvPr/>
        </p:nvSpPr>
        <p:spPr>
          <a:xfrm>
            <a:off x="7491663" y="2083748"/>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A </a:t>
            </a:r>
          </a:p>
        </p:txBody>
      </p:sp>
      <p:sp>
        <p:nvSpPr>
          <p:cNvPr id="46" name="TextBox 45">
            <a:extLst>
              <a:ext uri="{FF2B5EF4-FFF2-40B4-BE49-F238E27FC236}">
                <a16:creationId xmlns:a16="http://schemas.microsoft.com/office/drawing/2014/main" id="{C7080445-FDA4-4DC1-A59F-6363FE1D10A8}"/>
              </a:ext>
            </a:extLst>
          </p:cNvPr>
          <p:cNvSpPr txBox="1"/>
          <p:nvPr/>
        </p:nvSpPr>
        <p:spPr>
          <a:xfrm>
            <a:off x="9939514" y="2090006"/>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auf </a:t>
            </a:r>
            <a:r>
              <a:rPr lang="en-GB" sz="2800" dirty="0" err="1">
                <a:solidFill>
                  <a:srgbClr val="5B9BD5">
                    <a:lumMod val="50000"/>
                  </a:srgbClr>
                </a:solidFill>
                <a:latin typeface="Century Gothic" panose="020B0502020202020204" pitchFamily="34" charset="0"/>
              </a:rPr>
              <a:t>Englisch</a:t>
            </a:r>
            <a:endParaRPr lang="en-GB" sz="2800" dirty="0">
              <a:solidFill>
                <a:srgbClr val="5B9BD5">
                  <a:lumMod val="50000"/>
                </a:srgbClr>
              </a:solidFill>
              <a:latin typeface="Century Gothic" panose="020B0502020202020204" pitchFamily="34" charset="0"/>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14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0" grpId="0"/>
      <p:bldP spid="46" grpId="0"/>
      <p:bldP spid="46"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2" name="Table 5">
            <a:extLst>
              <a:ext uri="{FF2B5EF4-FFF2-40B4-BE49-F238E27FC236}">
                <a16:creationId xmlns:a16="http://schemas.microsoft.com/office/drawing/2014/main" id="{2C1AEE5A-9AB6-4D3B-BEBB-66A0C2A46B14}"/>
              </a:ext>
            </a:extLst>
          </p:cNvPr>
          <p:cNvGraphicFramePr>
            <a:graphicFrameLocks noGrp="1"/>
          </p:cNvGraphicFramePr>
          <p:nvPr>
            <p:extLst>
              <p:ext uri="{D42A27DB-BD31-4B8C-83A1-F6EECF244321}">
                <p14:modId xmlns:p14="http://schemas.microsoft.com/office/powerpoint/2010/main" val="2311129949"/>
              </p:ext>
            </p:extLst>
          </p:nvPr>
        </p:nvGraphicFramePr>
        <p:xfrm>
          <a:off x="192144" y="1216783"/>
          <a:ext cx="7127359" cy="5123832"/>
        </p:xfrm>
        <a:graphic>
          <a:graphicData uri="http://schemas.openxmlformats.org/drawingml/2006/table">
            <a:tbl>
              <a:tblPr firstRow="1" bandRow="1">
                <a:tableStyleId>{5940675A-B579-460E-94D1-54222C63F5DA}</a:tableStyleId>
              </a:tblPr>
              <a:tblGrid>
                <a:gridCol w="2763532">
                  <a:extLst>
                    <a:ext uri="{9D8B030D-6E8A-4147-A177-3AD203B41FA5}">
                      <a16:colId xmlns:a16="http://schemas.microsoft.com/office/drawing/2014/main" val="1382863087"/>
                    </a:ext>
                  </a:extLst>
                </a:gridCol>
                <a:gridCol w="3439549">
                  <a:extLst>
                    <a:ext uri="{9D8B030D-6E8A-4147-A177-3AD203B41FA5}">
                      <a16:colId xmlns:a16="http://schemas.microsoft.com/office/drawing/2014/main" val="3160858911"/>
                    </a:ext>
                  </a:extLst>
                </a:gridCol>
                <a:gridCol w="924278">
                  <a:extLst>
                    <a:ext uri="{9D8B030D-6E8A-4147-A177-3AD203B41FA5}">
                      <a16:colId xmlns:a16="http://schemas.microsoft.com/office/drawing/2014/main" val="1750440250"/>
                    </a:ext>
                  </a:extLst>
                </a:gridCol>
              </a:tblGrid>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84460981"/>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01794971"/>
                  </a:ext>
                </a:extLst>
              </a:tr>
              <a:tr h="85397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89912328"/>
                  </a:ext>
                </a:extLst>
              </a:tr>
              <a:tr h="85397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75383039"/>
                  </a:ext>
                </a:extLst>
              </a:tr>
              <a:tr h="85397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48177944"/>
                  </a:ext>
                </a:extLst>
              </a:tr>
              <a:tr h="85397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46047"/>
                  </a:ext>
                </a:extLst>
              </a:tr>
            </a:tbl>
          </a:graphicData>
        </a:graphic>
      </p:graphicFrame>
      <p:sp>
        <p:nvSpPr>
          <p:cNvPr id="4" name="Title 3"/>
          <p:cNvSpPr>
            <a:spLocks noGrp="1"/>
          </p:cNvSpPr>
          <p:nvPr>
            <p:ph type="title"/>
          </p:nvPr>
        </p:nvSpPr>
        <p:spPr>
          <a:xfrm>
            <a:off x="117565" y="313762"/>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pic>
        <p:nvPicPr>
          <p:cNvPr id="17412" name="Picture 4" descr="Image result for book clipart">
            <a:extLst>
              <a:ext uri="{FF2B5EF4-FFF2-40B4-BE49-F238E27FC236}">
                <a16:creationId xmlns:a16="http://schemas.microsoft.com/office/drawing/2014/main" id="{4722C8A9-1488-4AA9-B5BF-1804324802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6536" y="1384155"/>
            <a:ext cx="762276" cy="5231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game clipart">
            <a:extLst>
              <a:ext uri="{FF2B5EF4-FFF2-40B4-BE49-F238E27FC236}">
                <a16:creationId xmlns:a16="http://schemas.microsoft.com/office/drawing/2014/main" id="{19C06685-7AF5-4B10-B6E1-B2ADE9576F0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2324" y="4719670"/>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two books clipart">
            <a:extLst>
              <a:ext uri="{FF2B5EF4-FFF2-40B4-BE49-F238E27FC236}">
                <a16:creationId xmlns:a16="http://schemas.microsoft.com/office/drawing/2014/main" id="{3E2EAB08-6357-44BB-A383-6F8EEFF041C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621" y="1281632"/>
            <a:ext cx="1115099" cy="78934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school building clipart">
            <a:extLst>
              <a:ext uri="{FF2B5EF4-FFF2-40B4-BE49-F238E27FC236}">
                <a16:creationId xmlns:a16="http://schemas.microsoft.com/office/drawing/2014/main" id="{813CD93E-DC97-4D84-8A8F-93A52CABE9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970870" y="2174199"/>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ipad clipart">
            <a:extLst>
              <a:ext uri="{FF2B5EF4-FFF2-40B4-BE49-F238E27FC236}">
                <a16:creationId xmlns:a16="http://schemas.microsoft.com/office/drawing/2014/main" id="{67C69FA6-6207-4E8B-AF18-C0CCD0651B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395988"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ipad clipart">
            <a:extLst>
              <a:ext uri="{FF2B5EF4-FFF2-40B4-BE49-F238E27FC236}">
                <a16:creationId xmlns:a16="http://schemas.microsoft.com/office/drawing/2014/main" id="{ADD3785D-53EA-4C16-8297-E504B87426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7908" y="3034989"/>
            <a:ext cx="779816" cy="6583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mage result for ipad clipart">
            <a:extLst>
              <a:ext uri="{FF2B5EF4-FFF2-40B4-BE49-F238E27FC236}">
                <a16:creationId xmlns:a16="http://schemas.microsoft.com/office/drawing/2014/main" id="{53E1CA00-1279-4F65-8FD4-24846A6DB1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494835" y="2975178"/>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game clipart">
            <a:extLst>
              <a:ext uri="{FF2B5EF4-FFF2-40B4-BE49-F238E27FC236}">
                <a16:creationId xmlns:a16="http://schemas.microsoft.com/office/drawing/2014/main" id="{E3D6A244-C5B1-499B-971B-C9B663C72C7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666" y="4733366"/>
            <a:ext cx="1011870" cy="667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game clipart">
            <a:extLst>
              <a:ext uri="{FF2B5EF4-FFF2-40B4-BE49-F238E27FC236}">
                <a16:creationId xmlns:a16="http://schemas.microsoft.com/office/drawing/2014/main" id="{A4DDECD2-01AA-406D-9888-D2CE7E7F92C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059" y="4738739"/>
            <a:ext cx="991084" cy="653541"/>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Image result for male teacher clipart">
            <a:extLst>
              <a:ext uri="{FF2B5EF4-FFF2-40B4-BE49-F238E27FC236}">
                <a16:creationId xmlns:a16="http://schemas.microsoft.com/office/drawing/2014/main" id="{C627C0E7-6990-4CF0-965B-754E7484F0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830" y="3860676"/>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school building clipart">
            <a:extLst>
              <a:ext uri="{FF2B5EF4-FFF2-40B4-BE49-F238E27FC236}">
                <a16:creationId xmlns:a16="http://schemas.microsoft.com/office/drawing/2014/main" id="{5E9E5DA8-8981-43CB-8F39-DFAC968CF7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3285299" y="2175046"/>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school building clipart">
            <a:extLst>
              <a:ext uri="{FF2B5EF4-FFF2-40B4-BE49-F238E27FC236}">
                <a16:creationId xmlns:a16="http://schemas.microsoft.com/office/drawing/2014/main" id="{597632EF-F1E2-4113-940D-D7E8DA3E55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4818246" y="2175627"/>
            <a:ext cx="1178761" cy="6263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male teacher clipart">
            <a:extLst>
              <a:ext uri="{FF2B5EF4-FFF2-40B4-BE49-F238E27FC236}">
                <a16:creationId xmlns:a16="http://schemas.microsoft.com/office/drawing/2014/main" id="{A7ED6E77-BFD8-4DDD-BA20-275E37DDCE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7865"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male teacher clipart">
            <a:extLst>
              <a:ext uri="{FF2B5EF4-FFF2-40B4-BE49-F238E27FC236}">
                <a16:creationId xmlns:a16="http://schemas.microsoft.com/office/drawing/2014/main" id="{DE1E5494-8CC5-4EEF-BEA4-D7D35495A9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4060" y="3873809"/>
            <a:ext cx="872350" cy="704859"/>
          </a:xfrm>
          <a:prstGeom prst="rect">
            <a:avLst/>
          </a:prstGeom>
          <a:noFill/>
          <a:extLst>
            <a:ext uri="{909E8E84-426E-40DD-AFC4-6F175D3DCCD1}">
              <a14:hiddenFill xmlns:a14="http://schemas.microsoft.com/office/drawing/2010/main">
                <a:solidFill>
                  <a:srgbClr val="FFFFFF"/>
                </a:solidFill>
              </a14:hiddenFill>
            </a:ext>
          </a:extLst>
        </p:spPr>
      </p:pic>
      <p:pic>
        <p:nvPicPr>
          <p:cNvPr id="17428" name="Picture 20" descr="Image result for cat clipart">
            <a:extLst>
              <a:ext uri="{FF2B5EF4-FFF2-40B4-BE49-F238E27FC236}">
                <a16:creationId xmlns:a16="http://schemas.microsoft.com/office/drawing/2014/main" id="{A4566F49-8363-476A-A056-650130B363B3}"/>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025" y="5533702"/>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Image result for cat clipart">
            <a:extLst>
              <a:ext uri="{FF2B5EF4-FFF2-40B4-BE49-F238E27FC236}">
                <a16:creationId xmlns:a16="http://schemas.microsoft.com/office/drawing/2014/main" id="{74C367B9-8799-4E32-8208-83EE23B063AC}"/>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5116" y="5533568"/>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Image result for cat clipart">
            <a:extLst>
              <a:ext uri="{FF2B5EF4-FFF2-40B4-BE49-F238E27FC236}">
                <a16:creationId xmlns:a16="http://schemas.microsoft.com/office/drawing/2014/main" id="{4AB1EDF9-4955-4273-8B17-E7FC6807D77B}"/>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3099" y="5554264"/>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cat clipart">
            <a:extLst>
              <a:ext uri="{FF2B5EF4-FFF2-40B4-BE49-F238E27FC236}">
                <a16:creationId xmlns:a16="http://schemas.microsoft.com/office/drawing/2014/main" id="{ADBAD8E2-4FD6-4B27-8EC1-A58738942EF7}"/>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2302" y="5544759"/>
            <a:ext cx="779816" cy="7798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ipad clipart">
            <a:extLst>
              <a:ext uri="{FF2B5EF4-FFF2-40B4-BE49-F238E27FC236}">
                <a16:creationId xmlns:a16="http://schemas.microsoft.com/office/drawing/2014/main" id="{2EAFBC12-54FE-4FC8-A199-4386AF2770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558666" y="2973042"/>
            <a:ext cx="511186" cy="6642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Image result for cat clipart">
            <a:extLst>
              <a:ext uri="{FF2B5EF4-FFF2-40B4-BE49-F238E27FC236}">
                <a16:creationId xmlns:a16="http://schemas.microsoft.com/office/drawing/2014/main" id="{90E92FD6-1F02-44BA-85C8-040E57C373E8}"/>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362" y="5547468"/>
            <a:ext cx="779816" cy="7798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DCFA8B-E35E-4A38-872E-8DC44B2EC8E2}"/>
              </a:ext>
            </a:extLst>
          </p:cNvPr>
          <p:cNvSpPr/>
          <p:nvPr/>
        </p:nvSpPr>
        <p:spPr>
          <a:xfrm>
            <a:off x="6684268" y="2086780"/>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1" name="Rectangle 40">
            <a:extLst>
              <a:ext uri="{FF2B5EF4-FFF2-40B4-BE49-F238E27FC236}">
                <a16:creationId xmlns:a16="http://schemas.microsoft.com/office/drawing/2014/main" id="{A0305418-CA04-4DC5-BAC6-B8D0DED1BC33}"/>
              </a:ext>
            </a:extLst>
          </p:cNvPr>
          <p:cNvSpPr/>
          <p:nvPr/>
        </p:nvSpPr>
        <p:spPr>
          <a:xfrm>
            <a:off x="6628961" y="1262565"/>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2" name="Rectangle 41">
            <a:extLst>
              <a:ext uri="{FF2B5EF4-FFF2-40B4-BE49-F238E27FC236}">
                <a16:creationId xmlns:a16="http://schemas.microsoft.com/office/drawing/2014/main" id="{8234464F-073B-46B3-9AFC-BE006881CF7A}"/>
              </a:ext>
            </a:extLst>
          </p:cNvPr>
          <p:cNvSpPr/>
          <p:nvPr/>
        </p:nvSpPr>
        <p:spPr>
          <a:xfrm>
            <a:off x="6684268" y="2922599"/>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3" name="Rectangle 42">
            <a:extLst>
              <a:ext uri="{FF2B5EF4-FFF2-40B4-BE49-F238E27FC236}">
                <a16:creationId xmlns:a16="http://schemas.microsoft.com/office/drawing/2014/main" id="{15F6FDBA-5CFD-490E-AC37-D5CB3633572A}"/>
              </a:ext>
            </a:extLst>
          </p:cNvPr>
          <p:cNvSpPr/>
          <p:nvPr/>
        </p:nvSpPr>
        <p:spPr>
          <a:xfrm>
            <a:off x="6621748" y="3812963"/>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sp>
        <p:nvSpPr>
          <p:cNvPr id="44" name="Rectangle 43">
            <a:extLst>
              <a:ext uri="{FF2B5EF4-FFF2-40B4-BE49-F238E27FC236}">
                <a16:creationId xmlns:a16="http://schemas.microsoft.com/office/drawing/2014/main" id="{D04A733A-815D-4DAC-833F-54CBB1EDF86C}"/>
              </a:ext>
            </a:extLst>
          </p:cNvPr>
          <p:cNvSpPr/>
          <p:nvPr/>
        </p:nvSpPr>
        <p:spPr>
          <a:xfrm>
            <a:off x="6684268" y="4638123"/>
            <a:ext cx="453708"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P</a:t>
            </a:r>
          </a:p>
        </p:txBody>
      </p:sp>
      <p:sp>
        <p:nvSpPr>
          <p:cNvPr id="45" name="Rectangle 44">
            <a:extLst>
              <a:ext uri="{FF2B5EF4-FFF2-40B4-BE49-F238E27FC236}">
                <a16:creationId xmlns:a16="http://schemas.microsoft.com/office/drawing/2014/main" id="{A9112759-6B01-4505-9CDF-21D73A4F0F60}"/>
              </a:ext>
            </a:extLst>
          </p:cNvPr>
          <p:cNvSpPr/>
          <p:nvPr/>
        </p:nvSpPr>
        <p:spPr>
          <a:xfrm>
            <a:off x="6621748" y="5547468"/>
            <a:ext cx="543342" cy="769441"/>
          </a:xfrm>
          <a:prstGeom prst="rect">
            <a:avLst/>
          </a:prstGeom>
          <a:noFill/>
        </p:spPr>
        <p:txBody>
          <a:bodyPr wrap="square" lIns="91440" tIns="45720" rIns="91440" bIns="45720">
            <a:spAutoFit/>
          </a:bodyPr>
          <a:lstStyle/>
          <a:p>
            <a:pPr algn="ctr"/>
            <a:r>
              <a:rPr lang="en-US" sz="4400" b="1" dirty="0">
                <a:ln w="9525">
                  <a:solidFill>
                    <a:srgbClr val="EEC100"/>
                  </a:solidFill>
                  <a:prstDash val="solid"/>
                </a:ln>
                <a:solidFill>
                  <a:schemeClr val="accent5">
                    <a:lumMod val="50000"/>
                  </a:schemeClr>
                </a:solidFill>
                <a:effectLst>
                  <a:outerShdw blurRad="50800" dist="38100" dir="5400000" algn="t" rotWithShape="0">
                    <a:prstClr val="black">
                      <a:alpha val="40000"/>
                    </a:prstClr>
                  </a:outerShdw>
                </a:effectLst>
                <a:latin typeface="Century Gothic" panose="020B0502020202020204" pitchFamily="34" charset="0"/>
              </a:rPr>
              <a:t>N</a:t>
            </a:r>
          </a:p>
        </p:txBody>
      </p:sp>
      <p:pic>
        <p:nvPicPr>
          <p:cNvPr id="32" name="Picture 6" descr="Image result for person writing clipart">
            <a:extLst>
              <a:ext uri="{FF2B5EF4-FFF2-40B4-BE49-F238E27FC236}">
                <a16:creationId xmlns:a16="http://schemas.microsoft.com/office/drawing/2014/main" id="{204184FC-CEB3-42DE-BA08-B1083C15E3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6167" y="2193783"/>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6F989E0-B301-4459-AAAD-4A0AA0BD18F8}"/>
              </a:ext>
            </a:extLst>
          </p:cNvPr>
          <p:cNvSpPr txBox="1"/>
          <p:nvPr/>
        </p:nvSpPr>
        <p:spPr>
          <a:xfrm>
            <a:off x="7511266" y="1216783"/>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Person B</a:t>
            </a:r>
          </a:p>
        </p:txBody>
      </p:sp>
      <p:sp>
        <p:nvSpPr>
          <p:cNvPr id="38" name="Speech Bubble: Oval 37">
            <a:extLst>
              <a:ext uri="{FF2B5EF4-FFF2-40B4-BE49-F238E27FC236}">
                <a16:creationId xmlns:a16="http://schemas.microsoft.com/office/drawing/2014/main" id="{B8C32F19-122D-440D-A49F-4F87ABF39682}"/>
              </a:ext>
            </a:extLst>
          </p:cNvPr>
          <p:cNvSpPr/>
          <p:nvPr/>
        </p:nvSpPr>
        <p:spPr>
          <a:xfrm>
            <a:off x="9189987" y="1409043"/>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709B7FB3-83FE-48D0-B26E-4DA3D7514B35}"/>
              </a:ext>
            </a:extLst>
          </p:cNvPr>
          <p:cNvSpPr txBox="1"/>
          <p:nvPr/>
        </p:nvSpPr>
        <p:spPr>
          <a:xfrm>
            <a:off x="7491663" y="2083748"/>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Person A </a:t>
            </a:r>
          </a:p>
        </p:txBody>
      </p:sp>
      <p:sp>
        <p:nvSpPr>
          <p:cNvPr id="46" name="TextBox 45">
            <a:extLst>
              <a:ext uri="{FF2B5EF4-FFF2-40B4-BE49-F238E27FC236}">
                <a16:creationId xmlns:a16="http://schemas.microsoft.com/office/drawing/2014/main" id="{C7080445-FDA4-4DC1-A59F-6363FE1D10A8}"/>
              </a:ext>
            </a:extLst>
          </p:cNvPr>
          <p:cNvSpPr txBox="1"/>
          <p:nvPr/>
        </p:nvSpPr>
        <p:spPr>
          <a:xfrm>
            <a:off x="9939514" y="2090006"/>
            <a:ext cx="22756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auf </a:t>
            </a:r>
            <a:r>
              <a:rPr lang="en-GB" sz="2800" dirty="0" err="1">
                <a:solidFill>
                  <a:schemeClr val="accent1">
                    <a:lumMod val="50000"/>
                  </a:schemeClr>
                </a:solidFill>
                <a:latin typeface="Century Gothic" panose="020B0502020202020204" pitchFamily="34" charset="0"/>
              </a:rPr>
              <a:t>Englisch</a:t>
            </a:r>
            <a:endParaRPr lang="en-GB" sz="2800" dirty="0">
              <a:solidFill>
                <a:schemeClr val="accent1">
                  <a:lumMod val="50000"/>
                </a:schemeClr>
              </a:solidFill>
              <a:latin typeface="Century Gothic" panose="020B0502020202020204" pitchFamily="34" charset="0"/>
            </a:endParaRPr>
          </a:p>
        </p:txBody>
      </p:sp>
      <p:sp>
        <p:nvSpPr>
          <p:cNvPr id="48"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190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0" grpId="0"/>
      <p:bldP spid="46" grpId="0"/>
      <p:bldP spid="4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E8E308C-D17C-184F-B156-26492BED0F25}"/>
              </a:ext>
            </a:extLst>
          </p:cNvPr>
          <p:cNvSpPr>
            <a:spLocks noGrp="1"/>
          </p:cNvSpPr>
          <p:nvPr>
            <p:ph type="title"/>
          </p:nvPr>
        </p:nvSpPr>
        <p:spPr>
          <a:xfrm>
            <a:off x="5043391" y="46228"/>
            <a:ext cx="2106673"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pic>
        <p:nvPicPr>
          <p:cNvPr id="2" name="Picture 1" descr="p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4569" y="1638951"/>
            <a:ext cx="1091333" cy="1382822"/>
          </a:xfrm>
          <a:prstGeom prst="rect">
            <a:avLst/>
          </a:prstGeom>
        </p:spPr>
      </p:pic>
      <p:pic>
        <p:nvPicPr>
          <p:cNvPr id="3" name="Picture 2" descr="London and a tourist"/>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448" y="3981033"/>
            <a:ext cx="2050972" cy="2050972"/>
          </a:xfrm>
          <a:prstGeom prst="rect">
            <a:avLst/>
          </a:prstGeom>
        </p:spPr>
      </p:pic>
      <p:sp>
        <p:nvSpPr>
          <p:cNvPr id="11" name="TextBox 10"/>
          <p:cNvSpPr txBox="1"/>
          <p:nvPr/>
        </p:nvSpPr>
        <p:spPr>
          <a:xfrm>
            <a:off x="10291352" y="2724977"/>
            <a:ext cx="348343" cy="261610"/>
          </a:xfrm>
          <a:prstGeom prst="rect">
            <a:avLst/>
          </a:prstGeom>
          <a:noFill/>
        </p:spPr>
        <p:txBody>
          <a:bodyPr wrap="square" rtlCol="0">
            <a:spAutoFit/>
          </a:bodyPr>
          <a:lstStyle/>
          <a:p>
            <a:r>
              <a:rPr lang="en-GB" sz="1100" dirty="0">
                <a:latin typeface="Century Gothic" panose="020B0502020202020204" pitchFamily="34" charset="0"/>
              </a:rPr>
              <a:t>54</a:t>
            </a:r>
          </a:p>
        </p:txBody>
      </p:sp>
      <p:pic>
        <p:nvPicPr>
          <p:cNvPr id="12" name="Picture 11" descr="old wom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528" y="1378243"/>
            <a:ext cx="1268275" cy="1230227"/>
          </a:xfrm>
          <a:prstGeom prst="rect">
            <a:avLst/>
          </a:prstGeom>
        </p:spPr>
      </p:pic>
      <p:pic>
        <p:nvPicPr>
          <p:cNvPr id="13" name="Picture 12" descr="set of balance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774" y="1741629"/>
            <a:ext cx="1593804" cy="1030660"/>
          </a:xfrm>
          <a:prstGeom prst="rect">
            <a:avLst/>
          </a:prstGeom>
        </p:spPr>
      </p:pic>
      <p:pic>
        <p:nvPicPr>
          <p:cNvPr id="14" name="Picture 13" descr="tur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16890" y="5449728"/>
            <a:ext cx="1572076" cy="833200"/>
          </a:xfrm>
          <a:prstGeom prst="rect">
            <a:avLst/>
          </a:prstGeom>
        </p:spPr>
      </p:pic>
      <p:sp>
        <p:nvSpPr>
          <p:cNvPr id="15" name="TextBox 14"/>
          <p:cNvSpPr txBox="1"/>
          <p:nvPr/>
        </p:nvSpPr>
        <p:spPr>
          <a:xfrm>
            <a:off x="8727300" y="5119198"/>
            <a:ext cx="326645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Hunger.</a:t>
            </a:r>
          </a:p>
        </p:txBody>
      </p:sp>
      <p:cxnSp>
        <p:nvCxnSpPr>
          <p:cNvPr id="17" name="Straight Arrow Connector 16" descr="arrow pointing to part of a sentence"/>
          <p:cNvCxnSpPr/>
          <p:nvPr/>
        </p:nvCxnSpPr>
        <p:spPr>
          <a:xfrm flipH="1">
            <a:off x="9016189" y="4651177"/>
            <a:ext cx="66298" cy="46802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pointing to part of a sentence"/>
          <p:cNvCxnSpPr/>
          <p:nvPr/>
        </p:nvCxnSpPr>
        <p:spPr>
          <a:xfrm flipH="1">
            <a:off x="9771725" y="4662099"/>
            <a:ext cx="165130" cy="52522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pointing to part of a sentence"/>
          <p:cNvCxnSpPr/>
          <p:nvPr/>
        </p:nvCxnSpPr>
        <p:spPr>
          <a:xfrm flipH="1">
            <a:off x="10690328" y="4665772"/>
            <a:ext cx="124849" cy="5215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93003" y="4202331"/>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Subjekt</a:t>
            </a:r>
            <a:endParaRPr lang="en-GB" dirty="0">
              <a:solidFill>
                <a:srgbClr val="002060"/>
              </a:solidFill>
              <a:latin typeface="Century Gothic" panose="020B0502020202020204" pitchFamily="34" charset="0"/>
            </a:endParaRPr>
          </a:p>
        </p:txBody>
      </p:sp>
      <p:sp>
        <p:nvSpPr>
          <p:cNvPr id="24" name="TextBox 23"/>
          <p:cNvSpPr txBox="1"/>
          <p:nvPr/>
        </p:nvSpPr>
        <p:spPr>
          <a:xfrm>
            <a:off x="10535251" y="4326647"/>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Objekt</a:t>
            </a:r>
            <a:endParaRPr lang="en-GB" dirty="0">
              <a:solidFill>
                <a:srgbClr val="002060"/>
              </a:solidFill>
              <a:latin typeface="Century Gothic" panose="020B0502020202020204" pitchFamily="34" charset="0"/>
            </a:endParaRPr>
          </a:p>
        </p:txBody>
      </p:sp>
      <p:sp>
        <p:nvSpPr>
          <p:cNvPr id="25" name="TextBox 24"/>
          <p:cNvSpPr txBox="1"/>
          <p:nvPr/>
        </p:nvSpPr>
        <p:spPr>
          <a:xfrm>
            <a:off x="9616648" y="4326647"/>
            <a:ext cx="134940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Verb</a:t>
            </a:r>
          </a:p>
        </p:txBody>
      </p:sp>
    </p:spTree>
    <p:extLst>
      <p:ext uri="{BB962C8B-B14F-4D97-AF65-F5344CB8AC3E}">
        <p14:creationId xmlns:p14="http://schemas.microsoft.com/office/powerpoint/2010/main" val="347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Gesetz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eit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Seite new.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reisen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reisen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langsam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subTnLst>
                                    <p:audio>
                                      <p:cMediaNode>
                                        <p:cTn display="0" masterRel="sameClick">
                                          <p:stCondLst>
                                            <p:cond evt="begin" delay="0">
                                              <p:tn val="59"/>
                                            </p:cond>
                                          </p:stCondLst>
                                          <p:endCondLst>
                                            <p:cond evt="onStopAudio" delay="0">
                                              <p:tgtEl>
                                                <p:sldTgt/>
                                              </p:tgtEl>
                                            </p:cond>
                                          </p:endCondLst>
                                        </p:cTn>
                                        <p:tgtEl>
                                          <p:sndTgt r:embed="rId8" name="langsam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atz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Satz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11" grpId="0"/>
      <p:bldP spid="15"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6848"/>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6" name="TextBox 5">
            <a:extLst>
              <a:ext uri="{FF2B5EF4-FFF2-40B4-BE49-F238E27FC236}">
                <a16:creationId xmlns:a16="http://schemas.microsoft.com/office/drawing/2014/main" id="{F1E412CB-4C52-4B6B-8E44-906B5A4CF265}"/>
              </a:ext>
            </a:extLst>
          </p:cNvPr>
          <p:cNvSpPr txBox="1"/>
          <p:nvPr/>
        </p:nvSpPr>
        <p:spPr>
          <a:xfrm>
            <a:off x="329784" y="2011571"/>
            <a:ext cx="11287593"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1.		      ?    __________________________________________________ </a:t>
            </a:r>
          </a:p>
        </p:txBody>
      </p:sp>
      <p:pic>
        <p:nvPicPr>
          <p:cNvPr id="47" name="Picture 4" descr="Image result for food clipart">
            <a:extLst>
              <a:ext uri="{FF2B5EF4-FFF2-40B4-BE49-F238E27FC236}">
                <a16:creationId xmlns:a16="http://schemas.microsoft.com/office/drawing/2014/main" id="{B602D6A6-B9F9-4E0B-9462-1824648A566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4232" y="4450330"/>
            <a:ext cx="1151476" cy="76347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B583DD9-4A25-4405-86B9-747AF831DD2C}"/>
              </a:ext>
            </a:extLst>
          </p:cNvPr>
          <p:cNvSpPr txBox="1"/>
          <p:nvPr/>
        </p:nvSpPr>
        <p:spPr>
          <a:xfrm>
            <a:off x="329784" y="2826143"/>
            <a:ext cx="11287593"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2.	                 ?    __________________________________________________ </a:t>
            </a:r>
          </a:p>
        </p:txBody>
      </p:sp>
      <p:pic>
        <p:nvPicPr>
          <p:cNvPr id="49" name="Picture 10" descr="Image result for school building clipart">
            <a:extLst>
              <a:ext uri="{FF2B5EF4-FFF2-40B4-BE49-F238E27FC236}">
                <a16:creationId xmlns:a16="http://schemas.microsoft.com/office/drawing/2014/main" id="{0DC5CA8B-7D2A-4053-94CA-36F1594B9B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111" b="27749"/>
          <a:stretch/>
        </p:blipFill>
        <p:spPr bwMode="auto">
          <a:xfrm>
            <a:off x="1163422" y="2720269"/>
            <a:ext cx="1433491" cy="76174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F2B09494-7F7F-452B-9793-ABA887502199}"/>
              </a:ext>
            </a:extLst>
          </p:cNvPr>
          <p:cNvSpPr txBox="1"/>
          <p:nvPr/>
        </p:nvSpPr>
        <p:spPr>
          <a:xfrm>
            <a:off x="329783" y="3718812"/>
            <a:ext cx="11287593"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3.	                 ?    __________________________________________________ </a:t>
            </a:r>
          </a:p>
        </p:txBody>
      </p:sp>
      <p:pic>
        <p:nvPicPr>
          <p:cNvPr id="1026" name="Picture 2" descr="Image result for tie uniform clipart">
            <a:extLst>
              <a:ext uri="{FF2B5EF4-FFF2-40B4-BE49-F238E27FC236}">
                <a16:creationId xmlns:a16="http://schemas.microsoft.com/office/drawing/2014/main" id="{8C69DAE1-B0B3-4DD2-8DC6-1AC98DB2B2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5834"/>
          <a:stretch/>
        </p:blipFill>
        <p:spPr bwMode="auto">
          <a:xfrm>
            <a:off x="1312544" y="3580369"/>
            <a:ext cx="1135248" cy="83566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5D5B718C-B24C-4562-BCB2-D8A737DF5526}"/>
              </a:ext>
            </a:extLst>
          </p:cNvPr>
          <p:cNvSpPr txBox="1"/>
          <p:nvPr/>
        </p:nvSpPr>
        <p:spPr>
          <a:xfrm>
            <a:off x="329783" y="4587699"/>
            <a:ext cx="11287593"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4.	                 ?    __________________________________________________ </a:t>
            </a:r>
          </a:p>
        </p:txBody>
      </p:sp>
      <p:pic>
        <p:nvPicPr>
          <p:cNvPr id="52" name="Picture 18" descr="Image result for male teacher clipart">
            <a:extLst>
              <a:ext uri="{FF2B5EF4-FFF2-40B4-BE49-F238E27FC236}">
                <a16:creationId xmlns:a16="http://schemas.microsoft.com/office/drawing/2014/main" id="{010E9C2C-8C60-4A2D-9AEE-E4591720A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507" y="1916809"/>
            <a:ext cx="1060865" cy="85717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88C18962-0BAA-4F9F-BD26-5489AC12B087}"/>
              </a:ext>
            </a:extLst>
          </p:cNvPr>
          <p:cNvSpPr txBox="1"/>
          <p:nvPr/>
        </p:nvSpPr>
        <p:spPr>
          <a:xfrm>
            <a:off x="329782" y="5604448"/>
            <a:ext cx="11287593"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5.	                 ?    __________________________________________________ </a:t>
            </a:r>
          </a:p>
        </p:txBody>
      </p:sp>
      <p:pic>
        <p:nvPicPr>
          <p:cNvPr id="1028" name="Picture 4" descr="Image result for classroom clipart">
            <a:extLst>
              <a:ext uri="{FF2B5EF4-FFF2-40B4-BE49-F238E27FC236}">
                <a16:creationId xmlns:a16="http://schemas.microsoft.com/office/drawing/2014/main" id="{BCE726CB-4A7C-467E-84E4-12F94AC4E38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452" y="5238243"/>
            <a:ext cx="1566444" cy="11946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mework clipart">
            <a:extLst>
              <a:ext uri="{FF2B5EF4-FFF2-40B4-BE49-F238E27FC236}">
                <a16:creationId xmlns:a16="http://schemas.microsoft.com/office/drawing/2014/main" id="{1490EBCF-38FA-492A-A0E4-38498F78E5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715" y="1138309"/>
            <a:ext cx="842545" cy="70379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5CAB796-DB82-44FD-9D30-DCFF677DC4C4}"/>
              </a:ext>
            </a:extLst>
          </p:cNvPr>
          <p:cNvSpPr txBox="1"/>
          <p:nvPr/>
        </p:nvSpPr>
        <p:spPr>
          <a:xfrm>
            <a:off x="329782" y="1369624"/>
            <a:ext cx="11862218" cy="461665"/>
          </a:xfrm>
          <a:prstGeom prst="rect">
            <a:avLst/>
          </a:prstGeom>
          <a:noFill/>
        </p:spPr>
        <p:txBody>
          <a:bodyPr wrap="square" rtlCol="0">
            <a:spAutoFit/>
          </a:bodyPr>
          <a:lstStyle/>
          <a:p>
            <a:r>
              <a:rPr lang="en-GB" sz="2400" b="1" dirty="0" err="1">
                <a:solidFill>
                  <a:srgbClr val="1F4E79"/>
                </a:solidFill>
                <a:latin typeface="Century Gothic" panose="020B0502020202020204" pitchFamily="34" charset="0"/>
              </a:rPr>
              <a:t>Beispiel</a:t>
            </a:r>
            <a:r>
              <a:rPr lang="en-GB" sz="2400" dirty="0">
                <a:solidFill>
                  <a:srgbClr val="1F4E79"/>
                </a:solidFill>
                <a:latin typeface="Century Gothic" panose="020B0502020202020204" pitchFamily="34" charset="0"/>
              </a:rPr>
              <a:t>	      ?    __________________________________________________</a:t>
            </a:r>
          </a:p>
        </p:txBody>
      </p:sp>
      <p:sp>
        <p:nvSpPr>
          <p:cNvPr id="7" name="TextBox 6">
            <a:extLst>
              <a:ext uri="{FF2B5EF4-FFF2-40B4-BE49-F238E27FC236}">
                <a16:creationId xmlns:a16="http://schemas.microsoft.com/office/drawing/2014/main" id="{829AAA88-6F9E-4F4E-97AA-1FD35096F340}"/>
              </a:ext>
            </a:extLst>
          </p:cNvPr>
          <p:cNvSpPr txBox="1"/>
          <p:nvPr/>
        </p:nvSpPr>
        <p:spPr>
          <a:xfrm>
            <a:off x="3162923" y="1368556"/>
            <a:ext cx="9067008"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Wie </a:t>
            </a:r>
            <a:r>
              <a:rPr lang="en-GB" sz="2200" dirty="0" err="1">
                <a:solidFill>
                  <a:srgbClr val="1F4E79"/>
                </a:solidFill>
                <a:latin typeface="Century Gothic" panose="020B0502020202020204" pitchFamily="34" charset="0"/>
              </a:rPr>
              <a:t>findest</a:t>
            </a:r>
            <a:r>
              <a:rPr lang="en-GB" sz="2200" dirty="0">
                <a:solidFill>
                  <a:srgbClr val="1F4E79"/>
                </a:solidFill>
                <a:latin typeface="Century Gothic" panose="020B0502020202020204" pitchFamily="34" charset="0"/>
              </a:rPr>
              <a:t> du die </a:t>
            </a:r>
            <a:r>
              <a:rPr lang="en-GB" sz="2200" b="1" dirty="0" err="1">
                <a:solidFill>
                  <a:srgbClr val="1F4E79"/>
                </a:solidFill>
                <a:latin typeface="Century Gothic" panose="020B0502020202020204" pitchFamily="34" charset="0"/>
              </a:rPr>
              <a:t>Hausaufgaben</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finde</a:t>
            </a:r>
            <a:r>
              <a:rPr lang="en-GB" sz="2200" dirty="0">
                <a:solidFill>
                  <a:srgbClr val="1F4E79"/>
                </a:solidFill>
                <a:latin typeface="Century Gothic" panose="020B0502020202020204" pitchFamily="34" charset="0"/>
              </a:rPr>
              <a:t> </a:t>
            </a:r>
            <a:r>
              <a:rPr lang="en-GB" sz="2200" b="1" dirty="0" err="1">
                <a:solidFill>
                  <a:srgbClr val="1F4E79"/>
                </a:solidFill>
                <a:latin typeface="Century Gothic" panose="020B0502020202020204" pitchFamily="34" charset="0"/>
              </a:rPr>
              <a:t>sie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wichtig</a:t>
            </a:r>
            <a:r>
              <a:rPr lang="en-GB" sz="2200" dirty="0">
                <a:solidFill>
                  <a:srgbClr val="1F4E79"/>
                </a:solidFill>
                <a:latin typeface="Century Gothic" panose="020B0502020202020204" pitchFamily="34" charset="0"/>
              </a:rPr>
              <a:t>. </a:t>
            </a:r>
          </a:p>
        </p:txBody>
      </p:sp>
      <p:sp>
        <p:nvSpPr>
          <p:cNvPr id="55" name="TextBox 54">
            <a:extLst>
              <a:ext uri="{FF2B5EF4-FFF2-40B4-BE49-F238E27FC236}">
                <a16:creationId xmlns:a16="http://schemas.microsoft.com/office/drawing/2014/main" id="{CE8858AA-B2B7-4E44-9909-7BD88BE6040C}"/>
              </a:ext>
            </a:extLst>
          </p:cNvPr>
          <p:cNvSpPr txBox="1"/>
          <p:nvPr/>
        </p:nvSpPr>
        <p:spPr>
          <a:xfrm>
            <a:off x="6754833" y="74377"/>
            <a:ext cx="3320618" cy="830997"/>
          </a:xfrm>
          <a:prstGeom prst="rect">
            <a:avLst/>
          </a:prstGeom>
          <a:noFill/>
        </p:spPr>
        <p:txBody>
          <a:bodyPr wrap="square" rtlCol="0">
            <a:spAutoFit/>
          </a:bodyPr>
          <a:lstStyle/>
          <a:p>
            <a:pPr>
              <a:spcAft>
                <a:spcPts val="1200"/>
              </a:spcAft>
            </a:pPr>
            <a:r>
              <a:rPr lang="en-GB" sz="2400" b="1" dirty="0" err="1">
                <a:solidFill>
                  <a:srgbClr val="1F4E79"/>
                </a:solidFill>
                <a:latin typeface="Century Gothic" panose="020B0502020202020204" pitchFamily="34" charset="0"/>
              </a:rPr>
              <a:t>Schreib</a:t>
            </a:r>
            <a:r>
              <a:rPr lang="en-GB" sz="2400" b="1" dirty="0">
                <a:solidFill>
                  <a:srgbClr val="1F4E79"/>
                </a:solidFill>
                <a:latin typeface="Century Gothic" panose="020B0502020202020204" pitchFamily="34" charset="0"/>
              </a:rPr>
              <a:t> die </a:t>
            </a:r>
            <a:r>
              <a:rPr lang="en-GB" sz="2400" b="1" dirty="0" err="1">
                <a:solidFill>
                  <a:srgbClr val="1F4E79"/>
                </a:solidFill>
                <a:latin typeface="Century Gothic" panose="020B0502020202020204" pitchFamily="34" charset="0"/>
              </a:rPr>
              <a:t>Frage</a:t>
            </a:r>
            <a:r>
              <a:rPr lang="en-GB" sz="2400" b="1" dirty="0">
                <a:solidFill>
                  <a:srgbClr val="1F4E79"/>
                </a:solidFill>
                <a:latin typeface="Century Gothic" panose="020B0502020202020204" pitchFamily="34" charset="0"/>
              </a:rPr>
              <a:t> </a:t>
            </a:r>
            <a:br>
              <a:rPr lang="en-GB" sz="2400" b="1" dirty="0">
                <a:solidFill>
                  <a:srgbClr val="1F4E79"/>
                </a:solidFill>
                <a:latin typeface="Century Gothic" panose="020B0502020202020204" pitchFamily="34" charset="0"/>
              </a:rPr>
            </a:br>
            <a:r>
              <a:rPr lang="en-GB" sz="2400" b="1" dirty="0">
                <a:solidFill>
                  <a:srgbClr val="1F4E79"/>
                </a:solidFill>
                <a:latin typeface="Century Gothic" panose="020B0502020202020204" pitchFamily="34" charset="0"/>
              </a:rPr>
              <a:t>und </a:t>
            </a:r>
            <a:r>
              <a:rPr lang="en-GB" sz="2400" b="1" dirty="0" err="1">
                <a:solidFill>
                  <a:srgbClr val="1F4E79"/>
                </a:solidFill>
                <a:latin typeface="Century Gothic" panose="020B0502020202020204" pitchFamily="34" charset="0"/>
              </a:rPr>
              <a:t>eine</a:t>
            </a:r>
            <a:r>
              <a:rPr lang="en-GB" sz="2400" b="1"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Antwort</a:t>
            </a:r>
            <a:r>
              <a:rPr lang="en-GB" sz="2400" b="1" dirty="0">
                <a:solidFill>
                  <a:srgbClr val="1F4E79"/>
                </a:solidFill>
                <a:latin typeface="Century Gothic" panose="020B0502020202020204" pitchFamily="34" charset="0"/>
              </a:rPr>
              <a:t>.</a:t>
            </a:r>
          </a:p>
        </p:txBody>
      </p:sp>
      <p:sp>
        <p:nvSpPr>
          <p:cNvPr id="56" name="TextBox 55">
            <a:extLst>
              <a:ext uri="{FF2B5EF4-FFF2-40B4-BE49-F238E27FC236}">
                <a16:creationId xmlns:a16="http://schemas.microsoft.com/office/drawing/2014/main" id="{2088EEBE-4E15-4C0B-8330-9D8446018BC4}"/>
              </a:ext>
            </a:extLst>
          </p:cNvPr>
          <p:cNvSpPr txBox="1"/>
          <p:nvPr/>
        </p:nvSpPr>
        <p:spPr>
          <a:xfrm>
            <a:off x="3195403" y="2015629"/>
            <a:ext cx="7742227"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Wie </a:t>
            </a:r>
            <a:r>
              <a:rPr lang="en-GB" sz="2200" dirty="0" err="1">
                <a:solidFill>
                  <a:srgbClr val="1F4E79"/>
                </a:solidFill>
                <a:latin typeface="Century Gothic" panose="020B0502020202020204" pitchFamily="34" charset="0"/>
              </a:rPr>
              <a:t>findest</a:t>
            </a:r>
            <a:r>
              <a:rPr lang="en-GB" sz="2200" dirty="0">
                <a:solidFill>
                  <a:srgbClr val="1F4E79"/>
                </a:solidFill>
                <a:latin typeface="Century Gothic" panose="020B0502020202020204" pitchFamily="34" charset="0"/>
              </a:rPr>
              <a:t> du </a:t>
            </a:r>
            <a:r>
              <a:rPr lang="en-GB" sz="2200" b="1" dirty="0">
                <a:solidFill>
                  <a:srgbClr val="1F4E79"/>
                </a:solidFill>
                <a:latin typeface="Century Gothic" panose="020B0502020202020204" pitchFamily="34" charset="0"/>
              </a:rPr>
              <a:t>den Lehrer</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finde</a:t>
            </a:r>
            <a:r>
              <a:rPr lang="en-GB" sz="2200" dirty="0">
                <a:solidFill>
                  <a:srgbClr val="1F4E79"/>
                </a:solidFill>
                <a:latin typeface="Century Gothic" panose="020B0502020202020204" pitchFamily="34" charset="0"/>
              </a:rPr>
              <a:t> </a:t>
            </a:r>
            <a:r>
              <a:rPr lang="en-GB" sz="2200" b="1" dirty="0" err="1">
                <a:solidFill>
                  <a:srgbClr val="1F4E79"/>
                </a:solidFill>
                <a:latin typeface="Century Gothic" panose="020B0502020202020204" pitchFamily="34" charset="0"/>
              </a:rPr>
              <a:t>ihn</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interessant</a:t>
            </a:r>
            <a:r>
              <a:rPr lang="en-GB" sz="2200" dirty="0">
                <a:solidFill>
                  <a:srgbClr val="1F4E79"/>
                </a:solidFill>
                <a:latin typeface="Century Gothic" panose="020B0502020202020204" pitchFamily="34" charset="0"/>
              </a:rPr>
              <a:t>. </a:t>
            </a:r>
          </a:p>
        </p:txBody>
      </p:sp>
      <p:sp>
        <p:nvSpPr>
          <p:cNvPr id="57" name="TextBox 56">
            <a:extLst>
              <a:ext uri="{FF2B5EF4-FFF2-40B4-BE49-F238E27FC236}">
                <a16:creationId xmlns:a16="http://schemas.microsoft.com/office/drawing/2014/main" id="{41059219-EB06-4502-B068-98D5F4291518}"/>
              </a:ext>
            </a:extLst>
          </p:cNvPr>
          <p:cNvSpPr txBox="1"/>
          <p:nvPr/>
        </p:nvSpPr>
        <p:spPr>
          <a:xfrm>
            <a:off x="3197903" y="2827594"/>
            <a:ext cx="7742227"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Wie </a:t>
            </a:r>
            <a:r>
              <a:rPr lang="en-GB" sz="2200" dirty="0" err="1">
                <a:solidFill>
                  <a:srgbClr val="1F4E79"/>
                </a:solidFill>
                <a:latin typeface="Century Gothic" panose="020B0502020202020204" pitchFamily="34" charset="0"/>
              </a:rPr>
              <a:t>findest</a:t>
            </a:r>
            <a:r>
              <a:rPr lang="en-GB" sz="2200" dirty="0">
                <a:solidFill>
                  <a:srgbClr val="1F4E79"/>
                </a:solidFill>
                <a:latin typeface="Century Gothic" panose="020B0502020202020204" pitchFamily="34" charset="0"/>
              </a:rPr>
              <a:t> du </a:t>
            </a:r>
            <a:r>
              <a:rPr lang="en-GB" sz="2200" b="1" dirty="0">
                <a:solidFill>
                  <a:srgbClr val="1F4E79"/>
                </a:solidFill>
                <a:latin typeface="Century Gothic" panose="020B0502020202020204" pitchFamily="34" charset="0"/>
              </a:rPr>
              <a:t>die Schule</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finde</a:t>
            </a:r>
            <a:r>
              <a:rPr lang="en-GB" sz="2200" dirty="0">
                <a:solidFill>
                  <a:srgbClr val="1F4E79"/>
                </a:solidFill>
                <a:latin typeface="Century Gothic" panose="020B0502020202020204" pitchFamily="34" charset="0"/>
              </a:rPr>
              <a:t> </a:t>
            </a:r>
            <a:r>
              <a:rPr lang="en-GB" sz="2200" b="1" dirty="0" err="1">
                <a:solidFill>
                  <a:srgbClr val="1F4E79"/>
                </a:solidFill>
                <a:latin typeface="Century Gothic" panose="020B0502020202020204" pitchFamily="34" charset="0"/>
              </a:rPr>
              <a:t>sie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schwierig</a:t>
            </a:r>
            <a:r>
              <a:rPr lang="en-GB" sz="2200" dirty="0">
                <a:solidFill>
                  <a:srgbClr val="1F4E79"/>
                </a:solidFill>
                <a:latin typeface="Century Gothic" panose="020B0502020202020204" pitchFamily="34" charset="0"/>
              </a:rPr>
              <a:t>. </a:t>
            </a:r>
          </a:p>
        </p:txBody>
      </p:sp>
      <p:sp>
        <p:nvSpPr>
          <p:cNvPr id="58" name="TextBox 57">
            <a:extLst>
              <a:ext uri="{FF2B5EF4-FFF2-40B4-BE49-F238E27FC236}">
                <a16:creationId xmlns:a16="http://schemas.microsoft.com/office/drawing/2014/main" id="{32794B17-EBF3-40B1-9A15-07D68DF968EA}"/>
              </a:ext>
            </a:extLst>
          </p:cNvPr>
          <p:cNvSpPr txBox="1"/>
          <p:nvPr/>
        </p:nvSpPr>
        <p:spPr>
          <a:xfrm>
            <a:off x="3200403" y="3729498"/>
            <a:ext cx="7742227"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Wie </a:t>
            </a:r>
            <a:r>
              <a:rPr lang="en-GB" sz="2200" dirty="0" err="1">
                <a:solidFill>
                  <a:srgbClr val="1F4E79"/>
                </a:solidFill>
                <a:latin typeface="Century Gothic" panose="020B0502020202020204" pitchFamily="34" charset="0"/>
              </a:rPr>
              <a:t>findest</a:t>
            </a:r>
            <a:r>
              <a:rPr lang="en-GB" sz="2200" dirty="0">
                <a:solidFill>
                  <a:srgbClr val="1F4E79"/>
                </a:solidFill>
                <a:latin typeface="Century Gothic" panose="020B0502020202020204" pitchFamily="34" charset="0"/>
              </a:rPr>
              <a:t> du </a:t>
            </a:r>
            <a:r>
              <a:rPr lang="en-GB" sz="2200" b="1" dirty="0">
                <a:solidFill>
                  <a:srgbClr val="1F4E79"/>
                </a:solidFill>
                <a:latin typeface="Century Gothic" panose="020B0502020202020204" pitchFamily="34" charset="0"/>
              </a:rPr>
              <a:t>die Uniform</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finde</a:t>
            </a:r>
            <a:r>
              <a:rPr lang="en-GB" sz="2200" dirty="0">
                <a:solidFill>
                  <a:srgbClr val="1F4E79"/>
                </a:solidFill>
                <a:latin typeface="Century Gothic" panose="020B0502020202020204" pitchFamily="34" charset="0"/>
              </a:rPr>
              <a:t> </a:t>
            </a:r>
            <a:r>
              <a:rPr lang="en-GB" sz="2200" b="1" dirty="0" err="1">
                <a:solidFill>
                  <a:srgbClr val="1F4E79"/>
                </a:solidFill>
                <a:latin typeface="Century Gothic" panose="020B0502020202020204" pitchFamily="34" charset="0"/>
              </a:rPr>
              <a:t>sie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praktisch</a:t>
            </a:r>
            <a:r>
              <a:rPr lang="en-GB" sz="2200" dirty="0">
                <a:solidFill>
                  <a:srgbClr val="1F4E79"/>
                </a:solidFill>
                <a:latin typeface="Century Gothic" panose="020B0502020202020204" pitchFamily="34" charset="0"/>
              </a:rPr>
              <a:t>. </a:t>
            </a:r>
          </a:p>
        </p:txBody>
      </p:sp>
      <p:sp>
        <p:nvSpPr>
          <p:cNvPr id="59" name="TextBox 58">
            <a:extLst>
              <a:ext uri="{FF2B5EF4-FFF2-40B4-BE49-F238E27FC236}">
                <a16:creationId xmlns:a16="http://schemas.microsoft.com/office/drawing/2014/main" id="{ED1843C7-E006-4664-AE49-A469ADD8F040}"/>
              </a:ext>
            </a:extLst>
          </p:cNvPr>
          <p:cNvSpPr txBox="1"/>
          <p:nvPr/>
        </p:nvSpPr>
        <p:spPr>
          <a:xfrm>
            <a:off x="3202903" y="4601423"/>
            <a:ext cx="7742227"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Wie </a:t>
            </a:r>
            <a:r>
              <a:rPr lang="en-GB" sz="2200" dirty="0" err="1">
                <a:solidFill>
                  <a:srgbClr val="1F4E79"/>
                </a:solidFill>
                <a:latin typeface="Century Gothic" panose="020B0502020202020204" pitchFamily="34" charset="0"/>
              </a:rPr>
              <a:t>findest</a:t>
            </a:r>
            <a:r>
              <a:rPr lang="en-GB" sz="2200" dirty="0">
                <a:solidFill>
                  <a:srgbClr val="1F4E79"/>
                </a:solidFill>
                <a:latin typeface="Century Gothic" panose="020B0502020202020204" pitchFamily="34" charset="0"/>
              </a:rPr>
              <a:t> du </a:t>
            </a:r>
            <a:r>
              <a:rPr lang="en-GB" sz="2200" b="1" dirty="0">
                <a:solidFill>
                  <a:srgbClr val="1F4E79"/>
                </a:solidFill>
                <a:latin typeface="Century Gothic" panose="020B0502020202020204" pitchFamily="34" charset="0"/>
              </a:rPr>
              <a:t>das Essen</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finde</a:t>
            </a:r>
            <a:r>
              <a:rPr lang="en-GB" sz="2200" dirty="0">
                <a:solidFill>
                  <a:srgbClr val="1F4E79"/>
                </a:solidFill>
                <a:latin typeface="Century Gothic" panose="020B0502020202020204" pitchFamily="34" charset="0"/>
              </a:rPr>
              <a:t> </a:t>
            </a:r>
            <a:r>
              <a:rPr lang="en-GB" sz="2200" b="1" dirty="0">
                <a:solidFill>
                  <a:srgbClr val="1F4E79"/>
                </a:solidFill>
                <a:latin typeface="Century Gothic" panose="020B0502020202020204" pitchFamily="34" charset="0"/>
              </a:rPr>
              <a:t>es</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lecker</a:t>
            </a:r>
            <a:r>
              <a:rPr lang="en-GB" sz="2200" dirty="0">
                <a:solidFill>
                  <a:srgbClr val="1F4E79"/>
                </a:solidFill>
                <a:latin typeface="Century Gothic" panose="020B0502020202020204" pitchFamily="34" charset="0"/>
              </a:rPr>
              <a:t>. </a:t>
            </a:r>
          </a:p>
        </p:txBody>
      </p:sp>
      <p:sp>
        <p:nvSpPr>
          <p:cNvPr id="60" name="TextBox 59">
            <a:extLst>
              <a:ext uri="{FF2B5EF4-FFF2-40B4-BE49-F238E27FC236}">
                <a16:creationId xmlns:a16="http://schemas.microsoft.com/office/drawing/2014/main" id="{0BC0CEA9-D792-4117-82F9-DA5CF08B0659}"/>
              </a:ext>
            </a:extLst>
          </p:cNvPr>
          <p:cNvSpPr txBox="1"/>
          <p:nvPr/>
        </p:nvSpPr>
        <p:spPr>
          <a:xfrm>
            <a:off x="3162923" y="5614248"/>
            <a:ext cx="7742227"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Wie </a:t>
            </a:r>
            <a:r>
              <a:rPr lang="en-GB" sz="2200" dirty="0" err="1">
                <a:solidFill>
                  <a:srgbClr val="1F4E79"/>
                </a:solidFill>
                <a:latin typeface="Century Gothic" panose="020B0502020202020204" pitchFamily="34" charset="0"/>
              </a:rPr>
              <a:t>findest</a:t>
            </a:r>
            <a:r>
              <a:rPr lang="en-GB" sz="2200" dirty="0">
                <a:solidFill>
                  <a:srgbClr val="1F4E79"/>
                </a:solidFill>
                <a:latin typeface="Century Gothic" panose="020B0502020202020204" pitchFamily="34" charset="0"/>
              </a:rPr>
              <a:t> du </a:t>
            </a:r>
            <a:r>
              <a:rPr lang="en-GB" sz="2200" b="1" dirty="0">
                <a:solidFill>
                  <a:srgbClr val="1F4E79"/>
                </a:solidFill>
                <a:latin typeface="Century Gothic" panose="020B0502020202020204" pitchFamily="34" charset="0"/>
              </a:rPr>
              <a:t>den </a:t>
            </a:r>
            <a:r>
              <a:rPr lang="en-GB" sz="2200" b="1" dirty="0" err="1">
                <a:solidFill>
                  <a:srgbClr val="1F4E79"/>
                </a:solidFill>
                <a:latin typeface="Century Gothic" panose="020B0502020202020204" pitchFamily="34" charset="0"/>
              </a:rPr>
              <a:t>Unterricht</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finde</a:t>
            </a:r>
            <a:r>
              <a:rPr lang="en-GB" sz="2200" dirty="0">
                <a:solidFill>
                  <a:srgbClr val="1F4E79"/>
                </a:solidFill>
                <a:latin typeface="Century Gothic" panose="020B0502020202020204" pitchFamily="34" charset="0"/>
              </a:rPr>
              <a:t> </a:t>
            </a:r>
            <a:r>
              <a:rPr lang="en-GB" sz="2200" b="1" dirty="0" err="1">
                <a:solidFill>
                  <a:srgbClr val="1F4E79"/>
                </a:solidFill>
                <a:latin typeface="Century Gothic" panose="020B0502020202020204" pitchFamily="34" charset="0"/>
              </a:rPr>
              <a:t>ihn</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leicht</a:t>
            </a:r>
            <a:r>
              <a:rPr lang="en-GB" sz="2200" dirty="0">
                <a:solidFill>
                  <a:srgbClr val="1F4E79"/>
                </a:solidFill>
                <a:latin typeface="Century Gothic" panose="020B0502020202020204" pitchFamily="34" charset="0"/>
              </a:rPr>
              <a:t>. </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080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5" grpId="0"/>
      <p:bldP spid="56" grpId="0"/>
      <p:bldP spid="57" grpId="0"/>
      <p:bldP spid="58" grpId="0"/>
      <p:bldP spid="59" grpId="0"/>
      <p:bldP spid="6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22885"/>
            <a:ext cx="5631481" cy="707849"/>
          </a:xfrm>
        </p:spPr>
        <p:txBody>
          <a:bodyPr>
            <a:normAutofit/>
          </a:bodyPr>
          <a:lstStyle/>
          <a:p>
            <a:r>
              <a:rPr lang="en-GB" sz="3600" b="1" dirty="0" err="1">
                <a:solidFill>
                  <a:schemeClr val="bg1"/>
                </a:solidFill>
              </a:rPr>
              <a:t>Ein</a:t>
            </a:r>
            <a:r>
              <a:rPr lang="en-GB" sz="3600" b="1" dirty="0">
                <a:solidFill>
                  <a:schemeClr val="bg1"/>
                </a:solidFill>
              </a:rPr>
              <a:t> Dialog</a:t>
            </a:r>
          </a:p>
        </p:txBody>
      </p:sp>
      <p:pic>
        <p:nvPicPr>
          <p:cNvPr id="2050" name="Picture 2" descr="Image result for lined up talking clipart">
            <a:extLst>
              <a:ext uri="{FF2B5EF4-FFF2-40B4-BE49-F238E27FC236}">
                <a16:creationId xmlns:a16="http://schemas.microsoft.com/office/drawing/2014/main" id="{B15ABC47-34B5-4721-A625-621D5AD87EB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6" y="1249878"/>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lined up talking clipart">
            <a:extLst>
              <a:ext uri="{FF2B5EF4-FFF2-40B4-BE49-F238E27FC236}">
                <a16:creationId xmlns:a16="http://schemas.microsoft.com/office/drawing/2014/main" id="{11B87876-D844-4512-A4C6-FDCF677DB22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5" y="2091747"/>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lined up talking clipart">
            <a:extLst>
              <a:ext uri="{FF2B5EF4-FFF2-40B4-BE49-F238E27FC236}">
                <a16:creationId xmlns:a16="http://schemas.microsoft.com/office/drawing/2014/main" id="{F4B417F4-6D9E-4C4C-8C59-537430A6A21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5" y="2918626"/>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lined up talking clipart">
            <a:extLst>
              <a:ext uri="{FF2B5EF4-FFF2-40B4-BE49-F238E27FC236}">
                <a16:creationId xmlns:a16="http://schemas.microsoft.com/office/drawing/2014/main" id="{C0D98D55-065E-42A7-9332-520B56117D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00" y="3762726"/>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lined up talking clipart">
            <a:extLst>
              <a:ext uri="{FF2B5EF4-FFF2-40B4-BE49-F238E27FC236}">
                <a16:creationId xmlns:a16="http://schemas.microsoft.com/office/drawing/2014/main" id="{437E9AD0-53A9-4EF9-BCC5-8FE3B28E636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300" y="4589680"/>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lined up talking clipart">
            <a:extLst>
              <a:ext uri="{FF2B5EF4-FFF2-40B4-BE49-F238E27FC236}">
                <a16:creationId xmlns:a16="http://schemas.microsoft.com/office/drawing/2014/main" id="{3F7DF04C-1444-498C-BAB7-9A50D9D8164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00" y="5433705"/>
            <a:ext cx="1804987" cy="916819"/>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a:extLst>
              <a:ext uri="{FF2B5EF4-FFF2-40B4-BE49-F238E27FC236}">
                <a16:creationId xmlns:a16="http://schemas.microsoft.com/office/drawing/2014/main" id="{9131E583-BF1F-4EEC-AFE2-98AC39758EDD}"/>
              </a:ext>
            </a:extLst>
          </p:cNvPr>
          <p:cNvSpPr/>
          <p:nvPr/>
        </p:nvSpPr>
        <p:spPr>
          <a:xfrm>
            <a:off x="8032972" y="1464290"/>
            <a:ext cx="2826577" cy="1683644"/>
          </a:xfrm>
          <a:prstGeom prst="wedgeRoundRectCallout">
            <a:avLst>
              <a:gd name="adj1" fmla="val 94985"/>
              <a:gd name="adj2" fmla="val 11291"/>
              <a:gd name="adj3" fmla="val 16667"/>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Aha, </a:t>
            </a:r>
            <a:r>
              <a:rPr lang="en-GB" sz="2400" dirty="0" err="1">
                <a:latin typeface="Century Gothic" panose="020B0502020202020204" pitchFamily="34" charset="0"/>
              </a:rPr>
              <a:t>interessant</a:t>
            </a:r>
            <a:r>
              <a:rPr lang="en-GB" sz="2400" dirty="0">
                <a:latin typeface="Century Gothic" panose="020B0502020202020204" pitchFamily="34" charset="0"/>
              </a:rPr>
              <a:t>! </a:t>
            </a:r>
          </a:p>
          <a:p>
            <a:pPr algn="ctr"/>
            <a:r>
              <a:rPr lang="en-GB" sz="2400" dirty="0">
                <a:latin typeface="Century Gothic" panose="020B0502020202020204" pitchFamily="34" charset="0"/>
              </a:rPr>
              <a:t>Toll! </a:t>
            </a:r>
          </a:p>
          <a:p>
            <a:pPr algn="ctr"/>
            <a:r>
              <a:rPr lang="en-GB" sz="2400" dirty="0" err="1">
                <a:latin typeface="Century Gothic" panose="020B0502020202020204" pitchFamily="34" charset="0"/>
              </a:rPr>
              <a:t>Echt</a:t>
            </a:r>
            <a:r>
              <a:rPr lang="en-GB" sz="2400" dirty="0">
                <a:latin typeface="Century Gothic" panose="020B0502020202020204" pitchFamily="34" charset="0"/>
              </a:rPr>
              <a:t>? </a:t>
            </a:r>
          </a:p>
          <a:p>
            <a:pPr algn="ctr"/>
            <a:r>
              <a:rPr lang="en-GB" sz="2400" dirty="0">
                <a:latin typeface="Century Gothic" panose="020B0502020202020204" pitchFamily="34" charset="0"/>
              </a:rPr>
              <a:t>Ach so!</a:t>
            </a:r>
            <a:endParaRPr lang="en-GB" sz="2800" dirty="0">
              <a:latin typeface="Century Gothic" panose="020B0502020202020204" pitchFamily="34" charset="0"/>
            </a:endParaRPr>
          </a:p>
        </p:txBody>
      </p:sp>
      <p:pic>
        <p:nvPicPr>
          <p:cNvPr id="2054" name="Picture 6" descr="Image result for two thumbs up emoji clipart">
            <a:extLst>
              <a:ext uri="{FF2B5EF4-FFF2-40B4-BE49-F238E27FC236}">
                <a16:creationId xmlns:a16="http://schemas.microsoft.com/office/drawing/2014/main" id="{2C7F6BB7-179C-44DE-8C1D-9D6C27FDB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484" y="1419531"/>
            <a:ext cx="1214438" cy="94297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3533180-1475-4E66-90BF-522A6E40D8DE}"/>
              </a:ext>
            </a:extLst>
          </p:cNvPr>
          <p:cNvSpPr/>
          <p:nvPr/>
        </p:nvSpPr>
        <p:spPr>
          <a:xfrm>
            <a:off x="3165567" y="1316443"/>
            <a:ext cx="2374933" cy="1094189"/>
          </a:xfrm>
          <a:prstGeom prst="wedgeEllipseCallout">
            <a:avLst>
              <a:gd name="adj1" fmla="val -53222"/>
              <a:gd name="adj2" fmla="val 4408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Essen?</a:t>
            </a:r>
            <a:endParaRPr lang="en-GB" sz="3200" dirty="0">
              <a:latin typeface="Century Gothic" panose="020B0502020202020204" pitchFamily="34" charset="0"/>
            </a:endParaRPr>
          </a:p>
        </p:txBody>
      </p:sp>
      <p:sp>
        <p:nvSpPr>
          <p:cNvPr id="28" name="Speech Bubble: Oval 27">
            <a:extLst>
              <a:ext uri="{FF2B5EF4-FFF2-40B4-BE49-F238E27FC236}">
                <a16:creationId xmlns:a16="http://schemas.microsoft.com/office/drawing/2014/main" id="{AF4852A6-1CF9-4FE4-ADB1-7875F79BD5C6}"/>
              </a:ext>
            </a:extLst>
          </p:cNvPr>
          <p:cNvSpPr/>
          <p:nvPr/>
        </p:nvSpPr>
        <p:spPr>
          <a:xfrm>
            <a:off x="4978165" y="2073791"/>
            <a:ext cx="2833992" cy="1154243"/>
          </a:xfrm>
          <a:prstGeom prst="wedgeEllipseCallout">
            <a:avLst>
              <a:gd name="adj1" fmla="val 51844"/>
              <a:gd name="adj2" fmla="val 4667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Uniform?</a:t>
            </a:r>
            <a:endParaRPr lang="en-GB" sz="3200" dirty="0">
              <a:latin typeface="Century Gothic" panose="020B0502020202020204" pitchFamily="34" charset="0"/>
            </a:endParaRPr>
          </a:p>
        </p:txBody>
      </p:sp>
      <p:sp>
        <p:nvSpPr>
          <p:cNvPr id="29" name="Speech Bubble: Oval 28">
            <a:extLst>
              <a:ext uri="{FF2B5EF4-FFF2-40B4-BE49-F238E27FC236}">
                <a16:creationId xmlns:a16="http://schemas.microsoft.com/office/drawing/2014/main" id="{BE53F87C-3132-4850-9451-F4BD0D39DA40}"/>
              </a:ext>
            </a:extLst>
          </p:cNvPr>
          <p:cNvSpPr/>
          <p:nvPr/>
        </p:nvSpPr>
        <p:spPr>
          <a:xfrm>
            <a:off x="3374112" y="3322288"/>
            <a:ext cx="4855488" cy="929871"/>
          </a:xfrm>
          <a:prstGeom prst="wedgeEllipseCallout">
            <a:avLst>
              <a:gd name="adj1" fmla="val -53222"/>
              <a:gd name="adj2" fmla="val 4408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Hausaufgaben</a:t>
            </a:r>
            <a:r>
              <a:rPr lang="en-GB" sz="3200" b="1" dirty="0">
                <a:latin typeface="Century Gothic" panose="020B0502020202020204" pitchFamily="34" charset="0"/>
              </a:rPr>
              <a:t>?</a:t>
            </a:r>
            <a:endParaRPr lang="en-GB" sz="3200" dirty="0">
              <a:latin typeface="Century Gothic" panose="020B0502020202020204" pitchFamily="34" charset="0"/>
            </a:endParaRPr>
          </a:p>
        </p:txBody>
      </p:sp>
      <p:sp>
        <p:nvSpPr>
          <p:cNvPr id="30" name="Speech Bubble: Oval 29">
            <a:extLst>
              <a:ext uri="{FF2B5EF4-FFF2-40B4-BE49-F238E27FC236}">
                <a16:creationId xmlns:a16="http://schemas.microsoft.com/office/drawing/2014/main" id="{3B11FD0F-3D5D-4DD8-B454-7AD22A39BA92}"/>
              </a:ext>
            </a:extLst>
          </p:cNvPr>
          <p:cNvSpPr/>
          <p:nvPr/>
        </p:nvSpPr>
        <p:spPr>
          <a:xfrm>
            <a:off x="4676931" y="4313350"/>
            <a:ext cx="3356041" cy="1154243"/>
          </a:xfrm>
          <a:prstGeom prst="wedgeEllipseCallout">
            <a:avLst>
              <a:gd name="adj1" fmla="val 51844"/>
              <a:gd name="adj2" fmla="val 4667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latin typeface="Century Gothic" panose="020B0502020202020204" pitchFamily="34" charset="0"/>
              </a:rPr>
              <a:t>Unterricht</a:t>
            </a:r>
            <a:r>
              <a:rPr lang="en-GB" sz="3200" b="1" dirty="0">
                <a:latin typeface="Century Gothic" panose="020B0502020202020204" pitchFamily="34" charset="0"/>
              </a:rPr>
              <a:t>?</a:t>
            </a:r>
            <a:endParaRPr lang="en-GB" sz="3200" dirty="0">
              <a:latin typeface="Century Gothic" panose="020B0502020202020204" pitchFamily="34" charset="0"/>
            </a:endParaRPr>
          </a:p>
        </p:txBody>
      </p:sp>
      <p:sp>
        <p:nvSpPr>
          <p:cNvPr id="31" name="Speech Bubble: Oval 30">
            <a:extLst>
              <a:ext uri="{FF2B5EF4-FFF2-40B4-BE49-F238E27FC236}">
                <a16:creationId xmlns:a16="http://schemas.microsoft.com/office/drawing/2014/main" id="{AA049075-E582-401D-8D1E-CC33B79BA182}"/>
              </a:ext>
            </a:extLst>
          </p:cNvPr>
          <p:cNvSpPr/>
          <p:nvPr/>
        </p:nvSpPr>
        <p:spPr>
          <a:xfrm>
            <a:off x="2933305" y="5135845"/>
            <a:ext cx="2407934" cy="1154243"/>
          </a:xfrm>
          <a:prstGeom prst="wedgeEllipseCallout">
            <a:avLst>
              <a:gd name="adj1" fmla="val -53222"/>
              <a:gd name="adj2" fmla="val 4408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Lehrer?</a:t>
            </a:r>
            <a:endParaRPr lang="en-GB" sz="3200" dirty="0">
              <a:latin typeface="Century Gothic" panose="020B0502020202020204" pitchFamily="34" charset="0"/>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07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6327"/>
            <a:ext cx="5706319" cy="707849"/>
          </a:xfrm>
        </p:spPr>
        <p:txBody>
          <a:bodyPr>
            <a:normAutofit/>
          </a:bodyPr>
          <a:lstStyle/>
          <a:p>
            <a:r>
              <a:rPr lang="en-GB" sz="3600" b="1" dirty="0" err="1">
                <a:solidFill>
                  <a:schemeClr val="bg1"/>
                </a:solidFill>
                <a:latin typeface="Century Gothic" panose="020B0502020202020204" pitchFamily="34" charset="0"/>
              </a:rPr>
              <a:t>Hausaufgaben</a:t>
            </a:r>
            <a:endParaRPr lang="en-GB" sz="3600" b="1" dirty="0">
              <a:solidFill>
                <a:schemeClr val="bg1"/>
              </a:solidFill>
              <a:latin typeface="Century Gothic" panose="020B0502020202020204" pitchFamily="34" charset="0"/>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a:defRPr/>
            </a:pPr>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a:defRPr/>
            </a:pPr>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a:defRPr/>
            </a:pPr>
            <a:r>
              <a:rPr lang="en-GB" sz="2400">
                <a:solidFill>
                  <a:srgbClr val="115076"/>
                </a:solidFill>
                <a:latin typeface="Century Gothic" panose="020B0502020202020204" pitchFamily="34" charset="0"/>
                <a:hlinkClick r:id="rId6"/>
              </a:rPr>
              <a:t>Student </a:t>
            </a:r>
            <a:r>
              <a:rPr lang="en-GB" sz="2400" dirty="0">
                <a:solidFill>
                  <a:srgbClr val="115076"/>
                </a:solidFill>
                <a:latin typeface="Century Gothic" panose="020B0502020202020204" pitchFamily="34" charset="0"/>
                <a:hlinkClick r:id="rId6"/>
              </a:rPr>
              <a:t>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a:defRPr/>
            </a:pPr>
            <a:r>
              <a:rPr lang="en-GB" sz="2400" dirty="0">
                <a:solidFill>
                  <a:srgbClr val="115076"/>
                </a:solidFill>
                <a:latin typeface="Century Gothic" panose="020B0502020202020204" pitchFamily="34" charset="0"/>
                <a:hlinkClick r:id="rId7"/>
              </a:rPr>
              <a:t>Quizlet link</a:t>
            </a:r>
            <a:br>
              <a:rPr lang="en-GB" sz="2400" dirty="0">
                <a:solidFill>
                  <a:prstClr val="black"/>
                </a:solidFill>
                <a:hlinkClick r:id="rId7"/>
              </a:rPr>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BF0F5AE4-4B6C-451E-9A7D-9E5992FAC32A}"/>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3250524" y="2598914"/>
            <a:ext cx="1123581" cy="1123581"/>
          </a:xfrm>
          <a:prstGeom prst="rect">
            <a:avLst/>
          </a:prstGeom>
          <a:noFill/>
          <a:ln>
            <a:noFill/>
          </a:ln>
        </p:spPr>
      </p:pic>
      <p:sp>
        <p:nvSpPr>
          <p:cNvPr id="18" name="Rectangle 17"/>
          <p:cNvSpPr/>
          <p:nvPr/>
        </p:nvSpPr>
        <p:spPr>
          <a:xfrm>
            <a:off x="175149" y="5373936"/>
            <a:ext cx="11066804" cy="984885"/>
          </a:xfrm>
          <a:prstGeom prst="rect">
            <a:avLst/>
          </a:prstGeom>
        </p:spPr>
        <p:txBody>
          <a:bodyPr wrap="square">
            <a:spAutoFit/>
          </a:bodyPr>
          <a:lstStyle/>
          <a:p>
            <a:pPr>
              <a:defRPr/>
            </a:pPr>
            <a:r>
              <a:rPr lang="en-GB" sz="2000" b="1" dirty="0">
                <a:solidFill>
                  <a:srgbClr val="5B9BD5">
                    <a:lumMod val="50000"/>
                  </a:srgbClr>
                </a:solidFill>
                <a:latin typeface="Century Gothic" panose="020F0302020204030204"/>
              </a:rPr>
              <a:t>In addition, revisit:	</a:t>
            </a:r>
            <a:r>
              <a:rPr lang="en-GB" sz="2000" dirty="0">
                <a:solidFill>
                  <a:srgbClr val="5B9BD5">
                    <a:lumMod val="50000"/>
                  </a:srgbClr>
                </a:solidFill>
                <a:latin typeface="Century Gothic" panose="020F0302020204030204"/>
                <a:hlinkClick r:id="rId10"/>
              </a:rPr>
              <a:t>Term 2.1 Week 2</a:t>
            </a:r>
            <a:endParaRPr lang="en-GB" sz="2000" dirty="0">
              <a:solidFill>
                <a:srgbClr val="5B9BD5">
                  <a:lumMod val="50000"/>
                </a:srgbClr>
              </a:solidFill>
              <a:latin typeface="Century Gothic" panose="020F0302020204030204"/>
            </a:endParaRPr>
          </a:p>
          <a:p>
            <a:pPr>
              <a:defRPr/>
            </a:pPr>
            <a:r>
              <a:rPr lang="en-GB" sz="2000" dirty="0">
                <a:solidFill>
                  <a:srgbClr val="5B9BD5">
                    <a:lumMod val="50000"/>
                  </a:srgbClr>
                </a:solidFill>
                <a:latin typeface="Century Gothic" panose="020F0302020204030204"/>
              </a:rPr>
              <a:t>			</a:t>
            </a:r>
            <a:r>
              <a:rPr lang="en-GB" sz="2000" dirty="0">
                <a:solidFill>
                  <a:srgbClr val="5B9BD5">
                    <a:lumMod val="50000"/>
                  </a:srgbClr>
                </a:solidFill>
                <a:latin typeface="Century Gothic" panose="020F0302020204030204"/>
                <a:hlinkClick r:id="rId11"/>
              </a:rPr>
              <a:t>Term 1.2 Week 3</a:t>
            </a:r>
            <a:br>
              <a:rPr lang="en-GB" sz="2000" dirty="0">
                <a:solidFill>
                  <a:srgbClr val="5B9BD5">
                    <a:lumMod val="50000"/>
                  </a:srgbClr>
                </a:solidFill>
                <a:latin typeface="Century Gothic" panose="020F0302020204030204"/>
              </a:rPr>
            </a:br>
            <a:endParaRPr lang="en-GB" dirty="0">
              <a:solidFill>
                <a:prstClr val="black"/>
              </a:solidFill>
              <a:latin typeface="Century Gothic" panose="020F0302020204030204"/>
            </a:endParaRPr>
          </a:p>
        </p:txBody>
      </p:sp>
    </p:spTree>
    <p:extLst>
      <p:ext uri="{BB962C8B-B14F-4D97-AF65-F5344CB8AC3E}">
        <p14:creationId xmlns:p14="http://schemas.microsoft.com/office/powerpoint/2010/main" val="237745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2D67-6F80-C64C-882B-E9811C1229A0}"/>
              </a:ext>
            </a:extLst>
          </p:cNvPr>
          <p:cNvSpPr>
            <a:spLocks noGrp="1"/>
          </p:cNvSpPr>
          <p:nvPr>
            <p:ph type="title"/>
          </p:nvPr>
        </p:nvSpPr>
        <p:spPr>
          <a:xfrm>
            <a:off x="5374710" y="-235712"/>
            <a:ext cx="1455821" cy="204345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29452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ei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ei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langsam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at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1676-1CD1-DE49-87FF-80F7693BB9F7}"/>
              </a:ext>
            </a:extLst>
          </p:cNvPr>
          <p:cNvSpPr>
            <a:spLocks noGrp="1"/>
          </p:cNvSpPr>
          <p:nvPr>
            <p:ph type="title"/>
          </p:nvPr>
        </p:nvSpPr>
        <p:spPr>
          <a:xfrm>
            <a:off x="5158005" y="44285"/>
            <a:ext cx="1888958"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17757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pic>
        <p:nvPicPr>
          <p:cNvPr id="4" name="Picture 3" descr="tall man next to a big ruler held by a small girl"/>
          <p:cNvPicPr>
            <a:picLocks noChangeAspect="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21473" y="432262"/>
            <a:ext cx="1549053" cy="3864435"/>
          </a:xfrm>
          <a:prstGeom prst="rect">
            <a:avLst/>
          </a:prstGeom>
        </p:spPr>
      </p:pic>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999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groß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5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3BF5E8762EE0449D3823C508913C81" ma:contentTypeVersion="11" ma:contentTypeDescription="Create a new document." ma:contentTypeScope="" ma:versionID="16604149a4c1cc926b4060118fc6d215">
  <xsd:schema xmlns:xsd="http://www.w3.org/2001/XMLSchema" xmlns:xs="http://www.w3.org/2001/XMLSchema" xmlns:p="http://schemas.microsoft.com/office/2006/metadata/properties" xmlns:ns3="821d8d1e-2d28-40eb-bb36-67723256abb1" xmlns:ns4="66db6620-ab86-4110-8c07-04a250b58960" targetNamespace="http://schemas.microsoft.com/office/2006/metadata/properties" ma:root="true" ma:fieldsID="29868fad3860a646cb354d5fc08e4a12" ns3:_="" ns4:_="">
    <xsd:import namespace="821d8d1e-2d28-40eb-bb36-67723256abb1"/>
    <xsd:import namespace="66db6620-ab86-4110-8c07-04a250b5896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d8d1e-2d28-40eb-bb36-67723256ab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db6620-ab86-4110-8c07-04a250b5896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9476A4-972E-4499-82BB-0C8FA306E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1d8d1e-2d28-40eb-bb36-67723256abb1"/>
    <ds:schemaRef ds:uri="66db6620-ab86-4110-8c07-04a250b58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731C9C-99C4-418A-8DD0-CB6A6AB5B320}">
  <ds:schemaRefs>
    <ds:schemaRef ds:uri="http://schemas.microsoft.com/sharepoint/v3/contenttype/forms"/>
  </ds:schemaRefs>
</ds:datastoreItem>
</file>

<file path=customXml/itemProps3.xml><?xml version="1.0" encoding="utf-8"?>
<ds:datastoreItem xmlns:ds="http://schemas.openxmlformats.org/officeDocument/2006/customXml" ds:itemID="{F1EC4321-F801-4A0C-8484-59BE46941028}">
  <ds:schemaRefs>
    <ds:schemaRef ds:uri="http://purl.org/dc/terms/"/>
    <ds:schemaRef ds:uri="http://schemas.microsoft.com/office/2006/metadata/properties"/>
    <ds:schemaRef ds:uri="http://schemas.microsoft.com/office/2006/documentManagement/types"/>
    <ds:schemaRef ds:uri="821d8d1e-2d28-40eb-bb36-67723256abb1"/>
    <ds:schemaRef ds:uri="http://purl.org/dc/elements/1.1/"/>
    <ds:schemaRef ds:uri="http://schemas.openxmlformats.org/package/2006/metadata/core-properties"/>
    <ds:schemaRef ds:uri="66db6620-ab86-4110-8c07-04a250b58960"/>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German_template (1)</Template>
  <TotalTime>6484</TotalTime>
  <Words>7618</Words>
  <Application>Microsoft Macintosh PowerPoint</Application>
  <PresentationFormat>Widescreen</PresentationFormat>
  <Paragraphs>841</Paragraphs>
  <Slides>52</Slides>
  <Notes>52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52</vt:i4>
      </vt:variant>
    </vt:vector>
  </HeadingPairs>
  <TitlesOfParts>
    <vt:vector size="62" baseType="lpstr">
      <vt:lpstr>arial</vt:lpstr>
      <vt:lpstr>Calibri</vt:lpstr>
      <vt:lpstr>Calibri Light</vt:lpstr>
      <vt:lpstr>Century Gothic</vt:lpstr>
      <vt:lpstr>Tw Cen MT</vt:lpstr>
      <vt:lpstr>1_Office Theme</vt:lpstr>
      <vt:lpstr>2_Office Theme</vt:lpstr>
      <vt:lpstr>3_Office Theme</vt:lpstr>
      <vt:lpstr>5_Office Theme</vt:lpstr>
      <vt:lpstr>6_Office Theme</vt:lpstr>
      <vt:lpstr>How do you find it / them? What do you think of…? </vt:lpstr>
      <vt:lpstr>s </vt:lpstr>
      <vt:lpstr>s </vt:lpstr>
      <vt:lpstr>s </vt:lpstr>
      <vt:lpstr>s</vt:lpstr>
      <vt:lpstr>s</vt:lpstr>
      <vt:lpstr>s</vt:lpstr>
      <vt:lpstr>ß </vt:lpstr>
      <vt:lpstr>ß </vt:lpstr>
      <vt:lpstr>ß </vt:lpstr>
      <vt:lpstr>ß</vt:lpstr>
      <vt:lpstr>ß</vt:lpstr>
      <vt:lpstr>ß</vt:lpstr>
      <vt:lpstr>PowerPoint Presentation</vt:lpstr>
      <vt:lpstr>PowerPoint Presentation</vt:lpstr>
      <vt:lpstr>finden – to find </vt:lpstr>
      <vt:lpstr>Wie findest du …?</vt:lpstr>
      <vt:lpstr>Wie findest du …?</vt:lpstr>
      <vt:lpstr>Wie findest du …?</vt:lpstr>
      <vt:lpstr>Wie findest du …?</vt:lpstr>
      <vt:lpstr>Wie findest du …?</vt:lpstr>
      <vt:lpstr>Grammatik</vt:lpstr>
      <vt:lpstr>Ich, du oder Wolfgang?</vt:lpstr>
      <vt:lpstr>Ich, du oder Wolfgang?</vt:lpstr>
      <vt:lpstr>Ich, du oder Wolfgang?</vt:lpstr>
      <vt:lpstr>Ich, du oder Wolfgang?</vt:lpstr>
      <vt:lpstr>Ich, du oder Wolfgang?</vt:lpstr>
      <vt:lpstr>Ich, du oder Wolfgang?</vt:lpstr>
      <vt:lpstr>ihn, es, sie oder sie (Pl.)?</vt:lpstr>
      <vt:lpstr>ihn, es, sie oder sie (Pl.)?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find it / them? What do you think of…? </vt:lpstr>
      <vt:lpstr>s, ss, ß</vt:lpstr>
      <vt:lpstr>Was passt nicht in die Reihe?</vt:lpstr>
      <vt:lpstr>Vokabeln</vt:lpstr>
      <vt:lpstr>Schreib die Liste!</vt:lpstr>
      <vt:lpstr>Wie findest du das?</vt:lpstr>
      <vt:lpstr>Wie findest du das?</vt:lpstr>
      <vt:lpstr>Wie findest du das?</vt:lpstr>
      <vt:lpstr>Wie findest du das?</vt:lpstr>
      <vt:lpstr>Wie findest du das?</vt:lpstr>
      <vt:lpstr>Ein Dialog</vt:lpstr>
      <vt:lpstr>Hausaufgaben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Mary Richardson</cp:lastModifiedBy>
  <cp:revision>410</cp:revision>
  <dcterms:created xsi:type="dcterms:W3CDTF">2019-12-04T12:16:07Z</dcterms:created>
  <dcterms:modified xsi:type="dcterms:W3CDTF">2021-12-20T11:27:07Z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0x0101004D3BF5E8762EE0449D3823C508913C81</vt:lpwstr>
  </property>
</Properties>
</file>