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9" r:id="rId3"/>
    <p:sldId id="261" r:id="rId4"/>
    <p:sldId id="263" r:id="rId5"/>
    <p:sldId id="260"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076"/>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47756" autoAdjust="0"/>
  </p:normalViewPr>
  <p:slideViewPr>
    <p:cSldViewPr snapToGrid="0">
      <p:cViewPr varScale="1">
        <p:scale>
          <a:sx n="52" d="100"/>
          <a:sy n="52" d="100"/>
        </p:scale>
        <p:origin x="27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15/05/2019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203921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There</a:t>
            </a:r>
            <a:r>
              <a:rPr lang="en-GB" baseline="0" dirty="0" smtClean="0"/>
              <a:t> are different activities that can be done with this poem, as suggested on the following slides.</a:t>
            </a:r>
            <a:br>
              <a:rPr lang="en-GB" baseline="0" dirty="0" smtClean="0"/>
            </a:br>
            <a:r>
              <a:rPr lang="en-GB" baseline="0" dirty="0" smtClean="0"/>
              <a:t>1) Read aloud</a:t>
            </a:r>
            <a:br>
              <a:rPr lang="en-GB" baseline="0" dirty="0" smtClean="0"/>
            </a:br>
            <a:r>
              <a:rPr lang="en-GB" baseline="0" dirty="0" smtClean="0"/>
              <a:t>Students could simply try to read it aloud, applying their SSC knowledge in trying to decode (read aloud) the text accurately and also to ask their teacher about any vocabulary they don’t know.  To do this, they will need to be able to pronounce the </a:t>
            </a:r>
            <a:r>
              <a:rPr lang="en-GB" baseline="0" dirty="0" smtClean="0"/>
              <a:t>unknown </a:t>
            </a:r>
            <a:r>
              <a:rPr lang="en-GB" baseline="0" dirty="0" smtClean="0"/>
              <a:t>words</a:t>
            </a:r>
            <a:r>
              <a:rPr lang="en-GB"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teacher leads a whole class check of comprehension at the end.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Word frequency rankings (1 is the most common word in French): </a:t>
            </a:r>
            <a:br>
              <a:rPr lang="en-GB" baseline="0" dirty="0" smtClean="0"/>
            </a:br>
            <a:r>
              <a:rPr lang="en-GB" b="1" baseline="0" dirty="0" err="1" smtClean="0"/>
              <a:t>où</a:t>
            </a:r>
            <a:r>
              <a:rPr lang="en-GB" baseline="0" dirty="0" smtClean="0"/>
              <a:t> [48]; </a:t>
            </a:r>
            <a:r>
              <a:rPr lang="en-GB" b="1" baseline="0" dirty="0" err="1" smtClean="0"/>
              <a:t>être</a:t>
            </a:r>
            <a:r>
              <a:rPr lang="en-GB" baseline="0" dirty="0" smtClean="0"/>
              <a:t> [5]; </a:t>
            </a:r>
            <a:r>
              <a:rPr lang="en-GB" b="1" baseline="0" dirty="0" err="1" smtClean="0"/>
              <a:t>dans</a:t>
            </a:r>
            <a:r>
              <a:rPr lang="en-GB" baseline="0" dirty="0" smtClean="0"/>
              <a:t> [11]; </a:t>
            </a:r>
            <a:r>
              <a:rPr lang="en-GB" b="1" baseline="0" dirty="0" err="1" smtClean="0"/>
              <a:t>magasin</a:t>
            </a:r>
            <a:r>
              <a:rPr lang="en-GB" b="1" baseline="0" dirty="0" smtClean="0"/>
              <a:t> </a:t>
            </a:r>
            <a:r>
              <a:rPr lang="en-GB" baseline="0" dirty="0" smtClean="0"/>
              <a:t>[1736]; </a:t>
            </a:r>
            <a:r>
              <a:rPr lang="en-GB" b="1" baseline="0" dirty="0" err="1" smtClean="0"/>
              <a:t>cinéma</a:t>
            </a:r>
            <a:r>
              <a:rPr lang="en-GB" baseline="0" dirty="0" smtClean="0"/>
              <a:t> [1623]; </a:t>
            </a:r>
            <a:r>
              <a:rPr lang="en-GB" b="1" baseline="0" dirty="0" smtClean="0"/>
              <a:t>rue </a:t>
            </a:r>
            <a:r>
              <a:rPr lang="en-GB" b="0" baseline="0" dirty="0" smtClean="0"/>
              <a:t>[598]</a:t>
            </a:r>
            <a:r>
              <a:rPr lang="en-GB" baseline="0" dirty="0" smtClean="0"/>
              <a:t> </a:t>
            </a:r>
            <a:r>
              <a:rPr lang="en-GB" b="1" baseline="0" dirty="0" err="1" smtClean="0"/>
              <a:t>marché</a:t>
            </a:r>
            <a:r>
              <a:rPr lang="en-GB" baseline="0" dirty="0" smtClean="0"/>
              <a:t> [280]; </a:t>
            </a:r>
            <a:r>
              <a:rPr lang="en-GB" b="1" baseline="0" dirty="0" smtClean="0"/>
              <a:t>champ</a:t>
            </a:r>
            <a:r>
              <a:rPr lang="en-GB" baseline="0" dirty="0" smtClean="0"/>
              <a:t> [847]; </a:t>
            </a:r>
            <a:r>
              <a:rPr lang="en-GB" b="1" baseline="0" dirty="0" smtClean="0"/>
              <a:t>bureau</a:t>
            </a:r>
            <a:r>
              <a:rPr lang="en-GB" baseline="0" dirty="0" smtClean="0"/>
              <a:t> [273]</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2682435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are different activities that can be done with this poem:</a:t>
            </a:r>
          </a:p>
          <a:p>
            <a:r>
              <a:rPr lang="en-GB" baseline="0" dirty="0" smtClean="0"/>
              <a:t>2) Read aloud and gap-fill</a:t>
            </a:r>
            <a:br>
              <a:rPr lang="en-GB" baseline="0" dirty="0" smtClean="0"/>
            </a:br>
            <a:r>
              <a:rPr lang="en-GB" baseline="0" dirty="0" smtClean="0"/>
              <a:t>Students have to decode accurately in order to work out how to fill the </a:t>
            </a:r>
            <a:r>
              <a:rPr lang="en-GB" baseline="0" dirty="0" smtClean="0"/>
              <a:t>gaps. </a:t>
            </a:r>
            <a:br>
              <a:rPr lang="en-GB" baseline="0" dirty="0" smtClean="0"/>
            </a:br>
            <a:r>
              <a:rPr lang="en-GB" baseline="0" dirty="0" smtClean="0"/>
              <a:t>Names </a:t>
            </a:r>
            <a:r>
              <a:rPr lang="en-GB" baseline="0" dirty="0" smtClean="0"/>
              <a:t>and places have been chosen for sounds where different spellings for the same sound are possible.  </a:t>
            </a:r>
            <a:r>
              <a:rPr lang="en-GB" baseline="0" dirty="0" smtClean="0"/>
              <a:t/>
            </a:r>
            <a:br>
              <a:rPr lang="en-GB" baseline="0" dirty="0" smtClean="0"/>
            </a:br>
            <a:r>
              <a:rPr lang="en-GB" baseline="0" dirty="0" smtClean="0"/>
              <a:t>This </a:t>
            </a:r>
            <a:r>
              <a:rPr lang="en-GB" baseline="0" dirty="0" smtClean="0"/>
              <a:t>ensures that learners are not just able to match written letter strings, without engaging with how the pronounce the words.</a:t>
            </a:r>
            <a:br>
              <a:rPr lang="en-GB" baseline="0" dirty="0" smtClean="0"/>
            </a:b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teacher leads a whole class check of comprehension at the end.</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340578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VERSION 2 (greater challenge and dual</a:t>
            </a:r>
            <a:r>
              <a:rPr lang="en-GB" baseline="0" dirty="0" smtClean="0"/>
              <a:t> purpose)</a:t>
            </a:r>
            <a:endParaRPr lang="en-GB" baseline="0" dirty="0" smtClean="0"/>
          </a:p>
          <a:p>
            <a:r>
              <a:rPr lang="en-GB" baseline="0" dirty="0" smtClean="0"/>
              <a:t>2) Read aloud and </a:t>
            </a:r>
            <a:r>
              <a:rPr lang="en-GB" baseline="0" dirty="0" smtClean="0"/>
              <a:t>gap-fill</a:t>
            </a:r>
            <a:br>
              <a:rPr lang="en-GB" baseline="0" dirty="0" smtClean="0"/>
            </a:br>
            <a:r>
              <a:rPr lang="en-GB" baseline="0" dirty="0" smtClean="0"/>
              <a:t>With this version the articles are given, and then two plausible rhyming options are provided (NB: where there are not two possible options with the same sound, a similarly written word has been chosen to at least make learners weigh up the different sounds, e.g., </a:t>
            </a:r>
            <a:r>
              <a:rPr lang="en-GB" baseline="0" dirty="0" err="1" smtClean="0"/>
              <a:t>magasin</a:t>
            </a:r>
            <a:r>
              <a:rPr lang="en-GB" baseline="0" dirty="0" smtClean="0"/>
              <a:t> / cuisine.  Students must select not only a place noun that has the correct sound, but also one that matches the gender article provided in the poem.  </a:t>
            </a:r>
            <a:br>
              <a:rPr lang="en-GB" baseline="0" dirty="0" smtClean="0"/>
            </a:br>
            <a:r>
              <a:rPr lang="en-GB" baseline="0" dirty="0" smtClean="0"/>
              <a:t/>
            </a:r>
            <a:br>
              <a:rPr lang="en-GB" baseline="0" dirty="0" smtClean="0"/>
            </a:br>
            <a:r>
              <a:rPr lang="en-GB" baseline="0" dirty="0" smtClean="0"/>
              <a:t>It is NOT expected that students will know the gender of all of these nouns.  It is to make them stop and notice that gender is significant, that they can’t proceed without knowing the gender.</a:t>
            </a:r>
            <a:br>
              <a:rPr lang="en-GB" baseline="0" dirty="0" smtClean="0"/>
            </a:br>
            <a:r>
              <a:rPr lang="en-GB" baseline="0" dirty="0" smtClean="0"/>
              <a:t>So they will need to use reference resources to check the genders, where not known.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teacher leads a whole class check of comprehension at the end.</a:t>
            </a:r>
          </a:p>
          <a:p>
            <a:r>
              <a:rPr lang="en-GB" baseline="0" dirty="0" smtClean="0"/>
              <a:t/>
            </a:r>
            <a:br>
              <a:rPr lang="en-GB" baseline="0" dirty="0" smtClean="0"/>
            </a:b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Word frequency rankings (1 is the most common word in French): </a:t>
            </a:r>
            <a:br>
              <a:rPr lang="en-GB" baseline="0" dirty="0" smtClean="0"/>
            </a:br>
            <a:r>
              <a:rPr lang="en-GB" b="1" baseline="0" dirty="0" err="1" smtClean="0"/>
              <a:t>où</a:t>
            </a:r>
            <a:r>
              <a:rPr lang="en-GB" baseline="0" dirty="0" smtClean="0"/>
              <a:t> [48]; </a:t>
            </a:r>
            <a:r>
              <a:rPr lang="en-GB" b="1" baseline="0" dirty="0" err="1" smtClean="0"/>
              <a:t>être</a:t>
            </a:r>
            <a:r>
              <a:rPr lang="en-GB" baseline="0" dirty="0" smtClean="0"/>
              <a:t> [5]; </a:t>
            </a:r>
            <a:r>
              <a:rPr lang="en-GB" b="1" baseline="0" dirty="0" err="1" smtClean="0"/>
              <a:t>dans</a:t>
            </a:r>
            <a:r>
              <a:rPr lang="en-GB" baseline="0" dirty="0" smtClean="0"/>
              <a:t> [11]; </a:t>
            </a:r>
            <a:r>
              <a:rPr lang="en-GB" b="1" baseline="0" dirty="0" err="1" smtClean="0"/>
              <a:t>magasin</a:t>
            </a:r>
            <a:r>
              <a:rPr lang="en-GB" b="1" baseline="0" dirty="0" smtClean="0"/>
              <a:t> </a:t>
            </a:r>
            <a:r>
              <a:rPr lang="en-GB" baseline="0" dirty="0" smtClean="0"/>
              <a:t>[1736]; </a:t>
            </a:r>
            <a:r>
              <a:rPr lang="en-GB" b="1" baseline="0" dirty="0" err="1" smtClean="0"/>
              <a:t>cinéma</a:t>
            </a:r>
            <a:r>
              <a:rPr lang="en-GB" baseline="0" dirty="0" smtClean="0"/>
              <a:t> [1623]; </a:t>
            </a:r>
            <a:r>
              <a:rPr lang="en-GB" b="1" baseline="0" dirty="0" smtClean="0"/>
              <a:t>rue </a:t>
            </a:r>
            <a:r>
              <a:rPr lang="en-GB" b="0" baseline="0" dirty="0" smtClean="0"/>
              <a:t>[598]</a:t>
            </a:r>
            <a:r>
              <a:rPr lang="en-GB" baseline="0" dirty="0" smtClean="0"/>
              <a:t> </a:t>
            </a:r>
            <a:r>
              <a:rPr lang="en-GB" b="1" baseline="0" dirty="0" err="1" smtClean="0"/>
              <a:t>marché</a:t>
            </a:r>
            <a:r>
              <a:rPr lang="en-GB" baseline="0" dirty="0" smtClean="0"/>
              <a:t> [280]; </a:t>
            </a:r>
            <a:r>
              <a:rPr lang="en-GB" b="1" baseline="0" dirty="0" smtClean="0"/>
              <a:t>champ</a:t>
            </a:r>
            <a:r>
              <a:rPr lang="en-GB" baseline="0" dirty="0" smtClean="0"/>
              <a:t> [847]; </a:t>
            </a:r>
            <a:r>
              <a:rPr lang="en-GB" b="1" baseline="0" dirty="0" smtClean="0"/>
              <a:t>bureau</a:t>
            </a:r>
            <a:r>
              <a:rPr lang="en-GB" baseline="0" dirty="0" smtClean="0"/>
              <a:t> [273]</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baseline="0" dirty="0" smtClean="0"/>
              <a:t/>
            </a:r>
            <a:br>
              <a:rPr lang="en-GB" baseline="0" dirty="0" smtClean="0"/>
            </a:br>
            <a:r>
              <a:rPr lang="en-GB" baseline="0" dirty="0" smtClean="0"/>
              <a:t>PLUS: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smtClean="0"/>
              <a:t>photo</a:t>
            </a:r>
            <a:r>
              <a:rPr lang="en-GB" baseline="0" dirty="0" smtClean="0"/>
              <a:t> [1412]; </a:t>
            </a:r>
            <a:r>
              <a:rPr lang="en-GB" b="1" baseline="0" dirty="0" err="1" smtClean="0"/>
              <a:t>gare</a:t>
            </a:r>
            <a:r>
              <a:rPr lang="en-GB" baseline="0" dirty="0" smtClean="0"/>
              <a:t> [2581]; </a:t>
            </a:r>
            <a:r>
              <a:rPr lang="en-GB" b="1" baseline="0" dirty="0" err="1" smtClean="0"/>
              <a:t>banque</a:t>
            </a:r>
            <a:r>
              <a:rPr lang="en-GB" baseline="0" dirty="0" smtClean="0"/>
              <a:t> [774]; </a:t>
            </a:r>
            <a:r>
              <a:rPr lang="en-GB" b="1" baseline="0" dirty="0" err="1" smtClean="0"/>
              <a:t>musée</a:t>
            </a:r>
            <a:r>
              <a:rPr lang="en-GB" baseline="0" dirty="0" smtClean="0"/>
              <a:t> [2216]; </a:t>
            </a:r>
            <a:r>
              <a:rPr lang="en-GB" b="1" baseline="0" dirty="0" smtClean="0"/>
              <a:t>statue</a:t>
            </a:r>
            <a:r>
              <a:rPr lang="en-GB" baseline="0" dirty="0" smtClean="0"/>
              <a:t> [4020]; </a:t>
            </a:r>
            <a:r>
              <a:rPr lang="en-GB" b="1" baseline="0" dirty="0" err="1" smtClean="0"/>
              <a:t>salle</a:t>
            </a:r>
            <a:r>
              <a:rPr lang="en-GB" baseline="0" dirty="0" smtClean="0"/>
              <a:t> [812]; </a:t>
            </a:r>
            <a:r>
              <a:rPr lang="en-GB" b="1" baseline="0" dirty="0" smtClean="0"/>
              <a:t>manger</a:t>
            </a:r>
            <a:r>
              <a:rPr lang="en-GB" baseline="0" dirty="0" smtClean="0"/>
              <a:t> [1338]; </a:t>
            </a:r>
            <a:r>
              <a:rPr lang="en-GB" b="1" baseline="0" dirty="0" err="1" smtClean="0"/>
              <a:t>bain</a:t>
            </a:r>
            <a:r>
              <a:rPr lang="en-GB" baseline="0" dirty="0" smtClean="0"/>
              <a:t> [3458]</a:t>
            </a:r>
            <a:br>
              <a:rPr lang="en-GB" baseline="0" dirty="0" smtClean="0"/>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1132682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3) </a:t>
            </a:r>
            <a:r>
              <a:rPr lang="en-GB" dirty="0" smtClean="0"/>
              <a:t>Peer</a:t>
            </a:r>
            <a:r>
              <a:rPr lang="en-GB" baseline="0" dirty="0" smtClean="0"/>
              <a:t> dictation [DO NOT DISPLAY THIS SLIDE TO THE CLASS]</a:t>
            </a:r>
            <a:br>
              <a:rPr lang="en-GB" baseline="0" dirty="0" smtClean="0"/>
            </a:br>
            <a:r>
              <a:rPr lang="en-GB" baseline="0" dirty="0" smtClean="0"/>
              <a:t>One pupil has the full version of the poem and reads aloud.  The other student has the gapped version and has to write in the missing words.  </a:t>
            </a:r>
            <a:br>
              <a:rPr lang="en-GB" baseline="0" dirty="0" smtClean="0"/>
            </a:br>
            <a:r>
              <a:rPr lang="en-GB" baseline="0" dirty="0" smtClean="0"/>
              <a:t>As there are several plausible spellings of each word, it is the feedback from this task that is the most important.</a:t>
            </a:r>
            <a:br>
              <a:rPr lang="en-GB" baseline="0" dirty="0" smtClean="0"/>
            </a:br>
            <a:r>
              <a:rPr lang="en-GB" baseline="0" dirty="0" smtClean="0"/>
              <a:t>Any </a:t>
            </a:r>
            <a:r>
              <a:rPr lang="en-GB" baseline="0" dirty="0" smtClean="0"/>
              <a:t>plausible </a:t>
            </a:r>
            <a:r>
              <a:rPr lang="en-GB" baseline="0" dirty="0" smtClean="0"/>
              <a:t>phonetic spellings of each word will be acknowledged as good SSC knowledge, but the correct spellings will be </a:t>
            </a:r>
            <a:r>
              <a:rPr lang="en-GB" baseline="0" dirty="0" smtClean="0"/>
              <a:t>established in feedback.</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teacher leads a whole class check of comprehension at the end.</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276086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4)</a:t>
            </a:r>
            <a:r>
              <a:rPr lang="en-GB" baseline="0" dirty="0" smtClean="0"/>
              <a:t> Errorless w</a:t>
            </a:r>
            <a:r>
              <a:rPr lang="en-GB" dirty="0" smtClean="0"/>
              <a:t>hole class dictation</a:t>
            </a:r>
            <a:br>
              <a:rPr lang="en-GB" dirty="0" smtClean="0"/>
            </a:br>
            <a:r>
              <a:rPr lang="en-GB" dirty="0" smtClean="0"/>
              <a:t>Teacher dictates the</a:t>
            </a:r>
            <a:r>
              <a:rPr lang="en-GB" baseline="0" dirty="0" smtClean="0"/>
              <a:t> whole (or just part) of the poem.  This tasks proceeds slowly and carefully, and learners are encouraged to ask for clarification, as needed.</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teacher leads a whole class check of comprehension at the end.</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6</a:t>
            </a:fld>
            <a:endParaRPr lang="en-GB"/>
          </a:p>
        </p:txBody>
      </p:sp>
    </p:spTree>
    <p:extLst>
      <p:ext uri="{BB962C8B-B14F-4D97-AF65-F5344CB8AC3E}">
        <p14:creationId xmlns:p14="http://schemas.microsoft.com/office/powerpoint/2010/main" val="34497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(Interactive)</a:t>
            </a:r>
            <a:r>
              <a:rPr lang="en-GB" baseline="0" dirty="0" smtClean="0"/>
              <a:t> </a:t>
            </a:r>
            <a:r>
              <a:rPr lang="en-GB" dirty="0" err="1" smtClean="0"/>
              <a:t>Dictogloss</a:t>
            </a:r>
            <a:r>
              <a:rPr lang="en-GB" dirty="0" smtClean="0"/>
              <a:t/>
            </a:r>
            <a:br>
              <a:rPr lang="en-GB" dirty="0" smtClean="0"/>
            </a:br>
            <a:r>
              <a:rPr lang="en-GB" dirty="0" smtClean="0"/>
              <a:t>Teacher reads the whole poem several times, too quickly for students to transcribe, at a suitable speed for them to write notes,</a:t>
            </a:r>
            <a:r>
              <a:rPr lang="en-GB" baseline="0" dirty="0" smtClean="0"/>
              <a:t> which might be in a mixture of English and French.</a:t>
            </a:r>
            <a:br>
              <a:rPr lang="en-GB" baseline="0" dirty="0" smtClean="0"/>
            </a:br>
            <a:r>
              <a:rPr lang="en-GB" baseline="0" dirty="0" smtClean="0"/>
              <a:t>Students then work in pairs or small groups to reconstruct the poem.</a:t>
            </a:r>
            <a:br>
              <a:rPr lang="en-GB" baseline="0" dirty="0" smtClean="0"/>
            </a:br>
            <a:r>
              <a:rPr lang="en-GB" baseline="0" dirty="0" smtClean="0"/>
              <a:t>They should be encouraged to ask questions of the teacher, to clarify word meanings on spellings.  This gives them an opportunity to put their SSC knowledge into practice, as they have to decode/read aloud what they have noted down in order to ask the teacher about meaning.  When they ask for spellings of particular words, the teacher will note whether there are several plausible spellings for those words (</a:t>
            </a:r>
            <a:r>
              <a:rPr lang="en-GB" baseline="0" dirty="0" err="1" smtClean="0"/>
              <a:t>eg</a:t>
            </a:r>
            <a:r>
              <a:rPr lang="en-GB" baseline="0" dirty="0" smtClean="0"/>
              <a:t>. the é sound) or whether it’s a case of students needing more practice to establish the knowledge of a particular SSC.</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teacher leads a whole class check of comprehension at the end.</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363488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3" name="TextBox 12"/>
          <p:cNvSpPr txBox="1"/>
          <p:nvPr/>
        </p:nvSpPr>
        <p:spPr>
          <a:xfrm>
            <a:off x="95073" y="2105561"/>
            <a:ext cx="6886222" cy="707886"/>
          </a:xfrm>
          <a:prstGeom prst="rect">
            <a:avLst/>
          </a:prstGeom>
          <a:noFill/>
        </p:spPr>
        <p:txBody>
          <a:bodyPr wrap="square" rtlCol="0">
            <a:spAutoFit/>
          </a:bodyPr>
          <a:lstStyle/>
          <a:p>
            <a:r>
              <a:rPr lang="en-GB" sz="4000" b="1" dirty="0" smtClean="0">
                <a:solidFill>
                  <a:prstClr val="white"/>
                </a:solidFill>
                <a:latin typeface="Century Gothic" panose="020B0502020202020204" pitchFamily="34" charset="0"/>
              </a:rPr>
              <a:t>French phonics activity</a:t>
            </a:r>
            <a:endParaRPr lang="en-GB" sz="4000" b="1" dirty="0">
              <a:solidFill>
                <a:prstClr val="white"/>
              </a:solidFill>
              <a:latin typeface="Century Gothic" panose="020B0502020202020204" pitchFamily="34" charset="0"/>
            </a:endParaRPr>
          </a:p>
        </p:txBody>
      </p:sp>
      <p:sp>
        <p:nvSpPr>
          <p:cNvPr id="14" name="Title 3"/>
          <p:cNvSpPr txBox="1">
            <a:spLocks/>
          </p:cNvSpPr>
          <p:nvPr/>
        </p:nvSpPr>
        <p:spPr>
          <a:xfrm>
            <a:off x="95073" y="3561754"/>
            <a:ext cx="7798856"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i="1" dirty="0" smtClean="0">
                <a:solidFill>
                  <a:prstClr val="white"/>
                </a:solidFill>
                <a:latin typeface="Century Gothic" panose="020B0502020202020204" pitchFamily="34" charset="0"/>
              </a:rPr>
              <a:t>Read aloud, peer dictation, </a:t>
            </a:r>
            <a:r>
              <a:rPr lang="en-GB" sz="3200" i="1" dirty="0" smtClean="0">
                <a:solidFill>
                  <a:prstClr val="white"/>
                </a:solidFill>
                <a:latin typeface="Century Gothic" panose="020B0502020202020204" pitchFamily="34" charset="0"/>
              </a:rPr>
              <a:t>errorless </a:t>
            </a:r>
            <a:r>
              <a:rPr lang="en-GB" sz="3200" i="1" dirty="0" err="1" smtClean="0">
                <a:solidFill>
                  <a:prstClr val="white"/>
                </a:solidFill>
                <a:latin typeface="Century Gothic" panose="020B0502020202020204" pitchFamily="34" charset="0"/>
              </a:rPr>
              <a:t>dictatation</a:t>
            </a:r>
            <a:r>
              <a:rPr lang="en-GB" sz="3200" i="1" dirty="0" smtClean="0">
                <a:solidFill>
                  <a:prstClr val="white"/>
                </a:solidFill>
                <a:latin typeface="Century Gothic" panose="020B0502020202020204" pitchFamily="34" charset="0"/>
              </a:rPr>
              <a:t>, </a:t>
            </a:r>
            <a:r>
              <a:rPr lang="en-GB" sz="3200" i="1" dirty="0" err="1" smtClean="0">
                <a:solidFill>
                  <a:prstClr val="white"/>
                </a:solidFill>
                <a:latin typeface="Century Gothic" panose="020B0502020202020204" pitchFamily="34" charset="0"/>
              </a:rPr>
              <a:t>dictogloss</a:t>
            </a:r>
            <a:r>
              <a:rPr lang="en-GB" sz="3200" i="1" dirty="0" smtClean="0">
                <a:solidFill>
                  <a:prstClr val="white"/>
                </a:solidFill>
                <a:latin typeface="Century Gothic" panose="020B0502020202020204" pitchFamily="34" charset="0"/>
              </a:rPr>
              <a:t/>
            </a:r>
            <a:br>
              <a:rPr lang="en-GB" sz="3200" i="1" dirty="0" smtClean="0">
                <a:solidFill>
                  <a:prstClr val="white"/>
                </a:solidFill>
                <a:latin typeface="Century Gothic" panose="020B0502020202020204" pitchFamily="34" charset="0"/>
              </a:rPr>
            </a:br>
            <a:r>
              <a:rPr lang="en-GB" sz="3200" i="1" dirty="0" smtClean="0">
                <a:solidFill>
                  <a:prstClr val="white"/>
                </a:solidFill>
                <a:latin typeface="Century Gothic" panose="020B0502020202020204" pitchFamily="34" charset="0"/>
              </a:rPr>
              <a:t/>
            </a:r>
            <a:br>
              <a:rPr lang="en-GB" sz="3200" i="1" dirty="0" smtClean="0">
                <a:solidFill>
                  <a:prstClr val="white"/>
                </a:solidFill>
                <a:latin typeface="Century Gothic" panose="020B0502020202020204" pitchFamily="34" charset="0"/>
              </a:rPr>
            </a:br>
            <a:r>
              <a:rPr lang="en-GB" sz="3200" b="1" dirty="0" smtClean="0">
                <a:solidFill>
                  <a:prstClr val="white"/>
                </a:solidFill>
                <a:latin typeface="Century Gothic" panose="020B0502020202020204" pitchFamily="34" charset="0"/>
              </a:rPr>
              <a:t>Sound-symbol correspondences:</a:t>
            </a:r>
            <a:r>
              <a:rPr lang="en-GB" sz="3200" i="1" dirty="0" smtClean="0">
                <a:solidFill>
                  <a:prstClr val="white"/>
                </a:solidFill>
                <a:latin typeface="Century Gothic" panose="020B0502020202020204" pitchFamily="34" charset="0"/>
              </a:rPr>
              <a:t> </a:t>
            </a:r>
            <a:br>
              <a:rPr lang="en-GB" sz="3200" i="1" dirty="0" smtClean="0">
                <a:solidFill>
                  <a:prstClr val="white"/>
                </a:solidFill>
                <a:latin typeface="Century Gothic" panose="020B0502020202020204" pitchFamily="34" charset="0"/>
              </a:rPr>
            </a:br>
            <a:r>
              <a:rPr lang="en-GB" sz="2800" b="1" i="1" dirty="0" smtClean="0">
                <a:solidFill>
                  <a:prstClr val="white"/>
                </a:solidFill>
                <a:latin typeface="Century Gothic" panose="020B0502020202020204" pitchFamily="34" charset="0"/>
              </a:rPr>
              <a:t>SFC</a:t>
            </a:r>
            <a:r>
              <a:rPr lang="en-GB" sz="2800" i="1" dirty="0" smtClean="0">
                <a:solidFill>
                  <a:prstClr val="white"/>
                </a:solidFill>
                <a:latin typeface="Century Gothic" panose="020B0502020202020204" pitchFamily="34" charset="0"/>
              </a:rPr>
              <a:t>, </a:t>
            </a:r>
            <a:r>
              <a:rPr lang="en-GB" sz="2800" b="1" dirty="0" err="1" smtClean="0">
                <a:solidFill>
                  <a:prstClr val="white"/>
                </a:solidFill>
                <a:latin typeface="Century Gothic" panose="020B0502020202020204" pitchFamily="34" charset="0"/>
              </a:rPr>
              <a:t>ien</a:t>
            </a:r>
            <a:r>
              <a:rPr lang="en-GB" sz="2800" dirty="0" smtClean="0">
                <a:solidFill>
                  <a:prstClr val="white"/>
                </a:solidFill>
                <a:latin typeface="Century Gothic" panose="020B0502020202020204" pitchFamily="34" charset="0"/>
              </a:rPr>
              <a:t> </a:t>
            </a:r>
            <a:r>
              <a:rPr lang="en-GB" sz="2800" dirty="0">
                <a:solidFill>
                  <a:prstClr val="white"/>
                </a:solidFill>
                <a:latin typeface="Century Gothic" panose="020B0502020202020204" pitchFamily="34" charset="0"/>
              </a:rPr>
              <a:t>(</a:t>
            </a:r>
            <a:r>
              <a:rPr lang="en-GB" sz="2800" dirty="0" err="1" smtClean="0">
                <a:solidFill>
                  <a:prstClr val="white"/>
                </a:solidFill>
                <a:latin typeface="Century Gothic" panose="020B0502020202020204" pitchFamily="34" charset="0"/>
              </a:rPr>
              <a:t>jɛ</a:t>
            </a:r>
            <a:r>
              <a:rPr lang="en-GB" sz="2800" dirty="0">
                <a:solidFill>
                  <a:prstClr val="white"/>
                </a:solidFill>
                <a:latin typeface="Century Gothic" panose="020B0502020202020204" pitchFamily="34" charset="0"/>
              </a:rPr>
              <a:t>̃</a:t>
            </a:r>
            <a:r>
              <a:rPr lang="en-GB" sz="2800" dirty="0" smtClean="0">
                <a:solidFill>
                  <a:prstClr val="white"/>
                </a:solidFill>
                <a:latin typeface="Century Gothic" panose="020B0502020202020204" pitchFamily="34" charset="0"/>
              </a:rPr>
              <a:t>), </a:t>
            </a:r>
            <a:r>
              <a:rPr lang="en-GB" sz="2800" b="1" dirty="0" smtClean="0">
                <a:solidFill>
                  <a:prstClr val="white"/>
                </a:solidFill>
                <a:latin typeface="Century Gothic" panose="020B0502020202020204" pitchFamily="34" charset="0"/>
              </a:rPr>
              <a:t>in</a:t>
            </a:r>
            <a:r>
              <a:rPr lang="en-GB" sz="2800" dirty="0" smtClean="0">
                <a:solidFill>
                  <a:prstClr val="white"/>
                </a:solidFill>
                <a:latin typeface="Century Gothic" panose="020B0502020202020204" pitchFamily="34" charset="0"/>
              </a:rPr>
              <a:t> </a:t>
            </a:r>
            <a:r>
              <a:rPr lang="en-GB" sz="2800" dirty="0">
                <a:solidFill>
                  <a:prstClr val="white"/>
                </a:solidFill>
                <a:latin typeface="Century Gothic" panose="020B0502020202020204" pitchFamily="34" charset="0"/>
              </a:rPr>
              <a:t>(</a:t>
            </a:r>
            <a:r>
              <a:rPr lang="en-GB" sz="2800" dirty="0" smtClean="0">
                <a:solidFill>
                  <a:prstClr val="white"/>
                </a:solidFill>
                <a:latin typeface="Century Gothic" panose="020B0502020202020204" pitchFamily="34" charset="0"/>
              </a:rPr>
              <a:t>'æ̃), </a:t>
            </a:r>
            <a:r>
              <a:rPr lang="en-GB" sz="2800" b="1" dirty="0" smtClean="0">
                <a:solidFill>
                  <a:prstClr val="white"/>
                </a:solidFill>
                <a:latin typeface="Century Gothic" panose="020B0502020202020204" pitchFamily="34" charset="0"/>
              </a:rPr>
              <a:t>é</a:t>
            </a:r>
            <a:r>
              <a:rPr lang="en-GB" sz="2800" dirty="0" smtClean="0">
                <a:solidFill>
                  <a:prstClr val="white"/>
                </a:solidFill>
                <a:latin typeface="Century Gothic" panose="020B0502020202020204" pitchFamily="34" charset="0"/>
              </a:rPr>
              <a:t>, </a:t>
            </a:r>
            <a:r>
              <a:rPr lang="en-GB" sz="2800" b="1" dirty="0" smtClean="0">
                <a:solidFill>
                  <a:prstClr val="white"/>
                </a:solidFill>
                <a:latin typeface="Century Gothic" panose="020B0502020202020204" pitchFamily="34" charset="0"/>
              </a:rPr>
              <a:t>u</a:t>
            </a:r>
            <a:r>
              <a:rPr lang="en-GB" sz="2800" dirty="0" smtClean="0">
                <a:solidFill>
                  <a:prstClr val="white"/>
                </a:solidFill>
                <a:latin typeface="Century Gothic" panose="020B0502020202020204" pitchFamily="34" charset="0"/>
              </a:rPr>
              <a:t> (y), </a:t>
            </a:r>
            <a:r>
              <a:rPr lang="en-GB" sz="2800" b="1" dirty="0" err="1" smtClean="0">
                <a:solidFill>
                  <a:prstClr val="white"/>
                </a:solidFill>
                <a:latin typeface="Century Gothic" panose="020B0502020202020204" pitchFamily="34" charset="0"/>
              </a:rPr>
              <a:t>en</a:t>
            </a:r>
            <a:r>
              <a:rPr lang="en-GB" sz="2800" b="1" dirty="0">
                <a:solidFill>
                  <a:prstClr val="white"/>
                </a:solidFill>
                <a:latin typeface="Century Gothic" panose="020B0502020202020204" pitchFamily="34" charset="0"/>
              </a:rPr>
              <a:t>/an</a:t>
            </a:r>
            <a:r>
              <a:rPr lang="en-GB" sz="2800" dirty="0">
                <a:solidFill>
                  <a:prstClr val="white"/>
                </a:solidFill>
                <a:latin typeface="Century Gothic" panose="020B0502020202020204" pitchFamily="34" charset="0"/>
              </a:rPr>
              <a:t> (</a:t>
            </a:r>
            <a:r>
              <a:rPr lang="en-GB" sz="2800" dirty="0" smtClean="0">
                <a:solidFill>
                  <a:prstClr val="white"/>
                </a:solidFill>
                <a:latin typeface="Century Gothic" panose="020B0502020202020204" pitchFamily="34" charset="0"/>
              </a:rPr>
              <a:t>ɑ̃), o/au/eau (o)</a:t>
            </a:r>
            <a:endParaRPr lang="en-GB" sz="2800" i="1" dirty="0">
              <a:solidFill>
                <a:prstClr val="white"/>
              </a:solidFill>
              <a:latin typeface="Century Gothic" panose="020B0502020202020204" pitchFamily="34"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81643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smtClean="0">
                <a:solidFill>
                  <a:schemeClr val="bg1"/>
                </a:solidFill>
              </a:rPr>
              <a:t>Un </a:t>
            </a:r>
            <a:r>
              <a:rPr lang="en-GB" sz="3600" b="1" dirty="0" err="1" smtClean="0">
                <a:solidFill>
                  <a:schemeClr val="bg1"/>
                </a:solidFill>
              </a:rPr>
              <a:t>poème</a:t>
            </a:r>
            <a:r>
              <a:rPr lang="en-GB" sz="3600" b="1" dirty="0" smtClean="0">
                <a:solidFill>
                  <a:schemeClr val="bg1"/>
                </a:solidFill>
              </a:rPr>
              <a:t> – full text</a:t>
            </a:r>
            <a:endParaRPr lang="en-GB" sz="3600" b="1" dirty="0">
              <a:solidFill>
                <a:schemeClr val="bg1"/>
              </a:solidFill>
            </a:endParaRP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Rachel Hawkes</a:t>
            </a:r>
            <a:endParaRPr lang="en-GB" sz="1200" dirty="0">
              <a:solidFill>
                <a:schemeClr val="bg1"/>
              </a:solidFill>
              <a:latin typeface="Century Gothic" panose="020B0502020202020204" pitchFamily="34" charset="0"/>
            </a:endParaRPr>
          </a:p>
        </p:txBody>
      </p:sp>
      <p:sp>
        <p:nvSpPr>
          <p:cNvPr id="13" name="Text Box 5"/>
          <p:cNvSpPr txBox="1">
            <a:spLocks noChangeArrowheads="1"/>
          </p:cNvSpPr>
          <p:nvPr/>
        </p:nvSpPr>
        <p:spPr bwMode="auto">
          <a:xfrm>
            <a:off x="539858" y="122825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Adrien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le magasin.</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4" name="Text Box 6"/>
          <p:cNvSpPr txBox="1">
            <a:spLocks noChangeArrowheads="1"/>
          </p:cNvSpPr>
          <p:nvPr/>
        </p:nvSpPr>
        <p:spPr bwMode="auto">
          <a:xfrm>
            <a:off x="539858" y="2000408"/>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Nicolas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le cinéma.</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5" name="Text Box 7"/>
          <p:cNvSpPr txBox="1">
            <a:spLocks noChangeArrowheads="1"/>
          </p:cNvSpPr>
          <p:nvPr/>
        </p:nvSpPr>
        <p:spPr bwMode="auto">
          <a:xfrm>
            <a:off x="539858" y="285757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Artus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la rue.</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6" name="Text Box 8"/>
          <p:cNvSpPr txBox="1">
            <a:spLocks noChangeArrowheads="1"/>
          </p:cNvSpPr>
          <p:nvPr/>
        </p:nvSpPr>
        <p:spPr bwMode="auto">
          <a:xfrm>
            <a:off x="525242" y="5452325"/>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Hugo</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le bureau!</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7" name="Text Box 9"/>
          <p:cNvSpPr txBox="1">
            <a:spLocks noChangeArrowheads="1"/>
          </p:cNvSpPr>
          <p:nvPr/>
        </p:nvSpPr>
        <p:spPr bwMode="auto">
          <a:xfrm>
            <a:off x="539858" y="467047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Laurent</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le champ.</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8" name="Text Box 15"/>
          <p:cNvSpPr txBox="1">
            <a:spLocks noChangeArrowheads="1"/>
          </p:cNvSpPr>
          <p:nvPr/>
        </p:nvSpPr>
        <p:spPr bwMode="auto">
          <a:xfrm>
            <a:off x="525243" y="3749661"/>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Chloé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Elle </a:t>
            </a:r>
            <a:r>
              <a:rPr lang="fr-FR" altLang="en-US" sz="2000" dirty="0">
                <a:solidFill>
                  <a:srgbClr val="002060"/>
                </a:solidFill>
                <a:latin typeface="Century Gothic" panose="020B0502020202020204" pitchFamily="34" charset="0"/>
                <a:ea typeface="Segoe UI Black" panose="020B0A02040204020203" pitchFamily="34" charset="0"/>
              </a:rPr>
              <a:t>est dans </a:t>
            </a:r>
            <a:r>
              <a:rPr lang="fr-FR" altLang="en-US" sz="2000" dirty="0" smtClean="0">
                <a:solidFill>
                  <a:srgbClr val="002060"/>
                </a:solidFill>
                <a:latin typeface="Century Gothic" panose="020B0502020202020204" pitchFamily="34" charset="0"/>
                <a:ea typeface="Segoe UI Black" panose="020B0A02040204020203" pitchFamily="34" charset="0"/>
              </a:rPr>
              <a:t>le marché.</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9" name="Rectangle 18"/>
          <p:cNvSpPr/>
          <p:nvPr/>
        </p:nvSpPr>
        <p:spPr>
          <a:xfrm>
            <a:off x="7639291" y="4101083"/>
            <a:ext cx="3435616" cy="923330"/>
          </a:xfrm>
          <a:prstGeom prst="rect">
            <a:avLst/>
          </a:prstGeom>
        </p:spPr>
        <p:txBody>
          <a:bodyPr wrap="square">
            <a:spAutoFit/>
          </a:bodyPr>
          <a:lstStyle/>
          <a:p>
            <a:pPr fontAlgn="base">
              <a:spcBef>
                <a:spcPct val="0"/>
              </a:spcBef>
              <a:spcAft>
                <a:spcPct val="0"/>
              </a:spcAft>
            </a:pPr>
            <a:r>
              <a:rPr lang="en-GB" altLang="en-US" dirty="0" smtClean="0">
                <a:solidFill>
                  <a:srgbClr val="115076"/>
                </a:solidFill>
                <a:latin typeface="Century Gothic" panose="020B0502020202020204" pitchFamily="34" charset="0"/>
                <a:cs typeface="Arial" panose="020B0604020202020204" pitchFamily="34" charset="0"/>
              </a:rPr>
              <a:t>Ask your teacher or your peers for any meanings you don’t know.</a:t>
            </a:r>
            <a:endParaRPr lang="en-GB" altLang="en-US" dirty="0">
              <a:solidFill>
                <a:srgbClr val="115076"/>
              </a:solidFill>
              <a:latin typeface="Century Gothic" panose="020B0502020202020204" pitchFamily="34" charset="0"/>
              <a:cs typeface="Arial" panose="020B0604020202020204" pitchFamily="34" charset="0"/>
            </a:endParaRPr>
          </a:p>
        </p:txBody>
      </p:sp>
      <p:sp>
        <p:nvSpPr>
          <p:cNvPr id="2" name="Rounded Rectangular Callout 1"/>
          <p:cNvSpPr/>
          <p:nvPr/>
        </p:nvSpPr>
        <p:spPr>
          <a:xfrm>
            <a:off x="7434449" y="1515134"/>
            <a:ext cx="3599727" cy="2232573"/>
          </a:xfrm>
          <a:prstGeom prst="wedgeRoundRectCallou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Comment </a:t>
            </a:r>
            <a:r>
              <a:rPr lang="en-GB" sz="4000" dirty="0" err="1" smtClean="0"/>
              <a:t>dit</a:t>
            </a:r>
            <a:r>
              <a:rPr lang="en-GB" sz="4000" dirty="0" smtClean="0"/>
              <a:t>-on ‘</a:t>
            </a:r>
            <a:r>
              <a:rPr lang="en-GB" sz="4000" b="1" dirty="0" smtClean="0"/>
              <a:t>champ</a:t>
            </a:r>
            <a:r>
              <a:rPr lang="en-GB" sz="4000" dirty="0" smtClean="0"/>
              <a:t>’ </a:t>
            </a:r>
            <a:r>
              <a:rPr lang="en-GB" sz="4000" dirty="0" err="1" smtClean="0"/>
              <a:t>en</a:t>
            </a:r>
            <a:r>
              <a:rPr lang="en-GB" sz="4000" dirty="0" smtClean="0"/>
              <a:t> </a:t>
            </a:r>
            <a:r>
              <a:rPr lang="en-GB" sz="4000" dirty="0" err="1" smtClean="0"/>
              <a:t>anglais</a:t>
            </a:r>
            <a:r>
              <a:rPr lang="en-GB" sz="4000" dirty="0" smtClean="0"/>
              <a:t> ?</a:t>
            </a:r>
            <a:endParaRPr lang="en-GB" sz="4000"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955" y="4052659"/>
            <a:ext cx="718951" cy="1020178"/>
          </a:xfrm>
          <a:prstGeom prst="rect">
            <a:avLst/>
          </a:prstGeom>
        </p:spPr>
      </p:pic>
      <p:sp>
        <p:nvSpPr>
          <p:cNvPr id="20" name="Rectangle 19"/>
          <p:cNvSpPr/>
          <p:nvPr/>
        </p:nvSpPr>
        <p:spPr>
          <a:xfrm>
            <a:off x="11433529" y="-46084"/>
            <a:ext cx="566181" cy="923330"/>
          </a:xfrm>
          <a:prstGeom prst="rect">
            <a:avLst/>
          </a:prstGeom>
          <a:noFill/>
        </p:spPr>
        <p:txBody>
          <a:bodyPr wrap="none" lIns="91440" tIns="45720" rIns="91440" bIns="45720">
            <a:spAutoFit/>
          </a:bodyPr>
          <a:lstStyle/>
          <a:p>
            <a:pPr algn="ctr"/>
            <a:r>
              <a:rPr lang="en-US" sz="5400" b="0" cap="none" spc="0" dirty="0" smtClean="0">
                <a:ln w="0"/>
                <a:solidFill>
                  <a:srgbClr val="115076"/>
                </a:solidFill>
                <a:effectLst>
                  <a:outerShdw blurRad="38100" dist="19050" dir="2700000" algn="tl" rotWithShape="0">
                    <a:schemeClr val="dk1">
                      <a:alpha val="40000"/>
                    </a:schemeClr>
                  </a:outerShdw>
                </a:effectLst>
                <a:latin typeface="Century Gothic" panose="020B0502020202020204" pitchFamily="34" charset="0"/>
              </a:rPr>
              <a:t>1</a:t>
            </a:r>
            <a:endParaRPr lang="en-US" sz="5400" b="0" cap="none" spc="0" dirty="0">
              <a:ln w="0"/>
              <a:solidFill>
                <a:srgbClr val="115076"/>
              </a:solidFill>
              <a:effectLst>
                <a:outerShdw blurRad="38100" dist="19050" dir="2700000" algn="tl" rotWithShape="0">
                  <a:schemeClr val="dk1">
                    <a:alpha val="40000"/>
                  </a:schemeClr>
                </a:outerShdw>
              </a:effectLst>
              <a:latin typeface="Century Gothic" panose="020B0502020202020204" pitchFamily="34" charset="0"/>
            </a:endParaRPr>
          </a:p>
        </p:txBody>
      </p:sp>
    </p:spTree>
    <p:extLst>
      <p:ext uri="{BB962C8B-B14F-4D97-AF65-F5344CB8AC3E}">
        <p14:creationId xmlns:p14="http://schemas.microsoft.com/office/powerpoint/2010/main" val="418816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3541854"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smtClean="0">
                <a:solidFill>
                  <a:schemeClr val="bg1"/>
                </a:solidFill>
              </a:rPr>
              <a:t>Un </a:t>
            </a:r>
            <a:r>
              <a:rPr lang="en-GB" sz="3600" b="1" dirty="0" err="1" smtClean="0">
                <a:solidFill>
                  <a:schemeClr val="bg1"/>
                </a:solidFill>
              </a:rPr>
              <a:t>poème</a:t>
            </a:r>
            <a:endParaRPr lang="en-GB" sz="3600" b="1" dirty="0">
              <a:solidFill>
                <a:schemeClr val="bg1"/>
              </a:solidFill>
            </a:endParaRP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Rachel Hawkes</a:t>
            </a:r>
            <a:endParaRPr lang="en-GB" sz="1200" dirty="0">
              <a:solidFill>
                <a:schemeClr val="bg1"/>
              </a:solidFill>
              <a:latin typeface="Century Gothic" panose="020B0502020202020204" pitchFamily="34" charset="0"/>
            </a:endParaRPr>
          </a:p>
        </p:txBody>
      </p:sp>
      <p:sp>
        <p:nvSpPr>
          <p:cNvPr id="13" name="Text Box 5"/>
          <p:cNvSpPr txBox="1">
            <a:spLocks noChangeArrowheads="1"/>
          </p:cNvSpPr>
          <p:nvPr/>
        </p:nvSpPr>
        <p:spPr bwMode="auto">
          <a:xfrm>
            <a:off x="539858" y="122825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Adrien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4" name="Text Box 6"/>
          <p:cNvSpPr txBox="1">
            <a:spLocks noChangeArrowheads="1"/>
          </p:cNvSpPr>
          <p:nvPr/>
        </p:nvSpPr>
        <p:spPr bwMode="auto">
          <a:xfrm>
            <a:off x="539858" y="2000408"/>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Nicolas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5" name="Text Box 7"/>
          <p:cNvSpPr txBox="1">
            <a:spLocks noChangeArrowheads="1"/>
          </p:cNvSpPr>
          <p:nvPr/>
        </p:nvSpPr>
        <p:spPr bwMode="auto">
          <a:xfrm>
            <a:off x="539858" y="285757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Artus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6" name="Text Box 8"/>
          <p:cNvSpPr txBox="1">
            <a:spLocks noChangeArrowheads="1"/>
          </p:cNvSpPr>
          <p:nvPr/>
        </p:nvSpPr>
        <p:spPr bwMode="auto">
          <a:xfrm>
            <a:off x="525242" y="5452325"/>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Hugo</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7" name="Text Box 9"/>
          <p:cNvSpPr txBox="1">
            <a:spLocks noChangeArrowheads="1"/>
          </p:cNvSpPr>
          <p:nvPr/>
        </p:nvSpPr>
        <p:spPr bwMode="auto">
          <a:xfrm>
            <a:off x="539858" y="467047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Laurent</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8" name="Text Box 15"/>
          <p:cNvSpPr txBox="1">
            <a:spLocks noChangeArrowheads="1"/>
          </p:cNvSpPr>
          <p:nvPr/>
        </p:nvSpPr>
        <p:spPr bwMode="auto">
          <a:xfrm>
            <a:off x="525243" y="3749661"/>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Chloé?</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Elle </a:t>
            </a:r>
            <a:r>
              <a:rPr lang="fr-FR" altLang="en-US" sz="2000" dirty="0">
                <a:solidFill>
                  <a:srgbClr val="002060"/>
                </a:solidFill>
                <a:latin typeface="Century Gothic" panose="020B0502020202020204" pitchFamily="34" charset="0"/>
                <a:ea typeface="Segoe UI Black" panose="020B0A02040204020203" pitchFamily="34" charset="0"/>
              </a:rPr>
              <a:t>est dans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2" name="Rectangle 1"/>
          <p:cNvSpPr/>
          <p:nvPr/>
        </p:nvSpPr>
        <p:spPr>
          <a:xfrm>
            <a:off x="7457136" y="1131966"/>
            <a:ext cx="4259484" cy="3977339"/>
          </a:xfrm>
          <a:prstGeom prst="rec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9234313" y="4279101"/>
            <a:ext cx="2314937" cy="523220"/>
          </a:xfrm>
          <a:prstGeom prst="rect">
            <a:avLst/>
          </a:prstGeom>
          <a:noFill/>
        </p:spPr>
        <p:txBody>
          <a:bodyPr wrap="square" rtlCol="0">
            <a:spAutoFit/>
          </a:bodyPr>
          <a:lstStyle/>
          <a:p>
            <a:pPr algn="ctr"/>
            <a:r>
              <a:rPr lang="en-GB" sz="2800" b="1" dirty="0">
                <a:solidFill>
                  <a:schemeClr val="bg1"/>
                </a:solidFill>
                <a:latin typeface="Century Gothic" panose="020B0502020202020204" pitchFamily="34" charset="0"/>
              </a:rPr>
              <a:t>le </a:t>
            </a:r>
            <a:r>
              <a:rPr lang="en-GB" sz="2800" b="1" dirty="0" err="1" smtClean="0">
                <a:solidFill>
                  <a:schemeClr val="bg1"/>
                </a:solidFill>
                <a:latin typeface="Century Gothic" panose="020B0502020202020204" pitchFamily="34" charset="0"/>
              </a:rPr>
              <a:t>magasin</a:t>
            </a:r>
            <a:endParaRPr lang="en-GB" sz="2800" b="1" dirty="0">
              <a:solidFill>
                <a:schemeClr val="bg1"/>
              </a:solidFill>
              <a:latin typeface="Century Gothic" panose="020B0502020202020204" pitchFamily="34" charset="0"/>
            </a:endParaRPr>
          </a:p>
        </p:txBody>
      </p:sp>
      <p:sp>
        <p:nvSpPr>
          <p:cNvPr id="19" name="TextBox 18"/>
          <p:cNvSpPr txBox="1"/>
          <p:nvPr/>
        </p:nvSpPr>
        <p:spPr>
          <a:xfrm>
            <a:off x="9234312" y="3120636"/>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la rue</a:t>
            </a:r>
            <a:endParaRPr lang="en-GB" sz="2800" b="1" dirty="0">
              <a:solidFill>
                <a:schemeClr val="bg1"/>
              </a:solidFill>
              <a:latin typeface="Century Gothic" panose="020B0502020202020204" pitchFamily="34" charset="0"/>
            </a:endParaRPr>
          </a:p>
        </p:txBody>
      </p:sp>
      <p:sp>
        <p:nvSpPr>
          <p:cNvPr id="20" name="TextBox 19"/>
          <p:cNvSpPr txBox="1"/>
          <p:nvPr/>
        </p:nvSpPr>
        <p:spPr>
          <a:xfrm>
            <a:off x="7912798" y="2505323"/>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le </a:t>
            </a:r>
            <a:r>
              <a:rPr lang="en-GB" sz="2800" b="1" dirty="0" err="1" smtClean="0">
                <a:solidFill>
                  <a:schemeClr val="bg1"/>
                </a:solidFill>
                <a:latin typeface="Century Gothic" panose="020B0502020202020204" pitchFamily="34" charset="0"/>
              </a:rPr>
              <a:t>marché</a:t>
            </a:r>
            <a:endParaRPr lang="en-GB" sz="2800" b="1" dirty="0">
              <a:solidFill>
                <a:schemeClr val="bg1"/>
              </a:solidFill>
              <a:latin typeface="Century Gothic" panose="020B0502020202020204" pitchFamily="34" charset="0"/>
            </a:endParaRPr>
          </a:p>
        </p:txBody>
      </p:sp>
      <p:sp>
        <p:nvSpPr>
          <p:cNvPr id="21" name="TextBox 20"/>
          <p:cNvSpPr txBox="1"/>
          <p:nvPr/>
        </p:nvSpPr>
        <p:spPr>
          <a:xfrm>
            <a:off x="7427906" y="3676509"/>
            <a:ext cx="2314937" cy="523220"/>
          </a:xfrm>
          <a:prstGeom prst="rect">
            <a:avLst/>
          </a:prstGeom>
          <a:noFill/>
        </p:spPr>
        <p:txBody>
          <a:bodyPr wrap="square" rtlCol="0">
            <a:spAutoFit/>
          </a:bodyPr>
          <a:lstStyle/>
          <a:p>
            <a:pPr algn="ctr"/>
            <a:r>
              <a:rPr lang="en-GB" sz="2800" b="1" dirty="0">
                <a:solidFill>
                  <a:schemeClr val="bg1"/>
                </a:solidFill>
                <a:latin typeface="Century Gothic" panose="020B0502020202020204" pitchFamily="34" charset="0"/>
              </a:rPr>
              <a:t>le </a:t>
            </a:r>
            <a:r>
              <a:rPr lang="en-GB" sz="2800" b="1" dirty="0" smtClean="0">
                <a:solidFill>
                  <a:schemeClr val="bg1"/>
                </a:solidFill>
                <a:latin typeface="Century Gothic" panose="020B0502020202020204" pitchFamily="34" charset="0"/>
              </a:rPr>
              <a:t>champ</a:t>
            </a:r>
            <a:endParaRPr lang="en-GB" sz="2800" b="1" dirty="0">
              <a:solidFill>
                <a:schemeClr val="bg1"/>
              </a:solidFill>
              <a:latin typeface="Century Gothic" panose="020B0502020202020204" pitchFamily="34" charset="0"/>
            </a:endParaRPr>
          </a:p>
        </p:txBody>
      </p:sp>
      <p:sp>
        <p:nvSpPr>
          <p:cNvPr id="22" name="TextBox 21"/>
          <p:cNvSpPr txBox="1"/>
          <p:nvPr/>
        </p:nvSpPr>
        <p:spPr>
          <a:xfrm>
            <a:off x="9387068" y="1275666"/>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le bureau</a:t>
            </a:r>
            <a:endParaRPr lang="en-GB" sz="2800" b="1" dirty="0">
              <a:solidFill>
                <a:schemeClr val="bg1"/>
              </a:solidFill>
              <a:latin typeface="Century Gothic" panose="020B0502020202020204" pitchFamily="34" charset="0"/>
            </a:endParaRPr>
          </a:p>
        </p:txBody>
      </p:sp>
      <p:sp>
        <p:nvSpPr>
          <p:cNvPr id="23" name="TextBox 22"/>
          <p:cNvSpPr txBox="1"/>
          <p:nvPr/>
        </p:nvSpPr>
        <p:spPr>
          <a:xfrm>
            <a:off x="7457136" y="1591309"/>
            <a:ext cx="2314937" cy="523220"/>
          </a:xfrm>
          <a:prstGeom prst="rect">
            <a:avLst/>
          </a:prstGeom>
          <a:noFill/>
        </p:spPr>
        <p:txBody>
          <a:bodyPr wrap="square" rtlCol="0">
            <a:spAutoFit/>
          </a:bodyPr>
          <a:lstStyle/>
          <a:p>
            <a:pPr algn="ctr"/>
            <a:r>
              <a:rPr lang="en-GB" sz="2800" b="1" dirty="0">
                <a:solidFill>
                  <a:schemeClr val="bg1"/>
                </a:solidFill>
                <a:latin typeface="Century Gothic" panose="020B0502020202020204" pitchFamily="34" charset="0"/>
              </a:rPr>
              <a:t>le </a:t>
            </a:r>
            <a:r>
              <a:rPr lang="en-GB" sz="2800" b="1" dirty="0" err="1" smtClean="0">
                <a:solidFill>
                  <a:schemeClr val="bg1"/>
                </a:solidFill>
                <a:latin typeface="Century Gothic" panose="020B0502020202020204" pitchFamily="34" charset="0"/>
              </a:rPr>
              <a:t>cinéma</a:t>
            </a:r>
            <a:endParaRPr lang="en-GB" sz="2800" b="1" dirty="0">
              <a:solidFill>
                <a:schemeClr val="bg1"/>
              </a:solidFill>
              <a:latin typeface="Century Gothic" panose="020B0502020202020204" pitchFamily="34" charset="0"/>
            </a:endParaRPr>
          </a:p>
        </p:txBody>
      </p:sp>
      <p:sp>
        <p:nvSpPr>
          <p:cNvPr id="5" name="Rectangle 4"/>
          <p:cNvSpPr/>
          <p:nvPr/>
        </p:nvSpPr>
        <p:spPr>
          <a:xfrm>
            <a:off x="11196285" y="-46084"/>
            <a:ext cx="1040670" cy="923330"/>
          </a:xfrm>
          <a:prstGeom prst="rect">
            <a:avLst/>
          </a:prstGeom>
          <a:noFill/>
        </p:spPr>
        <p:txBody>
          <a:bodyPr wrap="none" lIns="91440" tIns="45720" rIns="91440" bIns="45720">
            <a:spAutoFit/>
          </a:bodyPr>
          <a:lstStyle/>
          <a:p>
            <a:pPr algn="ctr"/>
            <a:r>
              <a:rPr lang="en-US" sz="5400" b="0" cap="none" spc="0" dirty="0" smtClean="0">
                <a:ln w="0"/>
                <a:solidFill>
                  <a:srgbClr val="115076"/>
                </a:solidFill>
                <a:effectLst>
                  <a:outerShdw blurRad="38100" dist="19050" dir="2700000" algn="tl" rotWithShape="0">
                    <a:schemeClr val="dk1">
                      <a:alpha val="40000"/>
                    </a:schemeClr>
                  </a:outerShdw>
                </a:effectLst>
                <a:latin typeface="Century Gothic" panose="020B0502020202020204" pitchFamily="34" charset="0"/>
              </a:rPr>
              <a:t>2a</a:t>
            </a:r>
            <a:endParaRPr lang="en-US" sz="5400" b="0" cap="none" spc="0" dirty="0">
              <a:ln w="0"/>
              <a:solidFill>
                <a:srgbClr val="115076"/>
              </a:solidFill>
              <a:effectLst>
                <a:outerShdw blurRad="38100" dist="19050" dir="2700000" algn="tl" rotWithShape="0">
                  <a:schemeClr val="dk1">
                    <a:alpha val="40000"/>
                  </a:schemeClr>
                </a:outerShdw>
              </a:effectLst>
              <a:latin typeface="Century Gothic" panose="020B0502020202020204" pitchFamily="34" charset="0"/>
            </a:endParaRPr>
          </a:p>
        </p:txBody>
      </p:sp>
    </p:spTree>
    <p:extLst>
      <p:ext uri="{BB962C8B-B14F-4D97-AF65-F5344CB8AC3E}">
        <p14:creationId xmlns:p14="http://schemas.microsoft.com/office/powerpoint/2010/main" val="3816028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3541854"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smtClean="0">
                <a:solidFill>
                  <a:schemeClr val="bg1"/>
                </a:solidFill>
              </a:rPr>
              <a:t>Un </a:t>
            </a:r>
            <a:r>
              <a:rPr lang="en-GB" sz="3600" b="1" dirty="0" err="1" smtClean="0">
                <a:solidFill>
                  <a:schemeClr val="bg1"/>
                </a:solidFill>
              </a:rPr>
              <a:t>poème</a:t>
            </a:r>
            <a:endParaRPr lang="en-GB" sz="3600" b="1" dirty="0">
              <a:solidFill>
                <a:schemeClr val="bg1"/>
              </a:solidFill>
            </a:endParaRP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Rachel Hawkes</a:t>
            </a:r>
            <a:endParaRPr lang="en-GB" sz="1200" dirty="0">
              <a:solidFill>
                <a:schemeClr val="bg1"/>
              </a:solidFill>
              <a:latin typeface="Century Gothic" panose="020B0502020202020204" pitchFamily="34" charset="0"/>
            </a:endParaRPr>
          </a:p>
        </p:txBody>
      </p:sp>
      <p:sp>
        <p:nvSpPr>
          <p:cNvPr id="13" name="Text Box 5"/>
          <p:cNvSpPr txBox="1">
            <a:spLocks noChangeArrowheads="1"/>
          </p:cNvSpPr>
          <p:nvPr/>
        </p:nvSpPr>
        <p:spPr bwMode="auto">
          <a:xfrm>
            <a:off x="539858" y="122825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Adrien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le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4" name="Text Box 6"/>
          <p:cNvSpPr txBox="1">
            <a:spLocks noChangeArrowheads="1"/>
          </p:cNvSpPr>
          <p:nvPr/>
        </p:nvSpPr>
        <p:spPr bwMode="auto">
          <a:xfrm>
            <a:off x="539858" y="2000408"/>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Nicolas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le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5" name="Text Box 7"/>
          <p:cNvSpPr txBox="1">
            <a:spLocks noChangeArrowheads="1"/>
          </p:cNvSpPr>
          <p:nvPr/>
        </p:nvSpPr>
        <p:spPr bwMode="auto">
          <a:xfrm>
            <a:off x="539858" y="285757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Artus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la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6" name="Text Box 8"/>
          <p:cNvSpPr txBox="1">
            <a:spLocks noChangeArrowheads="1"/>
          </p:cNvSpPr>
          <p:nvPr/>
        </p:nvSpPr>
        <p:spPr bwMode="auto">
          <a:xfrm>
            <a:off x="525242" y="5452325"/>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Hugo</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le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7" name="Text Box 9"/>
          <p:cNvSpPr txBox="1">
            <a:spLocks noChangeArrowheads="1"/>
          </p:cNvSpPr>
          <p:nvPr/>
        </p:nvSpPr>
        <p:spPr bwMode="auto">
          <a:xfrm>
            <a:off x="539858" y="467047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Laurent</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le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8" name="Text Box 15"/>
          <p:cNvSpPr txBox="1">
            <a:spLocks noChangeArrowheads="1"/>
          </p:cNvSpPr>
          <p:nvPr/>
        </p:nvSpPr>
        <p:spPr bwMode="auto">
          <a:xfrm>
            <a:off x="525243" y="3749661"/>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Chloé?</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Elle </a:t>
            </a:r>
            <a:r>
              <a:rPr lang="fr-FR" altLang="en-US" sz="2000" dirty="0">
                <a:solidFill>
                  <a:srgbClr val="002060"/>
                </a:solidFill>
                <a:latin typeface="Century Gothic" panose="020B0502020202020204" pitchFamily="34" charset="0"/>
                <a:ea typeface="Segoe UI Black" panose="020B0A02040204020203" pitchFamily="34" charset="0"/>
              </a:rPr>
              <a:t>est </a:t>
            </a:r>
            <a:r>
              <a:rPr lang="fr-FR" altLang="en-US" sz="2000" dirty="0" smtClean="0">
                <a:solidFill>
                  <a:srgbClr val="002060"/>
                </a:solidFill>
                <a:latin typeface="Century Gothic" panose="020B0502020202020204" pitchFamily="34" charset="0"/>
                <a:ea typeface="Segoe UI Black" panose="020B0A02040204020203" pitchFamily="34" charset="0"/>
              </a:rPr>
              <a:t>dans le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2" name="Rectangle 1"/>
          <p:cNvSpPr/>
          <p:nvPr/>
        </p:nvSpPr>
        <p:spPr>
          <a:xfrm>
            <a:off x="5220183" y="763930"/>
            <a:ext cx="6496438" cy="5208608"/>
          </a:xfrm>
          <a:prstGeom prst="rec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9234313" y="4796927"/>
            <a:ext cx="2314937"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magasin</a:t>
            </a:r>
            <a:endParaRPr lang="en-GB" sz="2800" b="1" dirty="0">
              <a:solidFill>
                <a:schemeClr val="bg1"/>
              </a:solidFill>
              <a:latin typeface="Century Gothic" panose="020B0502020202020204" pitchFamily="34" charset="0"/>
            </a:endParaRPr>
          </a:p>
        </p:txBody>
      </p:sp>
      <p:sp>
        <p:nvSpPr>
          <p:cNvPr id="19" name="TextBox 18"/>
          <p:cNvSpPr txBox="1"/>
          <p:nvPr/>
        </p:nvSpPr>
        <p:spPr>
          <a:xfrm>
            <a:off x="9507856" y="1962498"/>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rue</a:t>
            </a:r>
            <a:endParaRPr lang="en-GB" sz="2800" b="1" dirty="0">
              <a:solidFill>
                <a:schemeClr val="bg1"/>
              </a:solidFill>
              <a:latin typeface="Century Gothic" panose="020B0502020202020204" pitchFamily="34" charset="0"/>
            </a:endParaRPr>
          </a:p>
        </p:txBody>
      </p:sp>
      <p:sp>
        <p:nvSpPr>
          <p:cNvPr id="20" name="TextBox 19"/>
          <p:cNvSpPr txBox="1"/>
          <p:nvPr/>
        </p:nvSpPr>
        <p:spPr>
          <a:xfrm>
            <a:off x="8214682" y="2528798"/>
            <a:ext cx="2314937"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marché</a:t>
            </a:r>
            <a:endParaRPr lang="en-GB" sz="2800" b="1" dirty="0">
              <a:solidFill>
                <a:schemeClr val="bg1"/>
              </a:solidFill>
              <a:latin typeface="Century Gothic" panose="020B0502020202020204" pitchFamily="34" charset="0"/>
            </a:endParaRPr>
          </a:p>
        </p:txBody>
      </p:sp>
      <p:sp>
        <p:nvSpPr>
          <p:cNvPr id="21" name="TextBox 20"/>
          <p:cNvSpPr txBox="1"/>
          <p:nvPr/>
        </p:nvSpPr>
        <p:spPr>
          <a:xfrm>
            <a:off x="6521853" y="4671831"/>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champ</a:t>
            </a:r>
            <a:endParaRPr lang="en-GB" sz="2800" b="1" dirty="0">
              <a:solidFill>
                <a:schemeClr val="bg1"/>
              </a:solidFill>
              <a:latin typeface="Century Gothic" panose="020B0502020202020204" pitchFamily="34" charset="0"/>
            </a:endParaRPr>
          </a:p>
        </p:txBody>
      </p:sp>
      <p:sp>
        <p:nvSpPr>
          <p:cNvPr id="22" name="TextBox 21"/>
          <p:cNvSpPr txBox="1"/>
          <p:nvPr/>
        </p:nvSpPr>
        <p:spPr>
          <a:xfrm>
            <a:off x="9387068" y="1275666"/>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bureau</a:t>
            </a:r>
            <a:endParaRPr lang="en-GB" sz="2800" b="1" dirty="0">
              <a:solidFill>
                <a:schemeClr val="bg1"/>
              </a:solidFill>
              <a:latin typeface="Century Gothic" panose="020B0502020202020204" pitchFamily="34" charset="0"/>
            </a:endParaRPr>
          </a:p>
        </p:txBody>
      </p:sp>
      <p:sp>
        <p:nvSpPr>
          <p:cNvPr id="23" name="TextBox 22"/>
          <p:cNvSpPr txBox="1"/>
          <p:nvPr/>
        </p:nvSpPr>
        <p:spPr>
          <a:xfrm>
            <a:off x="7310933" y="1817522"/>
            <a:ext cx="2314937"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cinéma</a:t>
            </a:r>
            <a:endParaRPr lang="en-GB" sz="2800" b="1" dirty="0">
              <a:solidFill>
                <a:schemeClr val="bg1"/>
              </a:solidFill>
              <a:latin typeface="Century Gothic" panose="020B0502020202020204" pitchFamily="34" charset="0"/>
            </a:endParaRPr>
          </a:p>
        </p:txBody>
      </p:sp>
      <p:sp>
        <p:nvSpPr>
          <p:cNvPr id="24" name="Rectangle 23"/>
          <p:cNvSpPr/>
          <p:nvPr/>
        </p:nvSpPr>
        <p:spPr>
          <a:xfrm>
            <a:off x="11181669" y="-123440"/>
            <a:ext cx="1040670" cy="923330"/>
          </a:xfrm>
          <a:prstGeom prst="rect">
            <a:avLst/>
          </a:prstGeom>
          <a:noFill/>
        </p:spPr>
        <p:txBody>
          <a:bodyPr wrap="none" lIns="91440" tIns="45720" rIns="91440" bIns="45720">
            <a:spAutoFit/>
          </a:bodyPr>
          <a:lstStyle/>
          <a:p>
            <a:pPr algn="ctr"/>
            <a:r>
              <a:rPr lang="en-US" sz="5400" b="0" cap="none" spc="0" dirty="0" smtClean="0">
                <a:ln w="0"/>
                <a:solidFill>
                  <a:srgbClr val="115076"/>
                </a:solidFill>
                <a:effectLst>
                  <a:outerShdw blurRad="38100" dist="19050" dir="2700000" algn="tl" rotWithShape="0">
                    <a:schemeClr val="dk1">
                      <a:alpha val="40000"/>
                    </a:schemeClr>
                  </a:outerShdw>
                </a:effectLst>
                <a:latin typeface="Century Gothic" panose="020B0502020202020204" pitchFamily="34" charset="0"/>
              </a:rPr>
              <a:t>2b</a:t>
            </a:r>
            <a:endParaRPr lang="en-US" sz="5400" b="0" cap="none" spc="0" dirty="0">
              <a:ln w="0"/>
              <a:solidFill>
                <a:srgbClr val="115076"/>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25" name="TextBox 24"/>
          <p:cNvSpPr txBox="1"/>
          <p:nvPr/>
        </p:nvSpPr>
        <p:spPr>
          <a:xfrm>
            <a:off x="4701360" y="1285897"/>
            <a:ext cx="3992226"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salle</a:t>
            </a:r>
            <a:r>
              <a:rPr lang="en-GB" sz="2800" b="1" dirty="0" smtClean="0">
                <a:solidFill>
                  <a:schemeClr val="bg1"/>
                </a:solidFill>
                <a:latin typeface="Century Gothic" panose="020B0502020202020204" pitchFamily="34" charset="0"/>
              </a:rPr>
              <a:t> de </a:t>
            </a:r>
            <a:r>
              <a:rPr lang="en-GB" sz="2800" b="1" dirty="0" err="1" smtClean="0">
                <a:solidFill>
                  <a:schemeClr val="bg1"/>
                </a:solidFill>
                <a:latin typeface="Century Gothic" panose="020B0502020202020204" pitchFamily="34" charset="0"/>
              </a:rPr>
              <a:t>bains</a:t>
            </a:r>
            <a:endParaRPr lang="en-GB" sz="2800" b="1" dirty="0">
              <a:solidFill>
                <a:schemeClr val="bg1"/>
              </a:solidFill>
              <a:latin typeface="Century Gothic" panose="020B0502020202020204" pitchFamily="34" charset="0"/>
            </a:endParaRPr>
          </a:p>
        </p:txBody>
      </p:sp>
      <p:sp>
        <p:nvSpPr>
          <p:cNvPr id="26" name="TextBox 25"/>
          <p:cNvSpPr txBox="1"/>
          <p:nvPr/>
        </p:nvSpPr>
        <p:spPr>
          <a:xfrm>
            <a:off x="4901247" y="2805650"/>
            <a:ext cx="3992226"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salle</a:t>
            </a:r>
            <a:r>
              <a:rPr lang="en-GB" sz="2800" b="1" dirty="0" smtClean="0">
                <a:solidFill>
                  <a:schemeClr val="bg1"/>
                </a:solidFill>
                <a:latin typeface="Century Gothic" panose="020B0502020202020204" pitchFamily="34" charset="0"/>
              </a:rPr>
              <a:t> à manger</a:t>
            </a:r>
            <a:endParaRPr lang="en-GB" sz="2800" b="1" dirty="0">
              <a:solidFill>
                <a:schemeClr val="bg1"/>
              </a:solidFill>
              <a:latin typeface="Century Gothic" panose="020B0502020202020204" pitchFamily="34" charset="0"/>
            </a:endParaRPr>
          </a:p>
        </p:txBody>
      </p:sp>
      <p:sp>
        <p:nvSpPr>
          <p:cNvPr id="27" name="TextBox 26"/>
          <p:cNvSpPr txBox="1"/>
          <p:nvPr/>
        </p:nvSpPr>
        <p:spPr>
          <a:xfrm>
            <a:off x="9387067" y="3219908"/>
            <a:ext cx="2314937" cy="523220"/>
          </a:xfrm>
          <a:prstGeom prst="rect">
            <a:avLst/>
          </a:prstGeom>
          <a:noFill/>
        </p:spPr>
        <p:txBody>
          <a:bodyPr wrap="square" rtlCol="0">
            <a:spAutoFit/>
          </a:bodyPr>
          <a:lstStyle/>
          <a:p>
            <a:pPr algn="ctr"/>
            <a:r>
              <a:rPr lang="en-GB" sz="2800" b="1" dirty="0" smtClean="0">
                <a:solidFill>
                  <a:schemeClr val="bg1"/>
                </a:solidFill>
                <a:latin typeface="Century Gothic" panose="020B0502020202020204" pitchFamily="34" charset="0"/>
              </a:rPr>
              <a:t>photo</a:t>
            </a:r>
            <a:endParaRPr lang="en-GB" sz="2800" b="1" dirty="0">
              <a:solidFill>
                <a:schemeClr val="bg1"/>
              </a:solidFill>
              <a:latin typeface="Century Gothic" panose="020B0502020202020204" pitchFamily="34" charset="0"/>
            </a:endParaRPr>
          </a:p>
        </p:txBody>
      </p:sp>
      <p:sp>
        <p:nvSpPr>
          <p:cNvPr id="29" name="TextBox 28"/>
          <p:cNvSpPr txBox="1"/>
          <p:nvPr/>
        </p:nvSpPr>
        <p:spPr>
          <a:xfrm>
            <a:off x="7542425" y="3911018"/>
            <a:ext cx="2314937"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banque</a:t>
            </a:r>
            <a:endParaRPr lang="en-GB" sz="2800" b="1" dirty="0">
              <a:solidFill>
                <a:schemeClr val="bg1"/>
              </a:solidFill>
              <a:latin typeface="Century Gothic" panose="020B0502020202020204" pitchFamily="34" charset="0"/>
            </a:endParaRPr>
          </a:p>
        </p:txBody>
      </p:sp>
      <p:sp>
        <p:nvSpPr>
          <p:cNvPr id="30" name="TextBox 29"/>
          <p:cNvSpPr txBox="1"/>
          <p:nvPr/>
        </p:nvSpPr>
        <p:spPr>
          <a:xfrm>
            <a:off x="5368652" y="4017816"/>
            <a:ext cx="2314937"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gare</a:t>
            </a:r>
            <a:endParaRPr lang="en-GB" sz="2800" b="1" dirty="0">
              <a:solidFill>
                <a:schemeClr val="bg1"/>
              </a:solidFill>
              <a:latin typeface="Century Gothic" panose="020B0502020202020204" pitchFamily="34" charset="0"/>
            </a:endParaRPr>
          </a:p>
        </p:txBody>
      </p:sp>
      <p:sp>
        <p:nvSpPr>
          <p:cNvPr id="31" name="TextBox 30"/>
          <p:cNvSpPr txBox="1"/>
          <p:nvPr/>
        </p:nvSpPr>
        <p:spPr>
          <a:xfrm>
            <a:off x="5114011" y="5340982"/>
            <a:ext cx="3992226" cy="523220"/>
          </a:xfrm>
          <a:prstGeom prst="rect">
            <a:avLst/>
          </a:prstGeom>
          <a:noFill/>
        </p:spPr>
        <p:txBody>
          <a:bodyPr wrap="square" rtlCol="0">
            <a:spAutoFit/>
          </a:bodyPr>
          <a:lstStyle/>
          <a:p>
            <a:pPr algn="ctr"/>
            <a:r>
              <a:rPr lang="en-GB" sz="2800" b="1" dirty="0" err="1" smtClean="0">
                <a:solidFill>
                  <a:schemeClr val="bg1"/>
                </a:solidFill>
                <a:latin typeface="Century Gothic" panose="020B0502020202020204" pitchFamily="34" charset="0"/>
              </a:rPr>
              <a:t>musée</a:t>
            </a:r>
            <a:r>
              <a:rPr lang="en-GB" sz="2800" b="1" dirty="0" smtClean="0">
                <a:solidFill>
                  <a:schemeClr val="bg1"/>
                </a:solidFill>
                <a:latin typeface="Century Gothic" panose="020B0502020202020204" pitchFamily="34" charset="0"/>
              </a:rPr>
              <a:t> de statues</a:t>
            </a:r>
            <a:endParaRPr lang="en-GB" sz="28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358692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54664" y="111251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Adrien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5" name="Text Box 6"/>
          <p:cNvSpPr txBox="1">
            <a:spLocks noChangeArrowheads="1"/>
          </p:cNvSpPr>
          <p:nvPr/>
        </p:nvSpPr>
        <p:spPr bwMode="auto">
          <a:xfrm>
            <a:off x="354664" y="1884661"/>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Nicolas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6" name="Text Box 7"/>
          <p:cNvSpPr txBox="1">
            <a:spLocks noChangeArrowheads="1"/>
          </p:cNvSpPr>
          <p:nvPr/>
        </p:nvSpPr>
        <p:spPr bwMode="auto">
          <a:xfrm>
            <a:off x="354664" y="274183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Artus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7" name="Text Box 8"/>
          <p:cNvSpPr txBox="1">
            <a:spLocks noChangeArrowheads="1"/>
          </p:cNvSpPr>
          <p:nvPr/>
        </p:nvSpPr>
        <p:spPr bwMode="auto">
          <a:xfrm>
            <a:off x="340048" y="544680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Hugo</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8" name="Text Box 9"/>
          <p:cNvSpPr txBox="1">
            <a:spLocks noChangeArrowheads="1"/>
          </p:cNvSpPr>
          <p:nvPr/>
        </p:nvSpPr>
        <p:spPr bwMode="auto">
          <a:xfrm>
            <a:off x="354664" y="4554723"/>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Laurent</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9" name="Text Box 15"/>
          <p:cNvSpPr txBox="1">
            <a:spLocks noChangeArrowheads="1"/>
          </p:cNvSpPr>
          <p:nvPr/>
        </p:nvSpPr>
        <p:spPr bwMode="auto">
          <a:xfrm>
            <a:off x="340049" y="3633914"/>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Chloé?</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Elle </a:t>
            </a:r>
            <a:r>
              <a:rPr lang="fr-FR" altLang="en-US" sz="2000" dirty="0">
                <a:solidFill>
                  <a:srgbClr val="002060"/>
                </a:solidFill>
                <a:latin typeface="Century Gothic" panose="020B0502020202020204" pitchFamily="34" charset="0"/>
                <a:ea typeface="Segoe UI Black" panose="020B0A02040204020203" pitchFamily="34" charset="0"/>
              </a:rPr>
              <a:t>est dans </a:t>
            </a: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0" name="TextBox 9"/>
          <p:cNvSpPr txBox="1"/>
          <p:nvPr/>
        </p:nvSpPr>
        <p:spPr>
          <a:xfrm>
            <a:off x="354664" y="153456"/>
            <a:ext cx="2897822" cy="461665"/>
          </a:xfrm>
          <a:prstGeom prst="rect">
            <a:avLst/>
          </a:prstGeom>
          <a:noFill/>
        </p:spPr>
        <p:txBody>
          <a:bodyPr wrap="square" rtlCol="0">
            <a:spAutoFit/>
          </a:bodyPr>
          <a:lstStyle/>
          <a:p>
            <a:r>
              <a:rPr lang="en-GB" sz="2400" b="1" dirty="0" smtClean="0">
                <a:solidFill>
                  <a:srgbClr val="115076"/>
                </a:solidFill>
                <a:latin typeface="Century Gothic" panose="020B0502020202020204" pitchFamily="34" charset="0"/>
              </a:rPr>
              <a:t>Student A</a:t>
            </a:r>
            <a:endParaRPr lang="en-GB" sz="2400" b="1" dirty="0">
              <a:solidFill>
                <a:srgbClr val="115076"/>
              </a:solidFill>
              <a:latin typeface="Century Gothic" panose="020B0502020202020204" pitchFamily="34" charset="0"/>
            </a:endParaRPr>
          </a:p>
        </p:txBody>
      </p:sp>
      <p:sp>
        <p:nvSpPr>
          <p:cNvPr id="11" name="TextBox 10"/>
          <p:cNvSpPr txBox="1"/>
          <p:nvPr/>
        </p:nvSpPr>
        <p:spPr>
          <a:xfrm>
            <a:off x="8887135" y="153455"/>
            <a:ext cx="2897822" cy="461665"/>
          </a:xfrm>
          <a:prstGeom prst="rect">
            <a:avLst/>
          </a:prstGeom>
          <a:noFill/>
        </p:spPr>
        <p:txBody>
          <a:bodyPr wrap="square" rtlCol="0">
            <a:spAutoFit/>
          </a:bodyPr>
          <a:lstStyle/>
          <a:p>
            <a:r>
              <a:rPr lang="en-GB" sz="2400" b="1" dirty="0" smtClean="0">
                <a:solidFill>
                  <a:srgbClr val="115076"/>
                </a:solidFill>
                <a:latin typeface="Century Gothic" panose="020B0502020202020204" pitchFamily="34" charset="0"/>
              </a:rPr>
              <a:t>Student B</a:t>
            </a:r>
            <a:endParaRPr lang="en-GB" sz="2400" b="1" dirty="0">
              <a:solidFill>
                <a:srgbClr val="115076"/>
              </a:solidFill>
              <a:latin typeface="Century Gothic" panose="020B0502020202020204" pitchFamily="34" charset="0"/>
            </a:endParaRPr>
          </a:p>
        </p:txBody>
      </p:sp>
      <p:sp>
        <p:nvSpPr>
          <p:cNvPr id="12" name="Text Box 5"/>
          <p:cNvSpPr txBox="1">
            <a:spLocks noChangeArrowheads="1"/>
          </p:cNvSpPr>
          <p:nvPr/>
        </p:nvSpPr>
        <p:spPr bwMode="auto">
          <a:xfrm>
            <a:off x="7820334" y="103148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Adrien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le magasin.</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3" name="Text Box 6"/>
          <p:cNvSpPr txBox="1">
            <a:spLocks noChangeArrowheads="1"/>
          </p:cNvSpPr>
          <p:nvPr/>
        </p:nvSpPr>
        <p:spPr bwMode="auto">
          <a:xfrm>
            <a:off x="7820334" y="1803638"/>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Nicolas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a:t>
            </a:r>
            <a:r>
              <a:rPr lang="fr-FR" altLang="en-US" sz="2000" dirty="0" smtClean="0">
                <a:solidFill>
                  <a:srgbClr val="002060"/>
                </a:solidFill>
                <a:latin typeface="Century Gothic" panose="020B0502020202020204" pitchFamily="34" charset="0"/>
                <a:ea typeface="Segoe UI Black" panose="020B0A02040204020203" pitchFamily="34" charset="0"/>
              </a:rPr>
              <a:t>dans le cinéma.</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4" name="Text Box 7"/>
          <p:cNvSpPr txBox="1">
            <a:spLocks noChangeArrowheads="1"/>
          </p:cNvSpPr>
          <p:nvPr/>
        </p:nvSpPr>
        <p:spPr bwMode="auto">
          <a:xfrm>
            <a:off x="7820334" y="266080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Artus</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la rue.</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5" name="Text Box 8"/>
          <p:cNvSpPr txBox="1">
            <a:spLocks noChangeArrowheads="1"/>
          </p:cNvSpPr>
          <p:nvPr/>
        </p:nvSpPr>
        <p:spPr bwMode="auto">
          <a:xfrm>
            <a:off x="7805718" y="5255555"/>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Hugo</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Il est dans </a:t>
            </a:r>
            <a:r>
              <a:rPr lang="fr-FR" altLang="en-US" sz="2000" dirty="0" smtClean="0">
                <a:solidFill>
                  <a:srgbClr val="002060"/>
                </a:solidFill>
                <a:latin typeface="Century Gothic" panose="020B0502020202020204" pitchFamily="34" charset="0"/>
                <a:ea typeface="Segoe UI Black" panose="020B0A02040204020203" pitchFamily="34" charset="0"/>
              </a:rPr>
              <a:t>le bureau.</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6" name="Text Box 9"/>
          <p:cNvSpPr txBox="1">
            <a:spLocks noChangeArrowheads="1"/>
          </p:cNvSpPr>
          <p:nvPr/>
        </p:nvSpPr>
        <p:spPr bwMode="auto">
          <a:xfrm>
            <a:off x="7820334" y="447370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Laurent</a:t>
            </a: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Il est dans le champ.</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7" name="Text Box 15"/>
          <p:cNvSpPr txBox="1">
            <a:spLocks noChangeArrowheads="1"/>
          </p:cNvSpPr>
          <p:nvPr/>
        </p:nvSpPr>
        <p:spPr bwMode="auto">
          <a:xfrm>
            <a:off x="7805719" y="3552891"/>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Où est </a:t>
            </a:r>
            <a:r>
              <a:rPr lang="fr-FR" altLang="en-US" sz="2000" dirty="0" smtClean="0">
                <a:solidFill>
                  <a:srgbClr val="002060"/>
                </a:solidFill>
                <a:latin typeface="Century Gothic" panose="020B0502020202020204" pitchFamily="34" charset="0"/>
                <a:ea typeface="Segoe UI Black" panose="020B0A02040204020203" pitchFamily="34" charset="0"/>
              </a:rPr>
              <a:t>Chloé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Elle </a:t>
            </a:r>
            <a:r>
              <a:rPr lang="fr-FR" altLang="en-US" sz="2000" dirty="0">
                <a:solidFill>
                  <a:srgbClr val="002060"/>
                </a:solidFill>
                <a:latin typeface="Century Gothic" panose="020B0502020202020204" pitchFamily="34" charset="0"/>
                <a:ea typeface="Segoe UI Black" panose="020B0A02040204020203" pitchFamily="34" charset="0"/>
              </a:rPr>
              <a:t>est dans </a:t>
            </a:r>
            <a:r>
              <a:rPr lang="fr-FR" altLang="en-US" sz="2000" dirty="0" smtClean="0">
                <a:solidFill>
                  <a:srgbClr val="002060"/>
                </a:solidFill>
                <a:latin typeface="Century Gothic" panose="020B0502020202020204" pitchFamily="34" charset="0"/>
                <a:ea typeface="Segoe UI Black" panose="020B0A02040204020203" pitchFamily="34" charset="0"/>
              </a:rPr>
              <a:t>le marché.</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8" name="Rectangle 17"/>
          <p:cNvSpPr/>
          <p:nvPr/>
        </p:nvSpPr>
        <p:spPr>
          <a:xfrm>
            <a:off x="11433529" y="-46084"/>
            <a:ext cx="566181" cy="923330"/>
          </a:xfrm>
          <a:prstGeom prst="rect">
            <a:avLst/>
          </a:prstGeom>
          <a:noFill/>
        </p:spPr>
        <p:txBody>
          <a:bodyPr wrap="none" lIns="91440" tIns="45720" rIns="91440" bIns="45720">
            <a:spAutoFit/>
          </a:bodyPr>
          <a:lstStyle/>
          <a:p>
            <a:pPr algn="ctr"/>
            <a:r>
              <a:rPr lang="en-US" sz="5400" b="0" cap="none" spc="0" dirty="0" smtClean="0">
                <a:ln w="0"/>
                <a:solidFill>
                  <a:srgbClr val="115076"/>
                </a:solidFill>
                <a:effectLst>
                  <a:outerShdw blurRad="38100" dist="19050" dir="2700000" algn="tl" rotWithShape="0">
                    <a:schemeClr val="dk1">
                      <a:alpha val="40000"/>
                    </a:schemeClr>
                  </a:outerShdw>
                </a:effectLst>
                <a:latin typeface="Century Gothic" panose="020B0502020202020204" pitchFamily="34" charset="0"/>
              </a:rPr>
              <a:t>3</a:t>
            </a:r>
            <a:endParaRPr lang="en-US" sz="5400" b="0" cap="none" spc="0" dirty="0">
              <a:ln w="0"/>
              <a:solidFill>
                <a:srgbClr val="115076"/>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9" name="TextBox 18"/>
          <p:cNvSpPr txBox="1"/>
          <p:nvPr/>
        </p:nvSpPr>
        <p:spPr>
          <a:xfrm>
            <a:off x="8240891" y="6494075"/>
            <a:ext cx="1986844"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Rachel Hawkes</a:t>
            </a:r>
            <a:endParaRPr lang="en-GB"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5267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3529" y="-46084"/>
            <a:ext cx="566181" cy="923330"/>
          </a:xfrm>
          <a:prstGeom prst="rect">
            <a:avLst/>
          </a:prstGeom>
          <a:noFill/>
        </p:spPr>
        <p:txBody>
          <a:bodyPr wrap="none" lIns="91440" tIns="45720" rIns="91440" bIns="45720">
            <a:spAutoFit/>
          </a:bodyPr>
          <a:lstStyle/>
          <a:p>
            <a:pPr algn="ctr"/>
            <a:r>
              <a:rPr lang="en-US" sz="5400" b="0" cap="none" spc="0" dirty="0" smtClean="0">
                <a:ln w="0"/>
                <a:solidFill>
                  <a:srgbClr val="115076"/>
                </a:solidFill>
                <a:effectLst>
                  <a:outerShdw blurRad="38100" dist="19050" dir="2700000" algn="tl" rotWithShape="0">
                    <a:schemeClr val="dk1">
                      <a:alpha val="40000"/>
                    </a:schemeClr>
                  </a:outerShdw>
                </a:effectLst>
                <a:latin typeface="Century Gothic" panose="020B0502020202020204" pitchFamily="34" charset="0"/>
              </a:rPr>
              <a:t>4</a:t>
            </a:r>
            <a:endParaRPr lang="en-US" sz="5400" b="0" cap="none" spc="0" dirty="0">
              <a:ln w="0"/>
              <a:solidFill>
                <a:srgbClr val="115076"/>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5" name="Text Box 5"/>
          <p:cNvSpPr txBox="1">
            <a:spLocks noChangeArrowheads="1"/>
          </p:cNvSpPr>
          <p:nvPr/>
        </p:nvSpPr>
        <p:spPr bwMode="auto">
          <a:xfrm>
            <a:off x="354664" y="877246"/>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6" name="Text Box 6"/>
          <p:cNvSpPr txBox="1">
            <a:spLocks noChangeArrowheads="1"/>
          </p:cNvSpPr>
          <p:nvPr/>
        </p:nvSpPr>
        <p:spPr bwMode="auto">
          <a:xfrm>
            <a:off x="354664" y="164939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7" name="Text Box 7"/>
          <p:cNvSpPr txBox="1">
            <a:spLocks noChangeArrowheads="1"/>
          </p:cNvSpPr>
          <p:nvPr/>
        </p:nvSpPr>
        <p:spPr bwMode="auto">
          <a:xfrm>
            <a:off x="354664" y="2506566"/>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8" name="Text Box 8"/>
          <p:cNvSpPr txBox="1">
            <a:spLocks noChangeArrowheads="1"/>
          </p:cNvSpPr>
          <p:nvPr/>
        </p:nvSpPr>
        <p:spPr bwMode="auto">
          <a:xfrm>
            <a:off x="340048" y="5211543"/>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9" name="Text Box 9"/>
          <p:cNvSpPr txBox="1">
            <a:spLocks noChangeArrowheads="1"/>
          </p:cNvSpPr>
          <p:nvPr/>
        </p:nvSpPr>
        <p:spPr bwMode="auto">
          <a:xfrm>
            <a:off x="354664" y="4319459"/>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0" name="Text Box 15"/>
          <p:cNvSpPr txBox="1">
            <a:spLocks noChangeArrowheads="1"/>
          </p:cNvSpPr>
          <p:nvPr/>
        </p:nvSpPr>
        <p:spPr bwMode="auto">
          <a:xfrm>
            <a:off x="340049" y="339865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1" name="TextBox 10"/>
          <p:cNvSpPr txBox="1"/>
          <p:nvPr/>
        </p:nvSpPr>
        <p:spPr>
          <a:xfrm>
            <a:off x="354664" y="153456"/>
            <a:ext cx="2897822" cy="461665"/>
          </a:xfrm>
          <a:prstGeom prst="rect">
            <a:avLst/>
          </a:prstGeom>
          <a:noFill/>
        </p:spPr>
        <p:txBody>
          <a:bodyPr wrap="square" rtlCol="0">
            <a:spAutoFit/>
          </a:bodyPr>
          <a:lstStyle/>
          <a:p>
            <a:r>
              <a:rPr lang="en-GB" sz="2400" b="1" dirty="0" smtClean="0">
                <a:solidFill>
                  <a:srgbClr val="115076"/>
                </a:solidFill>
                <a:latin typeface="Century Gothic" panose="020B0502020202020204" pitchFamily="34" charset="0"/>
              </a:rPr>
              <a:t>Students</a:t>
            </a:r>
            <a:endParaRPr lang="en-GB" sz="2400" b="1" dirty="0">
              <a:solidFill>
                <a:srgbClr val="115076"/>
              </a:solidFill>
              <a:latin typeface="Century Gothic" panose="020B0502020202020204" pitchFamily="34" charset="0"/>
            </a:endParaRPr>
          </a:p>
        </p:txBody>
      </p:sp>
      <p:sp>
        <p:nvSpPr>
          <p:cNvPr id="12" name="Rectangle 11"/>
          <p:cNvSpPr/>
          <p:nvPr/>
        </p:nvSpPr>
        <p:spPr>
          <a:xfrm>
            <a:off x="7490506" y="2860509"/>
            <a:ext cx="4701493" cy="646331"/>
          </a:xfrm>
          <a:prstGeom prst="rect">
            <a:avLst/>
          </a:prstGeom>
        </p:spPr>
        <p:txBody>
          <a:bodyPr wrap="square">
            <a:spAutoFit/>
          </a:bodyPr>
          <a:lstStyle/>
          <a:p>
            <a:pPr fontAlgn="base">
              <a:spcBef>
                <a:spcPct val="0"/>
              </a:spcBef>
              <a:spcAft>
                <a:spcPct val="0"/>
              </a:spcAft>
            </a:pPr>
            <a:r>
              <a:rPr lang="en-GB" altLang="en-US" dirty="0" smtClean="0">
                <a:solidFill>
                  <a:srgbClr val="115076"/>
                </a:solidFill>
                <a:latin typeface="Century Gothic" panose="020B0502020202020204" pitchFamily="34" charset="0"/>
                <a:cs typeface="Arial" panose="020B0604020202020204" pitchFamily="34" charset="0"/>
              </a:rPr>
              <a:t>Ask your teacher </a:t>
            </a:r>
            <a:r>
              <a:rPr lang="en-GB" altLang="en-US" dirty="0" smtClean="0">
                <a:solidFill>
                  <a:srgbClr val="115076"/>
                </a:solidFill>
                <a:latin typeface="Century Gothic" panose="020B0502020202020204" pitchFamily="34" charset="0"/>
                <a:cs typeface="Arial" panose="020B0604020202020204" pitchFamily="34" charset="0"/>
              </a:rPr>
              <a:t>for </a:t>
            </a:r>
            <a:r>
              <a:rPr lang="en-GB" altLang="en-US" dirty="0" smtClean="0">
                <a:solidFill>
                  <a:srgbClr val="115076"/>
                </a:solidFill>
                <a:latin typeface="Century Gothic" panose="020B0502020202020204" pitchFamily="34" charset="0"/>
                <a:cs typeface="Arial" panose="020B0604020202020204" pitchFamily="34" charset="0"/>
              </a:rPr>
              <a:t>any </a:t>
            </a:r>
            <a:r>
              <a:rPr lang="en-GB" altLang="en-US" dirty="0" smtClean="0">
                <a:solidFill>
                  <a:srgbClr val="115076"/>
                </a:solidFill>
                <a:latin typeface="Century Gothic" panose="020B0502020202020204" pitchFamily="34" charset="0"/>
                <a:cs typeface="Arial" panose="020B0604020202020204" pitchFamily="34" charset="0"/>
              </a:rPr>
              <a:t>meanings or spellings.</a:t>
            </a:r>
            <a:endParaRPr lang="en-GB" altLang="en-US" dirty="0">
              <a:solidFill>
                <a:srgbClr val="115076"/>
              </a:solidFill>
              <a:latin typeface="Century Gothic" panose="020B0502020202020204" pitchFamily="34" charset="0"/>
              <a:cs typeface="Arial" panose="020B0604020202020204" pitchFamily="34" charset="0"/>
            </a:endParaRPr>
          </a:p>
        </p:txBody>
      </p:sp>
      <p:sp>
        <p:nvSpPr>
          <p:cNvPr id="13" name="Rounded Rectangular Callout 12"/>
          <p:cNvSpPr/>
          <p:nvPr/>
        </p:nvSpPr>
        <p:spPr>
          <a:xfrm>
            <a:off x="5690644" y="468845"/>
            <a:ext cx="3599727" cy="2232573"/>
          </a:xfrm>
          <a:prstGeom prst="wedgeRoundRectCallou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Comment </a:t>
            </a:r>
            <a:r>
              <a:rPr lang="en-GB" sz="4000" dirty="0" err="1" smtClean="0"/>
              <a:t>dit</a:t>
            </a:r>
            <a:r>
              <a:rPr lang="en-GB" sz="4000" dirty="0" smtClean="0"/>
              <a:t>-on </a:t>
            </a:r>
            <a:r>
              <a:rPr lang="en-GB" sz="4000" dirty="0" smtClean="0"/>
              <a:t>‘</a:t>
            </a:r>
            <a:r>
              <a:rPr lang="en-GB" sz="4000" b="1" dirty="0" smtClean="0"/>
              <a:t>XXX</a:t>
            </a:r>
            <a:r>
              <a:rPr lang="en-GB" sz="4000" dirty="0" smtClean="0"/>
              <a:t>’ </a:t>
            </a:r>
            <a:r>
              <a:rPr lang="en-GB" sz="4000" dirty="0" err="1" smtClean="0"/>
              <a:t>en</a:t>
            </a:r>
            <a:r>
              <a:rPr lang="en-GB" sz="4000" dirty="0" smtClean="0"/>
              <a:t> </a:t>
            </a:r>
            <a:r>
              <a:rPr lang="en-GB" sz="4000" dirty="0" err="1" smtClean="0"/>
              <a:t>anglais</a:t>
            </a:r>
            <a:r>
              <a:rPr lang="en-GB" sz="4000" dirty="0" smtClean="0"/>
              <a:t> ?</a:t>
            </a:r>
            <a:endParaRPr lang="en-GB" sz="40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0677" y="2996751"/>
            <a:ext cx="718951" cy="1020178"/>
          </a:xfrm>
          <a:prstGeom prst="rect">
            <a:avLst/>
          </a:prstGeom>
        </p:spPr>
      </p:pic>
      <p:sp>
        <p:nvSpPr>
          <p:cNvPr id="15" name="Rounded Rectangular Callout 14"/>
          <p:cNvSpPr/>
          <p:nvPr/>
        </p:nvSpPr>
        <p:spPr>
          <a:xfrm>
            <a:off x="8116515" y="3557115"/>
            <a:ext cx="3599727" cy="2232573"/>
          </a:xfrm>
          <a:prstGeom prst="wedgeRoundRectCallou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‘XXX’, </a:t>
            </a:r>
            <a:r>
              <a:rPr lang="en-GB" sz="4000" dirty="0"/>
              <a:t>c</a:t>
            </a:r>
            <a:r>
              <a:rPr lang="en-GB" sz="4000" dirty="0" smtClean="0"/>
              <a:t>omment </a:t>
            </a:r>
            <a:r>
              <a:rPr lang="en-GB" sz="4000" dirty="0" err="1" smtClean="0"/>
              <a:t>ça</a:t>
            </a:r>
            <a:r>
              <a:rPr lang="en-GB" sz="4000" dirty="0" smtClean="0"/>
              <a:t> </a:t>
            </a:r>
            <a:r>
              <a:rPr lang="en-GB" sz="4000" dirty="0" err="1" smtClean="0"/>
              <a:t>s’écrit</a:t>
            </a:r>
            <a:r>
              <a:rPr lang="en-GB" sz="4000" dirty="0" smtClean="0"/>
              <a:t> ?</a:t>
            </a:r>
            <a:endParaRPr lang="en-GB" sz="4000" dirty="0"/>
          </a:p>
        </p:txBody>
      </p:sp>
      <p:sp>
        <p:nvSpPr>
          <p:cNvPr id="16" name="TextBox 15"/>
          <p:cNvSpPr txBox="1"/>
          <p:nvPr/>
        </p:nvSpPr>
        <p:spPr>
          <a:xfrm>
            <a:off x="8240891" y="6494075"/>
            <a:ext cx="1986844"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Rachel Hawkes</a:t>
            </a:r>
            <a:endParaRPr lang="en-GB"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47418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2728" y="-46084"/>
            <a:ext cx="567784" cy="923330"/>
          </a:xfrm>
          <a:prstGeom prst="rect">
            <a:avLst/>
          </a:prstGeom>
          <a:noFill/>
        </p:spPr>
        <p:txBody>
          <a:bodyPr wrap="none" lIns="91440" tIns="45720" rIns="91440" bIns="45720">
            <a:spAutoFit/>
          </a:bodyPr>
          <a:lstStyle/>
          <a:p>
            <a:pPr algn="ctr"/>
            <a:r>
              <a:rPr lang="en-US" sz="5400" b="0" cap="none" spc="0" dirty="0" smtClean="0">
                <a:ln w="0"/>
                <a:solidFill>
                  <a:srgbClr val="115076"/>
                </a:solidFill>
                <a:effectLst>
                  <a:outerShdw blurRad="38100" dist="19050" dir="2700000" algn="tl" rotWithShape="0">
                    <a:schemeClr val="dk1">
                      <a:alpha val="40000"/>
                    </a:schemeClr>
                  </a:outerShdw>
                </a:effectLst>
                <a:latin typeface="Century Gothic" panose="020B0502020202020204" pitchFamily="34" charset="0"/>
              </a:rPr>
              <a:t>5</a:t>
            </a:r>
            <a:endParaRPr lang="en-US" sz="5400" b="0" cap="none" spc="0" dirty="0">
              <a:ln w="0"/>
              <a:solidFill>
                <a:srgbClr val="115076"/>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3" name="Text Box 5"/>
          <p:cNvSpPr txBox="1">
            <a:spLocks noChangeArrowheads="1"/>
          </p:cNvSpPr>
          <p:nvPr/>
        </p:nvSpPr>
        <p:spPr bwMode="auto">
          <a:xfrm>
            <a:off x="354664" y="877246"/>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smtClean="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5" name="Text Box 6"/>
          <p:cNvSpPr txBox="1">
            <a:spLocks noChangeArrowheads="1"/>
          </p:cNvSpPr>
          <p:nvPr/>
        </p:nvSpPr>
        <p:spPr bwMode="auto">
          <a:xfrm>
            <a:off x="354664" y="1649397"/>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6" name="Text Box 7"/>
          <p:cNvSpPr txBox="1">
            <a:spLocks noChangeArrowheads="1"/>
          </p:cNvSpPr>
          <p:nvPr/>
        </p:nvSpPr>
        <p:spPr bwMode="auto">
          <a:xfrm>
            <a:off x="354664" y="2506566"/>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7" name="Text Box 8"/>
          <p:cNvSpPr txBox="1">
            <a:spLocks noChangeArrowheads="1"/>
          </p:cNvSpPr>
          <p:nvPr/>
        </p:nvSpPr>
        <p:spPr bwMode="auto">
          <a:xfrm>
            <a:off x="340048" y="5211543"/>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8" name="Text Box 9"/>
          <p:cNvSpPr txBox="1">
            <a:spLocks noChangeArrowheads="1"/>
          </p:cNvSpPr>
          <p:nvPr/>
        </p:nvSpPr>
        <p:spPr bwMode="auto">
          <a:xfrm>
            <a:off x="354664" y="4319459"/>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9" name="Text Box 15"/>
          <p:cNvSpPr txBox="1">
            <a:spLocks noChangeArrowheads="1"/>
          </p:cNvSpPr>
          <p:nvPr/>
        </p:nvSpPr>
        <p:spPr bwMode="auto">
          <a:xfrm>
            <a:off x="340049" y="3398650"/>
            <a:ext cx="5040179" cy="707886"/>
          </a:xfrm>
          <a:prstGeom prst="rect">
            <a:avLst/>
          </a:prstGeom>
          <a:noFill/>
          <a:ln>
            <a:noFill/>
          </a:ln>
          <a:extLst/>
        </p:spPr>
        <p:txBody>
          <a:bodyP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 ?</a:t>
            </a:r>
            <a:endParaRPr lang="en-GB" altLang="en-US" sz="2000" dirty="0">
              <a:solidFill>
                <a:srgbClr val="002060"/>
              </a:solidFill>
              <a:latin typeface="Century Gothic" panose="020B0502020202020204" pitchFamily="34" charset="0"/>
              <a:ea typeface="Segoe UI Black" panose="020B0A02040204020203" pitchFamily="34" charset="0"/>
            </a:endParaRPr>
          </a:p>
          <a:p>
            <a:pPr eaLnBrk="1" fontAlgn="base" hangingPunct="1">
              <a:spcBef>
                <a:spcPct val="0"/>
              </a:spcBef>
              <a:spcAft>
                <a:spcPct val="0"/>
              </a:spcAft>
            </a:pPr>
            <a:r>
              <a:rPr lang="fr-FR" altLang="en-US" sz="2000" dirty="0">
                <a:solidFill>
                  <a:srgbClr val="002060"/>
                </a:solidFill>
                <a:latin typeface="Century Gothic" panose="020B0502020202020204" pitchFamily="34" charset="0"/>
                <a:ea typeface="Segoe UI Black" panose="020B0A02040204020203" pitchFamily="34" charset="0"/>
              </a:rPr>
              <a:t>…………….………………………</a:t>
            </a:r>
            <a:endParaRPr lang="en-GB" altLang="en-US" sz="2000" dirty="0">
              <a:solidFill>
                <a:srgbClr val="002060"/>
              </a:solidFill>
              <a:latin typeface="Century Gothic" panose="020B0502020202020204" pitchFamily="34" charset="0"/>
              <a:ea typeface="Segoe UI Black" panose="020B0A02040204020203" pitchFamily="34" charset="0"/>
            </a:endParaRPr>
          </a:p>
        </p:txBody>
      </p:sp>
      <p:sp>
        <p:nvSpPr>
          <p:cNvPr id="10" name="TextBox 9"/>
          <p:cNvSpPr txBox="1"/>
          <p:nvPr/>
        </p:nvSpPr>
        <p:spPr>
          <a:xfrm>
            <a:off x="354664" y="153456"/>
            <a:ext cx="2897822" cy="461665"/>
          </a:xfrm>
          <a:prstGeom prst="rect">
            <a:avLst/>
          </a:prstGeom>
          <a:noFill/>
        </p:spPr>
        <p:txBody>
          <a:bodyPr wrap="square" rtlCol="0">
            <a:spAutoFit/>
          </a:bodyPr>
          <a:lstStyle/>
          <a:p>
            <a:r>
              <a:rPr lang="en-GB" sz="2400" b="1" dirty="0" smtClean="0">
                <a:solidFill>
                  <a:srgbClr val="115076"/>
                </a:solidFill>
                <a:latin typeface="Century Gothic" panose="020B0502020202020204" pitchFamily="34" charset="0"/>
              </a:rPr>
              <a:t>Students</a:t>
            </a:r>
            <a:endParaRPr lang="en-GB" sz="2400" b="1" dirty="0">
              <a:solidFill>
                <a:srgbClr val="115076"/>
              </a:solidFill>
              <a:latin typeface="Century Gothic" panose="020B0502020202020204" pitchFamily="34" charset="0"/>
            </a:endParaRPr>
          </a:p>
        </p:txBody>
      </p:sp>
      <p:sp>
        <p:nvSpPr>
          <p:cNvPr id="11" name="Rectangle 10"/>
          <p:cNvSpPr/>
          <p:nvPr/>
        </p:nvSpPr>
        <p:spPr>
          <a:xfrm>
            <a:off x="7490506" y="2860509"/>
            <a:ext cx="4701493" cy="646331"/>
          </a:xfrm>
          <a:prstGeom prst="rect">
            <a:avLst/>
          </a:prstGeom>
        </p:spPr>
        <p:txBody>
          <a:bodyPr wrap="square">
            <a:spAutoFit/>
          </a:bodyPr>
          <a:lstStyle/>
          <a:p>
            <a:pPr fontAlgn="base">
              <a:spcBef>
                <a:spcPct val="0"/>
              </a:spcBef>
              <a:spcAft>
                <a:spcPct val="0"/>
              </a:spcAft>
            </a:pPr>
            <a:r>
              <a:rPr lang="en-GB" altLang="en-US" dirty="0" smtClean="0">
                <a:solidFill>
                  <a:srgbClr val="115076"/>
                </a:solidFill>
                <a:latin typeface="Century Gothic" panose="020B0502020202020204" pitchFamily="34" charset="0"/>
                <a:cs typeface="Arial" panose="020B0604020202020204" pitchFamily="34" charset="0"/>
              </a:rPr>
              <a:t>Ask your teacher </a:t>
            </a:r>
            <a:r>
              <a:rPr lang="en-GB" altLang="en-US" dirty="0" smtClean="0">
                <a:solidFill>
                  <a:srgbClr val="115076"/>
                </a:solidFill>
                <a:latin typeface="Century Gothic" panose="020B0502020202020204" pitchFamily="34" charset="0"/>
                <a:cs typeface="Arial" panose="020B0604020202020204" pitchFamily="34" charset="0"/>
              </a:rPr>
              <a:t>for </a:t>
            </a:r>
            <a:r>
              <a:rPr lang="en-GB" altLang="en-US" dirty="0" smtClean="0">
                <a:solidFill>
                  <a:srgbClr val="115076"/>
                </a:solidFill>
                <a:latin typeface="Century Gothic" panose="020B0502020202020204" pitchFamily="34" charset="0"/>
                <a:cs typeface="Arial" panose="020B0604020202020204" pitchFamily="34" charset="0"/>
              </a:rPr>
              <a:t>any </a:t>
            </a:r>
            <a:r>
              <a:rPr lang="en-GB" altLang="en-US" dirty="0" smtClean="0">
                <a:solidFill>
                  <a:srgbClr val="115076"/>
                </a:solidFill>
                <a:latin typeface="Century Gothic" panose="020B0502020202020204" pitchFamily="34" charset="0"/>
                <a:cs typeface="Arial" panose="020B0604020202020204" pitchFamily="34" charset="0"/>
              </a:rPr>
              <a:t>meanings or spellings.</a:t>
            </a:r>
            <a:endParaRPr lang="en-GB" altLang="en-US" dirty="0">
              <a:solidFill>
                <a:srgbClr val="115076"/>
              </a:solidFill>
              <a:latin typeface="Century Gothic" panose="020B0502020202020204" pitchFamily="34" charset="0"/>
              <a:cs typeface="Arial" panose="020B0604020202020204" pitchFamily="34" charset="0"/>
            </a:endParaRPr>
          </a:p>
        </p:txBody>
      </p:sp>
      <p:sp>
        <p:nvSpPr>
          <p:cNvPr id="12" name="Rounded Rectangular Callout 11"/>
          <p:cNvSpPr/>
          <p:nvPr/>
        </p:nvSpPr>
        <p:spPr>
          <a:xfrm>
            <a:off x="5690644" y="468845"/>
            <a:ext cx="3599727" cy="2232573"/>
          </a:xfrm>
          <a:prstGeom prst="wedgeRoundRectCallou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Comment </a:t>
            </a:r>
            <a:r>
              <a:rPr lang="en-GB" sz="4000" dirty="0" err="1" smtClean="0"/>
              <a:t>dit</a:t>
            </a:r>
            <a:r>
              <a:rPr lang="en-GB" sz="4000" dirty="0" smtClean="0"/>
              <a:t>-on </a:t>
            </a:r>
            <a:r>
              <a:rPr lang="en-GB" sz="4000" dirty="0" smtClean="0"/>
              <a:t>‘</a:t>
            </a:r>
            <a:r>
              <a:rPr lang="en-GB" sz="4000" b="1" dirty="0" smtClean="0"/>
              <a:t>XXX</a:t>
            </a:r>
            <a:r>
              <a:rPr lang="en-GB" sz="4000" dirty="0" smtClean="0"/>
              <a:t>’ </a:t>
            </a:r>
            <a:r>
              <a:rPr lang="en-GB" sz="4000" dirty="0" err="1" smtClean="0"/>
              <a:t>en</a:t>
            </a:r>
            <a:r>
              <a:rPr lang="en-GB" sz="4000" dirty="0" smtClean="0"/>
              <a:t> </a:t>
            </a:r>
            <a:r>
              <a:rPr lang="en-GB" sz="4000" dirty="0" err="1" smtClean="0"/>
              <a:t>anglais</a:t>
            </a:r>
            <a:r>
              <a:rPr lang="en-GB" sz="4000" dirty="0" smtClean="0"/>
              <a:t> ?</a:t>
            </a:r>
            <a:endParaRPr lang="en-GB" sz="4000"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0677" y="2996751"/>
            <a:ext cx="718951" cy="1020178"/>
          </a:xfrm>
          <a:prstGeom prst="rect">
            <a:avLst/>
          </a:prstGeom>
        </p:spPr>
      </p:pic>
      <p:sp>
        <p:nvSpPr>
          <p:cNvPr id="14" name="Rounded Rectangular Callout 13"/>
          <p:cNvSpPr/>
          <p:nvPr/>
        </p:nvSpPr>
        <p:spPr>
          <a:xfrm>
            <a:off x="8116515" y="3557115"/>
            <a:ext cx="3599727" cy="2232573"/>
          </a:xfrm>
          <a:prstGeom prst="wedgeRoundRectCallout">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‘XXX’, </a:t>
            </a:r>
            <a:r>
              <a:rPr lang="en-GB" sz="4000" dirty="0"/>
              <a:t>c</a:t>
            </a:r>
            <a:r>
              <a:rPr lang="en-GB" sz="4000" dirty="0" smtClean="0"/>
              <a:t>omment </a:t>
            </a:r>
            <a:r>
              <a:rPr lang="en-GB" sz="4000" dirty="0" err="1" smtClean="0"/>
              <a:t>ça</a:t>
            </a:r>
            <a:r>
              <a:rPr lang="en-GB" sz="4000" dirty="0" smtClean="0"/>
              <a:t> </a:t>
            </a:r>
            <a:r>
              <a:rPr lang="en-GB" sz="4000" dirty="0" err="1" smtClean="0"/>
              <a:t>s’écrit</a:t>
            </a:r>
            <a:r>
              <a:rPr lang="en-GB" sz="4000" dirty="0" smtClean="0"/>
              <a:t> ?</a:t>
            </a:r>
            <a:endParaRPr lang="en-GB" sz="4000" dirty="0"/>
          </a:p>
        </p:txBody>
      </p:sp>
      <p:sp>
        <p:nvSpPr>
          <p:cNvPr id="15" name="TextBox 14"/>
          <p:cNvSpPr txBox="1"/>
          <p:nvPr/>
        </p:nvSpPr>
        <p:spPr>
          <a:xfrm>
            <a:off x="8240891" y="6494075"/>
            <a:ext cx="1986844"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Rachel Hawkes</a:t>
            </a:r>
            <a:endParaRPr lang="en-GB"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8446972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2109</TotalTime>
  <Words>416</Words>
  <Application>Microsoft Office PowerPoint</Application>
  <PresentationFormat>Widescreen</PresentationFormat>
  <Paragraphs>162</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Segoe UI Black</vt:lpstr>
      <vt:lpstr>Tw Cen MT</vt:lpstr>
      <vt:lpstr>1_Office Theme</vt:lpstr>
      <vt:lpstr>PowerPoint Presentation</vt:lpstr>
      <vt:lpstr>Un poème – full text</vt:lpstr>
      <vt:lpstr>Un poème</vt:lpstr>
      <vt:lpstr>Un poème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21</cp:revision>
  <dcterms:created xsi:type="dcterms:W3CDTF">2019-03-27T07:30:03Z</dcterms:created>
  <dcterms:modified xsi:type="dcterms:W3CDTF">2019-05-17T03:38:33Z</dcterms:modified>
</cp:coreProperties>
</file>