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7"/>
  </p:notesMasterIdLst>
  <p:sldIdLst>
    <p:sldId id="265" r:id="rId7"/>
    <p:sldId id="267" r:id="rId8"/>
    <p:sldId id="268" r:id="rId9"/>
    <p:sldId id="344" r:id="rId10"/>
    <p:sldId id="343" r:id="rId11"/>
    <p:sldId id="351" r:id="rId12"/>
    <p:sldId id="346" r:id="rId13"/>
    <p:sldId id="347" r:id="rId14"/>
    <p:sldId id="348" r:id="rId15"/>
    <p:sldId id="349" r:id="rId16"/>
    <p:sldId id="350" r:id="rId17"/>
    <p:sldId id="374" r:id="rId18"/>
    <p:sldId id="345" r:id="rId19"/>
    <p:sldId id="375" r:id="rId20"/>
    <p:sldId id="355" r:id="rId21"/>
    <p:sldId id="358" r:id="rId22"/>
    <p:sldId id="356" r:id="rId23"/>
    <p:sldId id="357" r:id="rId24"/>
    <p:sldId id="353" r:id="rId25"/>
    <p:sldId id="354" r:id="rId26"/>
    <p:sldId id="361" r:id="rId27"/>
    <p:sldId id="339" r:id="rId28"/>
    <p:sldId id="376" r:id="rId29"/>
    <p:sldId id="377" r:id="rId30"/>
    <p:sldId id="367" r:id="rId31"/>
    <p:sldId id="362" r:id="rId32"/>
    <p:sldId id="363" r:id="rId33"/>
    <p:sldId id="364" r:id="rId34"/>
    <p:sldId id="365" r:id="rId35"/>
    <p:sldId id="366" r:id="rId36"/>
    <p:sldId id="368" r:id="rId37"/>
    <p:sldId id="369" r:id="rId38"/>
    <p:sldId id="378" r:id="rId39"/>
    <p:sldId id="370" r:id="rId40"/>
    <p:sldId id="338" r:id="rId41"/>
    <p:sldId id="298" r:id="rId42"/>
    <p:sldId id="379" r:id="rId43"/>
    <p:sldId id="380" r:id="rId44"/>
    <p:sldId id="381" r:id="rId45"/>
    <p:sldId id="2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65" clrIdx="0">
    <p:extLst>
      <p:ext uri="{19B8F6BF-5375-455C-9EA6-DF929625EA0E}">
        <p15:presenceInfo xmlns:p15="http://schemas.microsoft.com/office/powerpoint/2012/main" userId="Emma Mars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4" autoAdjust="0"/>
    <p:restoredTop sz="86401" autoAdjust="0"/>
  </p:normalViewPr>
  <p:slideViewPr>
    <p:cSldViewPr snapToGrid="0" showGuides="1">
      <p:cViewPr varScale="1">
        <p:scale>
          <a:sx n="70" d="100"/>
          <a:sy n="70" d="100"/>
        </p:scale>
        <p:origin x="216" y="10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DF5C2-1FBF-4882-ACD4-6B5CD89A99E3}"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A4E8D-5F08-4FCF-AD2D-6BADACD1ED2D}" type="slidenum">
              <a:rPr lang="en-GB" smtClean="0"/>
              <a:t>‹#›</a:t>
            </a:fld>
            <a:endParaRPr lang="en-GB"/>
          </a:p>
        </p:txBody>
      </p:sp>
    </p:spTree>
    <p:extLst>
      <p:ext uri="{BB962C8B-B14F-4D97-AF65-F5344CB8AC3E}">
        <p14:creationId xmlns:p14="http://schemas.microsoft.com/office/powerpoint/2010/main" val="369285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asis-database.org/concern/summaries/c534fn92g?locale=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journals.sagepub.com/home/lt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When less is definitely more: integrating planned and spontaneous target language use with content teaching.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 much target language is the right amount? How much English should we use, and what for? This workshop is a mixture of active lesson participation (as beginner students) and reflection on the answers to key questions of TL use in our classrooms.  The teaching resources used are freely available and feature French, German and Spanish. Note: language expertise in these languages is NOT essential to take part in this session!</a:t>
            </a: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57367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A4E8D-5F08-4FCF-AD2D-6BADACD1ED2D}" type="slidenum">
              <a:rPr lang="en-GB" smtClean="0"/>
              <a:t>10</a:t>
            </a:fld>
            <a:endParaRPr lang="en-GB"/>
          </a:p>
        </p:txBody>
      </p:sp>
    </p:spTree>
    <p:extLst>
      <p:ext uri="{BB962C8B-B14F-4D97-AF65-F5344CB8AC3E}">
        <p14:creationId xmlns:p14="http://schemas.microsoft.com/office/powerpoint/2010/main" val="149486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Whenever</a:t>
            </a:r>
            <a:r>
              <a:rPr lang="en-GB" baseline="0" dirty="0"/>
              <a:t> possible, make the questions in the teaching referential! Here it’s logical to ask this question of the class.</a:t>
            </a:r>
            <a:endParaRPr lang="en-GB" dirty="0"/>
          </a:p>
          <a:p>
            <a:r>
              <a:rPr lang="en-GB" dirty="0"/>
              <a:t>If you happen</a:t>
            </a:r>
            <a:r>
              <a:rPr lang="en-GB" baseline="0" dirty="0"/>
              <a:t> to have a Niko in your class, then the students will say ‘da’! If not, just take the opportunity to ask the questions with a few of the names of students in the class (just for a few seconds revisiting the structure just seen and practised).</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4047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Summary of key messages so</a:t>
            </a:r>
            <a:r>
              <a:rPr lang="en-GB" b="1" baseline="0" dirty="0"/>
              <a:t> far.  </a:t>
            </a:r>
            <a:br>
              <a:rPr lang="en-GB" b="1" baseline="0" dirty="0"/>
            </a:br>
            <a:r>
              <a:rPr lang="en-GB" b="0" baseline="0" dirty="0"/>
              <a:t>These build over the course of the session to a set of principles to guide decisions about what classroom language to teach, when.</a:t>
            </a:r>
            <a:endParaRPr lang="en-GB" b="0" dirty="0"/>
          </a:p>
          <a:p>
            <a:br>
              <a:rPr lang="en-GB" b="1" dirty="0"/>
            </a:br>
            <a:br>
              <a:rPr lang="en-GB" b="1" baseline="0" dirty="0"/>
            </a:b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65597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Group task. 15 minutes.</a:t>
            </a:r>
            <a:br>
              <a:rPr lang="en-GB" b="1" dirty="0"/>
            </a:br>
            <a:r>
              <a:rPr lang="en-GB" b="1" dirty="0"/>
              <a:t>Note: For this task it will be most useful if teachers work in language specific groups.</a:t>
            </a:r>
            <a:br>
              <a:rPr lang="en-GB" dirty="0"/>
            </a:br>
            <a:r>
              <a:rPr lang="en-GB" dirty="0"/>
              <a:t>Going back to the sorts of TL that teachers identified that they teach and use with their classes, how does this compare?</a:t>
            </a:r>
            <a:br>
              <a:rPr lang="en-GB" dirty="0"/>
            </a:br>
            <a:br>
              <a:rPr lang="en-GB" dirty="0"/>
            </a:br>
            <a:r>
              <a:rPr lang="en-GB" dirty="0"/>
              <a:t>What sorts of </a:t>
            </a:r>
            <a:br>
              <a:rPr lang="en-GB" dirty="0"/>
            </a:br>
            <a:r>
              <a:rPr lang="en-GB" dirty="0"/>
              <a:t>a)</a:t>
            </a:r>
            <a:r>
              <a:rPr lang="en-GB" baseline="0" dirty="0"/>
              <a:t> instructions</a:t>
            </a:r>
            <a:br>
              <a:rPr lang="en-GB" baseline="0" dirty="0"/>
            </a:br>
            <a:r>
              <a:rPr lang="en-GB" baseline="0" dirty="0"/>
              <a:t>b) talk / chat</a:t>
            </a:r>
            <a:br>
              <a:rPr lang="en-GB" baseline="0" dirty="0"/>
            </a:br>
            <a:r>
              <a:rPr lang="en-GB" baseline="0" dirty="0"/>
              <a:t>c) questions</a:t>
            </a:r>
            <a:br>
              <a:rPr lang="en-GB" baseline="0" dirty="0"/>
            </a:br>
            <a:r>
              <a:rPr lang="en-GB" baseline="0" dirty="0"/>
              <a:t>could they and students engage in, using this language, which is taken directly from the sets of 10 vocabulary items students are explicitly learning in lessons.</a:t>
            </a:r>
            <a:br>
              <a:rPr lang="en-GB" baseline="0" dirty="0"/>
            </a:br>
            <a:br>
              <a:rPr lang="en-GB" baseline="0" dirty="0"/>
            </a:br>
            <a:r>
              <a:rPr lang="en-GB" baseline="0" dirty="0"/>
              <a:t>Note: we are deliberately </a:t>
            </a:r>
            <a:r>
              <a:rPr lang="en-GB" b="1" i="1" baseline="0" dirty="0"/>
              <a:t>neither </a:t>
            </a:r>
            <a:r>
              <a:rPr lang="en-GB" baseline="0" dirty="0"/>
              <a:t>overloading with too much new language </a:t>
            </a:r>
            <a:r>
              <a:rPr lang="en-GB" b="1" i="1" baseline="0" dirty="0"/>
              <a:t>nor </a:t>
            </a:r>
            <a:r>
              <a:rPr lang="en-GB" baseline="0" dirty="0"/>
              <a:t>leaping ahead of grammatical understanding to introduce lots of chunks that cannot be unpacked effectively by many learners, especially at this early stage.</a:t>
            </a:r>
            <a:br>
              <a:rPr lang="en-GB" baseline="0" dirty="0"/>
            </a:br>
            <a:r>
              <a:rPr lang="en-GB" baseline="0" dirty="0"/>
              <a:t>It’s for that reason that we are choosing a limited number of chunks very carefully.</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2AA4E8D-5F08-4FCF-AD2D-6BADACD1ED2D}" type="slidenum">
              <a:rPr lang="en-GB" smtClean="0"/>
              <a:t>13</a:t>
            </a:fld>
            <a:endParaRPr lang="en-GB"/>
          </a:p>
        </p:txBody>
      </p:sp>
    </p:spTree>
    <p:extLst>
      <p:ext uri="{BB962C8B-B14F-4D97-AF65-F5344CB8AC3E}">
        <p14:creationId xmlns:p14="http://schemas.microsoft.com/office/powerpoint/2010/main" val="23336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Group task slide</a:t>
            </a:r>
            <a:br>
              <a:rPr lang="en-GB" b="1" dirty="0"/>
            </a:br>
            <a:r>
              <a:rPr lang="en-GB" b="1" dirty="0"/>
              <a:t>Ask that someone scribes in 4</a:t>
            </a:r>
            <a:r>
              <a:rPr lang="en-GB" b="1" baseline="0" dirty="0"/>
              <a:t> categories (ideally electronically):</a:t>
            </a:r>
            <a:br>
              <a:rPr lang="en-GB" b="1" baseline="0" dirty="0"/>
            </a:br>
            <a:r>
              <a:rPr lang="en-GB" b="1" baseline="0" dirty="0"/>
              <a:t>a) instructions b) talk/chat  c) questions  d) gaps</a:t>
            </a:r>
            <a:br>
              <a:rPr lang="en-GB" b="1" baseline="0" dirty="0"/>
            </a:br>
            <a:br>
              <a:rPr lang="en-GB" b="1" dirty="0"/>
            </a:br>
            <a:r>
              <a:rPr lang="en-GB" b="1" dirty="0"/>
              <a:t>After 15 minutes, collect any brief feedback,</a:t>
            </a:r>
            <a:r>
              <a:rPr lang="en-GB" b="1" baseline="0" dirty="0"/>
              <a:t> and collect the written notes, ask for them to be emailed to you.</a:t>
            </a:r>
            <a:endParaRPr lang="en-GB" b="1" dirty="0"/>
          </a:p>
        </p:txBody>
      </p:sp>
      <p:sp>
        <p:nvSpPr>
          <p:cNvPr id="4" name="Slide Number Placeholder 3"/>
          <p:cNvSpPr>
            <a:spLocks noGrp="1"/>
          </p:cNvSpPr>
          <p:nvPr>
            <p:ph type="sldNum" sz="quarter" idx="10"/>
          </p:nvPr>
        </p:nvSpPr>
        <p:spPr/>
        <p:txBody>
          <a:bodyPr/>
          <a:lstStyle/>
          <a:p>
            <a:fld id="{82AA4E8D-5F08-4FCF-AD2D-6BADACD1ED2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05484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a:t>
            </a:r>
            <a:r>
              <a:rPr lang="en-GB" b="1" baseline="0" dirty="0"/>
              <a:t> role of chunks. Slides 16 - 22. </a:t>
            </a: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90067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Chunks for</a:t>
            </a:r>
            <a:r>
              <a:rPr lang="en-GB" b="1" baseline="0" dirty="0"/>
              <a:t> beginner learners</a:t>
            </a:r>
            <a:br>
              <a:rPr lang="en-GB" dirty="0"/>
            </a:br>
            <a:r>
              <a:rPr lang="en-GB" dirty="0"/>
              <a:t>How many</a:t>
            </a:r>
            <a:r>
              <a:rPr lang="en-GB" baseline="0" dirty="0"/>
              <a:t> chunks can we identify in this short text?</a:t>
            </a:r>
            <a:br>
              <a:rPr lang="en-GB" baseline="0" dirty="0"/>
            </a:br>
            <a:r>
              <a:rPr lang="en-GB" b="1" baseline="0" dirty="0"/>
              <a:t>Definition: of ‘chunk’ </a:t>
            </a:r>
            <a:r>
              <a:rPr lang="en-GB" baseline="0" dirty="0"/>
              <a:t>sentence/phrase that students need to learn as a whole and would not yet be able to deconstruct into component parts, which they could then use to create novel sentences/phrases.</a:t>
            </a:r>
            <a:br>
              <a:rPr lang="en-GB" baseline="0" dirty="0"/>
            </a:br>
            <a:r>
              <a:rPr lang="en-GB" baseline="0" dirty="0"/>
              <a:t>They are typically made up of language that is not translatable word-for-word / contains some cross-linguistic difficulty.</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Example</a:t>
            </a:r>
            <a:r>
              <a:rPr lang="en-GB" sz="1200" b="1" kern="1200" baseline="0" dirty="0">
                <a:solidFill>
                  <a:schemeClr val="tx1"/>
                </a:solidFill>
                <a:effectLst/>
                <a:latin typeface="+mn-lt"/>
                <a:ea typeface="+mn-ea"/>
                <a:cs typeface="+mn-cs"/>
              </a:rPr>
              <a:t>s of chunks</a:t>
            </a:r>
            <a:r>
              <a:rPr lang="en-GB" sz="1200" b="1" kern="1200" dirty="0">
                <a:solidFill>
                  <a:schemeClr val="tx1"/>
                </a:solidFill>
                <a:effectLst/>
                <a:latin typeface="+mn-lt"/>
                <a:ea typeface="+mn-ea"/>
                <a:cs typeface="+mn-cs"/>
              </a:rPr>
              <a:t> include: ‘</a:t>
            </a:r>
            <a:r>
              <a:rPr lang="en-GB" sz="1200" b="1" kern="1200" dirty="0" err="1">
                <a:solidFill>
                  <a:schemeClr val="tx1"/>
                </a:solidFill>
                <a:effectLst/>
                <a:latin typeface="+mn-lt"/>
                <a:ea typeface="+mn-ea"/>
                <a:cs typeface="+mn-cs"/>
              </a:rPr>
              <a:t>Quel</a:t>
            </a:r>
            <a:r>
              <a:rPr lang="en-GB" sz="1200" b="1" kern="1200" baseline="0" dirty="0">
                <a:solidFill>
                  <a:schemeClr val="tx1"/>
                </a:solidFill>
                <a:effectLst/>
                <a:latin typeface="+mn-lt"/>
                <a:ea typeface="+mn-ea"/>
                <a:cs typeface="+mn-cs"/>
              </a:rPr>
              <a:t> age as-</a:t>
            </a:r>
            <a:r>
              <a:rPr lang="en-GB" sz="1200" b="1" kern="1200" baseline="0" dirty="0" err="1">
                <a:solidFill>
                  <a:schemeClr val="tx1"/>
                </a:solidFill>
                <a:effectLst/>
                <a:latin typeface="+mn-lt"/>
                <a:ea typeface="+mn-ea"/>
                <a:cs typeface="+mn-cs"/>
              </a:rPr>
              <a:t>tu</a:t>
            </a:r>
            <a:r>
              <a:rPr lang="en-GB" sz="1200" b="1" kern="1200" baseline="0" dirty="0">
                <a:solidFill>
                  <a:schemeClr val="tx1"/>
                </a:solidFill>
                <a:effectLst/>
                <a:latin typeface="+mn-lt"/>
                <a:ea typeface="+mn-ea"/>
                <a:cs typeface="+mn-cs"/>
              </a:rPr>
              <a:t>’ ‘Comment </a:t>
            </a:r>
            <a:r>
              <a:rPr lang="en-GB" sz="1200" b="1" kern="1200" baseline="0" dirty="0" err="1">
                <a:solidFill>
                  <a:schemeClr val="tx1"/>
                </a:solidFill>
                <a:effectLst/>
                <a:latin typeface="+mn-lt"/>
                <a:ea typeface="+mn-ea"/>
                <a:cs typeface="+mn-cs"/>
              </a:rPr>
              <a:t>tu</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t’appelles</a:t>
            </a:r>
            <a:r>
              <a:rPr lang="en-GB" sz="1200" b="1" kern="1200" baseline="0" dirty="0">
                <a:solidFill>
                  <a:schemeClr val="tx1"/>
                </a:solidFill>
                <a:effectLst/>
                <a:latin typeface="+mn-lt"/>
                <a:ea typeface="+mn-ea"/>
                <a:cs typeface="+mn-cs"/>
              </a:rPr>
              <a:t>’  Je </a:t>
            </a:r>
            <a:r>
              <a:rPr lang="en-GB" sz="1200" b="1" kern="1200" baseline="0" dirty="0" err="1">
                <a:solidFill>
                  <a:schemeClr val="tx1"/>
                </a:solidFill>
                <a:effectLst/>
                <a:latin typeface="+mn-lt"/>
                <a:ea typeface="+mn-ea"/>
                <a:cs typeface="+mn-cs"/>
              </a:rPr>
              <a:t>m’appelle</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J’ai</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douze</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ans</a:t>
            </a:r>
            <a:r>
              <a:rPr lang="en-GB" sz="1200" b="1" kern="1200" baseline="0" dirty="0">
                <a:solidFill>
                  <a:schemeClr val="tx1"/>
                </a:solidFill>
                <a:effectLst/>
                <a:latin typeface="+mn-lt"/>
                <a:ea typeface="+mn-ea"/>
                <a:cs typeface="+mn-cs"/>
              </a:rPr>
              <a:t>, As-</a:t>
            </a:r>
            <a:r>
              <a:rPr lang="en-GB" sz="1200" b="1" kern="1200" baseline="0" dirty="0" err="1">
                <a:solidFill>
                  <a:schemeClr val="tx1"/>
                </a:solidFill>
                <a:effectLst/>
                <a:latin typeface="+mn-lt"/>
                <a:ea typeface="+mn-ea"/>
                <a:cs typeface="+mn-cs"/>
              </a:rPr>
              <a:t>tu</a:t>
            </a:r>
            <a:r>
              <a:rPr lang="en-GB" sz="1200" b="1" kern="1200" baseline="0" dirty="0">
                <a:solidFill>
                  <a:schemeClr val="tx1"/>
                </a:solidFill>
                <a:effectLst/>
                <a:latin typeface="+mn-lt"/>
                <a:ea typeface="+mn-ea"/>
                <a:cs typeface="+mn-cs"/>
              </a:rPr>
              <a:t> des </a:t>
            </a:r>
            <a:r>
              <a:rPr lang="en-GB" sz="1200" b="1" kern="1200" baseline="0" dirty="0" err="1">
                <a:solidFill>
                  <a:schemeClr val="tx1"/>
                </a:solidFill>
                <a:effectLst/>
                <a:latin typeface="+mn-lt"/>
                <a:ea typeface="+mn-ea"/>
                <a:cs typeface="+mn-cs"/>
              </a:rPr>
              <a:t>freres</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ou</a:t>
            </a:r>
            <a:r>
              <a:rPr lang="en-GB" sz="1200" b="1" kern="1200" baseline="0" dirty="0">
                <a:solidFill>
                  <a:schemeClr val="tx1"/>
                </a:solidFill>
                <a:effectLst/>
                <a:latin typeface="+mn-lt"/>
                <a:ea typeface="+mn-ea"/>
                <a:cs typeface="+mn-cs"/>
              </a:rPr>
              <a:t> des </a:t>
            </a:r>
            <a:r>
              <a:rPr lang="en-GB" sz="1200" b="1" kern="1200" baseline="0" dirty="0" err="1">
                <a:solidFill>
                  <a:schemeClr val="tx1"/>
                </a:solidFill>
                <a:effectLst/>
                <a:latin typeface="+mn-lt"/>
                <a:ea typeface="+mn-ea"/>
                <a:cs typeface="+mn-cs"/>
              </a:rPr>
              <a:t>soeurs</a:t>
            </a:r>
            <a:r>
              <a:rPr lang="en-GB" sz="1200" b="1" kern="1200" baseline="0" dirty="0">
                <a:solidFill>
                  <a:schemeClr val="tx1"/>
                </a:solidFill>
                <a:effectLst/>
                <a:latin typeface="+mn-lt"/>
                <a:ea typeface="+mn-ea"/>
                <a:cs typeface="+mn-cs"/>
              </a:rPr>
              <a:t>, even ‘je </a:t>
            </a:r>
            <a:r>
              <a:rPr lang="en-GB" sz="1200" b="1" kern="1200" baseline="0" dirty="0" err="1">
                <a:solidFill>
                  <a:schemeClr val="tx1"/>
                </a:solidFill>
                <a:effectLst/>
                <a:latin typeface="+mn-lt"/>
                <a:ea typeface="+mn-ea"/>
                <a:cs typeface="+mn-cs"/>
              </a:rPr>
              <a:t>suis</a:t>
            </a:r>
            <a:r>
              <a:rPr lang="en-GB" sz="1200" b="1" kern="1200" baseline="0" dirty="0">
                <a:solidFill>
                  <a:schemeClr val="tx1"/>
                </a:solidFill>
                <a:effectLst/>
                <a:latin typeface="+mn-lt"/>
                <a:ea typeface="+mn-ea"/>
                <a:cs typeface="+mn-cs"/>
              </a:rPr>
              <a:t> </a:t>
            </a:r>
            <a:r>
              <a:rPr lang="en-GB" sz="1200" b="1" kern="1200" baseline="0" dirty="0" err="1">
                <a:solidFill>
                  <a:schemeClr val="tx1"/>
                </a:solidFill>
                <a:effectLst/>
                <a:latin typeface="+mn-lt"/>
                <a:ea typeface="+mn-ea"/>
                <a:cs typeface="+mn-cs"/>
              </a:rPr>
              <a:t>fils</a:t>
            </a:r>
            <a:r>
              <a:rPr lang="en-GB" sz="1200" b="1" kern="1200" baseline="0" dirty="0">
                <a:solidFill>
                  <a:schemeClr val="tx1"/>
                </a:solidFill>
                <a:effectLst/>
                <a:latin typeface="+mn-lt"/>
                <a:ea typeface="+mn-ea"/>
                <a:cs typeface="+mn-cs"/>
              </a:rPr>
              <a:t> unique’ if done before adjective placement/agreement…</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2AA4E8D-5F08-4FCF-AD2D-6BADACD1ED2D}" type="slidenum">
              <a:rPr lang="en-GB" smtClean="0"/>
              <a:t>16</a:t>
            </a:fld>
            <a:endParaRPr lang="en-GB"/>
          </a:p>
        </p:txBody>
      </p:sp>
    </p:spTree>
    <p:extLst>
      <p:ext uri="{BB962C8B-B14F-4D97-AF65-F5344CB8AC3E}">
        <p14:creationId xmlns:p14="http://schemas.microsoft.com/office/powerpoint/2010/main" val="110195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Handout 2: </a:t>
            </a:r>
            <a:r>
              <a:rPr lang="en-GB" sz="1200" b="0" i="0" u="none" strike="noStrike" kern="1200" baseline="0" dirty="0">
                <a:solidFill>
                  <a:schemeClr val="tx1"/>
                </a:solidFill>
                <a:latin typeface="+mn-lt"/>
                <a:ea typeface="+mn-ea"/>
                <a:cs typeface="+mn-cs"/>
              </a:rPr>
              <a:t>What is the relationship between the knowledge of chunks</a:t>
            </a:r>
          </a:p>
          <a:p>
            <a:r>
              <a:rPr lang="en-GB" sz="1200" b="0" i="0" u="none" strike="noStrike" kern="1200" baseline="0" dirty="0">
                <a:solidFill>
                  <a:schemeClr val="tx1"/>
                </a:solidFill>
                <a:latin typeface="+mn-lt"/>
                <a:ea typeface="+mn-ea"/>
                <a:cs typeface="+mn-cs"/>
              </a:rPr>
              <a:t>and creative language use? </a:t>
            </a:r>
            <a:r>
              <a:rPr lang="en-GB" sz="1200" b="0" i="1" u="none" strike="noStrike" kern="1200" baseline="0" dirty="0">
                <a:solidFill>
                  <a:schemeClr val="tx1"/>
                </a:solidFill>
                <a:latin typeface="+mn-lt"/>
                <a:ea typeface="+mn-ea"/>
                <a:cs typeface="+mn-cs"/>
              </a:rPr>
              <a:t>OASIS Summary </a:t>
            </a:r>
            <a:r>
              <a:rPr lang="en-GB" sz="1200" b="0" i="0" u="none" strike="noStrike" kern="1200" baseline="0" dirty="0">
                <a:solidFill>
                  <a:schemeClr val="tx1"/>
                </a:solidFill>
                <a:latin typeface="+mn-lt"/>
                <a:ea typeface="+mn-ea"/>
                <a:cs typeface="+mn-cs"/>
              </a:rPr>
              <a:t>of Myles et al. (1999) in </a:t>
            </a:r>
            <a:r>
              <a:rPr lang="en-GB" sz="1200" b="0" i="1" u="none" strike="noStrike" kern="1200" baseline="0" dirty="0">
                <a:solidFill>
                  <a:schemeClr val="tx1"/>
                </a:solidFill>
                <a:latin typeface="+mn-lt"/>
                <a:ea typeface="+mn-ea"/>
                <a:cs typeface="+mn-cs"/>
              </a:rPr>
              <a:t>Studies in Second Language Acquisition. </a:t>
            </a:r>
            <a:r>
              <a:rPr lang="en-GB" sz="1200" b="0" i="0" u="none" strike="noStrike" kern="1200" baseline="0" dirty="0">
                <a:solidFill>
                  <a:schemeClr val="tx1"/>
                </a:solidFill>
                <a:latin typeface="+mn-lt"/>
                <a:ea typeface="+mn-ea"/>
                <a:cs typeface="+mn-cs"/>
              </a:rPr>
              <a:t>https://oasis-database.org</a:t>
            </a:r>
            <a:br>
              <a:rPr lang="en-GB" sz="1200" b="0" i="0" u="none" strike="noStrike" kern="1200" baseline="0" dirty="0">
                <a:solidFill>
                  <a:schemeClr val="tx1"/>
                </a:solidFill>
                <a:latin typeface="+mn-lt"/>
                <a:ea typeface="+mn-ea"/>
                <a:cs typeface="+mn-cs"/>
              </a:rPr>
            </a:br>
            <a:r>
              <a:rPr lang="en-GB" dirty="0">
                <a:hlinkClick r:id="rId3"/>
              </a:rPr>
              <a:t>https://oasis-database.org/concern/summaries/c534fn92g?locale=en</a:t>
            </a:r>
            <a:endParaRPr lang="en-GB"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Give out the summary and allow 5 minutes to read it.</a:t>
            </a:r>
            <a:br>
              <a:rPr lang="en-GB" sz="1200" b="1" kern="1200" dirty="0">
                <a:solidFill>
                  <a:schemeClr val="tx1"/>
                </a:solidFill>
                <a:effectLst/>
                <a:latin typeface="+mn-lt"/>
                <a:ea typeface="+mn-ea"/>
                <a:cs typeface="+mn-cs"/>
              </a:rPr>
            </a:b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is the role of chunks?  How can we best make use of them?</a:t>
            </a:r>
          </a:p>
          <a:p>
            <a:r>
              <a:rPr lang="en-GB" sz="1200" kern="1200" dirty="0">
                <a:solidFill>
                  <a:schemeClr val="tx1"/>
                </a:solidFill>
                <a:effectLst/>
                <a:latin typeface="+mn-lt"/>
                <a:ea typeface="+mn-ea"/>
                <a:cs typeface="+mn-cs"/>
              </a:rPr>
              <a:t>It’s important to think about the sort of chunks to include and the sort to avoid……..</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Summary: </a:t>
            </a:r>
            <a:r>
              <a:rPr lang="en-GB" sz="1200" b="0" i="0" u="none" strike="noStrike" kern="1200" baseline="0" dirty="0">
                <a:solidFill>
                  <a:schemeClr val="tx1"/>
                </a:solidFill>
                <a:latin typeface="+mn-lt"/>
                <a:ea typeface="+mn-ea"/>
                <a:cs typeface="+mn-cs"/>
              </a:rPr>
              <a:t>Müller, L-M., Myles, F., Mitchell, R. &amp; Hooper, J. (2018). What is the relationship between the knowledge of chunks</a:t>
            </a:r>
          </a:p>
          <a:p>
            <a:r>
              <a:rPr lang="en-GB" sz="1200" b="0" i="0" u="none" strike="noStrike" kern="1200" baseline="0" dirty="0">
                <a:solidFill>
                  <a:schemeClr val="tx1"/>
                </a:solidFill>
                <a:latin typeface="+mn-lt"/>
                <a:ea typeface="+mn-ea"/>
                <a:cs typeface="+mn-cs"/>
              </a:rPr>
              <a:t>and creative language use? </a:t>
            </a:r>
            <a:r>
              <a:rPr lang="en-GB" sz="1200" b="0" i="1" u="none" strike="noStrike" kern="1200" baseline="0" dirty="0">
                <a:solidFill>
                  <a:schemeClr val="tx1"/>
                </a:solidFill>
                <a:latin typeface="+mn-lt"/>
                <a:ea typeface="+mn-ea"/>
                <a:cs typeface="+mn-cs"/>
              </a:rPr>
              <a:t>OASIS Summary </a:t>
            </a:r>
            <a:r>
              <a:rPr lang="en-GB" sz="1200" b="0" i="0" u="none" strike="noStrike" kern="1200" baseline="0" dirty="0">
                <a:solidFill>
                  <a:schemeClr val="tx1"/>
                </a:solidFill>
                <a:latin typeface="+mn-lt"/>
                <a:ea typeface="+mn-ea"/>
                <a:cs typeface="+mn-cs"/>
              </a:rPr>
              <a:t>of Myles et al. (1999) in </a:t>
            </a:r>
            <a:r>
              <a:rPr lang="en-GB" sz="1200" b="0" i="1" u="none" strike="noStrike" kern="1200" baseline="0" dirty="0">
                <a:solidFill>
                  <a:schemeClr val="tx1"/>
                </a:solidFill>
                <a:latin typeface="+mn-lt"/>
                <a:ea typeface="+mn-ea"/>
                <a:cs typeface="+mn-cs"/>
              </a:rPr>
              <a:t>Studies in Second Language Acquisition. </a:t>
            </a:r>
            <a:r>
              <a:rPr lang="en-GB" sz="1200" b="0" i="0" u="none" strike="noStrike" kern="1200" baseline="0" dirty="0">
                <a:solidFill>
                  <a:schemeClr val="tx1"/>
                </a:solidFill>
                <a:latin typeface="+mn-lt"/>
                <a:ea typeface="+mn-ea"/>
                <a:cs typeface="+mn-cs"/>
              </a:rPr>
              <a:t>https://oasis-database.org</a:t>
            </a:r>
            <a:br>
              <a:rPr lang="en-GB" sz="1200" b="0" i="0" u="none" strike="noStrike" kern="1200" baseline="0" dirty="0">
                <a:solidFill>
                  <a:schemeClr val="tx1"/>
                </a:solidFill>
                <a:latin typeface="+mn-lt"/>
                <a:ea typeface="+mn-ea"/>
                <a:cs typeface="+mn-cs"/>
              </a:rPr>
            </a:br>
            <a:r>
              <a:rPr lang="en-GB" dirty="0">
                <a:hlinkClick r:id="rId3"/>
              </a:rPr>
              <a:t>https://oasis-database.org/concern/summaries/c534fn92g?locale=en</a:t>
            </a:r>
            <a:endParaRPr lang="en-GB" sz="1200" kern="1200" dirty="0">
              <a:solidFill>
                <a:schemeClr val="tx1"/>
              </a:solidFill>
              <a:effectLst/>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Original</a:t>
            </a:r>
            <a:r>
              <a:rPr lang="en-GB" sz="1200" kern="1200" baseline="0" dirty="0">
                <a:solidFill>
                  <a:schemeClr val="tx1"/>
                </a:solidFill>
                <a:effectLst/>
                <a:latin typeface="+mn-lt"/>
                <a:ea typeface="+mn-ea"/>
                <a:cs typeface="+mn-cs"/>
              </a:rPr>
              <a:t> article: </a:t>
            </a:r>
            <a:r>
              <a:rPr lang="en-GB" sz="1200" kern="1200" dirty="0">
                <a:solidFill>
                  <a:schemeClr val="tx1"/>
                </a:solidFill>
                <a:effectLst/>
                <a:latin typeface="+mn-lt"/>
                <a:ea typeface="+mn-ea"/>
                <a:cs typeface="+mn-cs"/>
              </a:rPr>
              <a:t>Myles, F., Mitchell, R. &amp; Hooper, J. (1999). Interrogative chunks in French L2: a basis for creative construction? </a:t>
            </a:r>
            <a:r>
              <a:rPr lang="en-GB" sz="1200" i="1" kern="1200" dirty="0">
                <a:solidFill>
                  <a:schemeClr val="tx1"/>
                </a:solidFill>
                <a:effectLst/>
                <a:latin typeface="+mn-lt"/>
                <a:ea typeface="+mn-ea"/>
                <a:cs typeface="+mn-cs"/>
              </a:rPr>
              <a:t>Studies in Second Language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Acquisition</a:t>
            </a:r>
            <a:r>
              <a:rPr lang="en-GB" sz="1200" kern="1200" dirty="0">
                <a:solidFill>
                  <a:schemeClr val="tx1"/>
                </a:solidFill>
                <a:effectLst/>
                <a:latin typeface="+mn-lt"/>
                <a:ea typeface="+mn-ea"/>
                <a:cs typeface="+mn-cs"/>
              </a:rPr>
              <a:t>, 21 (1), 49-80.</a:t>
            </a:r>
          </a:p>
          <a:p>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3189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Additional information for presenters: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Interaction</a:t>
            </a:r>
            <a:r>
              <a:rPr lang="en-GB" sz="1200" kern="1200" dirty="0">
                <a:solidFill>
                  <a:schemeClr val="tx1"/>
                </a:solidFill>
                <a:effectLst/>
                <a:latin typeface="+mn-lt"/>
                <a:ea typeface="+mn-ea"/>
                <a:cs typeface="+mn-cs"/>
              </a:rPr>
              <a:t> (e.g., between learners, between learner and teacher, or between a learner and native speaker) is thought to lead to better learning than conditions where there is no interaction (see </a:t>
            </a:r>
            <a:r>
              <a:rPr lang="en-GB" sz="1200" kern="1200" dirty="0" err="1">
                <a:solidFill>
                  <a:schemeClr val="tx1"/>
                </a:solidFill>
                <a:effectLst/>
                <a:latin typeface="+mn-lt"/>
                <a:ea typeface="+mn-ea"/>
                <a:cs typeface="+mn-cs"/>
              </a:rPr>
              <a:t>Loewen</a:t>
            </a:r>
            <a:r>
              <a:rPr lang="en-GB" sz="1200" kern="1200" dirty="0">
                <a:solidFill>
                  <a:schemeClr val="tx1"/>
                </a:solidFill>
                <a:effectLst/>
                <a:latin typeface="+mn-lt"/>
                <a:ea typeface="+mn-ea"/>
                <a:cs typeface="+mn-cs"/>
              </a:rPr>
              <a:t> &amp; Sato, 2018 for a review). This is thought to be because breakdowns and repairs in communication then lead to better understanding, and if you understand something you are more likely to learn it (Long, 1985, 1996). Where learners are able to interact they understand more and learn better (Pica, Young &amp; Doughty, 1987; </a:t>
            </a:r>
            <a:r>
              <a:rPr lang="en-GB" sz="1200" kern="1200" dirty="0" err="1">
                <a:solidFill>
                  <a:schemeClr val="tx1"/>
                </a:solidFill>
                <a:effectLst/>
                <a:latin typeface="+mn-lt"/>
                <a:ea typeface="+mn-ea"/>
                <a:cs typeface="+mn-cs"/>
              </a:rPr>
              <a:t>Vos</a:t>
            </a:r>
            <a:r>
              <a:rPr lang="en-GB" sz="1200" kern="1200" dirty="0">
                <a:solidFill>
                  <a:schemeClr val="tx1"/>
                </a:solidFill>
                <a:effectLst/>
                <a:latin typeface="+mn-lt"/>
                <a:ea typeface="+mn-ea"/>
                <a:cs typeface="+mn-cs"/>
              </a:rPr>
              <a:t> et al., 2018). It is important to encourage learners to ask questions (e.g., Can you repeat X? What does X mean?). Teachers can make good use of contexts that arise spontaneously for this kind of practice, both for known language and/or occasionally the introduction of new language.</a:t>
            </a:r>
          </a:p>
          <a:p>
            <a:endParaRPr lang="en-GB" dirty="0"/>
          </a:p>
        </p:txBody>
      </p:sp>
      <p:sp>
        <p:nvSpPr>
          <p:cNvPr id="4" name="Slide Number Placeholder 3"/>
          <p:cNvSpPr>
            <a:spLocks noGrp="1"/>
          </p:cNvSpPr>
          <p:nvPr>
            <p:ph type="sldNum" sz="quarter" idx="10"/>
          </p:nvPr>
        </p:nvSpPr>
        <p:spPr/>
        <p:txBody>
          <a:bodyPr/>
          <a:lstStyle/>
          <a:p>
            <a:fld id="{82AA4E8D-5F08-4FCF-AD2D-6BADACD1ED2D}" type="slidenum">
              <a:rPr lang="en-GB" smtClean="0"/>
              <a:t>18</a:t>
            </a:fld>
            <a:endParaRPr lang="en-GB"/>
          </a:p>
        </p:txBody>
      </p:sp>
    </p:spTree>
    <p:extLst>
      <p:ext uri="{BB962C8B-B14F-4D97-AF65-F5344CB8AC3E}">
        <p14:creationId xmlns:p14="http://schemas.microsoft.com/office/powerpoint/2010/main" val="359204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 of one chunk.</a:t>
            </a:r>
          </a:p>
          <a:p>
            <a:r>
              <a:rPr lang="en-GB" b="1" dirty="0"/>
              <a:t>Alphabet</a:t>
            </a:r>
            <a:r>
              <a:rPr lang="en-GB" b="1" baseline="0" dirty="0"/>
              <a:t>, the Spelling Bee and ‘How do you write that?’</a:t>
            </a:r>
            <a:endParaRPr lang="en-GB" b="1" dirty="0"/>
          </a:p>
          <a:p>
            <a:r>
              <a:rPr lang="en-GB" dirty="0"/>
              <a:t>The construction 'Comment </a:t>
            </a:r>
            <a:r>
              <a:rPr lang="en-GB" dirty="0" err="1"/>
              <a:t>ça</a:t>
            </a:r>
            <a:r>
              <a:rPr lang="en-GB" dirty="0"/>
              <a:t> </a:t>
            </a:r>
            <a:r>
              <a:rPr lang="en-GB" dirty="0" err="1"/>
              <a:t>s'écrit</a:t>
            </a:r>
            <a:r>
              <a:rPr lang="en-GB" dirty="0"/>
              <a:t> ?‘ or equivalent Gm/</a:t>
            </a:r>
            <a:r>
              <a:rPr lang="en-GB" dirty="0" err="1"/>
              <a:t>Sp</a:t>
            </a:r>
            <a:r>
              <a:rPr lang="en-GB" dirty="0"/>
              <a:t> can usefully be introduced here, both to facilitate spelling practice per se and to enable </a:t>
            </a:r>
            <a:r>
              <a:rPr lang="en-GB" b="1" dirty="0"/>
              <a:t>future target language enquiries about the correct spelling of words</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84147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with this statement</a:t>
            </a:r>
            <a:r>
              <a:rPr lang="en-GB" baseline="0" dirty="0"/>
              <a:t> from the pedagogy review. </a:t>
            </a:r>
            <a:r>
              <a:rPr lang="en-GB" b="1" baseline="0" dirty="0"/>
              <a:t>3 mins</a:t>
            </a:r>
            <a:br>
              <a:rPr lang="en-GB" b="1" baseline="0" dirty="0"/>
            </a:br>
            <a:r>
              <a:rPr lang="en-GB" b="1" baseline="0" dirty="0"/>
              <a:t>Allow teachers to read the statement, then summarise, as follows:</a:t>
            </a:r>
            <a:br>
              <a:rPr lang="en-GB" b="1" baseline="0" dirty="0"/>
            </a:br>
            <a:endParaRPr lang="en-GB" b="1" baseline="0" dirty="0"/>
          </a:p>
          <a:p>
            <a:r>
              <a:rPr lang="en-GB" baseline="0" dirty="0"/>
              <a:t>According to this, </a:t>
            </a:r>
            <a:r>
              <a:rPr lang="en-GB" b="1" baseline="0" dirty="0"/>
              <a:t>spoken use of the L2</a:t>
            </a:r>
            <a:r>
              <a:rPr lang="en-GB" baseline="0" dirty="0"/>
              <a:t>:</a:t>
            </a:r>
            <a:br>
              <a:rPr lang="en-GB" baseline="0" dirty="0"/>
            </a:br>
            <a:r>
              <a:rPr lang="en-GB" baseline="0" dirty="0"/>
              <a:t>1) is essential practice and reinforcement of language, including SSC and other aspects of pronunciation and intonation.</a:t>
            </a:r>
            <a:br>
              <a:rPr lang="en-GB" baseline="0" dirty="0"/>
            </a:br>
            <a:r>
              <a:rPr lang="en-GB" baseline="0" dirty="0"/>
              <a:t>2) must be planned to be optimal and integrated systematically into the teaching of vocabulary and grammar.</a:t>
            </a:r>
          </a:p>
          <a:p>
            <a:r>
              <a:rPr lang="en-GB" baseline="0" dirty="0"/>
              <a:t>3) will be effectively supported by use of English/L1 where needed</a:t>
            </a:r>
            <a:br>
              <a:rPr lang="en-GB" baseline="0" dirty="0"/>
            </a:br>
            <a:r>
              <a:rPr lang="en-GB" baseline="0" dirty="0"/>
              <a:t>4) by teacher </a:t>
            </a:r>
            <a:r>
              <a:rPr lang="en-GB" b="1" baseline="0" dirty="0"/>
              <a:t>and </a:t>
            </a:r>
            <a:r>
              <a:rPr lang="en-GB" baseline="0" dirty="0"/>
              <a:t>students should build on previously taught language</a:t>
            </a:r>
          </a:p>
          <a:p>
            <a:endParaRPr lang="en-GB" baseline="0" dirty="0"/>
          </a:p>
          <a:p>
            <a:r>
              <a:rPr lang="en-GB" baseline="0" dirty="0"/>
              <a:t>If so, spoken use of L2 will serve to:</a:t>
            </a:r>
          </a:p>
          <a:p>
            <a:r>
              <a:rPr lang="en-GB" baseline="0" dirty="0"/>
              <a:t>1) embed language in long-term memory</a:t>
            </a:r>
            <a:br>
              <a:rPr lang="en-GB" baseline="0" dirty="0"/>
            </a:br>
            <a:r>
              <a:rPr lang="en-GB" baseline="0" dirty="0"/>
              <a:t>2) practise recall</a:t>
            </a:r>
            <a:br>
              <a:rPr lang="en-GB" baseline="0" dirty="0"/>
            </a:br>
            <a:r>
              <a:rPr lang="en-GB" baseline="0" dirty="0"/>
              <a:t>3) engage in real and creative communication</a:t>
            </a:r>
          </a:p>
          <a:p>
            <a:endParaRPr lang="en-GB" dirty="0"/>
          </a:p>
          <a:p>
            <a:r>
              <a:rPr lang="en-GB" dirty="0"/>
              <a:t>There is a lot in here</a:t>
            </a:r>
            <a:r>
              <a:rPr lang="en-GB" baseline="0" dirty="0"/>
              <a:t> that we will clarify and add detail and examples to during this session.</a:t>
            </a:r>
            <a:endParaRPr lang="en-GB"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47181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first 15 words from the Spelling</a:t>
            </a:r>
            <a:r>
              <a:rPr lang="en-GB" b="1" baseline="0" dirty="0"/>
              <a:t> Bee, Stage 1, Spanish.</a:t>
            </a:r>
            <a:br>
              <a:rPr lang="en-GB" baseline="0" dirty="0"/>
            </a:br>
            <a:r>
              <a:rPr lang="en-GB" baseline="0" dirty="0"/>
              <a:t>Students have learnt these words already, but this is the first time they will have practised spelling them out loud using the Spanish alphabet.</a:t>
            </a:r>
            <a:br>
              <a:rPr lang="en-GB" baseline="0" dirty="0"/>
            </a:br>
            <a:br>
              <a:rPr lang="en-GB" baseline="0" dirty="0"/>
            </a:br>
            <a:r>
              <a:rPr lang="en-GB" baseline="0" dirty="0"/>
              <a:t>It is worth flagging here that the first 15 words from the Spelling Bee, taken from the NCELP SOW, also facilitate classroom language, i.e., the use of greetings in the classroom, and asking where things or people are.</a:t>
            </a:r>
            <a:endParaRPr lang="en-GB" dirty="0"/>
          </a:p>
          <a:p>
            <a:r>
              <a:rPr lang="en-GB" dirty="0"/>
              <a:t>French and German have similar sets of language</a:t>
            </a:r>
            <a:r>
              <a:rPr lang="en-GB" baseline="0" dirty="0"/>
              <a:t>.</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069422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Integrating content and classroom language, as much</a:t>
            </a:r>
            <a:r>
              <a:rPr lang="en-GB" sz="1200" b="1" baseline="0" dirty="0"/>
              <a:t> as possible. Slides 22 - 25. 10 mins.</a:t>
            </a:r>
            <a:br>
              <a:rPr lang="en-GB" sz="1200" b="1" dirty="0"/>
            </a:br>
            <a:br>
              <a:rPr lang="en-GB" sz="1200" b="0" dirty="0"/>
            </a:br>
            <a:r>
              <a:rPr lang="en-GB" sz="1200" b="0" dirty="0"/>
              <a:t>When planning our classroom language, we need to balance ‘communicative need’ and ‘usefulness’ with linguistic complexity.</a:t>
            </a:r>
            <a:br>
              <a:rPr lang="en-GB" sz="1200" b="0" dirty="0"/>
            </a:br>
            <a:r>
              <a:rPr lang="en-GB" sz="1200" b="0" dirty="0"/>
              <a:t>As</a:t>
            </a:r>
            <a:r>
              <a:rPr lang="en-GB" sz="1200" b="0" baseline="0" dirty="0"/>
              <a:t> we have seen, we ideally aim to limit the number of chunks and prioritise those which increase interaction and clarify understanding.</a:t>
            </a:r>
            <a:br>
              <a:rPr lang="en-GB" sz="1200" b="0" baseline="0" dirty="0"/>
            </a:br>
            <a:r>
              <a:rPr lang="en-GB" sz="1200" b="0" baseline="0" dirty="0"/>
              <a:t>We also want to help students to unpack those chunks as soon as possible so that they are in a good position to use the individual building blocks to build new sentences.</a:t>
            </a:r>
            <a:br>
              <a:rPr lang="en-GB" sz="1200" b="0" baseline="0" dirty="0"/>
            </a:br>
            <a:br>
              <a:rPr lang="en-GB" sz="1200" b="0" baseline="0" dirty="0"/>
            </a:br>
            <a:r>
              <a:rPr lang="en-GB" sz="1200" b="0" baseline="0" dirty="0"/>
              <a:t>Here are three examples from the French SOW, showing where the grammar structures that feature in three typical sets of classroom language ‘chunks’ are actually taught.</a:t>
            </a:r>
            <a:br>
              <a:rPr lang="en-GB" sz="1200" b="0" baseline="0" dirty="0"/>
            </a:br>
            <a:r>
              <a:rPr lang="en-GB" sz="1200" b="0" baseline="0" dirty="0"/>
              <a:t>Teachers might plan to teach these concurrently.  Alternatively, teachers might plan to teach one or other of these ahead of the SOW, but either way, the rationale for doing so must be clear.</a:t>
            </a:r>
            <a:br>
              <a:rPr lang="en-GB" sz="1200" b="0" baseline="0" dirty="0"/>
            </a:br>
            <a:r>
              <a:rPr lang="en-GB" sz="1200" b="0" baseline="0" dirty="0"/>
              <a:t>If, for example, teachers judge that the usefulness and frequency of the phrase ‘je ne sais pas’ is such that students will have the chance to learn it thoroughly as a chunk and use it in the classroom ahead of the summer term teaching of SAVOIR, then they may decide to teach and use it early with students.  However, they will want to ensure that the two are explicitly connected, when the use of SAVOIR is taught.</a:t>
            </a:r>
          </a:p>
          <a:p>
            <a:endParaRPr lang="en-GB" sz="1200" b="0" baseline="0" dirty="0"/>
          </a:p>
          <a:p>
            <a:endParaRPr lang="en-GB" b="0" dirty="0"/>
          </a:p>
        </p:txBody>
      </p:sp>
      <p:sp>
        <p:nvSpPr>
          <p:cNvPr id="4" name="Slide Number Placeholder 3"/>
          <p:cNvSpPr>
            <a:spLocks noGrp="1"/>
          </p:cNvSpPr>
          <p:nvPr>
            <p:ph type="sldNum" sz="quarter" idx="10"/>
          </p:nvPr>
        </p:nvSpPr>
        <p:spPr/>
        <p:txBody>
          <a:bodyPr/>
          <a:lstStyle/>
          <a:p>
            <a:fld id="{82AA4E8D-5F08-4FCF-AD2D-6BADACD1ED2D}" type="slidenum">
              <a:rPr lang="en-GB" smtClean="0"/>
              <a:t>21</a:t>
            </a:fld>
            <a:endParaRPr lang="en-GB"/>
          </a:p>
        </p:txBody>
      </p:sp>
    </p:spTree>
    <p:extLst>
      <p:ext uri="{BB962C8B-B14F-4D97-AF65-F5344CB8AC3E}">
        <p14:creationId xmlns:p14="http://schemas.microsoft.com/office/powerpoint/2010/main" val="374757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showing the POUVOIR example in more detail.</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Integrating the L2 classroom</a:t>
            </a:r>
            <a:r>
              <a:rPr lang="en-GB" baseline="0" dirty="0"/>
              <a:t> use with the SOW learning has the advantage that it creases students’ use (comprehension and production) of the new target feature and also that it spaces out the L2 classroom language introduction in a more manageable way, rather than having a couple of lessons at the start of the year to learn lots of phrases, some or which are either then forgotten and not used, or only used and chunks and not broken down so that they can be used more creatively/independently.</a:t>
            </a:r>
            <a:br>
              <a:rPr lang="en-GB"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a:t>
            </a:r>
            <a:r>
              <a:rPr lang="en-GB" baseline="0" dirty="0"/>
              <a:t> a</a:t>
            </a:r>
            <a:r>
              <a:rPr lang="en-GB" dirty="0"/>
              <a:t>t the start of </a:t>
            </a:r>
            <a:r>
              <a:rPr lang="en-GB" b="1" dirty="0"/>
              <a:t>Y7 Term 3 SOW </a:t>
            </a:r>
            <a:r>
              <a:rPr lang="en-GB" dirty="0"/>
              <a:t>students learn ‘</a:t>
            </a:r>
            <a:r>
              <a:rPr lang="en-GB" dirty="0" err="1"/>
              <a:t>pouvoir</a:t>
            </a:r>
            <a:r>
              <a:rPr lang="en-GB" dirty="0"/>
              <a:t> / </a:t>
            </a:r>
            <a:r>
              <a:rPr lang="en-GB" dirty="0" err="1"/>
              <a:t>peux</a:t>
            </a:r>
            <a:r>
              <a:rPr lang="en-GB" dirty="0"/>
              <a:t>’.  They already know how to form raised intonation questions.</a:t>
            </a:r>
            <a:br>
              <a:rPr lang="en-GB" dirty="0"/>
            </a:br>
            <a:r>
              <a:rPr lang="en-GB" dirty="0"/>
              <a:t>They can then be encouraged to formulate</a:t>
            </a:r>
            <a:r>
              <a:rPr lang="en-GB" baseline="0" dirty="0"/>
              <a:t> their own requests using any of the verbs they already know.  </a:t>
            </a:r>
            <a:br>
              <a:rPr lang="en-GB" baseline="0" dirty="0"/>
            </a:br>
            <a:br>
              <a:rPr lang="en-GB" baseline="0" dirty="0"/>
            </a:br>
            <a:r>
              <a:rPr lang="en-GB" baseline="0" dirty="0"/>
              <a:t>Here is a list of the main verbs they have met during terms 1 &amp; 2:</a:t>
            </a:r>
            <a:br>
              <a:rPr lang="en-GB" baseline="0" dirty="0"/>
            </a:br>
            <a:r>
              <a:rPr lang="en-GB" baseline="0" dirty="0" err="1"/>
              <a:t>aller</a:t>
            </a:r>
            <a:r>
              <a:rPr lang="en-GB" baseline="0" dirty="0"/>
              <a:t> / chanter / </a:t>
            </a:r>
            <a:r>
              <a:rPr lang="en-GB" baseline="0" dirty="0" err="1"/>
              <a:t>chercher</a:t>
            </a:r>
            <a:r>
              <a:rPr lang="en-GB" baseline="0" dirty="0"/>
              <a:t> / </a:t>
            </a:r>
            <a:r>
              <a:rPr lang="en-GB" baseline="0" dirty="0" err="1"/>
              <a:t>voir</a:t>
            </a:r>
            <a:r>
              <a:rPr lang="en-GB" baseline="0" dirty="0"/>
              <a:t> / aider / porter / continuer / </a:t>
            </a:r>
            <a:r>
              <a:rPr lang="en-GB" baseline="0" dirty="0" err="1"/>
              <a:t>montrer</a:t>
            </a:r>
            <a:r>
              <a:rPr lang="en-GB" baseline="0" dirty="0"/>
              <a:t> / </a:t>
            </a:r>
            <a:r>
              <a:rPr lang="en-GB" baseline="0" dirty="0" err="1"/>
              <a:t>prendre</a:t>
            </a:r>
            <a:r>
              <a:rPr lang="en-GB" baseline="0" dirty="0"/>
              <a:t> / dire / utiliser / </a:t>
            </a:r>
            <a:r>
              <a:rPr lang="en-GB" baseline="0" dirty="0" err="1"/>
              <a:t>ouvrir</a:t>
            </a:r>
            <a:r>
              <a:rPr lang="en-GB" baseline="0" dirty="0"/>
              <a:t> / </a:t>
            </a:r>
            <a:r>
              <a:rPr lang="en-GB" baseline="0" dirty="0" err="1"/>
              <a:t>écrire</a:t>
            </a:r>
            <a:r>
              <a:rPr lang="en-GB" baseline="0" dirty="0"/>
              <a:t> / </a:t>
            </a:r>
            <a:r>
              <a:rPr lang="en-GB" baseline="0" dirty="0" err="1"/>
              <a:t>mettre</a:t>
            </a:r>
            <a:r>
              <a:rPr lang="en-GB" baseline="0" dirty="0"/>
              <a:t> / </a:t>
            </a:r>
            <a:r>
              <a:rPr lang="en-GB" baseline="0" dirty="0" err="1"/>
              <a:t>écouter</a:t>
            </a:r>
            <a:r>
              <a:rPr lang="en-GB" baseline="0" dirty="0"/>
              <a:t> / </a:t>
            </a:r>
            <a:r>
              <a:rPr lang="en-GB" baseline="0" dirty="0" err="1"/>
              <a:t>travailler</a:t>
            </a:r>
            <a:r>
              <a:rPr lang="en-GB" baseline="0" dirty="0"/>
              <a:t> / </a:t>
            </a:r>
            <a:r>
              <a:rPr lang="en-GB" baseline="0" dirty="0" err="1"/>
              <a:t>parler</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a:solidFill>
                  <a:prstClr val="black"/>
                </a:solidFill>
              </a:rPr>
              <a:pPr>
                <a:defRPr/>
              </a:pPr>
              <a:t>22</a:t>
            </a:fld>
            <a:endParaRPr lang="en-GB">
              <a:solidFill>
                <a:prstClr val="black"/>
              </a:solidFill>
            </a:endParaRPr>
          </a:p>
        </p:txBody>
      </p:sp>
    </p:spTree>
    <p:extLst>
      <p:ext uri="{BB962C8B-B14F-4D97-AF65-F5344CB8AC3E}">
        <p14:creationId xmlns:p14="http://schemas.microsoft.com/office/powerpoint/2010/main" val="3440519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Summary of key messages so</a:t>
            </a:r>
            <a:r>
              <a:rPr lang="en-GB" b="1" baseline="0" dirty="0"/>
              <a:t> far.  </a:t>
            </a:r>
            <a:br>
              <a:rPr lang="en-GB" b="1" baseline="0" dirty="0"/>
            </a:br>
            <a:r>
              <a:rPr lang="en-GB" b="0" baseline="0" dirty="0"/>
              <a:t>These build over the course of the session to a set of principles to guide decisions about what classroom language to teach, when.</a:t>
            </a:r>
            <a:endParaRPr lang="en-GB" b="0" dirty="0"/>
          </a:p>
          <a:p>
            <a:br>
              <a:rPr lang="en-GB" b="1" dirty="0"/>
            </a:br>
            <a:br>
              <a:rPr lang="en-GB" b="1" baseline="0" dirty="0"/>
            </a:b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68860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 when is English necessary?</a:t>
            </a:r>
          </a:p>
          <a:p>
            <a:endParaRPr lang="en-GB" b="1" dirty="0"/>
          </a:p>
          <a:p>
            <a:r>
              <a:rPr lang="en-GB" b="0" dirty="0"/>
              <a:t>Elicit thoughts from teachers about when they typically use English in the classroom. 1-2 minutes.</a:t>
            </a:r>
            <a:br>
              <a:rPr lang="en-GB" b="0" dirty="0"/>
            </a:br>
            <a:r>
              <a:rPr lang="en-GB" b="0" dirty="0"/>
              <a:t>Write up responses on flip chart, perhaps.</a:t>
            </a:r>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435421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Use of English: What are the essentials? 5 mins</a:t>
            </a:r>
          </a:p>
          <a:p>
            <a:r>
              <a:rPr lang="en-GB" sz="1200" b="1" kern="1200" dirty="0">
                <a:solidFill>
                  <a:schemeClr val="tx1"/>
                </a:solidFill>
                <a:effectLst/>
                <a:latin typeface="+mn-lt"/>
                <a:ea typeface="+mn-ea"/>
                <a:cs typeface="+mn-cs"/>
              </a:rPr>
              <a:t>Explain</a:t>
            </a:r>
            <a:r>
              <a:rPr lang="en-GB" sz="1200" b="1" kern="1200" baseline="0" dirty="0">
                <a:solidFill>
                  <a:schemeClr val="tx1"/>
                </a:solidFill>
                <a:effectLst/>
                <a:latin typeface="+mn-lt"/>
                <a:ea typeface="+mn-ea"/>
                <a:cs typeface="+mn-cs"/>
              </a:rPr>
              <a:t> the use that NCELP makes of English.  List the main bullets with their sub-bullets, and say that there will be some examples of 1-3 on the following slides. </a:t>
            </a:r>
            <a:br>
              <a:rPr lang="en-GB" sz="1200" b="1" kern="1200" baseline="0" dirty="0">
                <a:solidFill>
                  <a:schemeClr val="tx1"/>
                </a:solidFill>
                <a:effectLst/>
                <a:latin typeface="+mn-lt"/>
                <a:ea typeface="+mn-ea"/>
                <a:cs typeface="+mn-cs"/>
              </a:rPr>
            </a:br>
            <a:r>
              <a:rPr lang="en-GB" sz="1200" b="1" kern="1200" baseline="0" dirty="0">
                <a:solidFill>
                  <a:schemeClr val="tx1"/>
                </a:solidFill>
                <a:effectLst/>
                <a:latin typeface="+mn-lt"/>
                <a:ea typeface="+mn-ea"/>
                <a:cs typeface="+mn-cs"/>
              </a:rPr>
              <a:t>NB: I have not included examples of oral/translation as teachers will be very familiar with translation both ways, as a use of English.</a:t>
            </a:r>
            <a:br>
              <a:rPr lang="en-GB" sz="1200" b="1" kern="1200" baseline="0" dirty="0">
                <a:solidFill>
                  <a:schemeClr val="tx1"/>
                </a:solidFill>
                <a:effectLst/>
                <a:latin typeface="+mn-lt"/>
                <a:ea typeface="+mn-ea"/>
                <a:cs typeface="+mn-cs"/>
              </a:rPr>
            </a:br>
            <a:br>
              <a:rPr lang="en-GB" sz="1200" b="1" kern="1200" baseline="0" dirty="0">
                <a:solidFill>
                  <a:schemeClr val="tx1"/>
                </a:solidFill>
                <a:effectLst/>
                <a:latin typeface="+mn-lt"/>
                <a:ea typeface="+mn-ea"/>
                <a:cs typeface="+mn-cs"/>
              </a:rPr>
            </a:br>
            <a:r>
              <a:rPr lang="en-GB" sz="1200" b="1" kern="1200" baseline="0" dirty="0">
                <a:solidFill>
                  <a:schemeClr val="tx1"/>
                </a:solidFill>
                <a:effectLst/>
                <a:latin typeface="+mn-lt"/>
                <a:ea typeface="+mn-ea"/>
                <a:cs typeface="+mn-cs"/>
              </a:rPr>
              <a:t>Mention also the following principles: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1. 1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rule - Do no harm! – students MUST understand or the time is wasted,</a:t>
            </a:r>
            <a:r>
              <a:rPr lang="en-GB" sz="1200" kern="1200" baseline="0" dirty="0">
                <a:solidFill>
                  <a:schemeClr val="tx1"/>
                </a:solidFill>
                <a:effectLst/>
                <a:latin typeface="+mn-lt"/>
                <a:ea typeface="+mn-ea"/>
                <a:cs typeface="+mn-cs"/>
              </a:rPr>
              <a:t> whatever language we are operating in!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2. Accept and acknowledge student differences (examples of </a:t>
            </a:r>
            <a:r>
              <a:rPr lang="en-GB" sz="1200" kern="1200" dirty="0" err="1">
                <a:solidFill>
                  <a:schemeClr val="tx1"/>
                </a:solidFill>
                <a:effectLst/>
                <a:latin typeface="+mn-lt"/>
                <a:ea typeface="+mn-ea"/>
                <a:cs typeface="+mn-cs"/>
              </a:rPr>
              <a:t>aspergers</a:t>
            </a:r>
            <a:r>
              <a:rPr lang="en-GB" sz="1200" kern="1200" dirty="0">
                <a:solidFill>
                  <a:schemeClr val="tx1"/>
                </a:solidFill>
                <a:effectLst/>
                <a:latin typeface="+mn-lt"/>
                <a:ea typeface="+mn-ea"/>
                <a:cs typeface="+mn-cs"/>
              </a:rPr>
              <a:t> learners) and strong</a:t>
            </a:r>
            <a:r>
              <a:rPr lang="en-GB" sz="1200" kern="1200" baseline="0" dirty="0">
                <a:solidFill>
                  <a:schemeClr val="tx1"/>
                </a:solidFill>
                <a:effectLst/>
                <a:latin typeface="+mn-lt"/>
                <a:ea typeface="+mn-ea"/>
                <a:cs typeface="+mn-cs"/>
              </a:rPr>
              <a:t> negative reactions to not understanding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3. In the time-poor classroom we need to find the optimum use of L2 – actually it’s less about English vs L2 and more about teacher talk vs student talk and even more about </a:t>
            </a:r>
            <a:r>
              <a:rPr lang="en-GB" sz="1200" b="1" kern="1200" dirty="0">
                <a:solidFill>
                  <a:schemeClr val="tx1"/>
                </a:solidFill>
                <a:effectLst/>
                <a:latin typeface="+mn-lt"/>
                <a:ea typeface="+mn-ea"/>
                <a:cs typeface="+mn-cs"/>
              </a:rPr>
              <a:t>purposeful talk vs irrelevant talk</a:t>
            </a:r>
            <a:r>
              <a:rPr lang="en-GB" sz="1200" kern="1200" dirty="0">
                <a:solidFill>
                  <a:schemeClr val="tx1"/>
                </a:solidFill>
                <a:effectLst/>
                <a:latin typeface="+mn-lt"/>
                <a:ea typeface="+mn-ea"/>
                <a:cs typeface="+mn-cs"/>
              </a:rPr>
              <a:t>.  Number 1 priority is to ensure</a:t>
            </a:r>
            <a:r>
              <a:rPr lang="en-GB" sz="1200" kern="1200" baseline="0" dirty="0">
                <a:solidFill>
                  <a:schemeClr val="tx1"/>
                </a:solidFill>
                <a:effectLst/>
                <a:latin typeface="+mn-lt"/>
                <a:ea typeface="+mn-ea"/>
                <a:cs typeface="+mn-cs"/>
              </a:rPr>
              <a:t> and support understanding.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Give some examples from NCELP resources…….. about the principles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 rubrics… brevity, clarity,</a:t>
            </a:r>
            <a:r>
              <a:rPr lang="en-GB" sz="1200" kern="1200" baseline="0" dirty="0">
                <a:solidFill>
                  <a:schemeClr val="tx1"/>
                </a:solidFill>
                <a:effectLst/>
                <a:latin typeface="+mn-lt"/>
                <a:ea typeface="+mn-ea"/>
                <a:cs typeface="+mn-cs"/>
              </a:rPr>
              <a:t> minimal explanation (remember rule knowledge will be partial at best at the beginner stage, practice is what counts, lots of concrete examples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4. Fitness for purpose…….  and always keep an open mind! </a:t>
            </a:r>
          </a:p>
          <a:p>
            <a:br>
              <a:rPr lang="en-GB" dirty="0"/>
            </a:br>
            <a:r>
              <a:rPr lang="en-GB" sz="1200" b="1" kern="1200" dirty="0">
                <a:solidFill>
                  <a:schemeClr val="tx1"/>
                </a:solidFill>
                <a:effectLst/>
                <a:latin typeface="+mn-lt"/>
                <a:ea typeface="+mn-ea"/>
                <a:cs typeface="+mn-cs"/>
              </a:rPr>
              <a:t>Main message – we should not consider that English and the L2 are in tension all of the time.</a:t>
            </a:r>
          </a:p>
          <a:p>
            <a:br>
              <a:rPr lang="en-GB" sz="1200" b="1"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dirty="0"/>
              <a:t>Original article: </a:t>
            </a:r>
            <a:r>
              <a:rPr lang="en-GB" sz="1200" b="0" i="0" kern="1200" dirty="0">
                <a:solidFill>
                  <a:schemeClr val="tx1"/>
                </a:solidFill>
                <a:effectLst/>
                <a:latin typeface="+mn-lt"/>
                <a:ea typeface="+mn-ea"/>
                <a:cs typeface="+mn-cs"/>
              </a:rPr>
              <a:t>Schmitt, N. (2008). Review Article: Instructed second language vocabulary learning. </a:t>
            </a:r>
            <a:r>
              <a:rPr lang="en-GB" sz="1200" b="0" i="1" u="none" strike="noStrike" kern="1200" dirty="0">
                <a:solidFill>
                  <a:schemeClr val="tx1"/>
                </a:solidFill>
                <a:effectLst/>
                <a:latin typeface="+mn-lt"/>
                <a:ea typeface="+mn-ea"/>
                <a:cs typeface="+mn-cs"/>
                <a:hlinkClick r:id="rId3"/>
              </a:rPr>
              <a:t>Language Teaching Research</a:t>
            </a:r>
            <a:r>
              <a:rPr lang="en-GB" sz="1200" b="0" i="1" kern="1200" dirty="0">
                <a:solidFill>
                  <a:schemeClr val="tx1"/>
                </a:solidFill>
                <a:effectLst/>
                <a:latin typeface="+mn-lt"/>
                <a:ea typeface="+mn-ea"/>
                <a:cs typeface="+mn-cs"/>
              </a:rPr>
              <a:t>, 12</a:t>
            </a:r>
            <a:r>
              <a:rPr lang="en-GB" sz="1200" b="0" i="0" kern="1200" dirty="0">
                <a:solidFill>
                  <a:schemeClr val="tx1"/>
                </a:solidFill>
                <a:effectLst/>
                <a:latin typeface="+mn-lt"/>
                <a:ea typeface="+mn-ea"/>
                <a:cs typeface="+mn-cs"/>
              </a:rPr>
              <a:t>(3), 329-363. </a:t>
            </a:r>
            <a:r>
              <a:rPr lang="en-GB" sz="1200" b="0" i="0" kern="1200" dirty="0" err="1">
                <a:solidFill>
                  <a:schemeClr val="tx1"/>
                </a:solidFill>
                <a:effectLst/>
                <a:latin typeface="+mn-lt"/>
                <a:ea typeface="+mn-ea"/>
                <a:cs typeface="+mn-cs"/>
              </a:rPr>
              <a:t>doi</a:t>
            </a:r>
            <a:r>
              <a:rPr lang="en-GB" sz="1200" b="0" i="0" kern="1200" dirty="0">
                <a:solidFill>
                  <a:schemeClr val="tx1"/>
                </a:solidFill>
                <a:effectLst/>
                <a:latin typeface="+mn-lt"/>
                <a:ea typeface="+mn-ea"/>
                <a:cs typeface="+mn-cs"/>
              </a:rPr>
              <a:t>: https://doi.org/10.1177/1362168808089921 </a:t>
            </a:r>
            <a:endParaRPr lang="en-GB" dirty="0"/>
          </a:p>
          <a:p>
            <a:r>
              <a:rPr lang="en-GB" sz="1200" b="0" i="0" u="none" strike="noStrike" kern="1200" baseline="0" dirty="0">
                <a:solidFill>
                  <a:schemeClr val="tx1"/>
                </a:solidFill>
                <a:latin typeface="+mn-lt"/>
                <a:ea typeface="+mn-ea"/>
                <a:cs typeface="+mn-cs"/>
              </a:rPr>
              <a:t>Summary: Hobson, V. &amp; Schmitt, N. (2019). A review of current research on second language vocabulary learning. </a:t>
            </a:r>
            <a:r>
              <a:rPr lang="en-GB" sz="1200" b="0" i="1" u="none" strike="noStrike" kern="1200" baseline="0" dirty="0">
                <a:solidFill>
                  <a:schemeClr val="tx1"/>
                </a:solidFill>
                <a:latin typeface="+mn-lt"/>
                <a:ea typeface="+mn-ea"/>
                <a:cs typeface="+mn-cs"/>
              </a:rPr>
              <a:t>OASIS Summary </a:t>
            </a:r>
            <a:r>
              <a:rPr lang="en-GB" sz="1200" b="0" i="0" u="none" strike="noStrike" kern="1200" baseline="0" dirty="0">
                <a:solidFill>
                  <a:schemeClr val="tx1"/>
                </a:solidFill>
                <a:latin typeface="+mn-lt"/>
                <a:ea typeface="+mn-ea"/>
                <a:cs typeface="+mn-cs"/>
              </a:rPr>
              <a:t>of Schmitt (2008) in </a:t>
            </a:r>
            <a:r>
              <a:rPr lang="en-GB" sz="1200" b="0" i="1" u="none" strike="noStrike" kern="1200" baseline="0" dirty="0">
                <a:solidFill>
                  <a:schemeClr val="tx1"/>
                </a:solidFill>
                <a:latin typeface="+mn-lt"/>
                <a:ea typeface="+mn-ea"/>
                <a:cs typeface="+mn-cs"/>
              </a:rPr>
              <a:t>Language Teaching Research. </a:t>
            </a:r>
            <a:r>
              <a:rPr lang="en-GB" sz="1200" b="0" i="0" u="none" strike="noStrike" kern="1200" baseline="0" dirty="0">
                <a:solidFill>
                  <a:schemeClr val="tx1"/>
                </a:solidFill>
                <a:latin typeface="+mn-lt"/>
                <a:ea typeface="+mn-ea"/>
                <a:cs typeface="+mn-cs"/>
              </a:rPr>
              <a:t>https://oasis-database.org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567150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Resource</a:t>
            </a:r>
            <a:r>
              <a:rPr lang="en-GB" b="1" baseline="0" dirty="0"/>
              <a:t> examples to show principles on use of English: 5 mins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Example 1: Use of English to provide L1:L2 meanings</a:t>
            </a:r>
          </a:p>
          <a:p>
            <a:r>
              <a:rPr lang="en-GB" dirty="0"/>
              <a:t>Useful to reinforce</a:t>
            </a:r>
            <a:r>
              <a:rPr lang="en-GB" baseline="0" dirty="0"/>
              <a:t> the commitment to giving as much information about meaning as possible – i.e. hear dual main meaning but also the combined use of infinitive/gerund and present/present continuous.</a:t>
            </a:r>
          </a:p>
          <a:p>
            <a:r>
              <a:rPr lang="en-GB" baseline="0" dirty="0"/>
              <a:t>We are committed to giving ‘deep word knowledge’.  The highest frequency language is likely to have more than one use, of course. </a:t>
            </a:r>
            <a:br>
              <a:rPr lang="en-GB" baseline="0" dirty="0"/>
            </a:br>
            <a:r>
              <a:rPr lang="en-GB" baseline="0" dirty="0"/>
              <a:t>This is about aiming to capture a fuller use of the word that is often the case when new language is introduced in too specific a context.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21655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Example 2: Use of English to provide L1:L2 meanings</a:t>
            </a:r>
          </a:p>
          <a:p>
            <a:r>
              <a:rPr lang="en-GB" b="1" dirty="0"/>
              <a:t> </a:t>
            </a:r>
          </a:p>
          <a:p>
            <a:r>
              <a:rPr lang="en-GB" b="1" dirty="0"/>
              <a:t>Peer or self-introduction</a:t>
            </a:r>
            <a:br>
              <a:rPr lang="en-GB" dirty="0"/>
            </a:br>
            <a:r>
              <a:rPr lang="en-GB" dirty="0"/>
              <a:t>Pupils</a:t>
            </a:r>
            <a:r>
              <a:rPr lang="en-GB" baseline="0" dirty="0"/>
              <a:t> either work by themselves or in pairs, reading out the words and studying their English meaning (1 minute).</a:t>
            </a:r>
            <a:br>
              <a:rPr lang="en-GB" baseline="0" dirty="0"/>
            </a:br>
            <a:r>
              <a:rPr lang="en-GB" baseline="0" dirty="0"/>
              <a:t>Then the English meanings are removed and they try to recall them, looking at the German(1 minute).</a:t>
            </a:r>
            <a:br>
              <a:rPr lang="en-GB" baseline="0" dirty="0"/>
            </a:br>
            <a:r>
              <a:rPr lang="en-GB" baseline="0" dirty="0"/>
              <a:t>Then the German meanings are removed and they to recall them, looking at the English (1 minute)</a:t>
            </a:r>
            <a:br>
              <a:rPr lang="en-GB" baseline="0" dirty="0"/>
            </a:br>
            <a:r>
              <a:rPr lang="en-GB" baseline="0" dirty="0"/>
              <a:t>NB: It is not expected that they will be able to do them all.  However, in a mixed ability class, some pupils will come close to being able to do this, whilst others may just manage one or two.  It is important to have open-ended routines for first encounters of new words, where learners are ‘self-serving’, as it prevents the frustration hat can be caused by a mismatched pace of presentation.</a:t>
            </a:r>
          </a:p>
          <a:p>
            <a:endParaRPr lang="en-GB" baseline="0" dirty="0"/>
          </a:p>
          <a:p>
            <a:r>
              <a:rPr lang="en-GB" baseline="0" dirty="0"/>
              <a:t>Further rounds of learning can be facilitated by one pupil turning away from the board, and his/her partner asking him/her the meanings.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79274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 3: Use of English in </a:t>
            </a:r>
            <a:r>
              <a:rPr lang="en-GB" b="1" u="sng" dirty="0"/>
              <a:t>grammar explanations</a:t>
            </a:r>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009459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Example 4: Use of English in task rubrics</a:t>
            </a:r>
          </a:p>
          <a:p>
            <a:r>
              <a:rPr lang="en-GB" sz="1200" b="1" i="0" u="none" strike="noStrike" kern="1200" baseline="0" dirty="0">
                <a:solidFill>
                  <a:schemeClr val="tx1"/>
                </a:solidFill>
                <a:effectLst/>
                <a:latin typeface="+mn-lt"/>
                <a:ea typeface="+mn-ea"/>
                <a:cs typeface="+mn-cs"/>
              </a:rPr>
              <a:t>Note: </a:t>
            </a:r>
            <a:r>
              <a:rPr lang="en-GB" sz="1200" b="0" i="0" u="none" strike="noStrike" kern="1200" baseline="0" dirty="0">
                <a:solidFill>
                  <a:schemeClr val="tx1"/>
                </a:solidFill>
                <a:effectLst/>
                <a:latin typeface="+mn-lt"/>
                <a:ea typeface="+mn-ea"/>
                <a:cs typeface="+mn-cs"/>
              </a:rPr>
              <a:t>This is Year 7, first half-term, week 3 of learning. At this stage, students do not have a lot of target language knowledge.  The rubric is given in English.</a:t>
            </a:r>
            <a:br>
              <a:rPr lang="en-GB" sz="1200" b="0" i="0" u="none" strike="noStrike" kern="1200" baseline="0" dirty="0">
                <a:solidFill>
                  <a:schemeClr val="tx1"/>
                </a:solidFill>
                <a:effectLst/>
                <a:latin typeface="+mn-lt"/>
                <a:ea typeface="+mn-ea"/>
                <a:cs typeface="+mn-cs"/>
              </a:rPr>
            </a:br>
            <a:r>
              <a:rPr lang="en-GB" sz="1200" b="0" i="0" u="none" strike="noStrike" kern="1200" baseline="0" dirty="0">
                <a:solidFill>
                  <a:schemeClr val="tx1"/>
                </a:solidFill>
                <a:effectLst/>
                <a:latin typeface="+mn-lt"/>
                <a:ea typeface="+mn-ea"/>
                <a:cs typeface="+mn-cs"/>
              </a:rPr>
              <a:t>Next two slides show progression and increased use of TL for task instructions.</a:t>
            </a:r>
            <a:br>
              <a:rPr lang="en-GB" sz="1200" b="0" i="0" u="none" strike="noStrike" kern="1200" baseline="0" dirty="0">
                <a:solidFill>
                  <a:schemeClr val="tx1"/>
                </a:solidFill>
                <a:effectLst/>
                <a:latin typeface="+mn-lt"/>
                <a:ea typeface="+mn-ea"/>
                <a:cs typeface="+mn-cs"/>
              </a:rPr>
            </a:br>
            <a:endParaRPr lang="en-GB" sz="1200" b="0" i="0" u="none" strike="noStrike" kern="1200" baseline="0" dirty="0">
              <a:solidFill>
                <a:schemeClr val="tx1"/>
              </a:solidFill>
              <a:effectLst/>
              <a:latin typeface="+mn-lt"/>
              <a:ea typeface="+mn-ea"/>
              <a:cs typeface="+mn-cs"/>
            </a:endParaRPr>
          </a:p>
          <a:p>
            <a:r>
              <a:rPr lang="fr-FR" sz="1200" b="1" i="0" u="none" strike="noStrike" kern="1200" dirty="0" err="1">
                <a:solidFill>
                  <a:schemeClr val="tx1"/>
                </a:solidFill>
                <a:effectLst/>
                <a:latin typeface="+mn-lt"/>
                <a:ea typeface="+mn-ea"/>
                <a:cs typeface="+mn-cs"/>
              </a:rPr>
              <a:t>Vocabulary</a:t>
            </a:r>
            <a:r>
              <a:rPr lang="fr-FR" sz="1200" b="1" i="0" u="none" strike="noStrike" kern="1200" dirty="0">
                <a:solidFill>
                  <a:schemeClr val="tx1"/>
                </a:solidFill>
                <a:effectLst/>
                <a:latin typeface="+mn-lt"/>
                <a:ea typeface="+mn-ea"/>
                <a:cs typeface="+mn-cs"/>
              </a:rPr>
              <a:t> </a:t>
            </a:r>
            <a:r>
              <a:rPr lang="fr-FR" sz="1200" b="1" i="0" u="none" strike="noStrike" kern="1200" dirty="0" err="1">
                <a:solidFill>
                  <a:schemeClr val="tx1"/>
                </a:solidFill>
                <a:effectLst/>
                <a:latin typeface="+mn-lt"/>
                <a:ea typeface="+mn-ea"/>
                <a:cs typeface="+mn-cs"/>
              </a:rPr>
              <a:t>frequencies</a:t>
            </a:r>
            <a:endParaRPr lang="fr-FR" sz="1200" b="1"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un [3], une [3], animal [1002], chien [1744], livre [358], portable [4002], chambre [633], chose [125], idée [239], règle [488]</a:t>
            </a:r>
            <a:r>
              <a:rPr lang="fr-FR" dirty="0"/>
              <a:t> </a:t>
            </a:r>
            <a:endParaRPr lang="fr-FR" sz="1200" b="1" i="0" u="none" strike="noStrike"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051212F4-EB5A-464B-92EC-DACFCB1CC2CD}"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268367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Aims of the session: 2 min</a:t>
            </a:r>
          </a:p>
          <a:p>
            <a:br>
              <a:rPr lang="en-GB" b="1" dirty="0"/>
            </a:br>
            <a:br>
              <a:rPr lang="en-GB" b="1" baseline="0" dirty="0"/>
            </a:b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690554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Example 5: Use of English in task rubrics</a:t>
            </a:r>
          </a:p>
          <a:p>
            <a:pPr marL="0" indent="0">
              <a:buNone/>
            </a:pPr>
            <a:r>
              <a:rPr lang="en-GB" b="0" dirty="0"/>
              <a:t>This German</a:t>
            </a:r>
            <a:r>
              <a:rPr lang="en-GB" b="0" baseline="0" dirty="0"/>
              <a:t> task is half a term later on in learning.  Student have learnt the verbs ‘</a:t>
            </a:r>
            <a:r>
              <a:rPr lang="en-GB" b="0" baseline="0" dirty="0" err="1"/>
              <a:t>machen</a:t>
            </a:r>
            <a:r>
              <a:rPr lang="en-GB" b="0" baseline="0" dirty="0"/>
              <a:t>’ and ‘</a:t>
            </a:r>
            <a:r>
              <a:rPr lang="en-GB" b="0" baseline="0" dirty="0" err="1"/>
              <a:t>schreiben</a:t>
            </a:r>
            <a:r>
              <a:rPr lang="en-GB" b="0" baseline="0" dirty="0"/>
              <a:t>’, the question words ‘</a:t>
            </a:r>
            <a:r>
              <a:rPr lang="en-GB" b="0" baseline="0" dirty="0" err="1"/>
              <a:t>wer</a:t>
            </a:r>
            <a:r>
              <a:rPr lang="en-GB" b="0" baseline="0" dirty="0"/>
              <a:t>’ (who) and ‘was’ (what), the pronouns ‘</a:t>
            </a:r>
            <a:r>
              <a:rPr lang="en-GB" b="0" baseline="0" dirty="0" err="1"/>
              <a:t>ich</a:t>
            </a:r>
            <a:r>
              <a:rPr lang="en-GB" b="0" baseline="0" dirty="0"/>
              <a:t>’ and ‘du’ and the conjunction ‘</a:t>
            </a:r>
            <a:r>
              <a:rPr lang="en-GB" b="0" baseline="0" dirty="0" err="1"/>
              <a:t>oder</a:t>
            </a:r>
            <a:r>
              <a:rPr lang="en-GB" b="0" baseline="0" dirty="0"/>
              <a:t>’.</a:t>
            </a:r>
            <a:br>
              <a:rPr lang="en-GB" b="0" baseline="0" dirty="0"/>
            </a:br>
            <a:r>
              <a:rPr lang="en-GB" b="0" baseline="0" dirty="0"/>
              <a:t>All of those are recycled here in the task instruction.  However the very brief ‘scenario’ is given in English.</a:t>
            </a:r>
            <a:endParaRPr lang="en-GB" b="0"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977568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Example 6: Use of English in task rubrics</a:t>
            </a:r>
          </a:p>
          <a:p>
            <a:br>
              <a:rPr lang="en-GB" b="0" baseline="0" dirty="0"/>
            </a:br>
            <a:r>
              <a:rPr lang="en-GB" b="0" baseline="0" dirty="0"/>
              <a:t>In this example from November of Y7, you can see that the task scenario and the instructions are given in Spanish.  Students have learnt ‘</a:t>
            </a:r>
            <a:r>
              <a:rPr lang="en-GB" b="0" baseline="0" dirty="0" err="1"/>
              <a:t>estar</a:t>
            </a:r>
            <a:r>
              <a:rPr lang="en-GB" b="0" baseline="0" dirty="0"/>
              <a:t>’ and ‘</a:t>
            </a:r>
            <a:r>
              <a:rPr lang="en-GB" b="0" baseline="0" dirty="0" err="1"/>
              <a:t>ciudades</a:t>
            </a:r>
            <a:r>
              <a:rPr lang="en-GB" b="0" baseline="0" dirty="0"/>
              <a:t>’. The remainder of the instructions use cognates.  The slide is animated to allow for item-by-item feedback, so that the teacher can work through a model with students first, too.</a:t>
            </a:r>
          </a:p>
        </p:txBody>
      </p:sp>
      <p:sp>
        <p:nvSpPr>
          <p:cNvPr id="4" name="Slide Number Placeholder 3"/>
          <p:cNvSpPr>
            <a:spLocks noGrp="1"/>
          </p:cNvSpPr>
          <p:nvPr>
            <p:ph type="sldNum" sz="quarter" idx="10"/>
          </p:nvPr>
        </p:nvSpPr>
        <p:spPr/>
        <p:txBody>
          <a:bodyPr/>
          <a:lstStyle/>
          <a:p>
            <a:fld id="{E40764B7-4A3E-4C39-BCC4-CFEE7F419104}"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54038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Summary of key messages so</a:t>
            </a:r>
            <a:r>
              <a:rPr lang="en-GB" b="1" baseline="0" dirty="0"/>
              <a:t> far.  </a:t>
            </a:r>
            <a:br>
              <a:rPr lang="en-GB" b="1" baseline="0" dirty="0"/>
            </a:br>
            <a:r>
              <a:rPr lang="en-GB" b="0" baseline="0" dirty="0"/>
              <a:t>These build over the course of the session to a set of principles to guide decisions about what classroom language to teach, when.</a:t>
            </a:r>
            <a:endParaRPr lang="en-GB" b="0" dirty="0"/>
          </a:p>
          <a:p>
            <a:br>
              <a:rPr lang="en-GB" b="1" dirty="0"/>
            </a:br>
            <a:br>
              <a:rPr lang="en-GB" b="1" baseline="0" dirty="0"/>
            </a:b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267360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999959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a:t>
            </a:r>
            <a:r>
              <a:rPr lang="en-GB" baseline="0" dirty="0"/>
              <a:t> judging whether to commit lesson time to spontaneous interactions, a good rule of thumb is to ask: Is it going to be useful?  Is it going to be re-visited (relatively soon)?</a:t>
            </a:r>
          </a:p>
          <a:p>
            <a:r>
              <a:rPr lang="en-GB" baseline="0" dirty="0"/>
              <a:t>If students are going to meet language incidentally in these memorable interactions, it will be most beneficial if it is language that will come up again (and fairly soon).  If this is the case, then it is likely that the interaction will be of use to more than one learner, may in fact prime for planned learning in the future, and that meeting the new language ahead of time in this favourable context is likely to support L2 learning.</a:t>
            </a:r>
          </a:p>
          <a:p>
            <a:endParaRPr lang="en-GB" baseline="0" dirty="0"/>
          </a:p>
          <a:p>
            <a:r>
              <a:rPr lang="en-GB" baseline="0" dirty="0"/>
              <a:t>These are ‘on the spot’ decisions that have to be made by the teacher.  However, coming at this the other way around can also be helpful.</a:t>
            </a:r>
            <a:br>
              <a:rPr lang="en-GB" baseline="0" dirty="0"/>
            </a:br>
            <a:r>
              <a:rPr lang="en-GB" baseline="0" dirty="0"/>
              <a:t>I.e. what are we planning to teach / have then taught, which now can be usefully recycled as part of the classroom language, in different contexts.  Pegging spontaneous classroom interaction to existing L2 knowledge is a very valuable way that the teacher can model spontaneous language use and encourage student use of the same structures.</a:t>
            </a:r>
          </a:p>
          <a:p>
            <a:endParaRPr lang="en-GB" baseline="0" dirty="0"/>
          </a:p>
          <a:p>
            <a:r>
              <a:rPr lang="en-GB" baseline="0" dirty="0"/>
              <a:t>These few examples show how what is taught in Y7 term 1 should easily find its way into the classroom discourse, if teachers remember to use it themselves and prompt its use from students.</a:t>
            </a:r>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550195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baseline="0" dirty="0"/>
              <a:t>Summary of principles for teacher use of TL.</a:t>
            </a:r>
          </a:p>
          <a:p>
            <a:pPr marL="0" indent="0">
              <a:buNone/>
            </a:pPr>
            <a:r>
              <a:rPr lang="en-GB" b="1" baseline="0" dirty="0"/>
              <a:t>1.  Carefully planned</a:t>
            </a:r>
          </a:p>
          <a:p>
            <a:pPr marL="0" indent="0">
              <a:buNone/>
            </a:pPr>
            <a:r>
              <a:rPr lang="en-GB" baseline="0" dirty="0"/>
              <a:t>i.e. planned out to take account of the language students have already learnt, to avoid tricky language (e.g. idioms) and unfamiliar structures, to made judicious use of comprehensible cognates, </a:t>
            </a:r>
          </a:p>
          <a:p>
            <a:pPr marL="0" indent="0">
              <a:buNone/>
            </a:pPr>
            <a:r>
              <a:rPr lang="en-GB" b="1" baseline="0" dirty="0"/>
              <a:t>2.  Clear</a:t>
            </a:r>
          </a:p>
          <a:p>
            <a:pPr marL="0" indent="0">
              <a:buNone/>
            </a:pPr>
            <a:r>
              <a:rPr lang="en-GB" baseline="0" dirty="0"/>
              <a:t>i.e. enunciated clearly, facing the class, not too quickly, allowing pauses for processing, supporting with appropriate gestures (e.g. to an example on the board, to an object or person in the classroom)</a:t>
            </a:r>
            <a:br>
              <a:rPr lang="en-GB" baseline="0" dirty="0"/>
            </a:br>
            <a:r>
              <a:rPr lang="en-GB" b="1" baseline="0" dirty="0"/>
              <a:t>3. Cumulative</a:t>
            </a:r>
            <a:br>
              <a:rPr lang="en-GB" baseline="0" dirty="0"/>
            </a:br>
            <a:r>
              <a:rPr lang="en-GB" baseline="0" dirty="0"/>
              <a:t>i.e. to build up gradually and incrementally over time, not trying to do too much too quickly, focusing repeatedly on one structure, but adding lexical variety where possible, recycling/ modelling previously learnt structures </a:t>
            </a:r>
            <a:br>
              <a:rPr lang="en-GB" baseline="0" dirty="0"/>
            </a:br>
            <a:r>
              <a:rPr lang="en-GB" b="1" baseline="0" dirty="0"/>
              <a:t>4. Consistent</a:t>
            </a:r>
            <a:br>
              <a:rPr lang="en-GB" baseline="0" dirty="0"/>
            </a:br>
            <a:r>
              <a:rPr lang="en-GB" baseline="0" dirty="0"/>
              <a:t>Vital.  If you use a particular instruction in the new language (successfully) with a class one day, and then revert to English (easy to do), this is a missed opportunity for valuable input.  Similarly, if we use the new language, then translate ourselves into English (sandwiching) as a routine, it takes twice as long to say anything and students get used to attending only to the English (it’s easier) – and the new language becomes redundant.  We have to make our use of the new language </a:t>
            </a:r>
            <a:r>
              <a:rPr lang="en-GB" b="1" baseline="0" dirty="0"/>
              <a:t>task essential</a:t>
            </a:r>
            <a:r>
              <a:rPr lang="en-GB" baseline="0" dirty="0"/>
              <a:t>.  It goes without saying that if our students do not yet have enough language to understand what we need to tell them, even once we have considered how we might simplify our language, then we use clear, succinct English.  </a:t>
            </a:r>
            <a:br>
              <a:rPr lang="en-GB" baseline="0" dirty="0"/>
            </a:br>
            <a:r>
              <a:rPr lang="en-GB" baseline="0" dirty="0"/>
              <a:t>Bottom line – our language and our message (whether L1 or L2) needs to be understood.</a:t>
            </a:r>
            <a:br>
              <a:rPr lang="en-GB" baseline="0" dirty="0"/>
            </a:br>
            <a:r>
              <a:rPr lang="en-GB" b="1" baseline="0" dirty="0"/>
              <a:t>5. Checks understanding</a:t>
            </a:r>
            <a:br>
              <a:rPr lang="en-GB" baseline="0" dirty="0"/>
            </a:br>
            <a:r>
              <a:rPr lang="en-GB" baseline="0" dirty="0"/>
              <a:t>This also applies, whether or not we use L1 or L2!  It’s all too easy to forget to check that students understand. We all use expressions to check understanding – but sometimes they are used almost rhetorically. It is really important that we establish a culture of student response to our checks, so that we can be confident they at least really think they understand. Adolescent learners don’t always naturally flag their lack of understanding straightaway.  One legendary (true!) story  - In one class of lower ability learners one Y11 student, who had had the same teacher throughout Y10 too, and was used to his teacher saying to the class ‘</a:t>
            </a:r>
            <a:r>
              <a:rPr lang="en-GB" baseline="0" dirty="0" err="1"/>
              <a:t>Entendéis</a:t>
            </a:r>
            <a:r>
              <a:rPr lang="en-GB" baseline="0" dirty="0"/>
              <a:t>?’  suddenly asked her at Easter of Y11 – Miss, what is this about 10 days?  What is going to happen in 10 days?  You’ve been saying that since the start of Y10!   It can be very useful for us to use our eyes as well as our ears to check understanding – scanning to check that students get straight on with a task, that their initial moments of activity correspond with our expectations, can help us be more confident that they’ve understood.</a:t>
            </a:r>
            <a:br>
              <a:rPr lang="en-GB" baseline="0" dirty="0"/>
            </a:br>
            <a:r>
              <a:rPr lang="en-GB" b="1" baseline="0" dirty="0"/>
              <a:t>6. Creative</a:t>
            </a:r>
            <a:br>
              <a:rPr lang="en-GB" baseline="0" dirty="0"/>
            </a:br>
            <a:r>
              <a:rPr lang="en-GB" baseline="0" dirty="0"/>
              <a:t>To get meanings across we also need ingenuity.  Getting into the habit of using examples to get meanings across is invaluable, especially if they involve the immediate setting of the classroom.  Referring to things that are too far removed from the classroom can lose beginner students.  I watched a teacher come up with a very good way to tell her learners in lesson one that she wanted to know their preferred names, not just their register names, by using a member of the class who she imagined would prefer Kate rather than Kathryn.  In this, as in other aspects of teacher talk, we can grow our ability.</a:t>
            </a:r>
            <a:br>
              <a:rPr lang="en-GB" baseline="0" dirty="0"/>
            </a:br>
            <a:r>
              <a:rPr lang="en-GB" b="1" baseline="0" dirty="0"/>
              <a:t>7. Communicative</a:t>
            </a:r>
            <a:br>
              <a:rPr lang="en-GB" baseline="0" dirty="0"/>
            </a:br>
            <a:r>
              <a:rPr lang="en-GB" baseline="0" dirty="0"/>
              <a:t>Not every instance of new language use will necessarily be communicative.  In recall practice, for example, oral corrective feedback plays an important role (error correction has its own CPD in Y2, so we will not include a discussion of that, here). At other times, focusing only on the errors that produce genuine communication breakdown (i.e. you really don’t understand what the learner has said) may the most beneficial for learning. Teachers can signal a difficulty, and then follow up to resolve the communication. There is substantial evidence that negotiated interaction to resolve communication breakdown leads to language uptake (and later, learning).</a:t>
            </a:r>
            <a:br>
              <a:rPr lang="en-GB" baseline="0" dirty="0"/>
            </a:br>
            <a:r>
              <a:rPr lang="en-GB" baseline="0" dirty="0"/>
              <a:t>Communicative can also refer to the ideal response when opportunities for spontaneous language use arise – we will come back to this a bit later.</a:t>
            </a:r>
          </a:p>
          <a:p>
            <a:pPr marL="0" indent="0">
              <a:buNone/>
            </a:pPr>
            <a:endParaRPr lang="en-GB" baseline="0" dirty="0"/>
          </a:p>
          <a:p>
            <a:pPr marL="0" indent="0">
              <a:buNone/>
            </a:pPr>
            <a:r>
              <a:rPr lang="en-GB" baseline="0" dirty="0"/>
              <a:t>As mentioned already, all of these ‘Cs’ add up to ‘</a:t>
            </a:r>
            <a:r>
              <a:rPr lang="en-GB" b="1" baseline="0" dirty="0"/>
              <a:t>comprehensible</a:t>
            </a:r>
            <a:r>
              <a:rPr lang="en-GB" baseline="0" dirty="0"/>
              <a:t>’ use of new language – the first priority is that students understand.</a:t>
            </a:r>
            <a:br>
              <a:rPr lang="en-GB" baseline="0" dirty="0"/>
            </a:br>
            <a:endParaRPr lang="en-GB" baseline="0" dirty="0"/>
          </a:p>
          <a:p>
            <a:endParaRPr lang="en-GB"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00244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Completed version of the classroom language checklist, to be used as a guide for classroom teachers, but also for those with responsibility for SOW, who can ‘plan in’ the use of target language for teachers and students.</a:t>
            </a:r>
          </a:p>
          <a:p>
            <a:endParaRPr lang="en-GB" b="1" baseline="0" dirty="0"/>
          </a:p>
          <a:p>
            <a:r>
              <a:rPr lang="en-GB" b="0" baseline="0" dirty="0"/>
              <a:t>Ask teachers to write a SMART target for classroom language use, either for their own development, or to develop the department’s practice.</a:t>
            </a:r>
            <a:br>
              <a:rPr lang="en-GB" b="0" baseline="0" dirty="0"/>
            </a:br>
            <a:r>
              <a:rPr lang="en-GB" b="0" baseline="0" dirty="0"/>
              <a:t>These might include:</a:t>
            </a:r>
          </a:p>
          <a:p>
            <a:r>
              <a:rPr lang="en-GB" b="0" baseline="0" dirty="0"/>
              <a:t>1) To identify the exactly language taught in SOW (or a specific term/half-term thereof) and plan how to use it for instructions / interaction in the classroom.</a:t>
            </a:r>
            <a:br>
              <a:rPr lang="en-GB" b="0" baseline="0" dirty="0"/>
            </a:br>
            <a:r>
              <a:rPr lang="en-GB" b="0" baseline="0" dirty="0"/>
              <a:t>2) To review the </a:t>
            </a:r>
            <a:r>
              <a:rPr lang="en-GB" b="0" baseline="0" dirty="0" err="1"/>
              <a:t>dept’s</a:t>
            </a:r>
            <a:r>
              <a:rPr lang="en-GB" b="0" baseline="0" dirty="0"/>
              <a:t> practice with regard to introduction of classroom language and decide if to amend in light of this CPD.</a:t>
            </a:r>
            <a:br>
              <a:rPr lang="en-GB" b="0" baseline="0" dirty="0"/>
            </a:br>
            <a:r>
              <a:rPr lang="en-GB" b="0" baseline="0" dirty="0"/>
              <a:t>3) To review the </a:t>
            </a:r>
            <a:r>
              <a:rPr lang="en-GB" b="0" baseline="0" dirty="0" err="1"/>
              <a:t>dept’s</a:t>
            </a:r>
            <a:r>
              <a:rPr lang="en-GB" b="0" baseline="0" dirty="0"/>
              <a:t> use of English…</a:t>
            </a:r>
            <a:br>
              <a:rPr lang="en-GB" b="0" baseline="0" dirty="0"/>
            </a:br>
            <a:r>
              <a:rPr lang="en-GB" b="0" baseline="0" dirty="0"/>
              <a:t>4) To review the </a:t>
            </a:r>
            <a:r>
              <a:rPr lang="en-GB" b="0" baseline="0" dirty="0" err="1"/>
              <a:t>dept’s</a:t>
            </a:r>
            <a:r>
              <a:rPr lang="en-GB" b="0" baseline="0" dirty="0"/>
              <a:t> use of TL policy…</a:t>
            </a:r>
            <a:br>
              <a:rPr lang="en-GB" b="1" dirty="0"/>
            </a:br>
            <a:br>
              <a:rPr lang="en-GB" b="1" baseline="0" dirty="0"/>
            </a:b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492754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Revisit the aims of the session</a:t>
            </a:r>
          </a:p>
          <a:p>
            <a:br>
              <a:rPr lang="en-GB" b="1" dirty="0"/>
            </a:br>
            <a:br>
              <a:rPr lang="en-GB" b="1" baseline="0" dirty="0"/>
            </a:br>
            <a:endParaRPr lang="en-GB" b="1"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4016216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 brief introduction to NCELP – fusing research and practice more closely than has previously been possible.</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 importance of both practitioner knowledge and research – one is no substitute for the other, both are necessary and complementary.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Quite a few people I’m meeting now have come across the website, but there’s that awkwardness when you encounter something in print that you’ve never heard said!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People who then want to refer to it say– N – C – E – L – P or NKELP or even worse, try to avoid the acronym altogether and say the whole long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Importance of prepositions: </a:t>
            </a:r>
            <a:r>
              <a:rPr lang="en-GB" sz="1200" b="1" i="1" kern="1200" baseline="0" dirty="0">
                <a:solidFill>
                  <a:schemeClr val="tx1"/>
                </a:solidFill>
                <a:effectLst/>
                <a:latin typeface="+mn-lt"/>
                <a:ea typeface="+mn-ea"/>
                <a:cs typeface="+mn-cs"/>
              </a:rPr>
              <a:t>FOR</a:t>
            </a:r>
            <a:r>
              <a:rPr lang="en-GB" sz="1200" kern="1200" baseline="0" dirty="0">
                <a:solidFill>
                  <a:schemeClr val="tx1"/>
                </a:solidFill>
                <a:effectLst/>
                <a:latin typeface="+mn-lt"/>
                <a:ea typeface="+mn-ea"/>
                <a:cs typeface="+mn-cs"/>
              </a:rPr>
              <a:t> not </a:t>
            </a:r>
            <a:r>
              <a:rPr lang="en-GB" sz="1200" b="1" i="1" kern="1200" baseline="0" dirty="0">
                <a:solidFill>
                  <a:schemeClr val="tx1"/>
                </a:solidFill>
                <a:effectLst/>
                <a:latin typeface="+mn-lt"/>
                <a:ea typeface="+mn-ea"/>
                <a:cs typeface="+mn-cs"/>
              </a:rPr>
              <a:t>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November 2016, the Teaching Schools Council published the </a:t>
            </a:r>
            <a:r>
              <a:rPr lang="en-GB" sz="1200" i="1" kern="1200" dirty="0">
                <a:solidFill>
                  <a:schemeClr val="tx1"/>
                </a:solidFill>
                <a:effectLst/>
                <a:latin typeface="+mn-lt"/>
                <a:ea typeface="+mn-ea"/>
                <a:cs typeface="+mn-cs"/>
              </a:rPr>
              <a:t>Report of the MFL Pedagogy Review </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report noted that only a third of pupils achieves a languages GCSE at grade 4 or above and that less than a half of pupils even takes a language GCSE. </a:t>
            </a:r>
          </a:p>
          <a:p>
            <a:r>
              <a:rPr lang="en-GB" sz="1200" kern="1200" dirty="0">
                <a:solidFill>
                  <a:schemeClr val="tx1"/>
                </a:solidFill>
                <a:effectLst/>
                <a:latin typeface="+mn-lt"/>
                <a:ea typeface="+mn-ea"/>
                <a:cs typeface="+mn-cs"/>
              </a:rPr>
              <a:t>Research has shown that poor motivation in studying a language is partly due to pupils feeling that they do not know the language and feeling that they are not making progress. </a:t>
            </a:r>
          </a:p>
          <a:p>
            <a:r>
              <a:rPr lang="en-GB" sz="1200" kern="1200" dirty="0">
                <a:solidFill>
                  <a:schemeClr val="tx1"/>
                </a:solidFill>
                <a:effectLst/>
                <a:latin typeface="+mn-lt"/>
                <a:ea typeface="+mn-ea"/>
                <a:cs typeface="+mn-cs"/>
              </a:rPr>
              <a:t>The National Centre for Excellence for Language Pedagogy (NCELP)’ s approach to FL pedagogy is both research- and practice-informed, taking into account the time-poor context of curriculum FL learning in English classrooms.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Anon. 2016. </a:t>
            </a:r>
            <a:r>
              <a:rPr lang="en-GB" sz="1200" i="1" kern="1200" dirty="0">
                <a:solidFill>
                  <a:schemeClr val="tx1"/>
                </a:solidFill>
                <a:effectLst/>
                <a:latin typeface="+mn-lt"/>
                <a:ea typeface="+mn-ea"/>
                <a:cs typeface="+mn-cs"/>
              </a:rPr>
              <a:t>Modern Foreign Languages Pedagogy Review. A review of modern foreign languages teaching practice in key stage 3 and key stage 4. (Chair: Ian </a:t>
            </a:r>
            <a:r>
              <a:rPr lang="en-GB" sz="1200" i="1" kern="1200" dirty="0" err="1">
                <a:solidFill>
                  <a:schemeClr val="tx1"/>
                </a:solidFill>
                <a:effectLst/>
                <a:latin typeface="+mn-lt"/>
                <a:ea typeface="+mn-ea"/>
                <a:cs typeface="+mn-cs"/>
              </a:rPr>
              <a:t>Bauckham</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Teaching Schools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8D61898-8BA6-4B26-ACFD-7C1D790186B3}"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3009806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AA4E8D-5F08-4FCF-AD2D-6BADACD1ED2D}" type="slidenum">
              <a:rPr lang="en-GB" smtClean="0"/>
              <a:t>40</a:t>
            </a:fld>
            <a:endParaRPr lang="en-GB"/>
          </a:p>
        </p:txBody>
      </p:sp>
    </p:spTree>
    <p:extLst>
      <p:ext uri="{BB962C8B-B14F-4D97-AF65-F5344CB8AC3E}">
        <p14:creationId xmlns:p14="http://schemas.microsoft.com/office/powerpoint/2010/main" val="61572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Ideas/practice sharing: 10 minutes (7 minutes discussion,</a:t>
            </a:r>
            <a:r>
              <a:rPr lang="en-GB" b="1" baseline="0" dirty="0"/>
              <a:t> 3 minutes feedback)</a:t>
            </a:r>
            <a:endParaRPr lang="en-GB" b="1" dirty="0"/>
          </a:p>
          <a:p>
            <a:r>
              <a:rPr lang="en-GB" dirty="0"/>
              <a:t>Ask teachers to pair up to discuss</a:t>
            </a:r>
            <a:r>
              <a:rPr lang="en-GB" baseline="0" dirty="0"/>
              <a:t> their usual practice with regard to the use of classroom target language.   There is likely to be quite a lot of variety with respect to this.  This discussion time is to share current practice and ideas relating to L2 use in the classroom.</a:t>
            </a:r>
          </a:p>
          <a:p>
            <a:r>
              <a:rPr lang="en-GB" baseline="0" dirty="0"/>
              <a:t>To get the most from this first discussion, ask teachers to:</a:t>
            </a:r>
          </a:p>
          <a:p>
            <a:endParaRPr lang="en-GB" baseline="0" dirty="0"/>
          </a:p>
          <a:p>
            <a:pPr marL="228600" indent="-228600">
              <a:buAutoNum type="arabicParenR"/>
            </a:pPr>
            <a:r>
              <a:rPr lang="en-GB" baseline="0" dirty="0"/>
              <a:t>brainstorm the language they use with classes and teach students to use with them, so that there are some specific language examples collected.</a:t>
            </a:r>
          </a:p>
          <a:p>
            <a:pPr marL="228600" indent="-228600">
              <a:buAutoNum type="arabicParenR"/>
            </a:pPr>
            <a:r>
              <a:rPr lang="en-GB" baseline="0" dirty="0"/>
              <a:t>Again, ask teachers to be concrete, here.  Do they have one or two dedicated classroom language lessons at the start of Y7, when they ‘teach’ a set of classroom language?  </a:t>
            </a:r>
            <a:br>
              <a:rPr lang="en-GB" baseline="0" dirty="0"/>
            </a:br>
            <a:r>
              <a:rPr lang="en-GB" baseline="0" dirty="0"/>
              <a:t>Do they give it out to students on a sheet?  Posters round the room?  Do they have a ‘classroom language structure’ for each week?  Do they plan their TL use for their own instructions?  </a:t>
            </a:r>
            <a:br>
              <a:rPr lang="en-GB" baseline="0" dirty="0"/>
            </a:br>
            <a:r>
              <a:rPr lang="en-GB" baseline="0" dirty="0"/>
              <a:t>Do they treat the classroom language in the same way as any other language - i.e. teach it, revisit it, test it </a:t>
            </a:r>
            <a:r>
              <a:rPr lang="en-GB" baseline="0" dirty="0" err="1"/>
              <a:t>etc</a:t>
            </a:r>
            <a:r>
              <a:rPr lang="en-GB" baseline="0" dirty="0"/>
              <a:t>… Are there any systems in place to encourage students to use the classroom language they’ve been taught?</a:t>
            </a:r>
            <a:br>
              <a:rPr lang="en-GB" baseline="0" dirty="0"/>
            </a:br>
            <a:r>
              <a:rPr lang="en-GB" baseline="0" dirty="0"/>
              <a:t>E.g. incentives, checks, reinforcement from the teacher?</a:t>
            </a:r>
          </a:p>
          <a:p>
            <a:pPr marL="228600" indent="-228600">
              <a:buAutoNum type="arabicParenR"/>
            </a:pPr>
            <a:endParaRPr lang="en-GB" baseline="0" dirty="0"/>
          </a:p>
          <a:p>
            <a:pPr marL="0" indent="0">
              <a:buNone/>
            </a:pPr>
            <a:r>
              <a:rPr lang="en-GB" baseline="0" dirty="0"/>
              <a:t>Additional thoughts for bullets 3 &amp; 4.</a:t>
            </a:r>
          </a:p>
          <a:p>
            <a:pPr marL="0" indent="0">
              <a:buNone/>
            </a:pPr>
            <a:r>
              <a:rPr lang="en-GB" dirty="0"/>
              <a:t>3)   Often</a:t>
            </a:r>
            <a:r>
              <a:rPr lang="en-GB" baseline="0" dirty="0"/>
              <a:t> teachers report that they start off with high hopes and expectations in Y7 and then things tail off, with students often using less classroom language themselves at the end of the year than they did at the beginning.</a:t>
            </a:r>
          </a:p>
          <a:p>
            <a:pPr marL="0" indent="0">
              <a:buNone/>
            </a:pPr>
            <a:r>
              <a:rPr lang="en-GB" baseline="0" dirty="0"/>
              <a:t>4)   If teachers report to the contrary that their students increase their use of TL, ask them to suggest why?  High focus on it from the teacher, and a consistent approach are likely to feature in the responses, here.  If teachers say that their and student use of TL decline as time goes on, the reasons are likely to include:</a:t>
            </a:r>
            <a:br>
              <a:rPr lang="en-GB" baseline="0" dirty="0"/>
            </a:br>
            <a:r>
              <a:rPr lang="en-GB" baseline="0" dirty="0" err="1"/>
              <a:t>i</a:t>
            </a:r>
            <a:r>
              <a:rPr lang="en-GB" baseline="0" dirty="0"/>
              <a:t>. it just gets overlooked as time passes - the language drops off teacher and student radars and is forgotten.  As it’s easier for students to use English, and teaching time is always tight, it is natural for use of target language in the classroom to decrease.</a:t>
            </a:r>
            <a:br>
              <a:rPr lang="en-GB" baseline="0" dirty="0"/>
            </a:br>
            <a:r>
              <a:rPr lang="en-GB" baseline="0" dirty="0"/>
              <a:t>ii. too much was introduced too quickly and it wasn’t embedded firmly enough with practice and revisiting.</a:t>
            </a:r>
            <a:br>
              <a:rPr lang="en-GB" baseline="0" dirty="0"/>
            </a:br>
            <a:r>
              <a:rPr lang="en-GB" baseline="0" dirty="0"/>
              <a:t>ii. the language was too complex and varied, students couldn’t unpack the chunks and the messages themselves were a bit limited.  Students weren’t able to adapt them confidently to say what they needed/wanted to say, so they quickly get into the habit of using English.</a:t>
            </a:r>
          </a:p>
          <a:p>
            <a:pPr marL="228600" indent="-228600">
              <a:buAutoNum type="arabicParenR"/>
            </a:pPr>
            <a:endParaRPr lang="en-GB" baseline="0" dirty="0"/>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82AA4E8D-5F08-4FCF-AD2D-6BADACD1ED2D}" type="slidenum">
              <a:rPr lang="en-GB" smtClean="0"/>
              <a:t>4</a:t>
            </a:fld>
            <a:endParaRPr lang="en-GB"/>
          </a:p>
        </p:txBody>
      </p:sp>
    </p:spTree>
    <p:extLst>
      <p:ext uri="{BB962C8B-B14F-4D97-AF65-F5344CB8AC3E}">
        <p14:creationId xmlns:p14="http://schemas.microsoft.com/office/powerpoint/2010/main" val="34758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Planning for and teaching classroom target language. Slides 6 - 13. Total</a:t>
            </a:r>
            <a:r>
              <a:rPr lang="en-GB" b="1" baseline="0" dirty="0"/>
              <a:t> time: 10 minutes</a:t>
            </a:r>
            <a:br>
              <a:rPr lang="en-GB" b="1" baseline="0" dirty="0"/>
            </a:br>
            <a:endParaRPr lang="en-GB" b="1" dirty="0"/>
          </a:p>
          <a:p>
            <a:r>
              <a:rPr lang="en-GB" b="1" dirty="0"/>
              <a:t>Give</a:t>
            </a:r>
            <a:r>
              <a:rPr lang="en-GB" b="1" baseline="0" dirty="0"/>
              <a:t> teachers 1-2 minutes to read the PR statement and then summarise the key messages:</a:t>
            </a:r>
            <a:endParaRPr lang="en-GB" b="1" dirty="0"/>
          </a:p>
          <a:p>
            <a:r>
              <a:rPr lang="en-GB" b="0" dirty="0"/>
              <a:t>This suggests that the use of target language will be carefully chosen and that it will be cumulative, i.e. that it will </a:t>
            </a:r>
            <a:r>
              <a:rPr lang="en-GB" b="1" i="1" dirty="0"/>
              <a:t>increase over time</a:t>
            </a:r>
            <a:r>
              <a:rPr lang="en-GB" b="0" dirty="0"/>
              <a:t>, being planned to take account of what students know,</a:t>
            </a:r>
            <a:r>
              <a:rPr lang="en-GB" b="0" baseline="0" dirty="0"/>
              <a:t> and to recycle this language in the classroom, giving students additional opportunities to ‘use’ it (both receptively and productively).</a:t>
            </a:r>
          </a:p>
          <a:p>
            <a:r>
              <a:rPr lang="en-GB" b="0" baseline="0" dirty="0"/>
              <a:t>The importance of students understanding L2 classroom language is also emphasised, here.</a:t>
            </a:r>
            <a:br>
              <a:rPr lang="en-GB" b="1" baseline="0" dirty="0"/>
            </a:br>
            <a:endParaRPr lang="en-GB" b="1" baseline="0" dirty="0"/>
          </a:p>
          <a:p>
            <a:endParaRPr lang="en-GB" b="0" dirty="0"/>
          </a:p>
        </p:txBody>
      </p:sp>
      <p:sp>
        <p:nvSpPr>
          <p:cNvPr id="4" name="Slide Number Placeholder 3"/>
          <p:cNvSpPr>
            <a:spLocks noGrp="1"/>
          </p:cNvSpPr>
          <p:nvPr>
            <p:ph type="sldNum" sz="quarter" idx="10"/>
          </p:nvPr>
        </p:nvSpPr>
        <p:spPr/>
        <p:txBody>
          <a:bodyPr/>
          <a:lstStyle/>
          <a:p>
            <a:fld id="{23A9CA88-FFDF-4E33-B034-C6FDD2ACD2B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1508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So, how do we plan in our classroom target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The NCELP SOW highlight (in the vocabulary column) w</a:t>
            </a:r>
            <a:r>
              <a:rPr lang="en-GB" sz="1200" dirty="0">
                <a:solidFill>
                  <a:schemeClr val="accent5">
                    <a:lumMod val="50000"/>
                  </a:schemeClr>
                </a:solidFill>
                <a:latin typeface="Century Gothic" panose="020B0502020202020204" pitchFamily="34" charset="0"/>
              </a:rPr>
              <a:t>ords and phrases </a:t>
            </a:r>
            <a:r>
              <a:rPr lang="en-GB" sz="1200" b="1" dirty="0">
                <a:solidFill>
                  <a:srgbClr val="7030A0"/>
                </a:solidFill>
                <a:latin typeface="Century Gothic" panose="020B0502020202020204" pitchFamily="34" charset="0"/>
              </a:rPr>
              <a:t>in purple </a:t>
            </a:r>
            <a:r>
              <a:rPr lang="en-GB" sz="1200" b="0" dirty="0">
                <a:solidFill>
                  <a:srgbClr val="7030A0"/>
                </a:solidFill>
                <a:latin typeface="Century Gothic" panose="020B0502020202020204" pitchFamily="34" charset="0"/>
              </a:rPr>
              <a:t>that </a:t>
            </a:r>
            <a:r>
              <a:rPr lang="en-GB" sz="1200" dirty="0">
                <a:solidFill>
                  <a:schemeClr val="accent5">
                    <a:lumMod val="50000"/>
                  </a:schemeClr>
                </a:solidFill>
                <a:latin typeface="Century Gothic" panose="020B0502020202020204" pitchFamily="34" charset="0"/>
              </a:rPr>
              <a:t>feature in classroom interactions (communication strategies) and instructions in materials.</a:t>
            </a:r>
            <a:br>
              <a:rPr lang="en-GB" sz="1200" dirty="0">
                <a:solidFill>
                  <a:schemeClr val="accent5">
                    <a:lumMod val="50000"/>
                  </a:schemeClr>
                </a:solidFill>
                <a:latin typeface="Century Gothic" panose="020B0502020202020204" pitchFamily="34" charset="0"/>
              </a:rPr>
            </a:br>
            <a:r>
              <a:rPr lang="en-GB" sz="1200" dirty="0">
                <a:solidFill>
                  <a:schemeClr val="accent5">
                    <a:lumMod val="50000"/>
                  </a:schemeClr>
                </a:solidFill>
                <a:latin typeface="Century Gothic" panose="020B0502020202020204" pitchFamily="34" charset="0"/>
              </a:rPr>
              <a:t>These words and phrases are included</a:t>
            </a:r>
            <a:r>
              <a:rPr lang="en-GB" sz="1200" baseline="0" dirty="0">
                <a:solidFill>
                  <a:schemeClr val="accent5">
                    <a:lumMod val="50000"/>
                  </a:schemeClr>
                </a:solidFill>
                <a:latin typeface="Century Gothic" panose="020B0502020202020204" pitchFamily="34" charset="0"/>
              </a:rPr>
              <a:t> in the week’s vocabulary learning, and are explicitly integrated into the teaching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accent5">
                  <a:lumMod val="50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accent5">
                    <a:lumMod val="50000"/>
                  </a:schemeClr>
                </a:solidFill>
                <a:latin typeface="Century Gothic" panose="020B0502020202020204" pitchFamily="34" charset="0"/>
              </a:rPr>
              <a:t>This is a snap shot from the French Y7 SOW, showing the vocabulary for the week, with classroom language highlighted in purple.</a:t>
            </a:r>
            <a:endParaRPr lang="en-GB" sz="1200" dirty="0">
              <a:solidFill>
                <a:schemeClr val="accent5">
                  <a:lumMod val="50000"/>
                </a:schemeClr>
              </a:solidFill>
              <a:latin typeface="Century Gothic" panose="020B0502020202020204" pitchFamily="34" charset="0"/>
            </a:endParaRPr>
          </a:p>
          <a:p>
            <a:endParaRPr lang="en-GB" dirty="0"/>
          </a:p>
        </p:txBody>
      </p:sp>
      <p:sp>
        <p:nvSpPr>
          <p:cNvPr id="4" name="Slide Number Placeholder 3"/>
          <p:cNvSpPr>
            <a:spLocks noGrp="1"/>
          </p:cNvSpPr>
          <p:nvPr>
            <p:ph type="sldNum" sz="quarter" idx="10"/>
          </p:nvPr>
        </p:nvSpPr>
        <p:spPr/>
        <p:txBody>
          <a:bodyPr/>
          <a:lstStyle/>
          <a:p>
            <a:fld id="{82AA4E8D-5F08-4FCF-AD2D-6BADACD1ED2D}" type="slidenum">
              <a:rPr lang="en-GB" smtClean="0"/>
              <a:t>6</a:t>
            </a:fld>
            <a:endParaRPr lang="en-GB"/>
          </a:p>
        </p:txBody>
      </p:sp>
    </p:spTree>
    <p:extLst>
      <p:ext uri="{BB962C8B-B14F-4D97-AF65-F5344CB8AC3E}">
        <p14:creationId xmlns:p14="http://schemas.microsoft.com/office/powerpoint/2010/main" val="138748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Classroom target language example from Term 1, Lesson 1, Spanish.</a:t>
            </a:r>
            <a:br>
              <a:rPr lang="en-GB" dirty="0"/>
            </a:br>
            <a:endParaRPr lang="en-GB" dirty="0"/>
          </a:p>
          <a:p>
            <a:r>
              <a:rPr lang="en-GB" dirty="0"/>
              <a:t>We</a:t>
            </a:r>
            <a:r>
              <a:rPr lang="en-GB" baseline="0" dirty="0"/>
              <a:t> envisage that this is the first lesson with a new Y7 class, and that the teacher doesn’t know the students, and the students will likely not all know each other, either.</a:t>
            </a:r>
            <a:br>
              <a:rPr lang="en-GB" baseline="0" dirty="0"/>
            </a:br>
            <a:r>
              <a:rPr lang="en-GB" dirty="0"/>
              <a:t>Teacher</a:t>
            </a:r>
            <a:r>
              <a:rPr lang="en-GB" baseline="0" dirty="0"/>
              <a:t>s can </a:t>
            </a:r>
            <a:r>
              <a:rPr lang="en-GB" dirty="0"/>
              <a:t>use </a:t>
            </a:r>
            <a:r>
              <a:rPr lang="en-GB" b="1" dirty="0"/>
              <a:t>“¿</a:t>
            </a:r>
            <a:r>
              <a:rPr lang="en-GB" b="1" dirty="0" err="1"/>
              <a:t>Dónde</a:t>
            </a:r>
            <a:r>
              <a:rPr lang="en-GB" b="1" dirty="0"/>
              <a:t> </a:t>
            </a:r>
            <a:r>
              <a:rPr lang="en-GB" b="1" dirty="0" err="1"/>
              <a:t>está</a:t>
            </a:r>
            <a:r>
              <a:rPr lang="en-GB" b="1" dirty="0"/>
              <a:t> + name of student?” </a:t>
            </a:r>
            <a:r>
              <a:rPr lang="en-GB" dirty="0"/>
              <a:t>to identify the students in the class.  Teachers may choose to do this after they have got underway with the lesson material OR alternatively they may use this situation to introduce it.  This</a:t>
            </a:r>
            <a:r>
              <a:rPr lang="en-GB" baseline="0" dirty="0"/>
              <a:t> is an </a:t>
            </a:r>
            <a:r>
              <a:rPr lang="en-GB" dirty="0"/>
              <a:t>opportunity to use the L2 clearly and successfully for a communicative</a:t>
            </a:r>
            <a:r>
              <a:rPr lang="en-GB" baseline="0" dirty="0"/>
              <a:t> </a:t>
            </a:r>
            <a:r>
              <a:rPr lang="en-GB" dirty="0"/>
              <a:t>purpose. </a:t>
            </a:r>
            <a:r>
              <a:rPr lang="en-GB" baseline="0" dirty="0"/>
              <a:t> </a:t>
            </a:r>
            <a:r>
              <a:rPr lang="en-GB" dirty="0"/>
              <a:t>Model '</a:t>
            </a:r>
            <a:r>
              <a:rPr lang="en-GB" dirty="0" err="1"/>
              <a:t>Dónde</a:t>
            </a:r>
            <a:r>
              <a:rPr lang="en-GB" dirty="0"/>
              <a:t>‘ (with gesture/supported by picture, as preferred) and ‘</a:t>
            </a:r>
            <a:r>
              <a:rPr lang="en-GB" dirty="0" err="1"/>
              <a:t>está</a:t>
            </a:r>
            <a:r>
              <a:rPr lang="en-GB" dirty="0"/>
              <a:t>’ and the response of raising a hand.</a:t>
            </a:r>
            <a:r>
              <a:rPr lang="en-GB" baseline="0" dirty="0"/>
              <a:t> The teacher can then say ‘</a:t>
            </a:r>
            <a:r>
              <a:rPr lang="en-GB" baseline="0" dirty="0" err="1"/>
              <a:t>hola</a:t>
            </a:r>
            <a:r>
              <a:rPr lang="en-GB" baseline="0" dirty="0"/>
              <a:t>’</a:t>
            </a:r>
            <a:r>
              <a:rPr lang="en-GB" dirty="0"/>
              <a:t> and wave.</a:t>
            </a:r>
          </a:p>
          <a:p>
            <a:r>
              <a:rPr lang="en-GB" dirty="0"/>
              <a:t>Then, having</a:t>
            </a:r>
            <a:r>
              <a:rPr lang="en-GB" baseline="0" dirty="0"/>
              <a:t> </a:t>
            </a:r>
            <a:r>
              <a:rPr lang="en-GB" dirty="0"/>
              <a:t>done the register,</a:t>
            </a:r>
            <a:r>
              <a:rPr lang="en-GB" baseline="0" dirty="0"/>
              <a:t> the teacher can continue </a:t>
            </a:r>
            <a:r>
              <a:rPr lang="en-GB" dirty="0"/>
              <a:t>with the next slide, having primed them thoroughly with '</a:t>
            </a:r>
            <a:r>
              <a:rPr lang="en-GB" dirty="0" err="1"/>
              <a:t>está</a:t>
            </a:r>
            <a:r>
              <a:rPr lang="en-GB" dirty="0"/>
              <a:t>‘.</a:t>
            </a:r>
          </a:p>
          <a:p>
            <a:endParaRPr lang="en-GB" dirty="0"/>
          </a:p>
          <a:p>
            <a:r>
              <a:rPr lang="en-GB" b="1" dirty="0"/>
              <a:t>Note: the learning objective of this lesson is ESTAR for</a:t>
            </a:r>
            <a:r>
              <a:rPr lang="en-GB" b="1" baseline="0" dirty="0"/>
              <a:t> location.  In this way the use of L2 is fully planned and integrated into the language learning objective of the lesson, and primes students for it.</a:t>
            </a:r>
            <a:endParaRPr lang="en-GB" b="1" dirty="0"/>
          </a:p>
          <a:p>
            <a:endParaRPr lang="en-GB" b="1"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04547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Here is a</a:t>
            </a:r>
            <a:r>
              <a:rPr lang="en-GB" b="1" baseline="0" dirty="0"/>
              <a:t> similar example from the first lesson of the German SOW, which teaches ‘Wo?’, ‘</a:t>
            </a:r>
            <a:r>
              <a:rPr lang="en-GB" b="1" baseline="0" dirty="0" err="1"/>
              <a:t>ist</a:t>
            </a:r>
            <a:r>
              <a:rPr lang="en-GB" b="1" baseline="0" dirty="0"/>
              <a:t>’,’</a:t>
            </a:r>
            <a:r>
              <a:rPr lang="en-GB" b="1" baseline="0" dirty="0" err="1"/>
              <a:t>hier</a:t>
            </a:r>
            <a:r>
              <a:rPr lang="en-GB" b="1" baseline="0" dirty="0"/>
              <a:t>’ and ‘da’.</a:t>
            </a:r>
            <a:br>
              <a:rPr lang="en-GB" b="1" baseline="0" dirty="0"/>
            </a:br>
            <a:endParaRPr lang="en-GB" dirty="0"/>
          </a:p>
          <a:p>
            <a:pPr marL="0" indent="0">
              <a:buNone/>
            </a:pPr>
            <a:r>
              <a:rPr lang="en-GB" dirty="0"/>
              <a:t>Learning aims for Week 1:</a:t>
            </a:r>
          </a:p>
          <a:p>
            <a:pPr marL="0" indent="0">
              <a:buNone/>
            </a:pPr>
            <a:r>
              <a:rPr lang="en-GB" dirty="0"/>
              <a:t>1.</a:t>
            </a:r>
            <a:r>
              <a:rPr lang="en-GB" baseline="0" dirty="0"/>
              <a:t> </a:t>
            </a:r>
            <a:r>
              <a:rPr lang="de-DE" baseline="0" dirty="0"/>
              <a:t>Definite articles (singular) der, die, das - Row 1 (nominative); ‚words for ‚the‘ and the concept of grammatical gender</a:t>
            </a:r>
            <a:br>
              <a:rPr lang="de-DE" baseline="0" dirty="0"/>
            </a:br>
            <a:r>
              <a:rPr lang="de-DE" baseline="0" dirty="0"/>
              <a:t>2. SEIN / ist; focus on the 3rd person singular ‚is‘</a:t>
            </a:r>
            <a:br>
              <a:rPr lang="de-DE" baseline="0" dirty="0"/>
            </a:br>
            <a:r>
              <a:rPr lang="de-DE" baseline="0" dirty="0"/>
              <a:t>3. Question word ‚where‘ and asking and answering the question ‚Where ist the X‘?</a:t>
            </a:r>
            <a:br>
              <a:rPr lang="de-DE" baseline="0" dirty="0"/>
            </a:br>
            <a:r>
              <a:rPr lang="de-DE" baseline="0" dirty="0"/>
              <a:t>4. Capital letters for nouns</a:t>
            </a:r>
          </a:p>
          <a:p>
            <a:pPr marL="0" indent="0">
              <a:buNone/>
            </a:pPr>
            <a:endParaRPr lang="en-GB" dirty="0"/>
          </a:p>
          <a:p>
            <a:pPr marL="0" indent="0">
              <a:buNone/>
            </a:pPr>
            <a:r>
              <a:rPr lang="en-GB" dirty="0"/>
              <a:t>The new language can be used by the teacher to learn the names</a:t>
            </a:r>
            <a:r>
              <a:rPr lang="en-GB" baseline="0" dirty="0"/>
              <a:t> of the new class; this acts as a ‘prime’.</a:t>
            </a:r>
            <a:br>
              <a:rPr lang="en-GB" dirty="0"/>
            </a:br>
            <a:r>
              <a:rPr lang="en-GB" dirty="0"/>
              <a:t>Teacher has register but doesn’t know the students – Teacher</a:t>
            </a:r>
            <a:r>
              <a:rPr lang="en-GB" baseline="0" dirty="0"/>
              <a:t>s may find it helpful to ‘mime’ gesture of looking as they say ‘</a:t>
            </a:r>
            <a:r>
              <a:rPr lang="en-GB" dirty="0"/>
              <a:t>Wo </a:t>
            </a:r>
            <a:r>
              <a:rPr lang="en-GB" dirty="0" err="1"/>
              <a:t>ist</a:t>
            </a:r>
            <a:r>
              <a:rPr lang="en-GB" dirty="0"/>
              <a:t> David?’ When David puts his hand up, teacher models answer ‘</a:t>
            </a:r>
            <a:r>
              <a:rPr lang="en-GB" dirty="0" err="1"/>
              <a:t>Hier</a:t>
            </a:r>
            <a:r>
              <a:rPr lang="en-GB" dirty="0"/>
              <a:t>’ and writes it on the board. Ensure all students are clear that ‘</a:t>
            </a:r>
            <a:r>
              <a:rPr lang="en-GB" dirty="0" err="1"/>
              <a:t>hier</a:t>
            </a:r>
            <a:r>
              <a:rPr lang="en-GB" dirty="0"/>
              <a:t>’ means ‘here’ (seems obvious but it might not be and it’s important</a:t>
            </a:r>
            <a:r>
              <a:rPr lang="en-GB" baseline="0" dirty="0"/>
              <a:t> that all students understand, so quickly elicit the English, saying ‘’</a:t>
            </a:r>
            <a:r>
              <a:rPr lang="en-GB" baseline="0" dirty="0" err="1"/>
              <a:t>Hier</a:t>
            </a:r>
            <a:r>
              <a:rPr lang="en-GB" baseline="0" dirty="0"/>
              <a:t>. Auf </a:t>
            </a:r>
            <a:r>
              <a:rPr lang="en-GB" baseline="0" dirty="0" err="1"/>
              <a:t>Englisch</a:t>
            </a:r>
            <a:r>
              <a:rPr lang="en-GB" baseline="0" dirty="0"/>
              <a:t>?’ and students will (probably) volunteer ‘Here’.  Teacher continues to find out where all the other students are – they respond ‘</a:t>
            </a:r>
            <a:r>
              <a:rPr lang="en-GB" baseline="0" dirty="0" err="1"/>
              <a:t>Hier</a:t>
            </a:r>
            <a:r>
              <a:rPr lang="en-GB" baseline="0" dirty="0"/>
              <a:t>’.  It is possible to do this very quickly or elaborate the routine further and introduce ‘da’ – e.g., teacher pretends (may not even be pretence!) that it’s hard to remember where different students are and s/he needs the help of the class.  This produces the need for ‘da’ as they will point towards a student in response to the teacher recapping ‘Also, wo </a:t>
            </a:r>
            <a:r>
              <a:rPr lang="en-GB" baseline="0" dirty="0" err="1"/>
              <a:t>ist</a:t>
            </a:r>
            <a:r>
              <a:rPr lang="en-GB" baseline="0" dirty="0"/>
              <a:t> David?’ and as they point they will naturally want to say ‘</a:t>
            </a:r>
            <a:r>
              <a:rPr lang="en-GB" baseline="0" dirty="0" err="1"/>
              <a:t>Hier</a:t>
            </a:r>
            <a:r>
              <a:rPr lang="en-GB" baseline="0" dirty="0"/>
              <a:t>’ but realise it doesn’t quite fit, so the teacher provides ‘da’.  By the time the attendance of all students has been ascertained, the teacher will know all/almost all of the names of the class, and students will have begun to learn each other’s names, too.  This is an important first step is building the classroom ethos that we need for language learning.  In addition, many will now already know the words for ‘where’ and ‘is’ in German – they will often be surprised that they already know this when we go on to present the language more formally in the next slides.</a:t>
            </a:r>
            <a:endParaRPr lang="en-GB" dirty="0"/>
          </a:p>
          <a:p>
            <a:pPr marL="0" indent="0">
              <a:buNone/>
            </a:pPr>
            <a:endParaRPr lang="en-GB" i="1" dirty="0"/>
          </a:p>
          <a:p>
            <a:pPr marL="0" indent="0">
              <a:buNone/>
            </a:pPr>
            <a:r>
              <a:rPr lang="en-GB" i="1" dirty="0"/>
              <a:t>Source:  Jones, R.L. &amp; </a:t>
            </a:r>
            <a:r>
              <a:rPr lang="en-GB" i="1" dirty="0" err="1"/>
              <a:t>Tschirner</a:t>
            </a:r>
            <a:r>
              <a:rPr lang="en-GB" i="1" dirty="0"/>
              <a:t>, E. (2006). A frequency dictionary of German: core vocabulary for learners. Routledge</a:t>
            </a:r>
          </a:p>
          <a:p>
            <a:r>
              <a:rPr lang="en-GB" sz="1200" b="1" i="0" u="none" strike="noStrike" kern="1200" dirty="0">
                <a:solidFill>
                  <a:schemeClr val="tx1"/>
                </a:solidFill>
                <a:effectLst/>
                <a:latin typeface="+mn-lt"/>
                <a:ea typeface="+mn-ea"/>
                <a:cs typeface="+mn-cs"/>
              </a:rPr>
              <a:t>Frequency rankings (1 is the most common word in German): </a:t>
            </a:r>
            <a:endParaRPr lang="en-US" b="1" dirty="0"/>
          </a:p>
          <a:p>
            <a:r>
              <a:rPr lang="en-GB" sz="1200" b="0" i="0" u="none" strike="noStrike" kern="1200" dirty="0">
                <a:solidFill>
                  <a:schemeClr val="tx1"/>
                </a:solidFill>
                <a:effectLst/>
                <a:latin typeface="+mn-lt"/>
                <a:ea typeface="+mn-ea"/>
                <a:cs typeface="+mn-cs"/>
              </a:rPr>
              <a:t>sein [3] </a:t>
            </a:r>
            <a:r>
              <a:rPr lang="en-GB" sz="1200" b="0" i="0" u="none" strike="noStrike" kern="1200" dirty="0" err="1">
                <a:solidFill>
                  <a:schemeClr val="tx1"/>
                </a:solidFill>
                <a:effectLst/>
                <a:latin typeface="+mn-lt"/>
                <a:ea typeface="+mn-ea"/>
                <a:cs typeface="+mn-cs"/>
              </a:rPr>
              <a:t>ist</a:t>
            </a:r>
            <a:r>
              <a:rPr lang="en-GB" sz="1200" b="0" i="0" u="none" strike="noStrike" kern="1200" dirty="0">
                <a:solidFill>
                  <a:schemeClr val="tx1"/>
                </a:solidFill>
                <a:effectLst/>
                <a:latin typeface="+mn-lt"/>
                <a:ea typeface="+mn-ea"/>
                <a:cs typeface="+mn-cs"/>
              </a:rPr>
              <a:t> [3] das Heft [3594] das Fenster [634] der Tisch [492] die Tafel [3656] die </a:t>
            </a:r>
            <a:r>
              <a:rPr lang="en-GB" sz="1200" b="0" i="0" u="none" strike="noStrike" kern="1200" dirty="0" err="1">
                <a:solidFill>
                  <a:schemeClr val="tx1"/>
                </a:solidFill>
                <a:effectLst/>
                <a:latin typeface="+mn-lt"/>
                <a:ea typeface="+mn-ea"/>
                <a:cs typeface="+mn-cs"/>
              </a:rPr>
              <a:t>Flasche</a:t>
            </a:r>
            <a:r>
              <a:rPr lang="en-GB" sz="1200" b="0" i="0" u="none" strike="noStrike" kern="1200" dirty="0">
                <a:solidFill>
                  <a:schemeClr val="tx1"/>
                </a:solidFill>
                <a:effectLst/>
                <a:latin typeface="+mn-lt"/>
                <a:ea typeface="+mn-ea"/>
                <a:cs typeface="+mn-cs"/>
              </a:rPr>
              <a:t> [1758] wo? [94] </a:t>
            </a:r>
            <a:r>
              <a:rPr lang="en-GB" sz="1200" b="0" i="0" u="none" strike="noStrike" kern="1200" dirty="0" err="1">
                <a:solidFill>
                  <a:schemeClr val="tx1"/>
                </a:solidFill>
                <a:effectLst/>
                <a:latin typeface="+mn-lt"/>
                <a:ea typeface="+mn-ea"/>
                <a:cs typeface="+mn-cs"/>
              </a:rPr>
              <a:t>hier</a:t>
            </a:r>
            <a:r>
              <a:rPr lang="en-GB" sz="1200" b="0" i="0" u="none" strike="noStrike" kern="1200" dirty="0">
                <a:solidFill>
                  <a:schemeClr val="tx1"/>
                </a:solidFill>
                <a:effectLst/>
                <a:latin typeface="+mn-lt"/>
                <a:ea typeface="+mn-ea"/>
                <a:cs typeface="+mn-cs"/>
              </a:rPr>
              <a:t> [71] da [35] der, die, das [1]</a:t>
            </a:r>
            <a:r>
              <a:rPr lang="en-GB" dirty="0"/>
              <a:t> </a:t>
            </a:r>
          </a:p>
          <a:p>
            <a:endParaRPr lang="en-GB" dirty="0"/>
          </a:p>
          <a:p>
            <a:endParaRPr lang="en-US"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225924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question word ‘Wo?’ [frequency ranking: 94]</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80221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4502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4104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503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4892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078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635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193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4275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4162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6437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7318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739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50199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3819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9323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92846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600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4319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5001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3275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6718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592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2191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71789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0500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88558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92480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3096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8742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9497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75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9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7849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4099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15325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46503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87223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1551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24688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72141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531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3205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4908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44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6391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4913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95132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59190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75979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96560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1527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042382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66080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0538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471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039333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1843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882864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26/03/2020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59731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26/03/2020</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52239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26/03/2020</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6096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26/03/2020</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41535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26/03/2020</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3598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2012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150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26/03/2020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6244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170091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97156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236956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1731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70638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rPr>
              <a:t>Material</a:t>
            </a:r>
            <a:r>
              <a:rPr lang="en-GB" sz="1100" dirty="0">
                <a:solidFill>
                  <a:srgbClr val="002060"/>
                </a:solidFill>
                <a:latin typeface="Arial" panose="020B0604020202020204" pitchFamily="34" charset="0"/>
              </a:rPr>
              <a:t> </a:t>
            </a:r>
            <a:r>
              <a:rPr lang="en-GB" sz="1100" dirty="0">
                <a:solidFill>
                  <a:srgbClr val="002060"/>
                </a:solidFill>
              </a:rPr>
              <a:t>licensed as </a:t>
            </a:r>
            <a:r>
              <a:rPr lang="en-GB" sz="1100" b="1" u="sng" dirty="0">
                <a:solidFill>
                  <a:srgbClr val="FFFFFF"/>
                </a:solidFill>
                <a:hlinkClick r:id="rId16"/>
              </a:rPr>
              <a:t>CC BY-NC-SA 4.0</a:t>
            </a:r>
            <a:br>
              <a:rPr lang="en-GB" sz="1100" dirty="0">
                <a:solidFill>
                  <a:prstClr val="black"/>
                </a:solidFill>
              </a:rPr>
            </a:br>
            <a:endParaRPr lang="en-GB" sz="1100" dirty="0">
              <a:solidFill>
                <a:prstClr val="black"/>
              </a:solidFill>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35011386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oasis-database.org/concern/summaries/h989r323x?locale=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s://www.tscouncil.org.uk/wp-content/uploads/2016/12/MFL-Pedagogy-Review-Report-2.pdf" TargetMode="External"/><Relationship Id="rId4" Type="http://schemas.openxmlformats.org/officeDocument/2006/relationships/hyperlink" Target="https://doi.org/10.1177/13621688080899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a:extLst>
              <a:ext uri="{FF2B5EF4-FFF2-40B4-BE49-F238E27FC236}">
                <a16:creationId xmlns:a16="http://schemas.microsoft.com/office/drawing/2014/main" id="{E2D4C395-7A07-9E46-95DD-C8B6AE82E67E}"/>
              </a:ext>
            </a:extLst>
          </p:cNvPr>
          <p:cNvSpPr>
            <a:spLocks noGrp="1"/>
          </p:cNvSpPr>
          <p:nvPr>
            <p:ph type="title"/>
          </p:nvPr>
        </p:nvSpPr>
        <p:spPr>
          <a:xfrm>
            <a:off x="80702" y="1701284"/>
            <a:ext cx="8319380" cy="3455432"/>
          </a:xfrm>
        </p:spPr>
        <p:txBody>
          <a:bodyPr>
            <a:normAutofit fontScale="90000"/>
          </a:bodyPr>
          <a:lstStyle/>
          <a:p>
            <a:r>
              <a:rPr lang="en-GB" b="1" dirty="0">
                <a:solidFill>
                  <a:prstClr val="white"/>
                </a:solidFill>
              </a:rPr>
              <a:t>When less is definitely more: </a:t>
            </a:r>
            <a:r>
              <a:rPr lang="en-GB" i="1" dirty="0">
                <a:solidFill>
                  <a:prstClr val="white"/>
                </a:solidFill>
              </a:rPr>
              <a:t>integrating planned and spontaneous target language use with content teaching</a:t>
            </a:r>
            <a:br>
              <a:rPr lang="en-GB" i="1" dirty="0">
                <a:solidFill>
                  <a:prstClr val="white"/>
                </a:solidFill>
              </a:rPr>
            </a:br>
            <a:endParaRPr lang="en-US" dirty="0"/>
          </a:p>
        </p:txBody>
      </p:sp>
      <p:sp>
        <p:nvSpPr>
          <p:cNvPr id="2" name="TextBox 1"/>
          <p:cNvSpPr txBox="1"/>
          <p:nvPr/>
        </p:nvSpPr>
        <p:spPr>
          <a:xfrm>
            <a:off x="15555" y="5807303"/>
            <a:ext cx="4166503" cy="1015663"/>
          </a:xfrm>
          <a:prstGeom prst="rect">
            <a:avLst/>
          </a:prstGeom>
          <a:noFill/>
        </p:spPr>
        <p:txBody>
          <a:bodyPr wrap="square" rtlCol="0">
            <a:spAutoFit/>
          </a:bodyPr>
          <a:lstStyle/>
          <a:p>
            <a:r>
              <a:rPr lang="en-GB" sz="2000" dirty="0">
                <a:solidFill>
                  <a:prstClr val="white"/>
                </a:solidFill>
                <a:latin typeface="Century Gothic" panose="020B0502020202020204" pitchFamily="34" charset="0"/>
              </a:rPr>
              <a:t>Rachel Hawkes</a:t>
            </a:r>
          </a:p>
          <a:p>
            <a:endParaRPr lang="en-GB" sz="2000" dirty="0">
              <a:solidFill>
                <a:prstClr val="white"/>
              </a:solidFill>
              <a:latin typeface="Century Gothic" panose="020B0502020202020204" pitchFamily="34" charset="0"/>
            </a:endParaRPr>
          </a:p>
          <a:p>
            <a:r>
              <a:rPr lang="en-GB" sz="2000" dirty="0">
                <a:solidFill>
                  <a:prstClr val="white"/>
                </a:solidFill>
                <a:latin typeface="Century Gothic" panose="020B0502020202020204" pitchFamily="34" charset="0"/>
              </a:rPr>
              <a:t>Date updated: 26/03/20</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65375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irl searching for somet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7" name="Title 6">
            <a:extLst>
              <a:ext uri="{FF2B5EF4-FFF2-40B4-BE49-F238E27FC236}">
                <a16:creationId xmlns:a16="http://schemas.microsoft.com/office/drawing/2014/main" id="{F899BD0C-F4F5-F64F-9381-33817C1BA7E2}"/>
              </a:ext>
            </a:extLst>
          </p:cNvPr>
          <p:cNvSpPr>
            <a:spLocks noGrp="1"/>
          </p:cNvSpPr>
          <p:nvPr>
            <p:ph type="title"/>
          </p:nvPr>
        </p:nvSpPr>
        <p:spPr>
          <a:xfrm>
            <a:off x="3823218" y="719172"/>
            <a:ext cx="4736690" cy="1967598"/>
          </a:xfrm>
        </p:spPr>
        <p:txBody>
          <a:bodyPr>
            <a:noAutofit/>
          </a:bodyPr>
          <a:lstStyle/>
          <a:p>
            <a:pPr algn="ctr"/>
            <a:r>
              <a:rPr lang="en-GB" sz="13800" b="1" dirty="0">
                <a:solidFill>
                  <a:srgbClr val="5B9BD5">
                    <a:lumMod val="50000"/>
                  </a:srgbClr>
                </a:solidFill>
              </a:rPr>
              <a:t>wo?</a:t>
            </a:r>
            <a:endParaRPr lang="en-US" sz="13800" dirty="0"/>
          </a:p>
        </p:txBody>
      </p:sp>
      <p:pic>
        <p:nvPicPr>
          <p:cNvPr id="2" name="Picture 2" descr="http://www.clker.com/cliparts/w/d/u/B/w/V/stamp1-md.png"/>
          <p:cNvPicPr>
            <a:picLocks noChangeAspect="1" noChangeArrowheads="1"/>
          </p:cNvPicPr>
          <p:nvPr/>
        </p:nvPicPr>
        <p:blipFill>
          <a:blip r:embed="rId4">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0" y="234887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1" y="2984609"/>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5" name="TextBox 4"/>
          <p:cNvSpPr txBox="1"/>
          <p:nvPr/>
        </p:nvSpPr>
        <p:spPr>
          <a:xfrm>
            <a:off x="0" y="4101107"/>
            <a:ext cx="12192000" cy="923330"/>
          </a:xfrm>
          <a:prstGeom prst="rect">
            <a:avLst/>
          </a:prstGeom>
          <a:noFill/>
        </p:spPr>
        <p:txBody>
          <a:bodyPr wrap="square" rtlCol="0">
            <a:spAutoFit/>
          </a:bodyPr>
          <a:lstStyle/>
          <a:p>
            <a:pPr algn="ctr"/>
            <a:r>
              <a:rPr lang="es-ES" sz="5400" b="1" dirty="0" err="1">
                <a:solidFill>
                  <a:srgbClr val="EA5F00"/>
                </a:solidFill>
                <a:latin typeface="Century Gothic" panose="020B0502020202020204" pitchFamily="34" charset="0"/>
                <a:cs typeface="Calibri" panose="020F0502020204030204" pitchFamily="34" charset="0"/>
              </a:rPr>
              <a:t>Wo</a:t>
            </a:r>
            <a:r>
              <a:rPr lang="es-ES" sz="5400" b="1" dirty="0">
                <a:solidFill>
                  <a:srgbClr val="EA5F00"/>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Niko</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6" name="TextBox 5"/>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Where </a:t>
            </a:r>
            <a:r>
              <a:rPr lang="en-HK" sz="3200" dirty="0">
                <a:solidFill>
                  <a:srgbClr val="5B9BD5">
                    <a:lumMod val="50000"/>
                  </a:srgbClr>
                </a:solidFill>
                <a:latin typeface="Century Gothic" panose="020B0502020202020204" pitchFamily="34" charset="0"/>
              </a:rPr>
              <a:t>is Niko?</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15244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irl searching for somet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5" name="Title 4" hidden="1">
            <a:extLst>
              <a:ext uri="{FF2B5EF4-FFF2-40B4-BE49-F238E27FC236}">
                <a16:creationId xmlns:a16="http://schemas.microsoft.com/office/drawing/2014/main" id="{ECF18E6A-8DB7-6C41-B101-2EED96C79426}"/>
              </a:ext>
            </a:extLst>
          </p:cNvPr>
          <p:cNvSpPr>
            <a:spLocks noGrp="1"/>
          </p:cNvSpPr>
          <p:nvPr>
            <p:ph type="title" idx="4294967295"/>
          </p:nvPr>
        </p:nvSpPr>
        <p:spPr/>
        <p:txBody>
          <a:bodyPr/>
          <a:lstStyle/>
          <a:p>
            <a:r>
              <a:rPr lang="en-US" dirty="0"/>
              <a:t>Wo?</a:t>
            </a:r>
          </a:p>
        </p:txBody>
      </p:sp>
      <p:sp>
        <p:nvSpPr>
          <p:cNvPr id="4" name="TextBox 3"/>
          <p:cNvSpPr txBox="1"/>
          <p:nvPr/>
        </p:nvSpPr>
        <p:spPr>
          <a:xfrm>
            <a:off x="104707" y="493592"/>
            <a:ext cx="12192000" cy="2215991"/>
          </a:xfrm>
          <a:prstGeom prst="rect">
            <a:avLst/>
          </a:prstGeom>
          <a:noFill/>
        </p:spPr>
        <p:txBody>
          <a:bodyPr wrap="square" rtlCol="0">
            <a:spAutoFit/>
          </a:bodyPr>
          <a:lstStyle/>
          <a:p>
            <a:pPr algn="ctr"/>
            <a:r>
              <a:rPr lang="en-GB" sz="13800" b="1" dirty="0">
                <a:solidFill>
                  <a:srgbClr val="5B9BD5">
                    <a:lumMod val="50000"/>
                  </a:srgbClr>
                </a:solidFill>
                <a:latin typeface="Century Gothic" panose="020B0502020202020204" pitchFamily="34" charset="0"/>
              </a:rPr>
              <a:t>wo?</a:t>
            </a:r>
          </a:p>
        </p:txBody>
      </p:sp>
      <p:sp>
        <p:nvSpPr>
          <p:cNvPr id="13" name="Action Button: Help 12" descr="question mark">
            <a:hlinkClick r:id="" action="ppaction://noaction" highlightClick="1"/>
            <a:extLst>
              <a:ext uri="{FF2B5EF4-FFF2-40B4-BE49-F238E27FC236}">
                <a16:creationId xmlns:a16="http://schemas.microsoft.com/office/drawing/2014/main" id="{0CC0BB71-A680-FE4F-827C-B9FBAD948BDB}"/>
              </a:ext>
            </a:extLst>
          </p:cNvPr>
          <p:cNvSpPr/>
          <p:nvPr/>
        </p:nvSpPr>
        <p:spPr>
          <a:xfrm>
            <a:off x="2137841" y="3143912"/>
            <a:ext cx="720000" cy="720000"/>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2" descr="http://www.clker.com/cliparts/w/d/u/B/w/V/stamp1-md.png"/>
          <p:cNvPicPr>
            <a:picLocks noChangeAspect="1" noChangeArrowheads="1"/>
          </p:cNvPicPr>
          <p:nvPr/>
        </p:nvPicPr>
        <p:blipFill>
          <a:blip r:embed="rId4">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988748"/>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14" name="Action Button: Help 13" descr="question mark">
            <a:hlinkClick r:id="" action="ppaction://noaction" highlightClick="1"/>
            <a:extLst>
              <a:ext uri="{FF2B5EF4-FFF2-40B4-BE49-F238E27FC236}">
                <a16:creationId xmlns:a16="http://schemas.microsoft.com/office/drawing/2014/main" id="{BA81256F-A9C4-0048-98CD-F65ADE1C275F}"/>
              </a:ext>
            </a:extLst>
          </p:cNvPr>
          <p:cNvSpPr/>
          <p:nvPr/>
        </p:nvSpPr>
        <p:spPr>
          <a:xfrm>
            <a:off x="2137841" y="4961016"/>
            <a:ext cx="720000" cy="720000"/>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0" y="4101107"/>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____ </a:t>
            </a:r>
            <a:r>
              <a:rPr lang="es-ES" sz="5400" dirty="0" err="1">
                <a:solidFill>
                  <a:srgbClr val="5B9BD5">
                    <a:lumMod val="50000"/>
                  </a:srgbClr>
                </a:solidFill>
                <a:latin typeface="Century Gothic" panose="020B0502020202020204" pitchFamily="34" charset="0"/>
                <a:cs typeface="Calibri" panose="020F0502020204030204" pitchFamily="34" charset="0"/>
              </a:rPr>
              <a:t>ist</a:t>
            </a:r>
            <a:r>
              <a:rPr lang="es-ES" sz="5400" dirty="0">
                <a:solidFill>
                  <a:srgbClr val="5B9BD5">
                    <a:lumMod val="50000"/>
                  </a:srgbClr>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Niko</a:t>
            </a:r>
            <a:r>
              <a:rPr lang="es-ES" sz="5400" dirty="0">
                <a:solidFill>
                  <a:srgbClr val="5B9BD5">
                    <a:lumMod val="50000"/>
                  </a:srgbClr>
                </a:solidFill>
                <a:latin typeface="Century Gothic" panose="020B0502020202020204" pitchFamily="34" charset="0"/>
                <a:cs typeface="Calibri" panose="020F0502020204030204" pitchFamily="34" charset="0"/>
              </a:rPr>
              <a:t>?</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8" name="Rectangle 7"/>
          <p:cNvSpPr/>
          <p:nvPr/>
        </p:nvSpPr>
        <p:spPr>
          <a:xfrm>
            <a:off x="4099586" y="4101107"/>
            <a:ext cx="1446230"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Wo</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
        <p:nvSpPr>
          <p:cNvPr id="7" name="TextBox 6"/>
          <p:cNvSpPr txBox="1"/>
          <p:nvPr/>
        </p:nvSpPr>
        <p:spPr>
          <a:xfrm>
            <a:off x="4099586" y="5096241"/>
            <a:ext cx="362452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Where </a:t>
            </a:r>
            <a:r>
              <a:rPr lang="en-HK" sz="3200" dirty="0">
                <a:solidFill>
                  <a:srgbClr val="5B9BD5">
                    <a:lumMod val="50000"/>
                  </a:srgbClr>
                </a:solidFill>
                <a:latin typeface="Century Gothic" panose="020B0502020202020204" pitchFamily="34" charset="0"/>
              </a:rPr>
              <a:t>is Niko?</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286913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animBg="1"/>
      <p:bldP spid="3" grpId="0"/>
      <p:bldP spid="14" grpId="0" animBg="1"/>
      <p:bldP spid="6" grpId="0"/>
      <p:bldP spid="8"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176"/>
            <a:ext cx="10515600" cy="1325563"/>
          </a:xfrm>
        </p:spPr>
        <p:txBody>
          <a:bodyPr/>
          <a:lstStyle/>
          <a:p>
            <a:r>
              <a:rPr lang="en-GB" b="1" dirty="0"/>
              <a:t>Classroom language checklist</a:t>
            </a:r>
          </a:p>
        </p:txBody>
      </p:sp>
      <p:pic>
        <p:nvPicPr>
          <p:cNvPr id="4" name="Picture 3" descr="speech buubles"/>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5" name="Content Placeholder 4"/>
          <p:cNvSpPr>
            <a:spLocks noGrp="1"/>
          </p:cNvSpPr>
          <p:nvPr>
            <p:ph idx="1"/>
          </p:nvPr>
        </p:nvSpPr>
        <p:spPr>
          <a:xfrm>
            <a:off x="571500" y="1465739"/>
            <a:ext cx="11049000" cy="4351338"/>
          </a:xfrm>
        </p:spPr>
        <p:txBody>
          <a:bodyPr/>
          <a:lstStyle/>
          <a:p>
            <a:r>
              <a:rPr lang="en-GB" dirty="0"/>
              <a:t>Identify the opportunities to use content language referentially as classroom language (within SOW/resources)</a:t>
            </a:r>
          </a:p>
          <a:p>
            <a:r>
              <a:rPr lang="en-GB" dirty="0"/>
              <a:t>Include classroom language as explicit learning (e.g., within the weekly vocabulary set)</a:t>
            </a:r>
          </a:p>
          <a:p>
            <a:endParaRPr lang="en-GB" dirty="0"/>
          </a:p>
        </p:txBody>
      </p:sp>
    </p:spTree>
    <p:extLst>
      <p:ext uri="{BB962C8B-B14F-4D97-AF65-F5344CB8AC3E}">
        <p14:creationId xmlns:p14="http://schemas.microsoft.com/office/powerpoint/2010/main" val="19630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EF45AC-A150-DD4D-94FF-F28BB5E87B38}"/>
              </a:ext>
            </a:extLst>
          </p:cNvPr>
          <p:cNvSpPr>
            <a:spLocks noGrp="1"/>
          </p:cNvSpPr>
          <p:nvPr>
            <p:ph type="title"/>
          </p:nvPr>
        </p:nvSpPr>
        <p:spPr>
          <a:xfrm>
            <a:off x="109578" y="78960"/>
            <a:ext cx="11036215" cy="423365"/>
          </a:xfrm>
        </p:spPr>
        <p:txBody>
          <a:bodyPr>
            <a:normAutofit/>
          </a:bodyPr>
          <a:lstStyle/>
          <a:p>
            <a:r>
              <a:rPr lang="en-GB" sz="2400" b="1" dirty="0"/>
              <a:t>Y7 Term 1 Classroom Language from the NCELP SOW</a:t>
            </a:r>
            <a:endParaRPr lang="en-US" sz="2400" dirty="0"/>
          </a:p>
        </p:txBody>
      </p:sp>
      <p:graphicFrame>
        <p:nvGraphicFramePr>
          <p:cNvPr id="2" name="Table 1" descr="table showing French, German and Spanish words introduced in the scheme of work "/>
          <p:cNvGraphicFramePr>
            <a:graphicFrameLocks noGrp="1"/>
          </p:cNvGraphicFramePr>
          <p:nvPr>
            <p:extLst>
              <p:ext uri="{D42A27DB-BD31-4B8C-83A1-F6EECF244321}">
                <p14:modId xmlns:p14="http://schemas.microsoft.com/office/powerpoint/2010/main" val="952562751"/>
              </p:ext>
            </p:extLst>
          </p:nvPr>
        </p:nvGraphicFramePr>
        <p:xfrm>
          <a:off x="182476" y="502325"/>
          <a:ext cx="11827048" cy="5791200"/>
        </p:xfrm>
        <a:graphic>
          <a:graphicData uri="http://schemas.openxmlformats.org/drawingml/2006/table">
            <a:tbl>
              <a:tblPr firstRow="1" bandRow="1">
                <a:tableStyleId>{5940675A-B579-460E-94D1-54222C63F5DA}</a:tableStyleId>
              </a:tblPr>
              <a:tblGrid>
                <a:gridCol w="3767224">
                  <a:extLst>
                    <a:ext uri="{9D8B030D-6E8A-4147-A177-3AD203B41FA5}">
                      <a16:colId xmlns:a16="http://schemas.microsoft.com/office/drawing/2014/main" val="20000"/>
                    </a:ext>
                  </a:extLst>
                </a:gridCol>
                <a:gridCol w="3984010">
                  <a:extLst>
                    <a:ext uri="{9D8B030D-6E8A-4147-A177-3AD203B41FA5}">
                      <a16:colId xmlns:a16="http://schemas.microsoft.com/office/drawing/2014/main" val="20001"/>
                    </a:ext>
                  </a:extLst>
                </a:gridCol>
                <a:gridCol w="4075814">
                  <a:extLst>
                    <a:ext uri="{9D8B030D-6E8A-4147-A177-3AD203B41FA5}">
                      <a16:colId xmlns:a16="http://schemas.microsoft.com/office/drawing/2014/main" val="20002"/>
                    </a:ext>
                  </a:extLst>
                </a:gridCol>
              </a:tblGrid>
              <a:tr h="167640">
                <a:tc>
                  <a:txBody>
                    <a:bodyPr/>
                    <a:lstStyle/>
                    <a:p>
                      <a:pPr algn="ctr"/>
                      <a:r>
                        <a:rPr lang="en-GB" sz="1800" b="1" dirty="0">
                          <a:solidFill>
                            <a:schemeClr val="accent5">
                              <a:lumMod val="50000"/>
                            </a:schemeClr>
                          </a:solidFill>
                          <a:latin typeface="Century Gothic" panose="020B0502020202020204" pitchFamily="34" charset="0"/>
                        </a:rPr>
                        <a:t>French</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1800" b="1" dirty="0">
                          <a:solidFill>
                            <a:schemeClr val="accent5">
                              <a:lumMod val="50000"/>
                            </a:schemeClr>
                          </a:solidFill>
                          <a:latin typeface="Century Gothic" panose="020B0502020202020204" pitchFamily="34" charset="0"/>
                        </a:rPr>
                        <a:t>German </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1800" b="1" dirty="0">
                          <a:solidFill>
                            <a:schemeClr val="accent5">
                              <a:lumMod val="50000"/>
                            </a:schemeClr>
                          </a:solidFill>
                          <a:latin typeface="Century Gothic" panose="020B0502020202020204" pitchFamily="34" charset="0"/>
                        </a:rPr>
                        <a:t>Spanish</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4607454">
                <a:tc>
                  <a:txBody>
                    <a:bodyPr/>
                    <a:lstStyle/>
                    <a:p>
                      <a:r>
                        <a:rPr lang="fr-FR" sz="1400" b="1" kern="1200" dirty="0">
                          <a:solidFill>
                            <a:schemeClr val="accent5">
                              <a:lumMod val="50000"/>
                            </a:schemeClr>
                          </a:solidFill>
                          <a:effectLst/>
                          <a:latin typeface="Century Gothic" panose="020B0502020202020204" pitchFamily="34" charset="0"/>
                          <a:ea typeface="+mn-ea"/>
                          <a:cs typeface="+mn-cs"/>
                        </a:rPr>
                        <a:t>être </a:t>
                      </a:r>
                      <a:r>
                        <a:rPr lang="fr-FR" sz="1400" kern="1200" dirty="0">
                          <a:solidFill>
                            <a:schemeClr val="accent5">
                              <a:lumMod val="50000"/>
                            </a:schemeClr>
                          </a:solidFill>
                          <a:effectLst/>
                          <a:latin typeface="Century Gothic" panose="020B0502020202020204" pitchFamily="34" charset="0"/>
                          <a:ea typeface="+mn-ea"/>
                          <a:cs typeface="+mn-cs"/>
                        </a:rPr>
                        <a:t>[5]</a:t>
                      </a:r>
                      <a:r>
                        <a:rPr lang="fr-FR" sz="1400" b="1" kern="1200" dirty="0">
                          <a:solidFill>
                            <a:schemeClr val="accent5">
                              <a:lumMod val="50000"/>
                            </a:schemeClr>
                          </a:solidFill>
                          <a:effectLst/>
                          <a:latin typeface="Century Gothic" panose="020B0502020202020204" pitchFamily="34" charset="0"/>
                          <a:ea typeface="+mn-ea"/>
                          <a:cs typeface="+mn-cs"/>
                        </a:rPr>
                        <a:t> anglais </a:t>
                      </a:r>
                      <a:r>
                        <a:rPr lang="fr-FR" sz="1400" kern="1200" dirty="0">
                          <a:solidFill>
                            <a:schemeClr val="accent5">
                              <a:lumMod val="50000"/>
                            </a:schemeClr>
                          </a:solidFill>
                          <a:effectLst/>
                          <a:latin typeface="Century Gothic" panose="020B0502020202020204" pitchFamily="34" charset="0"/>
                          <a:ea typeface="+mn-ea"/>
                          <a:cs typeface="+mn-cs"/>
                        </a:rPr>
                        <a:t>[784] </a:t>
                      </a:r>
                      <a:r>
                        <a:rPr lang="fr-FR" sz="1400" b="1" kern="1200" dirty="0">
                          <a:solidFill>
                            <a:schemeClr val="accent5">
                              <a:lumMod val="50000"/>
                            </a:schemeClr>
                          </a:solidFill>
                          <a:effectLst/>
                          <a:latin typeface="Century Gothic" panose="020B0502020202020204" pitchFamily="34" charset="0"/>
                          <a:ea typeface="+mn-ea"/>
                          <a:cs typeface="+mn-cs"/>
                        </a:rPr>
                        <a:t>français </a:t>
                      </a:r>
                      <a:r>
                        <a:rPr lang="fr-FR" sz="1400" kern="1200" dirty="0">
                          <a:solidFill>
                            <a:schemeClr val="accent5">
                              <a:lumMod val="50000"/>
                            </a:schemeClr>
                          </a:solidFill>
                          <a:effectLst/>
                          <a:latin typeface="Century Gothic" panose="020B0502020202020204" pitchFamily="34" charset="0"/>
                          <a:ea typeface="+mn-ea"/>
                          <a:cs typeface="+mn-cs"/>
                        </a:rPr>
                        <a:t>[251]</a:t>
                      </a:r>
                      <a:r>
                        <a:rPr lang="fr-FR" sz="1400" b="1" kern="1200" dirty="0">
                          <a:solidFill>
                            <a:schemeClr val="accent5">
                              <a:lumMod val="50000"/>
                            </a:schemeClr>
                          </a:solidFill>
                          <a:effectLst/>
                          <a:latin typeface="Century Gothic" panose="020B0502020202020204" pitchFamily="34" charset="0"/>
                          <a:ea typeface="+mn-ea"/>
                          <a:cs typeface="+mn-cs"/>
                        </a:rPr>
                        <a:t> </a:t>
                      </a:r>
                      <a:r>
                        <a:rPr lang="fr-FR" sz="1400" b="1" dirty="0">
                          <a:solidFill>
                            <a:schemeClr val="accent5">
                              <a:lumMod val="50000"/>
                            </a:schemeClr>
                          </a:solidFill>
                          <a:latin typeface="Century Gothic" panose="020B0502020202020204" pitchFamily="34" charset="0"/>
                        </a:rPr>
                        <a:t>et</a:t>
                      </a:r>
                      <a:r>
                        <a:rPr lang="fr-FR" sz="1400" dirty="0">
                          <a:solidFill>
                            <a:schemeClr val="accent5">
                              <a:lumMod val="50000"/>
                            </a:schemeClr>
                          </a:solidFill>
                          <a:latin typeface="Century Gothic" panose="020B0502020202020204" pitchFamily="34" charset="0"/>
                        </a:rPr>
                        <a:t> [6] </a:t>
                      </a:r>
                      <a:r>
                        <a:rPr lang="fr-FR" sz="1400" b="1" dirty="0">
                          <a:solidFill>
                            <a:schemeClr val="accent5">
                              <a:lumMod val="50000"/>
                            </a:schemeClr>
                          </a:solidFill>
                          <a:latin typeface="Century Gothic" panose="020B0502020202020204" pitchFamily="34" charset="0"/>
                        </a:rPr>
                        <a:t>au revoir </a:t>
                      </a:r>
                      <a:r>
                        <a:rPr lang="fr-FR" sz="1400" dirty="0">
                          <a:solidFill>
                            <a:schemeClr val="accent5">
                              <a:lumMod val="50000"/>
                            </a:schemeClr>
                          </a:solidFill>
                          <a:latin typeface="Century Gothic" panose="020B0502020202020204" pitchFamily="34" charset="0"/>
                        </a:rPr>
                        <a:t>[1274] </a:t>
                      </a:r>
                      <a:r>
                        <a:rPr lang="fr-FR" sz="1400" b="1" dirty="0">
                          <a:solidFill>
                            <a:schemeClr val="accent5">
                              <a:lumMod val="50000"/>
                            </a:schemeClr>
                          </a:solidFill>
                          <a:latin typeface="Century Gothic" panose="020B0502020202020204" pitchFamily="34" charset="0"/>
                        </a:rPr>
                        <a:t>bonjour </a:t>
                      </a:r>
                      <a:r>
                        <a:rPr lang="fr-FR" sz="1400" dirty="0">
                          <a:solidFill>
                            <a:schemeClr val="accent5">
                              <a:lumMod val="50000"/>
                            </a:schemeClr>
                          </a:solidFill>
                          <a:latin typeface="Century Gothic" panose="020B0502020202020204" pitchFamily="34" charset="0"/>
                        </a:rPr>
                        <a:t>[1972] </a:t>
                      </a:r>
                      <a:r>
                        <a:rPr lang="fr-FR" sz="1400" b="1" dirty="0">
                          <a:solidFill>
                            <a:schemeClr val="accent5">
                              <a:lumMod val="50000"/>
                            </a:schemeClr>
                          </a:solidFill>
                          <a:latin typeface="Century Gothic" panose="020B0502020202020204" pitchFamily="34" charset="0"/>
                        </a:rPr>
                        <a:t>oui</a:t>
                      </a:r>
                      <a:r>
                        <a:rPr lang="fr-FR" sz="1400" dirty="0">
                          <a:solidFill>
                            <a:schemeClr val="accent5">
                              <a:lumMod val="50000"/>
                            </a:schemeClr>
                          </a:solidFill>
                          <a:latin typeface="Century Gothic" panose="020B0502020202020204" pitchFamily="34" charset="0"/>
                        </a:rPr>
                        <a:t> [284] </a:t>
                      </a:r>
                      <a:r>
                        <a:rPr lang="fr-FR" sz="1400" b="1" dirty="0">
                          <a:solidFill>
                            <a:schemeClr val="accent5">
                              <a:lumMod val="50000"/>
                            </a:schemeClr>
                          </a:solidFill>
                          <a:latin typeface="Century Gothic" panose="020B0502020202020204" pitchFamily="34" charset="0"/>
                        </a:rPr>
                        <a:t>non</a:t>
                      </a:r>
                      <a:r>
                        <a:rPr lang="fr-FR" sz="1400" dirty="0">
                          <a:solidFill>
                            <a:schemeClr val="accent5">
                              <a:lumMod val="50000"/>
                            </a:schemeClr>
                          </a:solidFill>
                          <a:latin typeface="Century Gothic" panose="020B0502020202020204" pitchFamily="34" charset="0"/>
                        </a:rPr>
                        <a:t> [75] </a:t>
                      </a:r>
                      <a:r>
                        <a:rPr lang="fr-FR" sz="1400" b="1" dirty="0">
                          <a:solidFill>
                            <a:schemeClr val="accent5">
                              <a:lumMod val="50000"/>
                            </a:schemeClr>
                          </a:solidFill>
                          <a:latin typeface="Century Gothic" panose="020B0502020202020204" pitchFamily="34" charset="0"/>
                        </a:rPr>
                        <a:t>excellent </a:t>
                      </a:r>
                      <a:r>
                        <a:rPr lang="fr-FR" sz="1400" dirty="0">
                          <a:solidFill>
                            <a:schemeClr val="accent5">
                              <a:lumMod val="50000"/>
                            </a:schemeClr>
                          </a:solidFill>
                          <a:latin typeface="Century Gothic" panose="020B0502020202020204" pitchFamily="34" charset="0"/>
                        </a:rPr>
                        <a:t>[1225] </a:t>
                      </a:r>
                      <a:r>
                        <a:rPr lang="fr-FR" sz="1400" b="1" dirty="0">
                          <a:solidFill>
                            <a:schemeClr val="accent5">
                              <a:lumMod val="50000"/>
                            </a:schemeClr>
                          </a:solidFill>
                          <a:latin typeface="Century Gothic" panose="020B0502020202020204" pitchFamily="34" charset="0"/>
                        </a:rPr>
                        <a:t>ou</a:t>
                      </a:r>
                      <a:r>
                        <a:rPr lang="fr-FR" sz="1400" dirty="0">
                          <a:solidFill>
                            <a:schemeClr val="accent5">
                              <a:lumMod val="50000"/>
                            </a:schemeClr>
                          </a:solidFill>
                          <a:latin typeface="Century Gothic" panose="020B0502020202020204" pitchFamily="34" charset="0"/>
                        </a:rPr>
                        <a:t> [33] </a:t>
                      </a:r>
                      <a:r>
                        <a:rPr lang="fr-FR" sz="1400" b="1" dirty="0">
                          <a:solidFill>
                            <a:schemeClr val="accent5">
                              <a:lumMod val="50000"/>
                            </a:schemeClr>
                          </a:solidFill>
                          <a:latin typeface="Century Gothic" panose="020B0502020202020204" pitchFamily="34" charset="0"/>
                        </a:rPr>
                        <a:t>voilà</a:t>
                      </a:r>
                      <a:r>
                        <a:rPr lang="fr-FR" sz="1400" dirty="0">
                          <a:solidFill>
                            <a:schemeClr val="accent5">
                              <a:lumMod val="50000"/>
                            </a:schemeClr>
                          </a:solidFill>
                          <a:latin typeface="Century Gothic" panose="020B0502020202020204" pitchFamily="34" charset="0"/>
                        </a:rPr>
                        <a:t> [524] </a:t>
                      </a:r>
                      <a:r>
                        <a:rPr lang="fr-FR" sz="1400" b="1" dirty="0">
                          <a:solidFill>
                            <a:schemeClr val="accent5">
                              <a:lumMod val="50000"/>
                            </a:schemeClr>
                          </a:solidFill>
                          <a:latin typeface="Century Gothic" panose="020B0502020202020204" pitchFamily="34" charset="0"/>
                        </a:rPr>
                        <a:t>merci</a:t>
                      </a:r>
                      <a:r>
                        <a:rPr lang="fr-FR" sz="1400" dirty="0">
                          <a:solidFill>
                            <a:schemeClr val="accent5">
                              <a:lumMod val="50000"/>
                            </a:schemeClr>
                          </a:solidFill>
                          <a:latin typeface="Century Gothic" panose="020B0502020202020204" pitchFamily="34" charset="0"/>
                        </a:rPr>
                        <a:t> [1070] </a:t>
                      </a:r>
                      <a:r>
                        <a:rPr lang="fr-FR" sz="1400" b="1" dirty="0">
                          <a:solidFill>
                            <a:schemeClr val="accent5">
                              <a:lumMod val="50000"/>
                            </a:schemeClr>
                          </a:solidFill>
                          <a:latin typeface="Century Gothic" panose="020B0502020202020204" pitchFamily="34" charset="0"/>
                        </a:rPr>
                        <a:t>ce (c') </a:t>
                      </a:r>
                      <a:r>
                        <a:rPr lang="fr-FR" sz="1400" dirty="0">
                          <a:solidFill>
                            <a:schemeClr val="accent5">
                              <a:lumMod val="50000"/>
                            </a:schemeClr>
                          </a:solidFill>
                          <a:latin typeface="Century Gothic" panose="020B0502020202020204" pitchFamily="34" charset="0"/>
                        </a:rPr>
                        <a:t>[12] </a:t>
                      </a:r>
                      <a:r>
                        <a:rPr lang="fr-FR" sz="1400" b="1" dirty="0">
                          <a:solidFill>
                            <a:schemeClr val="accent5">
                              <a:lumMod val="50000"/>
                            </a:schemeClr>
                          </a:solidFill>
                          <a:latin typeface="Century Gothic" panose="020B0502020202020204" pitchFamily="34" charset="0"/>
                        </a:rPr>
                        <a:t>mais</a:t>
                      </a:r>
                      <a:r>
                        <a:rPr lang="fr-FR" sz="1400" dirty="0">
                          <a:solidFill>
                            <a:schemeClr val="accent5">
                              <a:lumMod val="50000"/>
                            </a:schemeClr>
                          </a:solidFill>
                          <a:latin typeface="Century Gothic" panose="020B0502020202020204" pitchFamily="34" charset="0"/>
                        </a:rPr>
                        <a:t> [30] </a:t>
                      </a:r>
                      <a:r>
                        <a:rPr lang="fr-FR" sz="1400" b="1" dirty="0">
                          <a:solidFill>
                            <a:schemeClr val="accent5">
                              <a:lumMod val="50000"/>
                            </a:schemeClr>
                          </a:solidFill>
                          <a:latin typeface="Century Gothic" panose="020B0502020202020204" pitchFamily="34" charset="0"/>
                        </a:rPr>
                        <a:t>avoir</a:t>
                      </a:r>
                      <a:r>
                        <a:rPr lang="fr-FR" sz="1400" dirty="0">
                          <a:solidFill>
                            <a:schemeClr val="accent5">
                              <a:lumMod val="50000"/>
                            </a:schemeClr>
                          </a:solidFill>
                          <a:latin typeface="Century Gothic" panose="020B0502020202020204" pitchFamily="34" charset="0"/>
                        </a:rPr>
                        <a:t> [8] </a:t>
                      </a:r>
                      <a:r>
                        <a:rPr lang="fr-FR" sz="1400" b="1" dirty="0">
                          <a:solidFill>
                            <a:schemeClr val="accent5">
                              <a:lumMod val="50000"/>
                            </a:schemeClr>
                          </a:solidFill>
                          <a:latin typeface="Century Gothic" panose="020B0502020202020204" pitchFamily="34" charset="0"/>
                        </a:rPr>
                        <a:t>chose </a:t>
                      </a:r>
                      <a:r>
                        <a:rPr lang="fr-FR" sz="1400" dirty="0">
                          <a:solidFill>
                            <a:schemeClr val="accent5">
                              <a:lumMod val="50000"/>
                            </a:schemeClr>
                          </a:solidFill>
                          <a:latin typeface="Century Gothic" panose="020B0502020202020204" pitchFamily="34" charset="0"/>
                        </a:rPr>
                        <a:t>[125] </a:t>
                      </a:r>
                      <a:r>
                        <a:rPr lang="fr-FR" sz="1400" b="1" dirty="0">
                          <a:solidFill>
                            <a:schemeClr val="accent5">
                              <a:lumMod val="50000"/>
                            </a:schemeClr>
                          </a:solidFill>
                          <a:latin typeface="Century Gothic" panose="020B0502020202020204" pitchFamily="34" charset="0"/>
                        </a:rPr>
                        <a:t>idée</a:t>
                      </a:r>
                      <a:r>
                        <a:rPr lang="fr-FR" sz="1400" dirty="0">
                          <a:solidFill>
                            <a:schemeClr val="accent5">
                              <a:lumMod val="50000"/>
                            </a:schemeClr>
                          </a:solidFill>
                          <a:latin typeface="Century Gothic" panose="020B0502020202020204" pitchFamily="34" charset="0"/>
                        </a:rPr>
                        <a:t> [239] </a:t>
                      </a:r>
                      <a:r>
                        <a:rPr lang="fr-FR" sz="1400" b="1" dirty="0">
                          <a:solidFill>
                            <a:schemeClr val="accent5">
                              <a:lumMod val="50000"/>
                            </a:schemeClr>
                          </a:solidFill>
                          <a:latin typeface="Century Gothic" panose="020B0502020202020204" pitchFamily="34" charset="0"/>
                        </a:rPr>
                        <a:t>liste</a:t>
                      </a:r>
                      <a:r>
                        <a:rPr lang="fr-FR" sz="1400" dirty="0">
                          <a:solidFill>
                            <a:schemeClr val="accent5">
                              <a:lumMod val="50000"/>
                            </a:schemeClr>
                          </a:solidFill>
                          <a:latin typeface="Century Gothic" panose="020B0502020202020204" pitchFamily="34" charset="0"/>
                        </a:rPr>
                        <a:t> [924] </a:t>
                      </a:r>
                      <a:r>
                        <a:rPr lang="fr-FR" sz="1400" b="1" dirty="0">
                          <a:solidFill>
                            <a:schemeClr val="accent5">
                              <a:lumMod val="50000"/>
                            </a:schemeClr>
                          </a:solidFill>
                          <a:latin typeface="Century Gothic" panose="020B0502020202020204" pitchFamily="34" charset="0"/>
                        </a:rPr>
                        <a:t>livre </a:t>
                      </a:r>
                      <a:r>
                        <a:rPr lang="fr-FR" sz="1400" dirty="0">
                          <a:solidFill>
                            <a:schemeClr val="accent5">
                              <a:lumMod val="50000"/>
                            </a:schemeClr>
                          </a:solidFill>
                          <a:latin typeface="Century Gothic" panose="020B0502020202020204" pitchFamily="34" charset="0"/>
                        </a:rPr>
                        <a:t>[358], </a:t>
                      </a:r>
                      <a:r>
                        <a:rPr lang="fr-FR" sz="1400" b="1" dirty="0">
                          <a:solidFill>
                            <a:schemeClr val="accent5">
                              <a:lumMod val="50000"/>
                            </a:schemeClr>
                          </a:solidFill>
                          <a:latin typeface="Century Gothic" panose="020B0502020202020204" pitchFamily="34" charset="0"/>
                        </a:rPr>
                        <a:t>règle</a:t>
                      </a:r>
                      <a:r>
                        <a:rPr lang="fr-FR" sz="1400" dirty="0">
                          <a:solidFill>
                            <a:schemeClr val="accent5">
                              <a:lumMod val="50000"/>
                            </a:schemeClr>
                          </a:solidFill>
                          <a:latin typeface="Century Gothic" panose="020B0502020202020204" pitchFamily="34" charset="0"/>
                        </a:rPr>
                        <a:t> [488] </a:t>
                      </a:r>
                      <a:r>
                        <a:rPr lang="fr-FR" sz="1400" b="1" dirty="0">
                          <a:solidFill>
                            <a:schemeClr val="accent5">
                              <a:lumMod val="50000"/>
                            </a:schemeClr>
                          </a:solidFill>
                          <a:latin typeface="Century Gothic" panose="020B0502020202020204" pitchFamily="34" charset="0"/>
                        </a:rPr>
                        <a:t>écris/parle en anglais date </a:t>
                      </a:r>
                      <a:r>
                        <a:rPr lang="fr-FR" sz="1400" b="0" dirty="0">
                          <a:solidFill>
                            <a:schemeClr val="accent5">
                              <a:lumMod val="50000"/>
                            </a:schemeClr>
                          </a:solidFill>
                          <a:latin typeface="Century Gothic" panose="020B0502020202020204" pitchFamily="34" charset="0"/>
                        </a:rPr>
                        <a:t>[660] </a:t>
                      </a:r>
                      <a:r>
                        <a:rPr lang="fr-FR" sz="1400" b="1" dirty="0">
                          <a:solidFill>
                            <a:schemeClr val="accent5">
                              <a:lumMod val="50000"/>
                            </a:schemeClr>
                          </a:solidFill>
                          <a:latin typeface="Century Gothic" panose="020B0502020202020204" pitchFamily="34" charset="0"/>
                        </a:rPr>
                        <a:t>titre </a:t>
                      </a:r>
                      <a:r>
                        <a:rPr lang="fr-FR" sz="1400" b="0" dirty="0">
                          <a:solidFill>
                            <a:schemeClr val="accent5">
                              <a:lumMod val="50000"/>
                            </a:schemeClr>
                          </a:solidFill>
                          <a:latin typeface="Century Gothic" panose="020B0502020202020204" pitchFamily="34" charset="0"/>
                        </a:rPr>
                        <a:t>[399] </a:t>
                      </a:r>
                      <a:r>
                        <a:rPr lang="fr-FR" sz="1400" b="1" dirty="0">
                          <a:solidFill>
                            <a:schemeClr val="accent5">
                              <a:lumMod val="50000"/>
                            </a:schemeClr>
                          </a:solidFill>
                          <a:latin typeface="Century Gothic" panose="020B0502020202020204" pitchFamily="34" charset="0"/>
                        </a:rPr>
                        <a:t>Comment ça s'écrit</a:t>
                      </a:r>
                      <a:r>
                        <a:rPr lang="fr-FR" sz="1400" dirty="0">
                          <a:solidFill>
                            <a:schemeClr val="accent5">
                              <a:lumMod val="50000"/>
                            </a:schemeClr>
                          </a:solidFill>
                          <a:latin typeface="Century Gothic" panose="020B0502020202020204" pitchFamily="34" charset="0"/>
                        </a:rPr>
                        <a:t>? </a:t>
                      </a:r>
                      <a:r>
                        <a:rPr lang="fr-FR" sz="1400" b="1" dirty="0">
                          <a:solidFill>
                            <a:schemeClr val="accent5">
                              <a:lumMod val="50000"/>
                            </a:schemeClr>
                          </a:solidFill>
                          <a:latin typeface="Century Gothic" panose="020B0502020202020204" pitchFamily="34" charset="0"/>
                        </a:rPr>
                        <a:t>parle en français professeur</a:t>
                      </a:r>
                      <a:r>
                        <a:rPr lang="fr-FR" sz="1400" dirty="0">
                          <a:solidFill>
                            <a:schemeClr val="accent5">
                              <a:lumMod val="50000"/>
                            </a:schemeClr>
                          </a:solidFill>
                          <a:latin typeface="Century Gothic" panose="020B0502020202020204" pitchFamily="34" charset="0"/>
                        </a:rPr>
                        <a:t> [1150]</a:t>
                      </a:r>
                      <a:r>
                        <a:rPr lang="fr-FR" sz="1400" baseline="0" dirty="0">
                          <a:solidFill>
                            <a:schemeClr val="accent5">
                              <a:lumMod val="50000"/>
                            </a:schemeClr>
                          </a:solidFill>
                          <a:latin typeface="Century Gothic" panose="020B0502020202020204" pitchFamily="34" charset="0"/>
                        </a:rPr>
                        <a:t> </a:t>
                      </a:r>
                      <a:r>
                        <a:rPr lang="fr-FR" sz="1400" b="1" baseline="0" dirty="0">
                          <a:solidFill>
                            <a:schemeClr val="accent5">
                              <a:lumMod val="50000"/>
                            </a:schemeClr>
                          </a:solidFill>
                          <a:latin typeface="Century Gothic" panose="020B0502020202020204" pitchFamily="34" charset="0"/>
                        </a:rPr>
                        <a:t>ami/amie</a:t>
                      </a:r>
                      <a:r>
                        <a:rPr lang="fr-FR" sz="1400" baseline="0" dirty="0">
                          <a:solidFill>
                            <a:schemeClr val="accent5">
                              <a:lumMod val="50000"/>
                            </a:schemeClr>
                          </a:solidFill>
                          <a:latin typeface="Century Gothic" panose="020B0502020202020204" pitchFamily="34" charset="0"/>
                        </a:rPr>
                        <a:t> [467] </a:t>
                      </a:r>
                      <a:r>
                        <a:rPr lang="fr-FR" sz="1400" b="1" baseline="0" dirty="0">
                          <a:solidFill>
                            <a:schemeClr val="accent5">
                              <a:lumMod val="50000"/>
                            </a:schemeClr>
                          </a:solidFill>
                          <a:latin typeface="Century Gothic" panose="020B0502020202020204" pitchFamily="34" charset="0"/>
                        </a:rPr>
                        <a:t>intéressant</a:t>
                      </a:r>
                      <a:r>
                        <a:rPr lang="fr-FR" sz="1400" baseline="0" dirty="0">
                          <a:solidFill>
                            <a:schemeClr val="accent5">
                              <a:lumMod val="50000"/>
                            </a:schemeClr>
                          </a:solidFill>
                          <a:latin typeface="Century Gothic" panose="020B0502020202020204" pitchFamily="34" charset="0"/>
                        </a:rPr>
                        <a:t> [1244]</a:t>
                      </a:r>
                      <a:r>
                        <a:rPr lang="fr-FR" sz="1400" b="1" baseline="0" dirty="0">
                          <a:solidFill>
                            <a:schemeClr val="accent5">
                              <a:lumMod val="50000"/>
                            </a:schemeClr>
                          </a:solidFill>
                          <a:latin typeface="Century Gothic" panose="020B0502020202020204" pitchFamily="34" charset="0"/>
                        </a:rPr>
                        <a:t> faux </a:t>
                      </a:r>
                      <a:r>
                        <a:rPr lang="fr-FR" sz="1400" baseline="0" dirty="0">
                          <a:solidFill>
                            <a:schemeClr val="accent5">
                              <a:lumMod val="50000"/>
                            </a:schemeClr>
                          </a:solidFill>
                          <a:latin typeface="Century Gothic" panose="020B0502020202020204" pitchFamily="34" charset="0"/>
                        </a:rPr>
                        <a:t>[555] </a:t>
                      </a:r>
                      <a:r>
                        <a:rPr lang="fr-FR" sz="1400" b="1" baseline="0" dirty="0">
                          <a:solidFill>
                            <a:schemeClr val="accent5">
                              <a:lumMod val="50000"/>
                            </a:schemeClr>
                          </a:solidFill>
                          <a:latin typeface="Century Gothic" panose="020B0502020202020204" pitchFamily="34" charset="0"/>
                        </a:rPr>
                        <a:t>vrai </a:t>
                      </a:r>
                      <a:r>
                        <a:rPr lang="fr-FR" sz="1400" baseline="0" dirty="0">
                          <a:solidFill>
                            <a:schemeClr val="accent5">
                              <a:lumMod val="50000"/>
                            </a:schemeClr>
                          </a:solidFill>
                          <a:latin typeface="Century Gothic" panose="020B0502020202020204" pitchFamily="34" charset="0"/>
                        </a:rPr>
                        <a:t>[292] </a:t>
                      </a:r>
                      <a:r>
                        <a:rPr lang="fr-FR" sz="1400" b="1" baseline="0" dirty="0">
                          <a:solidFill>
                            <a:schemeClr val="accent5">
                              <a:lumMod val="50000"/>
                            </a:schemeClr>
                          </a:solidFill>
                          <a:latin typeface="Century Gothic" panose="020B0502020202020204" pitchFamily="34" charset="0"/>
                        </a:rPr>
                        <a:t>garçon</a:t>
                      </a:r>
                      <a:r>
                        <a:rPr lang="fr-FR" sz="1400" baseline="0" dirty="0">
                          <a:solidFill>
                            <a:schemeClr val="accent5">
                              <a:lumMod val="50000"/>
                            </a:schemeClr>
                          </a:solidFill>
                          <a:latin typeface="Century Gothic" panose="020B0502020202020204" pitchFamily="34" charset="0"/>
                        </a:rPr>
                        <a:t> [1599], </a:t>
                      </a:r>
                      <a:r>
                        <a:rPr lang="fr-FR" sz="1400" b="1" baseline="0" dirty="0">
                          <a:solidFill>
                            <a:schemeClr val="accent5">
                              <a:lumMod val="50000"/>
                            </a:schemeClr>
                          </a:solidFill>
                          <a:latin typeface="Century Gothic" panose="020B0502020202020204" pitchFamily="34" charset="0"/>
                        </a:rPr>
                        <a:t>fille</a:t>
                      </a:r>
                      <a:r>
                        <a:rPr lang="fr-FR" sz="1400" baseline="0" dirty="0">
                          <a:solidFill>
                            <a:schemeClr val="accent5">
                              <a:lumMod val="50000"/>
                            </a:schemeClr>
                          </a:solidFill>
                          <a:latin typeface="Century Gothic" panose="020B0502020202020204" pitchFamily="34" charset="0"/>
                        </a:rPr>
                        <a:t> [629] </a:t>
                      </a:r>
                      <a:r>
                        <a:rPr lang="fr-FR" sz="1400" b="1" baseline="0" dirty="0">
                          <a:solidFill>
                            <a:schemeClr val="accent5">
                              <a:lumMod val="50000"/>
                            </a:schemeClr>
                          </a:solidFill>
                          <a:latin typeface="Century Gothic" panose="020B0502020202020204" pitchFamily="34" charset="0"/>
                        </a:rPr>
                        <a:t>mot </a:t>
                      </a:r>
                      <a:r>
                        <a:rPr lang="fr-FR" sz="1400" baseline="0" dirty="0">
                          <a:solidFill>
                            <a:schemeClr val="accent5">
                              <a:lumMod val="50000"/>
                            </a:schemeClr>
                          </a:solidFill>
                          <a:latin typeface="Century Gothic" panose="020B0502020202020204" pitchFamily="34" charset="0"/>
                        </a:rPr>
                        <a:t>[220] </a:t>
                      </a:r>
                      <a:r>
                        <a:rPr lang="fr-FR" sz="1400" b="1" baseline="0" dirty="0">
                          <a:solidFill>
                            <a:schemeClr val="accent5">
                              <a:lumMod val="50000"/>
                            </a:schemeClr>
                          </a:solidFill>
                          <a:latin typeface="Century Gothic" panose="020B0502020202020204" pitchFamily="34" charset="0"/>
                        </a:rPr>
                        <a:t>phrase </a:t>
                      </a:r>
                      <a:r>
                        <a:rPr lang="fr-FR" sz="1400" baseline="0" dirty="0">
                          <a:solidFill>
                            <a:schemeClr val="accent5">
                              <a:lumMod val="50000"/>
                            </a:schemeClr>
                          </a:solidFill>
                          <a:latin typeface="Century Gothic" panose="020B0502020202020204" pitchFamily="34" charset="0"/>
                        </a:rPr>
                        <a:t>[2074] </a:t>
                      </a:r>
                      <a:r>
                        <a:rPr lang="fr-FR" sz="1400" b="1" baseline="0" dirty="0">
                          <a:solidFill>
                            <a:schemeClr val="accent5">
                              <a:lumMod val="50000"/>
                            </a:schemeClr>
                          </a:solidFill>
                          <a:latin typeface="Century Gothic" panose="020B0502020202020204" pitchFamily="34" charset="0"/>
                        </a:rPr>
                        <a:t>bon</a:t>
                      </a:r>
                      <a:r>
                        <a:rPr lang="fr-FR" sz="1400" baseline="0" dirty="0">
                          <a:solidFill>
                            <a:schemeClr val="accent5">
                              <a:lumMod val="50000"/>
                            </a:schemeClr>
                          </a:solidFill>
                          <a:latin typeface="Century Gothic" panose="020B0502020202020204" pitchFamily="34" charset="0"/>
                        </a:rPr>
                        <a:t> [94] </a:t>
                      </a:r>
                      <a:r>
                        <a:rPr lang="fr-FR" sz="1400" b="1" baseline="0" dirty="0">
                          <a:solidFill>
                            <a:schemeClr val="accent5">
                              <a:lumMod val="50000"/>
                            </a:schemeClr>
                          </a:solidFill>
                          <a:latin typeface="Century Gothic" panose="020B0502020202020204" pitchFamily="34" charset="0"/>
                        </a:rPr>
                        <a:t>faire</a:t>
                      </a:r>
                      <a:r>
                        <a:rPr lang="fr-FR" sz="1400" baseline="0" dirty="0">
                          <a:solidFill>
                            <a:schemeClr val="accent5">
                              <a:lumMod val="50000"/>
                            </a:schemeClr>
                          </a:solidFill>
                          <a:latin typeface="Century Gothic" panose="020B0502020202020204" pitchFamily="34" charset="0"/>
                        </a:rPr>
                        <a:t> [25] </a:t>
                      </a:r>
                      <a:r>
                        <a:rPr lang="fr-FR" sz="1400" b="1" baseline="0" dirty="0">
                          <a:solidFill>
                            <a:schemeClr val="accent5">
                              <a:lumMod val="50000"/>
                            </a:schemeClr>
                          </a:solidFill>
                          <a:latin typeface="Century Gothic" panose="020B0502020202020204" pitchFamily="34" charset="0"/>
                        </a:rPr>
                        <a:t>activité</a:t>
                      </a:r>
                      <a:r>
                        <a:rPr lang="fr-FR" sz="1400" baseline="0" dirty="0">
                          <a:solidFill>
                            <a:schemeClr val="accent5">
                              <a:lumMod val="50000"/>
                            </a:schemeClr>
                          </a:solidFill>
                          <a:latin typeface="Century Gothic" panose="020B0502020202020204" pitchFamily="34" charset="0"/>
                        </a:rPr>
                        <a:t> [452] </a:t>
                      </a:r>
                      <a:r>
                        <a:rPr lang="fr-FR" sz="1400" b="1" baseline="0" dirty="0">
                          <a:solidFill>
                            <a:schemeClr val="accent5">
                              <a:lumMod val="50000"/>
                            </a:schemeClr>
                          </a:solidFill>
                          <a:latin typeface="Century Gothic" panose="020B0502020202020204" pitchFamily="34" charset="0"/>
                        </a:rPr>
                        <a:t>devoirs </a:t>
                      </a:r>
                      <a:r>
                        <a:rPr lang="fr-FR" sz="1400" baseline="0" dirty="0">
                          <a:solidFill>
                            <a:schemeClr val="accent5">
                              <a:lumMod val="50000"/>
                            </a:schemeClr>
                          </a:solidFill>
                          <a:latin typeface="Century Gothic" panose="020B0502020202020204" pitchFamily="34" charset="0"/>
                        </a:rPr>
                        <a:t>[39] </a:t>
                      </a:r>
                      <a:r>
                        <a:rPr lang="fr-FR" sz="1400" b="1" baseline="0" dirty="0">
                          <a:solidFill>
                            <a:schemeClr val="accent5">
                              <a:lumMod val="50000"/>
                            </a:schemeClr>
                          </a:solidFill>
                          <a:latin typeface="Century Gothic" panose="020B0502020202020204" pitchFamily="34" charset="0"/>
                        </a:rPr>
                        <a:t>d'accord</a:t>
                      </a:r>
                      <a:r>
                        <a:rPr lang="fr-FR" sz="1400" baseline="0" dirty="0">
                          <a:solidFill>
                            <a:schemeClr val="accent5">
                              <a:lumMod val="50000"/>
                            </a:schemeClr>
                          </a:solidFill>
                          <a:latin typeface="Century Gothic" panose="020B0502020202020204" pitchFamily="34" charset="0"/>
                        </a:rPr>
                        <a:t> [736] </a:t>
                      </a:r>
                      <a:r>
                        <a:rPr lang="fr-FR" sz="1400" b="1" baseline="0" dirty="0">
                          <a:solidFill>
                            <a:schemeClr val="accent5">
                              <a:lumMod val="50000"/>
                            </a:schemeClr>
                          </a:solidFill>
                          <a:latin typeface="Century Gothic" panose="020B0502020202020204" pitchFamily="34" charset="0"/>
                        </a:rPr>
                        <a:t>comme</a:t>
                      </a:r>
                      <a:r>
                        <a:rPr lang="fr-FR" sz="1400" baseline="0" dirty="0">
                          <a:solidFill>
                            <a:schemeClr val="accent5">
                              <a:lumMod val="50000"/>
                            </a:schemeClr>
                          </a:solidFill>
                          <a:latin typeface="Century Gothic" panose="020B0502020202020204" pitchFamily="34" charset="0"/>
                        </a:rPr>
                        <a:t> [32] </a:t>
                      </a:r>
                      <a:r>
                        <a:rPr lang="fr-FR" sz="1400" b="1" baseline="0" dirty="0">
                          <a:solidFill>
                            <a:schemeClr val="accent5">
                              <a:lumMod val="50000"/>
                            </a:schemeClr>
                          </a:solidFill>
                          <a:latin typeface="Century Gothic" panose="020B0502020202020204" pitchFamily="34" charset="0"/>
                        </a:rPr>
                        <a:t>aimer </a:t>
                      </a:r>
                      <a:r>
                        <a:rPr lang="fr-FR" sz="1400" baseline="0" dirty="0">
                          <a:solidFill>
                            <a:schemeClr val="accent5">
                              <a:lumMod val="50000"/>
                            </a:schemeClr>
                          </a:solidFill>
                          <a:latin typeface="Century Gothic" panose="020B0502020202020204" pitchFamily="34" charset="0"/>
                        </a:rPr>
                        <a:t>[242] </a:t>
                      </a:r>
                      <a:r>
                        <a:rPr lang="fr-FR" sz="1400" b="1" baseline="0" dirty="0">
                          <a:solidFill>
                            <a:schemeClr val="accent5">
                              <a:lumMod val="50000"/>
                            </a:schemeClr>
                          </a:solidFill>
                          <a:latin typeface="Century Gothic" panose="020B0502020202020204" pitchFamily="34" charset="0"/>
                        </a:rPr>
                        <a:t>numéro </a:t>
                      </a:r>
                      <a:r>
                        <a:rPr lang="fr-FR" sz="1400" baseline="0" dirty="0">
                          <a:solidFill>
                            <a:schemeClr val="accent5">
                              <a:lumMod val="50000"/>
                            </a:schemeClr>
                          </a:solidFill>
                          <a:latin typeface="Century Gothic" panose="020B0502020202020204" pitchFamily="34" charset="0"/>
                        </a:rPr>
                        <a:t>[766] </a:t>
                      </a:r>
                      <a:r>
                        <a:rPr lang="fr-FR" sz="1400" b="1" baseline="0" dirty="0">
                          <a:solidFill>
                            <a:schemeClr val="accent5">
                              <a:lumMod val="50000"/>
                            </a:schemeClr>
                          </a:solidFill>
                          <a:latin typeface="Century Gothic" panose="020B0502020202020204" pitchFamily="34" charset="0"/>
                        </a:rPr>
                        <a:t>question</a:t>
                      </a:r>
                      <a:r>
                        <a:rPr lang="fr-FR" sz="1400" baseline="0" dirty="0">
                          <a:solidFill>
                            <a:schemeClr val="accent5">
                              <a:lumMod val="50000"/>
                            </a:schemeClr>
                          </a:solidFill>
                          <a:latin typeface="Century Gothic" panose="020B0502020202020204" pitchFamily="34" charset="0"/>
                        </a:rPr>
                        <a:t> [144] </a:t>
                      </a:r>
                      <a:r>
                        <a:rPr lang="fr-FR" sz="1400" b="1" baseline="0" dirty="0">
                          <a:solidFill>
                            <a:schemeClr val="accent5">
                              <a:lumMod val="50000"/>
                            </a:schemeClr>
                          </a:solidFill>
                          <a:latin typeface="Century Gothic" panose="020B0502020202020204" pitchFamily="34" charset="0"/>
                        </a:rPr>
                        <a:t>réponse </a:t>
                      </a:r>
                      <a:r>
                        <a:rPr lang="fr-FR" sz="1400" baseline="0" dirty="0">
                          <a:solidFill>
                            <a:schemeClr val="accent5">
                              <a:lumMod val="50000"/>
                            </a:schemeClr>
                          </a:solidFill>
                          <a:latin typeface="Century Gothic" panose="020B0502020202020204" pitchFamily="34" charset="0"/>
                        </a:rPr>
                        <a:t>[456] </a:t>
                      </a:r>
                      <a:r>
                        <a:rPr lang="fr-FR" sz="1400" b="1" baseline="0" dirty="0">
                          <a:solidFill>
                            <a:schemeClr val="accent5">
                              <a:lumMod val="50000"/>
                            </a:schemeClr>
                          </a:solidFill>
                          <a:latin typeface="Century Gothic" panose="020B0502020202020204" pitchFamily="34" charset="0"/>
                        </a:rPr>
                        <a:t>cocher </a:t>
                      </a:r>
                      <a:r>
                        <a:rPr lang="fr-FR" sz="1400" baseline="0" dirty="0">
                          <a:solidFill>
                            <a:schemeClr val="accent5">
                              <a:lumMod val="50000"/>
                            </a:schemeClr>
                          </a:solidFill>
                          <a:latin typeface="Century Gothic" panose="020B0502020202020204" pitchFamily="34" charset="0"/>
                        </a:rPr>
                        <a:t>[&lt;5000] </a:t>
                      </a:r>
                      <a:r>
                        <a:rPr lang="fr-FR" sz="1400" b="1" baseline="0" dirty="0">
                          <a:solidFill>
                            <a:schemeClr val="accent5">
                              <a:lumMod val="50000"/>
                            </a:schemeClr>
                          </a:solidFill>
                          <a:latin typeface="Century Gothic" panose="020B0502020202020204" pitchFamily="34" charset="0"/>
                        </a:rPr>
                        <a:t>donner </a:t>
                      </a:r>
                      <a:r>
                        <a:rPr lang="fr-FR" sz="1400" baseline="0" dirty="0">
                          <a:solidFill>
                            <a:schemeClr val="accent5">
                              <a:lumMod val="50000"/>
                            </a:schemeClr>
                          </a:solidFill>
                          <a:latin typeface="Century Gothic" panose="020B0502020202020204" pitchFamily="34" charset="0"/>
                        </a:rPr>
                        <a:t>[46] </a:t>
                      </a:r>
                      <a:r>
                        <a:rPr lang="fr-FR" sz="1400" b="1" baseline="0" dirty="0">
                          <a:solidFill>
                            <a:schemeClr val="accent5">
                              <a:lumMod val="50000"/>
                            </a:schemeClr>
                          </a:solidFill>
                          <a:latin typeface="Century Gothic" panose="020B0502020202020204" pitchFamily="34" charset="0"/>
                        </a:rPr>
                        <a:t>trouver</a:t>
                      </a:r>
                      <a:r>
                        <a:rPr lang="fr-FR" sz="1400" baseline="0" dirty="0">
                          <a:solidFill>
                            <a:schemeClr val="accent5">
                              <a:lumMod val="50000"/>
                            </a:schemeClr>
                          </a:solidFill>
                          <a:latin typeface="Century Gothic" panose="020B0502020202020204" pitchFamily="34" charset="0"/>
                        </a:rPr>
                        <a:t> [83],</a:t>
                      </a:r>
                      <a:r>
                        <a:rPr lang="fr-FR" sz="1400" b="1" baseline="0" dirty="0">
                          <a:solidFill>
                            <a:schemeClr val="accent5">
                              <a:lumMod val="50000"/>
                            </a:schemeClr>
                          </a:solidFill>
                          <a:latin typeface="Century Gothic" panose="020B0502020202020204" pitchFamily="34" charset="0"/>
                        </a:rPr>
                        <a:t>solution</a:t>
                      </a:r>
                      <a:r>
                        <a:rPr lang="fr-FR" sz="1400" baseline="0" dirty="0">
                          <a:solidFill>
                            <a:schemeClr val="accent5">
                              <a:lumMod val="50000"/>
                            </a:schemeClr>
                          </a:solidFill>
                          <a:latin typeface="Century Gothic" panose="020B0502020202020204" pitchFamily="34" charset="0"/>
                        </a:rPr>
                        <a:t> [608] </a:t>
                      </a:r>
                      <a:r>
                        <a:rPr lang="fr-FR" sz="1400" b="1" baseline="0" dirty="0">
                          <a:solidFill>
                            <a:schemeClr val="accent5">
                              <a:lumMod val="50000"/>
                            </a:schemeClr>
                          </a:solidFill>
                          <a:latin typeface="Century Gothic" panose="020B0502020202020204" pitchFamily="34" charset="0"/>
                        </a:rPr>
                        <a:t>uniforme</a:t>
                      </a:r>
                      <a:r>
                        <a:rPr lang="fr-FR" sz="1400" baseline="0" dirty="0">
                          <a:solidFill>
                            <a:schemeClr val="accent5">
                              <a:lumMod val="50000"/>
                            </a:schemeClr>
                          </a:solidFill>
                          <a:latin typeface="Century Gothic" panose="020B0502020202020204" pitchFamily="34" charset="0"/>
                        </a:rPr>
                        <a:t> [1801] </a:t>
                      </a:r>
                      <a:r>
                        <a:rPr lang="fr-FR" sz="1400" b="1" baseline="0" dirty="0">
                          <a:solidFill>
                            <a:schemeClr val="accent5">
                              <a:lumMod val="50000"/>
                            </a:schemeClr>
                          </a:solidFill>
                          <a:latin typeface="Century Gothic" panose="020B0502020202020204" pitchFamily="34" charset="0"/>
                        </a:rPr>
                        <a:t>aujourd'hui </a:t>
                      </a:r>
                      <a:r>
                        <a:rPr lang="fr-FR" sz="1400" baseline="0" dirty="0">
                          <a:solidFill>
                            <a:schemeClr val="accent5">
                              <a:lumMod val="50000"/>
                            </a:schemeClr>
                          </a:solidFill>
                          <a:latin typeface="Century Gothic" panose="020B0502020202020204" pitchFamily="34" charset="0"/>
                        </a:rPr>
                        <a:t>[233] </a:t>
                      </a:r>
                      <a:r>
                        <a:rPr lang="fr-FR" sz="1400" b="1" baseline="0" dirty="0">
                          <a:solidFill>
                            <a:schemeClr val="accent5">
                              <a:lumMod val="50000"/>
                            </a:schemeClr>
                          </a:solidFill>
                          <a:latin typeface="Century Gothic" panose="020B0502020202020204" pitchFamily="34" charset="0"/>
                        </a:rPr>
                        <a:t>demander </a:t>
                      </a:r>
                      <a:r>
                        <a:rPr lang="fr-FR" sz="1400" baseline="0" dirty="0">
                          <a:solidFill>
                            <a:schemeClr val="accent5">
                              <a:lumMod val="50000"/>
                            </a:schemeClr>
                          </a:solidFill>
                          <a:latin typeface="Century Gothic" panose="020B0502020202020204" pitchFamily="34" charset="0"/>
                        </a:rPr>
                        <a:t>[80] </a:t>
                      </a:r>
                      <a:r>
                        <a:rPr lang="fr-FR" sz="1400" b="1" baseline="0" dirty="0">
                          <a:solidFill>
                            <a:schemeClr val="accent5">
                              <a:lumMod val="50000"/>
                            </a:schemeClr>
                          </a:solidFill>
                          <a:latin typeface="Century Gothic" panose="020B0502020202020204" pitchFamily="34" charset="0"/>
                        </a:rPr>
                        <a:t>montrer </a:t>
                      </a:r>
                      <a:r>
                        <a:rPr lang="fr-FR" sz="1400" baseline="0" dirty="0">
                          <a:solidFill>
                            <a:schemeClr val="accent5">
                              <a:lumMod val="50000"/>
                            </a:schemeClr>
                          </a:solidFill>
                          <a:latin typeface="Century Gothic" panose="020B0502020202020204" pitchFamily="34" charset="0"/>
                        </a:rPr>
                        <a:t>[108] </a:t>
                      </a:r>
                      <a:r>
                        <a:rPr lang="fr-FR" sz="1400" b="1" baseline="0" dirty="0">
                          <a:solidFill>
                            <a:schemeClr val="accent5">
                              <a:lumMod val="50000"/>
                            </a:schemeClr>
                          </a:solidFill>
                          <a:latin typeface="Century Gothic" panose="020B0502020202020204" pitchFamily="34" charset="0"/>
                        </a:rPr>
                        <a:t>parler </a:t>
                      </a:r>
                      <a:r>
                        <a:rPr lang="fr-FR" sz="1400" baseline="0" dirty="0">
                          <a:solidFill>
                            <a:schemeClr val="accent5">
                              <a:lumMod val="50000"/>
                            </a:schemeClr>
                          </a:solidFill>
                          <a:latin typeface="Century Gothic" panose="020B0502020202020204" pitchFamily="34" charset="0"/>
                        </a:rPr>
                        <a:t>[106]</a:t>
                      </a:r>
                      <a:r>
                        <a:rPr lang="fr-FR" sz="1400" b="1" baseline="0" dirty="0">
                          <a:solidFill>
                            <a:schemeClr val="accent5">
                              <a:lumMod val="50000"/>
                            </a:schemeClr>
                          </a:solidFill>
                          <a:latin typeface="Century Gothic" panose="020B0502020202020204" pitchFamily="34" charset="0"/>
                        </a:rPr>
                        <a:t> penser </a:t>
                      </a:r>
                      <a:r>
                        <a:rPr lang="fr-FR" sz="1400" baseline="0" dirty="0">
                          <a:solidFill>
                            <a:schemeClr val="accent5">
                              <a:lumMod val="50000"/>
                            </a:schemeClr>
                          </a:solidFill>
                          <a:latin typeface="Century Gothic" panose="020B0502020202020204" pitchFamily="34" charset="0"/>
                        </a:rPr>
                        <a:t>[116] </a:t>
                      </a:r>
                      <a:r>
                        <a:rPr lang="fr-FR" sz="1400" b="1" baseline="0" dirty="0">
                          <a:solidFill>
                            <a:schemeClr val="accent5">
                              <a:lumMod val="50000"/>
                            </a:schemeClr>
                          </a:solidFill>
                          <a:latin typeface="Century Gothic" panose="020B0502020202020204" pitchFamily="34" charset="0"/>
                        </a:rPr>
                        <a:t>regarder</a:t>
                      </a:r>
                      <a:r>
                        <a:rPr lang="fr-FR" sz="1400" baseline="0" dirty="0">
                          <a:solidFill>
                            <a:schemeClr val="accent5">
                              <a:lumMod val="50000"/>
                            </a:schemeClr>
                          </a:solidFill>
                          <a:latin typeface="Century Gothic" panose="020B0502020202020204" pitchFamily="34" charset="0"/>
                        </a:rPr>
                        <a:t> [425] </a:t>
                      </a:r>
                      <a:r>
                        <a:rPr lang="fr-FR" sz="1400" b="1" baseline="0" dirty="0">
                          <a:solidFill>
                            <a:schemeClr val="accent5">
                              <a:lumMod val="50000"/>
                            </a:schemeClr>
                          </a:solidFill>
                          <a:latin typeface="Century Gothic" panose="020B0502020202020204" pitchFamily="34" charset="0"/>
                        </a:rPr>
                        <a:t>travailler </a:t>
                      </a:r>
                      <a:r>
                        <a:rPr lang="fr-FR" sz="1400" baseline="0" dirty="0">
                          <a:solidFill>
                            <a:schemeClr val="accent5">
                              <a:lumMod val="50000"/>
                            </a:schemeClr>
                          </a:solidFill>
                          <a:latin typeface="Century Gothic" panose="020B0502020202020204" pitchFamily="34" charset="0"/>
                        </a:rPr>
                        <a:t>[290] </a:t>
                      </a:r>
                      <a:r>
                        <a:rPr lang="fr-FR" sz="1400" b="1" baseline="0" dirty="0">
                          <a:solidFill>
                            <a:schemeClr val="accent5">
                              <a:lumMod val="50000"/>
                            </a:schemeClr>
                          </a:solidFill>
                          <a:latin typeface="Century Gothic" panose="020B0502020202020204" pitchFamily="34" charset="0"/>
                        </a:rPr>
                        <a:t>nous</a:t>
                      </a:r>
                      <a:r>
                        <a:rPr lang="fr-FR" sz="1400" baseline="0" dirty="0">
                          <a:solidFill>
                            <a:schemeClr val="accent5">
                              <a:lumMod val="50000"/>
                            </a:schemeClr>
                          </a:solidFill>
                          <a:latin typeface="Century Gothic" panose="020B0502020202020204" pitchFamily="34" charset="0"/>
                        </a:rPr>
                        <a:t> [31] </a:t>
                      </a:r>
                      <a:r>
                        <a:rPr lang="fr-FR" sz="1400" b="1" baseline="0" dirty="0">
                          <a:solidFill>
                            <a:schemeClr val="accent5">
                              <a:lumMod val="50000"/>
                            </a:schemeClr>
                          </a:solidFill>
                          <a:latin typeface="Century Gothic" panose="020B0502020202020204" pitchFamily="34" charset="0"/>
                        </a:rPr>
                        <a:t>partenaire</a:t>
                      </a:r>
                      <a:r>
                        <a:rPr lang="fr-FR" sz="1400" baseline="0" dirty="0">
                          <a:solidFill>
                            <a:schemeClr val="accent5">
                              <a:lumMod val="50000"/>
                            </a:schemeClr>
                          </a:solidFill>
                          <a:latin typeface="Century Gothic" panose="020B0502020202020204" pitchFamily="34" charset="0"/>
                        </a:rPr>
                        <a:t> [1077] </a:t>
                      </a:r>
                      <a:r>
                        <a:rPr lang="fr-FR" sz="1400" b="1" baseline="0" dirty="0">
                          <a:solidFill>
                            <a:schemeClr val="accent5">
                              <a:lumMod val="50000"/>
                            </a:schemeClr>
                          </a:solidFill>
                          <a:latin typeface="Century Gothic" panose="020B0502020202020204" pitchFamily="34" charset="0"/>
                        </a:rPr>
                        <a:t>avec</a:t>
                      </a:r>
                      <a:r>
                        <a:rPr lang="fr-FR" sz="1400" baseline="0" dirty="0">
                          <a:solidFill>
                            <a:schemeClr val="accent5">
                              <a:lumMod val="50000"/>
                            </a:schemeClr>
                          </a:solidFill>
                          <a:latin typeface="Century Gothic" panose="020B0502020202020204" pitchFamily="34" charset="0"/>
                        </a:rPr>
                        <a:t> [23]</a:t>
                      </a:r>
                      <a:r>
                        <a:rPr lang="fr-FR" sz="1400" b="1" baseline="0" dirty="0">
                          <a:solidFill>
                            <a:schemeClr val="accent5">
                              <a:lumMod val="50000"/>
                            </a:schemeClr>
                          </a:solidFill>
                          <a:latin typeface="Century Gothic" panose="020B0502020202020204" pitchFamily="34" charset="0"/>
                        </a:rPr>
                        <a:t> chanter </a:t>
                      </a:r>
                      <a:r>
                        <a:rPr lang="fr-FR" sz="1400" baseline="0" dirty="0">
                          <a:solidFill>
                            <a:schemeClr val="accent5">
                              <a:lumMod val="50000"/>
                            </a:schemeClr>
                          </a:solidFill>
                          <a:latin typeface="Century Gothic" panose="020B0502020202020204" pitchFamily="34" charset="0"/>
                        </a:rPr>
                        <a:t>[1820] </a:t>
                      </a:r>
                      <a:r>
                        <a:rPr lang="fr-FR" sz="1400" b="1" baseline="0" dirty="0">
                          <a:solidFill>
                            <a:schemeClr val="accent5">
                              <a:lumMod val="50000"/>
                            </a:schemeClr>
                          </a:solidFill>
                          <a:latin typeface="Century Gothic" panose="020B0502020202020204" pitchFamily="34" charset="0"/>
                        </a:rPr>
                        <a:t>écouter</a:t>
                      </a:r>
                      <a:r>
                        <a:rPr lang="fr-FR" sz="1400" baseline="0" dirty="0">
                          <a:solidFill>
                            <a:schemeClr val="accent5">
                              <a:lumMod val="50000"/>
                            </a:schemeClr>
                          </a:solidFill>
                          <a:latin typeface="Century Gothic" panose="020B0502020202020204" pitchFamily="34" charset="0"/>
                        </a:rPr>
                        <a:t> [429] </a:t>
                      </a:r>
                      <a:r>
                        <a:rPr lang="fr-FR" sz="1400" b="1" baseline="0" dirty="0">
                          <a:solidFill>
                            <a:schemeClr val="accent5">
                              <a:lumMod val="50000"/>
                            </a:schemeClr>
                          </a:solidFill>
                          <a:latin typeface="Century Gothic" panose="020B0502020202020204" pitchFamily="34" charset="0"/>
                        </a:rPr>
                        <a:t>jouer</a:t>
                      </a:r>
                      <a:r>
                        <a:rPr lang="fr-FR" sz="1400" baseline="0" dirty="0">
                          <a:solidFill>
                            <a:schemeClr val="accent5">
                              <a:lumMod val="50000"/>
                            </a:schemeClr>
                          </a:solidFill>
                          <a:latin typeface="Century Gothic" panose="020B0502020202020204" pitchFamily="34" charset="0"/>
                        </a:rPr>
                        <a:t> [219] </a:t>
                      </a:r>
                      <a:r>
                        <a:rPr lang="fr-FR" sz="1400" b="1" baseline="0" dirty="0">
                          <a:solidFill>
                            <a:schemeClr val="accent5">
                              <a:lumMod val="50000"/>
                            </a:schemeClr>
                          </a:solidFill>
                          <a:latin typeface="Century Gothic" panose="020B0502020202020204" pitchFamily="34" charset="0"/>
                        </a:rPr>
                        <a:t>écrire </a:t>
                      </a:r>
                      <a:r>
                        <a:rPr lang="fr-FR" sz="1400" b="0" baseline="0" dirty="0">
                          <a:solidFill>
                            <a:schemeClr val="accent5">
                              <a:lumMod val="50000"/>
                            </a:schemeClr>
                          </a:solidFill>
                          <a:latin typeface="Century Gothic" panose="020B0502020202020204" pitchFamily="34" charset="0"/>
                        </a:rPr>
                        <a:t>[382] </a:t>
                      </a:r>
                      <a:r>
                        <a:rPr lang="fr-FR" sz="1400" b="1" baseline="0" dirty="0">
                          <a:solidFill>
                            <a:schemeClr val="accent5">
                              <a:lumMod val="50000"/>
                            </a:schemeClr>
                          </a:solidFill>
                          <a:latin typeface="Century Gothic" panose="020B0502020202020204" pitchFamily="34" charset="0"/>
                        </a:rPr>
                        <a:t>fermer </a:t>
                      </a:r>
                      <a:r>
                        <a:rPr lang="fr-FR" sz="1400" b="0" baseline="0" dirty="0">
                          <a:solidFill>
                            <a:schemeClr val="accent5">
                              <a:lumMod val="50000"/>
                            </a:schemeClr>
                          </a:solidFill>
                          <a:latin typeface="Century Gothic" panose="020B0502020202020204" pitchFamily="34" charset="0"/>
                        </a:rPr>
                        <a:t>[757] </a:t>
                      </a:r>
                      <a:r>
                        <a:rPr lang="fr-FR" sz="1400" b="1" baseline="0" dirty="0">
                          <a:solidFill>
                            <a:schemeClr val="accent5">
                              <a:lumMod val="50000"/>
                            </a:schemeClr>
                          </a:solidFill>
                          <a:latin typeface="Century Gothic" panose="020B0502020202020204" pitchFamily="34" charset="0"/>
                        </a:rPr>
                        <a:t>lire </a:t>
                      </a:r>
                      <a:r>
                        <a:rPr lang="fr-FR" sz="1400" b="0" baseline="0" dirty="0">
                          <a:solidFill>
                            <a:schemeClr val="accent5">
                              <a:lumMod val="50000"/>
                            </a:schemeClr>
                          </a:solidFill>
                          <a:latin typeface="Century Gothic" panose="020B0502020202020204" pitchFamily="34" charset="0"/>
                        </a:rPr>
                        <a:t>[278] </a:t>
                      </a:r>
                      <a:r>
                        <a:rPr lang="fr-FR" sz="1400" b="1" baseline="0" dirty="0">
                          <a:solidFill>
                            <a:schemeClr val="accent5">
                              <a:lumMod val="50000"/>
                            </a:schemeClr>
                          </a:solidFill>
                          <a:latin typeface="Century Gothic" panose="020B0502020202020204" pitchFamily="34" charset="0"/>
                        </a:rPr>
                        <a:t>mettre </a:t>
                      </a:r>
                      <a:r>
                        <a:rPr lang="fr-FR" sz="1400" b="0" baseline="0" dirty="0">
                          <a:solidFill>
                            <a:schemeClr val="accent5">
                              <a:lumMod val="50000"/>
                            </a:schemeClr>
                          </a:solidFill>
                          <a:latin typeface="Century Gothic" panose="020B0502020202020204" pitchFamily="34" charset="0"/>
                        </a:rPr>
                        <a:t>[27] </a:t>
                      </a:r>
                      <a:r>
                        <a:rPr lang="fr-FR" sz="1400" b="1" baseline="0" dirty="0">
                          <a:solidFill>
                            <a:schemeClr val="accent5">
                              <a:lumMod val="50000"/>
                            </a:schemeClr>
                          </a:solidFill>
                          <a:latin typeface="Century Gothic" panose="020B0502020202020204" pitchFamily="34" charset="0"/>
                        </a:rPr>
                        <a:t>ouvrir </a:t>
                      </a:r>
                      <a:r>
                        <a:rPr lang="fr-FR" sz="1400" b="0" baseline="0" dirty="0">
                          <a:solidFill>
                            <a:schemeClr val="accent5">
                              <a:lumMod val="50000"/>
                            </a:schemeClr>
                          </a:solidFill>
                          <a:latin typeface="Century Gothic" panose="020B0502020202020204" pitchFamily="34" charset="0"/>
                        </a:rPr>
                        <a:t>[257] </a:t>
                      </a:r>
                      <a:r>
                        <a:rPr lang="fr-FR" sz="1400" b="1" baseline="0" dirty="0">
                          <a:solidFill>
                            <a:schemeClr val="accent5">
                              <a:lumMod val="50000"/>
                            </a:schemeClr>
                          </a:solidFill>
                          <a:latin typeface="Century Gothic" panose="020B0502020202020204" pitchFamily="34" charset="0"/>
                        </a:rPr>
                        <a:t>vous </a:t>
                      </a:r>
                      <a:r>
                        <a:rPr lang="fr-FR" sz="1400" b="0" baseline="0" dirty="0">
                          <a:solidFill>
                            <a:schemeClr val="accent5">
                              <a:lumMod val="50000"/>
                            </a:schemeClr>
                          </a:solidFill>
                          <a:latin typeface="Century Gothic" panose="020B0502020202020204" pitchFamily="34" charset="0"/>
                        </a:rPr>
                        <a:t>[50] </a:t>
                      </a:r>
                      <a:r>
                        <a:rPr lang="fr-FR" sz="1400" b="1" baseline="0" dirty="0">
                          <a:solidFill>
                            <a:schemeClr val="accent5">
                              <a:lumMod val="50000"/>
                            </a:schemeClr>
                          </a:solidFill>
                          <a:latin typeface="Century Gothic" panose="020B0502020202020204" pitchFamily="34" charset="0"/>
                        </a:rPr>
                        <a:t>classe </a:t>
                      </a:r>
                      <a:r>
                        <a:rPr lang="fr-FR" sz="1400" b="0" baseline="0" dirty="0">
                          <a:solidFill>
                            <a:schemeClr val="accent5">
                              <a:lumMod val="50000"/>
                            </a:schemeClr>
                          </a:solidFill>
                          <a:latin typeface="Century Gothic" panose="020B0502020202020204" pitchFamily="34" charset="0"/>
                        </a:rPr>
                        <a:t>[778] </a:t>
                      </a:r>
                      <a:r>
                        <a:rPr lang="fr-FR" sz="1400" b="1" baseline="0" dirty="0">
                          <a:solidFill>
                            <a:schemeClr val="accent5">
                              <a:lumMod val="50000"/>
                            </a:schemeClr>
                          </a:solidFill>
                          <a:latin typeface="Century Gothic" panose="020B0502020202020204" pitchFamily="34" charset="0"/>
                        </a:rPr>
                        <a:t>fenêtre </a:t>
                      </a:r>
                      <a:r>
                        <a:rPr lang="fr-FR" sz="1400" b="0" baseline="0" dirty="0">
                          <a:solidFill>
                            <a:schemeClr val="accent5">
                              <a:lumMod val="50000"/>
                            </a:schemeClr>
                          </a:solidFill>
                          <a:latin typeface="Century Gothic" panose="020B0502020202020204" pitchFamily="34" charset="0"/>
                        </a:rPr>
                        <a:t>[1604] </a:t>
                      </a:r>
                      <a:r>
                        <a:rPr lang="fr-FR" sz="1400" b="1" baseline="0" dirty="0">
                          <a:solidFill>
                            <a:schemeClr val="accent5">
                              <a:lumMod val="50000"/>
                            </a:schemeClr>
                          </a:solidFill>
                          <a:latin typeface="Century Gothic" panose="020B0502020202020204" pitchFamily="34" charset="0"/>
                        </a:rPr>
                        <a:t>porte </a:t>
                      </a:r>
                      <a:r>
                        <a:rPr lang="fr-FR" sz="1400" b="0" baseline="0" dirty="0">
                          <a:solidFill>
                            <a:schemeClr val="accent5">
                              <a:lumMod val="50000"/>
                            </a:schemeClr>
                          </a:solidFill>
                          <a:latin typeface="Century Gothic" panose="020B0502020202020204" pitchFamily="34" charset="0"/>
                        </a:rPr>
                        <a:t>[696] </a:t>
                      </a:r>
                      <a:r>
                        <a:rPr lang="fr-FR" sz="1400" b="1" baseline="0" dirty="0">
                          <a:solidFill>
                            <a:schemeClr val="accent5">
                              <a:lumMod val="50000"/>
                            </a:schemeClr>
                          </a:solidFill>
                          <a:latin typeface="Century Gothic" panose="020B0502020202020204" pitchFamily="34" charset="0"/>
                        </a:rPr>
                        <a:t>salle </a:t>
                      </a:r>
                      <a:r>
                        <a:rPr lang="fr-FR" sz="1400" b="0" baseline="0" dirty="0">
                          <a:solidFill>
                            <a:schemeClr val="accent5">
                              <a:lumMod val="50000"/>
                            </a:schemeClr>
                          </a:solidFill>
                          <a:latin typeface="Century Gothic" panose="020B0502020202020204" pitchFamily="34" charset="0"/>
                        </a:rPr>
                        <a:t>[812] </a:t>
                      </a:r>
                      <a:r>
                        <a:rPr lang="fr-FR" sz="1400" b="1" baseline="0" dirty="0">
                          <a:solidFill>
                            <a:schemeClr val="accent5">
                              <a:lumMod val="50000"/>
                            </a:schemeClr>
                          </a:solidFill>
                          <a:latin typeface="Century Gothic" panose="020B0502020202020204" pitchFamily="34" charset="0"/>
                        </a:rPr>
                        <a:t>silence </a:t>
                      </a:r>
                      <a:r>
                        <a:rPr lang="fr-FR" sz="1400" b="0" baseline="0" dirty="0">
                          <a:solidFill>
                            <a:schemeClr val="accent5">
                              <a:lumMod val="50000"/>
                            </a:schemeClr>
                          </a:solidFill>
                          <a:latin typeface="Century Gothic" panose="020B0502020202020204" pitchFamily="34" charset="0"/>
                        </a:rPr>
                        <a:t>[1281] </a:t>
                      </a:r>
                      <a:r>
                        <a:rPr lang="fr-FR" sz="1400" b="1" baseline="0" dirty="0">
                          <a:solidFill>
                            <a:schemeClr val="accent5">
                              <a:lumMod val="50000"/>
                            </a:schemeClr>
                          </a:solidFill>
                          <a:latin typeface="Century Gothic" panose="020B0502020202020204" pitchFamily="34" charset="0"/>
                        </a:rPr>
                        <a:t>tableau </a:t>
                      </a:r>
                      <a:r>
                        <a:rPr lang="fr-FR" sz="1400" b="0" baseline="0" dirty="0">
                          <a:solidFill>
                            <a:schemeClr val="accent5">
                              <a:lumMod val="50000"/>
                            </a:schemeClr>
                          </a:solidFill>
                          <a:latin typeface="Century Gothic" panose="020B0502020202020204" pitchFamily="34" charset="0"/>
                        </a:rPr>
                        <a:t>[1456] </a:t>
                      </a:r>
                      <a:r>
                        <a:rPr lang="fr-FR" sz="1400" b="1" baseline="0" dirty="0">
                          <a:solidFill>
                            <a:schemeClr val="accent5">
                              <a:lumMod val="50000"/>
                            </a:schemeClr>
                          </a:solidFill>
                          <a:latin typeface="Century Gothic" panose="020B0502020202020204" pitchFamily="34" charset="0"/>
                        </a:rPr>
                        <a:t>bien </a:t>
                      </a:r>
                      <a:r>
                        <a:rPr lang="fr-FR" sz="1400" b="0" baseline="0" dirty="0">
                          <a:solidFill>
                            <a:schemeClr val="accent5">
                              <a:lumMod val="50000"/>
                            </a:schemeClr>
                          </a:solidFill>
                          <a:latin typeface="Century Gothic" panose="020B0502020202020204" pitchFamily="34" charset="0"/>
                        </a:rPr>
                        <a:t>[47]</a:t>
                      </a:r>
                      <a:endParaRPr lang="en-GB" sz="1400" b="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de-DE" sz="1400" b="1" dirty="0">
                          <a:solidFill>
                            <a:schemeClr val="accent5">
                              <a:lumMod val="50000"/>
                            </a:schemeClr>
                          </a:solidFill>
                          <a:latin typeface="Century Gothic" panose="020B0502020202020204" pitchFamily="34" charset="0"/>
                        </a:rPr>
                        <a:t>sein</a:t>
                      </a:r>
                      <a:r>
                        <a:rPr lang="de-DE" sz="1400" dirty="0">
                          <a:solidFill>
                            <a:schemeClr val="accent5">
                              <a:lumMod val="50000"/>
                            </a:schemeClr>
                          </a:solidFill>
                          <a:latin typeface="Century Gothic" panose="020B0502020202020204" pitchFamily="34" charset="0"/>
                        </a:rPr>
                        <a:t> [3] </a:t>
                      </a:r>
                      <a:r>
                        <a:rPr lang="de-DE" sz="1400" b="1" dirty="0">
                          <a:solidFill>
                            <a:schemeClr val="accent5">
                              <a:lumMod val="50000"/>
                            </a:schemeClr>
                          </a:solidFill>
                          <a:latin typeface="Century Gothic" panose="020B0502020202020204" pitchFamily="34" charset="0"/>
                        </a:rPr>
                        <a:t>das Heft </a:t>
                      </a:r>
                      <a:r>
                        <a:rPr lang="de-DE" sz="1400" dirty="0">
                          <a:solidFill>
                            <a:schemeClr val="accent5">
                              <a:lumMod val="50000"/>
                            </a:schemeClr>
                          </a:solidFill>
                          <a:latin typeface="Century Gothic" panose="020B0502020202020204" pitchFamily="34" charset="0"/>
                        </a:rPr>
                        <a:t>[3598] </a:t>
                      </a:r>
                      <a:r>
                        <a:rPr lang="de-DE" sz="1400" b="1" dirty="0">
                          <a:solidFill>
                            <a:schemeClr val="accent5">
                              <a:lumMod val="50000"/>
                            </a:schemeClr>
                          </a:solidFill>
                          <a:latin typeface="Century Gothic" panose="020B0502020202020204" pitchFamily="34" charset="0"/>
                        </a:rPr>
                        <a:t>das Fenster </a:t>
                      </a:r>
                      <a:r>
                        <a:rPr lang="de-DE" sz="1400" dirty="0">
                          <a:solidFill>
                            <a:schemeClr val="accent5">
                              <a:lumMod val="50000"/>
                            </a:schemeClr>
                          </a:solidFill>
                          <a:latin typeface="Century Gothic" panose="020B0502020202020204" pitchFamily="34" charset="0"/>
                        </a:rPr>
                        <a:t>[634] </a:t>
                      </a:r>
                      <a:r>
                        <a:rPr lang="de-DE" sz="1400" b="1" dirty="0">
                          <a:solidFill>
                            <a:schemeClr val="accent5">
                              <a:lumMod val="50000"/>
                            </a:schemeClr>
                          </a:solidFill>
                          <a:latin typeface="Century Gothic" panose="020B0502020202020204" pitchFamily="34" charset="0"/>
                        </a:rPr>
                        <a:t>der Tisch</a:t>
                      </a:r>
                      <a:r>
                        <a:rPr lang="de-DE" sz="1400" dirty="0">
                          <a:solidFill>
                            <a:schemeClr val="accent5">
                              <a:lumMod val="50000"/>
                            </a:schemeClr>
                          </a:solidFill>
                          <a:latin typeface="Century Gothic" panose="020B0502020202020204" pitchFamily="34" charset="0"/>
                        </a:rPr>
                        <a:t> [494] </a:t>
                      </a:r>
                      <a:r>
                        <a:rPr lang="de-DE" sz="1400" b="1" dirty="0">
                          <a:solidFill>
                            <a:schemeClr val="accent5">
                              <a:lumMod val="50000"/>
                            </a:schemeClr>
                          </a:solidFill>
                          <a:latin typeface="Century Gothic" panose="020B0502020202020204" pitchFamily="34" charset="0"/>
                        </a:rPr>
                        <a:t>die Tafel </a:t>
                      </a:r>
                      <a:r>
                        <a:rPr lang="de-DE" sz="1400" dirty="0">
                          <a:solidFill>
                            <a:schemeClr val="accent5">
                              <a:lumMod val="50000"/>
                            </a:schemeClr>
                          </a:solidFill>
                          <a:latin typeface="Century Gothic" panose="020B0502020202020204" pitchFamily="34" charset="0"/>
                        </a:rPr>
                        <a:t>[3660] </a:t>
                      </a:r>
                      <a:r>
                        <a:rPr lang="de-DE" sz="1400" b="1" dirty="0">
                          <a:solidFill>
                            <a:schemeClr val="accent5">
                              <a:lumMod val="50000"/>
                            </a:schemeClr>
                          </a:solidFill>
                          <a:latin typeface="Century Gothic" panose="020B0502020202020204" pitchFamily="34" charset="0"/>
                        </a:rPr>
                        <a:t>die Flasche </a:t>
                      </a:r>
                      <a:r>
                        <a:rPr lang="de-DE" sz="1400" dirty="0">
                          <a:solidFill>
                            <a:schemeClr val="accent5">
                              <a:lumMod val="50000"/>
                            </a:schemeClr>
                          </a:solidFill>
                          <a:latin typeface="Century Gothic" panose="020B0502020202020204" pitchFamily="34" charset="0"/>
                        </a:rPr>
                        <a:t>[1762] </a:t>
                      </a:r>
                      <a:r>
                        <a:rPr lang="de-DE" sz="1400" b="1" dirty="0">
                          <a:solidFill>
                            <a:schemeClr val="accent5">
                              <a:lumMod val="50000"/>
                            </a:schemeClr>
                          </a:solidFill>
                          <a:latin typeface="Century Gothic" panose="020B0502020202020204" pitchFamily="34" charset="0"/>
                        </a:rPr>
                        <a:t>wo? </a:t>
                      </a:r>
                      <a:r>
                        <a:rPr lang="de-DE" sz="1400" dirty="0">
                          <a:solidFill>
                            <a:schemeClr val="accent5">
                              <a:lumMod val="50000"/>
                            </a:schemeClr>
                          </a:solidFill>
                          <a:latin typeface="Century Gothic" panose="020B0502020202020204" pitchFamily="34" charset="0"/>
                        </a:rPr>
                        <a:t>[94] </a:t>
                      </a:r>
                      <a:r>
                        <a:rPr lang="de-DE" sz="1400" b="1" dirty="0">
                          <a:solidFill>
                            <a:schemeClr val="accent5">
                              <a:lumMod val="50000"/>
                            </a:schemeClr>
                          </a:solidFill>
                          <a:latin typeface="Century Gothic" panose="020B0502020202020204" pitchFamily="34" charset="0"/>
                        </a:rPr>
                        <a:t>hier</a:t>
                      </a:r>
                      <a:r>
                        <a:rPr lang="de-DE" sz="1400" dirty="0">
                          <a:solidFill>
                            <a:schemeClr val="accent5">
                              <a:lumMod val="50000"/>
                            </a:schemeClr>
                          </a:solidFill>
                          <a:latin typeface="Century Gothic" panose="020B0502020202020204" pitchFamily="34" charset="0"/>
                        </a:rPr>
                        <a:t> [71] </a:t>
                      </a:r>
                      <a:r>
                        <a:rPr lang="de-DE" sz="1400" b="1" dirty="0">
                          <a:solidFill>
                            <a:schemeClr val="accent5">
                              <a:lumMod val="50000"/>
                            </a:schemeClr>
                          </a:solidFill>
                          <a:latin typeface="Century Gothic" panose="020B0502020202020204" pitchFamily="34" charset="0"/>
                        </a:rPr>
                        <a:t>da </a:t>
                      </a:r>
                      <a:r>
                        <a:rPr lang="de-DE" sz="1400" dirty="0">
                          <a:solidFill>
                            <a:schemeClr val="accent5">
                              <a:lumMod val="50000"/>
                            </a:schemeClr>
                          </a:solidFill>
                          <a:latin typeface="Century Gothic" panose="020B0502020202020204" pitchFamily="34" charset="0"/>
                        </a:rPr>
                        <a:t>[35] </a:t>
                      </a:r>
                      <a:r>
                        <a:rPr lang="de-DE" sz="1400" b="1" dirty="0">
                          <a:solidFill>
                            <a:schemeClr val="accent5">
                              <a:lumMod val="50000"/>
                            </a:schemeClr>
                          </a:solidFill>
                          <a:latin typeface="Century Gothic" panose="020B0502020202020204" pitchFamily="34" charset="0"/>
                        </a:rPr>
                        <a:t>Hallo! </a:t>
                      </a:r>
                      <a:r>
                        <a:rPr lang="de-DE" sz="1400" dirty="0">
                          <a:solidFill>
                            <a:schemeClr val="accent5">
                              <a:lumMod val="50000"/>
                            </a:schemeClr>
                          </a:solidFill>
                          <a:latin typeface="Century Gothic" panose="020B0502020202020204" pitchFamily="34" charset="0"/>
                        </a:rPr>
                        <a:t>[1375] </a:t>
                      </a:r>
                      <a:r>
                        <a:rPr lang="de-DE" sz="1400" b="1" dirty="0">
                          <a:solidFill>
                            <a:schemeClr val="accent5">
                              <a:lumMod val="50000"/>
                            </a:schemeClr>
                          </a:solidFill>
                          <a:latin typeface="Century Gothic" panose="020B0502020202020204" pitchFamily="34" charset="0"/>
                        </a:rPr>
                        <a:t>Tschüs! </a:t>
                      </a:r>
                      <a:r>
                        <a:rPr lang="de-DE" sz="1400" dirty="0">
                          <a:solidFill>
                            <a:schemeClr val="accent5">
                              <a:lumMod val="50000"/>
                            </a:schemeClr>
                          </a:solidFill>
                          <a:latin typeface="Century Gothic" panose="020B0502020202020204" pitchFamily="34" charset="0"/>
                        </a:rPr>
                        <a:t>[&gt;4034] </a:t>
                      </a:r>
                      <a:r>
                        <a:rPr lang="de-DE" sz="1400" b="1" dirty="0">
                          <a:solidFill>
                            <a:schemeClr val="accent5">
                              <a:lumMod val="50000"/>
                            </a:schemeClr>
                          </a:solidFill>
                          <a:latin typeface="Century Gothic" panose="020B0502020202020204" pitchFamily="34" charset="0"/>
                        </a:rPr>
                        <a:t>die Klasse </a:t>
                      </a:r>
                      <a:r>
                        <a:rPr lang="de-DE" sz="1400" dirty="0">
                          <a:solidFill>
                            <a:schemeClr val="accent5">
                              <a:lumMod val="50000"/>
                            </a:schemeClr>
                          </a:solidFill>
                          <a:latin typeface="Century Gothic" panose="020B0502020202020204" pitchFamily="34" charset="0"/>
                        </a:rPr>
                        <a:t>[619] </a:t>
                      </a:r>
                      <a:r>
                        <a:rPr lang="de-DE" sz="1400" b="1" dirty="0">
                          <a:solidFill>
                            <a:schemeClr val="accent5">
                              <a:lumMod val="50000"/>
                            </a:schemeClr>
                          </a:solidFill>
                          <a:latin typeface="Century Gothic" panose="020B0502020202020204" pitchFamily="34" charset="0"/>
                        </a:rPr>
                        <a:t>richtig</a:t>
                      </a:r>
                      <a:r>
                        <a:rPr lang="de-DE" sz="1400" dirty="0">
                          <a:solidFill>
                            <a:schemeClr val="accent5">
                              <a:lumMod val="50000"/>
                            </a:schemeClr>
                          </a:solidFill>
                          <a:latin typeface="Century Gothic" panose="020B0502020202020204" pitchFamily="34" charset="0"/>
                        </a:rPr>
                        <a:t> [211] </a:t>
                      </a:r>
                      <a:r>
                        <a:rPr lang="de-DE" sz="1400" b="1" dirty="0">
                          <a:solidFill>
                            <a:schemeClr val="accent5">
                              <a:lumMod val="50000"/>
                            </a:schemeClr>
                          </a:solidFill>
                          <a:latin typeface="Century Gothic" panose="020B0502020202020204" pitchFamily="34" charset="0"/>
                        </a:rPr>
                        <a:t>falsch </a:t>
                      </a:r>
                      <a:r>
                        <a:rPr lang="de-DE" sz="1400" dirty="0">
                          <a:solidFill>
                            <a:schemeClr val="accent5">
                              <a:lumMod val="50000"/>
                            </a:schemeClr>
                          </a:solidFill>
                          <a:latin typeface="Century Gothic" panose="020B0502020202020204" pitchFamily="34" charset="0"/>
                        </a:rPr>
                        <a:t>[638] </a:t>
                      </a:r>
                      <a:r>
                        <a:rPr lang="de-DE" sz="1400" b="1" dirty="0">
                          <a:solidFill>
                            <a:schemeClr val="accent5">
                              <a:lumMod val="50000"/>
                            </a:schemeClr>
                          </a:solidFill>
                          <a:latin typeface="Century Gothic" panose="020B0502020202020204" pitchFamily="34" charset="0"/>
                        </a:rPr>
                        <a:t>nicht </a:t>
                      </a:r>
                      <a:r>
                        <a:rPr lang="de-DE" sz="1400" dirty="0">
                          <a:solidFill>
                            <a:schemeClr val="accent5">
                              <a:lumMod val="50000"/>
                            </a:schemeClr>
                          </a:solidFill>
                          <a:latin typeface="Century Gothic" panose="020B0502020202020204" pitchFamily="34" charset="0"/>
                        </a:rPr>
                        <a:t>[12] </a:t>
                      </a:r>
                      <a:r>
                        <a:rPr lang="de-DE" sz="1400" b="1" dirty="0">
                          <a:solidFill>
                            <a:schemeClr val="accent5">
                              <a:lumMod val="50000"/>
                            </a:schemeClr>
                          </a:solidFill>
                          <a:latin typeface="Century Gothic" panose="020B0502020202020204" pitchFamily="34" charset="0"/>
                        </a:rPr>
                        <a:t>oder</a:t>
                      </a:r>
                      <a:r>
                        <a:rPr lang="de-DE" sz="1400" dirty="0">
                          <a:solidFill>
                            <a:schemeClr val="accent5">
                              <a:lumMod val="50000"/>
                            </a:schemeClr>
                          </a:solidFill>
                          <a:latin typeface="Century Gothic" panose="020B0502020202020204" pitchFamily="34" charset="0"/>
                        </a:rPr>
                        <a:t> [30]  </a:t>
                      </a:r>
                      <a:r>
                        <a:rPr lang="de-DE" sz="1400" b="1" dirty="0">
                          <a:solidFill>
                            <a:schemeClr val="accent5">
                              <a:lumMod val="50000"/>
                            </a:schemeClr>
                          </a:solidFill>
                          <a:latin typeface="Century Gothic" panose="020B0502020202020204" pitchFamily="34" charset="0"/>
                        </a:rPr>
                        <a:t>ja</a:t>
                      </a:r>
                      <a:r>
                        <a:rPr lang="de-DE" sz="1400" dirty="0">
                          <a:solidFill>
                            <a:schemeClr val="accent5">
                              <a:lumMod val="50000"/>
                            </a:schemeClr>
                          </a:solidFill>
                          <a:latin typeface="Century Gothic" panose="020B0502020202020204" pitchFamily="34" charset="0"/>
                        </a:rPr>
                        <a:t> [27] </a:t>
                      </a:r>
                      <a:r>
                        <a:rPr lang="de-DE" sz="1400" b="1" dirty="0">
                          <a:solidFill>
                            <a:schemeClr val="accent5">
                              <a:lumMod val="50000"/>
                            </a:schemeClr>
                          </a:solidFill>
                          <a:latin typeface="Century Gothic" panose="020B0502020202020204" pitchFamily="34" charset="0"/>
                        </a:rPr>
                        <a:t>nein</a:t>
                      </a:r>
                      <a:r>
                        <a:rPr lang="de-DE" sz="1400" dirty="0">
                          <a:solidFill>
                            <a:schemeClr val="accent5">
                              <a:lumMod val="50000"/>
                            </a:schemeClr>
                          </a:solidFill>
                          <a:latin typeface="Century Gothic" panose="020B0502020202020204" pitchFamily="34" charset="0"/>
                        </a:rPr>
                        <a:t> [120] </a:t>
                      </a:r>
                      <a:r>
                        <a:rPr lang="de-DE" sz="1400" b="1" dirty="0">
                          <a:solidFill>
                            <a:schemeClr val="accent5">
                              <a:lumMod val="50000"/>
                            </a:schemeClr>
                          </a:solidFill>
                          <a:latin typeface="Century Gothic" panose="020B0502020202020204" pitchFamily="34" charset="0"/>
                        </a:rPr>
                        <a:t>Ist das klar? bitte</a:t>
                      </a:r>
                      <a:r>
                        <a:rPr lang="de-DE" sz="1400" dirty="0">
                          <a:solidFill>
                            <a:schemeClr val="accent5">
                              <a:lumMod val="50000"/>
                            </a:schemeClr>
                          </a:solidFill>
                          <a:latin typeface="Century Gothic" panose="020B0502020202020204" pitchFamily="34" charset="0"/>
                        </a:rPr>
                        <a:t> [547] </a:t>
                      </a:r>
                      <a:r>
                        <a:rPr lang="de-DE" sz="1400" b="1" dirty="0">
                          <a:solidFill>
                            <a:schemeClr val="accent5">
                              <a:lumMod val="50000"/>
                            </a:schemeClr>
                          </a:solidFill>
                          <a:latin typeface="Century Gothic" panose="020B0502020202020204" pitchFamily="34" charset="0"/>
                        </a:rPr>
                        <a:t>danke</a:t>
                      </a:r>
                      <a:r>
                        <a:rPr lang="de-DE" sz="1400" dirty="0">
                          <a:solidFill>
                            <a:schemeClr val="accent5">
                              <a:lumMod val="50000"/>
                            </a:schemeClr>
                          </a:solidFill>
                          <a:latin typeface="Century Gothic" panose="020B0502020202020204" pitchFamily="34" charset="0"/>
                        </a:rPr>
                        <a:t> [778] </a:t>
                      </a:r>
                      <a:r>
                        <a:rPr lang="de-DE" sz="1400" b="1" dirty="0">
                          <a:solidFill>
                            <a:schemeClr val="accent5">
                              <a:lumMod val="50000"/>
                            </a:schemeClr>
                          </a:solidFill>
                          <a:latin typeface="Century Gothic" panose="020B0502020202020204" pitchFamily="34" charset="0"/>
                        </a:rPr>
                        <a:t>wie geht's? die Nummer </a:t>
                      </a:r>
                      <a:r>
                        <a:rPr lang="de-DE" sz="1400" dirty="0">
                          <a:solidFill>
                            <a:schemeClr val="accent5">
                              <a:lumMod val="50000"/>
                            </a:schemeClr>
                          </a:solidFill>
                          <a:latin typeface="Century Gothic" panose="020B0502020202020204" pitchFamily="34" charset="0"/>
                        </a:rPr>
                        <a:t>[1048] </a:t>
                      </a:r>
                      <a:r>
                        <a:rPr lang="de-DE" sz="1400" b="1" dirty="0">
                          <a:solidFill>
                            <a:schemeClr val="accent5">
                              <a:lumMod val="50000"/>
                            </a:schemeClr>
                          </a:solidFill>
                          <a:latin typeface="Century Gothic" panose="020B0502020202020204" pitchFamily="34" charset="0"/>
                        </a:rPr>
                        <a:t>aber</a:t>
                      </a:r>
                      <a:r>
                        <a:rPr lang="de-DE" sz="1400" dirty="0">
                          <a:solidFill>
                            <a:schemeClr val="accent5">
                              <a:lumMod val="50000"/>
                            </a:schemeClr>
                          </a:solidFill>
                          <a:latin typeface="Century Gothic" panose="020B0502020202020204" pitchFamily="34" charset="0"/>
                        </a:rPr>
                        <a:t> [32] </a:t>
                      </a:r>
                      <a:r>
                        <a:rPr lang="de-DE" sz="1400" b="1" dirty="0">
                          <a:solidFill>
                            <a:schemeClr val="accent5">
                              <a:lumMod val="50000"/>
                            </a:schemeClr>
                          </a:solidFill>
                          <a:latin typeface="Century Gothic" panose="020B0502020202020204" pitchFamily="34" charset="0"/>
                        </a:rPr>
                        <a:t>ich weiß nicht </a:t>
                      </a:r>
                      <a:r>
                        <a:rPr lang="de-DE" sz="1400" dirty="0">
                          <a:solidFill>
                            <a:schemeClr val="accent5">
                              <a:lumMod val="50000"/>
                            </a:schemeClr>
                          </a:solidFill>
                          <a:latin typeface="Century Gothic" panose="020B0502020202020204" pitchFamily="34" charset="0"/>
                        </a:rPr>
                        <a:t>[8/79/12] </a:t>
                      </a:r>
                      <a:r>
                        <a:rPr lang="de-DE" sz="1400" b="1" dirty="0">
                          <a:solidFill>
                            <a:schemeClr val="accent5">
                              <a:lumMod val="50000"/>
                            </a:schemeClr>
                          </a:solidFill>
                          <a:latin typeface="Century Gothic" panose="020B0502020202020204" pitchFamily="34" charset="0"/>
                        </a:rPr>
                        <a:t>wie sagt man </a:t>
                      </a:r>
                      <a:r>
                        <a:rPr lang="de-DE" sz="1400" dirty="0">
                          <a:solidFill>
                            <a:schemeClr val="accent5">
                              <a:lumMod val="50000"/>
                            </a:schemeClr>
                          </a:solidFill>
                          <a:latin typeface="Century Gothic" panose="020B0502020202020204" pitchFamily="34" charset="0"/>
                        </a:rPr>
                        <a:t>[28/48/36] </a:t>
                      </a:r>
                      <a:r>
                        <a:rPr lang="de-DE" sz="1400" b="1" dirty="0">
                          <a:solidFill>
                            <a:schemeClr val="accent5">
                              <a:lumMod val="50000"/>
                            </a:schemeClr>
                          </a:solidFill>
                          <a:latin typeface="Century Gothic" panose="020B0502020202020204" pitchFamily="34" charset="0"/>
                        </a:rPr>
                        <a:t>wie schreibt man</a:t>
                      </a:r>
                      <a:r>
                        <a:rPr lang="de-DE" sz="1400" dirty="0">
                          <a:solidFill>
                            <a:schemeClr val="accent5">
                              <a:lumMod val="50000"/>
                            </a:schemeClr>
                          </a:solidFill>
                          <a:latin typeface="Century Gothic" panose="020B0502020202020204" pitchFamily="34" charset="0"/>
                        </a:rPr>
                        <a:t> [28/247/48] </a:t>
                      </a:r>
                      <a:r>
                        <a:rPr lang="de-DE" sz="1400" b="1" dirty="0">
                          <a:solidFill>
                            <a:schemeClr val="accent5">
                              <a:lumMod val="50000"/>
                            </a:schemeClr>
                          </a:solidFill>
                          <a:latin typeface="Century Gothic" panose="020B0502020202020204" pitchFamily="34" charset="0"/>
                        </a:rPr>
                        <a:t>das ist (nicht) klar  das Wort </a:t>
                      </a:r>
                      <a:r>
                        <a:rPr lang="de-DE" sz="1400" dirty="0">
                          <a:solidFill>
                            <a:schemeClr val="accent5">
                              <a:lumMod val="50000"/>
                            </a:schemeClr>
                          </a:solidFill>
                          <a:latin typeface="Century Gothic" panose="020B0502020202020204" pitchFamily="34" charset="0"/>
                        </a:rPr>
                        <a:t>[243] </a:t>
                      </a:r>
                      <a:r>
                        <a:rPr lang="de-DE" sz="1400" b="1" dirty="0">
                          <a:solidFill>
                            <a:schemeClr val="accent5">
                              <a:lumMod val="50000"/>
                            </a:schemeClr>
                          </a:solidFill>
                          <a:latin typeface="Century Gothic" panose="020B0502020202020204" pitchFamily="34" charset="0"/>
                        </a:rPr>
                        <a:t>nicht wahr? </a:t>
                      </a:r>
                      <a:r>
                        <a:rPr lang="de-DE" sz="1400" dirty="0">
                          <a:solidFill>
                            <a:schemeClr val="accent5">
                              <a:lumMod val="50000"/>
                            </a:schemeClr>
                          </a:solidFill>
                          <a:latin typeface="Century Gothic" panose="020B0502020202020204" pitchFamily="34" charset="0"/>
                        </a:rPr>
                        <a:t>[14/662] </a:t>
                      </a:r>
                      <a:r>
                        <a:rPr lang="de-DE" sz="1400" b="1" dirty="0">
                          <a:solidFill>
                            <a:schemeClr val="accent5">
                              <a:lumMod val="50000"/>
                            </a:schemeClr>
                          </a:solidFill>
                          <a:latin typeface="Century Gothic" panose="020B0502020202020204" pitchFamily="34" charset="0"/>
                        </a:rPr>
                        <a:t>Ist es warm/kalt heute?</a:t>
                      </a:r>
                      <a:r>
                        <a:rPr lang="de-DE" sz="1400" dirty="0">
                          <a:solidFill>
                            <a:schemeClr val="accent5">
                              <a:lumMod val="50000"/>
                            </a:schemeClr>
                          </a:solidFill>
                          <a:latin typeface="Century Gothic" panose="020B0502020202020204" pitchFamily="34" charset="0"/>
                        </a:rPr>
                        <a:t> </a:t>
                      </a:r>
                      <a:r>
                        <a:rPr lang="de-DE" sz="1400" b="1" dirty="0">
                          <a:solidFill>
                            <a:schemeClr val="accent5">
                              <a:lumMod val="50000"/>
                            </a:schemeClr>
                          </a:solidFill>
                          <a:latin typeface="Century Gothic" panose="020B0502020202020204" pitchFamily="34" charset="0"/>
                        </a:rPr>
                        <a:t>Wer hat einen Grund / eine Frage / ein Beispiel / ein Problem? Wer ist der/die/das erste? Lieblings- </a:t>
                      </a:r>
                      <a:r>
                        <a:rPr lang="de-DE" sz="1400" dirty="0">
                          <a:solidFill>
                            <a:schemeClr val="accent5">
                              <a:lumMod val="50000"/>
                            </a:schemeClr>
                          </a:solidFill>
                          <a:latin typeface="Century Gothic" panose="020B0502020202020204" pitchFamily="34" charset="0"/>
                        </a:rPr>
                        <a:t>[&gt;4034] </a:t>
                      </a:r>
                      <a:r>
                        <a:rPr lang="de-DE" sz="1400" b="1" dirty="0">
                          <a:solidFill>
                            <a:schemeClr val="accent5">
                              <a:lumMod val="50000"/>
                            </a:schemeClr>
                          </a:solidFill>
                          <a:latin typeface="Century Gothic" panose="020B0502020202020204" pitchFamily="34" charset="0"/>
                        </a:rPr>
                        <a:t>schreiben </a:t>
                      </a:r>
                      <a:r>
                        <a:rPr lang="de-DE" sz="1400" dirty="0">
                          <a:solidFill>
                            <a:schemeClr val="accent5">
                              <a:lumMod val="50000"/>
                            </a:schemeClr>
                          </a:solidFill>
                          <a:latin typeface="Century Gothic" panose="020B0502020202020204" pitchFamily="34" charset="0"/>
                        </a:rPr>
                        <a:t>[245] </a:t>
                      </a:r>
                      <a:r>
                        <a:rPr lang="de-DE" sz="1400" b="1" dirty="0">
                          <a:solidFill>
                            <a:schemeClr val="accent5">
                              <a:lumMod val="50000"/>
                            </a:schemeClr>
                          </a:solidFill>
                          <a:latin typeface="Century Gothic" panose="020B0502020202020204" pitchFamily="34" charset="0"/>
                        </a:rPr>
                        <a:t>spielen </a:t>
                      </a:r>
                      <a:r>
                        <a:rPr lang="de-DE" sz="1400" dirty="0">
                          <a:solidFill>
                            <a:schemeClr val="accent5">
                              <a:lumMod val="50000"/>
                            </a:schemeClr>
                          </a:solidFill>
                          <a:latin typeface="Century Gothic" panose="020B0502020202020204" pitchFamily="34" charset="0"/>
                        </a:rPr>
                        <a:t>[197] </a:t>
                      </a:r>
                      <a:r>
                        <a:rPr lang="de-DE" sz="1400" b="1" dirty="0">
                          <a:solidFill>
                            <a:schemeClr val="accent5">
                              <a:lumMod val="50000"/>
                            </a:schemeClr>
                          </a:solidFill>
                          <a:latin typeface="Century Gothic" panose="020B0502020202020204" pitchFamily="34" charset="0"/>
                        </a:rPr>
                        <a:t>reden</a:t>
                      </a:r>
                      <a:r>
                        <a:rPr lang="de-DE" sz="1400" dirty="0">
                          <a:solidFill>
                            <a:schemeClr val="accent5">
                              <a:lumMod val="50000"/>
                            </a:schemeClr>
                          </a:solidFill>
                          <a:latin typeface="Century Gothic" panose="020B0502020202020204" pitchFamily="34" charset="0"/>
                        </a:rPr>
                        <a:t> [356] </a:t>
                      </a:r>
                      <a:r>
                        <a:rPr lang="de-DE" sz="1400" b="1" dirty="0">
                          <a:solidFill>
                            <a:schemeClr val="accent5">
                              <a:lumMod val="50000"/>
                            </a:schemeClr>
                          </a:solidFill>
                          <a:latin typeface="Century Gothic" panose="020B0502020202020204" pitchFamily="34" charset="0"/>
                        </a:rPr>
                        <a:t>lernen</a:t>
                      </a:r>
                      <a:r>
                        <a:rPr lang="de-DE" sz="1400" dirty="0">
                          <a:solidFill>
                            <a:schemeClr val="accent5">
                              <a:lumMod val="50000"/>
                            </a:schemeClr>
                          </a:solidFill>
                          <a:latin typeface="Century Gothic" panose="020B0502020202020204" pitchFamily="34" charset="0"/>
                        </a:rPr>
                        <a:t> [203] </a:t>
                      </a:r>
                      <a:r>
                        <a:rPr lang="de-DE" sz="1400" b="1" dirty="0">
                          <a:solidFill>
                            <a:schemeClr val="accent5">
                              <a:lumMod val="50000"/>
                            </a:schemeClr>
                          </a:solidFill>
                          <a:latin typeface="Century Gothic" panose="020B0502020202020204" pitchFamily="34" charset="0"/>
                        </a:rPr>
                        <a:t>machen</a:t>
                      </a:r>
                      <a:r>
                        <a:rPr lang="de-DE" sz="1400" dirty="0">
                          <a:solidFill>
                            <a:schemeClr val="accent5">
                              <a:lumMod val="50000"/>
                            </a:schemeClr>
                          </a:solidFill>
                          <a:latin typeface="Century Gothic" panose="020B0502020202020204" pitchFamily="34" charset="0"/>
                        </a:rPr>
                        <a:t> [49] </a:t>
                      </a:r>
                      <a:r>
                        <a:rPr lang="de-DE" sz="1400" b="1" dirty="0">
                          <a:solidFill>
                            <a:schemeClr val="accent5">
                              <a:lumMod val="50000"/>
                            </a:schemeClr>
                          </a:solidFill>
                          <a:latin typeface="Century Gothic" panose="020B0502020202020204" pitchFamily="34" charset="0"/>
                        </a:rPr>
                        <a:t>die Aufgabe </a:t>
                      </a:r>
                      <a:r>
                        <a:rPr lang="de-DE" sz="1400" dirty="0">
                          <a:solidFill>
                            <a:schemeClr val="accent5">
                              <a:lumMod val="50000"/>
                            </a:schemeClr>
                          </a:solidFill>
                          <a:latin typeface="Century Gothic" panose="020B0502020202020204" pitchFamily="34" charset="0"/>
                        </a:rPr>
                        <a:t>[317] </a:t>
                      </a:r>
                      <a:r>
                        <a:rPr lang="de-DE" sz="1400" b="1" dirty="0">
                          <a:solidFill>
                            <a:schemeClr val="accent5">
                              <a:lumMod val="50000"/>
                            </a:schemeClr>
                          </a:solidFill>
                          <a:latin typeface="Century Gothic" panose="020B0502020202020204" pitchFamily="34" charset="0"/>
                        </a:rPr>
                        <a:t>im Klassenzimmer </a:t>
                      </a:r>
                      <a:r>
                        <a:rPr lang="de-DE" sz="1400" dirty="0">
                          <a:solidFill>
                            <a:schemeClr val="accent5">
                              <a:lumMod val="50000"/>
                            </a:schemeClr>
                          </a:solidFill>
                          <a:latin typeface="Century Gothic" panose="020B0502020202020204" pitchFamily="34" charset="0"/>
                        </a:rPr>
                        <a:t>[609/619] </a:t>
                      </a:r>
                      <a:r>
                        <a:rPr lang="de-DE" sz="1400" b="1" dirty="0">
                          <a:solidFill>
                            <a:schemeClr val="accent5">
                              <a:lumMod val="50000"/>
                            </a:schemeClr>
                          </a:solidFill>
                          <a:latin typeface="Century Gothic" panose="020B0502020202020204" pitchFamily="34" charset="0"/>
                        </a:rPr>
                        <a:t>im Unterricht </a:t>
                      </a:r>
                      <a:r>
                        <a:rPr lang="de-DE" sz="1400" dirty="0">
                          <a:solidFill>
                            <a:schemeClr val="accent5">
                              <a:lumMod val="50000"/>
                            </a:schemeClr>
                          </a:solidFill>
                          <a:latin typeface="Century Gothic" panose="020B0502020202020204" pitchFamily="34" charset="0"/>
                        </a:rPr>
                        <a:t>[1107] </a:t>
                      </a:r>
                      <a:r>
                        <a:rPr lang="de-DE" sz="1400" b="1" dirty="0">
                          <a:solidFill>
                            <a:schemeClr val="accent5">
                              <a:lumMod val="50000"/>
                            </a:schemeClr>
                          </a:solidFill>
                          <a:latin typeface="Century Gothic" panose="020B0502020202020204" pitchFamily="34" charset="0"/>
                        </a:rPr>
                        <a:t>in der Schule </a:t>
                      </a:r>
                      <a:r>
                        <a:rPr lang="de-DE" sz="1400" dirty="0">
                          <a:solidFill>
                            <a:schemeClr val="accent5">
                              <a:lumMod val="50000"/>
                            </a:schemeClr>
                          </a:solidFill>
                          <a:latin typeface="Century Gothic" panose="020B0502020202020204" pitchFamily="34" charset="0"/>
                        </a:rPr>
                        <a:t>[208] </a:t>
                      </a:r>
                      <a:r>
                        <a:rPr lang="de-DE" sz="1400" b="1" dirty="0">
                          <a:solidFill>
                            <a:schemeClr val="accent5">
                              <a:lumMod val="50000"/>
                            </a:schemeClr>
                          </a:solidFill>
                          <a:latin typeface="Century Gothic" panose="020B0502020202020204" pitchFamily="34" charset="0"/>
                        </a:rPr>
                        <a:t>mit Freunden </a:t>
                      </a:r>
                      <a:r>
                        <a:rPr lang="de-DE" sz="1400" dirty="0">
                          <a:solidFill>
                            <a:schemeClr val="accent5">
                              <a:lumMod val="50000"/>
                            </a:schemeClr>
                          </a:solidFill>
                          <a:latin typeface="Century Gothic" panose="020B0502020202020204" pitchFamily="34" charset="0"/>
                        </a:rPr>
                        <a:t>[13/327] </a:t>
                      </a:r>
                      <a:r>
                        <a:rPr lang="de-DE" sz="1400" b="1" dirty="0">
                          <a:solidFill>
                            <a:schemeClr val="accent5">
                              <a:lumMod val="50000"/>
                            </a:schemeClr>
                          </a:solidFill>
                          <a:latin typeface="Century Gothic" panose="020B0502020202020204" pitchFamily="34" charset="0"/>
                        </a:rPr>
                        <a:t>ich verstehe (nicht), nochmal, bitte Hausaufgaben, arbeiten </a:t>
                      </a:r>
                      <a:r>
                        <a:rPr lang="de-DE" sz="1400" dirty="0">
                          <a:solidFill>
                            <a:schemeClr val="accent5">
                              <a:lumMod val="50000"/>
                            </a:schemeClr>
                          </a:solidFill>
                          <a:latin typeface="Century Gothic" panose="020B0502020202020204" pitchFamily="34" charset="0"/>
                        </a:rPr>
                        <a:t>[200] </a:t>
                      </a:r>
                      <a:r>
                        <a:rPr lang="de-DE" sz="1400" b="1" dirty="0">
                          <a:solidFill>
                            <a:schemeClr val="accent5">
                              <a:lumMod val="50000"/>
                            </a:schemeClr>
                          </a:solidFill>
                          <a:latin typeface="Century Gothic" panose="020B0502020202020204" pitchFamily="34" charset="0"/>
                        </a:rPr>
                        <a:t>zu Hause </a:t>
                      </a:r>
                      <a:r>
                        <a:rPr lang="de-DE" sz="1400" dirty="0">
                          <a:solidFill>
                            <a:schemeClr val="accent5">
                              <a:lumMod val="50000"/>
                            </a:schemeClr>
                          </a:solidFill>
                          <a:latin typeface="Century Gothic" panose="020B0502020202020204" pitchFamily="34" charset="0"/>
                        </a:rPr>
                        <a:t>[6/159] </a:t>
                      </a:r>
                      <a:r>
                        <a:rPr lang="de-DE" sz="1400" b="1" dirty="0">
                          <a:solidFill>
                            <a:schemeClr val="accent5">
                              <a:lumMod val="50000"/>
                            </a:schemeClr>
                          </a:solidFill>
                          <a:latin typeface="Century Gothic" panose="020B0502020202020204" pitchFamily="34" charset="0"/>
                        </a:rPr>
                        <a:t>die Liste </a:t>
                      </a:r>
                      <a:r>
                        <a:rPr lang="de-DE" sz="1400" dirty="0">
                          <a:solidFill>
                            <a:schemeClr val="accent5">
                              <a:lumMod val="50000"/>
                            </a:schemeClr>
                          </a:solidFill>
                          <a:latin typeface="Century Gothic" panose="020B0502020202020204" pitchFamily="34" charset="0"/>
                        </a:rPr>
                        <a:t>[1975] </a:t>
                      </a:r>
                      <a:r>
                        <a:rPr lang="de-DE" sz="1400" b="1" dirty="0">
                          <a:solidFill>
                            <a:schemeClr val="accent5">
                              <a:lumMod val="50000"/>
                            </a:schemeClr>
                          </a:solidFill>
                          <a:latin typeface="Century Gothic" panose="020B0502020202020204" pitchFamily="34" charset="0"/>
                        </a:rPr>
                        <a:t>hören</a:t>
                      </a:r>
                      <a:r>
                        <a:rPr lang="de-DE" sz="1400" dirty="0">
                          <a:solidFill>
                            <a:schemeClr val="accent5">
                              <a:lumMod val="50000"/>
                            </a:schemeClr>
                          </a:solidFill>
                          <a:latin typeface="Century Gothic" panose="020B0502020202020204" pitchFamily="34" charset="0"/>
                        </a:rPr>
                        <a:t> [1557] </a:t>
                      </a:r>
                      <a:r>
                        <a:rPr lang="de-DE" sz="1400" b="1" dirty="0">
                          <a:solidFill>
                            <a:schemeClr val="accent5">
                              <a:lumMod val="50000"/>
                            </a:schemeClr>
                          </a:solidFill>
                          <a:latin typeface="Century Gothic" panose="020B0502020202020204" pitchFamily="34" charset="0"/>
                        </a:rPr>
                        <a:t>zeigen</a:t>
                      </a:r>
                      <a:r>
                        <a:rPr lang="de-DE" sz="1400" dirty="0">
                          <a:solidFill>
                            <a:schemeClr val="accent5">
                              <a:lumMod val="50000"/>
                            </a:schemeClr>
                          </a:solidFill>
                          <a:latin typeface="Century Gothic" panose="020B0502020202020204" pitchFamily="34" charset="0"/>
                        </a:rPr>
                        <a:t> [154</a:t>
                      </a:r>
                      <a:r>
                        <a:rPr lang="de-DE" sz="1400" b="1" dirty="0">
                          <a:solidFill>
                            <a:schemeClr val="accent5">
                              <a:lumMod val="50000"/>
                            </a:schemeClr>
                          </a:solidFill>
                          <a:latin typeface="Century Gothic" panose="020B0502020202020204" pitchFamily="34" charset="0"/>
                        </a:rPr>
                        <a:t>]  zuhören</a:t>
                      </a:r>
                      <a:r>
                        <a:rPr lang="de-DE" sz="1400" dirty="0">
                          <a:solidFill>
                            <a:schemeClr val="accent5">
                              <a:lumMod val="50000"/>
                            </a:schemeClr>
                          </a:solidFill>
                          <a:latin typeface="Century Gothic" panose="020B0502020202020204" pitchFamily="34" charset="0"/>
                        </a:rPr>
                        <a:t> [1946] </a:t>
                      </a:r>
                      <a:r>
                        <a:rPr lang="de-DE" sz="1400" b="1" dirty="0">
                          <a:solidFill>
                            <a:schemeClr val="accent5">
                              <a:lumMod val="50000"/>
                            </a:schemeClr>
                          </a:solidFill>
                          <a:latin typeface="Century Gothic" panose="020B0502020202020204" pitchFamily="34" charset="0"/>
                        </a:rPr>
                        <a:t>sprechen</a:t>
                      </a:r>
                      <a:r>
                        <a:rPr lang="de-DE" sz="1400" dirty="0">
                          <a:solidFill>
                            <a:schemeClr val="accent5">
                              <a:lumMod val="50000"/>
                            </a:schemeClr>
                          </a:solidFill>
                          <a:latin typeface="Century Gothic" panose="020B0502020202020204" pitchFamily="34" charset="0"/>
                        </a:rPr>
                        <a:t> [157] </a:t>
                      </a:r>
                      <a:r>
                        <a:rPr lang="de-DE" sz="1400" b="1" dirty="0">
                          <a:solidFill>
                            <a:schemeClr val="accent5">
                              <a:lumMod val="50000"/>
                            </a:schemeClr>
                          </a:solidFill>
                          <a:latin typeface="Century Gothic" panose="020B0502020202020204" pitchFamily="34" charset="0"/>
                        </a:rPr>
                        <a:t>lesen </a:t>
                      </a:r>
                      <a:r>
                        <a:rPr lang="de-DE" sz="1400" dirty="0">
                          <a:solidFill>
                            <a:schemeClr val="accent5">
                              <a:lumMod val="50000"/>
                            </a:schemeClr>
                          </a:solidFill>
                          <a:latin typeface="Century Gothic" panose="020B0502020202020204" pitchFamily="34" charset="0"/>
                        </a:rPr>
                        <a:t>[323] </a:t>
                      </a:r>
                      <a:r>
                        <a:rPr lang="de-DE" sz="1400" b="1" dirty="0">
                          <a:solidFill>
                            <a:schemeClr val="accent5">
                              <a:lumMod val="50000"/>
                            </a:schemeClr>
                          </a:solidFill>
                          <a:latin typeface="Century Gothic" panose="020B0502020202020204" pitchFamily="34" charset="0"/>
                        </a:rPr>
                        <a:t>wiederholen </a:t>
                      </a:r>
                      <a:r>
                        <a:rPr lang="de-DE" sz="1400" dirty="0">
                          <a:solidFill>
                            <a:schemeClr val="accent5">
                              <a:lumMod val="50000"/>
                            </a:schemeClr>
                          </a:solidFill>
                          <a:latin typeface="Century Gothic" panose="020B0502020202020204" pitchFamily="34" charset="0"/>
                        </a:rPr>
                        <a:t>[1044] </a:t>
                      </a:r>
                      <a:r>
                        <a:rPr lang="de-DE" sz="1400" b="1" dirty="0">
                          <a:solidFill>
                            <a:schemeClr val="accent5">
                              <a:lumMod val="50000"/>
                            </a:schemeClr>
                          </a:solidFill>
                          <a:latin typeface="Century Gothic" panose="020B0502020202020204" pitchFamily="34" charset="0"/>
                        </a:rPr>
                        <a:t>die Antwort </a:t>
                      </a:r>
                      <a:r>
                        <a:rPr lang="de-DE" sz="1400" dirty="0">
                          <a:solidFill>
                            <a:schemeClr val="accent5">
                              <a:lumMod val="50000"/>
                            </a:schemeClr>
                          </a:solidFill>
                          <a:latin typeface="Century Gothic" panose="020B0502020202020204" pitchFamily="34" charset="0"/>
                        </a:rPr>
                        <a:t>[707]  </a:t>
                      </a:r>
                      <a:r>
                        <a:rPr lang="de-DE" sz="1400" b="1" dirty="0">
                          <a:solidFill>
                            <a:schemeClr val="accent5">
                              <a:lumMod val="50000"/>
                            </a:schemeClr>
                          </a:solidFill>
                          <a:latin typeface="Century Gothic" panose="020B0502020202020204" pitchFamily="34" charset="0"/>
                        </a:rPr>
                        <a:t>freiwillig</a:t>
                      </a:r>
                      <a:r>
                        <a:rPr lang="de-DE" sz="1400" dirty="0">
                          <a:solidFill>
                            <a:schemeClr val="accent5">
                              <a:lumMod val="50000"/>
                            </a:schemeClr>
                          </a:solidFill>
                          <a:latin typeface="Century Gothic" panose="020B0502020202020204" pitchFamily="34" charset="0"/>
                        </a:rPr>
                        <a:t> [1714] </a:t>
                      </a:r>
                      <a:r>
                        <a:rPr lang="de-DE" sz="1400" b="1" dirty="0">
                          <a:solidFill>
                            <a:schemeClr val="accent5">
                              <a:lumMod val="50000"/>
                            </a:schemeClr>
                          </a:solidFill>
                          <a:latin typeface="Century Gothic" panose="020B0502020202020204" pitchFamily="34" charset="0"/>
                        </a:rPr>
                        <a:t>Wie viele? </a:t>
                      </a:r>
                      <a:r>
                        <a:rPr lang="de-DE" sz="1400" dirty="0">
                          <a:solidFill>
                            <a:schemeClr val="accent5">
                              <a:lumMod val="50000"/>
                            </a:schemeClr>
                          </a:solidFill>
                          <a:latin typeface="Century Gothic" panose="020B0502020202020204" pitchFamily="34" charset="0"/>
                        </a:rPr>
                        <a:t>[28, 60] </a:t>
                      </a:r>
                      <a:r>
                        <a:rPr lang="de-DE" sz="1400" b="1" dirty="0">
                          <a:solidFill>
                            <a:schemeClr val="accent5">
                              <a:lumMod val="50000"/>
                            </a:schemeClr>
                          </a:solidFill>
                          <a:latin typeface="Century Gothic" panose="020B0502020202020204" pitchFamily="34" charset="0"/>
                        </a:rPr>
                        <a:t>spät</a:t>
                      </a:r>
                      <a:r>
                        <a:rPr lang="de-DE" sz="1400" dirty="0">
                          <a:solidFill>
                            <a:schemeClr val="accent5">
                              <a:lumMod val="50000"/>
                            </a:schemeClr>
                          </a:solidFill>
                          <a:latin typeface="Century Gothic" panose="020B0502020202020204" pitchFamily="34" charset="0"/>
                        </a:rPr>
                        <a:t> [171] </a:t>
                      </a:r>
                      <a:r>
                        <a:rPr lang="de-DE" sz="1400" b="1" dirty="0">
                          <a:solidFill>
                            <a:schemeClr val="accent5">
                              <a:lumMod val="50000"/>
                            </a:schemeClr>
                          </a:solidFill>
                          <a:latin typeface="Century Gothic" panose="020B0502020202020204" pitchFamily="34" charset="0"/>
                        </a:rPr>
                        <a:t>erklären</a:t>
                      </a:r>
                      <a:r>
                        <a:rPr lang="de-DE" sz="1400" b="1" baseline="0" dirty="0">
                          <a:solidFill>
                            <a:schemeClr val="accent5">
                              <a:lumMod val="50000"/>
                            </a:schemeClr>
                          </a:solidFill>
                          <a:latin typeface="Century Gothic" panose="020B0502020202020204" pitchFamily="34" charset="0"/>
                        </a:rPr>
                        <a:t> </a:t>
                      </a:r>
                      <a:r>
                        <a:rPr lang="de-DE" sz="1400" baseline="0" dirty="0">
                          <a:solidFill>
                            <a:schemeClr val="accent5">
                              <a:lumMod val="50000"/>
                            </a:schemeClr>
                          </a:solidFill>
                          <a:latin typeface="Century Gothic" panose="020B0502020202020204" pitchFamily="34" charset="0"/>
                        </a:rPr>
                        <a:t>[250] </a:t>
                      </a:r>
                      <a:r>
                        <a:rPr lang="de-DE" sz="1400" b="1" dirty="0">
                          <a:solidFill>
                            <a:schemeClr val="accent5">
                              <a:lumMod val="50000"/>
                            </a:schemeClr>
                          </a:solidFill>
                          <a:latin typeface="Century Gothic" panose="020B0502020202020204" pitchFamily="34" charset="0"/>
                        </a:rPr>
                        <a:t>die Idee </a:t>
                      </a:r>
                      <a:r>
                        <a:rPr lang="de-DE" sz="1400" dirty="0">
                          <a:solidFill>
                            <a:schemeClr val="accent5">
                              <a:lumMod val="50000"/>
                            </a:schemeClr>
                          </a:solidFill>
                          <a:latin typeface="Century Gothic" panose="020B0502020202020204" pitchFamily="34" charset="0"/>
                        </a:rPr>
                        <a:t>[641]</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s-ES" sz="1400" b="1" dirty="0">
                          <a:solidFill>
                            <a:schemeClr val="accent5">
                              <a:lumMod val="50000"/>
                            </a:schemeClr>
                          </a:solidFill>
                          <a:latin typeface="Century Gothic" panose="020B0502020202020204" pitchFamily="34" charset="0"/>
                        </a:rPr>
                        <a:t>estar</a:t>
                      </a:r>
                      <a:r>
                        <a:rPr lang="es-ES" sz="1400" baseline="0" dirty="0">
                          <a:solidFill>
                            <a:schemeClr val="accent5">
                              <a:lumMod val="50000"/>
                            </a:schemeClr>
                          </a:solidFill>
                          <a:latin typeface="Century Gothic" panose="020B0502020202020204" pitchFamily="34" charset="0"/>
                        </a:rPr>
                        <a:t> [21] </a:t>
                      </a:r>
                      <a:r>
                        <a:rPr lang="es-ES" sz="1400" b="1" dirty="0">
                          <a:solidFill>
                            <a:schemeClr val="accent5">
                              <a:lumMod val="50000"/>
                            </a:schemeClr>
                          </a:solidFill>
                          <a:latin typeface="Century Gothic" panose="020B0502020202020204" pitchFamily="34" charset="0"/>
                        </a:rPr>
                        <a:t>¿dónde? </a:t>
                      </a:r>
                      <a:r>
                        <a:rPr lang="es-ES" sz="1400" dirty="0">
                          <a:solidFill>
                            <a:schemeClr val="accent5">
                              <a:lumMod val="50000"/>
                            </a:schemeClr>
                          </a:solidFill>
                          <a:latin typeface="Century Gothic" panose="020B0502020202020204" pitchFamily="34" charset="0"/>
                        </a:rPr>
                        <a:t>[161] </a:t>
                      </a:r>
                      <a:r>
                        <a:rPr lang="es-ES" sz="1400" b="1" dirty="0">
                          <a:solidFill>
                            <a:schemeClr val="accent5">
                              <a:lumMod val="50000"/>
                            </a:schemeClr>
                          </a:solidFill>
                          <a:latin typeface="Century Gothic" panose="020B0502020202020204" pitchFamily="34" charset="0"/>
                        </a:rPr>
                        <a:t>en</a:t>
                      </a:r>
                      <a:r>
                        <a:rPr lang="es-ES" sz="1400" dirty="0">
                          <a:solidFill>
                            <a:schemeClr val="accent5">
                              <a:lumMod val="50000"/>
                            </a:schemeClr>
                          </a:solidFill>
                          <a:latin typeface="Century Gothic" panose="020B0502020202020204" pitchFamily="34" charset="0"/>
                        </a:rPr>
                        <a:t> [5] </a:t>
                      </a:r>
                      <a:r>
                        <a:rPr lang="es-ES" sz="1400" b="1" dirty="0">
                          <a:solidFill>
                            <a:schemeClr val="accent5">
                              <a:lumMod val="50000"/>
                            </a:schemeClr>
                          </a:solidFill>
                          <a:latin typeface="Century Gothic" panose="020B0502020202020204" pitchFamily="34" charset="0"/>
                        </a:rPr>
                        <a:t>¡hola! </a:t>
                      </a:r>
                      <a:r>
                        <a:rPr lang="es-ES" sz="1400" dirty="0">
                          <a:solidFill>
                            <a:schemeClr val="accent5">
                              <a:lumMod val="50000"/>
                            </a:schemeClr>
                          </a:solidFill>
                          <a:latin typeface="Century Gothic" panose="020B0502020202020204" pitchFamily="34" charset="0"/>
                        </a:rPr>
                        <a:t>[1245] </a:t>
                      </a:r>
                      <a:r>
                        <a:rPr lang="es-ES" sz="1400" b="1" dirty="0">
                          <a:solidFill>
                            <a:schemeClr val="accent5">
                              <a:lumMod val="50000"/>
                            </a:schemeClr>
                          </a:solidFill>
                          <a:latin typeface="Century Gothic" panose="020B0502020202020204" pitchFamily="34" charset="0"/>
                        </a:rPr>
                        <a:t>¡hasta luego! </a:t>
                      </a:r>
                      <a:r>
                        <a:rPr lang="es-ES" sz="1400" dirty="0">
                          <a:solidFill>
                            <a:schemeClr val="accent5">
                              <a:lumMod val="50000"/>
                            </a:schemeClr>
                          </a:solidFill>
                          <a:latin typeface="Century Gothic" panose="020B0502020202020204" pitchFamily="34" charset="0"/>
                        </a:rPr>
                        <a:t>[N/A] </a:t>
                      </a:r>
                      <a:r>
                        <a:rPr lang="es-ES" sz="1400" b="1" dirty="0">
                          <a:solidFill>
                            <a:schemeClr val="accent5">
                              <a:lumMod val="50000"/>
                            </a:schemeClr>
                          </a:solidFill>
                          <a:latin typeface="Century Gothic" panose="020B0502020202020204" pitchFamily="34" charset="0"/>
                        </a:rPr>
                        <a:t>deberes </a:t>
                      </a:r>
                      <a:r>
                        <a:rPr lang="es-ES" sz="1400" dirty="0">
                          <a:solidFill>
                            <a:schemeClr val="accent5">
                              <a:lumMod val="50000"/>
                            </a:schemeClr>
                          </a:solidFill>
                          <a:latin typeface="Century Gothic" panose="020B0502020202020204" pitchFamily="34" charset="0"/>
                        </a:rPr>
                        <a:t>[2187] </a:t>
                      </a:r>
                      <a:r>
                        <a:rPr lang="es-ES" sz="1400" b="1" dirty="0">
                          <a:solidFill>
                            <a:schemeClr val="accent5">
                              <a:lumMod val="50000"/>
                            </a:schemeClr>
                          </a:solidFill>
                          <a:latin typeface="Century Gothic" panose="020B0502020202020204" pitchFamily="34" charset="0"/>
                        </a:rPr>
                        <a:t>¿cómo? </a:t>
                      </a:r>
                      <a:r>
                        <a:rPr lang="es-ES" sz="1400" dirty="0">
                          <a:solidFill>
                            <a:schemeClr val="accent5">
                              <a:lumMod val="50000"/>
                            </a:schemeClr>
                          </a:solidFill>
                          <a:latin typeface="Century Gothic" panose="020B0502020202020204" pitchFamily="34" charset="0"/>
                        </a:rPr>
                        <a:t>[151] </a:t>
                      </a:r>
                      <a:r>
                        <a:rPr lang="es-ES" sz="1400" b="1" dirty="0">
                          <a:solidFill>
                            <a:schemeClr val="accent5">
                              <a:lumMod val="50000"/>
                            </a:schemeClr>
                          </a:solidFill>
                          <a:latin typeface="Century Gothic" panose="020B0502020202020204" pitchFamily="34" charset="0"/>
                        </a:rPr>
                        <a:t>hoy</a:t>
                      </a:r>
                      <a:r>
                        <a:rPr lang="es-ES" sz="1400" dirty="0">
                          <a:solidFill>
                            <a:schemeClr val="accent5">
                              <a:lumMod val="50000"/>
                            </a:schemeClr>
                          </a:solidFill>
                          <a:latin typeface="Century Gothic" panose="020B0502020202020204" pitchFamily="34" charset="0"/>
                        </a:rPr>
                        <a:t> [167] </a:t>
                      </a:r>
                      <a:r>
                        <a:rPr lang="es-ES" sz="1400" b="1" dirty="0">
                          <a:solidFill>
                            <a:schemeClr val="accent5">
                              <a:lumMod val="50000"/>
                            </a:schemeClr>
                          </a:solidFill>
                          <a:latin typeface="Century Gothic" panose="020B0502020202020204" pitchFamily="34" charset="0"/>
                        </a:rPr>
                        <a:t>¿cómo se dice ... en inglés/español? ¿cómo se escribe? seguro </a:t>
                      </a:r>
                      <a:r>
                        <a:rPr lang="es-ES" sz="1400" b="0" dirty="0">
                          <a:solidFill>
                            <a:schemeClr val="accent5">
                              <a:lumMod val="50000"/>
                            </a:schemeClr>
                          </a:solidFill>
                          <a:latin typeface="Century Gothic" panose="020B0502020202020204" pitchFamily="34" charset="0"/>
                        </a:rPr>
                        <a:t>[407] </a:t>
                      </a:r>
                      <a:r>
                        <a:rPr lang="es-ES" sz="1400" b="1" dirty="0">
                          <a:solidFill>
                            <a:schemeClr val="accent5">
                              <a:lumMod val="50000"/>
                            </a:schemeClr>
                          </a:solidFill>
                          <a:latin typeface="Century Gothic" panose="020B0502020202020204" pitchFamily="34" charset="0"/>
                        </a:rPr>
                        <a:t>listo </a:t>
                      </a:r>
                      <a:r>
                        <a:rPr lang="es-ES" sz="1400" b="0" dirty="0">
                          <a:solidFill>
                            <a:schemeClr val="accent5">
                              <a:lumMod val="50000"/>
                            </a:schemeClr>
                          </a:solidFill>
                          <a:latin typeface="Century Gothic" panose="020B0502020202020204" pitchFamily="34" charset="0"/>
                        </a:rPr>
                        <a:t>[1684] </a:t>
                      </a:r>
                      <a:r>
                        <a:rPr lang="es-ES" sz="1400" b="1" dirty="0">
                          <a:solidFill>
                            <a:schemeClr val="accent5">
                              <a:lumMod val="50000"/>
                            </a:schemeClr>
                          </a:solidFill>
                          <a:latin typeface="Century Gothic" panose="020B0502020202020204" pitchFamily="34" charset="0"/>
                        </a:rPr>
                        <a:t>sí</a:t>
                      </a:r>
                      <a:r>
                        <a:rPr lang="es-ES" sz="1400" dirty="0">
                          <a:solidFill>
                            <a:schemeClr val="accent5">
                              <a:lumMod val="50000"/>
                            </a:schemeClr>
                          </a:solidFill>
                          <a:latin typeface="Century Gothic" panose="020B0502020202020204" pitchFamily="34" charset="0"/>
                        </a:rPr>
                        <a:t> [45] </a:t>
                      </a:r>
                      <a:r>
                        <a:rPr lang="es-ES" sz="1400" b="1" dirty="0">
                          <a:solidFill>
                            <a:schemeClr val="accent5">
                              <a:lumMod val="50000"/>
                            </a:schemeClr>
                          </a:solidFill>
                          <a:latin typeface="Century Gothic" panose="020B0502020202020204" pitchFamily="34" charset="0"/>
                        </a:rPr>
                        <a:t>no</a:t>
                      </a:r>
                      <a:r>
                        <a:rPr lang="es-ES" sz="1400" dirty="0">
                          <a:solidFill>
                            <a:schemeClr val="accent5">
                              <a:lumMod val="50000"/>
                            </a:schemeClr>
                          </a:solidFill>
                          <a:latin typeface="Century Gothic" panose="020B0502020202020204" pitchFamily="34" charset="0"/>
                        </a:rPr>
                        <a:t> [11] </a:t>
                      </a:r>
                      <a:r>
                        <a:rPr lang="es-ES" sz="1400" b="1" dirty="0">
                          <a:solidFill>
                            <a:schemeClr val="accent5">
                              <a:lumMod val="50000"/>
                            </a:schemeClr>
                          </a:solidFill>
                          <a:latin typeface="Century Gothic" panose="020B0502020202020204" pitchFamily="34" charset="0"/>
                        </a:rPr>
                        <a:t>y</a:t>
                      </a:r>
                      <a:r>
                        <a:rPr lang="es-ES" sz="1400" dirty="0">
                          <a:solidFill>
                            <a:schemeClr val="accent5">
                              <a:lumMod val="50000"/>
                            </a:schemeClr>
                          </a:solidFill>
                          <a:latin typeface="Century Gothic" panose="020B0502020202020204" pitchFamily="34" charset="0"/>
                        </a:rPr>
                        <a:t> [4] </a:t>
                      </a:r>
                      <a:r>
                        <a:rPr lang="es-ES" sz="1400" b="1" dirty="0">
                          <a:solidFill>
                            <a:schemeClr val="accent5">
                              <a:lumMod val="50000"/>
                            </a:schemeClr>
                          </a:solidFill>
                          <a:latin typeface="Century Gothic" panose="020B0502020202020204" pitchFamily="34" charset="0"/>
                        </a:rPr>
                        <a:t>marcar</a:t>
                      </a:r>
                      <a:r>
                        <a:rPr lang="es-ES" sz="1400" dirty="0">
                          <a:solidFill>
                            <a:schemeClr val="accent5">
                              <a:lumMod val="50000"/>
                            </a:schemeClr>
                          </a:solidFill>
                          <a:latin typeface="Century Gothic" panose="020B0502020202020204" pitchFamily="34" charset="0"/>
                        </a:rPr>
                        <a:t> [993] </a:t>
                      </a:r>
                      <a:r>
                        <a:rPr lang="es-ES" sz="1400" b="1" dirty="0">
                          <a:solidFill>
                            <a:schemeClr val="accent5">
                              <a:lumMod val="50000"/>
                            </a:schemeClr>
                          </a:solidFill>
                          <a:latin typeface="Century Gothic" panose="020B0502020202020204" pitchFamily="34" charset="0"/>
                        </a:rPr>
                        <a:t>correcto </a:t>
                      </a:r>
                      <a:r>
                        <a:rPr lang="es-ES" sz="1400" dirty="0">
                          <a:solidFill>
                            <a:schemeClr val="accent5">
                              <a:lumMod val="50000"/>
                            </a:schemeClr>
                          </a:solidFill>
                          <a:latin typeface="Century Gothic" panose="020B0502020202020204" pitchFamily="34" charset="0"/>
                        </a:rPr>
                        <a:t>[1467]</a:t>
                      </a:r>
                      <a:r>
                        <a:rPr lang="es-ES" sz="1400" baseline="0" dirty="0">
                          <a:solidFill>
                            <a:schemeClr val="accent5">
                              <a:lumMod val="50000"/>
                            </a:schemeClr>
                          </a:solidFill>
                          <a:latin typeface="Century Gothic" panose="020B0502020202020204" pitchFamily="34" charset="0"/>
                        </a:rPr>
                        <a:t> </a:t>
                      </a:r>
                      <a:r>
                        <a:rPr lang="es-ES" sz="1400" b="1" dirty="0">
                          <a:solidFill>
                            <a:schemeClr val="accent5">
                              <a:lumMod val="50000"/>
                            </a:schemeClr>
                          </a:solidFill>
                          <a:latin typeface="Century Gothic" panose="020B0502020202020204" pitchFamily="34" charset="0"/>
                        </a:rPr>
                        <a:t>opción</a:t>
                      </a:r>
                      <a:r>
                        <a:rPr lang="es-ES" sz="1400" dirty="0">
                          <a:solidFill>
                            <a:schemeClr val="accent5">
                              <a:lumMod val="50000"/>
                            </a:schemeClr>
                          </a:solidFill>
                          <a:latin typeface="Century Gothic" panose="020B0502020202020204" pitchFamily="34" charset="0"/>
                        </a:rPr>
                        <a:t> [1175] </a:t>
                      </a:r>
                      <a:r>
                        <a:rPr lang="es-ES" sz="1400" b="1" dirty="0">
                          <a:solidFill>
                            <a:schemeClr val="accent5">
                              <a:lumMod val="50000"/>
                            </a:schemeClr>
                          </a:solidFill>
                          <a:latin typeface="Century Gothic" panose="020B0502020202020204" pitchFamily="34" charset="0"/>
                        </a:rPr>
                        <a:t>tener</a:t>
                      </a:r>
                      <a:r>
                        <a:rPr lang="es-ES" sz="1400" dirty="0">
                          <a:solidFill>
                            <a:schemeClr val="accent5">
                              <a:lumMod val="50000"/>
                            </a:schemeClr>
                          </a:solidFill>
                          <a:latin typeface="Century Gothic" panose="020B0502020202020204" pitchFamily="34" charset="0"/>
                        </a:rPr>
                        <a:t> [19] </a:t>
                      </a:r>
                      <a:r>
                        <a:rPr lang="es-ES" sz="1400" b="1" dirty="0">
                          <a:solidFill>
                            <a:schemeClr val="accent5">
                              <a:lumMod val="50000"/>
                            </a:schemeClr>
                          </a:solidFill>
                          <a:latin typeface="Century Gothic" panose="020B0502020202020204" pitchFamily="34" charset="0"/>
                        </a:rPr>
                        <a:t>libro</a:t>
                      </a:r>
                      <a:r>
                        <a:rPr lang="es-ES" sz="1400" dirty="0">
                          <a:solidFill>
                            <a:schemeClr val="accent5">
                              <a:lumMod val="50000"/>
                            </a:schemeClr>
                          </a:solidFill>
                          <a:latin typeface="Century Gothic" panose="020B0502020202020204" pitchFamily="34" charset="0"/>
                        </a:rPr>
                        <a:t> [230] </a:t>
                      </a:r>
                      <a:r>
                        <a:rPr lang="es-ES" sz="1400" b="1" dirty="0">
                          <a:solidFill>
                            <a:schemeClr val="accent5">
                              <a:lumMod val="50000"/>
                            </a:schemeClr>
                          </a:solidFill>
                          <a:latin typeface="Century Gothic" panose="020B0502020202020204" pitchFamily="34" charset="0"/>
                        </a:rPr>
                        <a:t>¿qué? </a:t>
                      </a:r>
                      <a:r>
                        <a:rPr lang="es-ES" sz="1400" dirty="0">
                          <a:solidFill>
                            <a:schemeClr val="accent5">
                              <a:lumMod val="50000"/>
                            </a:schemeClr>
                          </a:solidFill>
                          <a:latin typeface="Century Gothic" panose="020B0502020202020204" pitchFamily="34" charset="0"/>
                        </a:rPr>
                        <a:t>[50] </a:t>
                      </a:r>
                      <a:r>
                        <a:rPr lang="es-ES" sz="1400" b="1" dirty="0">
                          <a:solidFill>
                            <a:schemeClr val="accent5">
                              <a:lumMod val="50000"/>
                            </a:schemeClr>
                          </a:solidFill>
                          <a:latin typeface="Century Gothic" panose="020B0502020202020204" pitchFamily="34" charset="0"/>
                        </a:rPr>
                        <a:t>nuevo</a:t>
                      </a:r>
                      <a:r>
                        <a:rPr lang="es-ES" sz="1400" dirty="0">
                          <a:solidFill>
                            <a:schemeClr val="accent5">
                              <a:lumMod val="50000"/>
                            </a:schemeClr>
                          </a:solidFill>
                          <a:latin typeface="Century Gothic" panose="020B0502020202020204" pitchFamily="34" charset="0"/>
                        </a:rPr>
                        <a:t> [94] </a:t>
                      </a:r>
                      <a:r>
                        <a:rPr lang="es-ES" sz="1400" b="1" dirty="0">
                          <a:solidFill>
                            <a:schemeClr val="accent5">
                              <a:lumMod val="50000"/>
                            </a:schemeClr>
                          </a:solidFill>
                          <a:latin typeface="Century Gothic" panose="020B0502020202020204" pitchFamily="34" charset="0"/>
                        </a:rPr>
                        <a:t>bolígrafo </a:t>
                      </a:r>
                      <a:r>
                        <a:rPr lang="es-ES" sz="1400" dirty="0">
                          <a:solidFill>
                            <a:schemeClr val="accent5">
                              <a:lumMod val="50000"/>
                            </a:schemeClr>
                          </a:solidFill>
                          <a:latin typeface="Century Gothic" panose="020B0502020202020204" pitchFamily="34" charset="0"/>
                        </a:rPr>
                        <a:t>[&gt;5000] </a:t>
                      </a:r>
                      <a:r>
                        <a:rPr lang="es-ES" sz="1400" b="1" dirty="0">
                          <a:solidFill>
                            <a:schemeClr val="accent5">
                              <a:lumMod val="50000"/>
                            </a:schemeClr>
                          </a:solidFill>
                          <a:latin typeface="Century Gothic" panose="020B0502020202020204" pitchFamily="34" charset="0"/>
                        </a:rPr>
                        <a:t>leer</a:t>
                      </a:r>
                      <a:r>
                        <a:rPr lang="es-ES" sz="1400" dirty="0">
                          <a:solidFill>
                            <a:schemeClr val="accent5">
                              <a:lumMod val="50000"/>
                            </a:schemeClr>
                          </a:solidFill>
                          <a:latin typeface="Century Gothic" panose="020B0502020202020204" pitchFamily="34" charset="0"/>
                        </a:rPr>
                        <a:t> [209] </a:t>
                      </a:r>
                      <a:r>
                        <a:rPr lang="es-ES" sz="1400" b="1" dirty="0">
                          <a:solidFill>
                            <a:schemeClr val="accent5">
                              <a:lumMod val="50000"/>
                            </a:schemeClr>
                          </a:solidFill>
                          <a:latin typeface="Century Gothic" panose="020B0502020202020204" pitchFamily="34" charset="0"/>
                        </a:rPr>
                        <a:t>frase</a:t>
                      </a:r>
                      <a:r>
                        <a:rPr lang="es-ES" sz="1400" dirty="0">
                          <a:solidFill>
                            <a:schemeClr val="accent5">
                              <a:lumMod val="50000"/>
                            </a:schemeClr>
                          </a:solidFill>
                          <a:latin typeface="Century Gothic" panose="020B0502020202020204" pitchFamily="34" charset="0"/>
                        </a:rPr>
                        <a:t> [1036]</a:t>
                      </a:r>
                      <a:r>
                        <a:rPr lang="es-ES" sz="1400" baseline="0" dirty="0">
                          <a:solidFill>
                            <a:schemeClr val="accent5">
                              <a:lumMod val="50000"/>
                            </a:schemeClr>
                          </a:solidFill>
                          <a:latin typeface="Century Gothic" panose="020B0502020202020204" pitchFamily="34" charset="0"/>
                        </a:rPr>
                        <a:t> </a:t>
                      </a:r>
                      <a:r>
                        <a:rPr lang="es-ES" sz="1400" b="1" dirty="0">
                          <a:solidFill>
                            <a:schemeClr val="accent5">
                              <a:lumMod val="50000"/>
                            </a:schemeClr>
                          </a:solidFill>
                          <a:latin typeface="Century Gothic" panose="020B0502020202020204" pitchFamily="34" charset="0"/>
                        </a:rPr>
                        <a:t>letra </a:t>
                      </a:r>
                      <a:r>
                        <a:rPr lang="es-ES" sz="1400" dirty="0">
                          <a:solidFill>
                            <a:schemeClr val="accent5">
                              <a:lumMod val="50000"/>
                            </a:schemeClr>
                          </a:solidFill>
                          <a:latin typeface="Century Gothic" panose="020B0502020202020204" pitchFamily="34" charset="0"/>
                        </a:rPr>
                        <a:t>[977] </a:t>
                      </a:r>
                      <a:r>
                        <a:rPr lang="es-ES" sz="1400" b="1" dirty="0">
                          <a:solidFill>
                            <a:schemeClr val="accent5">
                              <a:lumMod val="50000"/>
                            </a:schemeClr>
                          </a:solidFill>
                          <a:latin typeface="Century Gothic" panose="020B0502020202020204" pitchFamily="34" charset="0"/>
                        </a:rPr>
                        <a:t>papel </a:t>
                      </a:r>
                      <a:r>
                        <a:rPr lang="es-ES" sz="1400" b="0" dirty="0">
                          <a:solidFill>
                            <a:schemeClr val="accent5">
                              <a:lumMod val="50000"/>
                            </a:schemeClr>
                          </a:solidFill>
                          <a:latin typeface="Century Gothic" panose="020B0502020202020204" pitchFamily="34" charset="0"/>
                        </a:rPr>
                        <a:t>[393] </a:t>
                      </a:r>
                      <a:r>
                        <a:rPr lang="es-ES" sz="1400" b="1" dirty="0">
                          <a:solidFill>
                            <a:schemeClr val="accent5">
                              <a:lumMod val="50000"/>
                            </a:schemeClr>
                          </a:solidFill>
                          <a:latin typeface="Century Gothic" panose="020B0502020202020204" pitchFamily="34" charset="0"/>
                        </a:rPr>
                        <a:t>amigo</a:t>
                      </a:r>
                      <a:r>
                        <a:rPr lang="es-ES" sz="1400" b="0" dirty="0">
                          <a:solidFill>
                            <a:schemeClr val="accent5">
                              <a:lumMod val="50000"/>
                            </a:schemeClr>
                          </a:solidFill>
                          <a:latin typeface="Century Gothic" panose="020B0502020202020204" pitchFamily="34" charset="0"/>
                        </a:rPr>
                        <a:t> [210]</a:t>
                      </a:r>
                      <a:r>
                        <a:rPr lang="es-ES" sz="1400" b="0" baseline="0" dirty="0">
                          <a:solidFill>
                            <a:schemeClr val="accent5">
                              <a:lumMod val="50000"/>
                            </a:schemeClr>
                          </a:solidFill>
                          <a:latin typeface="Century Gothic" panose="020B0502020202020204" pitchFamily="34" charset="0"/>
                        </a:rPr>
                        <a:t> </a:t>
                      </a:r>
                      <a:r>
                        <a:rPr lang="es-ES" sz="1400" b="1" baseline="0" dirty="0">
                          <a:solidFill>
                            <a:schemeClr val="accent5">
                              <a:lumMod val="50000"/>
                            </a:schemeClr>
                          </a:solidFill>
                          <a:latin typeface="Century Gothic" panose="020B0502020202020204" pitchFamily="34" charset="0"/>
                        </a:rPr>
                        <a:t>teléfono </a:t>
                      </a:r>
                      <a:r>
                        <a:rPr lang="es-ES" sz="1400" b="0" baseline="0" dirty="0">
                          <a:solidFill>
                            <a:schemeClr val="accent5">
                              <a:lumMod val="50000"/>
                            </a:schemeClr>
                          </a:solidFill>
                          <a:latin typeface="Century Gothic" panose="020B0502020202020204" pitchFamily="34" charset="0"/>
                        </a:rPr>
                        <a:t>[866] </a:t>
                      </a:r>
                      <a:r>
                        <a:rPr lang="es-ES" sz="1400" b="1" dirty="0">
                          <a:solidFill>
                            <a:schemeClr val="accent5">
                              <a:lumMod val="50000"/>
                            </a:schemeClr>
                          </a:solidFill>
                          <a:latin typeface="Century Gothic" panose="020B0502020202020204" pitchFamily="34" charset="0"/>
                        </a:rPr>
                        <a:t>pregunta</a:t>
                      </a:r>
                      <a:r>
                        <a:rPr lang="es-ES" sz="1400" dirty="0">
                          <a:solidFill>
                            <a:schemeClr val="accent5">
                              <a:lumMod val="50000"/>
                            </a:schemeClr>
                          </a:solidFill>
                          <a:latin typeface="Century Gothic" panose="020B0502020202020204" pitchFamily="34" charset="0"/>
                        </a:rPr>
                        <a:t> [507]</a:t>
                      </a:r>
                      <a:r>
                        <a:rPr lang="es-ES" sz="1400" baseline="0" dirty="0">
                          <a:solidFill>
                            <a:schemeClr val="accent5">
                              <a:lumMod val="50000"/>
                            </a:schemeClr>
                          </a:solidFill>
                          <a:latin typeface="Century Gothic" panose="020B0502020202020204" pitchFamily="34" charset="0"/>
                        </a:rPr>
                        <a:t> </a:t>
                      </a:r>
                      <a:r>
                        <a:rPr lang="es-ES" sz="1400" b="1" dirty="0">
                          <a:solidFill>
                            <a:schemeClr val="accent5">
                              <a:lumMod val="50000"/>
                            </a:schemeClr>
                          </a:solidFill>
                          <a:latin typeface="Century Gothic" panose="020B0502020202020204" pitchFamily="34" charset="0"/>
                        </a:rPr>
                        <a:t>palabra</a:t>
                      </a:r>
                      <a:r>
                        <a:rPr lang="es-ES" sz="1400" dirty="0">
                          <a:solidFill>
                            <a:schemeClr val="accent5">
                              <a:lumMod val="50000"/>
                            </a:schemeClr>
                          </a:solidFill>
                          <a:latin typeface="Century Gothic" panose="020B0502020202020204" pitchFamily="34" charset="0"/>
                        </a:rPr>
                        <a:t> [192] </a:t>
                      </a:r>
                      <a:r>
                        <a:rPr lang="es-ES" sz="1400" b="1" dirty="0">
                          <a:solidFill>
                            <a:schemeClr val="accent5">
                              <a:lumMod val="50000"/>
                            </a:schemeClr>
                          </a:solidFill>
                          <a:latin typeface="Century Gothic" panose="020B0502020202020204" pitchFamily="34" charset="0"/>
                        </a:rPr>
                        <a:t>tarea</a:t>
                      </a:r>
                      <a:r>
                        <a:rPr lang="es-ES" sz="1400" dirty="0">
                          <a:solidFill>
                            <a:schemeClr val="accent5">
                              <a:lumMod val="50000"/>
                            </a:schemeClr>
                          </a:solidFill>
                          <a:latin typeface="Century Gothic" panose="020B0502020202020204" pitchFamily="34" charset="0"/>
                        </a:rPr>
                        <a:t> [995]</a:t>
                      </a:r>
                      <a:r>
                        <a:rPr lang="es-ES" sz="1400" baseline="0" dirty="0">
                          <a:solidFill>
                            <a:schemeClr val="accent5">
                              <a:lumMod val="50000"/>
                            </a:schemeClr>
                          </a:solidFill>
                          <a:latin typeface="Century Gothic" panose="020B0502020202020204" pitchFamily="34" charset="0"/>
                        </a:rPr>
                        <a:t> </a:t>
                      </a:r>
                      <a:r>
                        <a:rPr lang="es-ES" sz="1400" b="1" dirty="0">
                          <a:solidFill>
                            <a:schemeClr val="accent5">
                              <a:lumMod val="50000"/>
                            </a:schemeClr>
                          </a:solidFill>
                          <a:latin typeface="Century Gothic" panose="020B0502020202020204" pitchFamily="34" charset="0"/>
                        </a:rPr>
                        <a:t>también</a:t>
                      </a:r>
                      <a:r>
                        <a:rPr lang="es-ES" sz="1400" dirty="0">
                          <a:solidFill>
                            <a:schemeClr val="accent5">
                              <a:lumMod val="50000"/>
                            </a:schemeClr>
                          </a:solidFill>
                          <a:latin typeface="Century Gothic" panose="020B0502020202020204" pitchFamily="34" charset="0"/>
                        </a:rPr>
                        <a:t> [49] </a:t>
                      </a:r>
                      <a:r>
                        <a:rPr lang="es-ES" sz="1400" b="1" dirty="0">
                          <a:solidFill>
                            <a:schemeClr val="accent5">
                              <a:lumMod val="50000"/>
                            </a:schemeClr>
                          </a:solidFill>
                          <a:latin typeface="Century Gothic" panose="020B0502020202020204" pitchFamily="34" charset="0"/>
                        </a:rPr>
                        <a:t>¿quién? </a:t>
                      </a:r>
                      <a:r>
                        <a:rPr lang="es-ES" sz="1400" dirty="0">
                          <a:solidFill>
                            <a:schemeClr val="accent5">
                              <a:lumMod val="50000"/>
                            </a:schemeClr>
                          </a:solidFill>
                          <a:latin typeface="Century Gothic" panose="020B0502020202020204" pitchFamily="34" charset="0"/>
                        </a:rPr>
                        <a:t>[289]</a:t>
                      </a:r>
                      <a:r>
                        <a:rPr lang="es-ES" sz="1400" baseline="0" dirty="0">
                          <a:solidFill>
                            <a:schemeClr val="accent5">
                              <a:lumMod val="50000"/>
                            </a:schemeClr>
                          </a:solidFill>
                          <a:latin typeface="Century Gothic" panose="020B0502020202020204" pitchFamily="34" charset="0"/>
                        </a:rPr>
                        <a:t> </a:t>
                      </a:r>
                      <a:r>
                        <a:rPr lang="es-ES" sz="1400" b="1" dirty="0">
                          <a:solidFill>
                            <a:schemeClr val="accent5">
                              <a:lumMod val="50000"/>
                            </a:schemeClr>
                          </a:solidFill>
                          <a:latin typeface="Century Gothic" panose="020B0502020202020204" pitchFamily="34" charset="0"/>
                        </a:rPr>
                        <a:t>hablar</a:t>
                      </a:r>
                      <a:r>
                        <a:rPr lang="es-ES" sz="1400" dirty="0">
                          <a:solidFill>
                            <a:schemeClr val="accent5">
                              <a:lumMod val="50000"/>
                            </a:schemeClr>
                          </a:solidFill>
                          <a:latin typeface="Century Gothic" panose="020B0502020202020204" pitchFamily="34" charset="0"/>
                        </a:rPr>
                        <a:t> [90]</a:t>
                      </a:r>
                      <a:r>
                        <a:rPr lang="es-ES" sz="1400" baseline="0" dirty="0">
                          <a:solidFill>
                            <a:schemeClr val="accent5">
                              <a:lumMod val="50000"/>
                            </a:schemeClr>
                          </a:solidFill>
                          <a:latin typeface="Century Gothic" panose="020B0502020202020204" pitchFamily="34" charset="0"/>
                        </a:rPr>
                        <a:t> </a:t>
                      </a:r>
                      <a:r>
                        <a:rPr lang="es-ES" sz="1400" b="1" baseline="0" dirty="0">
                          <a:solidFill>
                            <a:schemeClr val="accent5">
                              <a:lumMod val="50000"/>
                            </a:schemeClr>
                          </a:solidFill>
                          <a:latin typeface="Century Gothic" panose="020B0502020202020204" pitchFamily="34" charset="0"/>
                        </a:rPr>
                        <a:t>llegar</a:t>
                      </a:r>
                      <a:r>
                        <a:rPr lang="es-ES" sz="1400" baseline="0" dirty="0">
                          <a:solidFill>
                            <a:schemeClr val="accent5">
                              <a:lumMod val="50000"/>
                            </a:schemeClr>
                          </a:solidFill>
                          <a:latin typeface="Century Gothic" panose="020B0502020202020204" pitchFamily="34" charset="0"/>
                        </a:rPr>
                        <a:t> [75] </a:t>
                      </a:r>
                      <a:r>
                        <a:rPr lang="es-ES" sz="1400" b="1" baseline="0" dirty="0">
                          <a:solidFill>
                            <a:schemeClr val="accent5">
                              <a:lumMod val="50000"/>
                            </a:schemeClr>
                          </a:solidFill>
                          <a:latin typeface="Century Gothic" panose="020B0502020202020204" pitchFamily="34" charset="0"/>
                        </a:rPr>
                        <a:t>escuchar </a:t>
                      </a:r>
                      <a:r>
                        <a:rPr lang="es-ES" sz="1400" baseline="0" dirty="0">
                          <a:solidFill>
                            <a:schemeClr val="accent5">
                              <a:lumMod val="50000"/>
                            </a:schemeClr>
                          </a:solidFill>
                          <a:latin typeface="Century Gothic" panose="020B0502020202020204" pitchFamily="34" charset="0"/>
                        </a:rPr>
                        <a:t>[281] </a:t>
                      </a:r>
                      <a:r>
                        <a:rPr lang="es-ES" sz="1400" b="1" baseline="0" dirty="0">
                          <a:solidFill>
                            <a:schemeClr val="accent5">
                              <a:lumMod val="50000"/>
                            </a:schemeClr>
                          </a:solidFill>
                          <a:latin typeface="Century Gothic" panose="020B0502020202020204" pitchFamily="34" charset="0"/>
                        </a:rPr>
                        <a:t>tarde</a:t>
                      </a:r>
                      <a:r>
                        <a:rPr lang="es-ES" sz="1400" baseline="0" dirty="0">
                          <a:solidFill>
                            <a:schemeClr val="accent5">
                              <a:lumMod val="50000"/>
                            </a:schemeClr>
                          </a:solidFill>
                          <a:latin typeface="Century Gothic" panose="020B0502020202020204" pitchFamily="34" charset="0"/>
                        </a:rPr>
                        <a:t> [392] </a:t>
                      </a:r>
                      <a:r>
                        <a:rPr lang="es-ES" sz="1400" b="1" baseline="0" dirty="0">
                          <a:solidFill>
                            <a:schemeClr val="accent5">
                              <a:lumMod val="50000"/>
                            </a:schemeClr>
                          </a:solidFill>
                          <a:latin typeface="Century Gothic" panose="020B0502020202020204" pitchFamily="34" charset="0"/>
                        </a:rPr>
                        <a:t>bien</a:t>
                      </a:r>
                      <a:r>
                        <a:rPr lang="es-ES" sz="1400" baseline="0" dirty="0">
                          <a:solidFill>
                            <a:schemeClr val="accent5">
                              <a:lumMod val="50000"/>
                            </a:schemeClr>
                          </a:solidFill>
                          <a:latin typeface="Century Gothic" panose="020B0502020202020204" pitchFamily="34" charset="0"/>
                        </a:rPr>
                        <a:t> [78] </a:t>
                      </a:r>
                      <a:r>
                        <a:rPr lang="es-ES" sz="1400" b="1" baseline="0" dirty="0">
                          <a:solidFill>
                            <a:schemeClr val="accent5">
                              <a:lumMod val="50000"/>
                            </a:schemeClr>
                          </a:solidFill>
                          <a:latin typeface="Century Gothic" panose="020B0502020202020204" pitchFamily="34" charset="0"/>
                        </a:rPr>
                        <a:t>con</a:t>
                      </a:r>
                      <a:r>
                        <a:rPr lang="es-ES" sz="1400" baseline="0" dirty="0">
                          <a:solidFill>
                            <a:schemeClr val="accent5">
                              <a:lumMod val="50000"/>
                            </a:schemeClr>
                          </a:solidFill>
                          <a:latin typeface="Century Gothic" panose="020B0502020202020204" pitchFamily="34" charset="0"/>
                        </a:rPr>
                        <a:t> [14] </a:t>
                      </a:r>
                      <a:r>
                        <a:rPr lang="es-ES" sz="1400" b="1" baseline="0" dirty="0">
                          <a:solidFill>
                            <a:schemeClr val="accent5">
                              <a:lumMod val="50000"/>
                            </a:schemeClr>
                          </a:solidFill>
                          <a:latin typeface="Century Gothic" panose="020B0502020202020204" pitchFamily="34" charset="0"/>
                        </a:rPr>
                        <a:t>otra vez pareja </a:t>
                      </a:r>
                      <a:r>
                        <a:rPr lang="es-ES" sz="1400" b="0" baseline="0" dirty="0">
                          <a:solidFill>
                            <a:schemeClr val="accent5">
                              <a:lumMod val="50000"/>
                            </a:schemeClr>
                          </a:solidFill>
                          <a:latin typeface="Century Gothic" panose="020B0502020202020204" pitchFamily="34" charset="0"/>
                        </a:rPr>
                        <a:t>[892] </a:t>
                      </a:r>
                      <a:r>
                        <a:rPr lang="es-ES" sz="1400" b="1" baseline="0" dirty="0">
                          <a:solidFill>
                            <a:schemeClr val="accent5">
                              <a:lumMod val="50000"/>
                            </a:schemeClr>
                          </a:solidFill>
                          <a:latin typeface="Century Gothic" panose="020B0502020202020204" pitchFamily="34" charset="0"/>
                        </a:rPr>
                        <a:t>necesitar</a:t>
                      </a:r>
                      <a:r>
                        <a:rPr lang="es-ES" sz="1400" baseline="0" dirty="0">
                          <a:solidFill>
                            <a:schemeClr val="accent5">
                              <a:lumMod val="50000"/>
                            </a:schemeClr>
                          </a:solidFill>
                          <a:latin typeface="Century Gothic" panose="020B0502020202020204" pitchFamily="34" charset="0"/>
                        </a:rPr>
                        <a:t> [276] </a:t>
                      </a:r>
                      <a:r>
                        <a:rPr lang="es-ES" sz="1400" b="1" baseline="0" dirty="0">
                          <a:solidFill>
                            <a:schemeClr val="accent5">
                              <a:lumMod val="50000"/>
                            </a:schemeClr>
                          </a:solidFill>
                          <a:latin typeface="Century Gothic" panose="020B0502020202020204" pitchFamily="34" charset="0"/>
                        </a:rPr>
                        <a:t>usar</a:t>
                      </a:r>
                      <a:r>
                        <a:rPr lang="es-ES" sz="1400" baseline="0" dirty="0">
                          <a:solidFill>
                            <a:schemeClr val="accent5">
                              <a:lumMod val="50000"/>
                            </a:schemeClr>
                          </a:solidFill>
                          <a:latin typeface="Century Gothic" panose="020B0502020202020204" pitchFamily="34" charset="0"/>
                        </a:rPr>
                        <a:t> [317] </a:t>
                      </a:r>
                      <a:r>
                        <a:rPr lang="es-ES" sz="1400" b="1" baseline="0" dirty="0">
                          <a:solidFill>
                            <a:schemeClr val="accent5">
                              <a:lumMod val="50000"/>
                            </a:schemeClr>
                          </a:solidFill>
                          <a:latin typeface="Century Gothic" panose="020B0502020202020204" pitchFamily="34" charset="0"/>
                        </a:rPr>
                        <a:t>ayuda </a:t>
                      </a:r>
                      <a:r>
                        <a:rPr lang="es-ES" sz="1400" baseline="0" dirty="0">
                          <a:solidFill>
                            <a:schemeClr val="accent5">
                              <a:lumMod val="50000"/>
                            </a:schemeClr>
                          </a:solidFill>
                          <a:latin typeface="Century Gothic" panose="020B0502020202020204" pitchFamily="34" charset="0"/>
                        </a:rPr>
                        <a:t>[784] </a:t>
                      </a:r>
                      <a:r>
                        <a:rPr lang="es-ES" sz="1400" b="1" baseline="0" dirty="0">
                          <a:solidFill>
                            <a:schemeClr val="accent5">
                              <a:lumMod val="50000"/>
                            </a:schemeClr>
                          </a:solidFill>
                          <a:latin typeface="Century Gothic" panose="020B0502020202020204" pitchFamily="34" charset="0"/>
                        </a:rPr>
                        <a:t>voluntario</a:t>
                      </a:r>
                      <a:r>
                        <a:rPr lang="es-ES" sz="1400" baseline="0" dirty="0">
                          <a:solidFill>
                            <a:schemeClr val="accent5">
                              <a:lumMod val="50000"/>
                            </a:schemeClr>
                          </a:solidFill>
                          <a:latin typeface="Century Gothic" panose="020B0502020202020204" pitchFamily="34" charset="0"/>
                        </a:rPr>
                        <a:t> [2732] </a:t>
                      </a:r>
                      <a:r>
                        <a:rPr lang="es-ES" sz="1400" b="1" baseline="0" dirty="0">
                          <a:solidFill>
                            <a:schemeClr val="accent5">
                              <a:lumMod val="50000"/>
                            </a:schemeClr>
                          </a:solidFill>
                          <a:latin typeface="Century Gothic" panose="020B0502020202020204" pitchFamily="34" charset="0"/>
                        </a:rPr>
                        <a:t>gracias</a:t>
                      </a:r>
                      <a:r>
                        <a:rPr lang="es-ES" sz="1400" baseline="0" dirty="0">
                          <a:solidFill>
                            <a:schemeClr val="accent5">
                              <a:lumMod val="50000"/>
                            </a:schemeClr>
                          </a:solidFill>
                          <a:latin typeface="Century Gothic" panose="020B0502020202020204" pitchFamily="34" charset="0"/>
                        </a:rPr>
                        <a:t> [275] </a:t>
                      </a:r>
                      <a:r>
                        <a:rPr lang="es-ES" sz="1400" b="1" baseline="0" dirty="0">
                          <a:solidFill>
                            <a:schemeClr val="accent5">
                              <a:lumMod val="50000"/>
                            </a:schemeClr>
                          </a:solidFill>
                          <a:latin typeface="Century Gothic" panose="020B0502020202020204" pitchFamily="34" charset="0"/>
                        </a:rPr>
                        <a:t>de nada </a:t>
                      </a:r>
                      <a:r>
                        <a:rPr lang="es-ES" sz="1400" baseline="0" dirty="0">
                          <a:solidFill>
                            <a:schemeClr val="accent5">
                              <a:lumMod val="50000"/>
                            </a:schemeClr>
                          </a:solidFill>
                          <a:latin typeface="Century Gothic" panose="020B0502020202020204" pitchFamily="34" charset="0"/>
                        </a:rPr>
                        <a:t>[nada-87] </a:t>
                      </a:r>
                      <a:r>
                        <a:rPr lang="es-ES" sz="1400" b="1" baseline="0" dirty="0">
                          <a:solidFill>
                            <a:schemeClr val="accent5">
                              <a:lumMod val="50000"/>
                            </a:schemeClr>
                          </a:solidFill>
                          <a:latin typeface="Century Gothic" panose="020B0502020202020204" pitchFamily="34" charset="0"/>
                        </a:rPr>
                        <a:t>luego </a:t>
                      </a:r>
                      <a:r>
                        <a:rPr lang="es-ES" sz="1400" baseline="0" dirty="0">
                          <a:solidFill>
                            <a:schemeClr val="accent5">
                              <a:lumMod val="50000"/>
                            </a:schemeClr>
                          </a:solidFill>
                          <a:latin typeface="Century Gothic" panose="020B0502020202020204" pitchFamily="34" charset="0"/>
                        </a:rPr>
                        <a:t>[150] </a:t>
                      </a:r>
                      <a:r>
                        <a:rPr lang="es-ES" sz="1400" b="1" baseline="0" dirty="0">
                          <a:solidFill>
                            <a:schemeClr val="accent5">
                              <a:lumMod val="50000"/>
                            </a:schemeClr>
                          </a:solidFill>
                          <a:latin typeface="Century Gothic" panose="020B0502020202020204" pitchFamily="34" charset="0"/>
                        </a:rPr>
                        <a:t>cosa </a:t>
                      </a:r>
                      <a:r>
                        <a:rPr lang="es-ES" sz="1400" baseline="0" dirty="0">
                          <a:solidFill>
                            <a:schemeClr val="accent5">
                              <a:lumMod val="50000"/>
                            </a:schemeClr>
                          </a:solidFill>
                          <a:latin typeface="Century Gothic" panose="020B0502020202020204" pitchFamily="34" charset="0"/>
                        </a:rPr>
                        <a:t>[69] </a:t>
                      </a:r>
                      <a:r>
                        <a:rPr lang="es-ES" sz="1400" b="1" baseline="0" dirty="0">
                          <a:solidFill>
                            <a:schemeClr val="accent5">
                              <a:lumMod val="50000"/>
                            </a:schemeClr>
                          </a:solidFill>
                          <a:latin typeface="Century Gothic" panose="020B0502020202020204" pitchFamily="34" charset="0"/>
                        </a:rPr>
                        <a:t>español</a:t>
                      </a:r>
                      <a:r>
                        <a:rPr lang="es-ES" sz="1400" baseline="0" dirty="0">
                          <a:solidFill>
                            <a:schemeClr val="accent5">
                              <a:lumMod val="50000"/>
                            </a:schemeClr>
                          </a:solidFill>
                          <a:latin typeface="Century Gothic" panose="020B0502020202020204" pitchFamily="34" charset="0"/>
                        </a:rPr>
                        <a:t> [262] </a:t>
                      </a:r>
                      <a:r>
                        <a:rPr lang="es-ES" sz="1400" b="1" baseline="0" dirty="0">
                          <a:solidFill>
                            <a:schemeClr val="accent5">
                              <a:lumMod val="50000"/>
                            </a:schemeClr>
                          </a:solidFill>
                          <a:latin typeface="Century Gothic" panose="020B0502020202020204" pitchFamily="34" charset="0"/>
                        </a:rPr>
                        <a:t>inglés</a:t>
                      </a:r>
                      <a:r>
                        <a:rPr lang="es-ES" sz="1400" baseline="0" dirty="0">
                          <a:solidFill>
                            <a:schemeClr val="accent5">
                              <a:lumMod val="50000"/>
                            </a:schemeClr>
                          </a:solidFill>
                          <a:latin typeface="Century Gothic" panose="020B0502020202020204" pitchFamily="34" charset="0"/>
                        </a:rPr>
                        <a:t> [583] </a:t>
                      </a:r>
                      <a:r>
                        <a:rPr lang="es-ES" sz="1400" b="1" baseline="0" dirty="0">
                          <a:solidFill>
                            <a:schemeClr val="accent5">
                              <a:lumMod val="50000"/>
                            </a:schemeClr>
                          </a:solidFill>
                          <a:latin typeface="Century Gothic" panose="020B0502020202020204" pitchFamily="34" charset="0"/>
                        </a:rPr>
                        <a:t>señor</a:t>
                      </a:r>
                      <a:r>
                        <a:rPr lang="es-ES" sz="1400" baseline="0" dirty="0">
                          <a:solidFill>
                            <a:schemeClr val="accent5">
                              <a:lumMod val="50000"/>
                            </a:schemeClr>
                          </a:solidFill>
                          <a:latin typeface="Century Gothic" panose="020B0502020202020204" pitchFamily="34" charset="0"/>
                        </a:rPr>
                        <a:t> [201] </a:t>
                      </a:r>
                      <a:r>
                        <a:rPr lang="es-ES" sz="1400" b="1" baseline="0" dirty="0">
                          <a:solidFill>
                            <a:schemeClr val="accent5">
                              <a:lumMod val="50000"/>
                            </a:schemeClr>
                          </a:solidFill>
                          <a:latin typeface="Century Gothic" panose="020B0502020202020204" pitchFamily="34" charset="0"/>
                        </a:rPr>
                        <a:t>señora </a:t>
                      </a:r>
                      <a:r>
                        <a:rPr lang="es-ES" sz="1400" baseline="0" dirty="0">
                          <a:solidFill>
                            <a:schemeClr val="accent5">
                              <a:lumMod val="50000"/>
                            </a:schemeClr>
                          </a:solidFill>
                          <a:latin typeface="Century Gothic" panose="020B0502020202020204" pitchFamily="34" charset="0"/>
                        </a:rPr>
                        <a:t>[509] </a:t>
                      </a:r>
                      <a:r>
                        <a:rPr lang="es-ES" sz="1400" b="1" baseline="0" dirty="0">
                          <a:solidFill>
                            <a:schemeClr val="accent5">
                              <a:lumMod val="50000"/>
                            </a:schemeClr>
                          </a:solidFill>
                          <a:latin typeface="Century Gothic" panose="020B0502020202020204" pitchFamily="34" charset="0"/>
                        </a:rPr>
                        <a:t>verdad</a:t>
                      </a:r>
                      <a:r>
                        <a:rPr lang="es-ES" sz="1400" baseline="0" dirty="0">
                          <a:solidFill>
                            <a:schemeClr val="accent5">
                              <a:lumMod val="50000"/>
                            </a:schemeClr>
                          </a:solidFill>
                          <a:latin typeface="Century Gothic" panose="020B0502020202020204" pitchFamily="34" charset="0"/>
                        </a:rPr>
                        <a:t> [176] </a:t>
                      </a:r>
                      <a:r>
                        <a:rPr lang="es-ES" sz="1400" b="1" baseline="0" dirty="0">
                          <a:solidFill>
                            <a:schemeClr val="accent5">
                              <a:lumMod val="50000"/>
                            </a:schemeClr>
                          </a:solidFill>
                          <a:latin typeface="Century Gothic" panose="020B0502020202020204" pitchFamily="34" charset="0"/>
                        </a:rPr>
                        <a:t>o</a:t>
                      </a:r>
                      <a:r>
                        <a:rPr lang="es-ES" sz="1400" baseline="0" dirty="0">
                          <a:solidFill>
                            <a:schemeClr val="accent5">
                              <a:lumMod val="50000"/>
                            </a:schemeClr>
                          </a:solidFill>
                          <a:latin typeface="Century Gothic" panose="020B0502020202020204" pitchFamily="34" charset="0"/>
                        </a:rPr>
                        <a:t> [29] </a:t>
                      </a:r>
                      <a:r>
                        <a:rPr lang="es-ES" sz="1400" b="1" baseline="0" dirty="0">
                          <a:solidFill>
                            <a:schemeClr val="accent5">
                              <a:lumMod val="50000"/>
                            </a:schemeClr>
                          </a:solidFill>
                          <a:latin typeface="Century Gothic" panose="020B0502020202020204" pitchFamily="34" charset="0"/>
                        </a:rPr>
                        <a:t>falso </a:t>
                      </a:r>
                      <a:r>
                        <a:rPr lang="es-ES" sz="1400" baseline="0" dirty="0">
                          <a:solidFill>
                            <a:schemeClr val="accent5">
                              <a:lumMod val="50000"/>
                            </a:schemeClr>
                          </a:solidFill>
                          <a:latin typeface="Century Gothic" panose="020B0502020202020204" pitchFamily="34" charset="0"/>
                        </a:rPr>
                        <a:t>[1599] </a:t>
                      </a:r>
                      <a:r>
                        <a:rPr lang="es-ES" sz="1400" b="1" baseline="0" dirty="0">
                          <a:solidFill>
                            <a:schemeClr val="accent5">
                              <a:lumMod val="50000"/>
                            </a:schemeClr>
                          </a:solidFill>
                          <a:latin typeface="Century Gothic" panose="020B0502020202020204" pitchFamily="34" charset="0"/>
                        </a:rPr>
                        <a:t>entiendo </a:t>
                      </a:r>
                      <a:r>
                        <a:rPr lang="es-ES" sz="1400" baseline="0" dirty="0">
                          <a:solidFill>
                            <a:schemeClr val="accent5">
                              <a:lumMod val="50000"/>
                            </a:schemeClr>
                          </a:solidFill>
                          <a:latin typeface="Century Gothic" panose="020B0502020202020204" pitchFamily="34" charset="0"/>
                        </a:rPr>
                        <a:t>[entender-229]; </a:t>
                      </a:r>
                      <a:r>
                        <a:rPr lang="es-ES" sz="1400" b="1" baseline="0" dirty="0">
                          <a:solidFill>
                            <a:schemeClr val="accent5">
                              <a:lumMod val="50000"/>
                            </a:schemeClr>
                          </a:solidFill>
                          <a:latin typeface="Century Gothic" panose="020B0502020202020204" pitchFamily="34" charset="0"/>
                        </a:rPr>
                        <a:t>silencio</a:t>
                      </a:r>
                      <a:r>
                        <a:rPr lang="es-ES" sz="1400" baseline="0" dirty="0">
                          <a:solidFill>
                            <a:schemeClr val="accent5">
                              <a:lumMod val="50000"/>
                            </a:schemeClr>
                          </a:solidFill>
                          <a:latin typeface="Century Gothic" panose="020B0502020202020204" pitchFamily="34" charset="0"/>
                        </a:rPr>
                        <a:t> [518]; </a:t>
                      </a:r>
                      <a:r>
                        <a:rPr lang="es-ES" sz="1400" b="1" baseline="0" dirty="0">
                          <a:solidFill>
                            <a:schemeClr val="accent5">
                              <a:lumMod val="50000"/>
                            </a:schemeClr>
                          </a:solidFill>
                          <a:latin typeface="Century Gothic" panose="020B0502020202020204" pitchFamily="34" charset="0"/>
                        </a:rPr>
                        <a:t>grupo</a:t>
                      </a:r>
                      <a:r>
                        <a:rPr lang="es-ES" sz="1400" baseline="0" dirty="0">
                          <a:solidFill>
                            <a:schemeClr val="accent5">
                              <a:lumMod val="50000"/>
                            </a:schemeClr>
                          </a:solidFill>
                          <a:latin typeface="Century Gothic" panose="020B0502020202020204" pitchFamily="34" charset="0"/>
                        </a:rPr>
                        <a:t> [200]; </a:t>
                      </a:r>
                      <a:r>
                        <a:rPr lang="es-ES" sz="1400" b="1" baseline="0" dirty="0">
                          <a:solidFill>
                            <a:schemeClr val="accent5">
                              <a:lumMod val="50000"/>
                            </a:schemeClr>
                          </a:solidFill>
                          <a:latin typeface="Century Gothic" panose="020B0502020202020204" pitchFamily="34" charset="0"/>
                        </a:rPr>
                        <a:t>perdón</a:t>
                      </a:r>
                      <a:r>
                        <a:rPr lang="es-ES" sz="1400" baseline="0" dirty="0">
                          <a:solidFill>
                            <a:schemeClr val="accent5">
                              <a:lumMod val="50000"/>
                            </a:schemeClr>
                          </a:solidFill>
                          <a:latin typeface="Century Gothic" panose="020B0502020202020204" pitchFamily="34" charset="0"/>
                        </a:rPr>
                        <a:t> [1729] </a:t>
                      </a:r>
                      <a:r>
                        <a:rPr lang="es-ES" sz="1400" b="1" baseline="0" dirty="0">
                          <a:solidFill>
                            <a:schemeClr val="accent5">
                              <a:lumMod val="50000"/>
                            </a:schemeClr>
                          </a:solidFill>
                          <a:latin typeface="Century Gothic" panose="020B0502020202020204" pitchFamily="34" charset="0"/>
                        </a:rPr>
                        <a:t>autor/a </a:t>
                      </a:r>
                      <a:r>
                        <a:rPr lang="es-ES" sz="1400" b="0" baseline="0" dirty="0">
                          <a:solidFill>
                            <a:schemeClr val="accent5">
                              <a:lumMod val="50000"/>
                            </a:schemeClr>
                          </a:solidFill>
                          <a:latin typeface="Century Gothic" panose="020B0502020202020204" pitchFamily="34" charset="0"/>
                        </a:rPr>
                        <a:t>[513] </a:t>
                      </a:r>
                      <a:r>
                        <a:rPr lang="es-ES" sz="1400" b="1" baseline="0" dirty="0">
                          <a:solidFill>
                            <a:schemeClr val="accent5">
                              <a:lumMod val="50000"/>
                            </a:schemeClr>
                          </a:solidFill>
                          <a:latin typeface="Century Gothic" panose="020B0502020202020204" pitchFamily="34" charset="0"/>
                        </a:rPr>
                        <a:t>profesor/a </a:t>
                      </a:r>
                      <a:r>
                        <a:rPr lang="es-ES" sz="1400" b="0" baseline="0" dirty="0">
                          <a:solidFill>
                            <a:schemeClr val="accent5">
                              <a:lumMod val="50000"/>
                            </a:schemeClr>
                          </a:solidFill>
                          <a:latin typeface="Century Gothic" panose="020B0502020202020204" pitchFamily="34" charset="0"/>
                        </a:rPr>
                        <a:t>[501] </a:t>
                      </a:r>
                      <a:r>
                        <a:rPr lang="es-ES" sz="1400" b="1" baseline="0" dirty="0">
                          <a:solidFill>
                            <a:schemeClr val="accent5">
                              <a:lumMod val="50000"/>
                            </a:schemeClr>
                          </a:solidFill>
                          <a:latin typeface="Century Gothic" panose="020B0502020202020204" pitchFamily="34" charset="0"/>
                        </a:rPr>
                        <a:t>director/a </a:t>
                      </a:r>
                      <a:r>
                        <a:rPr lang="es-ES" sz="1400" b="0" baseline="0" dirty="0">
                          <a:solidFill>
                            <a:schemeClr val="accent5">
                              <a:lumMod val="50000"/>
                            </a:schemeClr>
                          </a:solidFill>
                          <a:latin typeface="Century Gothic" panose="020B0502020202020204" pitchFamily="34" charset="0"/>
                        </a:rPr>
                        <a:t>[592] </a:t>
                      </a:r>
                      <a:r>
                        <a:rPr lang="es-ES" sz="1400" b="1" baseline="0" dirty="0">
                          <a:solidFill>
                            <a:schemeClr val="accent5">
                              <a:lumMod val="50000"/>
                            </a:schemeClr>
                          </a:solidFill>
                          <a:latin typeface="Century Gothic" panose="020B0502020202020204" pitchFamily="34" charset="0"/>
                        </a:rPr>
                        <a:t>número </a:t>
                      </a:r>
                      <a:r>
                        <a:rPr lang="es-ES" sz="1400" b="0" baseline="0" dirty="0">
                          <a:solidFill>
                            <a:schemeClr val="accent5">
                              <a:lumMod val="50000"/>
                            </a:schemeClr>
                          </a:solidFill>
                          <a:latin typeface="Century Gothic" panose="020B0502020202020204" pitchFamily="34" charset="0"/>
                        </a:rPr>
                        <a:t>[324] </a:t>
                      </a:r>
                      <a:r>
                        <a:rPr lang="es-ES" sz="1400" b="1" baseline="0" dirty="0">
                          <a:solidFill>
                            <a:schemeClr val="accent5">
                              <a:lumMod val="50000"/>
                            </a:schemeClr>
                          </a:solidFill>
                          <a:latin typeface="Century Gothic" panose="020B0502020202020204" pitchFamily="34" charset="0"/>
                        </a:rPr>
                        <a:t>hay</a:t>
                      </a:r>
                      <a:r>
                        <a:rPr lang="es-ES" sz="1400" baseline="0" dirty="0">
                          <a:solidFill>
                            <a:schemeClr val="accent5">
                              <a:lumMod val="50000"/>
                            </a:schemeClr>
                          </a:solidFill>
                          <a:latin typeface="Century Gothic" panose="020B0502020202020204" pitchFamily="34" charset="0"/>
                        </a:rPr>
                        <a:t> [13 - haber] </a:t>
                      </a:r>
                      <a:r>
                        <a:rPr lang="es-ES" sz="1400" b="1" baseline="0" dirty="0">
                          <a:solidFill>
                            <a:schemeClr val="accent5">
                              <a:lumMod val="50000"/>
                            </a:schemeClr>
                          </a:solidFill>
                          <a:latin typeface="Century Gothic" panose="020B0502020202020204" pitchFamily="34" charset="0"/>
                        </a:rPr>
                        <a:t>mirar</a:t>
                      </a:r>
                      <a:r>
                        <a:rPr lang="es-ES" sz="1400" baseline="0" dirty="0">
                          <a:solidFill>
                            <a:schemeClr val="accent5">
                              <a:lumMod val="50000"/>
                            </a:schemeClr>
                          </a:solidFill>
                          <a:latin typeface="Century Gothic" panose="020B0502020202020204" pitchFamily="34" charset="0"/>
                        </a:rPr>
                        <a:t> [125] </a:t>
                      </a:r>
                      <a:r>
                        <a:rPr lang="es-ES" sz="1400" b="1" baseline="0" dirty="0">
                          <a:solidFill>
                            <a:schemeClr val="accent5">
                              <a:lumMod val="50000"/>
                            </a:schemeClr>
                          </a:solidFill>
                          <a:latin typeface="Century Gothic" panose="020B0502020202020204" pitchFamily="34" charset="0"/>
                        </a:rPr>
                        <a:t>mesa</a:t>
                      </a:r>
                      <a:r>
                        <a:rPr lang="es-ES" sz="1400" baseline="0" dirty="0">
                          <a:solidFill>
                            <a:schemeClr val="accent5">
                              <a:lumMod val="50000"/>
                            </a:schemeClr>
                          </a:solidFill>
                          <a:latin typeface="Century Gothic" panose="020B0502020202020204" pitchFamily="34" charset="0"/>
                        </a:rPr>
                        <a:t> [525] </a:t>
                      </a:r>
                      <a:r>
                        <a:rPr lang="es-ES" sz="1400" b="1" baseline="0" dirty="0">
                          <a:solidFill>
                            <a:schemeClr val="accent5">
                              <a:lumMod val="50000"/>
                            </a:schemeClr>
                          </a:solidFill>
                          <a:latin typeface="Century Gothic" panose="020B0502020202020204" pitchFamily="34" charset="0"/>
                        </a:rPr>
                        <a:t>silla </a:t>
                      </a:r>
                      <a:r>
                        <a:rPr lang="es-ES" sz="1400" baseline="0" dirty="0">
                          <a:solidFill>
                            <a:schemeClr val="accent5">
                              <a:lumMod val="50000"/>
                            </a:schemeClr>
                          </a:solidFill>
                          <a:latin typeface="Century Gothic" panose="020B0502020202020204" pitchFamily="34" charset="0"/>
                        </a:rPr>
                        <a:t>[1271] </a:t>
                      </a:r>
                      <a:r>
                        <a:rPr lang="es-ES" sz="1400" b="1" baseline="0" dirty="0">
                          <a:solidFill>
                            <a:schemeClr val="accent5">
                              <a:lumMod val="50000"/>
                            </a:schemeClr>
                          </a:solidFill>
                          <a:latin typeface="Century Gothic" panose="020B0502020202020204" pitchFamily="34" charset="0"/>
                        </a:rPr>
                        <a:t>ventana</a:t>
                      </a:r>
                      <a:r>
                        <a:rPr lang="es-ES" sz="1400" baseline="0" dirty="0">
                          <a:solidFill>
                            <a:schemeClr val="accent5">
                              <a:lumMod val="50000"/>
                            </a:schemeClr>
                          </a:solidFill>
                          <a:latin typeface="Century Gothic" panose="020B0502020202020204" pitchFamily="34" charset="0"/>
                        </a:rPr>
                        <a:t> [752] </a:t>
                      </a:r>
                      <a:r>
                        <a:rPr lang="es-ES" sz="1400" b="1" baseline="0" dirty="0">
                          <a:solidFill>
                            <a:schemeClr val="accent5">
                              <a:lumMod val="50000"/>
                            </a:schemeClr>
                          </a:solidFill>
                          <a:latin typeface="Century Gothic" panose="020B0502020202020204" pitchFamily="34" charset="0"/>
                        </a:rPr>
                        <a:t>puerta</a:t>
                      </a:r>
                      <a:r>
                        <a:rPr lang="es-ES" sz="1400" baseline="0" dirty="0">
                          <a:solidFill>
                            <a:schemeClr val="accent5">
                              <a:lumMod val="50000"/>
                            </a:schemeClr>
                          </a:solidFill>
                          <a:latin typeface="Century Gothic" panose="020B0502020202020204" pitchFamily="34" charset="0"/>
                        </a:rPr>
                        <a:t> [274] </a:t>
                      </a:r>
                      <a:r>
                        <a:rPr lang="es-ES" sz="1400" b="1" baseline="0" dirty="0">
                          <a:solidFill>
                            <a:schemeClr val="accent5">
                              <a:lumMod val="50000"/>
                            </a:schemeClr>
                          </a:solidFill>
                          <a:latin typeface="Century Gothic" panose="020B0502020202020204" pitchFamily="34" charset="0"/>
                        </a:rPr>
                        <a:t>chica</a:t>
                      </a:r>
                      <a:r>
                        <a:rPr lang="es-ES" sz="1400" baseline="0" dirty="0">
                          <a:solidFill>
                            <a:schemeClr val="accent5">
                              <a:lumMod val="50000"/>
                            </a:schemeClr>
                          </a:solidFill>
                          <a:latin typeface="Century Gothic" panose="020B0502020202020204" pitchFamily="34" charset="0"/>
                        </a:rPr>
                        <a:t> [1129] </a:t>
                      </a:r>
                      <a:r>
                        <a:rPr lang="es-ES" sz="1400" b="1" baseline="0" dirty="0">
                          <a:solidFill>
                            <a:schemeClr val="accent5">
                              <a:lumMod val="50000"/>
                            </a:schemeClr>
                          </a:solidFill>
                          <a:latin typeface="Century Gothic" panose="020B0502020202020204" pitchFamily="34" charset="0"/>
                        </a:rPr>
                        <a:t>persona</a:t>
                      </a:r>
                      <a:r>
                        <a:rPr lang="es-ES" sz="1400" baseline="0" dirty="0">
                          <a:solidFill>
                            <a:schemeClr val="accent5">
                              <a:lumMod val="50000"/>
                            </a:schemeClr>
                          </a:solidFill>
                          <a:latin typeface="Century Gothic" panose="020B0502020202020204" pitchFamily="34" charset="0"/>
                        </a:rPr>
                        <a:t> [108] </a:t>
                      </a:r>
                      <a:r>
                        <a:rPr lang="es-ES" sz="1400" b="1" baseline="0" dirty="0">
                          <a:solidFill>
                            <a:schemeClr val="accent5">
                              <a:lumMod val="50000"/>
                            </a:schemeClr>
                          </a:solidFill>
                          <a:latin typeface="Century Gothic" panose="020B0502020202020204" pitchFamily="34" charset="0"/>
                        </a:rPr>
                        <a:t>chico </a:t>
                      </a:r>
                      <a:r>
                        <a:rPr lang="es-ES" sz="1400" baseline="0" dirty="0">
                          <a:solidFill>
                            <a:schemeClr val="accent5">
                              <a:lumMod val="50000"/>
                            </a:schemeClr>
                          </a:solidFill>
                          <a:latin typeface="Century Gothic" panose="020B0502020202020204" pitchFamily="34" charset="0"/>
                        </a:rPr>
                        <a:t>[727] </a:t>
                      </a:r>
                      <a:r>
                        <a:rPr lang="es-ES" sz="1400" b="1" baseline="0" dirty="0">
                          <a:solidFill>
                            <a:schemeClr val="accent5">
                              <a:lumMod val="50000"/>
                            </a:schemeClr>
                          </a:solidFill>
                          <a:latin typeface="Century Gothic" panose="020B0502020202020204" pitchFamily="34" charset="0"/>
                        </a:rPr>
                        <a:t>aquí</a:t>
                      </a:r>
                      <a:r>
                        <a:rPr lang="es-ES" sz="1400" baseline="0" dirty="0">
                          <a:solidFill>
                            <a:schemeClr val="accent5">
                              <a:lumMod val="50000"/>
                            </a:schemeClr>
                          </a:solidFill>
                          <a:latin typeface="Century Gothic" panose="020B0502020202020204" pitchFamily="34" charset="0"/>
                        </a:rPr>
                        <a:t> [130] </a:t>
                      </a:r>
                      <a:r>
                        <a:rPr lang="es-ES" sz="1400" b="1" baseline="0" dirty="0">
                          <a:solidFill>
                            <a:schemeClr val="accent5">
                              <a:lumMod val="50000"/>
                            </a:schemeClr>
                          </a:solidFill>
                          <a:latin typeface="Century Gothic" panose="020B0502020202020204" pitchFamily="34" charset="0"/>
                        </a:rPr>
                        <a:t>allí </a:t>
                      </a:r>
                      <a:r>
                        <a:rPr lang="es-ES" sz="1400" baseline="0" dirty="0">
                          <a:solidFill>
                            <a:schemeClr val="accent5">
                              <a:lumMod val="50000"/>
                            </a:schemeClr>
                          </a:solidFill>
                          <a:latin typeface="Century Gothic" panose="020B0502020202020204" pitchFamily="34" charset="0"/>
                        </a:rPr>
                        <a:t>[197] </a:t>
                      </a:r>
                      <a:r>
                        <a:rPr lang="es-ES" sz="1400" b="1" baseline="0" dirty="0">
                          <a:solidFill>
                            <a:schemeClr val="accent5">
                              <a:lumMod val="50000"/>
                            </a:schemeClr>
                          </a:solidFill>
                          <a:latin typeface="Century Gothic" panose="020B0502020202020204" pitchFamily="34" charset="0"/>
                        </a:rPr>
                        <a:t>clase</a:t>
                      </a:r>
                      <a:r>
                        <a:rPr lang="es-ES" sz="1400" baseline="0" dirty="0">
                          <a:solidFill>
                            <a:schemeClr val="accent5">
                              <a:lumMod val="50000"/>
                            </a:schemeClr>
                          </a:solidFill>
                          <a:latin typeface="Century Gothic" panose="020B0502020202020204" pitchFamily="34" charset="0"/>
                        </a:rPr>
                        <a:t> [320] </a:t>
                      </a:r>
                      <a:r>
                        <a:rPr lang="es-ES" sz="1400" b="1" baseline="0" dirty="0">
                          <a:solidFill>
                            <a:schemeClr val="accent5">
                              <a:lumMod val="50000"/>
                            </a:schemeClr>
                          </a:solidFill>
                          <a:latin typeface="Century Gothic" panose="020B0502020202020204" pitchFamily="34" charset="0"/>
                        </a:rPr>
                        <a:t>respuesta </a:t>
                      </a:r>
                      <a:r>
                        <a:rPr lang="es-ES" sz="1400" baseline="0" dirty="0">
                          <a:solidFill>
                            <a:schemeClr val="accent5">
                              <a:lumMod val="50000"/>
                            </a:schemeClr>
                          </a:solidFill>
                          <a:latin typeface="Century Gothic" panose="020B0502020202020204" pitchFamily="34" charset="0"/>
                        </a:rPr>
                        <a:t>[488] </a:t>
                      </a:r>
                      <a:r>
                        <a:rPr lang="es-ES" sz="1400" b="1" baseline="0" dirty="0">
                          <a:solidFill>
                            <a:schemeClr val="accent5">
                              <a:lumMod val="50000"/>
                            </a:schemeClr>
                          </a:solidFill>
                          <a:latin typeface="Century Gothic" panose="020B0502020202020204" pitchFamily="34" charset="0"/>
                        </a:rPr>
                        <a:t>equipo</a:t>
                      </a:r>
                      <a:r>
                        <a:rPr lang="es-ES" sz="1400" baseline="0" dirty="0">
                          <a:solidFill>
                            <a:schemeClr val="accent5">
                              <a:lumMod val="50000"/>
                            </a:schemeClr>
                          </a:solidFill>
                          <a:latin typeface="Century Gothic" panose="020B0502020202020204" pitchFamily="34" charset="0"/>
                        </a:rPr>
                        <a:t> [373] </a:t>
                      </a:r>
                      <a:r>
                        <a:rPr lang="es-ES" sz="1400" b="1" baseline="0" dirty="0">
                          <a:solidFill>
                            <a:schemeClr val="accent5">
                              <a:lumMod val="50000"/>
                            </a:schemeClr>
                          </a:solidFill>
                          <a:latin typeface="Century Gothic" panose="020B0502020202020204" pitchFamily="34" charset="0"/>
                        </a:rPr>
                        <a:t>interesante </a:t>
                      </a:r>
                      <a:r>
                        <a:rPr lang="es-ES" sz="1400" baseline="0" dirty="0">
                          <a:solidFill>
                            <a:schemeClr val="accent5">
                              <a:lumMod val="50000"/>
                            </a:schemeClr>
                          </a:solidFill>
                          <a:latin typeface="Century Gothic" panose="020B0502020202020204" pitchFamily="34" charset="0"/>
                        </a:rPr>
                        <a:t>[616]  </a:t>
                      </a:r>
                      <a:r>
                        <a:rPr lang="es-ES" sz="1400" b="1" baseline="0" dirty="0">
                          <a:solidFill>
                            <a:schemeClr val="accent5">
                              <a:lumMod val="50000"/>
                            </a:schemeClr>
                          </a:solidFill>
                          <a:latin typeface="Century Gothic" panose="020B0502020202020204" pitchFamily="34" charset="0"/>
                        </a:rPr>
                        <a:t>quiero</a:t>
                      </a:r>
                      <a:r>
                        <a:rPr lang="es-ES" sz="1400" baseline="0" dirty="0">
                          <a:solidFill>
                            <a:schemeClr val="accent5">
                              <a:lumMod val="50000"/>
                            </a:schemeClr>
                          </a:solidFill>
                          <a:latin typeface="Century Gothic" panose="020B0502020202020204" pitchFamily="34" charset="0"/>
                        </a:rPr>
                        <a:t>, </a:t>
                      </a:r>
                      <a:r>
                        <a:rPr lang="es-ES" sz="1400" b="1" baseline="0" dirty="0">
                          <a:solidFill>
                            <a:schemeClr val="accent5">
                              <a:lumMod val="50000"/>
                            </a:schemeClr>
                          </a:solidFill>
                          <a:latin typeface="Century Gothic" panose="020B0502020202020204" pitchFamily="34" charset="0"/>
                        </a:rPr>
                        <a:t>querer</a:t>
                      </a:r>
                      <a:r>
                        <a:rPr lang="es-ES" sz="1400" baseline="0" dirty="0">
                          <a:solidFill>
                            <a:schemeClr val="accent5">
                              <a:lumMod val="50000"/>
                            </a:schemeClr>
                          </a:solidFill>
                          <a:latin typeface="Century Gothic" panose="020B0502020202020204" pitchFamily="34" charset="0"/>
                        </a:rPr>
                        <a:t> [58]</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613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C55479-7AAB-0D49-BA0B-F3BB78BAC7AD}"/>
              </a:ext>
            </a:extLst>
          </p:cNvPr>
          <p:cNvSpPr>
            <a:spLocks noGrp="1"/>
          </p:cNvSpPr>
          <p:nvPr>
            <p:ph type="title"/>
          </p:nvPr>
        </p:nvSpPr>
        <p:spPr>
          <a:xfrm>
            <a:off x="340659" y="275775"/>
            <a:ext cx="3265183" cy="880673"/>
          </a:xfrm>
        </p:spPr>
        <p:txBody>
          <a:bodyPr/>
          <a:lstStyle/>
          <a:p>
            <a:r>
              <a:rPr lang="en-GB" b="1" dirty="0">
                <a:solidFill>
                  <a:srgbClr val="4472C4">
                    <a:lumMod val="50000"/>
                  </a:srgbClr>
                </a:solidFill>
              </a:rPr>
              <a:t>Group task</a:t>
            </a:r>
            <a:endParaRPr lang="en-US" dirty="0"/>
          </a:p>
        </p:txBody>
      </p:sp>
      <p:pic>
        <p:nvPicPr>
          <p:cNvPr id="3" name="Picture 2" descr="words 'ideas' written on pieces of paper "/>
          <p:cNvPicPr>
            <a:picLocks noChangeAspect="1"/>
          </p:cNvPicPr>
          <p:nvPr/>
        </p:nvPicPr>
        <p:blipFill rotWithShape="1">
          <a:blip r:embed="rId3">
            <a:extLst>
              <a:ext uri="{28A0092B-C50C-407E-A947-70E740481C1C}">
                <a14:useLocalDpi xmlns:a14="http://schemas.microsoft.com/office/drawing/2010/main" val="0"/>
              </a:ext>
            </a:extLst>
          </a:blip>
          <a:srcRect l="17285" r="16284"/>
          <a:stretch/>
        </p:blipFill>
        <p:spPr>
          <a:xfrm>
            <a:off x="7637930" y="358488"/>
            <a:ext cx="4289612" cy="3429538"/>
          </a:xfrm>
          <a:prstGeom prst="rect">
            <a:avLst/>
          </a:prstGeom>
          <a:effectLst>
            <a:outerShdw blurRad="50800" dist="38100" dir="5400000" algn="t" rotWithShape="0">
              <a:prstClr val="black">
                <a:alpha val="40000"/>
              </a:prstClr>
            </a:outerShdw>
          </a:effectLst>
        </p:spPr>
      </p:pic>
      <p:sp>
        <p:nvSpPr>
          <p:cNvPr id="5" name="Content Placeholder 7"/>
          <p:cNvSpPr txBox="1">
            <a:spLocks/>
          </p:cNvSpPr>
          <p:nvPr/>
        </p:nvSpPr>
        <p:spPr>
          <a:xfrm>
            <a:off x="340659" y="1156448"/>
            <a:ext cx="74048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solidFill>
                  <a:srgbClr val="4472C4">
                    <a:lumMod val="50000"/>
                  </a:srgbClr>
                </a:solidFill>
              </a:rPr>
              <a:t>What exact classroom language could you and students be expected to use after Y1 Term 1, based on the NCELP SOW?</a:t>
            </a:r>
          </a:p>
          <a:p>
            <a:pPr>
              <a:lnSpc>
                <a:spcPct val="100000"/>
              </a:lnSpc>
            </a:pPr>
            <a:r>
              <a:rPr lang="en-GB" dirty="0">
                <a:solidFill>
                  <a:srgbClr val="4472C4">
                    <a:lumMod val="50000"/>
                  </a:srgbClr>
                </a:solidFill>
              </a:rPr>
              <a:t>List any:</a:t>
            </a:r>
          </a:p>
          <a:p>
            <a:pPr marL="0" indent="0">
              <a:lnSpc>
                <a:spcPct val="100000"/>
              </a:lnSpc>
              <a:buNone/>
            </a:pPr>
            <a:r>
              <a:rPr lang="en-GB" dirty="0"/>
              <a:t>a) instructions</a:t>
            </a:r>
            <a:br>
              <a:rPr lang="en-GB" dirty="0"/>
            </a:br>
            <a:r>
              <a:rPr lang="en-GB" dirty="0"/>
              <a:t>b) talk / chat</a:t>
            </a:r>
            <a:br>
              <a:rPr lang="en-GB" dirty="0"/>
            </a:br>
            <a:r>
              <a:rPr lang="en-GB" dirty="0"/>
              <a:t>c) questions</a:t>
            </a:r>
          </a:p>
          <a:p>
            <a:pPr>
              <a:lnSpc>
                <a:spcPct val="100000"/>
              </a:lnSpc>
            </a:pPr>
            <a:r>
              <a:rPr lang="en-GB" dirty="0">
                <a:solidFill>
                  <a:srgbClr val="4472C4">
                    <a:lumMod val="50000"/>
                  </a:srgbClr>
                </a:solidFill>
              </a:rPr>
              <a:t>List any obvious gaps (when compared with what you want/need to say to classes</a:t>
            </a:r>
          </a:p>
        </p:txBody>
      </p:sp>
    </p:spTree>
    <p:extLst>
      <p:ext uri="{BB962C8B-B14F-4D97-AF65-F5344CB8AC3E}">
        <p14:creationId xmlns:p14="http://schemas.microsoft.com/office/powerpoint/2010/main" val="291956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52002298-2A61-B041-BC94-8715E77FF42A}"/>
              </a:ext>
            </a:extLst>
          </p:cNvPr>
          <p:cNvSpPr>
            <a:spLocks noGrp="1"/>
          </p:cNvSpPr>
          <p:nvPr>
            <p:ph type="title" idx="4294967295"/>
          </p:nvPr>
        </p:nvSpPr>
        <p:spPr/>
        <p:txBody>
          <a:bodyPr/>
          <a:lstStyle/>
          <a:p>
            <a:r>
              <a:rPr lang="en-US" dirty="0"/>
              <a:t>Role</a:t>
            </a:r>
            <a:r>
              <a:rPr lang="en-US" baseline="0" dirty="0"/>
              <a:t> of chunks</a:t>
            </a:r>
            <a:endParaRPr lang="en-US" dirty="0"/>
          </a:p>
        </p:txBody>
      </p:sp>
      <p:sp>
        <p:nvSpPr>
          <p:cNvPr id="4" name="Rounded Rectangle 3" descr="background rectangle "/>
          <p:cNvSpPr/>
          <p:nvPr/>
        </p:nvSpPr>
        <p:spPr>
          <a:xfrm>
            <a:off x="685800" y="685800"/>
            <a:ext cx="10931236" cy="4613564"/>
          </a:xfrm>
          <a:prstGeom prst="roundRect">
            <a:avLst/>
          </a:prstGeom>
          <a:solidFill>
            <a:srgbClr val="115076"/>
          </a:solidFill>
          <a:ln w="76200">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59873" y="1650449"/>
            <a:ext cx="10723418" cy="2677656"/>
          </a:xfrm>
          <a:prstGeom prst="rect">
            <a:avLst/>
          </a:prstGeom>
        </p:spPr>
        <p:txBody>
          <a:bodyPr wrap="square">
            <a:spAutoFit/>
          </a:bodyPr>
          <a:lstStyle/>
          <a:p>
            <a:r>
              <a:rPr lang="en-GB" sz="2800" dirty="0">
                <a:solidFill>
                  <a:prstClr val="white"/>
                </a:solidFill>
                <a:latin typeface="Century Gothic" panose="020B0502020202020204" pitchFamily="34" charset="0"/>
              </a:rPr>
              <a:t>The reproduction of memorised chunks of vocabulary or fixed phrases without understanding does not by itself promote pupils’ ability to use the language for communication. Where fixed phrases are taught initially, at the earliest opportunity pupils should be taught to manipulate the words and grammar they contain. </a:t>
            </a:r>
            <a:r>
              <a:rPr lang="en-GB" sz="2800" i="1" dirty="0">
                <a:solidFill>
                  <a:prstClr val="white"/>
                </a:solidFill>
                <a:latin typeface="Century Gothic" panose="020B0502020202020204" pitchFamily="34" charset="0"/>
              </a:rPr>
              <a:t>p.14</a:t>
            </a:r>
          </a:p>
        </p:txBody>
      </p:sp>
      <p:pic>
        <p:nvPicPr>
          <p:cNvPr id="5" name="Picture 4" descr="speech bubble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43191" y="810490"/>
            <a:ext cx="1024464" cy="1024464"/>
          </a:xfrm>
          <a:prstGeom prst="rect">
            <a:avLst/>
          </a:prstGeom>
        </p:spPr>
      </p:pic>
      <p:sp>
        <p:nvSpPr>
          <p:cNvPr id="3" name="Rectangle 2"/>
          <p:cNvSpPr/>
          <p:nvPr/>
        </p:nvSpPr>
        <p:spPr>
          <a:xfrm>
            <a:off x="3445934" y="6034501"/>
            <a:ext cx="10337800" cy="338554"/>
          </a:xfrm>
          <a:prstGeom prst="rect">
            <a:avLst/>
          </a:prstGeom>
        </p:spPr>
        <p:txBody>
          <a:bodyPr wrap="square">
            <a:spAutoFit/>
          </a:bodyPr>
          <a:lstStyle/>
          <a:p>
            <a:r>
              <a:rPr lang="en-GB" sz="1600" b="1" dirty="0">
                <a:solidFill>
                  <a:srgbClr val="115076"/>
                </a:solidFill>
                <a:latin typeface="Century Gothic" panose="020B0502020202020204" pitchFamily="34" charset="0"/>
              </a:rPr>
              <a:t>TSC (Teaching Schools Council). (2016). </a:t>
            </a:r>
            <a:r>
              <a:rPr lang="en-GB" sz="1600" dirty="0">
                <a:solidFill>
                  <a:srgbClr val="115076"/>
                </a:solidFill>
                <a:latin typeface="Century Gothic" panose="020B0502020202020204" pitchFamily="34" charset="0"/>
              </a:rPr>
              <a:t>Modern Foreign Languages Pedagogy Review. </a:t>
            </a:r>
            <a:endParaRPr lang="en-GB" sz="2400" dirty="0">
              <a:solidFill>
                <a:srgbClr val="115076"/>
              </a:solidFill>
            </a:endParaRPr>
          </a:p>
        </p:txBody>
      </p:sp>
    </p:spTree>
    <p:extLst>
      <p:ext uri="{BB962C8B-B14F-4D97-AF65-F5344CB8AC3E}">
        <p14:creationId xmlns:p14="http://schemas.microsoft.com/office/powerpoint/2010/main" val="203663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057042F-BCA4-7B4E-8BF1-18F98ABC9964}"/>
              </a:ext>
            </a:extLst>
          </p:cNvPr>
          <p:cNvSpPr>
            <a:spLocks noGrp="1"/>
          </p:cNvSpPr>
          <p:nvPr>
            <p:ph type="title" idx="4294967295"/>
          </p:nvPr>
        </p:nvSpPr>
        <p:spPr/>
        <p:txBody>
          <a:bodyPr/>
          <a:lstStyle/>
          <a:p>
            <a:r>
              <a:rPr lang="en-US" dirty="0"/>
              <a:t>Chunks for beginners</a:t>
            </a:r>
          </a:p>
        </p:txBody>
      </p:sp>
      <p:pic>
        <p:nvPicPr>
          <p:cNvPr id="3" name="Picture 2" descr="childr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953" y="1910444"/>
            <a:ext cx="5852160" cy="3901440"/>
          </a:xfrm>
          <a:prstGeom prst="rect">
            <a:avLst/>
          </a:prstGeom>
          <a:effectLst>
            <a:outerShdw blurRad="50800" dist="38100" dir="5400000" algn="t" rotWithShape="0">
              <a:prstClr val="black">
                <a:alpha val="40000"/>
              </a:prstClr>
            </a:outerShdw>
          </a:effectLst>
        </p:spPr>
      </p:pic>
      <p:sp>
        <p:nvSpPr>
          <p:cNvPr id="2" name="TextBox 1"/>
          <p:cNvSpPr txBox="1"/>
          <p:nvPr/>
        </p:nvSpPr>
        <p:spPr>
          <a:xfrm>
            <a:off x="424250" y="444844"/>
            <a:ext cx="5671750" cy="3416320"/>
          </a:xfrm>
          <a:prstGeom prst="rect">
            <a:avLst/>
          </a:prstGeom>
          <a:solidFill>
            <a:schemeClr val="accent5">
              <a:lumMod val="50000"/>
            </a:schemeClr>
          </a:solidFill>
          <a:ln w="57150">
            <a:solidFill>
              <a:srgbClr val="EA5F00"/>
            </a:solidFill>
          </a:ln>
        </p:spPr>
        <p:txBody>
          <a:bodyPr wrap="square" rtlCol="0">
            <a:spAutoFit/>
          </a:bodyPr>
          <a:lstStyle/>
          <a:p>
            <a:r>
              <a:rPr lang="en-GB" sz="3600" dirty="0" err="1">
                <a:solidFill>
                  <a:schemeClr val="bg1"/>
                </a:solidFill>
                <a:latin typeface="Century Gothic" panose="020B0502020202020204" pitchFamily="34" charset="0"/>
              </a:rPr>
              <a:t>Salut</a:t>
            </a:r>
            <a:r>
              <a:rPr lang="en-GB" sz="3600" dirty="0">
                <a:solidFill>
                  <a:schemeClr val="bg1"/>
                </a:solidFill>
                <a:latin typeface="Century Gothic" panose="020B0502020202020204" pitchFamily="34" charset="0"/>
              </a:rPr>
              <a:t>! Je </a:t>
            </a:r>
            <a:r>
              <a:rPr lang="en-GB" sz="3600" dirty="0" err="1">
                <a:solidFill>
                  <a:schemeClr val="bg1"/>
                </a:solidFill>
                <a:latin typeface="Century Gothic" panose="020B0502020202020204" pitchFamily="34" charset="0"/>
              </a:rPr>
              <a:t>m’appelle</a:t>
            </a:r>
            <a:r>
              <a:rPr lang="en-GB" sz="3600" dirty="0">
                <a:solidFill>
                  <a:schemeClr val="bg1"/>
                </a:solidFill>
                <a:latin typeface="Century Gothic" panose="020B0502020202020204" pitchFamily="34" charset="0"/>
              </a:rPr>
              <a:t> Luc. </a:t>
            </a:r>
            <a:r>
              <a:rPr lang="en-GB" sz="3600" dirty="0" err="1">
                <a:solidFill>
                  <a:schemeClr val="bg1"/>
                </a:solidFill>
                <a:latin typeface="Century Gothic" panose="020B0502020202020204" pitchFamily="34" charset="0"/>
              </a:rPr>
              <a:t>J’ai</a:t>
            </a:r>
            <a:r>
              <a:rPr lang="en-GB" sz="3600" dirty="0">
                <a:solidFill>
                  <a:schemeClr val="bg1"/>
                </a:solidFill>
                <a:latin typeface="Century Gothic" panose="020B0502020202020204" pitchFamily="34" charset="0"/>
              </a:rPr>
              <a:t> </a:t>
            </a:r>
            <a:r>
              <a:rPr lang="en-GB" sz="3600" dirty="0" err="1">
                <a:solidFill>
                  <a:schemeClr val="bg1"/>
                </a:solidFill>
                <a:latin typeface="Century Gothic" panose="020B0502020202020204" pitchFamily="34" charset="0"/>
              </a:rPr>
              <a:t>douze</a:t>
            </a:r>
            <a:r>
              <a:rPr lang="en-GB" sz="3600" dirty="0">
                <a:solidFill>
                  <a:schemeClr val="bg1"/>
                </a:solidFill>
                <a:latin typeface="Century Gothic" panose="020B0502020202020204" pitchFamily="34" charset="0"/>
              </a:rPr>
              <a:t> ans. </a:t>
            </a:r>
            <a:br>
              <a:rPr lang="en-GB" sz="3600" dirty="0">
                <a:solidFill>
                  <a:schemeClr val="bg1"/>
                </a:solidFill>
                <a:latin typeface="Century Gothic" panose="020B0502020202020204" pitchFamily="34" charset="0"/>
              </a:rPr>
            </a:br>
            <a:r>
              <a:rPr lang="en-GB" sz="3600" dirty="0" err="1">
                <a:solidFill>
                  <a:schemeClr val="bg1"/>
                </a:solidFill>
                <a:latin typeface="Century Gothic" panose="020B0502020202020204" pitchFamily="34" charset="0"/>
              </a:rPr>
              <a:t>Quel</a:t>
            </a:r>
            <a:r>
              <a:rPr lang="en-GB" sz="3600" dirty="0">
                <a:solidFill>
                  <a:schemeClr val="bg1"/>
                </a:solidFill>
                <a:latin typeface="Century Gothic" panose="020B0502020202020204" pitchFamily="34" charset="0"/>
              </a:rPr>
              <a:t> </a:t>
            </a:r>
            <a:r>
              <a:rPr lang="en-GB" sz="3600" dirty="0" err="1">
                <a:solidFill>
                  <a:schemeClr val="bg1"/>
                </a:solidFill>
                <a:latin typeface="Century Gothic" panose="020B0502020202020204" pitchFamily="34" charset="0"/>
              </a:rPr>
              <a:t>âge</a:t>
            </a:r>
            <a:r>
              <a:rPr lang="en-GB" sz="3600" dirty="0">
                <a:solidFill>
                  <a:schemeClr val="bg1"/>
                </a:solidFill>
                <a:latin typeface="Century Gothic" panose="020B0502020202020204" pitchFamily="34" charset="0"/>
              </a:rPr>
              <a:t> as-</a:t>
            </a:r>
            <a:r>
              <a:rPr lang="en-GB" sz="3600" dirty="0" err="1">
                <a:solidFill>
                  <a:schemeClr val="bg1"/>
                </a:solidFill>
                <a:latin typeface="Century Gothic" panose="020B0502020202020204" pitchFamily="34" charset="0"/>
              </a:rPr>
              <a:t>tu</a:t>
            </a:r>
            <a:r>
              <a:rPr lang="en-GB" sz="3600" dirty="0">
                <a:solidFill>
                  <a:schemeClr val="bg1"/>
                </a:solidFill>
                <a:latin typeface="Century Gothic" panose="020B0502020202020204" pitchFamily="34" charset="0"/>
              </a:rPr>
              <a:t>? </a:t>
            </a:r>
            <a:br>
              <a:rPr lang="en-GB" sz="3600" dirty="0">
                <a:solidFill>
                  <a:schemeClr val="bg1"/>
                </a:solidFill>
                <a:latin typeface="Century Gothic" panose="020B0502020202020204" pitchFamily="34" charset="0"/>
              </a:rPr>
            </a:br>
            <a:r>
              <a:rPr lang="en-GB" sz="3600" dirty="0">
                <a:solidFill>
                  <a:schemeClr val="bg1"/>
                </a:solidFill>
                <a:latin typeface="Century Gothic" panose="020B0502020202020204" pitchFamily="34" charset="0"/>
              </a:rPr>
              <a:t>As-</a:t>
            </a:r>
            <a:r>
              <a:rPr lang="en-GB" sz="3600" dirty="0" err="1">
                <a:solidFill>
                  <a:schemeClr val="bg1"/>
                </a:solidFill>
                <a:latin typeface="Century Gothic" panose="020B0502020202020204" pitchFamily="34" charset="0"/>
              </a:rPr>
              <a:t>tu</a:t>
            </a:r>
            <a:r>
              <a:rPr lang="en-GB" sz="3600" dirty="0">
                <a:solidFill>
                  <a:schemeClr val="bg1"/>
                </a:solidFill>
                <a:latin typeface="Century Gothic" panose="020B0502020202020204" pitchFamily="34" charset="0"/>
              </a:rPr>
              <a:t> des frères </a:t>
            </a:r>
            <a:r>
              <a:rPr lang="en-GB" sz="3600" dirty="0" err="1">
                <a:solidFill>
                  <a:schemeClr val="bg1"/>
                </a:solidFill>
                <a:latin typeface="Century Gothic" panose="020B0502020202020204" pitchFamily="34" charset="0"/>
              </a:rPr>
              <a:t>ou</a:t>
            </a:r>
            <a:r>
              <a:rPr lang="en-GB" sz="3600" dirty="0">
                <a:solidFill>
                  <a:schemeClr val="bg1"/>
                </a:solidFill>
                <a:latin typeface="Century Gothic" panose="020B0502020202020204" pitchFamily="34" charset="0"/>
              </a:rPr>
              <a:t> des </a:t>
            </a:r>
            <a:r>
              <a:rPr lang="en-GB" sz="3600" dirty="0" err="1">
                <a:solidFill>
                  <a:schemeClr val="bg1"/>
                </a:solidFill>
                <a:latin typeface="Century Gothic" panose="020B0502020202020204" pitchFamily="34" charset="0"/>
              </a:rPr>
              <a:t>sœurs</a:t>
            </a:r>
            <a:r>
              <a:rPr lang="en-GB" sz="3600" dirty="0">
                <a:solidFill>
                  <a:schemeClr val="bg1"/>
                </a:solidFill>
                <a:latin typeface="Century Gothic" panose="020B0502020202020204" pitchFamily="34" charset="0"/>
              </a:rPr>
              <a:t>? </a:t>
            </a:r>
            <a:br>
              <a:rPr lang="en-GB" sz="3600" dirty="0">
                <a:solidFill>
                  <a:schemeClr val="bg1"/>
                </a:solidFill>
                <a:latin typeface="Century Gothic" panose="020B0502020202020204" pitchFamily="34" charset="0"/>
              </a:rPr>
            </a:br>
            <a:r>
              <a:rPr lang="en-GB" sz="3600" dirty="0">
                <a:solidFill>
                  <a:schemeClr val="bg1"/>
                </a:solidFill>
                <a:latin typeface="Century Gothic" panose="020B0502020202020204" pitchFamily="34" charset="0"/>
              </a:rPr>
              <a:t>Je </a:t>
            </a:r>
            <a:r>
              <a:rPr lang="en-GB" sz="3600" dirty="0" err="1">
                <a:solidFill>
                  <a:schemeClr val="bg1"/>
                </a:solidFill>
                <a:latin typeface="Century Gothic" panose="020B0502020202020204" pitchFamily="34" charset="0"/>
              </a:rPr>
              <a:t>suis</a:t>
            </a:r>
            <a:r>
              <a:rPr lang="en-GB" sz="3600" dirty="0">
                <a:solidFill>
                  <a:schemeClr val="bg1"/>
                </a:solidFill>
                <a:latin typeface="Century Gothic" panose="020B0502020202020204" pitchFamily="34" charset="0"/>
              </a:rPr>
              <a:t> </a:t>
            </a:r>
            <a:r>
              <a:rPr lang="en-GB" sz="3600" dirty="0" err="1">
                <a:solidFill>
                  <a:schemeClr val="bg1"/>
                </a:solidFill>
                <a:latin typeface="Century Gothic" panose="020B0502020202020204" pitchFamily="34" charset="0"/>
              </a:rPr>
              <a:t>fils</a:t>
            </a:r>
            <a:r>
              <a:rPr lang="en-GB" sz="3600" dirty="0">
                <a:solidFill>
                  <a:schemeClr val="bg1"/>
                </a:solidFill>
                <a:latin typeface="Century Gothic" panose="020B0502020202020204" pitchFamily="34" charset="0"/>
              </a:rPr>
              <a:t> unique.</a:t>
            </a:r>
          </a:p>
        </p:txBody>
      </p:sp>
    </p:spTree>
    <p:extLst>
      <p:ext uri="{BB962C8B-B14F-4D97-AF65-F5344CB8AC3E}">
        <p14:creationId xmlns:p14="http://schemas.microsoft.com/office/powerpoint/2010/main" val="166159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6" y="81390"/>
            <a:ext cx="10515600" cy="1325563"/>
          </a:xfrm>
        </p:spPr>
        <p:txBody>
          <a:bodyPr/>
          <a:lstStyle/>
          <a:p>
            <a:r>
              <a:rPr lang="en-GB" dirty="0"/>
              <a:t>Use of formulaic language / ‘chunks’</a:t>
            </a:r>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 name="Content Placeholder 2"/>
          <p:cNvSpPr>
            <a:spLocks noGrp="1"/>
          </p:cNvSpPr>
          <p:nvPr>
            <p:ph idx="1"/>
          </p:nvPr>
        </p:nvSpPr>
        <p:spPr>
          <a:xfrm>
            <a:off x="522514" y="1406953"/>
            <a:ext cx="11364686" cy="4900541"/>
          </a:xfrm>
        </p:spPr>
        <p:txBody>
          <a:bodyPr>
            <a:normAutofit fontScale="92500" lnSpcReduction="20000"/>
          </a:bodyPr>
          <a:lstStyle/>
          <a:p>
            <a:r>
              <a:rPr lang="en-GB" dirty="0"/>
              <a:t>‘Chunks’ make speech sound fluent (faster than ‘creative’ speech)</a:t>
            </a:r>
          </a:p>
          <a:p>
            <a:r>
              <a:rPr lang="en-GB" b="1" i="1" dirty="0"/>
              <a:t>Some, not all,</a:t>
            </a:r>
            <a:r>
              <a:rPr lang="en-GB" dirty="0"/>
              <a:t> learners </a:t>
            </a:r>
            <a:r>
              <a:rPr lang="en-GB" i="1" dirty="0"/>
              <a:t>can</a:t>
            </a:r>
            <a:r>
              <a:rPr lang="en-GB" dirty="0"/>
              <a:t> begin to break chunks down </a:t>
            </a:r>
            <a:endParaRPr lang="en-GB" sz="2400" dirty="0"/>
          </a:p>
          <a:p>
            <a:pPr marL="457200" lvl="1" indent="0">
              <a:buNone/>
            </a:pPr>
            <a:r>
              <a:rPr lang="en-GB" sz="2200" dirty="0"/>
              <a:t>= use them ‘creatively’,  </a:t>
            </a:r>
            <a:r>
              <a:rPr lang="en-GB" sz="2200" i="1" dirty="0"/>
              <a:t>not necessarily accurately</a:t>
            </a:r>
            <a:r>
              <a:rPr lang="en-GB" sz="2200" dirty="0"/>
              <a:t>, but in their own way</a:t>
            </a:r>
          </a:p>
          <a:p>
            <a:pPr marL="457200" lvl="1" indent="0">
              <a:buNone/>
            </a:pPr>
            <a:r>
              <a:rPr lang="en-GB" sz="2200" dirty="0"/>
              <a:t>Learners differ in whether they can do this by themselves</a:t>
            </a:r>
          </a:p>
          <a:p>
            <a:r>
              <a:rPr lang="en-GB" dirty="0"/>
              <a:t>‘Chunks’ can be both motivating and demotivating</a:t>
            </a:r>
          </a:p>
          <a:p>
            <a:endParaRPr lang="en-GB" dirty="0"/>
          </a:p>
          <a:p>
            <a:r>
              <a:rPr lang="en-GB" dirty="0"/>
              <a:t>Teachers could occasionally select one or two ‘chunks’</a:t>
            </a:r>
          </a:p>
          <a:p>
            <a:r>
              <a:rPr lang="en-GB" dirty="0"/>
              <a:t>Chunks that function as communication strategies are the most beneficial</a:t>
            </a:r>
          </a:p>
          <a:p>
            <a:pPr lvl="1"/>
            <a:r>
              <a:rPr lang="en-GB" dirty="0"/>
              <a:t>initiate and extend interactions for learning</a:t>
            </a:r>
          </a:p>
          <a:p>
            <a:r>
              <a:rPr lang="en-GB" dirty="0"/>
              <a:t>…</a:t>
            </a:r>
            <a:r>
              <a:rPr lang="en-GB" b="1" dirty="0"/>
              <a:t>But </a:t>
            </a:r>
            <a:r>
              <a:rPr lang="en-GB" dirty="0"/>
              <a:t>teachers should actively help learners to understand the component parts of the chunks and then use them creatively</a:t>
            </a:r>
          </a:p>
          <a:p>
            <a:r>
              <a:rPr lang="en-GB" dirty="0"/>
              <a:t>So…chunks with clear and simple component parts are helpful</a:t>
            </a:r>
          </a:p>
          <a:p>
            <a:endParaRPr lang="en-GB" dirty="0"/>
          </a:p>
        </p:txBody>
      </p:sp>
    </p:spTree>
    <p:extLst>
      <p:ext uri="{BB962C8B-B14F-4D97-AF65-F5344CB8AC3E}">
        <p14:creationId xmlns:p14="http://schemas.microsoft.com/office/powerpoint/2010/main" val="6503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516"/>
            <a:ext cx="10515600" cy="1325563"/>
          </a:xfrm>
        </p:spPr>
        <p:txBody>
          <a:bodyPr/>
          <a:lstStyle/>
          <a:p>
            <a:r>
              <a:rPr lang="en-GB" dirty="0"/>
              <a:t>‘Chunks’ as communication strategies</a:t>
            </a:r>
          </a:p>
        </p:txBody>
      </p:sp>
      <p:pic>
        <p:nvPicPr>
          <p:cNvPr id="5" name="Picture 4"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62396" y="81390"/>
            <a:ext cx="791446" cy="791446"/>
          </a:xfrm>
          <a:prstGeom prst="rect">
            <a:avLst/>
          </a:prstGeom>
        </p:spPr>
      </p:pic>
      <p:sp>
        <p:nvSpPr>
          <p:cNvPr id="3" name="Content Placeholder 2"/>
          <p:cNvSpPr>
            <a:spLocks noGrp="1"/>
          </p:cNvSpPr>
          <p:nvPr>
            <p:ph idx="1"/>
          </p:nvPr>
        </p:nvSpPr>
        <p:spPr>
          <a:xfrm>
            <a:off x="568036" y="1190958"/>
            <a:ext cx="8460545" cy="5667042"/>
          </a:xfrm>
        </p:spPr>
        <p:txBody>
          <a:bodyPr>
            <a:normAutofit/>
          </a:bodyPr>
          <a:lstStyle/>
          <a:p>
            <a:r>
              <a:rPr lang="en-GB" b="1" dirty="0"/>
              <a:t>Chunks are most beneficial when they: </a:t>
            </a:r>
          </a:p>
          <a:p>
            <a:pPr lvl="1"/>
            <a:r>
              <a:rPr lang="en-GB" sz="2400" dirty="0"/>
              <a:t>lead to more interaction </a:t>
            </a:r>
          </a:p>
          <a:p>
            <a:pPr lvl="1"/>
            <a:r>
              <a:rPr lang="en-GB" sz="2400" dirty="0"/>
              <a:t>increase comprehensibility of the input  </a:t>
            </a:r>
          </a:p>
          <a:p>
            <a:r>
              <a:rPr lang="en-GB" b="1" dirty="0">
                <a:solidFill>
                  <a:srgbClr val="115076"/>
                </a:solidFill>
              </a:rPr>
              <a:t>They will typically:</a:t>
            </a:r>
          </a:p>
          <a:p>
            <a:pPr lvl="1"/>
            <a:r>
              <a:rPr lang="en-GB" sz="2400" dirty="0">
                <a:solidFill>
                  <a:srgbClr val="115076"/>
                </a:solidFill>
              </a:rPr>
              <a:t>be questions that seek clarification [Is it….? </a:t>
            </a:r>
            <a:br>
              <a:rPr lang="en-GB" sz="2400" dirty="0">
                <a:solidFill>
                  <a:srgbClr val="115076"/>
                </a:solidFill>
              </a:rPr>
            </a:br>
            <a:r>
              <a:rPr lang="en-GB" sz="2400" dirty="0">
                <a:solidFill>
                  <a:srgbClr val="115076"/>
                </a:solidFill>
              </a:rPr>
              <a:t>How do you say / spell? Repeat, please]</a:t>
            </a:r>
          </a:p>
          <a:p>
            <a:pPr lvl="1"/>
            <a:r>
              <a:rPr lang="en-GB" sz="2400" dirty="0">
                <a:solidFill>
                  <a:srgbClr val="115076"/>
                </a:solidFill>
              </a:rPr>
              <a:t>indicate comprehension breakdown [I don’t understand, I don’t know, I am not sure]</a:t>
            </a:r>
          </a:p>
          <a:p>
            <a:pPr lvl="1"/>
            <a:r>
              <a:rPr lang="en-GB" sz="2400" dirty="0">
                <a:solidFill>
                  <a:srgbClr val="115076"/>
                </a:solidFill>
              </a:rPr>
              <a:t>extend interactions [I think… And you?  What do you think?]</a:t>
            </a:r>
          </a:p>
          <a:p>
            <a:pPr lvl="1"/>
            <a:r>
              <a:rPr lang="en-GB" sz="2400" dirty="0">
                <a:solidFill>
                  <a:srgbClr val="115076"/>
                </a:solidFill>
              </a:rPr>
              <a:t>Include simple and clear component parts that beginner learners will be able to identify and re-use</a:t>
            </a:r>
          </a:p>
          <a:p>
            <a:pPr lvl="1"/>
            <a:r>
              <a:rPr lang="en-GB" sz="2400" dirty="0">
                <a:solidFill>
                  <a:srgbClr val="115076"/>
                </a:solidFill>
              </a:rPr>
              <a:t>contain high-frequency language</a:t>
            </a:r>
            <a:br>
              <a:rPr lang="en-GB" sz="2400" dirty="0">
                <a:solidFill>
                  <a:srgbClr val="115076"/>
                </a:solidFill>
              </a:rPr>
            </a:br>
            <a:endParaRPr lang="en-GB" sz="2400" dirty="0"/>
          </a:p>
        </p:txBody>
      </p:sp>
      <p:pic>
        <p:nvPicPr>
          <p:cNvPr id="4" name="Picture 3" descr="stack of block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7720" y="2396847"/>
            <a:ext cx="2926080" cy="162763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26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56BA-15E1-7746-987C-45AEBC46F35A}"/>
              </a:ext>
            </a:extLst>
          </p:cNvPr>
          <p:cNvSpPr>
            <a:spLocks noGrp="1"/>
          </p:cNvSpPr>
          <p:nvPr>
            <p:ph type="title"/>
          </p:nvPr>
        </p:nvSpPr>
        <p:spPr>
          <a:xfrm>
            <a:off x="1676400" y="-97083"/>
            <a:ext cx="10515600" cy="1325563"/>
          </a:xfrm>
        </p:spPr>
        <p:txBody>
          <a:bodyPr>
            <a:normAutofit/>
          </a:bodyPr>
          <a:lstStyle/>
          <a:p>
            <a:pPr algn="r"/>
            <a:r>
              <a:rPr lang="en-GB" sz="5400" spc="300" dirty="0">
                <a:solidFill>
                  <a:srgbClr val="0000CC"/>
                </a:solidFill>
                <a:latin typeface="Gill Sans Ultra Bold" panose="020B0A02020104020203" pitchFamily="34" charset="0"/>
                <a:cs typeface="Aharoni" panose="020B0604020202020204" pitchFamily="2" charset="-79"/>
              </a:rPr>
              <a:t>SPELLING BEE</a:t>
            </a:r>
            <a:endParaRPr lang="en-US" sz="5400" dirty="0"/>
          </a:p>
        </p:txBody>
      </p:sp>
      <p:pic>
        <p:nvPicPr>
          <p:cNvPr id="6" name="Picture 5" descr="a little bee">
            <a:extLst>
              <a:ext uri="{FF2B5EF4-FFF2-40B4-BE49-F238E27FC236}">
                <a16:creationId xmlns:a16="http://schemas.microsoft.com/office/drawing/2014/main" id="{1DC40EA1-808F-49BC-A062-9B05A839926F}"/>
              </a:ext>
            </a:extLst>
          </p:cNvPr>
          <p:cNvPicPr>
            <a:picLocks noChangeAspect="1"/>
          </p:cNvPicPr>
          <p:nvPr/>
        </p:nvPicPr>
        <p:blipFill rotWithShape="1">
          <a:blip r:embed="rId3">
            <a:extLst>
              <a:ext uri="{28A0092B-C50C-407E-A947-70E740481C1C}">
                <a14:useLocalDpi xmlns:a14="http://schemas.microsoft.com/office/drawing/2010/main" val="0"/>
              </a:ext>
            </a:extLst>
          </a:blip>
          <a:srcRect l="25325"/>
          <a:stretch/>
        </p:blipFill>
        <p:spPr>
          <a:xfrm>
            <a:off x="67733" y="-97083"/>
            <a:ext cx="3095592" cy="2072729"/>
          </a:xfrm>
          <a:prstGeom prst="rect">
            <a:avLst/>
          </a:prstGeom>
        </p:spPr>
      </p:pic>
      <p:pic>
        <p:nvPicPr>
          <p:cNvPr id="5" name="Picture 4" descr="group of school children">
            <a:extLst>
              <a:ext uri="{FF2B5EF4-FFF2-40B4-BE49-F238E27FC236}">
                <a16:creationId xmlns:a16="http://schemas.microsoft.com/office/drawing/2014/main" id="{5175A1D2-763E-4B24-B98A-1C8191E3C4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618" y="1149346"/>
            <a:ext cx="7338036" cy="4833952"/>
          </a:xfrm>
          <a:prstGeom prst="rect">
            <a:avLst/>
          </a:prstGeom>
        </p:spPr>
      </p:pic>
      <p:sp>
        <p:nvSpPr>
          <p:cNvPr id="4" name="Text Box 11"/>
          <p:cNvSpPr txBox="1">
            <a:spLocks noChangeArrowheads="1"/>
          </p:cNvSpPr>
          <p:nvPr/>
        </p:nvSpPr>
        <p:spPr bwMode="auto">
          <a:xfrm>
            <a:off x="7769539" y="2090172"/>
            <a:ext cx="63925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b="1" dirty="0">
                <a:solidFill>
                  <a:srgbClr val="115076"/>
                </a:solidFill>
                <a:latin typeface="Century Gothic" panose="020B0502020202020204" pitchFamily="34" charset="0"/>
              </a:rPr>
              <a:t>Comment </a:t>
            </a:r>
            <a:r>
              <a:rPr lang="en-GB" altLang="en-US" sz="2800" b="1" dirty="0" err="1">
                <a:solidFill>
                  <a:srgbClr val="115076"/>
                </a:solidFill>
                <a:latin typeface="Century Gothic" panose="020B0502020202020204" pitchFamily="34" charset="0"/>
              </a:rPr>
              <a:t>ça</a:t>
            </a:r>
            <a:r>
              <a:rPr lang="en-GB" altLang="en-US" sz="2800" b="1" dirty="0">
                <a:solidFill>
                  <a:srgbClr val="115076"/>
                </a:solidFill>
                <a:latin typeface="Century Gothic" panose="020B0502020202020204" pitchFamily="34" charset="0"/>
              </a:rPr>
              <a:t> </a:t>
            </a:r>
            <a:r>
              <a:rPr lang="en-GB" altLang="en-US" sz="2800" b="1" dirty="0" err="1">
                <a:solidFill>
                  <a:srgbClr val="115076"/>
                </a:solidFill>
                <a:latin typeface="Century Gothic" panose="020B0502020202020204" pitchFamily="34" charset="0"/>
              </a:rPr>
              <a:t>s’écrit</a:t>
            </a:r>
            <a:r>
              <a:rPr lang="en-GB" altLang="en-US" sz="2800" b="1" dirty="0">
                <a:solidFill>
                  <a:srgbClr val="115076"/>
                </a:solidFill>
                <a:latin typeface="Century Gothic" panose="020B0502020202020204" pitchFamily="34" charset="0"/>
              </a:rPr>
              <a:t>?</a:t>
            </a:r>
            <a:br>
              <a:rPr lang="en-GB" altLang="en-US" sz="2800" b="1" dirty="0">
                <a:solidFill>
                  <a:srgbClr val="115076"/>
                </a:solidFill>
                <a:latin typeface="Century Gothic" panose="020B0502020202020204" pitchFamily="34" charset="0"/>
              </a:rPr>
            </a:br>
            <a:br>
              <a:rPr lang="en-GB" altLang="en-US" sz="2800" b="1" dirty="0">
                <a:solidFill>
                  <a:srgbClr val="115076"/>
                </a:solidFill>
                <a:latin typeface="Century Gothic" panose="020B0502020202020204" pitchFamily="34" charset="0"/>
              </a:rPr>
            </a:br>
            <a:r>
              <a:rPr lang="en-GB" altLang="en-US" sz="2800" b="1" dirty="0" err="1">
                <a:solidFill>
                  <a:srgbClr val="115076"/>
                </a:solidFill>
                <a:latin typeface="Century Gothic" panose="020B0502020202020204" pitchFamily="34" charset="0"/>
              </a:rPr>
              <a:t>Wie</a:t>
            </a:r>
            <a:r>
              <a:rPr lang="en-GB" altLang="en-US" sz="2800" b="1" dirty="0">
                <a:solidFill>
                  <a:srgbClr val="115076"/>
                </a:solidFill>
                <a:latin typeface="Century Gothic" panose="020B0502020202020204" pitchFamily="34" charset="0"/>
              </a:rPr>
              <a:t> </a:t>
            </a:r>
            <a:r>
              <a:rPr lang="en-GB" altLang="en-US" sz="2800" b="1" dirty="0" err="1">
                <a:solidFill>
                  <a:srgbClr val="115076"/>
                </a:solidFill>
                <a:latin typeface="Century Gothic" panose="020B0502020202020204" pitchFamily="34" charset="0"/>
              </a:rPr>
              <a:t>schreibt</a:t>
            </a:r>
            <a:r>
              <a:rPr lang="en-GB" altLang="en-US" sz="2800" b="1" dirty="0">
                <a:solidFill>
                  <a:srgbClr val="115076"/>
                </a:solidFill>
                <a:latin typeface="Century Gothic" panose="020B0502020202020204" pitchFamily="34" charset="0"/>
              </a:rPr>
              <a:t> man das?</a:t>
            </a:r>
            <a:br>
              <a:rPr lang="en-GB" altLang="en-US" sz="2800" b="1" dirty="0">
                <a:solidFill>
                  <a:srgbClr val="115076"/>
                </a:solidFill>
                <a:latin typeface="Century Gothic" panose="020B0502020202020204" pitchFamily="34" charset="0"/>
              </a:rPr>
            </a:br>
            <a:br>
              <a:rPr lang="en-GB" altLang="en-US" sz="2800" b="1" dirty="0">
                <a:solidFill>
                  <a:srgbClr val="115076"/>
                </a:solidFill>
                <a:latin typeface="Century Gothic" panose="020B0502020202020204" pitchFamily="34" charset="0"/>
              </a:rPr>
            </a:br>
            <a:r>
              <a:rPr lang="en-GB" altLang="en-US" sz="2800" b="1" dirty="0">
                <a:solidFill>
                  <a:srgbClr val="115076"/>
                </a:solidFill>
                <a:latin typeface="Century Gothic" panose="020B0502020202020204" pitchFamily="34" charset="0"/>
              </a:rPr>
              <a:t>¿</a:t>
            </a:r>
            <a:r>
              <a:rPr lang="en-GB" altLang="en-US" sz="2800" b="1" dirty="0" err="1">
                <a:solidFill>
                  <a:srgbClr val="115076"/>
                </a:solidFill>
                <a:latin typeface="Century Gothic" panose="020B0502020202020204" pitchFamily="34" charset="0"/>
              </a:rPr>
              <a:t>Cómo</a:t>
            </a:r>
            <a:r>
              <a:rPr lang="en-GB" altLang="en-US" sz="2800" b="1" dirty="0">
                <a:solidFill>
                  <a:srgbClr val="115076"/>
                </a:solidFill>
                <a:latin typeface="Century Gothic" panose="020B0502020202020204" pitchFamily="34" charset="0"/>
              </a:rPr>
              <a:t> se escribe?</a:t>
            </a:r>
            <a:br>
              <a:rPr lang="en-GB" altLang="en-US" sz="2800" b="1" dirty="0">
                <a:solidFill>
                  <a:srgbClr val="115076"/>
                </a:solidFill>
                <a:latin typeface="Century Gothic" panose="020B0502020202020204" pitchFamily="34" charset="0"/>
              </a:rPr>
            </a:br>
            <a:endParaRPr lang="en-GB" altLang="en-US" sz="28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21934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4E9237B9-273B-9B47-BE96-D2784D8DDD1A}"/>
              </a:ext>
            </a:extLst>
          </p:cNvPr>
          <p:cNvSpPr>
            <a:spLocks noGrp="1"/>
          </p:cNvSpPr>
          <p:nvPr>
            <p:ph type="title" idx="4294967295"/>
          </p:nvPr>
        </p:nvSpPr>
        <p:spPr/>
        <p:txBody>
          <a:bodyPr/>
          <a:lstStyle/>
          <a:p>
            <a:r>
              <a:rPr lang="en-US" dirty="0"/>
              <a:t>Teaching Schools Council </a:t>
            </a:r>
          </a:p>
        </p:txBody>
      </p:sp>
      <p:sp>
        <p:nvSpPr>
          <p:cNvPr id="4" name="Rounded Rectangle 3" descr="background rectangle "/>
          <p:cNvSpPr/>
          <p:nvPr/>
        </p:nvSpPr>
        <p:spPr>
          <a:xfrm>
            <a:off x="353291" y="145473"/>
            <a:ext cx="11513127" cy="5673435"/>
          </a:xfrm>
          <a:prstGeom prst="roundRect">
            <a:avLst/>
          </a:prstGeom>
          <a:solidFill>
            <a:srgbClr val="115076"/>
          </a:solidFill>
          <a:ln w="76200">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796636" y="458422"/>
            <a:ext cx="10626436" cy="5047536"/>
          </a:xfrm>
          <a:prstGeom prst="rect">
            <a:avLst/>
          </a:prstGeom>
        </p:spPr>
        <p:txBody>
          <a:bodyPr wrap="square">
            <a:spAutoFit/>
          </a:bodyPr>
          <a:lstStyle/>
          <a:p>
            <a:r>
              <a:rPr lang="en-GB" sz="2300" dirty="0">
                <a:solidFill>
                  <a:prstClr val="white"/>
                </a:solidFill>
                <a:latin typeface="Century Gothic" panose="020B0502020202020204" pitchFamily="34" charset="0"/>
              </a:rPr>
              <a:t>Using the new (‘target’) language in the classroom provides an </a:t>
            </a:r>
            <a:r>
              <a:rPr lang="en-GB" sz="2300" b="1" i="1" dirty="0">
                <a:solidFill>
                  <a:prstClr val="white"/>
                </a:solidFill>
                <a:latin typeface="Century Gothic" panose="020B0502020202020204" pitchFamily="34" charset="0"/>
              </a:rPr>
              <a:t>essential </a:t>
            </a:r>
            <a:r>
              <a:rPr lang="en-GB" sz="2300" dirty="0">
                <a:solidFill>
                  <a:prstClr val="white"/>
                </a:solidFill>
                <a:latin typeface="Century Gothic" panose="020B0502020202020204" pitchFamily="34" charset="0"/>
              </a:rPr>
              <a:t>dimension of </a:t>
            </a:r>
            <a:r>
              <a:rPr lang="en-GB" sz="2300" b="1" i="1" dirty="0">
                <a:solidFill>
                  <a:prstClr val="white"/>
                </a:solidFill>
                <a:latin typeface="Century Gothic" panose="020B0502020202020204" pitchFamily="34" charset="0"/>
              </a:rPr>
              <a:t>practice and reinforcement</a:t>
            </a:r>
            <a:r>
              <a:rPr lang="en-GB" sz="2300" dirty="0">
                <a:solidFill>
                  <a:prstClr val="white"/>
                </a:solidFill>
                <a:latin typeface="Century Gothic" panose="020B0502020202020204" pitchFamily="34" charset="0"/>
              </a:rPr>
              <a:t>, including building familiarity with </a:t>
            </a:r>
            <a:r>
              <a:rPr lang="en-GB" sz="2300" b="1" i="1" dirty="0">
                <a:solidFill>
                  <a:prstClr val="white"/>
                </a:solidFill>
                <a:latin typeface="Century Gothic" panose="020B0502020202020204" pitchFamily="34" charset="0"/>
              </a:rPr>
              <a:t>rhythms, sounds and intonation</a:t>
            </a:r>
            <a:r>
              <a:rPr lang="en-GB" sz="2300" dirty="0">
                <a:solidFill>
                  <a:prstClr val="white"/>
                </a:solidFill>
                <a:latin typeface="Century Gothic" panose="020B0502020202020204" pitchFamily="34" charset="0"/>
              </a:rPr>
              <a:t>. </a:t>
            </a:r>
          </a:p>
          <a:p>
            <a:endParaRPr lang="en-GB" sz="2300" dirty="0">
              <a:solidFill>
                <a:prstClr val="white"/>
              </a:solidFill>
              <a:latin typeface="Century Gothic" panose="020B0502020202020204" pitchFamily="34" charset="0"/>
            </a:endParaRPr>
          </a:p>
          <a:p>
            <a:r>
              <a:rPr lang="en-GB" sz="2300" dirty="0">
                <a:solidFill>
                  <a:prstClr val="white"/>
                </a:solidFill>
                <a:latin typeface="Century Gothic" panose="020B0502020202020204" pitchFamily="34" charset="0"/>
              </a:rPr>
              <a:t>In the examples we saw, it was most effective when it was </a:t>
            </a:r>
            <a:r>
              <a:rPr lang="en-GB" sz="2300" b="1" dirty="0">
                <a:solidFill>
                  <a:prstClr val="white"/>
                </a:solidFill>
                <a:latin typeface="Century Gothic" panose="020B0502020202020204" pitchFamily="34" charset="0"/>
              </a:rPr>
              <a:t>planned</a:t>
            </a:r>
            <a:r>
              <a:rPr lang="en-GB" sz="2300" dirty="0">
                <a:solidFill>
                  <a:prstClr val="white"/>
                </a:solidFill>
                <a:latin typeface="Century Gothic" panose="020B0502020202020204" pitchFamily="34" charset="0"/>
              </a:rPr>
              <a:t> as part of a systematic programme of teaching </a:t>
            </a:r>
            <a:r>
              <a:rPr lang="en-GB" sz="2300" b="1" i="1" dirty="0">
                <a:solidFill>
                  <a:prstClr val="white"/>
                </a:solidFill>
                <a:latin typeface="Century Gothic" panose="020B0502020202020204" pitchFamily="34" charset="0"/>
              </a:rPr>
              <a:t>grammar</a:t>
            </a:r>
            <a:r>
              <a:rPr lang="en-GB" sz="2300" dirty="0">
                <a:solidFill>
                  <a:prstClr val="white"/>
                </a:solidFill>
                <a:latin typeface="Century Gothic" panose="020B0502020202020204" pitchFamily="34" charset="0"/>
              </a:rPr>
              <a:t> and </a:t>
            </a:r>
            <a:r>
              <a:rPr lang="en-GB" sz="2300" b="1" i="1" dirty="0">
                <a:solidFill>
                  <a:prstClr val="white"/>
                </a:solidFill>
                <a:latin typeface="Century Gothic" panose="020B0502020202020204" pitchFamily="34" charset="0"/>
              </a:rPr>
              <a:t>vocabulary</a:t>
            </a:r>
            <a:r>
              <a:rPr lang="en-GB" sz="2300" dirty="0">
                <a:solidFill>
                  <a:prstClr val="white"/>
                </a:solidFill>
                <a:latin typeface="Century Gothic" panose="020B0502020202020204" pitchFamily="34" charset="0"/>
              </a:rPr>
              <a:t>, </a:t>
            </a:r>
          </a:p>
          <a:p>
            <a:endParaRPr lang="en-GB" sz="2300" dirty="0">
              <a:solidFill>
                <a:prstClr val="white"/>
              </a:solidFill>
              <a:latin typeface="Century Gothic" panose="020B0502020202020204" pitchFamily="34" charset="0"/>
            </a:endParaRPr>
          </a:p>
          <a:p>
            <a:r>
              <a:rPr lang="en-GB" sz="2300" dirty="0">
                <a:solidFill>
                  <a:prstClr val="white"/>
                </a:solidFill>
                <a:latin typeface="Century Gothic" panose="020B0502020202020204" pitchFamily="34" charset="0"/>
              </a:rPr>
              <a:t>and supplemented by </a:t>
            </a:r>
            <a:r>
              <a:rPr lang="en-GB" sz="2300" b="1" i="1" dirty="0">
                <a:solidFill>
                  <a:prstClr val="white"/>
                </a:solidFill>
                <a:latin typeface="Century Gothic" panose="020B0502020202020204" pitchFamily="34" charset="0"/>
              </a:rPr>
              <a:t>the use of English where needed </a:t>
            </a:r>
            <a:r>
              <a:rPr lang="en-GB" sz="2300" dirty="0">
                <a:solidFill>
                  <a:prstClr val="white"/>
                </a:solidFill>
                <a:latin typeface="Century Gothic" panose="020B0502020202020204" pitchFamily="34" charset="0"/>
              </a:rPr>
              <a:t>for clear explanation or the introduction of some new material. </a:t>
            </a:r>
          </a:p>
          <a:p>
            <a:endParaRPr lang="en-GB" sz="2300" dirty="0">
              <a:solidFill>
                <a:prstClr val="white"/>
              </a:solidFill>
              <a:latin typeface="Century Gothic" panose="020B0502020202020204" pitchFamily="34" charset="0"/>
            </a:endParaRPr>
          </a:p>
          <a:p>
            <a:r>
              <a:rPr lang="en-GB" sz="2300" dirty="0">
                <a:solidFill>
                  <a:prstClr val="white"/>
                </a:solidFill>
                <a:latin typeface="Century Gothic" panose="020B0502020202020204" pitchFamily="34" charset="0"/>
              </a:rPr>
              <a:t>Where new language used by the teacher, and elicited from pupils, </a:t>
            </a:r>
            <a:r>
              <a:rPr lang="en-GB" sz="2300" b="1" i="1" dirty="0">
                <a:solidFill>
                  <a:prstClr val="white"/>
                </a:solidFill>
                <a:latin typeface="Century Gothic" panose="020B0502020202020204" pitchFamily="34" charset="0"/>
              </a:rPr>
              <a:t>builds on previously taught language</a:t>
            </a:r>
            <a:r>
              <a:rPr lang="en-GB" sz="2300" dirty="0">
                <a:solidFill>
                  <a:prstClr val="white"/>
                </a:solidFill>
                <a:latin typeface="Century Gothic" panose="020B0502020202020204" pitchFamily="34" charset="0"/>
              </a:rPr>
              <a:t>, it is a highly effective way of </a:t>
            </a:r>
            <a:r>
              <a:rPr lang="en-GB" sz="2300" b="1" i="1" dirty="0">
                <a:solidFill>
                  <a:prstClr val="white"/>
                </a:solidFill>
                <a:latin typeface="Century Gothic" panose="020B0502020202020204" pitchFamily="34" charset="0"/>
              </a:rPr>
              <a:t>embedding</a:t>
            </a:r>
            <a:r>
              <a:rPr lang="en-GB" sz="2300" dirty="0">
                <a:solidFill>
                  <a:prstClr val="white"/>
                </a:solidFill>
                <a:latin typeface="Century Gothic" panose="020B0502020202020204" pitchFamily="34" charset="0"/>
              </a:rPr>
              <a:t> language in the </a:t>
            </a:r>
            <a:r>
              <a:rPr lang="en-GB" sz="2300" b="1" i="1" dirty="0">
                <a:solidFill>
                  <a:prstClr val="white"/>
                </a:solidFill>
                <a:latin typeface="Century Gothic" panose="020B0502020202020204" pitchFamily="34" charset="0"/>
              </a:rPr>
              <a:t>long term memory</a:t>
            </a:r>
            <a:r>
              <a:rPr lang="en-GB" sz="2300" dirty="0">
                <a:solidFill>
                  <a:prstClr val="white"/>
                </a:solidFill>
                <a:latin typeface="Century Gothic" panose="020B0502020202020204" pitchFamily="34" charset="0"/>
              </a:rPr>
              <a:t>, </a:t>
            </a:r>
            <a:r>
              <a:rPr lang="en-GB" sz="2300" b="1" i="1" dirty="0">
                <a:solidFill>
                  <a:prstClr val="white"/>
                </a:solidFill>
                <a:latin typeface="Century Gothic" panose="020B0502020202020204" pitchFamily="34" charset="0"/>
              </a:rPr>
              <a:t>practising recall </a:t>
            </a:r>
            <a:r>
              <a:rPr lang="en-GB" sz="2300" dirty="0">
                <a:solidFill>
                  <a:prstClr val="white"/>
                </a:solidFill>
                <a:latin typeface="Century Gothic" panose="020B0502020202020204" pitchFamily="34" charset="0"/>
              </a:rPr>
              <a:t>and encouraging use for </a:t>
            </a:r>
            <a:r>
              <a:rPr lang="en-GB" sz="2300" b="1" i="1" dirty="0">
                <a:solidFill>
                  <a:prstClr val="white"/>
                </a:solidFill>
                <a:latin typeface="Century Gothic" panose="020B0502020202020204" pitchFamily="34" charset="0"/>
              </a:rPr>
              <a:t>real and creative communication</a:t>
            </a:r>
            <a:r>
              <a:rPr lang="en-GB" sz="2300" dirty="0">
                <a:solidFill>
                  <a:prstClr val="white"/>
                </a:solidFill>
                <a:latin typeface="Century Gothic" panose="020B0502020202020204" pitchFamily="34" charset="0"/>
              </a:rPr>
              <a:t>. </a:t>
            </a:r>
            <a:r>
              <a:rPr lang="en-GB" sz="2300" i="1" dirty="0">
                <a:solidFill>
                  <a:prstClr val="white"/>
                </a:solidFill>
                <a:latin typeface="Century Gothic" panose="020B0502020202020204" pitchFamily="34" charset="0"/>
              </a:rPr>
              <a:t>p.14</a:t>
            </a:r>
          </a:p>
        </p:txBody>
      </p:sp>
      <p:sp>
        <p:nvSpPr>
          <p:cNvPr id="3" name="Rectangle 2"/>
          <p:cNvSpPr/>
          <p:nvPr/>
        </p:nvSpPr>
        <p:spPr>
          <a:xfrm>
            <a:off x="3445934" y="6034501"/>
            <a:ext cx="10337800" cy="338554"/>
          </a:xfrm>
          <a:prstGeom prst="rect">
            <a:avLst/>
          </a:prstGeom>
        </p:spPr>
        <p:txBody>
          <a:bodyPr wrap="square">
            <a:spAutoFit/>
          </a:bodyPr>
          <a:lstStyle/>
          <a:p>
            <a:r>
              <a:rPr lang="en-GB" sz="1600" b="1" dirty="0">
                <a:solidFill>
                  <a:srgbClr val="115076"/>
                </a:solidFill>
                <a:latin typeface="Century Gothic" panose="020B0502020202020204" pitchFamily="34" charset="0"/>
              </a:rPr>
              <a:t>TSC (Teaching Schools Council). (2016). </a:t>
            </a:r>
            <a:r>
              <a:rPr lang="en-GB" sz="1600" dirty="0">
                <a:solidFill>
                  <a:srgbClr val="115076"/>
                </a:solidFill>
                <a:latin typeface="Century Gothic" panose="020B0502020202020204" pitchFamily="34" charset="0"/>
              </a:rPr>
              <a:t>Modern Foreign Languages Pedagogy Review. </a:t>
            </a:r>
            <a:endParaRPr lang="en-GB" sz="2400" dirty="0">
              <a:solidFill>
                <a:srgbClr val="115076"/>
              </a:solidFill>
            </a:endParaRPr>
          </a:p>
        </p:txBody>
      </p:sp>
    </p:spTree>
    <p:extLst>
      <p:ext uri="{BB962C8B-B14F-4D97-AF65-F5344CB8AC3E}">
        <p14:creationId xmlns:p14="http://schemas.microsoft.com/office/powerpoint/2010/main" val="781617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16D017-D7A4-2D44-AF9F-9669F07627BA}"/>
              </a:ext>
            </a:extLst>
          </p:cNvPr>
          <p:cNvSpPr>
            <a:spLocks noGrp="1"/>
          </p:cNvSpPr>
          <p:nvPr>
            <p:ph type="title"/>
          </p:nvPr>
        </p:nvSpPr>
        <p:spPr/>
        <p:txBody>
          <a:bodyPr/>
          <a:lstStyle/>
          <a:p>
            <a:r>
              <a:rPr lang="en-US" dirty="0"/>
              <a:t>Spelling</a:t>
            </a:r>
            <a:r>
              <a:rPr lang="en-US" baseline="0" dirty="0"/>
              <a:t> bee words</a:t>
            </a:r>
            <a:endParaRPr lang="en-US" dirty="0"/>
          </a:p>
        </p:txBody>
      </p:sp>
      <p:graphicFrame>
        <p:nvGraphicFramePr>
          <p:cNvPr id="5" name="Content Placeholder 3" descr="first 15 words from the spelling bee"/>
          <p:cNvGraphicFramePr>
            <a:graphicFrameLocks/>
          </p:cNvGraphicFramePr>
          <p:nvPr>
            <p:extLst>
              <p:ext uri="{D42A27DB-BD31-4B8C-83A1-F6EECF244321}">
                <p14:modId xmlns:p14="http://schemas.microsoft.com/office/powerpoint/2010/main" val="2404209176"/>
              </p:ext>
            </p:extLst>
          </p:nvPr>
        </p:nvGraphicFramePr>
        <p:xfrm>
          <a:off x="927282" y="260913"/>
          <a:ext cx="6654618" cy="6004560"/>
        </p:xfrm>
        <a:graphic>
          <a:graphicData uri="http://schemas.openxmlformats.org/drawingml/2006/table">
            <a:tbl>
              <a:tblPr firstRow="1">
                <a:tableStyleId>{5C22544A-7EE6-4342-B048-85BDC9FD1C3A}</a:tableStyleId>
              </a:tblPr>
              <a:tblGrid>
                <a:gridCol w="1949268">
                  <a:extLst>
                    <a:ext uri="{9D8B030D-6E8A-4147-A177-3AD203B41FA5}">
                      <a16:colId xmlns:a16="http://schemas.microsoft.com/office/drawing/2014/main" val="20000"/>
                    </a:ext>
                  </a:extLst>
                </a:gridCol>
                <a:gridCol w="4705350">
                  <a:extLst>
                    <a:ext uri="{9D8B030D-6E8A-4147-A177-3AD203B41FA5}">
                      <a16:colId xmlns:a16="http://schemas.microsoft.com/office/drawing/2014/main" val="20001"/>
                    </a:ext>
                  </a:extLst>
                </a:gridCol>
              </a:tblGrid>
              <a:tr h="332502">
                <a:tc>
                  <a:txBody>
                    <a:bodyPr/>
                    <a:lstStyle/>
                    <a:p>
                      <a:pPr algn="l" fontAlgn="b"/>
                      <a:r>
                        <a:rPr lang="en-GB" sz="2400" b="1" i="0" u="none" strike="noStrike" dirty="0">
                          <a:solidFill>
                            <a:schemeClr val="accent5">
                              <a:lumMod val="50000"/>
                            </a:schemeClr>
                          </a:solidFill>
                          <a:effectLst/>
                          <a:latin typeface="Century Gothic" panose="020B0502020202020204" pitchFamily="34" charset="0"/>
                        </a:rPr>
                        <a:t>Word</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Translation</a:t>
                      </a:r>
                    </a:p>
                  </a:txBody>
                  <a:tcPr marL="9525" marR="9525" marT="9525" marB="0" anchor="b">
                    <a:solidFill>
                      <a:schemeClr val="accent4">
                        <a:lumMod val="40000"/>
                        <a:lumOff val="60000"/>
                      </a:schemeClr>
                    </a:solidFill>
                  </a:tcPr>
                </a:tc>
                <a:extLst>
                  <a:ext uri="{0D108BD9-81ED-4DB2-BD59-A6C34878D82A}">
                    <a16:rowId xmlns:a16="http://schemas.microsoft.com/office/drawing/2014/main" val="2022936714"/>
                  </a:ext>
                </a:extLst>
              </a:tr>
              <a:tr h="332502">
                <a:tc>
                  <a:txBody>
                    <a:bodyPr/>
                    <a:lstStyle/>
                    <a:p>
                      <a:pPr algn="l" fontAlgn="b"/>
                      <a:r>
                        <a:rPr lang="en-GB" sz="2400" b="1" u="none" strike="noStrike" dirty="0" err="1">
                          <a:solidFill>
                            <a:schemeClr val="accent5">
                              <a:lumMod val="50000"/>
                            </a:schemeClr>
                          </a:solidFill>
                          <a:effectLst/>
                          <a:latin typeface="Century Gothic" panose="020B0502020202020204" pitchFamily="34" charset="0"/>
                        </a:rPr>
                        <a:t>estar</a:t>
                      </a:r>
                      <a:endParaRPr lang="en-GB" sz="2400" b="1"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tc>
                  <a:txBody>
                    <a:bodyPr/>
                    <a:lstStyle/>
                    <a:p>
                      <a:pPr algn="l" fontAlgn="b"/>
                      <a:r>
                        <a:rPr lang="en-GB" sz="2400" b="0" u="none" strike="noStrike" dirty="0">
                          <a:solidFill>
                            <a:schemeClr val="accent5">
                              <a:lumMod val="50000"/>
                            </a:schemeClr>
                          </a:solidFill>
                          <a:effectLst/>
                          <a:latin typeface="Century Gothic" panose="020B0502020202020204" pitchFamily="34" charset="0"/>
                        </a:rPr>
                        <a:t>to be | being [location /state]</a:t>
                      </a:r>
                      <a:endParaRPr lang="en-GB" sz="2400" b="0"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10000"/>
                  </a:ext>
                </a:extLst>
              </a:tr>
              <a:tr h="332502">
                <a:tc>
                  <a:txBody>
                    <a:bodyPr/>
                    <a:lstStyle/>
                    <a:p>
                      <a:pPr algn="l" fontAlgn="b"/>
                      <a:r>
                        <a:rPr lang="en-GB" sz="2400" b="1" u="none" strike="noStrike" dirty="0" err="1">
                          <a:solidFill>
                            <a:schemeClr val="accent5">
                              <a:lumMod val="50000"/>
                            </a:schemeClr>
                          </a:solidFill>
                          <a:effectLst/>
                          <a:latin typeface="Century Gothic" panose="020B0502020202020204" pitchFamily="34" charset="0"/>
                        </a:rPr>
                        <a:t>está</a:t>
                      </a:r>
                      <a:endParaRPr lang="en-GB" sz="2400" b="1"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tc>
                  <a:txBody>
                    <a:bodyPr/>
                    <a:lstStyle/>
                    <a:p>
                      <a:pPr algn="l" fontAlgn="b"/>
                      <a:r>
                        <a:rPr lang="en-GB" sz="2400" b="0" u="none" strike="noStrike" dirty="0">
                          <a:solidFill>
                            <a:schemeClr val="accent5">
                              <a:lumMod val="50000"/>
                            </a:schemeClr>
                          </a:solidFill>
                          <a:effectLst/>
                          <a:latin typeface="Century Gothic" panose="020B0502020202020204" pitchFamily="34" charset="0"/>
                        </a:rPr>
                        <a:t>is [location / state]</a:t>
                      </a:r>
                      <a:endParaRPr lang="en-GB" sz="2400" b="0"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10001"/>
                  </a:ext>
                </a:extLst>
              </a:tr>
              <a:tr h="33250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400" b="1" u="none" strike="noStrike" dirty="0">
                          <a:solidFill>
                            <a:schemeClr val="accent5">
                              <a:lumMod val="50000"/>
                            </a:schemeClr>
                          </a:solidFill>
                          <a:effectLst/>
                          <a:latin typeface="Century Gothic" panose="020B0502020202020204" pitchFamily="34" charset="0"/>
                        </a:rPr>
                        <a:t>¿</a:t>
                      </a:r>
                      <a:r>
                        <a:rPr lang="en-GB" sz="2400" b="1" u="none" strike="noStrike" dirty="0" err="1">
                          <a:solidFill>
                            <a:schemeClr val="accent5">
                              <a:lumMod val="50000"/>
                            </a:schemeClr>
                          </a:solidFill>
                          <a:effectLst/>
                          <a:latin typeface="Century Gothic" panose="020B0502020202020204" pitchFamily="34" charset="0"/>
                        </a:rPr>
                        <a:t>dónde</a:t>
                      </a:r>
                      <a:r>
                        <a:rPr lang="en-GB" sz="2400" b="1" u="none" strike="noStrike" dirty="0">
                          <a:solidFill>
                            <a:schemeClr val="accent5">
                              <a:lumMod val="50000"/>
                            </a:schemeClr>
                          </a:solidFill>
                          <a:effectLst/>
                          <a:latin typeface="Century Gothic" panose="020B0502020202020204" pitchFamily="34" charset="0"/>
                        </a:rPr>
                        <a:t>?</a:t>
                      </a:r>
                      <a:endParaRPr lang="en-GB" sz="2400" b="1"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where?</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2"/>
                  </a:ext>
                </a:extLst>
              </a:tr>
              <a:tr h="332502">
                <a:tc>
                  <a:txBody>
                    <a:bodyPr/>
                    <a:lstStyle/>
                    <a:p>
                      <a:pPr algn="l" fontAlgn="b"/>
                      <a:r>
                        <a:rPr lang="en-GB" sz="2400" b="1" i="0" u="none" strike="noStrike" dirty="0" err="1">
                          <a:solidFill>
                            <a:schemeClr val="accent5">
                              <a:lumMod val="50000"/>
                            </a:schemeClr>
                          </a:solidFill>
                          <a:effectLst/>
                          <a:latin typeface="Century Gothic" panose="020B0502020202020204" pitchFamily="34" charset="0"/>
                        </a:rPr>
                        <a:t>en</a:t>
                      </a:r>
                      <a:endParaRPr lang="en-GB" sz="2400" b="1"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in, on</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3"/>
                  </a:ext>
                </a:extLst>
              </a:tr>
              <a:tr h="332502">
                <a:tc>
                  <a:txBody>
                    <a:bodyPr/>
                    <a:lstStyle/>
                    <a:p>
                      <a:pPr algn="l" fontAlgn="b"/>
                      <a:r>
                        <a:rPr lang="en-GB" sz="2400" b="1" i="0" u="none" strike="noStrike" dirty="0" err="1">
                          <a:solidFill>
                            <a:schemeClr val="accent5">
                              <a:lumMod val="50000"/>
                            </a:schemeClr>
                          </a:solidFill>
                          <a:effectLst/>
                          <a:latin typeface="Century Gothic" panose="020B0502020202020204" pitchFamily="34" charset="0"/>
                        </a:rPr>
                        <a:t>estoy</a:t>
                      </a:r>
                      <a:endParaRPr lang="en-GB" sz="2400" b="1"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I am</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4"/>
                  </a:ext>
                </a:extLst>
              </a:tr>
              <a:tr h="332502">
                <a:tc>
                  <a:txBody>
                    <a:bodyPr/>
                    <a:lstStyle/>
                    <a:p>
                      <a:pPr algn="l" fontAlgn="b"/>
                      <a:r>
                        <a:rPr lang="en-GB" sz="2400" b="1" i="0" u="none" strike="noStrike" dirty="0" err="1">
                          <a:solidFill>
                            <a:schemeClr val="accent5">
                              <a:lumMod val="50000"/>
                            </a:schemeClr>
                          </a:solidFill>
                          <a:effectLst/>
                          <a:latin typeface="Century Gothic" panose="020B0502020202020204" pitchFamily="34" charset="0"/>
                        </a:rPr>
                        <a:t>yo</a:t>
                      </a:r>
                      <a:endParaRPr lang="en-GB" sz="2400" b="1" i="0" u="none" strike="noStrike" dirty="0">
                        <a:solidFill>
                          <a:schemeClr val="accent5">
                            <a:lumMod val="50000"/>
                          </a:schemeClr>
                        </a:solidFill>
                        <a:effectLst/>
                        <a:latin typeface="Century Gothic" panose="020B0502020202020204" pitchFamily="34" charset="0"/>
                      </a:endParaRP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I</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5"/>
                  </a:ext>
                </a:extLst>
              </a:tr>
              <a:tr h="332502">
                <a:tc>
                  <a:txBody>
                    <a:bodyPr/>
                    <a:lstStyle/>
                    <a:p>
                      <a:pPr algn="l" fontAlgn="b"/>
                      <a:r>
                        <a:rPr lang="en-GB" sz="2400" b="1" i="0" u="none" strike="noStrike" dirty="0">
                          <a:solidFill>
                            <a:schemeClr val="accent5">
                              <a:lumMod val="50000"/>
                            </a:schemeClr>
                          </a:solidFill>
                          <a:effectLst/>
                          <a:latin typeface="Century Gothic" panose="020B0502020202020204" pitchFamily="34" charset="0"/>
                        </a:rPr>
                        <a:t>¿</a:t>
                      </a:r>
                      <a:r>
                        <a:rPr lang="en-GB" sz="2400" b="1" i="0" u="none" strike="noStrike" dirty="0" err="1">
                          <a:solidFill>
                            <a:schemeClr val="accent5">
                              <a:lumMod val="50000"/>
                            </a:schemeClr>
                          </a:solidFill>
                          <a:effectLst/>
                          <a:latin typeface="Century Gothic" panose="020B0502020202020204" pitchFamily="34" charset="0"/>
                        </a:rPr>
                        <a:t>cómo</a:t>
                      </a:r>
                      <a:r>
                        <a:rPr lang="en-GB" sz="2400" b="1" i="0" u="none" strike="noStrike" dirty="0">
                          <a:solidFill>
                            <a:schemeClr val="accent5">
                              <a:lumMod val="50000"/>
                            </a:schemeClr>
                          </a:solidFill>
                          <a:effectLst/>
                          <a:latin typeface="Century Gothic" panose="020B0502020202020204" pitchFamily="34" charset="0"/>
                        </a:rPr>
                        <a:t>?</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how?</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6"/>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hoy</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today</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7"/>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nervioso</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nervous</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8"/>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tranquilo</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calm</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09"/>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serio</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serious</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10"/>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raro</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strange</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11"/>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tonto</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silly, stupid</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12"/>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blanco</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white</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13"/>
                  </a:ext>
                </a:extLst>
              </a:tr>
              <a:tr h="332502">
                <a:tc>
                  <a:txBody>
                    <a:bodyPr/>
                    <a:lstStyle/>
                    <a:p>
                      <a:pPr algn="l" fontAlgn="b"/>
                      <a:r>
                        <a:rPr lang="en-GB" sz="2400" b="1" i="0" u="none" strike="noStrike">
                          <a:solidFill>
                            <a:schemeClr val="accent5">
                              <a:lumMod val="50000"/>
                            </a:schemeClr>
                          </a:solidFill>
                          <a:effectLst/>
                          <a:latin typeface="Century Gothic" panose="020B0502020202020204" pitchFamily="34" charset="0"/>
                        </a:rPr>
                        <a:t>muy</a:t>
                      </a:r>
                    </a:p>
                  </a:txBody>
                  <a:tcPr marL="9525" marR="9525" marT="9525" marB="0" anchor="b">
                    <a:solidFill>
                      <a:schemeClr val="accent4">
                        <a:lumMod val="40000"/>
                        <a:lumOff val="60000"/>
                      </a:schemeClr>
                    </a:solidFill>
                  </a:tcPr>
                </a:tc>
                <a:tc>
                  <a:txBody>
                    <a:bodyPr/>
                    <a:lstStyle/>
                    <a:p>
                      <a:pPr algn="l" fontAlgn="b"/>
                      <a:r>
                        <a:rPr lang="en-GB" sz="2400" b="0" i="0" u="none" strike="noStrike" dirty="0">
                          <a:solidFill>
                            <a:schemeClr val="accent5">
                              <a:lumMod val="50000"/>
                            </a:schemeClr>
                          </a:solidFill>
                          <a:effectLst/>
                          <a:latin typeface="Century Gothic" panose="020B0502020202020204" pitchFamily="34" charset="0"/>
                        </a:rPr>
                        <a:t>very</a:t>
                      </a:r>
                    </a:p>
                  </a:txBody>
                  <a:tcPr marL="9525" marR="9525" marT="9525" marB="0" anchor="b">
                    <a:solidFill>
                      <a:schemeClr val="accent4">
                        <a:lumMod val="40000"/>
                        <a:lumOff val="60000"/>
                      </a:schemeClr>
                    </a:solidFill>
                  </a:tcPr>
                </a:tc>
                <a:extLst>
                  <a:ext uri="{0D108BD9-81ED-4DB2-BD59-A6C34878D82A}">
                    <a16:rowId xmlns:a16="http://schemas.microsoft.com/office/drawing/2014/main" val="10014"/>
                  </a:ext>
                </a:extLst>
              </a:tr>
            </a:tbl>
          </a:graphicData>
        </a:graphic>
      </p:graphicFrame>
      <p:pic>
        <p:nvPicPr>
          <p:cNvPr id="6" name="Picture 7" descr="speech bubbles">
            <a:extLst>
              <a:ext uri="{FF2B5EF4-FFF2-40B4-BE49-F238E27FC236}">
                <a16:creationId xmlns:a16="http://schemas.microsoft.com/office/drawing/2014/main" id="{05072E53-312B-7749-993C-7AB3B2D305CE}"/>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068188" y="143057"/>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e">
            <a:extLst>
              <a:ext uri="{FF2B5EF4-FFF2-40B4-BE49-F238E27FC236}">
                <a16:creationId xmlns:a16="http://schemas.microsoft.com/office/drawing/2014/main" id="{1DC40EA1-808F-49BC-A062-9B05A839926F}"/>
              </a:ext>
            </a:extLst>
          </p:cNvPr>
          <p:cNvPicPr>
            <a:picLocks noChangeAspect="1"/>
          </p:cNvPicPr>
          <p:nvPr/>
        </p:nvPicPr>
        <p:blipFill rotWithShape="1">
          <a:blip r:embed="rId5">
            <a:extLst>
              <a:ext uri="{28A0092B-C50C-407E-A947-70E740481C1C}">
                <a14:useLocalDpi xmlns:a14="http://schemas.microsoft.com/office/drawing/2010/main" val="0"/>
              </a:ext>
            </a:extLst>
          </a:blip>
          <a:srcRect l="25325"/>
          <a:stretch/>
        </p:blipFill>
        <p:spPr>
          <a:xfrm>
            <a:off x="9149473" y="815127"/>
            <a:ext cx="3399633" cy="2276307"/>
          </a:xfrm>
          <a:prstGeom prst="rect">
            <a:avLst/>
          </a:prstGeom>
        </p:spPr>
      </p:pic>
    </p:spTree>
    <p:extLst>
      <p:ext uri="{BB962C8B-B14F-4D97-AF65-F5344CB8AC3E}">
        <p14:creationId xmlns:p14="http://schemas.microsoft.com/office/powerpoint/2010/main" val="2380237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Integrating content and classroom language</a:t>
            </a:r>
          </a:p>
        </p:txBody>
      </p:sp>
      <p:pic>
        <p:nvPicPr>
          <p:cNvPr id="8" name="Picture 7"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4" name="Text Placeholder 3"/>
          <p:cNvSpPr>
            <a:spLocks noGrp="1"/>
          </p:cNvSpPr>
          <p:nvPr>
            <p:ph type="body" idx="1"/>
          </p:nvPr>
        </p:nvSpPr>
        <p:spPr>
          <a:xfrm>
            <a:off x="839787" y="1414946"/>
            <a:ext cx="5157787" cy="823912"/>
          </a:xfrm>
        </p:spPr>
        <p:txBody>
          <a:bodyPr>
            <a:normAutofit/>
          </a:bodyPr>
          <a:lstStyle/>
          <a:p>
            <a:r>
              <a:rPr lang="en-GB" sz="3200" dirty="0"/>
              <a:t>Scheme of work content</a:t>
            </a:r>
          </a:p>
        </p:txBody>
      </p:sp>
      <p:sp>
        <p:nvSpPr>
          <p:cNvPr id="5" name="Content Placeholder 4"/>
          <p:cNvSpPr>
            <a:spLocks noGrp="1"/>
          </p:cNvSpPr>
          <p:nvPr>
            <p:ph sz="half" idx="2"/>
          </p:nvPr>
        </p:nvSpPr>
        <p:spPr>
          <a:xfrm>
            <a:off x="839787" y="2238858"/>
            <a:ext cx="5157787" cy="3684588"/>
          </a:xfrm>
        </p:spPr>
        <p:txBody>
          <a:bodyPr/>
          <a:lstStyle/>
          <a:p>
            <a:r>
              <a:rPr lang="en-GB" dirty="0"/>
              <a:t>Y7, Term 2.2, Week 5 - ne…pas with previously taught verbs/vocabulary</a:t>
            </a:r>
          </a:p>
          <a:p>
            <a:r>
              <a:rPr lang="en-GB" dirty="0"/>
              <a:t>Y7, Term 3.1, Week 5 -</a:t>
            </a:r>
            <a:br>
              <a:rPr lang="en-GB" dirty="0"/>
            </a:br>
            <a:r>
              <a:rPr lang="en-GB" dirty="0"/>
              <a:t>modal verbs with dependent infinitives</a:t>
            </a:r>
          </a:p>
          <a:p>
            <a:r>
              <a:rPr lang="en-GB" dirty="0"/>
              <a:t>Y7, Term 3.2, Week 1- savoir (with ‘able to’ meaning)</a:t>
            </a:r>
          </a:p>
        </p:txBody>
      </p:sp>
      <p:sp>
        <p:nvSpPr>
          <p:cNvPr id="6" name="Text Placeholder 5"/>
          <p:cNvSpPr>
            <a:spLocks noGrp="1"/>
          </p:cNvSpPr>
          <p:nvPr>
            <p:ph type="body" sz="quarter" idx="3"/>
          </p:nvPr>
        </p:nvSpPr>
        <p:spPr>
          <a:xfrm>
            <a:off x="6172200" y="1414946"/>
            <a:ext cx="5183188" cy="823912"/>
          </a:xfrm>
        </p:spPr>
        <p:txBody>
          <a:bodyPr>
            <a:normAutofit/>
          </a:bodyPr>
          <a:lstStyle/>
          <a:p>
            <a:r>
              <a:rPr lang="en-GB" sz="3200" dirty="0"/>
              <a:t>Classroom language</a:t>
            </a:r>
          </a:p>
        </p:txBody>
      </p:sp>
      <p:sp>
        <p:nvSpPr>
          <p:cNvPr id="7" name="Content Placeholder 6"/>
          <p:cNvSpPr>
            <a:spLocks noGrp="1"/>
          </p:cNvSpPr>
          <p:nvPr>
            <p:ph sz="quarter" idx="4"/>
          </p:nvPr>
        </p:nvSpPr>
        <p:spPr>
          <a:xfrm>
            <a:off x="6172200" y="2238858"/>
            <a:ext cx="5738148" cy="3684588"/>
          </a:xfrm>
        </p:spPr>
        <p:txBody>
          <a:bodyPr/>
          <a:lstStyle/>
          <a:p>
            <a:r>
              <a:rPr lang="en-GB" dirty="0"/>
              <a:t>Je </a:t>
            </a:r>
            <a:r>
              <a:rPr lang="en-GB" dirty="0" err="1"/>
              <a:t>n’ai</a:t>
            </a:r>
            <a:r>
              <a:rPr lang="en-GB" dirty="0"/>
              <a:t> pas de cahier, </a:t>
            </a:r>
            <a:r>
              <a:rPr lang="en-GB" dirty="0" err="1"/>
              <a:t>stylo</a:t>
            </a:r>
            <a:r>
              <a:rPr lang="en-GB" dirty="0"/>
              <a:t>…</a:t>
            </a:r>
          </a:p>
          <a:p>
            <a:endParaRPr lang="en-GB" dirty="0"/>
          </a:p>
          <a:p>
            <a:r>
              <a:rPr lang="en-GB" dirty="0"/>
              <a:t>Je </a:t>
            </a:r>
            <a:r>
              <a:rPr lang="en-GB" dirty="0" err="1"/>
              <a:t>veux</a:t>
            </a:r>
            <a:r>
              <a:rPr lang="en-GB" dirty="0"/>
              <a:t> (</a:t>
            </a:r>
            <a:r>
              <a:rPr lang="en-GB" dirty="0" err="1"/>
              <a:t>travailler</a:t>
            </a:r>
            <a:r>
              <a:rPr lang="en-GB" dirty="0"/>
              <a:t> avec…)</a:t>
            </a:r>
          </a:p>
          <a:p>
            <a:r>
              <a:rPr lang="en-GB" dirty="0"/>
              <a:t>Je </a:t>
            </a:r>
            <a:r>
              <a:rPr lang="en-GB" dirty="0" err="1"/>
              <a:t>peux</a:t>
            </a:r>
            <a:r>
              <a:rPr lang="en-GB" dirty="0"/>
              <a:t> (</a:t>
            </a:r>
            <a:r>
              <a:rPr lang="en-GB" dirty="0" err="1"/>
              <a:t>aller</a:t>
            </a:r>
            <a:r>
              <a:rPr lang="en-GB" dirty="0"/>
              <a:t>…)?</a:t>
            </a:r>
          </a:p>
          <a:p>
            <a:r>
              <a:rPr lang="en-GB" dirty="0"/>
              <a:t>Je </a:t>
            </a:r>
            <a:r>
              <a:rPr lang="en-GB" dirty="0" err="1"/>
              <a:t>dois</a:t>
            </a:r>
            <a:r>
              <a:rPr lang="en-GB" dirty="0"/>
              <a:t> (</a:t>
            </a:r>
            <a:r>
              <a:rPr lang="en-GB" dirty="0" err="1"/>
              <a:t>écrire</a:t>
            </a:r>
            <a:r>
              <a:rPr lang="en-GB" dirty="0"/>
              <a:t> </a:t>
            </a:r>
            <a:r>
              <a:rPr lang="en-GB" dirty="0" err="1"/>
              <a:t>en</a:t>
            </a:r>
            <a:r>
              <a:rPr lang="en-GB" dirty="0"/>
              <a:t> </a:t>
            </a:r>
            <a:r>
              <a:rPr lang="en-GB" dirty="0" err="1"/>
              <a:t>anglais</a:t>
            </a:r>
            <a:r>
              <a:rPr lang="en-GB" dirty="0"/>
              <a:t>…)?</a:t>
            </a:r>
          </a:p>
          <a:p>
            <a:endParaRPr lang="en-GB" dirty="0"/>
          </a:p>
          <a:p>
            <a:r>
              <a:rPr lang="en-GB" dirty="0"/>
              <a:t>Je ne sais pas (</a:t>
            </a:r>
            <a:r>
              <a:rPr lang="en-GB" dirty="0" err="1"/>
              <a:t>traduire</a:t>
            </a:r>
            <a:r>
              <a:rPr lang="en-GB" dirty="0"/>
              <a:t>…)</a:t>
            </a:r>
          </a:p>
        </p:txBody>
      </p:sp>
    </p:spTree>
    <p:extLst>
      <p:ext uri="{BB962C8B-B14F-4D97-AF65-F5344CB8AC3E}">
        <p14:creationId xmlns:p14="http://schemas.microsoft.com/office/powerpoint/2010/main" val="33414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Je </a:t>
            </a:r>
            <a:r>
              <a:rPr lang="en-GB" b="1" dirty="0" err="1"/>
              <a:t>peux</a:t>
            </a:r>
            <a:r>
              <a:rPr lang="en-GB" b="1" dirty="0"/>
              <a:t>…?</a:t>
            </a:r>
          </a:p>
        </p:txBody>
      </p:sp>
      <p:sp>
        <p:nvSpPr>
          <p:cNvPr id="6" name="Content Placeholder 5"/>
          <p:cNvSpPr>
            <a:spLocks noGrp="1"/>
          </p:cNvSpPr>
          <p:nvPr>
            <p:ph idx="1"/>
          </p:nvPr>
        </p:nvSpPr>
        <p:spPr>
          <a:xfrm>
            <a:off x="838200" y="1825625"/>
            <a:ext cx="2930912" cy="4351338"/>
          </a:xfrm>
        </p:spPr>
        <p:txBody>
          <a:bodyPr>
            <a:normAutofit lnSpcReduction="10000"/>
          </a:bodyPr>
          <a:lstStyle/>
          <a:p>
            <a:r>
              <a:rPr lang="en-GB" dirty="0" err="1"/>
              <a:t>aller</a:t>
            </a:r>
            <a:endParaRPr lang="en-GB" dirty="0"/>
          </a:p>
          <a:p>
            <a:r>
              <a:rPr lang="en-GB" dirty="0"/>
              <a:t>chanter</a:t>
            </a:r>
          </a:p>
          <a:p>
            <a:r>
              <a:rPr lang="en-GB" dirty="0" err="1"/>
              <a:t>chercher</a:t>
            </a:r>
            <a:endParaRPr lang="en-GB" dirty="0"/>
          </a:p>
          <a:p>
            <a:r>
              <a:rPr lang="en-GB" dirty="0" err="1"/>
              <a:t>voir</a:t>
            </a:r>
            <a:r>
              <a:rPr lang="en-GB" dirty="0"/>
              <a:t> </a:t>
            </a:r>
          </a:p>
          <a:p>
            <a:r>
              <a:rPr lang="en-GB" dirty="0"/>
              <a:t>aider </a:t>
            </a:r>
          </a:p>
          <a:p>
            <a:r>
              <a:rPr lang="en-GB" dirty="0"/>
              <a:t>porter</a:t>
            </a:r>
          </a:p>
          <a:p>
            <a:r>
              <a:rPr lang="en-GB" dirty="0"/>
              <a:t>continuer</a:t>
            </a:r>
          </a:p>
          <a:p>
            <a:r>
              <a:rPr lang="en-GB" dirty="0" err="1"/>
              <a:t>montrer</a:t>
            </a:r>
            <a:endParaRPr lang="en-GB" dirty="0"/>
          </a:p>
          <a:p>
            <a:r>
              <a:rPr lang="en-GB" dirty="0" err="1"/>
              <a:t>prendre</a:t>
            </a:r>
            <a:r>
              <a:rPr lang="en-GB" dirty="0"/>
              <a:t> </a:t>
            </a:r>
          </a:p>
          <a:p>
            <a:endParaRPr lang="en-GB" dirty="0"/>
          </a:p>
        </p:txBody>
      </p:sp>
      <p:sp>
        <p:nvSpPr>
          <p:cNvPr id="18" name="Content Placeholder 5"/>
          <p:cNvSpPr txBox="1">
            <a:spLocks/>
          </p:cNvSpPr>
          <p:nvPr/>
        </p:nvSpPr>
        <p:spPr>
          <a:xfrm>
            <a:off x="3769112" y="1825625"/>
            <a:ext cx="29309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4472C4">
                    <a:lumMod val="50000"/>
                  </a:srgbClr>
                </a:solidFill>
              </a:rPr>
              <a:t>dire</a:t>
            </a:r>
          </a:p>
          <a:p>
            <a:r>
              <a:rPr lang="en-GB" dirty="0">
                <a:solidFill>
                  <a:srgbClr val="4472C4">
                    <a:lumMod val="50000"/>
                  </a:srgbClr>
                </a:solidFill>
              </a:rPr>
              <a:t>utiliser</a:t>
            </a:r>
          </a:p>
          <a:p>
            <a:r>
              <a:rPr lang="en-GB" dirty="0" err="1">
                <a:solidFill>
                  <a:srgbClr val="4472C4">
                    <a:lumMod val="50000"/>
                  </a:srgbClr>
                </a:solidFill>
              </a:rPr>
              <a:t>ouvrir</a:t>
            </a:r>
            <a:endParaRPr lang="en-GB" dirty="0">
              <a:solidFill>
                <a:srgbClr val="4472C4">
                  <a:lumMod val="50000"/>
                </a:srgbClr>
              </a:solidFill>
            </a:endParaRPr>
          </a:p>
          <a:p>
            <a:r>
              <a:rPr lang="en-GB" dirty="0" err="1">
                <a:solidFill>
                  <a:srgbClr val="4472C4">
                    <a:lumMod val="50000"/>
                  </a:srgbClr>
                </a:solidFill>
              </a:rPr>
              <a:t>écrire</a:t>
            </a:r>
            <a:endParaRPr lang="en-GB" dirty="0">
              <a:solidFill>
                <a:srgbClr val="4472C4">
                  <a:lumMod val="50000"/>
                </a:srgbClr>
              </a:solidFill>
            </a:endParaRPr>
          </a:p>
          <a:p>
            <a:r>
              <a:rPr lang="en-GB" dirty="0" err="1">
                <a:solidFill>
                  <a:srgbClr val="4472C4">
                    <a:lumMod val="50000"/>
                  </a:srgbClr>
                </a:solidFill>
              </a:rPr>
              <a:t>mettre</a:t>
            </a:r>
            <a:endParaRPr lang="en-GB" dirty="0">
              <a:solidFill>
                <a:srgbClr val="4472C4">
                  <a:lumMod val="50000"/>
                </a:srgbClr>
              </a:solidFill>
            </a:endParaRPr>
          </a:p>
          <a:p>
            <a:r>
              <a:rPr lang="en-GB" dirty="0" err="1">
                <a:solidFill>
                  <a:srgbClr val="4472C4">
                    <a:lumMod val="50000"/>
                  </a:srgbClr>
                </a:solidFill>
              </a:rPr>
              <a:t>écouter</a:t>
            </a:r>
            <a:endParaRPr lang="en-GB" dirty="0">
              <a:solidFill>
                <a:srgbClr val="4472C4">
                  <a:lumMod val="50000"/>
                </a:srgbClr>
              </a:solidFill>
            </a:endParaRPr>
          </a:p>
          <a:p>
            <a:r>
              <a:rPr lang="en-GB" dirty="0" err="1">
                <a:solidFill>
                  <a:srgbClr val="4472C4">
                    <a:lumMod val="50000"/>
                  </a:srgbClr>
                </a:solidFill>
              </a:rPr>
              <a:t>travailler</a:t>
            </a:r>
            <a:r>
              <a:rPr lang="en-GB" dirty="0">
                <a:solidFill>
                  <a:srgbClr val="4472C4">
                    <a:lumMod val="50000"/>
                  </a:srgbClr>
                </a:solidFill>
              </a:rPr>
              <a:t> </a:t>
            </a:r>
          </a:p>
          <a:p>
            <a:r>
              <a:rPr lang="en-GB" dirty="0" err="1">
                <a:solidFill>
                  <a:srgbClr val="4472C4">
                    <a:lumMod val="50000"/>
                  </a:srgbClr>
                </a:solidFill>
              </a:rPr>
              <a:t>parler</a:t>
            </a:r>
            <a:endParaRPr lang="en-GB" dirty="0">
              <a:solidFill>
                <a:srgbClr val="4472C4">
                  <a:lumMod val="50000"/>
                </a:srgbClr>
              </a:solidFill>
            </a:endParaRPr>
          </a:p>
          <a:p>
            <a:pPr marL="0" indent="0">
              <a:buFont typeface="Arial" panose="020B0604020202020204" pitchFamily="34" charset="0"/>
              <a:buNone/>
            </a:pPr>
            <a:endParaRPr lang="en-GB" dirty="0">
              <a:solidFill>
                <a:srgbClr val="4472C4">
                  <a:lumMod val="50000"/>
                </a:srgbClr>
              </a:solidFill>
            </a:endParaRPr>
          </a:p>
        </p:txBody>
      </p:sp>
      <p:pic>
        <p:nvPicPr>
          <p:cNvPr id="9" name="Picture 8" descr="Je peux chart"/>
          <p:cNvPicPr>
            <a:picLocks noChangeAspect="1"/>
          </p:cNvPicPr>
          <p:nvPr/>
        </p:nvPicPr>
        <p:blipFill>
          <a:blip r:embed="rId3"/>
          <a:stretch>
            <a:fillRect/>
          </a:stretch>
        </p:blipFill>
        <p:spPr>
          <a:xfrm>
            <a:off x="6096000" y="1321594"/>
            <a:ext cx="5702158" cy="421481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02505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dirty="0"/>
              <a:t>In summary: When deciding which language to teach as chunks…</a:t>
            </a:r>
            <a:endParaRPr lang="en-GB" dirty="0"/>
          </a:p>
        </p:txBody>
      </p:sp>
      <p:sp>
        <p:nvSpPr>
          <p:cNvPr id="3" name="Content Placeholder 2"/>
          <p:cNvSpPr>
            <a:spLocks noGrp="1"/>
          </p:cNvSpPr>
          <p:nvPr>
            <p:ph idx="1"/>
          </p:nvPr>
        </p:nvSpPr>
        <p:spPr/>
        <p:txBody>
          <a:bodyPr>
            <a:normAutofit/>
          </a:bodyPr>
          <a:lstStyle/>
          <a:p>
            <a:pPr lvl="0">
              <a:lnSpc>
                <a:spcPct val="150000"/>
              </a:lnSpc>
              <a:spcBef>
                <a:spcPts val="0"/>
              </a:spcBef>
              <a:defRPr/>
            </a:pPr>
            <a:r>
              <a:rPr lang="en-GB" sz="3200" dirty="0"/>
              <a:t>Seeking clarification  = good </a:t>
            </a:r>
            <a:r>
              <a:rPr lang="en-GB" sz="3200" dirty="0">
                <a:sym typeface="Wingdings" panose="05000000000000000000" pitchFamily="2" charset="2"/>
              </a:rPr>
              <a:t></a:t>
            </a:r>
            <a:r>
              <a:rPr lang="en-GB" sz="3200" dirty="0"/>
              <a:t> </a:t>
            </a:r>
          </a:p>
          <a:p>
            <a:pPr lvl="0">
              <a:lnSpc>
                <a:spcPct val="150000"/>
              </a:lnSpc>
              <a:spcBef>
                <a:spcPts val="0"/>
              </a:spcBef>
              <a:defRPr/>
            </a:pPr>
            <a:r>
              <a:rPr lang="en-GB" sz="3200" dirty="0"/>
              <a:t>Those that are easiest to break down are good = </a:t>
            </a:r>
            <a:r>
              <a:rPr lang="en-GB" sz="3200" dirty="0">
                <a:sym typeface="Wingdings" panose="05000000000000000000" pitchFamily="2" charset="2"/>
              </a:rPr>
              <a:t></a:t>
            </a:r>
          </a:p>
          <a:p>
            <a:pPr lvl="0">
              <a:lnSpc>
                <a:spcPct val="100000"/>
              </a:lnSpc>
              <a:spcBef>
                <a:spcPts val="0"/>
              </a:spcBef>
              <a:defRPr/>
            </a:pPr>
            <a:r>
              <a:rPr lang="en-GB" sz="3200" dirty="0"/>
              <a:t>Those that have high-frequency language in them are good = </a:t>
            </a:r>
            <a:r>
              <a:rPr lang="en-GB" sz="3200" dirty="0">
                <a:sym typeface="Wingdings" panose="05000000000000000000" pitchFamily="2" charset="2"/>
              </a:rPr>
              <a:t></a:t>
            </a:r>
            <a:endParaRPr lang="en-GB" sz="3200" dirty="0"/>
          </a:p>
          <a:p>
            <a:pPr>
              <a:lnSpc>
                <a:spcPct val="100000"/>
              </a:lnSpc>
            </a:pPr>
            <a:r>
              <a:rPr lang="en-GB" sz="3200" dirty="0"/>
              <a:t>Integrating into the SOW/content language as closely as possible is good = </a:t>
            </a:r>
            <a:r>
              <a:rPr lang="en-GB" sz="3200" dirty="0">
                <a:sym typeface="Wingdings" panose="05000000000000000000" pitchFamily="2" charset="2"/>
              </a:rPr>
              <a:t> </a:t>
            </a:r>
            <a:endParaRPr lang="en-GB" sz="3200" dirty="0"/>
          </a:p>
        </p:txBody>
      </p:sp>
    </p:spTree>
    <p:extLst>
      <p:ext uri="{BB962C8B-B14F-4D97-AF65-F5344CB8AC3E}">
        <p14:creationId xmlns:p14="http://schemas.microsoft.com/office/powerpoint/2010/main" val="17522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176"/>
            <a:ext cx="10515600" cy="1325563"/>
          </a:xfrm>
        </p:spPr>
        <p:txBody>
          <a:bodyPr/>
          <a:lstStyle/>
          <a:p>
            <a:r>
              <a:rPr lang="en-GB" b="1" dirty="0"/>
              <a:t>Classroom language checklist</a:t>
            </a:r>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5" name="Content Placeholder 4"/>
          <p:cNvSpPr>
            <a:spLocks noGrp="1"/>
          </p:cNvSpPr>
          <p:nvPr>
            <p:ph idx="1"/>
          </p:nvPr>
        </p:nvSpPr>
        <p:spPr>
          <a:xfrm>
            <a:off x="571500" y="1465739"/>
            <a:ext cx="11049000" cy="4351338"/>
          </a:xfrm>
        </p:spPr>
        <p:txBody>
          <a:bodyPr/>
          <a:lstStyle/>
          <a:p>
            <a:r>
              <a:rPr lang="en-GB" dirty="0"/>
              <a:t>Identify the opportunities to use content language referentially as classroom language (within SOW/resources)</a:t>
            </a:r>
          </a:p>
          <a:p>
            <a:r>
              <a:rPr lang="en-GB" dirty="0"/>
              <a:t>Include classroom language as explicit learning (e.g., within the weekly vocabulary set)</a:t>
            </a:r>
          </a:p>
          <a:p>
            <a:r>
              <a:rPr lang="en-GB" dirty="0"/>
              <a:t>A few, carefully-chosen, high-frequency ‘chunks’ that lead to more interaction are valuable</a:t>
            </a:r>
          </a:p>
          <a:p>
            <a:r>
              <a:rPr lang="en-GB" dirty="0"/>
              <a:t>Other typical ‘chunks’ are better integrated into content teaching, so that students are more able to break them down and use them creatively</a:t>
            </a:r>
          </a:p>
          <a:p>
            <a:endParaRPr lang="en-GB" dirty="0"/>
          </a:p>
          <a:p>
            <a:endParaRPr lang="en-GB" dirty="0"/>
          </a:p>
        </p:txBody>
      </p:sp>
    </p:spTree>
    <p:extLst>
      <p:ext uri="{BB962C8B-B14F-4D97-AF65-F5344CB8AC3E}">
        <p14:creationId xmlns:p14="http://schemas.microsoft.com/office/powerpoint/2010/main" val="23815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background rectangle"/>
          <p:cNvSpPr/>
          <p:nvPr/>
        </p:nvSpPr>
        <p:spPr>
          <a:xfrm>
            <a:off x="353291" y="145473"/>
            <a:ext cx="11513127" cy="5673435"/>
          </a:xfrm>
          <a:prstGeom prst="roundRect">
            <a:avLst/>
          </a:prstGeom>
          <a:solidFill>
            <a:srgbClr val="115076"/>
          </a:solidFill>
          <a:ln w="76200">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796636" y="1768636"/>
            <a:ext cx="10626436" cy="2862322"/>
          </a:xfrm>
          <a:prstGeom prst="rect">
            <a:avLst/>
          </a:prstGeom>
        </p:spPr>
        <p:txBody>
          <a:bodyPr wrap="square">
            <a:spAutoFit/>
          </a:bodyPr>
          <a:lstStyle/>
          <a:p>
            <a:endParaRPr lang="en-GB" sz="3600" dirty="0">
              <a:solidFill>
                <a:prstClr val="white"/>
              </a:solidFill>
              <a:latin typeface="Century Gothic" panose="020B0502020202020204" pitchFamily="34" charset="0"/>
            </a:endParaRPr>
          </a:p>
          <a:p>
            <a:r>
              <a:rPr lang="en-GB" sz="3600" dirty="0">
                <a:solidFill>
                  <a:prstClr val="white"/>
                </a:solidFill>
                <a:latin typeface="Century Gothic" panose="020B0502020202020204" pitchFamily="34" charset="0"/>
              </a:rPr>
              <a:t>supplemented by </a:t>
            </a:r>
            <a:r>
              <a:rPr lang="en-GB" sz="3600" b="1" i="1" dirty="0">
                <a:solidFill>
                  <a:prstClr val="white"/>
                </a:solidFill>
                <a:latin typeface="Century Gothic" panose="020B0502020202020204" pitchFamily="34" charset="0"/>
              </a:rPr>
              <a:t>the use of English where needed </a:t>
            </a:r>
            <a:r>
              <a:rPr lang="en-GB" sz="3600" dirty="0">
                <a:solidFill>
                  <a:prstClr val="white"/>
                </a:solidFill>
                <a:latin typeface="Century Gothic" panose="020B0502020202020204" pitchFamily="34" charset="0"/>
              </a:rPr>
              <a:t>for clear explanation or the introduction of some new material. </a:t>
            </a:r>
          </a:p>
          <a:p>
            <a:endParaRPr lang="en-GB" sz="3600" dirty="0">
              <a:solidFill>
                <a:prstClr val="white"/>
              </a:solidFill>
              <a:latin typeface="Century Gothic" panose="020B0502020202020204" pitchFamily="34" charset="0"/>
            </a:endParaRPr>
          </a:p>
        </p:txBody>
      </p:sp>
      <p:sp>
        <p:nvSpPr>
          <p:cNvPr id="3" name="Rectangle 2"/>
          <p:cNvSpPr/>
          <p:nvPr/>
        </p:nvSpPr>
        <p:spPr>
          <a:xfrm>
            <a:off x="3445934" y="6034501"/>
            <a:ext cx="10337800" cy="338554"/>
          </a:xfrm>
          <a:prstGeom prst="rect">
            <a:avLst/>
          </a:prstGeom>
        </p:spPr>
        <p:txBody>
          <a:bodyPr wrap="square">
            <a:spAutoFit/>
          </a:bodyPr>
          <a:lstStyle/>
          <a:p>
            <a:r>
              <a:rPr lang="en-GB" sz="1600" b="1" dirty="0">
                <a:solidFill>
                  <a:srgbClr val="115076"/>
                </a:solidFill>
                <a:latin typeface="Century Gothic" panose="020B0502020202020204" pitchFamily="34" charset="0"/>
              </a:rPr>
              <a:t>TSC (Teaching Schools Council). (2016). </a:t>
            </a:r>
            <a:r>
              <a:rPr lang="en-GB" sz="1600" dirty="0">
                <a:solidFill>
                  <a:srgbClr val="115076"/>
                </a:solidFill>
                <a:latin typeface="Century Gothic" panose="020B0502020202020204" pitchFamily="34" charset="0"/>
              </a:rPr>
              <a:t>Modern Foreign Languages Pedagogy Review. </a:t>
            </a:r>
            <a:endParaRPr lang="en-GB" sz="2400" dirty="0">
              <a:solidFill>
                <a:srgbClr val="115076"/>
              </a:solidFill>
            </a:endParaRPr>
          </a:p>
        </p:txBody>
      </p:sp>
      <p:sp>
        <p:nvSpPr>
          <p:cNvPr id="5" name="Title 4">
            <a:extLst>
              <a:ext uri="{FF2B5EF4-FFF2-40B4-BE49-F238E27FC236}">
                <a16:creationId xmlns:a16="http://schemas.microsoft.com/office/drawing/2014/main" id="{0066C760-A708-9145-B629-0C00228336DF}"/>
              </a:ext>
            </a:extLst>
          </p:cNvPr>
          <p:cNvSpPr>
            <a:spLocks noGrp="1"/>
          </p:cNvSpPr>
          <p:nvPr>
            <p:ph type="title" idx="4294967295"/>
          </p:nvPr>
        </p:nvSpPr>
        <p:spPr>
          <a:xfrm>
            <a:off x="852054" y="580686"/>
            <a:ext cx="10515600" cy="1325563"/>
          </a:xfrm>
        </p:spPr>
        <p:txBody>
          <a:bodyPr>
            <a:normAutofit/>
          </a:bodyPr>
          <a:lstStyle/>
          <a:p>
            <a:r>
              <a:rPr lang="en-GB" sz="3600" dirty="0">
                <a:solidFill>
                  <a:prstClr val="white"/>
                </a:solidFill>
              </a:rPr>
              <a:t>The use of the target language is…</a:t>
            </a:r>
            <a:endParaRPr lang="en-US" sz="3600" dirty="0"/>
          </a:p>
        </p:txBody>
      </p:sp>
    </p:spTree>
    <p:extLst>
      <p:ext uri="{BB962C8B-B14F-4D97-AF65-F5344CB8AC3E}">
        <p14:creationId xmlns:p14="http://schemas.microsoft.com/office/powerpoint/2010/main" val="2262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390"/>
            <a:ext cx="10515600" cy="1325563"/>
          </a:xfrm>
        </p:spPr>
        <p:txBody>
          <a:bodyPr/>
          <a:lstStyle/>
          <a:p>
            <a:r>
              <a:rPr lang="en-GB" dirty="0"/>
              <a:t>Use of English: </a:t>
            </a:r>
            <a:r>
              <a:rPr lang="en-GB" sz="4000" i="1" dirty="0"/>
              <a:t>principled and planned</a:t>
            </a:r>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 name="Content Placeholder 2"/>
          <p:cNvSpPr>
            <a:spLocks noGrp="1"/>
          </p:cNvSpPr>
          <p:nvPr>
            <p:ph idx="1"/>
          </p:nvPr>
        </p:nvSpPr>
        <p:spPr>
          <a:xfrm>
            <a:off x="838200" y="1105854"/>
            <a:ext cx="10866120" cy="5071109"/>
          </a:xfrm>
        </p:spPr>
        <p:txBody>
          <a:bodyPr>
            <a:normAutofit fontScale="92500" lnSpcReduction="10000"/>
          </a:bodyPr>
          <a:lstStyle/>
          <a:p>
            <a:r>
              <a:rPr lang="en-GB" dirty="0"/>
              <a:t>unequivocal English:L2 meanings [</a:t>
            </a:r>
            <a:r>
              <a:rPr lang="en-GB" dirty="0">
                <a:hlinkClick r:id="rId4"/>
              </a:rPr>
              <a:t>Schimitt, 2008</a:t>
            </a:r>
            <a:r>
              <a:rPr lang="en-GB" dirty="0"/>
              <a:t>]</a:t>
            </a:r>
          </a:p>
          <a:p>
            <a:pPr marL="457200" lvl="1" indent="0">
              <a:buNone/>
            </a:pPr>
            <a:r>
              <a:rPr lang="en-GB" dirty="0"/>
              <a:t>i.e., with non-concrete language [e.g. </a:t>
            </a:r>
            <a:r>
              <a:rPr lang="en-GB" dirty="0" err="1"/>
              <a:t>estar</a:t>
            </a:r>
            <a:r>
              <a:rPr lang="en-GB" dirty="0"/>
              <a:t> (to be)]</a:t>
            </a:r>
          </a:p>
          <a:p>
            <a:r>
              <a:rPr lang="en-GB" dirty="0"/>
              <a:t>grammar explanations</a:t>
            </a:r>
          </a:p>
          <a:p>
            <a:pPr marL="457200" lvl="1" indent="0">
              <a:buNone/>
            </a:pPr>
            <a:r>
              <a:rPr lang="en-GB" dirty="0"/>
              <a:t>key but minimal metalanguage (grammatical terms), using terms from KS2</a:t>
            </a:r>
          </a:p>
          <a:p>
            <a:pPr marL="457200" lvl="1" indent="0">
              <a:buNone/>
            </a:pPr>
            <a:r>
              <a:rPr lang="en-GB" dirty="0"/>
              <a:t>maximal examples of the grammar feature (target language with English translation)</a:t>
            </a:r>
          </a:p>
          <a:p>
            <a:r>
              <a:rPr lang="en-GB" dirty="0"/>
              <a:t>task scenarios</a:t>
            </a:r>
          </a:p>
          <a:p>
            <a:pPr marL="457200" lvl="1" indent="0">
              <a:buNone/>
            </a:pPr>
            <a:r>
              <a:rPr lang="en-GB" dirty="0"/>
              <a:t>invite interest</a:t>
            </a:r>
          </a:p>
          <a:p>
            <a:pPr marL="457200" lvl="1" indent="0">
              <a:buNone/>
            </a:pPr>
            <a:r>
              <a:rPr lang="en-GB" dirty="0"/>
              <a:t>inject humour</a:t>
            </a:r>
          </a:p>
          <a:p>
            <a:pPr marL="457200" lvl="1" indent="0">
              <a:buNone/>
            </a:pPr>
            <a:r>
              <a:rPr lang="en-GB" dirty="0"/>
              <a:t>endow plausibility</a:t>
            </a:r>
          </a:p>
          <a:p>
            <a:r>
              <a:rPr lang="en-GB" dirty="0"/>
              <a:t>oral / written translation</a:t>
            </a:r>
          </a:p>
          <a:p>
            <a:pPr lvl="1">
              <a:buFont typeface="Wingdings" panose="05000000000000000000" pitchFamily="2" charset="2"/>
              <a:buChar char="à"/>
            </a:pPr>
            <a:r>
              <a:rPr lang="en-GB" dirty="0">
                <a:sym typeface="Wingdings" panose="05000000000000000000" pitchFamily="2" charset="2"/>
              </a:rPr>
              <a:t>L2 at sentence level  = assessment of grammar and vocabulary</a:t>
            </a:r>
          </a:p>
          <a:p>
            <a:pPr lvl="1">
              <a:buFont typeface="Wingdings" panose="05000000000000000000" pitchFamily="2" charset="2"/>
              <a:buChar char="à"/>
            </a:pPr>
            <a:r>
              <a:rPr lang="en-GB" dirty="0">
                <a:sym typeface="Wingdings" panose="05000000000000000000" pitchFamily="2" charset="2"/>
              </a:rPr>
              <a:t>English = assessment of L2 understanding of grammar and vocabulary</a:t>
            </a:r>
            <a:endParaRPr lang="en-GB" dirty="0"/>
          </a:p>
          <a:p>
            <a:r>
              <a:rPr lang="en-GB" dirty="0"/>
              <a:t>respond to learner questions, in English or TL as most appropriate (no blanket rule)</a:t>
            </a:r>
          </a:p>
        </p:txBody>
      </p:sp>
    </p:spTree>
    <p:extLst>
      <p:ext uri="{BB962C8B-B14F-4D97-AF65-F5344CB8AC3E}">
        <p14:creationId xmlns:p14="http://schemas.microsoft.com/office/powerpoint/2010/main" val="29262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speech bubbles "/>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 name="Title 2">
            <a:extLst>
              <a:ext uri="{FF2B5EF4-FFF2-40B4-BE49-F238E27FC236}">
                <a16:creationId xmlns:a16="http://schemas.microsoft.com/office/drawing/2014/main" id="{297B6F72-37C7-DC46-B930-5808AB6CECC5}"/>
              </a:ext>
            </a:extLst>
          </p:cNvPr>
          <p:cNvSpPr>
            <a:spLocks noGrp="1"/>
          </p:cNvSpPr>
          <p:nvPr>
            <p:ph type="title"/>
          </p:nvPr>
        </p:nvSpPr>
        <p:spPr>
          <a:xfrm>
            <a:off x="838198" y="803264"/>
            <a:ext cx="10515600" cy="1325563"/>
          </a:xfrm>
        </p:spPr>
        <p:txBody>
          <a:bodyPr>
            <a:noAutofit/>
          </a:bodyPr>
          <a:lstStyle/>
          <a:p>
            <a:pPr algn="ctr"/>
            <a:r>
              <a:rPr lang="en-GB" sz="11500" b="1" dirty="0" err="1">
                <a:solidFill>
                  <a:srgbClr val="5B9BD5">
                    <a:lumMod val="50000"/>
                  </a:srgbClr>
                </a:solidFill>
              </a:rPr>
              <a:t>fahren</a:t>
            </a:r>
            <a:endParaRPr lang="en-US" sz="11500" dirty="0"/>
          </a:p>
        </p:txBody>
      </p:sp>
      <p:sp>
        <p:nvSpPr>
          <p:cNvPr id="7" name="TextBox 6"/>
          <p:cNvSpPr txBox="1"/>
          <p:nvPr/>
        </p:nvSpPr>
        <p:spPr>
          <a:xfrm>
            <a:off x="0" y="2189979"/>
            <a:ext cx="1219199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drive, ride / driving, riding]</a:t>
            </a:r>
          </a:p>
        </p:txBody>
      </p:sp>
      <p:sp>
        <p:nvSpPr>
          <p:cNvPr id="8" name="TextBox 7"/>
          <p:cNvSpPr txBox="1"/>
          <p:nvPr/>
        </p:nvSpPr>
        <p:spPr>
          <a:xfrm>
            <a:off x="-1" y="3342749"/>
            <a:ext cx="12192000"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fährt</a:t>
            </a:r>
            <a:endParaRPr lang="en-GB" sz="11500" b="1" dirty="0">
              <a:solidFill>
                <a:srgbClr val="5B9BD5">
                  <a:lumMod val="50000"/>
                </a:srgbClr>
              </a:solidFill>
              <a:latin typeface="Century Gothic" panose="020B0502020202020204" pitchFamily="34" charset="0"/>
            </a:endParaRPr>
          </a:p>
        </p:txBody>
      </p:sp>
      <p:sp>
        <p:nvSpPr>
          <p:cNvPr id="9" name="TextBox 8"/>
          <p:cNvSpPr txBox="1"/>
          <p:nvPr/>
        </p:nvSpPr>
        <p:spPr>
          <a:xfrm>
            <a:off x="-1" y="5068813"/>
            <a:ext cx="12191999"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[drives, rides / is driving, riding]</a:t>
            </a:r>
          </a:p>
        </p:txBody>
      </p:sp>
      <p:pic>
        <p:nvPicPr>
          <p:cNvPr id="2" name="Picture 1" descr="driving car"/>
          <p:cNvPicPr>
            <a:picLocks noChangeAspect="1"/>
          </p:cNvPicPr>
          <p:nvPr/>
        </p:nvPicPr>
        <p:blipFill>
          <a:blip r:embed="rId5"/>
          <a:stretch>
            <a:fillRect/>
          </a:stretch>
        </p:blipFill>
        <p:spPr>
          <a:xfrm>
            <a:off x="8936819" y="3465053"/>
            <a:ext cx="2225233" cy="1481456"/>
          </a:xfrm>
          <a:prstGeom prst="rect">
            <a:avLst/>
          </a:prstGeom>
        </p:spPr>
      </p:pic>
    </p:spTree>
    <p:extLst>
      <p:ext uri="{BB962C8B-B14F-4D97-AF65-F5344CB8AC3E}">
        <p14:creationId xmlns:p14="http://schemas.microsoft.com/office/powerpoint/2010/main" val="156506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88746" y="338973"/>
            <a:ext cx="5621571" cy="707849"/>
          </a:xfrm>
        </p:spPr>
        <p:txBody>
          <a:bodyPr>
            <a:normAutofit/>
          </a:bodyPr>
          <a:lstStyle/>
          <a:p>
            <a:r>
              <a:rPr lang="en-GB" sz="3600" b="1" dirty="0">
                <a:solidFill>
                  <a:schemeClr val="bg1"/>
                </a:solidFill>
              </a:rPr>
              <a:t>Peer or self introduction</a:t>
            </a:r>
          </a:p>
        </p:txBody>
      </p:sp>
      <p:pic>
        <p:nvPicPr>
          <p:cNvPr id="39" name="Picture 38" descr="speech bubbles "/>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pic>
        <p:nvPicPr>
          <p:cNvPr id="38" name="Picture 7" descr="speech bubbles "/>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635951" y="692898"/>
            <a:ext cx="896536" cy="6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descr="table for the exercise"/>
          <p:cNvGraphicFramePr>
            <a:graphicFrameLocks noGrp="1"/>
          </p:cNvGraphicFramePr>
          <p:nvPr>
            <p:extLst>
              <p:ext uri="{D42A27DB-BD31-4B8C-83A1-F6EECF244321}">
                <p14:modId xmlns:p14="http://schemas.microsoft.com/office/powerpoint/2010/main" val="237945075"/>
              </p:ext>
            </p:extLst>
          </p:nvPr>
        </p:nvGraphicFramePr>
        <p:xfrm>
          <a:off x="3333273" y="1362296"/>
          <a:ext cx="5517818" cy="4757335"/>
        </p:xfrm>
        <a:graphic>
          <a:graphicData uri="http://schemas.openxmlformats.org/drawingml/2006/table">
            <a:tbl>
              <a:tblPr firstRow="1" firstCol="1" bandRow="1">
                <a:tableStyleId>{5940675A-B579-460E-94D1-54222C63F5DA}</a:tableStyleId>
              </a:tblPr>
              <a:tblGrid>
                <a:gridCol w="473004">
                  <a:extLst>
                    <a:ext uri="{9D8B030D-6E8A-4147-A177-3AD203B41FA5}">
                      <a16:colId xmlns:a16="http://schemas.microsoft.com/office/drawing/2014/main" val="20000"/>
                    </a:ext>
                  </a:extLst>
                </a:gridCol>
                <a:gridCol w="2275739">
                  <a:extLst>
                    <a:ext uri="{9D8B030D-6E8A-4147-A177-3AD203B41FA5}">
                      <a16:colId xmlns:a16="http://schemas.microsoft.com/office/drawing/2014/main" val="20001"/>
                    </a:ext>
                  </a:extLst>
                </a:gridCol>
                <a:gridCol w="2769075">
                  <a:extLst>
                    <a:ext uri="{9D8B030D-6E8A-4147-A177-3AD203B41FA5}">
                      <a16:colId xmlns:a16="http://schemas.microsoft.com/office/drawing/2014/main" val="20002"/>
                    </a:ext>
                  </a:extLst>
                </a:gridCol>
              </a:tblGrid>
              <a:tr h="432485">
                <a:tc>
                  <a:txBody>
                    <a:bodyPr/>
                    <a:lstStyle/>
                    <a:p>
                      <a:pPr>
                        <a:lnSpc>
                          <a:spcPct val="107000"/>
                        </a:lnSpc>
                        <a:spcAft>
                          <a:spcPts val="0"/>
                        </a:spcAft>
                      </a:pPr>
                      <a:r>
                        <a:rPr lang="en-GB" sz="2000" b="1" dirty="0">
                          <a:solidFill>
                            <a:srgbClr val="02456F"/>
                          </a:solidFill>
                          <a:effectLst/>
                          <a:latin typeface="Century Gothic" panose="020B0502020202020204" pitchFamily="34" charset="0"/>
                        </a:rPr>
                        <a:t> </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Word</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English meaning</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0"/>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das Auto</a:t>
                      </a: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 car</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2</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der Zug</a:t>
                      </a: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train</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3</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spät</a:t>
                      </a:r>
                      <a:endPar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late</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4</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chemeClr val="accent5">
                              <a:lumMod val="50000"/>
                            </a:schemeClr>
                          </a:solidFill>
                          <a:effectLst/>
                          <a:latin typeface="Century Gothic" panose="020B0502020202020204" pitchFamily="34" charset="0"/>
                        </a:rPr>
                        <a:t>schnell</a:t>
                      </a:r>
                      <a:endPar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fast</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5</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langsam</a:t>
                      </a:r>
                      <a:endPar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slow</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6</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fahren</a:t>
                      </a:r>
                      <a:endPar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to drive</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7</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das </a:t>
                      </a:r>
                      <a:r>
                        <a:rPr lang="en-GB" sz="2000" dirty="0" err="1">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Fahrrad</a:t>
                      </a:r>
                      <a:endPar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bicycle</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8</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err="1">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nehmen</a:t>
                      </a:r>
                      <a:endPar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to take</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9</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oft</a:t>
                      </a: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often</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32485">
                <a:tc>
                  <a:txBody>
                    <a:bodyPr/>
                    <a:lstStyle/>
                    <a:p>
                      <a:pPr algn="ctr">
                        <a:lnSpc>
                          <a:spcPct val="107000"/>
                        </a:lnSpc>
                        <a:spcAft>
                          <a:spcPts val="0"/>
                        </a:spcAft>
                      </a:pPr>
                      <a:r>
                        <a:rPr lang="en-GB" sz="2000" b="1" dirty="0">
                          <a:solidFill>
                            <a:srgbClr val="02456F"/>
                          </a:solidFill>
                          <a:effectLst/>
                          <a:latin typeface="Century Gothic" panose="020B0502020202020204" pitchFamily="34" charset="0"/>
                        </a:rPr>
                        <a:t>10</a:t>
                      </a:r>
                      <a:endParaRPr lang="en-GB" sz="1600" b="1" dirty="0">
                        <a:solidFill>
                          <a:srgbClr val="02456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die Stadt</a:t>
                      </a:r>
                    </a:p>
                  </a:txBody>
                  <a:tcPr marL="68580" marR="68580" marT="0" marB="0"/>
                </a:tc>
                <a:tc>
                  <a:txBody>
                    <a:bodyPr/>
                    <a:lstStyle/>
                    <a:p>
                      <a:pPr algn="ctr">
                        <a:lnSpc>
                          <a:spcPct val="107000"/>
                        </a:lnSpc>
                        <a:spcAft>
                          <a:spcPts val="0"/>
                        </a:spcAft>
                      </a:pPr>
                      <a:r>
                        <a:rPr lang="en-GB" sz="2000" dirty="0">
                          <a:solidFill>
                            <a:schemeClr val="accent5">
                              <a:lumMod val="50000"/>
                            </a:schemeClr>
                          </a:solidFill>
                          <a:effectLst/>
                          <a:latin typeface="Century Gothic" panose="020B0502020202020204" pitchFamily="34" charset="0"/>
                        </a:rPr>
                        <a:t>city</a:t>
                      </a:r>
                      <a:endParaRPr lang="en-GB" sz="16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grpSp>
        <p:nvGrpSpPr>
          <p:cNvPr id="41" name="Group 40" descr="textboxes for the answers to the exercise">
            <a:extLst>
              <a:ext uri="{FF2B5EF4-FFF2-40B4-BE49-F238E27FC236}">
                <a16:creationId xmlns:a16="http://schemas.microsoft.com/office/drawing/2014/main" id="{D448507C-A48A-B84C-B297-D494393E75D7}"/>
              </a:ext>
            </a:extLst>
          </p:cNvPr>
          <p:cNvGrpSpPr/>
          <p:nvPr/>
        </p:nvGrpSpPr>
        <p:grpSpPr>
          <a:xfrm>
            <a:off x="3914962" y="1819785"/>
            <a:ext cx="4715463" cy="4256810"/>
            <a:chOff x="3914962" y="1819785"/>
            <a:chExt cx="4715463" cy="4256810"/>
          </a:xfrm>
        </p:grpSpPr>
        <p:sp>
          <p:nvSpPr>
            <p:cNvPr id="17" name="Rectangle 16"/>
            <p:cNvSpPr/>
            <p:nvPr/>
          </p:nvSpPr>
          <p:spPr>
            <a:xfrm>
              <a:off x="3914962" y="1819785"/>
              <a:ext cx="2006647"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8" name="Rectangle 27"/>
            <p:cNvSpPr/>
            <p:nvPr/>
          </p:nvSpPr>
          <p:spPr>
            <a:xfrm>
              <a:off x="6250923" y="1848990"/>
              <a:ext cx="2379501" cy="337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8" name="Rectangle 17"/>
            <p:cNvSpPr/>
            <p:nvPr/>
          </p:nvSpPr>
          <p:spPr>
            <a:xfrm>
              <a:off x="3914963" y="2256323"/>
              <a:ext cx="2006647"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9" name="Rectangle 28"/>
            <p:cNvSpPr/>
            <p:nvPr/>
          </p:nvSpPr>
          <p:spPr>
            <a:xfrm>
              <a:off x="6250924" y="2285528"/>
              <a:ext cx="2379501" cy="349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9" name="Rectangle 18"/>
            <p:cNvSpPr/>
            <p:nvPr/>
          </p:nvSpPr>
          <p:spPr>
            <a:xfrm>
              <a:off x="3914963" y="2674602"/>
              <a:ext cx="2006647"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0" name="Rectangle 29"/>
            <p:cNvSpPr/>
            <p:nvPr/>
          </p:nvSpPr>
          <p:spPr>
            <a:xfrm>
              <a:off x="6250924" y="2703807"/>
              <a:ext cx="2379501" cy="34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0" name="Rectangle 19"/>
            <p:cNvSpPr/>
            <p:nvPr/>
          </p:nvSpPr>
          <p:spPr>
            <a:xfrm>
              <a:off x="3914963" y="3135870"/>
              <a:ext cx="2006647"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1" name="Rectangle 30"/>
            <p:cNvSpPr/>
            <p:nvPr/>
          </p:nvSpPr>
          <p:spPr>
            <a:xfrm>
              <a:off x="6250924" y="3165075"/>
              <a:ext cx="2379501" cy="307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1" name="Rectangle 20"/>
            <p:cNvSpPr/>
            <p:nvPr/>
          </p:nvSpPr>
          <p:spPr>
            <a:xfrm>
              <a:off x="3914963" y="3552346"/>
              <a:ext cx="2006647"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2" name="Rectangle 31"/>
            <p:cNvSpPr/>
            <p:nvPr/>
          </p:nvSpPr>
          <p:spPr>
            <a:xfrm>
              <a:off x="6250924" y="3581551"/>
              <a:ext cx="2379501" cy="339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2" name="Rectangle 21"/>
            <p:cNvSpPr/>
            <p:nvPr/>
          </p:nvSpPr>
          <p:spPr>
            <a:xfrm>
              <a:off x="3914963" y="3960560"/>
              <a:ext cx="2006647"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3" name="Rectangle 32"/>
            <p:cNvSpPr/>
            <p:nvPr/>
          </p:nvSpPr>
          <p:spPr>
            <a:xfrm>
              <a:off x="6250924" y="3989765"/>
              <a:ext cx="2379501" cy="355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3" name="Rectangle 22"/>
            <p:cNvSpPr/>
            <p:nvPr/>
          </p:nvSpPr>
          <p:spPr>
            <a:xfrm>
              <a:off x="3914963" y="4400290"/>
              <a:ext cx="2006647"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4" name="Rectangle 33"/>
            <p:cNvSpPr/>
            <p:nvPr/>
          </p:nvSpPr>
          <p:spPr>
            <a:xfrm>
              <a:off x="6250924" y="4429495"/>
              <a:ext cx="2379501" cy="35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4" name="Rectangle 23"/>
            <p:cNvSpPr/>
            <p:nvPr/>
          </p:nvSpPr>
          <p:spPr>
            <a:xfrm>
              <a:off x="3914962" y="4834848"/>
              <a:ext cx="2006647"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5" name="Rectangle 34"/>
            <p:cNvSpPr/>
            <p:nvPr/>
          </p:nvSpPr>
          <p:spPr>
            <a:xfrm>
              <a:off x="6250923" y="4864053"/>
              <a:ext cx="2379501" cy="36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5" name="Rectangle 24"/>
            <p:cNvSpPr/>
            <p:nvPr/>
          </p:nvSpPr>
          <p:spPr>
            <a:xfrm>
              <a:off x="3914963" y="5266427"/>
              <a:ext cx="2006647"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6" name="Rectangle 35"/>
            <p:cNvSpPr/>
            <p:nvPr/>
          </p:nvSpPr>
          <p:spPr>
            <a:xfrm>
              <a:off x="6250924" y="5295632"/>
              <a:ext cx="2379501" cy="356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26" name="Rectangle 25"/>
            <p:cNvSpPr/>
            <p:nvPr/>
          </p:nvSpPr>
          <p:spPr>
            <a:xfrm>
              <a:off x="3914962" y="5715902"/>
              <a:ext cx="2006647"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37" name="Rectangle 36"/>
            <p:cNvSpPr/>
            <p:nvPr/>
          </p:nvSpPr>
          <p:spPr>
            <a:xfrm>
              <a:off x="6250923" y="5745107"/>
              <a:ext cx="2379501" cy="33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grpSp>
        <p:nvGrpSpPr>
          <p:cNvPr id="2" name="Group 1" descr="timer for 60 seconds">
            <a:extLst>
              <a:ext uri="{FF2B5EF4-FFF2-40B4-BE49-F238E27FC236}">
                <a16:creationId xmlns:a16="http://schemas.microsoft.com/office/drawing/2014/main" id="{78E207EF-D8AC-C740-801A-A3873D136E52}"/>
              </a:ext>
            </a:extLst>
          </p:cNvPr>
          <p:cNvGrpSpPr/>
          <p:nvPr/>
        </p:nvGrpSpPr>
        <p:grpSpPr>
          <a:xfrm>
            <a:off x="9509717" y="1193019"/>
            <a:ext cx="2125601" cy="4472136"/>
            <a:chOff x="9509717" y="1193019"/>
            <a:chExt cx="2125601" cy="4472136"/>
          </a:xfrm>
        </p:grpSpPr>
        <p:sp>
          <p:nvSpPr>
            <p:cNvPr id="5" name="Rectangle 2" descr="rectangle for the timer"/>
            <p:cNvSpPr>
              <a:spLocks noChangeArrowheads="1"/>
            </p:cNvSpPr>
            <p:nvPr/>
          </p:nvSpPr>
          <p:spPr bwMode="auto">
            <a:xfrm>
              <a:off x="9512083" y="1362298"/>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7" name="Rectangle 3" descr="rectangle for the timer"/>
            <p:cNvSpPr>
              <a:spLocks noChangeArrowheads="1"/>
            </p:cNvSpPr>
            <p:nvPr/>
          </p:nvSpPr>
          <p:spPr bwMode="auto">
            <a:xfrm>
              <a:off x="9509717" y="1362296"/>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 name="Line 4" descr="line for the timer"/>
            <p:cNvSpPr>
              <a:spLocks noChangeShapeType="1"/>
            </p:cNvSpPr>
            <p:nvPr/>
          </p:nvSpPr>
          <p:spPr bwMode="auto">
            <a:xfrm>
              <a:off x="10195456" y="1350870"/>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9" name="Line 7" descr="line for the timer"/>
            <p:cNvSpPr>
              <a:spLocks noChangeShapeType="1"/>
            </p:cNvSpPr>
            <p:nvPr/>
          </p:nvSpPr>
          <p:spPr bwMode="auto">
            <a:xfrm>
              <a:off x="10220144" y="13508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0" name="Line 9" descr="line for the timer"/>
            <p:cNvSpPr>
              <a:spLocks noChangeShapeType="1"/>
            </p:cNvSpPr>
            <p:nvPr/>
          </p:nvSpPr>
          <p:spPr bwMode="auto">
            <a:xfrm>
              <a:off x="10195456" y="5507129"/>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2" name="Text Box 12"/>
            <p:cNvSpPr txBox="1">
              <a:spLocks noChangeArrowheads="1"/>
            </p:cNvSpPr>
            <p:nvPr/>
          </p:nvSpPr>
          <p:spPr bwMode="auto">
            <a:xfrm>
              <a:off x="10436935" y="1193019"/>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1" name="Text Box 10"/>
            <p:cNvSpPr txBox="1">
              <a:spLocks noChangeArrowheads="1"/>
            </p:cNvSpPr>
            <p:nvPr/>
          </p:nvSpPr>
          <p:spPr bwMode="auto">
            <a:xfrm>
              <a:off x="10195456" y="3334772"/>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13" name="Text Box 14"/>
            <p:cNvSpPr txBox="1">
              <a:spLocks noChangeArrowheads="1"/>
            </p:cNvSpPr>
            <p:nvPr/>
          </p:nvSpPr>
          <p:spPr bwMode="auto">
            <a:xfrm>
              <a:off x="10412247" y="5326601"/>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grpSp>
      <p:sp>
        <p:nvSpPr>
          <p:cNvPr id="15" name="AutoShape 11">
            <a:hlinkClick r:id="" action="ppaction://noaction" highlightClick="1"/>
          </p:cNvPr>
          <p:cNvSpPr>
            <a:spLocks noChangeArrowheads="1"/>
          </p:cNvSpPr>
          <p:nvPr/>
        </p:nvSpPr>
        <p:spPr bwMode="auto">
          <a:xfrm>
            <a:off x="9248819" y="5737549"/>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ANFANG</a:t>
            </a:r>
          </a:p>
        </p:txBody>
      </p:sp>
    </p:spTree>
    <p:extLst>
      <p:ext uri="{BB962C8B-B14F-4D97-AF65-F5344CB8AC3E}">
        <p14:creationId xmlns:p14="http://schemas.microsoft.com/office/powerpoint/2010/main" val="370090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737"/>
            <a:ext cx="6649156" cy="867128"/>
          </a:xfrm>
          <a:prstGeom prst="rect">
            <a:avLst/>
          </a:prstGeom>
        </p:spPr>
      </p:pic>
      <p:sp>
        <p:nvSpPr>
          <p:cNvPr id="5" name="Title 1"/>
          <p:cNvSpPr>
            <a:spLocks noGrp="1"/>
          </p:cNvSpPr>
          <p:nvPr>
            <p:ph type="title"/>
          </p:nvPr>
        </p:nvSpPr>
        <p:spPr>
          <a:xfrm>
            <a:off x="300038" y="21925"/>
            <a:ext cx="6484584" cy="1325563"/>
          </a:xfrm>
        </p:spPr>
        <p:txBody>
          <a:bodyPr>
            <a:normAutofit/>
          </a:bodyPr>
          <a:lstStyle/>
          <a:p>
            <a:r>
              <a:rPr lang="en-GB" sz="3600" b="1" dirty="0" err="1">
                <a:solidFill>
                  <a:schemeClr val="bg1"/>
                </a:solidFill>
              </a:rPr>
              <a:t>Estar</a:t>
            </a:r>
            <a:r>
              <a:rPr lang="en-GB" sz="3600" b="1" dirty="0">
                <a:solidFill>
                  <a:schemeClr val="bg1"/>
                </a:solidFill>
              </a:rPr>
              <a:t>: I am &amp; he/she is</a:t>
            </a:r>
          </a:p>
        </p:txBody>
      </p:sp>
      <p:sp>
        <p:nvSpPr>
          <p:cNvPr id="2" name="TextBox 1"/>
          <p:cNvSpPr txBox="1"/>
          <p:nvPr/>
        </p:nvSpPr>
        <p:spPr>
          <a:xfrm>
            <a:off x="9054904" y="152701"/>
            <a:ext cx="3137096" cy="461665"/>
          </a:xfrm>
          <a:prstGeom prst="rect">
            <a:avLst/>
          </a:prstGeom>
          <a:noFill/>
        </p:spPr>
        <p:txBody>
          <a:bodyPr wrap="square" rtlCol="0">
            <a:spAutoFit/>
          </a:bodyPr>
          <a:lstStyle/>
          <a:p>
            <a:r>
              <a:rPr lang="en-GB" sz="2400" b="1" dirty="0">
                <a:solidFill>
                  <a:srgbClr val="115076"/>
                </a:solidFill>
                <a:latin typeface="Century Gothic" panose="020B0502020202020204" pitchFamily="34" charset="0"/>
              </a:rPr>
              <a:t>Y7 Week 1 Lesson 1</a:t>
            </a:r>
          </a:p>
        </p:txBody>
      </p:sp>
      <p:sp>
        <p:nvSpPr>
          <p:cNvPr id="6" name="TextBox 5"/>
          <p:cNvSpPr txBox="1"/>
          <p:nvPr/>
        </p:nvSpPr>
        <p:spPr>
          <a:xfrm>
            <a:off x="-52943" y="1467605"/>
            <a:ext cx="11806106" cy="1077218"/>
          </a:xfrm>
          <a:prstGeom prst="rect">
            <a:avLst/>
          </a:prstGeom>
          <a:noFill/>
        </p:spPr>
        <p:txBody>
          <a:bodyPr wrap="square" rtlCol="0">
            <a:spAutoFit/>
          </a:bodyPr>
          <a:lstStyle/>
          <a:p>
            <a:pPr algn="ctr"/>
            <a:r>
              <a:rPr lang="en-GB" sz="3200" dirty="0">
                <a:solidFill>
                  <a:srgbClr val="4472C4">
                    <a:lumMod val="50000"/>
                  </a:srgbClr>
                </a:solidFill>
                <a:latin typeface="Century Gothic" panose="020B0502020202020204" pitchFamily="34" charset="0"/>
              </a:rPr>
              <a:t>In Spanish, the verb </a:t>
            </a:r>
            <a:r>
              <a:rPr lang="en-GB" sz="3200" b="1" dirty="0" err="1">
                <a:solidFill>
                  <a:srgbClr val="4472C4">
                    <a:lumMod val="50000"/>
                  </a:srgbClr>
                </a:solidFill>
                <a:latin typeface="Century Gothic" panose="020B0502020202020204" pitchFamily="34" charset="0"/>
              </a:rPr>
              <a:t>estar</a:t>
            </a:r>
            <a:r>
              <a:rPr lang="en-GB" sz="3200" dirty="0">
                <a:solidFill>
                  <a:srgbClr val="4472C4">
                    <a:lumMod val="50000"/>
                  </a:srgbClr>
                </a:solidFill>
                <a:latin typeface="Century Gothic" panose="020B0502020202020204" pitchFamily="34" charset="0"/>
              </a:rPr>
              <a:t> means </a:t>
            </a:r>
            <a:r>
              <a:rPr lang="en-GB" sz="3200" b="1" i="1" dirty="0">
                <a:solidFill>
                  <a:srgbClr val="4472C4">
                    <a:lumMod val="50000"/>
                  </a:srgbClr>
                </a:solidFill>
                <a:latin typeface="Century Gothic" panose="020B0502020202020204" pitchFamily="34" charset="0"/>
              </a:rPr>
              <a:t>to be </a:t>
            </a:r>
            <a:br>
              <a:rPr lang="en-GB" sz="3200" i="1" dirty="0">
                <a:solidFill>
                  <a:srgbClr val="4472C4">
                    <a:lumMod val="50000"/>
                  </a:srgbClr>
                </a:solidFill>
                <a:latin typeface="Century Gothic" panose="020B0502020202020204" pitchFamily="34" charset="0"/>
              </a:rPr>
            </a:br>
            <a:r>
              <a:rPr lang="en-GB" sz="3200" dirty="0">
                <a:solidFill>
                  <a:srgbClr val="4472C4">
                    <a:lumMod val="50000"/>
                  </a:srgbClr>
                </a:solidFill>
                <a:latin typeface="Century Gothic" panose="020B0502020202020204" pitchFamily="34" charset="0"/>
              </a:rPr>
              <a:t>when describing </a:t>
            </a:r>
            <a:r>
              <a:rPr lang="en-GB" sz="3200" u="sng" dirty="0">
                <a:solidFill>
                  <a:srgbClr val="4472C4">
                    <a:lumMod val="50000"/>
                  </a:srgbClr>
                </a:solidFill>
                <a:latin typeface="Century Gothic" panose="020B0502020202020204" pitchFamily="34" charset="0"/>
              </a:rPr>
              <a:t>location</a:t>
            </a:r>
            <a:r>
              <a:rPr lang="en-GB" sz="3200" dirty="0">
                <a:solidFill>
                  <a:srgbClr val="4472C4">
                    <a:lumMod val="50000"/>
                  </a:srgbClr>
                </a:solidFill>
                <a:latin typeface="Century Gothic" panose="020B0502020202020204" pitchFamily="34" charset="0"/>
              </a:rPr>
              <a:t>.</a:t>
            </a:r>
          </a:p>
        </p:txBody>
      </p:sp>
      <p:sp>
        <p:nvSpPr>
          <p:cNvPr id="7" name="TextBox 6"/>
          <p:cNvSpPr txBox="1"/>
          <p:nvPr/>
        </p:nvSpPr>
        <p:spPr>
          <a:xfrm>
            <a:off x="1045029" y="2817223"/>
            <a:ext cx="2220685" cy="584775"/>
          </a:xfrm>
          <a:prstGeom prst="rect">
            <a:avLst/>
          </a:prstGeom>
          <a:noFill/>
        </p:spPr>
        <p:txBody>
          <a:bodyPr wrap="square" rtlCol="0">
            <a:spAutoFit/>
          </a:bodyPr>
          <a:lstStyle/>
          <a:p>
            <a:r>
              <a:rPr lang="en-GB" sz="3200" b="1" dirty="0" err="1">
                <a:solidFill>
                  <a:srgbClr val="4472C4">
                    <a:lumMod val="50000"/>
                  </a:srgbClr>
                </a:solidFill>
                <a:latin typeface="Century Gothic" panose="020B0502020202020204" pitchFamily="34" charset="0"/>
              </a:rPr>
              <a:t>Estoy</a:t>
            </a:r>
            <a:endParaRPr lang="en-GB" sz="3200" b="1" dirty="0">
              <a:solidFill>
                <a:srgbClr val="4472C4">
                  <a:lumMod val="50000"/>
                </a:srgbClr>
              </a:solidFill>
              <a:latin typeface="Century Gothic" panose="020B0502020202020204" pitchFamily="34" charset="0"/>
            </a:endParaRPr>
          </a:p>
        </p:txBody>
      </p:sp>
      <p:sp>
        <p:nvSpPr>
          <p:cNvPr id="8" name="TextBox 7"/>
          <p:cNvSpPr txBox="1"/>
          <p:nvPr/>
        </p:nvSpPr>
        <p:spPr>
          <a:xfrm>
            <a:off x="2817223" y="2817223"/>
            <a:ext cx="2220685" cy="584775"/>
          </a:xfrm>
          <a:prstGeom prst="rect">
            <a:avLst/>
          </a:prstGeom>
          <a:noFill/>
        </p:spPr>
        <p:txBody>
          <a:bodyPr wrap="square" rtlCol="0">
            <a:spAutoFit/>
          </a:bodyPr>
          <a:lstStyle/>
          <a:p>
            <a:r>
              <a:rPr lang="en-GB" sz="3200" b="1" dirty="0">
                <a:solidFill>
                  <a:srgbClr val="4472C4">
                    <a:lumMod val="50000"/>
                  </a:srgbClr>
                </a:solidFill>
                <a:latin typeface="Century Gothic" panose="020B0502020202020204" pitchFamily="34" charset="0"/>
              </a:rPr>
              <a:t>I am</a:t>
            </a:r>
          </a:p>
        </p:txBody>
      </p:sp>
      <p:pic>
        <p:nvPicPr>
          <p:cNvPr id="18" name="Picture 2" descr="boy pointing to himself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395" y="2628047"/>
            <a:ext cx="432456" cy="101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52791" y="3701195"/>
            <a:ext cx="2220685" cy="584775"/>
          </a:xfrm>
          <a:prstGeom prst="rect">
            <a:avLst/>
          </a:prstGeom>
          <a:noFill/>
        </p:spPr>
        <p:txBody>
          <a:bodyPr wrap="square" rtlCol="0">
            <a:spAutoFit/>
          </a:bodyPr>
          <a:lstStyle/>
          <a:p>
            <a:r>
              <a:rPr lang="en-GB" sz="3200" b="1" dirty="0" err="1">
                <a:solidFill>
                  <a:srgbClr val="4472C4">
                    <a:lumMod val="50000"/>
                  </a:srgbClr>
                </a:solidFill>
                <a:latin typeface="Century Gothic" panose="020B0502020202020204" pitchFamily="34" charset="0"/>
              </a:rPr>
              <a:t>Está</a:t>
            </a:r>
            <a:endParaRPr lang="en-GB" sz="3200" b="1" dirty="0">
              <a:solidFill>
                <a:srgbClr val="4472C4">
                  <a:lumMod val="50000"/>
                </a:srgbClr>
              </a:solidFill>
              <a:latin typeface="Century Gothic" panose="020B0502020202020204" pitchFamily="34" charset="0"/>
            </a:endParaRPr>
          </a:p>
        </p:txBody>
      </p:sp>
      <p:sp>
        <p:nvSpPr>
          <p:cNvPr id="10" name="TextBox 9"/>
          <p:cNvSpPr txBox="1"/>
          <p:nvPr/>
        </p:nvSpPr>
        <p:spPr>
          <a:xfrm>
            <a:off x="2817223" y="3701195"/>
            <a:ext cx="2220685" cy="584775"/>
          </a:xfrm>
          <a:prstGeom prst="rect">
            <a:avLst/>
          </a:prstGeom>
          <a:noFill/>
        </p:spPr>
        <p:txBody>
          <a:bodyPr wrap="square" rtlCol="0">
            <a:spAutoFit/>
          </a:bodyPr>
          <a:lstStyle/>
          <a:p>
            <a:r>
              <a:rPr lang="en-GB" sz="3200" b="1" dirty="0">
                <a:solidFill>
                  <a:srgbClr val="4472C4">
                    <a:lumMod val="50000"/>
                  </a:srgbClr>
                </a:solidFill>
                <a:latin typeface="Century Gothic" panose="020B0502020202020204" pitchFamily="34" charset="0"/>
              </a:rPr>
              <a:t>he / she is</a:t>
            </a:r>
          </a:p>
        </p:txBody>
      </p:sp>
      <p:pic>
        <p:nvPicPr>
          <p:cNvPr id="19" name="Picture 2" descr="group of children pointing in the middle chi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0234" y="3499051"/>
            <a:ext cx="1467789" cy="10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group of children pointing to the girl in the midd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9949" y="3485184"/>
            <a:ext cx="1441114" cy="109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ction Button: Help 11" descr="question mark button">
            <a:hlinkClick r:id="" action="ppaction://noaction" highlightClick="1"/>
          </p:cNvPr>
          <p:cNvSpPr/>
          <p:nvPr/>
        </p:nvSpPr>
        <p:spPr>
          <a:xfrm>
            <a:off x="239590" y="4638543"/>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endParaRPr>
          </a:p>
        </p:txBody>
      </p:sp>
      <p:sp>
        <p:nvSpPr>
          <p:cNvPr id="11" name="TextBox 10"/>
          <p:cNvSpPr txBox="1"/>
          <p:nvPr/>
        </p:nvSpPr>
        <p:spPr>
          <a:xfrm>
            <a:off x="1045028" y="4585167"/>
            <a:ext cx="3992880" cy="584775"/>
          </a:xfrm>
          <a:prstGeom prst="rect">
            <a:avLst/>
          </a:prstGeom>
          <a:noFill/>
        </p:spPr>
        <p:txBody>
          <a:bodyPr wrap="square" rtlCol="0">
            <a:spAutoFit/>
          </a:bodyPr>
          <a:lstStyle/>
          <a:p>
            <a:r>
              <a:rPr lang="en-GB" sz="3200" dirty="0" err="1">
                <a:solidFill>
                  <a:srgbClr val="4472C4">
                    <a:lumMod val="50000"/>
                  </a:srgbClr>
                </a:solidFill>
                <a:latin typeface="Century Gothic" panose="020B0502020202020204" pitchFamily="34" charset="0"/>
              </a:rPr>
              <a:t>Estoy</a:t>
            </a:r>
            <a:r>
              <a:rPr lang="en-GB" sz="3200" dirty="0">
                <a:solidFill>
                  <a:srgbClr val="4472C4">
                    <a:lumMod val="50000"/>
                  </a:srgbClr>
                </a:solidFill>
                <a:latin typeface="Century Gothic" panose="020B0502020202020204" pitchFamily="34" charset="0"/>
              </a:rPr>
              <a:t> </a:t>
            </a:r>
            <a:r>
              <a:rPr lang="en-GB" sz="3200" dirty="0" err="1">
                <a:solidFill>
                  <a:srgbClr val="4472C4">
                    <a:lumMod val="50000"/>
                  </a:srgbClr>
                </a:solidFill>
                <a:latin typeface="Century Gothic" panose="020B0502020202020204" pitchFamily="34" charset="0"/>
              </a:rPr>
              <a:t>en</a:t>
            </a:r>
            <a:r>
              <a:rPr lang="en-GB" sz="3200" dirty="0">
                <a:solidFill>
                  <a:srgbClr val="4472C4">
                    <a:lumMod val="50000"/>
                  </a:srgbClr>
                </a:solidFill>
                <a:latin typeface="Century Gothic" panose="020B0502020202020204" pitchFamily="34" charset="0"/>
              </a:rPr>
              <a:t> </a:t>
            </a:r>
            <a:r>
              <a:rPr lang="en-GB" sz="3200" dirty="0" err="1">
                <a:solidFill>
                  <a:srgbClr val="4472C4">
                    <a:lumMod val="50000"/>
                  </a:srgbClr>
                </a:solidFill>
                <a:latin typeface="Century Gothic" panose="020B0502020202020204" pitchFamily="34" charset="0"/>
              </a:rPr>
              <a:t>España</a:t>
            </a:r>
            <a:endParaRPr lang="en-GB" sz="3200" dirty="0">
              <a:solidFill>
                <a:srgbClr val="4472C4">
                  <a:lumMod val="50000"/>
                </a:srgbClr>
              </a:solidFill>
              <a:latin typeface="Century Gothic" panose="020B0502020202020204" pitchFamily="34" charset="0"/>
            </a:endParaRPr>
          </a:p>
        </p:txBody>
      </p:sp>
      <p:sp>
        <p:nvSpPr>
          <p:cNvPr id="13" name="TextBox 12"/>
          <p:cNvSpPr txBox="1"/>
          <p:nvPr/>
        </p:nvSpPr>
        <p:spPr>
          <a:xfrm>
            <a:off x="4575866" y="4616877"/>
            <a:ext cx="3992880" cy="584775"/>
          </a:xfrm>
          <a:prstGeom prst="rect">
            <a:avLst/>
          </a:prstGeom>
          <a:noFill/>
        </p:spPr>
        <p:txBody>
          <a:bodyPr wrap="square" rtlCol="0">
            <a:spAutoFit/>
          </a:bodyPr>
          <a:lstStyle/>
          <a:p>
            <a:r>
              <a:rPr lang="en-GB" sz="3200" dirty="0">
                <a:solidFill>
                  <a:srgbClr val="4472C4">
                    <a:lumMod val="50000"/>
                  </a:srgbClr>
                </a:solidFill>
                <a:latin typeface="Century Gothic" panose="020B0502020202020204" pitchFamily="34" charset="0"/>
              </a:rPr>
              <a:t>I am in Spain</a:t>
            </a:r>
          </a:p>
        </p:txBody>
      </p:sp>
      <p:sp>
        <p:nvSpPr>
          <p:cNvPr id="15" name="Action Button: Help 14" descr="question mark button">
            <a:hlinkClick r:id="" action="ppaction://noaction" highlightClick="1"/>
          </p:cNvPr>
          <p:cNvSpPr/>
          <p:nvPr/>
        </p:nvSpPr>
        <p:spPr>
          <a:xfrm>
            <a:off x="246111" y="5471252"/>
            <a:ext cx="542518" cy="478022"/>
          </a:xfrm>
          <a:prstGeom prst="actionButtonHelp">
            <a:avLst/>
          </a:prstGeom>
          <a:solidFill>
            <a:srgbClr val="EB6E1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a:solidFill>
                <a:prstClr val="white"/>
              </a:solidFill>
            </a:endParaRPr>
          </a:p>
        </p:txBody>
      </p:sp>
      <p:sp>
        <p:nvSpPr>
          <p:cNvPr id="14" name="TextBox 13"/>
          <p:cNvSpPr txBox="1"/>
          <p:nvPr/>
        </p:nvSpPr>
        <p:spPr>
          <a:xfrm>
            <a:off x="1045028" y="5471252"/>
            <a:ext cx="3992880" cy="584775"/>
          </a:xfrm>
          <a:prstGeom prst="rect">
            <a:avLst/>
          </a:prstGeom>
          <a:noFill/>
        </p:spPr>
        <p:txBody>
          <a:bodyPr wrap="square" rtlCol="0">
            <a:spAutoFit/>
          </a:bodyPr>
          <a:lstStyle/>
          <a:p>
            <a:r>
              <a:rPr lang="en-GB" sz="3200" dirty="0" err="1">
                <a:solidFill>
                  <a:srgbClr val="4472C4">
                    <a:lumMod val="50000"/>
                  </a:srgbClr>
                </a:solidFill>
                <a:latin typeface="Century Gothic" panose="020B0502020202020204" pitchFamily="34" charset="0"/>
              </a:rPr>
              <a:t>Está</a:t>
            </a:r>
            <a:r>
              <a:rPr lang="en-GB" sz="3200" dirty="0">
                <a:solidFill>
                  <a:srgbClr val="4472C4">
                    <a:lumMod val="50000"/>
                  </a:srgbClr>
                </a:solidFill>
                <a:latin typeface="Century Gothic" panose="020B0502020202020204" pitchFamily="34" charset="0"/>
              </a:rPr>
              <a:t> </a:t>
            </a:r>
            <a:r>
              <a:rPr lang="en-GB" sz="3200" dirty="0" err="1">
                <a:solidFill>
                  <a:srgbClr val="4472C4">
                    <a:lumMod val="50000"/>
                  </a:srgbClr>
                </a:solidFill>
                <a:latin typeface="Century Gothic" panose="020B0502020202020204" pitchFamily="34" charset="0"/>
              </a:rPr>
              <a:t>en</a:t>
            </a:r>
            <a:r>
              <a:rPr lang="en-GB" sz="3200" dirty="0">
                <a:solidFill>
                  <a:srgbClr val="4472C4">
                    <a:lumMod val="50000"/>
                  </a:srgbClr>
                </a:solidFill>
                <a:latin typeface="Century Gothic" panose="020B0502020202020204" pitchFamily="34" charset="0"/>
              </a:rPr>
              <a:t> </a:t>
            </a:r>
            <a:r>
              <a:rPr lang="en-GB" sz="3200" dirty="0" err="1">
                <a:solidFill>
                  <a:srgbClr val="4472C4">
                    <a:lumMod val="50000"/>
                  </a:srgbClr>
                </a:solidFill>
                <a:latin typeface="Century Gothic" panose="020B0502020202020204" pitchFamily="34" charset="0"/>
              </a:rPr>
              <a:t>España</a:t>
            </a:r>
            <a:endParaRPr lang="en-GB" sz="3200" dirty="0">
              <a:solidFill>
                <a:srgbClr val="4472C4">
                  <a:lumMod val="50000"/>
                </a:srgbClr>
              </a:solidFill>
              <a:latin typeface="Century Gothic" panose="020B0502020202020204" pitchFamily="34" charset="0"/>
            </a:endParaRPr>
          </a:p>
        </p:txBody>
      </p:sp>
      <p:sp>
        <p:nvSpPr>
          <p:cNvPr id="17" name="TextBox 16"/>
          <p:cNvSpPr txBox="1"/>
          <p:nvPr/>
        </p:nvSpPr>
        <p:spPr>
          <a:xfrm>
            <a:off x="4575866" y="5469139"/>
            <a:ext cx="3992880" cy="584775"/>
          </a:xfrm>
          <a:prstGeom prst="rect">
            <a:avLst/>
          </a:prstGeom>
          <a:noFill/>
        </p:spPr>
        <p:txBody>
          <a:bodyPr wrap="square" rtlCol="0">
            <a:spAutoFit/>
          </a:bodyPr>
          <a:lstStyle/>
          <a:p>
            <a:r>
              <a:rPr lang="en-GB" sz="3200" dirty="0">
                <a:solidFill>
                  <a:srgbClr val="4472C4">
                    <a:lumMod val="50000"/>
                  </a:srgbClr>
                </a:solidFill>
                <a:latin typeface="Century Gothic" panose="020B0502020202020204" pitchFamily="34" charset="0"/>
              </a:rPr>
              <a:t>He / she is in Spain</a:t>
            </a:r>
          </a:p>
        </p:txBody>
      </p:sp>
    </p:spTree>
    <p:extLst>
      <p:ext uri="{BB962C8B-B14F-4D97-AF65-F5344CB8AC3E}">
        <p14:creationId xmlns:p14="http://schemas.microsoft.com/office/powerpoint/2010/main" val="1501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animBg="1"/>
      <p:bldP spid="11" grpId="0"/>
      <p:bldP spid="13" grpId="0"/>
      <p:bldP spid="15" grpId="0" animBg="1"/>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176"/>
            <a:ext cx="10515600" cy="1325563"/>
          </a:xfrm>
        </p:spPr>
        <p:txBody>
          <a:bodyPr/>
          <a:lstStyle/>
          <a:p>
            <a:r>
              <a:rPr lang="en-GB" b="1" dirty="0"/>
              <a:t>Aims of the session</a:t>
            </a:r>
          </a:p>
        </p:txBody>
      </p:sp>
      <p:pic>
        <p:nvPicPr>
          <p:cNvPr id="4" name="Picture 3" descr="speech bubbles"/>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5" name="Content Placeholder 4"/>
          <p:cNvSpPr>
            <a:spLocks noGrp="1"/>
          </p:cNvSpPr>
          <p:nvPr>
            <p:ph idx="1"/>
          </p:nvPr>
        </p:nvSpPr>
        <p:spPr>
          <a:xfrm>
            <a:off x="838200" y="1465739"/>
            <a:ext cx="10515600" cy="4351338"/>
          </a:xfrm>
        </p:spPr>
        <p:txBody>
          <a:bodyPr/>
          <a:lstStyle/>
          <a:p>
            <a:r>
              <a:rPr lang="en-GB" dirty="0"/>
              <a:t>Understand the rationale and potential for classroom TL use, particularly in relation to the need for its careful planning</a:t>
            </a:r>
          </a:p>
          <a:p>
            <a:r>
              <a:rPr lang="en-GB" dirty="0"/>
              <a:t>Examine in detail how classroom and content language can best be integrated</a:t>
            </a:r>
          </a:p>
          <a:p>
            <a:r>
              <a:rPr lang="en-GB" dirty="0"/>
              <a:t>Understand and evaluate the recommendation for uses of English in the languages classroom</a:t>
            </a:r>
          </a:p>
          <a:p>
            <a:r>
              <a:rPr lang="en-GB" dirty="0"/>
              <a:t>Become familiar with, or more confident in, using a checklist to plan teacher and student TL use</a:t>
            </a:r>
          </a:p>
          <a:p>
            <a:endParaRPr lang="en-GB" dirty="0"/>
          </a:p>
        </p:txBody>
      </p:sp>
    </p:spTree>
    <p:extLst>
      <p:ext uri="{BB962C8B-B14F-4D97-AF65-F5344CB8AC3E}">
        <p14:creationId xmlns:p14="http://schemas.microsoft.com/office/powerpoint/2010/main" val="1636094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CBE-C4F7-A24E-987B-75D572246F25}"/>
              </a:ext>
            </a:extLst>
          </p:cNvPr>
          <p:cNvSpPr>
            <a:spLocks noGrp="1"/>
          </p:cNvSpPr>
          <p:nvPr>
            <p:ph type="title"/>
          </p:nvPr>
        </p:nvSpPr>
        <p:spPr>
          <a:xfrm>
            <a:off x="402563" y="-80402"/>
            <a:ext cx="957243" cy="958171"/>
          </a:xfrm>
        </p:spPr>
        <p:txBody>
          <a:bodyPr>
            <a:normAutofit/>
          </a:bodyPr>
          <a:lstStyle/>
          <a:p>
            <a:r>
              <a:rPr lang="en-GB" sz="3200" b="1" dirty="0">
                <a:solidFill>
                  <a:srgbClr val="4472C4">
                    <a:lumMod val="50000"/>
                  </a:srgbClr>
                </a:solidFill>
              </a:rPr>
              <a:t>Lire</a:t>
            </a:r>
            <a:endParaRPr lang="en-US" sz="3200" dirty="0"/>
          </a:p>
        </p:txBody>
      </p:sp>
      <p:sp>
        <p:nvSpPr>
          <p:cNvPr id="13" name="TextBox 12"/>
          <p:cNvSpPr txBox="1"/>
          <p:nvPr/>
        </p:nvSpPr>
        <p:spPr>
          <a:xfrm>
            <a:off x="9643840" y="0"/>
            <a:ext cx="3137096" cy="461665"/>
          </a:xfrm>
          <a:prstGeom prst="rect">
            <a:avLst/>
          </a:prstGeom>
          <a:noFill/>
        </p:spPr>
        <p:txBody>
          <a:bodyPr wrap="square" rtlCol="0">
            <a:spAutoFit/>
          </a:bodyPr>
          <a:lstStyle/>
          <a:p>
            <a:r>
              <a:rPr lang="en-GB" sz="2400" b="1" dirty="0">
                <a:solidFill>
                  <a:srgbClr val="115076"/>
                </a:solidFill>
                <a:latin typeface="Century Gothic" panose="020B0502020202020204" pitchFamily="34" charset="0"/>
              </a:rPr>
              <a:t>Y7, T1.1, Week 3</a:t>
            </a:r>
          </a:p>
        </p:txBody>
      </p:sp>
      <p:graphicFrame>
        <p:nvGraphicFramePr>
          <p:cNvPr id="7" name="Content Placeholder 4" descr="listening exercise"/>
          <p:cNvGraphicFramePr>
            <a:graphicFrameLocks noGrp="1"/>
          </p:cNvGraphicFramePr>
          <p:nvPr>
            <p:ph idx="4294967295"/>
            <p:extLst>
              <p:ext uri="{D42A27DB-BD31-4B8C-83A1-F6EECF244321}">
                <p14:modId xmlns:p14="http://schemas.microsoft.com/office/powerpoint/2010/main" val="2192089874"/>
              </p:ext>
            </p:extLst>
          </p:nvPr>
        </p:nvGraphicFramePr>
        <p:xfrm>
          <a:off x="402563" y="720340"/>
          <a:ext cx="11245516" cy="4938521"/>
        </p:xfrm>
        <a:graphic>
          <a:graphicData uri="http://schemas.openxmlformats.org/drawingml/2006/table">
            <a:tbl>
              <a:tblPr firstRow="1" bandRow="1">
                <a:tableStyleId>{5C22544A-7EE6-4342-B048-85BDC9FD1C3A}</a:tableStyleId>
              </a:tblPr>
              <a:tblGrid>
                <a:gridCol w="703892">
                  <a:extLst>
                    <a:ext uri="{9D8B030D-6E8A-4147-A177-3AD203B41FA5}">
                      <a16:colId xmlns:a16="http://schemas.microsoft.com/office/drawing/2014/main" val="2548973513"/>
                    </a:ext>
                  </a:extLst>
                </a:gridCol>
                <a:gridCol w="4593595">
                  <a:extLst>
                    <a:ext uri="{9D8B030D-6E8A-4147-A177-3AD203B41FA5}">
                      <a16:colId xmlns:a16="http://schemas.microsoft.com/office/drawing/2014/main" val="2775102314"/>
                    </a:ext>
                  </a:extLst>
                </a:gridCol>
                <a:gridCol w="718305">
                  <a:extLst>
                    <a:ext uri="{9D8B030D-6E8A-4147-A177-3AD203B41FA5}">
                      <a16:colId xmlns:a16="http://schemas.microsoft.com/office/drawing/2014/main" val="3028703937"/>
                    </a:ext>
                  </a:extLst>
                </a:gridCol>
                <a:gridCol w="5229724">
                  <a:extLst>
                    <a:ext uri="{9D8B030D-6E8A-4147-A177-3AD203B41FA5}">
                      <a16:colId xmlns:a16="http://schemas.microsoft.com/office/drawing/2014/main" val="1859025906"/>
                    </a:ext>
                  </a:extLst>
                </a:gridCol>
              </a:tblGrid>
              <a:tr h="2061645">
                <a:tc gridSpan="4">
                  <a:txBody>
                    <a:bodyPr/>
                    <a:lstStyle/>
                    <a:p>
                      <a:pPr lvl="0">
                        <a:defRPr/>
                      </a:pPr>
                      <a:r>
                        <a:rPr kumimoji="0" lang="en-GB" sz="2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Michel’s message tells us what </a:t>
                      </a:r>
                      <a:r>
                        <a:rPr kumimoji="0" lang="en-GB" sz="2000" b="1" i="1"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he</a:t>
                      </a:r>
                      <a:r>
                        <a:rPr kumimoji="0" lang="en-GB" sz="2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has, and what </a:t>
                      </a:r>
                      <a:r>
                        <a:rPr kumimoji="0" lang="en-GB" sz="2000" b="1" i="1"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his sister Sophie </a:t>
                      </a:r>
                      <a:r>
                        <a:rPr kumimoji="0" lang="en-GB" sz="2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has.</a:t>
                      </a:r>
                    </a:p>
                    <a:p>
                      <a:pPr lvl="0">
                        <a:defRPr/>
                      </a:pPr>
                      <a:r>
                        <a:rPr kumimoji="0" lang="en-GB" sz="2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a:t>
                      </a:r>
                    </a:p>
                    <a:p>
                      <a:pPr lvl="0">
                        <a:defRPr/>
                      </a:pPr>
                      <a:r>
                        <a:rPr kumimoji="0" lang="en-GB" sz="2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The app has a bug! It deleted all the pronouns. </a:t>
                      </a:r>
                    </a:p>
                    <a:p>
                      <a:pPr lvl="0">
                        <a:defRPr/>
                      </a:pPr>
                      <a:endParaRPr kumimoji="0" lang="en-GB" sz="20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lvl="0">
                        <a:defRPr/>
                      </a:pPr>
                      <a:r>
                        <a:rPr lang="en-GB" sz="2000" b="0" i="0" dirty="0">
                          <a:solidFill>
                            <a:schemeClr val="accent5">
                              <a:lumMod val="50000"/>
                            </a:schemeClr>
                          </a:solidFill>
                          <a:latin typeface="Century Gothic" panose="020B0502020202020204" pitchFamily="34" charset="0"/>
                        </a:rPr>
                        <a:t>Write the nouns (e.g. un animal) in English, in two</a:t>
                      </a:r>
                      <a:r>
                        <a:rPr lang="en-GB" sz="2000" b="0" i="0" baseline="0" dirty="0">
                          <a:solidFill>
                            <a:schemeClr val="accent5">
                              <a:lumMod val="50000"/>
                            </a:schemeClr>
                          </a:solidFill>
                          <a:latin typeface="Century Gothic" panose="020B0502020202020204" pitchFamily="34" charset="0"/>
                        </a:rPr>
                        <a:t> columns: </a:t>
                      </a:r>
                      <a:r>
                        <a:rPr lang="en-GB" sz="2000" b="1" i="0" baseline="0" dirty="0">
                          <a:solidFill>
                            <a:schemeClr val="accent5">
                              <a:lumMod val="50000"/>
                            </a:schemeClr>
                          </a:solidFill>
                          <a:latin typeface="Century Gothic" panose="020B0502020202020204" pitchFamily="34" charset="0"/>
                        </a:rPr>
                        <a:t>Michel </a:t>
                      </a:r>
                      <a:r>
                        <a:rPr lang="en-GB" sz="2000" b="0" i="0" baseline="0" dirty="0">
                          <a:solidFill>
                            <a:schemeClr val="accent5">
                              <a:lumMod val="50000"/>
                            </a:schemeClr>
                          </a:solidFill>
                          <a:latin typeface="Century Gothic" panose="020B0502020202020204" pitchFamily="34" charset="0"/>
                        </a:rPr>
                        <a:t>/ </a:t>
                      </a:r>
                      <a:r>
                        <a:rPr lang="en-GB" sz="2000" b="1" i="0" baseline="0" dirty="0">
                          <a:solidFill>
                            <a:schemeClr val="accent5">
                              <a:lumMod val="50000"/>
                            </a:schemeClr>
                          </a:solidFill>
                          <a:latin typeface="Century Gothic" panose="020B0502020202020204" pitchFamily="34" charset="0"/>
                        </a:rPr>
                        <a:t>Sophie</a:t>
                      </a:r>
                      <a:r>
                        <a:rPr lang="en-GB" sz="2000" b="0" i="0" baseline="0" dirty="0">
                          <a:solidFill>
                            <a:schemeClr val="accent5">
                              <a:lumMod val="50000"/>
                            </a:schemeClr>
                          </a:solidFill>
                          <a:latin typeface="Century Gothic" panose="020B0502020202020204" pitchFamily="34" charset="0"/>
                        </a:rPr>
                        <a:t>.</a:t>
                      </a:r>
                      <a:endParaRPr lang="en-GB" sz="2000" b="0" i="0" dirty="0">
                        <a:solidFill>
                          <a:schemeClr val="accent5">
                            <a:lumMod val="50000"/>
                          </a:schemeClr>
                        </a:solidFill>
                        <a:latin typeface="Century Gothic" panose="020B0502020202020204" pitchFamily="34" charset="0"/>
                      </a:endParaRPr>
                    </a:p>
                    <a:p>
                      <a:pPr lvl="0">
                        <a:defRPr/>
                      </a:pPr>
                      <a:endParaRPr lang="en-GB" sz="2000" b="0" i="0" dirty="0">
                        <a:solidFill>
                          <a:schemeClr val="accent5">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3200" b="1"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482725"/>
                  </a:ext>
                </a:extLst>
              </a:tr>
              <a:tr h="719219">
                <a:tc>
                  <a:txBody>
                    <a:bodyPr/>
                    <a:lstStyle/>
                    <a:p>
                      <a:pPr algn="ctr"/>
                      <a:r>
                        <a:rPr lang="en-GB" sz="3200" b="1" dirty="0">
                          <a:solidFill>
                            <a:schemeClr val="accent5">
                              <a:lumMod val="50000"/>
                            </a:schemeClr>
                          </a:solidFill>
                          <a:latin typeface="Century Gothic" panose="020B0502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ai</a:t>
                      </a:r>
                      <a:r>
                        <a:rPr lang="en-GB" sz="2400" b="0" dirty="0">
                          <a:solidFill>
                            <a:schemeClr val="accent5">
                              <a:lumMod val="50000"/>
                            </a:schemeClr>
                          </a:solidFill>
                          <a:latin typeface="Century Gothic" panose="020B0502020202020204" pitchFamily="34" charset="0"/>
                        </a:rPr>
                        <a:t> un animal.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ai</a:t>
                      </a: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une</a:t>
                      </a:r>
                      <a:r>
                        <a:rPr lang="en-GB" sz="2400" b="0" dirty="0">
                          <a:solidFill>
                            <a:schemeClr val="accent5">
                              <a:lumMod val="50000"/>
                            </a:schemeClr>
                          </a:solidFill>
                          <a:latin typeface="Century Gothic" panose="020B0502020202020204" pitchFamily="34" charset="0"/>
                        </a:rPr>
                        <a:t> idée.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245337"/>
                  </a:ext>
                </a:extLst>
              </a:tr>
              <a:tr h="719219">
                <a:tc>
                  <a:txBody>
                    <a:bodyPr/>
                    <a:lstStyle/>
                    <a:p>
                      <a:pPr algn="ctr"/>
                      <a:r>
                        <a:rPr lang="en-GB" sz="3200" b="1" dirty="0">
                          <a:solidFill>
                            <a:schemeClr val="accent5">
                              <a:lumMod val="50000"/>
                            </a:schemeClr>
                          </a:solidFill>
                          <a:latin typeface="Century Gothic" panose="020B0502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5">
                              <a:lumMod val="50000"/>
                            </a:schemeClr>
                          </a:solidFill>
                          <a:latin typeface="Century Gothic" panose="020B0502020202020204" pitchFamily="34" charset="0"/>
                        </a:rPr>
                        <a:t>         a un livre.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latin typeface="Century Gothic" panose="020B0502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accent5">
                              <a:lumMod val="50000"/>
                            </a:schemeClr>
                          </a:solidFill>
                          <a:latin typeface="Century Gothic" panose="020B0502020202020204" pitchFamily="34" charset="0"/>
                        </a:rPr>
                        <a:t>         a </a:t>
                      </a:r>
                      <a:r>
                        <a:rPr lang="en-GB" sz="2400" dirty="0" err="1">
                          <a:solidFill>
                            <a:schemeClr val="accent5">
                              <a:lumMod val="50000"/>
                            </a:schemeClr>
                          </a:solidFill>
                          <a:latin typeface="Century Gothic" panose="020B0502020202020204" pitchFamily="34" charset="0"/>
                        </a:rPr>
                        <a:t>une</a:t>
                      </a:r>
                      <a:r>
                        <a:rPr lang="en-GB" sz="2400" dirty="0">
                          <a:solidFill>
                            <a:schemeClr val="accent5">
                              <a:lumMod val="50000"/>
                            </a:schemeClr>
                          </a:solidFill>
                          <a:latin typeface="Century Gothic" panose="020B0502020202020204" pitchFamily="34" charset="0"/>
                        </a:rPr>
                        <a:t> chose.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114728"/>
                  </a:ext>
                </a:extLst>
              </a:tr>
              <a:tr h="719219">
                <a:tc>
                  <a:txBody>
                    <a:bodyPr/>
                    <a:lstStyle/>
                    <a:p>
                      <a:pPr algn="ctr"/>
                      <a:r>
                        <a:rPr lang="en-GB" sz="3200" b="1" dirty="0">
                          <a:solidFill>
                            <a:schemeClr val="accent5">
                              <a:lumMod val="50000"/>
                            </a:schemeClr>
                          </a:solidFill>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a:t>
                      </a:r>
                      <a:r>
                        <a:rPr lang="en-GB" sz="2400" b="0" baseline="0" dirty="0">
                          <a:solidFill>
                            <a:schemeClr val="accent5">
                              <a:lumMod val="50000"/>
                            </a:schemeClr>
                          </a:solidFill>
                          <a:latin typeface="Century Gothic" panose="020B0502020202020204" pitchFamily="34" charset="0"/>
                        </a:rPr>
                        <a:t> </a:t>
                      </a:r>
                      <a:r>
                        <a:rPr lang="en-GB" sz="2400" b="0" baseline="0" dirty="0" err="1">
                          <a:solidFill>
                            <a:schemeClr val="accent5">
                              <a:lumMod val="50000"/>
                            </a:schemeClr>
                          </a:solidFill>
                          <a:latin typeface="Century Gothic" panose="020B0502020202020204" pitchFamily="34" charset="0"/>
                        </a:rPr>
                        <a:t>u</a:t>
                      </a:r>
                      <a:r>
                        <a:rPr lang="en-GB" sz="2400" b="0" dirty="0" err="1">
                          <a:solidFill>
                            <a:schemeClr val="accent5">
                              <a:lumMod val="50000"/>
                            </a:schemeClr>
                          </a:solidFill>
                          <a:latin typeface="Century Gothic" panose="020B0502020202020204" pitchFamily="34" charset="0"/>
                        </a:rPr>
                        <a:t>ne</a:t>
                      </a: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chambre</a:t>
                      </a:r>
                      <a:r>
                        <a:rPr lang="en-GB" sz="2400" b="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ai</a:t>
                      </a:r>
                      <a:r>
                        <a:rPr lang="en-GB" sz="2400" dirty="0">
                          <a:solidFill>
                            <a:schemeClr val="accent5">
                              <a:lumMod val="50000"/>
                            </a:schemeClr>
                          </a:solidFill>
                          <a:latin typeface="Century Gothic" panose="020B0502020202020204" pitchFamily="34" charset="0"/>
                        </a:rPr>
                        <a:t> un </a:t>
                      </a:r>
                      <a:r>
                        <a:rPr lang="en-GB" sz="2400" dirty="0" err="1">
                          <a:solidFill>
                            <a:schemeClr val="accent5">
                              <a:lumMod val="50000"/>
                            </a:schemeClr>
                          </a:solidFill>
                          <a:latin typeface="Century Gothic" panose="020B0502020202020204" pitchFamily="34" charset="0"/>
                        </a:rPr>
                        <a:t>chien</a:t>
                      </a:r>
                      <a:r>
                        <a:rPr lang="en-GB" sz="240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7591263"/>
                  </a:ext>
                </a:extLst>
              </a:tr>
              <a:tr h="719219">
                <a:tc>
                  <a:txBody>
                    <a:bodyPr/>
                    <a:lstStyle/>
                    <a:p>
                      <a:pPr algn="ctr"/>
                      <a:r>
                        <a:rPr lang="en-GB" sz="3200" b="1" dirty="0">
                          <a:solidFill>
                            <a:schemeClr val="accent5">
                              <a:lumMod val="50000"/>
                            </a:schemeClr>
                          </a:solidFill>
                          <a:latin typeface="Century Gothic" panose="020B0502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ai</a:t>
                      </a: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une</a:t>
                      </a:r>
                      <a:r>
                        <a:rPr lang="en-GB" sz="2400" b="0" dirty="0">
                          <a:solidFill>
                            <a:schemeClr val="accent5">
                              <a:lumMod val="50000"/>
                            </a:schemeClr>
                          </a:solidFill>
                          <a:latin typeface="Century Gothic" panose="020B0502020202020204" pitchFamily="34" charset="0"/>
                        </a:rPr>
                        <a:t> </a:t>
                      </a:r>
                      <a:r>
                        <a:rPr lang="en-GB" sz="2400" b="0" dirty="0" err="1">
                          <a:solidFill>
                            <a:schemeClr val="accent5">
                              <a:lumMod val="50000"/>
                            </a:schemeClr>
                          </a:solidFill>
                          <a:latin typeface="Century Gothic" panose="020B0502020202020204" pitchFamily="34" charset="0"/>
                        </a:rPr>
                        <a:t>règle</a:t>
                      </a:r>
                      <a:r>
                        <a:rPr lang="en-GB" sz="2400" b="0" dirty="0">
                          <a:solidFill>
                            <a:schemeClr val="accent5">
                              <a:lumMod val="50000"/>
                            </a:schemeClr>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1" dirty="0">
                          <a:solidFill>
                            <a:schemeClr val="accent5">
                              <a:lumMod val="50000"/>
                            </a:schemeClr>
                          </a:solidFill>
                          <a:latin typeface="Century Gothic" panose="020B0502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accent5">
                              <a:lumMod val="50000"/>
                            </a:schemeClr>
                          </a:solidFill>
                          <a:latin typeface="Century Gothic" panose="020B0502020202020204" pitchFamily="34" charset="0"/>
                        </a:rPr>
                        <a:t>          </a:t>
                      </a:r>
                      <a:r>
                        <a:rPr lang="en-GB" sz="2400" baseline="0" dirty="0">
                          <a:solidFill>
                            <a:schemeClr val="accent5">
                              <a:lumMod val="50000"/>
                            </a:schemeClr>
                          </a:solidFill>
                          <a:latin typeface="Century Gothic" panose="020B0502020202020204" pitchFamily="34" charset="0"/>
                        </a:rPr>
                        <a:t>a un portable.</a:t>
                      </a:r>
                      <a:endParaRPr lang="en-GB" sz="2400" dirty="0">
                        <a:solidFill>
                          <a:schemeClr val="accent5">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09608"/>
                  </a:ext>
                </a:extLst>
              </a:tr>
            </a:tbl>
          </a:graphicData>
        </a:graphic>
      </p:graphicFrame>
      <p:sp>
        <p:nvSpPr>
          <p:cNvPr id="31" name="Explosion 2 30" descr="explosion to cover a word"/>
          <p:cNvSpPr>
            <a:spLocks noChangeAspect="1"/>
          </p:cNvSpPr>
          <p:nvPr/>
        </p:nvSpPr>
        <p:spPr>
          <a:xfrm rot="1587298">
            <a:off x="1672198" y="2956814"/>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2" name="Explosion 2 31" descr="explosion to cover a word"/>
          <p:cNvSpPr>
            <a:spLocks noChangeAspect="1"/>
          </p:cNvSpPr>
          <p:nvPr/>
        </p:nvSpPr>
        <p:spPr>
          <a:xfrm rot="1587298">
            <a:off x="1632636" y="3658483"/>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3" name="Explosion 2 32" descr="explosion to cover a word"/>
          <p:cNvSpPr>
            <a:spLocks noChangeAspect="1"/>
          </p:cNvSpPr>
          <p:nvPr/>
        </p:nvSpPr>
        <p:spPr>
          <a:xfrm rot="1587298">
            <a:off x="1632635" y="4376642"/>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 name="Explosion 2 4" descr="explosion to cover a word"/>
          <p:cNvSpPr>
            <a:spLocks noChangeAspect="1"/>
          </p:cNvSpPr>
          <p:nvPr/>
        </p:nvSpPr>
        <p:spPr>
          <a:xfrm rot="1587298">
            <a:off x="1641759" y="5084928"/>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5" name="Explosion 2 34" descr="explosion to cover a word"/>
          <p:cNvSpPr>
            <a:spLocks noChangeAspect="1"/>
          </p:cNvSpPr>
          <p:nvPr/>
        </p:nvSpPr>
        <p:spPr>
          <a:xfrm rot="1587298">
            <a:off x="6937418" y="2922129"/>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0" name="Explosion 2 39" descr="explosion to cover a word"/>
          <p:cNvSpPr>
            <a:spLocks noChangeAspect="1"/>
          </p:cNvSpPr>
          <p:nvPr/>
        </p:nvSpPr>
        <p:spPr>
          <a:xfrm rot="1587298">
            <a:off x="6853772" y="3665101"/>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1" name="Explosion 2 40" descr="explosion to cover a word"/>
          <p:cNvSpPr>
            <a:spLocks noChangeAspect="1"/>
          </p:cNvSpPr>
          <p:nvPr/>
        </p:nvSpPr>
        <p:spPr>
          <a:xfrm rot="1587298">
            <a:off x="7112287" y="4381774"/>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2" name="Explosion 2 41" descr="explosion to cover a word"/>
          <p:cNvSpPr>
            <a:spLocks noChangeAspect="1"/>
          </p:cNvSpPr>
          <p:nvPr/>
        </p:nvSpPr>
        <p:spPr>
          <a:xfrm rot="1587298">
            <a:off x="7091216" y="5133132"/>
            <a:ext cx="719578" cy="43306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Tree>
    <p:extLst>
      <p:ext uri="{BB962C8B-B14F-4D97-AF65-F5344CB8AC3E}">
        <p14:creationId xmlns:p14="http://schemas.microsoft.com/office/powerpoint/2010/main" val="1367104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
            <a:extLst>
              <a:ext uri="{FF2B5EF4-FFF2-40B4-BE49-F238E27FC236}">
                <a16:creationId xmlns:a16="http://schemas.microsoft.com/office/drawing/2014/main" id="{F31ADA9B-E7D1-4B8A-9FBE-2F759A656D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265"/>
            <a:ext cx="6807200" cy="869950"/>
          </a:xfrm>
          <a:prstGeom prst="rect">
            <a:avLst/>
          </a:prstGeom>
        </p:spPr>
      </p:pic>
      <p:sp>
        <p:nvSpPr>
          <p:cNvPr id="6" name="Title 3">
            <a:extLst>
              <a:ext uri="{FF2B5EF4-FFF2-40B4-BE49-F238E27FC236}">
                <a16:creationId xmlns:a16="http://schemas.microsoft.com/office/drawing/2014/main" id="{D61F815E-0A20-4C75-8FB5-A8619683F2B4}"/>
              </a:ext>
            </a:extLst>
          </p:cNvPr>
          <p:cNvSpPr>
            <a:spLocks noGrp="1"/>
          </p:cNvSpPr>
          <p:nvPr>
            <p:ph type="title"/>
          </p:nvPr>
        </p:nvSpPr>
        <p:spPr>
          <a:xfrm>
            <a:off x="85749" y="213709"/>
            <a:ext cx="5706319" cy="707849"/>
          </a:xfrm>
        </p:spPr>
        <p:txBody>
          <a:bodyPr>
            <a:normAutofit/>
          </a:bodyPr>
          <a:lstStyle/>
          <a:p>
            <a:r>
              <a:rPr lang="en-GB" sz="3600" b="1" dirty="0">
                <a:solidFill>
                  <a:schemeClr val="bg1"/>
                </a:solidFill>
              </a:rPr>
              <a:t>Ich </a:t>
            </a:r>
            <a:r>
              <a:rPr lang="en-GB" sz="3600" b="1" dirty="0" err="1">
                <a:solidFill>
                  <a:schemeClr val="bg1"/>
                </a:solidFill>
              </a:rPr>
              <a:t>oder</a:t>
            </a:r>
            <a:r>
              <a:rPr lang="en-GB" sz="3600" b="1" dirty="0">
                <a:solidFill>
                  <a:schemeClr val="bg1"/>
                </a:solidFill>
              </a:rPr>
              <a:t> du?</a:t>
            </a:r>
          </a:p>
        </p:txBody>
      </p:sp>
      <p:sp>
        <p:nvSpPr>
          <p:cNvPr id="28" name="TextBox 27"/>
          <p:cNvSpPr txBox="1"/>
          <p:nvPr/>
        </p:nvSpPr>
        <p:spPr>
          <a:xfrm>
            <a:off x="8290778" y="133833"/>
            <a:ext cx="3137096" cy="461665"/>
          </a:xfrm>
          <a:prstGeom prst="rect">
            <a:avLst/>
          </a:prstGeom>
          <a:noFill/>
        </p:spPr>
        <p:txBody>
          <a:bodyPr wrap="square" rtlCol="0">
            <a:spAutoFit/>
          </a:bodyPr>
          <a:lstStyle/>
          <a:p>
            <a:r>
              <a:rPr lang="en-GB" sz="2400" b="1" dirty="0">
                <a:solidFill>
                  <a:srgbClr val="115076"/>
                </a:solidFill>
                <a:latin typeface="Century Gothic" panose="020B0502020202020204" pitchFamily="34" charset="0"/>
              </a:rPr>
              <a:t>Y7, T1.2, Week 3</a:t>
            </a:r>
          </a:p>
        </p:txBody>
      </p:sp>
      <p:sp>
        <p:nvSpPr>
          <p:cNvPr id="4" name="Rounded Rectangle 11">
            <a:extLst>
              <a:ext uri="{FF2B5EF4-FFF2-40B4-BE49-F238E27FC236}">
                <a16:creationId xmlns:a16="http://schemas.microsoft.com/office/drawing/2014/main" id="{F244358A-BC0D-444B-AA4D-A899992D3B7E}"/>
              </a:ext>
            </a:extLst>
          </p:cNvPr>
          <p:cNvSpPr/>
          <p:nvPr/>
        </p:nvSpPr>
        <p:spPr>
          <a:xfrm>
            <a:off x="11137391" y="213709"/>
            <a:ext cx="862549" cy="400919"/>
          </a:xfrm>
          <a:prstGeom prst="roundRect">
            <a:avLst/>
          </a:prstGeom>
          <a:solidFill>
            <a:srgbClr val="DAA520"/>
          </a:solidFill>
          <a:ln>
            <a:solidFill>
              <a:srgbClr val="DAA52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err="1">
                <a:solidFill>
                  <a:prstClr val="white"/>
                </a:solidFill>
                <a:latin typeface="Century Gothic" panose="020B0502020202020204" pitchFamily="34" charset="0"/>
              </a:rPr>
              <a:t>lesen</a:t>
            </a:r>
            <a:endParaRPr lang="en-GB" b="1" dirty="0">
              <a:solidFill>
                <a:prstClr val="white"/>
              </a:solidFill>
              <a:latin typeface="Century Gothic" panose="020B0502020202020204" pitchFamily="34" charset="0"/>
            </a:endParaRPr>
          </a:p>
        </p:txBody>
      </p:sp>
      <p:sp>
        <p:nvSpPr>
          <p:cNvPr id="7" name="TextBox 6">
            <a:extLst>
              <a:ext uri="{FF2B5EF4-FFF2-40B4-BE49-F238E27FC236}">
                <a16:creationId xmlns:a16="http://schemas.microsoft.com/office/drawing/2014/main" id="{CCC66273-2E18-4AE4-845B-6802ABC5366E}"/>
              </a:ext>
            </a:extLst>
          </p:cNvPr>
          <p:cNvSpPr txBox="1"/>
          <p:nvPr/>
        </p:nvSpPr>
        <p:spPr>
          <a:xfrm>
            <a:off x="210939" y="1150063"/>
            <a:ext cx="11789001" cy="1107996"/>
          </a:xfrm>
          <a:prstGeom prst="rect">
            <a:avLst/>
          </a:prstGeom>
          <a:noFill/>
        </p:spPr>
        <p:txBody>
          <a:bodyPr wrap="square" rtlCol="0">
            <a:spAutoFit/>
          </a:bodyPr>
          <a:lstStyle/>
          <a:p>
            <a:r>
              <a:rPr lang="en-GB" sz="2200" dirty="0">
                <a:solidFill>
                  <a:srgbClr val="1F4E79"/>
                </a:solidFill>
                <a:latin typeface="Century Gothic" panose="020B0502020202020204" pitchFamily="34" charset="0"/>
              </a:rPr>
              <a:t>Wolfgang and Mia want to help more often, but they can’t agree! </a:t>
            </a:r>
          </a:p>
          <a:p>
            <a:endParaRPr lang="en-GB" sz="2200" dirty="0">
              <a:solidFill>
                <a:srgbClr val="1F4E79"/>
              </a:solidFill>
              <a:latin typeface="Century Gothic" panose="020B0502020202020204" pitchFamily="34" charset="0"/>
            </a:endParaRPr>
          </a:p>
          <a:p>
            <a:r>
              <a:rPr lang="en-GB" sz="2200" b="1" dirty="0">
                <a:solidFill>
                  <a:srgbClr val="1F4E79"/>
                </a:solidFill>
                <a:latin typeface="Century Gothic" panose="020B0502020202020204" pitchFamily="34" charset="0"/>
              </a:rPr>
              <a:t>Wer </a:t>
            </a:r>
            <a:r>
              <a:rPr lang="en-GB" sz="2200" b="1" dirty="0" err="1">
                <a:solidFill>
                  <a:srgbClr val="1F4E79"/>
                </a:solidFill>
                <a:latin typeface="Century Gothic" panose="020B0502020202020204" pitchFamily="34" charset="0"/>
              </a:rPr>
              <a:t>macht</a:t>
            </a:r>
            <a:r>
              <a:rPr lang="en-GB" sz="2200" b="1" dirty="0">
                <a:solidFill>
                  <a:srgbClr val="1F4E79"/>
                </a:solidFill>
                <a:latin typeface="Century Gothic" panose="020B0502020202020204" pitchFamily="34" charset="0"/>
              </a:rPr>
              <a:t> was? </a:t>
            </a:r>
            <a:r>
              <a:rPr lang="en-GB" sz="2200" dirty="0" err="1">
                <a:solidFill>
                  <a:srgbClr val="1F4E79"/>
                </a:solidFill>
                <a:latin typeface="Century Gothic" panose="020B0502020202020204" pitchFamily="34" charset="0"/>
              </a:rPr>
              <a:t>Schreib</a:t>
            </a:r>
            <a:r>
              <a:rPr lang="en-GB" sz="2200" dirty="0">
                <a:solidFill>
                  <a:srgbClr val="1F4E79"/>
                </a:solidFill>
                <a:latin typeface="Century Gothic" panose="020B0502020202020204" pitchFamily="34" charset="0"/>
              </a:rPr>
              <a:t> </a:t>
            </a:r>
            <a:r>
              <a:rPr lang="en-GB" sz="2200" b="1" dirty="0">
                <a:solidFill>
                  <a:srgbClr val="1F4E79"/>
                </a:solidFill>
                <a:latin typeface="Century Gothic" panose="020B0502020202020204" pitchFamily="34" charset="0"/>
              </a:rPr>
              <a:t>ich</a:t>
            </a:r>
            <a:r>
              <a:rPr lang="en-GB" sz="2200" dirty="0">
                <a:solidFill>
                  <a:srgbClr val="1F4E79"/>
                </a:solidFill>
                <a:latin typeface="Century Gothic" panose="020B0502020202020204" pitchFamily="34" charset="0"/>
              </a:rPr>
              <a:t> (I) </a:t>
            </a:r>
            <a:r>
              <a:rPr lang="en-GB" sz="2200" dirty="0" err="1">
                <a:solidFill>
                  <a:srgbClr val="1F4E79"/>
                </a:solidFill>
                <a:latin typeface="Century Gothic" panose="020B0502020202020204" pitchFamily="34" charset="0"/>
              </a:rPr>
              <a:t>oder</a:t>
            </a:r>
            <a:r>
              <a:rPr lang="en-GB" sz="2200" dirty="0">
                <a:solidFill>
                  <a:srgbClr val="1F4E79"/>
                </a:solidFill>
                <a:latin typeface="Century Gothic" panose="020B0502020202020204" pitchFamily="34" charset="0"/>
              </a:rPr>
              <a:t> </a:t>
            </a:r>
            <a:r>
              <a:rPr lang="en-GB" sz="2200" b="1" dirty="0">
                <a:solidFill>
                  <a:srgbClr val="1F4E79"/>
                </a:solidFill>
                <a:latin typeface="Century Gothic" panose="020B0502020202020204" pitchFamily="34" charset="0"/>
              </a:rPr>
              <a:t>du</a:t>
            </a:r>
            <a:r>
              <a:rPr lang="en-GB" sz="2200" dirty="0">
                <a:solidFill>
                  <a:srgbClr val="1F4E79"/>
                </a:solidFill>
                <a:latin typeface="Century Gothic" panose="020B0502020202020204" pitchFamily="34" charset="0"/>
              </a:rPr>
              <a:t> (you).</a:t>
            </a:r>
          </a:p>
        </p:txBody>
      </p:sp>
      <p:pic>
        <p:nvPicPr>
          <p:cNvPr id="8" name="Picture 7" descr="computer screen with an exercise on it ">
            <a:extLst>
              <a:ext uri="{FF2B5EF4-FFF2-40B4-BE49-F238E27FC236}">
                <a16:creationId xmlns:a16="http://schemas.microsoft.com/office/drawing/2014/main" id="{76E4D819-C0D9-4978-A65B-805F9291FC82}"/>
              </a:ext>
            </a:extLst>
          </p:cNvPr>
          <p:cNvPicPr>
            <a:picLocks noChangeAspect="1"/>
          </p:cNvPicPr>
          <p:nvPr/>
        </p:nvPicPr>
        <p:blipFill>
          <a:blip r:embed="rId4"/>
          <a:stretch>
            <a:fillRect/>
          </a:stretch>
        </p:blipFill>
        <p:spPr>
          <a:xfrm>
            <a:off x="250707" y="2498321"/>
            <a:ext cx="5952744" cy="3630342"/>
          </a:xfrm>
          <a:prstGeom prst="rect">
            <a:avLst/>
          </a:prstGeom>
        </p:spPr>
      </p:pic>
      <p:sp>
        <p:nvSpPr>
          <p:cNvPr id="13" name="TextBox 12">
            <a:extLst>
              <a:ext uri="{FF2B5EF4-FFF2-40B4-BE49-F238E27FC236}">
                <a16:creationId xmlns:a16="http://schemas.microsoft.com/office/drawing/2014/main" id="{546D9055-D0B4-4026-B86B-BEC0B8BF7288}"/>
              </a:ext>
            </a:extLst>
          </p:cNvPr>
          <p:cNvSpPr txBox="1"/>
          <p:nvPr/>
        </p:nvSpPr>
        <p:spPr>
          <a:xfrm>
            <a:off x="720339" y="2768727"/>
            <a:ext cx="5064715" cy="2308324"/>
          </a:xfrm>
          <a:prstGeom prst="rect">
            <a:avLst/>
          </a:prstGeom>
          <a:noFill/>
        </p:spPr>
        <p:txBody>
          <a:bodyPr wrap="square" rtlCol="0">
            <a:spAutoFit/>
          </a:bodyPr>
          <a:lstStyle/>
          <a:p>
            <a:r>
              <a:rPr lang="en-GB" dirty="0">
                <a:solidFill>
                  <a:srgbClr val="5B9BD5">
                    <a:lumMod val="50000"/>
                  </a:srgbClr>
                </a:solidFill>
                <a:latin typeface="Century Gothic" panose="020B0502020202020204" pitchFamily="34" charset="0"/>
              </a:rPr>
              <a:t>a) </a:t>
            </a:r>
            <a:r>
              <a:rPr lang="en-GB" dirty="0">
                <a:solidFill>
                  <a:srgbClr val="00B050"/>
                </a:solidFill>
                <a:latin typeface="Century Gothic" panose="020B0502020202020204" pitchFamily="34" charset="0"/>
              </a:rPr>
              <a:t>@mia2008</a:t>
            </a:r>
            <a:r>
              <a:rPr lang="en-GB" dirty="0">
                <a:solidFill>
                  <a:srgbClr val="5B9BD5">
                    <a:lumMod val="50000"/>
                  </a:srgbClr>
                </a:solidFill>
                <a:latin typeface="Century Gothic" panose="020B0502020202020204" pitchFamily="34" charset="0"/>
              </a:rPr>
              <a:t>: ___ </a:t>
            </a:r>
            <a:r>
              <a:rPr lang="en-GB" dirty="0" err="1">
                <a:solidFill>
                  <a:srgbClr val="5B9BD5">
                    <a:lumMod val="50000"/>
                  </a:srgbClr>
                </a:solidFill>
                <a:latin typeface="Century Gothic" panose="020B0502020202020204" pitchFamily="34" charset="0"/>
              </a:rPr>
              <a:t>koche</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einmal</a:t>
            </a:r>
            <a:r>
              <a:rPr lang="en-GB" dirty="0">
                <a:solidFill>
                  <a:srgbClr val="5B9BD5">
                    <a:lumMod val="50000"/>
                  </a:srgbClr>
                </a:solidFill>
                <a:latin typeface="Century Gothic" panose="020B0502020202020204" pitchFamily="34" charset="0"/>
              </a:rPr>
              <a:t> die </a:t>
            </a:r>
            <a:br>
              <a:rPr lang="en-GB" dirty="0">
                <a:solidFill>
                  <a:srgbClr val="5B9BD5">
                    <a:lumMod val="50000"/>
                  </a:srgbClr>
                </a:solidFill>
                <a:latin typeface="Century Gothic" panose="020B0502020202020204" pitchFamily="34" charset="0"/>
              </a:rPr>
            </a:b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Woche</a:t>
            </a:r>
            <a:r>
              <a:rPr lang="en-GB" dirty="0">
                <a:solidFill>
                  <a:srgbClr val="5B9BD5">
                    <a:lumMod val="50000"/>
                  </a:srgbClr>
                </a:solidFill>
                <a:latin typeface="Century Gothic" panose="020B0502020202020204" pitchFamily="34" charset="0"/>
              </a:rPr>
              <a:t> und ___ </a:t>
            </a:r>
            <a:r>
              <a:rPr lang="en-GB" dirty="0" err="1">
                <a:solidFill>
                  <a:srgbClr val="5B9BD5">
                    <a:lumMod val="50000"/>
                  </a:srgbClr>
                </a:solidFill>
                <a:latin typeface="Century Gothic" panose="020B0502020202020204" pitchFamily="34" charset="0"/>
              </a:rPr>
              <a:t>arbeitest</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im</a:t>
            </a:r>
            <a:r>
              <a:rPr lang="en-GB" dirty="0">
                <a:solidFill>
                  <a:srgbClr val="5B9BD5">
                    <a:lumMod val="50000"/>
                  </a:srgbClr>
                </a:solidFill>
                <a:latin typeface="Century Gothic" panose="020B0502020202020204" pitchFamily="34" charset="0"/>
              </a:rPr>
              <a:t> Garten.</a:t>
            </a:r>
          </a:p>
          <a:p>
            <a:endParaRPr lang="en-GB" dirty="0">
              <a:solidFill>
                <a:srgbClr val="5B9BD5">
                  <a:lumMod val="50000"/>
                </a:srgbClr>
              </a:solidFill>
              <a:latin typeface="Century Gothic" panose="020B0502020202020204" pitchFamily="34" charset="0"/>
            </a:endParaRPr>
          </a:p>
          <a:p>
            <a:r>
              <a:rPr lang="en-GB" dirty="0">
                <a:solidFill>
                  <a:srgbClr val="5B9BD5">
                    <a:lumMod val="50000"/>
                  </a:srgbClr>
                </a:solidFill>
                <a:latin typeface="Century Gothic" panose="020B0502020202020204" pitchFamily="34" charset="0"/>
              </a:rPr>
              <a:t>b) </a:t>
            </a:r>
            <a:r>
              <a:rPr lang="en-GB" dirty="0">
                <a:solidFill>
                  <a:srgbClr val="ED7D31"/>
                </a:solidFill>
                <a:latin typeface="Century Gothic" panose="020B0502020202020204" pitchFamily="34" charset="0"/>
              </a:rPr>
              <a:t>@</a:t>
            </a:r>
            <a:r>
              <a:rPr lang="en-GB" dirty="0" err="1">
                <a:solidFill>
                  <a:srgbClr val="ED7D31"/>
                </a:solidFill>
                <a:latin typeface="Century Gothic" panose="020B0502020202020204" pitchFamily="34" charset="0"/>
              </a:rPr>
              <a:t>der_wolf</a:t>
            </a:r>
            <a:r>
              <a:rPr lang="en-GB" dirty="0">
                <a:solidFill>
                  <a:srgbClr val="5B9BD5">
                    <a:lumMod val="50000"/>
                  </a:srgbClr>
                </a:solidFill>
                <a:latin typeface="Century Gothic" panose="020B0502020202020204" pitchFamily="34" charset="0"/>
              </a:rPr>
              <a:t>:</a:t>
            </a:r>
            <a:r>
              <a:rPr lang="en-GB" dirty="0">
                <a:solidFill>
                  <a:srgbClr val="ED7D31"/>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Nein</a:t>
            </a:r>
            <a:r>
              <a:rPr lang="en-GB" dirty="0">
                <a:solidFill>
                  <a:srgbClr val="5B9BD5">
                    <a:lumMod val="50000"/>
                  </a:srgbClr>
                </a:solidFill>
                <a:latin typeface="Century Gothic" panose="020B0502020202020204" pitchFamily="34" charset="0"/>
              </a:rPr>
              <a:t>! ___ </a:t>
            </a:r>
            <a:r>
              <a:rPr lang="en-GB" dirty="0" err="1">
                <a:solidFill>
                  <a:srgbClr val="5B9BD5">
                    <a:lumMod val="50000"/>
                  </a:srgbClr>
                </a:solidFill>
                <a:latin typeface="Century Gothic" panose="020B0502020202020204" pitchFamily="34" charset="0"/>
              </a:rPr>
              <a:t>putzt</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jeden</a:t>
            </a:r>
            <a:r>
              <a:rPr lang="en-GB" dirty="0">
                <a:solidFill>
                  <a:srgbClr val="5B9BD5">
                    <a:lumMod val="50000"/>
                  </a:srgbClr>
                </a:solidFill>
                <a:latin typeface="Century Gothic" panose="020B0502020202020204" pitchFamily="34" charset="0"/>
              </a:rPr>
              <a:t> Tag </a:t>
            </a:r>
            <a:br>
              <a:rPr lang="en-GB" dirty="0">
                <a:solidFill>
                  <a:srgbClr val="5B9BD5">
                    <a:lumMod val="50000"/>
                  </a:srgbClr>
                </a:solidFill>
                <a:latin typeface="Century Gothic" panose="020B0502020202020204" pitchFamily="34" charset="0"/>
              </a:rPr>
            </a:br>
            <a:r>
              <a:rPr lang="en-GB" dirty="0">
                <a:solidFill>
                  <a:srgbClr val="5B9BD5">
                    <a:lumMod val="50000"/>
                  </a:srgbClr>
                </a:solidFill>
                <a:latin typeface="Century Gothic" panose="020B0502020202020204" pitchFamily="34" charset="0"/>
              </a:rPr>
              <a:t>     den Boden und ___ </a:t>
            </a:r>
            <a:r>
              <a:rPr lang="en-GB" dirty="0" err="1">
                <a:solidFill>
                  <a:srgbClr val="5B9BD5">
                    <a:lumMod val="50000"/>
                  </a:srgbClr>
                </a:solidFill>
                <a:latin typeface="Century Gothic" panose="020B0502020202020204" pitchFamily="34" charset="0"/>
              </a:rPr>
              <a:t>koche</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manchmal</a:t>
            </a:r>
            <a:r>
              <a:rPr lang="en-GB" dirty="0">
                <a:solidFill>
                  <a:srgbClr val="5B9BD5">
                    <a:lumMod val="50000"/>
                  </a:srgbClr>
                </a:solidFill>
                <a:latin typeface="Century Gothic" panose="020B0502020202020204" pitchFamily="34" charset="0"/>
              </a:rPr>
              <a:t>.</a:t>
            </a:r>
          </a:p>
          <a:p>
            <a:endParaRPr lang="en-GB" dirty="0">
              <a:solidFill>
                <a:srgbClr val="5B9BD5">
                  <a:lumMod val="50000"/>
                </a:srgbClr>
              </a:solidFill>
              <a:latin typeface="Century Gothic" panose="020B0502020202020204" pitchFamily="34" charset="0"/>
            </a:endParaRPr>
          </a:p>
          <a:p>
            <a:r>
              <a:rPr lang="en-GB" dirty="0">
                <a:solidFill>
                  <a:srgbClr val="5B9BD5">
                    <a:lumMod val="50000"/>
                  </a:srgbClr>
                </a:solidFill>
                <a:latin typeface="Century Gothic" panose="020B0502020202020204" pitchFamily="34" charset="0"/>
              </a:rPr>
              <a:t>c) </a:t>
            </a:r>
            <a:r>
              <a:rPr lang="en-GB" dirty="0">
                <a:solidFill>
                  <a:srgbClr val="00B050"/>
                </a:solidFill>
                <a:latin typeface="Century Gothic" panose="020B0502020202020204" pitchFamily="34" charset="0"/>
              </a:rPr>
              <a:t>@mia2008</a:t>
            </a:r>
            <a:r>
              <a:rPr lang="en-GB" dirty="0">
                <a:solidFill>
                  <a:srgbClr val="5B9BD5">
                    <a:lumMod val="50000"/>
                  </a:srgbClr>
                </a:solidFill>
                <a:latin typeface="Century Gothic" panose="020B0502020202020204" pitchFamily="34" charset="0"/>
              </a:rPr>
              <a:t>:</a:t>
            </a:r>
            <a:r>
              <a:rPr lang="en-GB" dirty="0">
                <a:solidFill>
                  <a:srgbClr val="00B050"/>
                </a:solidFill>
                <a:latin typeface="Century Gothic" panose="020B0502020202020204" pitchFamily="34" charset="0"/>
              </a:rPr>
              <a:t> </a:t>
            </a:r>
            <a:r>
              <a:rPr lang="en-GB" dirty="0">
                <a:solidFill>
                  <a:srgbClr val="5B9BD5">
                    <a:lumMod val="50000"/>
                  </a:srgbClr>
                </a:solidFill>
                <a:latin typeface="Century Gothic" panose="020B0502020202020204" pitchFamily="34" charset="0"/>
              </a:rPr>
              <a:t>Was?! ___ </a:t>
            </a:r>
            <a:r>
              <a:rPr lang="en-GB" dirty="0" err="1">
                <a:solidFill>
                  <a:srgbClr val="5B9BD5">
                    <a:lumMod val="50000"/>
                  </a:srgbClr>
                </a:solidFill>
                <a:latin typeface="Century Gothic" panose="020B0502020202020204" pitchFamily="34" charset="0"/>
              </a:rPr>
              <a:t>putze</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manchmal</a:t>
            </a:r>
            <a:br>
              <a:rPr lang="en-GB" dirty="0">
                <a:solidFill>
                  <a:srgbClr val="5B9BD5">
                    <a:lumMod val="50000"/>
                  </a:srgbClr>
                </a:solidFill>
                <a:latin typeface="Century Gothic" panose="020B0502020202020204" pitchFamily="34" charset="0"/>
              </a:rPr>
            </a:br>
            <a:r>
              <a:rPr lang="en-GB" dirty="0">
                <a:solidFill>
                  <a:srgbClr val="5B9BD5">
                    <a:lumMod val="50000"/>
                  </a:srgbClr>
                </a:solidFill>
                <a:latin typeface="Century Gothic" panose="020B0502020202020204" pitchFamily="34" charset="0"/>
              </a:rPr>
              <a:t>      den Boden und ___ </a:t>
            </a:r>
            <a:r>
              <a:rPr lang="en-GB" dirty="0" err="1">
                <a:solidFill>
                  <a:srgbClr val="5B9BD5">
                    <a:lumMod val="50000"/>
                  </a:srgbClr>
                </a:solidFill>
                <a:latin typeface="Century Gothic" panose="020B0502020202020204" pitchFamily="34" charset="0"/>
              </a:rPr>
              <a:t>machst</a:t>
            </a:r>
            <a:r>
              <a:rPr lang="en-GB" dirty="0">
                <a:solidFill>
                  <a:srgbClr val="5B9BD5">
                    <a:lumMod val="50000"/>
                  </a:srgbClr>
                </a:solidFill>
                <a:latin typeface="Century Gothic" panose="020B0502020202020204" pitchFamily="34" charset="0"/>
              </a:rPr>
              <a:t> das Bett.</a:t>
            </a:r>
          </a:p>
        </p:txBody>
      </p:sp>
      <p:sp>
        <p:nvSpPr>
          <p:cNvPr id="17" name="TextBox 16">
            <a:extLst>
              <a:ext uri="{FF2B5EF4-FFF2-40B4-BE49-F238E27FC236}">
                <a16:creationId xmlns:a16="http://schemas.microsoft.com/office/drawing/2014/main" id="{99D7187E-1232-4BE7-934B-7751F9EAC2E8}"/>
              </a:ext>
            </a:extLst>
          </p:cNvPr>
          <p:cNvSpPr txBox="1"/>
          <p:nvPr/>
        </p:nvSpPr>
        <p:spPr>
          <a:xfrm>
            <a:off x="2269505" y="2744444"/>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Ich</a:t>
            </a:r>
          </a:p>
        </p:txBody>
      </p:sp>
      <p:sp>
        <p:nvSpPr>
          <p:cNvPr id="18" name="TextBox 17">
            <a:extLst>
              <a:ext uri="{FF2B5EF4-FFF2-40B4-BE49-F238E27FC236}">
                <a16:creationId xmlns:a16="http://schemas.microsoft.com/office/drawing/2014/main" id="{C8AF7C72-5F8B-4758-B37A-A2F5F80156DF}"/>
              </a:ext>
            </a:extLst>
          </p:cNvPr>
          <p:cNvSpPr txBox="1"/>
          <p:nvPr/>
        </p:nvSpPr>
        <p:spPr>
          <a:xfrm>
            <a:off x="2439180" y="3042937"/>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du</a:t>
            </a:r>
          </a:p>
        </p:txBody>
      </p:sp>
      <p:sp>
        <p:nvSpPr>
          <p:cNvPr id="19" name="TextBox 18">
            <a:extLst>
              <a:ext uri="{FF2B5EF4-FFF2-40B4-BE49-F238E27FC236}">
                <a16:creationId xmlns:a16="http://schemas.microsoft.com/office/drawing/2014/main" id="{7B05EFFD-21E8-4E88-9FE6-1AEC5E39C579}"/>
              </a:ext>
            </a:extLst>
          </p:cNvPr>
          <p:cNvSpPr txBox="1"/>
          <p:nvPr/>
        </p:nvSpPr>
        <p:spPr>
          <a:xfrm>
            <a:off x="2928613" y="3581988"/>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Du</a:t>
            </a:r>
          </a:p>
        </p:txBody>
      </p:sp>
      <p:sp>
        <p:nvSpPr>
          <p:cNvPr id="20" name="TextBox 19">
            <a:extLst>
              <a:ext uri="{FF2B5EF4-FFF2-40B4-BE49-F238E27FC236}">
                <a16:creationId xmlns:a16="http://schemas.microsoft.com/office/drawing/2014/main" id="{B56F77BA-C111-4871-A370-B0294C089746}"/>
              </a:ext>
            </a:extLst>
          </p:cNvPr>
          <p:cNvSpPr txBox="1"/>
          <p:nvPr/>
        </p:nvSpPr>
        <p:spPr>
          <a:xfrm>
            <a:off x="2836144" y="3856198"/>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ich</a:t>
            </a:r>
          </a:p>
        </p:txBody>
      </p:sp>
      <p:sp>
        <p:nvSpPr>
          <p:cNvPr id="21" name="TextBox 20">
            <a:extLst>
              <a:ext uri="{FF2B5EF4-FFF2-40B4-BE49-F238E27FC236}">
                <a16:creationId xmlns:a16="http://schemas.microsoft.com/office/drawing/2014/main" id="{3A245C75-D97E-485C-ACCC-49E16A6FC25F}"/>
              </a:ext>
            </a:extLst>
          </p:cNvPr>
          <p:cNvSpPr txBox="1"/>
          <p:nvPr/>
        </p:nvSpPr>
        <p:spPr>
          <a:xfrm>
            <a:off x="2978677" y="4412755"/>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Ich</a:t>
            </a:r>
          </a:p>
        </p:txBody>
      </p:sp>
      <p:sp>
        <p:nvSpPr>
          <p:cNvPr id="22" name="TextBox 21">
            <a:extLst>
              <a:ext uri="{FF2B5EF4-FFF2-40B4-BE49-F238E27FC236}">
                <a16:creationId xmlns:a16="http://schemas.microsoft.com/office/drawing/2014/main" id="{73FABD25-EEB3-4E15-8311-CC12AA9FDE85}"/>
              </a:ext>
            </a:extLst>
          </p:cNvPr>
          <p:cNvSpPr txBox="1"/>
          <p:nvPr/>
        </p:nvSpPr>
        <p:spPr>
          <a:xfrm>
            <a:off x="2928612" y="4685163"/>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du</a:t>
            </a:r>
          </a:p>
        </p:txBody>
      </p:sp>
      <p:pic>
        <p:nvPicPr>
          <p:cNvPr id="12" name="Picture 11" descr="computer screen with an exercise on it">
            <a:extLst>
              <a:ext uri="{FF2B5EF4-FFF2-40B4-BE49-F238E27FC236}">
                <a16:creationId xmlns:a16="http://schemas.microsoft.com/office/drawing/2014/main" id="{1D09D42F-98E1-4B7E-A9B7-22C24E00F807}"/>
              </a:ext>
            </a:extLst>
          </p:cNvPr>
          <p:cNvPicPr>
            <a:picLocks noChangeAspect="1"/>
          </p:cNvPicPr>
          <p:nvPr/>
        </p:nvPicPr>
        <p:blipFill>
          <a:blip r:embed="rId4"/>
          <a:stretch>
            <a:fillRect/>
          </a:stretch>
        </p:blipFill>
        <p:spPr>
          <a:xfrm>
            <a:off x="6096000" y="2489527"/>
            <a:ext cx="5952744" cy="3630342"/>
          </a:xfrm>
          <a:prstGeom prst="rect">
            <a:avLst/>
          </a:prstGeom>
        </p:spPr>
      </p:pic>
      <p:sp>
        <p:nvSpPr>
          <p:cNvPr id="16" name="TextBox 15">
            <a:extLst>
              <a:ext uri="{FF2B5EF4-FFF2-40B4-BE49-F238E27FC236}">
                <a16:creationId xmlns:a16="http://schemas.microsoft.com/office/drawing/2014/main" id="{627BE772-42C4-48CF-95B2-F8C09CA9AD0F}"/>
              </a:ext>
            </a:extLst>
          </p:cNvPr>
          <p:cNvSpPr txBox="1"/>
          <p:nvPr/>
        </p:nvSpPr>
        <p:spPr>
          <a:xfrm>
            <a:off x="6542550" y="2756535"/>
            <a:ext cx="5064715" cy="2308324"/>
          </a:xfrm>
          <a:prstGeom prst="rect">
            <a:avLst/>
          </a:prstGeom>
          <a:noFill/>
        </p:spPr>
        <p:txBody>
          <a:bodyPr wrap="square" rtlCol="0">
            <a:spAutoFit/>
          </a:bodyPr>
          <a:lstStyle/>
          <a:p>
            <a:r>
              <a:rPr lang="en-GB" dirty="0">
                <a:solidFill>
                  <a:srgbClr val="5B9BD5">
                    <a:lumMod val="50000"/>
                  </a:srgbClr>
                </a:solidFill>
                <a:latin typeface="Century Gothic" panose="020B0502020202020204" pitchFamily="34" charset="0"/>
              </a:rPr>
              <a:t>d) </a:t>
            </a:r>
            <a:r>
              <a:rPr lang="en-GB" dirty="0">
                <a:solidFill>
                  <a:srgbClr val="ED7D31"/>
                </a:solidFill>
                <a:latin typeface="Century Gothic" panose="020B0502020202020204" pitchFamily="34" charset="0"/>
              </a:rPr>
              <a:t>@</a:t>
            </a:r>
            <a:r>
              <a:rPr lang="en-GB" dirty="0" err="1">
                <a:solidFill>
                  <a:srgbClr val="ED7D31"/>
                </a:solidFill>
                <a:latin typeface="Century Gothic" panose="020B0502020202020204" pitchFamily="34" charset="0"/>
              </a:rPr>
              <a:t>der_wolf</a:t>
            </a:r>
            <a:r>
              <a:rPr lang="en-GB" dirty="0">
                <a:solidFill>
                  <a:srgbClr val="5B9BD5">
                    <a:lumMod val="50000"/>
                  </a:srgbClr>
                </a:solidFill>
                <a:latin typeface="Century Gothic" panose="020B0502020202020204" pitchFamily="34" charset="0"/>
              </a:rPr>
              <a:t>:</a:t>
            </a:r>
            <a:r>
              <a:rPr lang="en-GB" dirty="0">
                <a:solidFill>
                  <a:srgbClr val="ED7D31"/>
                </a:solidFill>
                <a:latin typeface="Century Gothic" panose="020B0502020202020204" pitchFamily="34" charset="0"/>
              </a:rPr>
              <a:t> </a:t>
            </a:r>
            <a:r>
              <a:rPr lang="en-GB" dirty="0">
                <a:solidFill>
                  <a:srgbClr val="5B9BD5">
                    <a:lumMod val="50000"/>
                  </a:srgbClr>
                </a:solidFill>
                <a:latin typeface="Century Gothic" panose="020B0502020202020204" pitchFamily="34" charset="0"/>
              </a:rPr>
              <a:t>Das </a:t>
            </a:r>
            <a:r>
              <a:rPr lang="en-GB" dirty="0" err="1">
                <a:solidFill>
                  <a:srgbClr val="5B9BD5">
                    <a:lumMod val="50000"/>
                  </a:srgbClr>
                </a:solidFill>
                <a:latin typeface="Century Gothic" panose="020B0502020202020204" pitchFamily="34" charset="0"/>
              </a:rPr>
              <a:t>ist</a:t>
            </a:r>
            <a:r>
              <a:rPr lang="en-GB" dirty="0">
                <a:solidFill>
                  <a:srgbClr val="5B9BD5">
                    <a:lumMod val="50000"/>
                  </a:srgbClr>
                </a:solidFill>
                <a:latin typeface="Century Gothic" panose="020B0502020202020204" pitchFamily="34" charset="0"/>
              </a:rPr>
              <a:t> unfair! ___ </a:t>
            </a:r>
            <a:r>
              <a:rPr lang="en-GB" dirty="0" err="1">
                <a:solidFill>
                  <a:srgbClr val="5B9BD5">
                    <a:lumMod val="50000"/>
                  </a:srgbClr>
                </a:solidFill>
                <a:latin typeface="Century Gothic" panose="020B0502020202020204" pitchFamily="34" charset="0"/>
              </a:rPr>
              <a:t>machst</a:t>
            </a:r>
            <a:r>
              <a:rPr lang="en-GB" dirty="0">
                <a:solidFill>
                  <a:srgbClr val="5B9BD5">
                    <a:lumMod val="50000"/>
                  </a:srgbClr>
                </a:solidFill>
                <a:latin typeface="Century Gothic" panose="020B0502020202020204" pitchFamily="34" charset="0"/>
              </a:rPr>
              <a:t> </a:t>
            </a:r>
            <a:br>
              <a:rPr lang="en-GB" dirty="0">
                <a:solidFill>
                  <a:srgbClr val="5B9BD5">
                    <a:lumMod val="50000"/>
                  </a:srgbClr>
                </a:solidFill>
                <a:latin typeface="Century Gothic" panose="020B0502020202020204" pitchFamily="34" charset="0"/>
              </a:rPr>
            </a:br>
            <a:r>
              <a:rPr lang="en-GB" dirty="0">
                <a:solidFill>
                  <a:srgbClr val="5B9BD5">
                    <a:lumMod val="50000"/>
                  </a:srgbClr>
                </a:solidFill>
                <a:latin typeface="Century Gothic" panose="020B0502020202020204" pitchFamily="34" charset="0"/>
              </a:rPr>
              <a:t>     das Bett und ___ </a:t>
            </a:r>
            <a:r>
              <a:rPr lang="en-GB" dirty="0" err="1">
                <a:solidFill>
                  <a:srgbClr val="5B9BD5">
                    <a:lumMod val="50000"/>
                  </a:srgbClr>
                </a:solidFill>
                <a:latin typeface="Century Gothic" panose="020B0502020202020204" pitchFamily="34" charset="0"/>
              </a:rPr>
              <a:t>putze</a:t>
            </a:r>
            <a:r>
              <a:rPr lang="en-GB" dirty="0">
                <a:solidFill>
                  <a:srgbClr val="5B9BD5">
                    <a:lumMod val="50000"/>
                  </a:srgbClr>
                </a:solidFill>
                <a:latin typeface="Century Gothic" panose="020B0502020202020204" pitchFamily="34" charset="0"/>
              </a:rPr>
              <a:t> das Fenster.</a:t>
            </a:r>
          </a:p>
          <a:p>
            <a:endParaRPr lang="en-GB" dirty="0">
              <a:solidFill>
                <a:srgbClr val="5B9BD5">
                  <a:lumMod val="50000"/>
                </a:srgbClr>
              </a:solidFill>
              <a:latin typeface="Century Gothic" panose="020B0502020202020204" pitchFamily="34" charset="0"/>
            </a:endParaRPr>
          </a:p>
          <a:p>
            <a:r>
              <a:rPr lang="en-GB" dirty="0">
                <a:solidFill>
                  <a:srgbClr val="5B9BD5">
                    <a:lumMod val="50000"/>
                  </a:srgbClr>
                </a:solidFill>
                <a:latin typeface="Century Gothic" panose="020B0502020202020204" pitchFamily="34" charset="0"/>
              </a:rPr>
              <a:t>e) </a:t>
            </a:r>
            <a:r>
              <a:rPr lang="en-GB" dirty="0">
                <a:solidFill>
                  <a:srgbClr val="00B050"/>
                </a:solidFill>
                <a:latin typeface="Century Gothic" panose="020B0502020202020204" pitchFamily="34" charset="0"/>
              </a:rPr>
              <a:t>@mia2008</a:t>
            </a:r>
            <a:r>
              <a:rPr lang="en-GB" dirty="0">
                <a:solidFill>
                  <a:srgbClr val="5B9BD5">
                    <a:lumMod val="50000"/>
                  </a:srgbClr>
                </a:solidFill>
                <a:latin typeface="Century Gothic" panose="020B0502020202020204" pitchFamily="34" charset="0"/>
              </a:rPr>
              <a:t>:</a:t>
            </a:r>
            <a:r>
              <a:rPr lang="en-GB" dirty="0">
                <a:solidFill>
                  <a:srgbClr val="00B050"/>
                </a:solidFill>
                <a:latin typeface="Century Gothic" panose="020B0502020202020204" pitchFamily="34" charset="0"/>
              </a:rPr>
              <a:t> </a:t>
            </a:r>
            <a:r>
              <a:rPr lang="en-GB" dirty="0">
                <a:solidFill>
                  <a:srgbClr val="5B9BD5">
                    <a:lumMod val="50000"/>
                  </a:srgbClr>
                </a:solidFill>
                <a:latin typeface="Century Gothic" panose="020B0502020202020204" pitchFamily="34" charset="0"/>
              </a:rPr>
              <a:t>Okay. ___ </a:t>
            </a:r>
            <a:r>
              <a:rPr lang="en-GB" dirty="0" err="1">
                <a:solidFill>
                  <a:srgbClr val="5B9BD5">
                    <a:lumMod val="50000"/>
                  </a:srgbClr>
                </a:solidFill>
                <a:latin typeface="Century Gothic" panose="020B0502020202020204" pitchFamily="34" charset="0"/>
              </a:rPr>
              <a:t>schreibe</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eine</a:t>
            </a:r>
            <a:r>
              <a:rPr lang="en-GB" dirty="0">
                <a:solidFill>
                  <a:srgbClr val="5B9BD5">
                    <a:lumMod val="50000"/>
                  </a:srgbClr>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Liste</a:t>
            </a:r>
            <a:r>
              <a:rPr lang="en-GB" dirty="0">
                <a:solidFill>
                  <a:srgbClr val="5B9BD5">
                    <a:lumMod val="50000"/>
                  </a:srgbClr>
                </a:solidFill>
                <a:latin typeface="Century Gothic" panose="020B0502020202020204" pitchFamily="34" charset="0"/>
              </a:rPr>
              <a:t>.</a:t>
            </a:r>
          </a:p>
          <a:p>
            <a:endParaRPr lang="en-GB" dirty="0">
              <a:solidFill>
                <a:srgbClr val="5B9BD5">
                  <a:lumMod val="50000"/>
                </a:srgbClr>
              </a:solidFill>
              <a:latin typeface="Century Gothic" panose="020B0502020202020204" pitchFamily="34" charset="0"/>
            </a:endParaRPr>
          </a:p>
          <a:p>
            <a:r>
              <a:rPr lang="en-GB" dirty="0">
                <a:solidFill>
                  <a:srgbClr val="5B9BD5">
                    <a:lumMod val="50000"/>
                  </a:srgbClr>
                </a:solidFill>
                <a:latin typeface="Century Gothic" panose="020B0502020202020204" pitchFamily="34" charset="0"/>
              </a:rPr>
              <a:t>f) </a:t>
            </a:r>
            <a:r>
              <a:rPr lang="en-GB" dirty="0">
                <a:solidFill>
                  <a:srgbClr val="ED7D31"/>
                </a:solidFill>
                <a:latin typeface="Century Gothic" panose="020B0502020202020204" pitchFamily="34" charset="0"/>
              </a:rPr>
              <a:t>@</a:t>
            </a:r>
            <a:r>
              <a:rPr lang="en-GB" dirty="0" err="1">
                <a:solidFill>
                  <a:srgbClr val="ED7D31"/>
                </a:solidFill>
                <a:latin typeface="Century Gothic" panose="020B0502020202020204" pitchFamily="34" charset="0"/>
              </a:rPr>
              <a:t>der_wolf</a:t>
            </a:r>
            <a:r>
              <a:rPr lang="en-GB" dirty="0">
                <a:solidFill>
                  <a:srgbClr val="5B9BD5">
                    <a:lumMod val="50000"/>
                  </a:srgbClr>
                </a:solidFill>
                <a:latin typeface="Century Gothic" panose="020B0502020202020204" pitchFamily="34" charset="0"/>
              </a:rPr>
              <a:t>:</a:t>
            </a:r>
            <a:r>
              <a:rPr lang="en-GB" dirty="0">
                <a:solidFill>
                  <a:srgbClr val="ED7D31"/>
                </a:solidFill>
                <a:latin typeface="Century Gothic" panose="020B0502020202020204" pitchFamily="34" charset="0"/>
              </a:rPr>
              <a:t> </a:t>
            </a:r>
            <a:r>
              <a:rPr lang="en-GB" dirty="0" err="1">
                <a:solidFill>
                  <a:srgbClr val="5B9BD5">
                    <a:lumMod val="50000"/>
                  </a:srgbClr>
                </a:solidFill>
                <a:latin typeface="Century Gothic" panose="020B0502020202020204" pitchFamily="34" charset="0"/>
              </a:rPr>
              <a:t>Nein</a:t>
            </a:r>
            <a:r>
              <a:rPr lang="en-GB" dirty="0">
                <a:solidFill>
                  <a:srgbClr val="5B9BD5">
                    <a:lumMod val="50000"/>
                  </a:srgbClr>
                </a:solidFill>
                <a:latin typeface="Century Gothic" panose="020B0502020202020204" pitchFamily="34" charset="0"/>
              </a:rPr>
              <a:t>! ___ </a:t>
            </a:r>
            <a:r>
              <a:rPr lang="en-GB" dirty="0" err="1">
                <a:solidFill>
                  <a:srgbClr val="5B9BD5">
                    <a:lumMod val="50000"/>
                  </a:srgbClr>
                </a:solidFill>
                <a:latin typeface="Century Gothic" panose="020B0502020202020204" pitchFamily="34" charset="0"/>
              </a:rPr>
              <a:t>schreibe</a:t>
            </a:r>
            <a:r>
              <a:rPr lang="en-GB" dirty="0">
                <a:solidFill>
                  <a:srgbClr val="5B9BD5">
                    <a:lumMod val="50000"/>
                  </a:srgbClr>
                </a:solidFill>
                <a:latin typeface="Century Gothic" panose="020B0502020202020204" pitchFamily="34" charset="0"/>
              </a:rPr>
              <a:t> die </a:t>
            </a:r>
            <a:r>
              <a:rPr lang="en-GB" dirty="0" err="1">
                <a:solidFill>
                  <a:srgbClr val="5B9BD5">
                    <a:lumMod val="50000"/>
                  </a:srgbClr>
                </a:solidFill>
                <a:latin typeface="Century Gothic" panose="020B0502020202020204" pitchFamily="34" charset="0"/>
              </a:rPr>
              <a:t>Liste</a:t>
            </a:r>
            <a:r>
              <a:rPr lang="en-GB" dirty="0">
                <a:solidFill>
                  <a:srgbClr val="5B9BD5">
                    <a:lumMod val="50000"/>
                  </a:srgbClr>
                </a:solidFill>
                <a:latin typeface="Century Gothic" panose="020B0502020202020204" pitchFamily="34" charset="0"/>
              </a:rPr>
              <a:t> </a:t>
            </a:r>
            <a:br>
              <a:rPr lang="en-GB" dirty="0">
                <a:solidFill>
                  <a:srgbClr val="5B9BD5">
                    <a:lumMod val="50000"/>
                  </a:srgbClr>
                </a:solidFill>
                <a:latin typeface="Century Gothic" panose="020B0502020202020204" pitchFamily="34" charset="0"/>
              </a:rPr>
            </a:br>
            <a:r>
              <a:rPr lang="en-GB" dirty="0">
                <a:solidFill>
                  <a:srgbClr val="5B9BD5">
                    <a:lumMod val="50000"/>
                  </a:srgbClr>
                </a:solidFill>
                <a:latin typeface="Century Gothic" panose="020B0502020202020204" pitchFamily="34" charset="0"/>
              </a:rPr>
              <a:t>    und ___ </a:t>
            </a:r>
            <a:r>
              <a:rPr lang="en-GB" dirty="0" err="1">
                <a:solidFill>
                  <a:srgbClr val="5B9BD5">
                    <a:lumMod val="50000"/>
                  </a:srgbClr>
                </a:solidFill>
                <a:latin typeface="Century Gothic" panose="020B0502020202020204" pitchFamily="34" charset="0"/>
              </a:rPr>
              <a:t>machst</a:t>
            </a:r>
            <a:r>
              <a:rPr lang="en-GB" dirty="0">
                <a:solidFill>
                  <a:srgbClr val="5B9BD5">
                    <a:lumMod val="50000"/>
                  </a:srgbClr>
                </a:solidFill>
                <a:latin typeface="Century Gothic" panose="020B0502020202020204" pitchFamily="34" charset="0"/>
              </a:rPr>
              <a:t> die Arbeit.</a:t>
            </a:r>
            <a:br>
              <a:rPr lang="en-GB" dirty="0">
                <a:solidFill>
                  <a:srgbClr val="5B9BD5">
                    <a:lumMod val="50000"/>
                  </a:srgbClr>
                </a:solidFill>
                <a:latin typeface="Century Gothic" panose="020B0502020202020204" pitchFamily="34" charset="0"/>
              </a:rPr>
            </a:br>
            <a:r>
              <a:rPr lang="en-GB" dirty="0">
                <a:solidFill>
                  <a:srgbClr val="5B9BD5">
                    <a:lumMod val="50000"/>
                  </a:srgbClr>
                </a:solidFill>
                <a:latin typeface="Century Gothic" panose="020B0502020202020204" pitchFamily="34" charset="0"/>
              </a:rPr>
              <a:t>    </a:t>
            </a:r>
            <a:r>
              <a:rPr lang="en-GB" dirty="0">
                <a:solidFill>
                  <a:srgbClr val="00B050"/>
                </a:solidFill>
                <a:latin typeface="Century Gothic" panose="020B0502020202020204" pitchFamily="34" charset="0"/>
              </a:rPr>
              <a:t>@mia2008</a:t>
            </a:r>
            <a:r>
              <a:rPr lang="en-GB" dirty="0">
                <a:solidFill>
                  <a:srgbClr val="5B9BD5">
                    <a:lumMod val="50000"/>
                  </a:srgbClr>
                </a:solidFill>
                <a:latin typeface="Century Gothic" panose="020B0502020202020204" pitchFamily="34" charset="0"/>
              </a:rPr>
              <a:t>: …</a:t>
            </a:r>
          </a:p>
        </p:txBody>
      </p:sp>
      <p:sp>
        <p:nvSpPr>
          <p:cNvPr id="23" name="TextBox 22">
            <a:extLst>
              <a:ext uri="{FF2B5EF4-FFF2-40B4-BE49-F238E27FC236}">
                <a16:creationId xmlns:a16="http://schemas.microsoft.com/office/drawing/2014/main" id="{780931B4-1F03-443E-8CD2-72B65DDCC7D9}"/>
              </a:ext>
            </a:extLst>
          </p:cNvPr>
          <p:cNvSpPr txBox="1"/>
          <p:nvPr/>
        </p:nvSpPr>
        <p:spPr>
          <a:xfrm>
            <a:off x="9640543" y="2752141"/>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Du</a:t>
            </a:r>
          </a:p>
        </p:txBody>
      </p:sp>
      <p:sp>
        <p:nvSpPr>
          <p:cNvPr id="24" name="TextBox 23">
            <a:extLst>
              <a:ext uri="{FF2B5EF4-FFF2-40B4-BE49-F238E27FC236}">
                <a16:creationId xmlns:a16="http://schemas.microsoft.com/office/drawing/2014/main" id="{58F6EF0D-C5AF-49F2-8AAC-A0F36A616AE9}"/>
              </a:ext>
            </a:extLst>
          </p:cNvPr>
          <p:cNvSpPr txBox="1"/>
          <p:nvPr/>
        </p:nvSpPr>
        <p:spPr>
          <a:xfrm>
            <a:off x="8324121" y="3027870"/>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ich</a:t>
            </a:r>
          </a:p>
        </p:txBody>
      </p:sp>
      <p:sp>
        <p:nvSpPr>
          <p:cNvPr id="25" name="TextBox 24">
            <a:extLst>
              <a:ext uri="{FF2B5EF4-FFF2-40B4-BE49-F238E27FC236}">
                <a16:creationId xmlns:a16="http://schemas.microsoft.com/office/drawing/2014/main" id="{55B1829C-5A8E-4B08-9BCC-230532D243F0}"/>
              </a:ext>
            </a:extLst>
          </p:cNvPr>
          <p:cNvSpPr txBox="1"/>
          <p:nvPr/>
        </p:nvSpPr>
        <p:spPr>
          <a:xfrm>
            <a:off x="8802373" y="3569796"/>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Ich</a:t>
            </a:r>
          </a:p>
        </p:txBody>
      </p:sp>
      <p:sp>
        <p:nvSpPr>
          <p:cNvPr id="26" name="TextBox 25">
            <a:extLst>
              <a:ext uri="{FF2B5EF4-FFF2-40B4-BE49-F238E27FC236}">
                <a16:creationId xmlns:a16="http://schemas.microsoft.com/office/drawing/2014/main" id="{CC9A3970-5198-4371-A829-271BEA2C6892}"/>
              </a:ext>
            </a:extLst>
          </p:cNvPr>
          <p:cNvSpPr txBox="1"/>
          <p:nvPr/>
        </p:nvSpPr>
        <p:spPr>
          <a:xfrm>
            <a:off x="8663671" y="4128826"/>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Ich</a:t>
            </a:r>
          </a:p>
        </p:txBody>
      </p:sp>
      <p:sp>
        <p:nvSpPr>
          <p:cNvPr id="27" name="TextBox 26">
            <a:extLst>
              <a:ext uri="{FF2B5EF4-FFF2-40B4-BE49-F238E27FC236}">
                <a16:creationId xmlns:a16="http://schemas.microsoft.com/office/drawing/2014/main" id="{FDC8A8B7-02DF-4464-8C82-0A954F572C77}"/>
              </a:ext>
            </a:extLst>
          </p:cNvPr>
          <p:cNvSpPr txBox="1"/>
          <p:nvPr/>
        </p:nvSpPr>
        <p:spPr>
          <a:xfrm>
            <a:off x="7333362" y="4405410"/>
            <a:ext cx="539497" cy="369332"/>
          </a:xfrm>
          <a:prstGeom prst="rect">
            <a:avLst/>
          </a:prstGeom>
          <a:noFill/>
        </p:spPr>
        <p:txBody>
          <a:bodyPr wrap="square" rtlCol="0">
            <a:spAutoFit/>
          </a:bodyPr>
          <a:lstStyle/>
          <a:p>
            <a:r>
              <a:rPr lang="en-GB" b="1" dirty="0">
                <a:solidFill>
                  <a:srgbClr val="5B9BD5">
                    <a:lumMod val="50000"/>
                  </a:srgbClr>
                </a:solidFill>
                <a:latin typeface="Century Gothic" panose="020B0502020202020204" pitchFamily="34" charset="0"/>
              </a:rPr>
              <a:t>du</a:t>
            </a:r>
          </a:p>
        </p:txBody>
      </p:sp>
    </p:spTree>
    <p:extLst>
      <p:ext uri="{BB962C8B-B14F-4D97-AF65-F5344CB8AC3E}">
        <p14:creationId xmlns:p14="http://schemas.microsoft.com/office/powerpoint/2010/main" val="25943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descr="background rectangle "/>
          <p:cNvSpPr/>
          <p:nvPr/>
        </p:nvSpPr>
        <p:spPr>
          <a:xfrm>
            <a:off x="11335656" y="17726"/>
            <a:ext cx="77331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solidFill>
                <a:prstClr val="white"/>
              </a:solidFill>
              <a:latin typeface="Century Gothic" panose="020B0502020202020204" pitchFamily="34" charset="0"/>
            </a:endParaRPr>
          </a:p>
        </p:txBody>
      </p:sp>
      <p:sp>
        <p:nvSpPr>
          <p:cNvPr id="2" name="Title 1">
            <a:extLst>
              <a:ext uri="{FF2B5EF4-FFF2-40B4-BE49-F238E27FC236}">
                <a16:creationId xmlns:a16="http://schemas.microsoft.com/office/drawing/2014/main" id="{B0C4BF2C-0EE4-B248-B716-8B2540FED120}"/>
              </a:ext>
            </a:extLst>
          </p:cNvPr>
          <p:cNvSpPr>
            <a:spLocks noGrp="1"/>
          </p:cNvSpPr>
          <p:nvPr>
            <p:ph type="title"/>
          </p:nvPr>
        </p:nvSpPr>
        <p:spPr>
          <a:xfrm>
            <a:off x="11297938" y="17726"/>
            <a:ext cx="811034" cy="400919"/>
          </a:xfrm>
        </p:spPr>
        <p:txBody>
          <a:bodyPr>
            <a:normAutofit/>
          </a:bodyPr>
          <a:lstStyle/>
          <a:p>
            <a:pPr algn="ctr"/>
            <a:r>
              <a:rPr lang="en-GB" sz="1800" b="1" dirty="0">
                <a:solidFill>
                  <a:prstClr val="white"/>
                </a:solidFill>
                <a:latin typeface="Century Gothic" panose="020B0502020202020204" pitchFamily="34" charset="0"/>
              </a:rPr>
              <a:t>leer</a:t>
            </a:r>
            <a:endParaRPr lang="en-US" sz="1800" dirty="0"/>
          </a:p>
        </p:txBody>
      </p:sp>
      <p:sp>
        <p:nvSpPr>
          <p:cNvPr id="21" name="TextBox 20"/>
          <p:cNvSpPr txBox="1"/>
          <p:nvPr/>
        </p:nvSpPr>
        <p:spPr>
          <a:xfrm>
            <a:off x="133596" y="269105"/>
            <a:ext cx="3404917" cy="400110"/>
          </a:xfrm>
          <a:prstGeom prst="rect">
            <a:avLst/>
          </a:prstGeom>
          <a:noFill/>
        </p:spPr>
        <p:txBody>
          <a:bodyPr wrap="square" rtlCol="0">
            <a:spAutoFit/>
          </a:bodyPr>
          <a:lstStyle/>
          <a:p>
            <a:r>
              <a:rPr lang="en-GB" sz="2000" b="1" i="1" dirty="0">
                <a:solidFill>
                  <a:srgbClr val="002060"/>
                </a:solidFill>
                <a:latin typeface="Century Gothic" panose="020B0502020202020204" pitchFamily="34" charset="0"/>
              </a:rPr>
              <a:t>Amanda </a:t>
            </a:r>
            <a:r>
              <a:rPr lang="en-GB" sz="2000" b="1" i="1" dirty="0" err="1">
                <a:solidFill>
                  <a:srgbClr val="002060"/>
                </a:solidFill>
                <a:latin typeface="Century Gothic" panose="020B0502020202020204" pitchFamily="34" charset="0"/>
              </a:rPr>
              <a:t>está</a:t>
            </a:r>
            <a:r>
              <a:rPr lang="en-GB" sz="2000" b="1" i="1" dirty="0">
                <a:solidFill>
                  <a:srgbClr val="002060"/>
                </a:solidFill>
                <a:latin typeface="Century Gothic" panose="020B0502020202020204" pitchFamily="34" charset="0"/>
              </a:rPr>
              <a:t> en España. </a:t>
            </a:r>
          </a:p>
        </p:txBody>
      </p:sp>
      <p:sp>
        <p:nvSpPr>
          <p:cNvPr id="22" name="TextBox 21"/>
          <p:cNvSpPr txBox="1"/>
          <p:nvPr/>
        </p:nvSpPr>
        <p:spPr>
          <a:xfrm>
            <a:off x="3305800" y="269105"/>
            <a:ext cx="3404917" cy="400110"/>
          </a:xfrm>
          <a:prstGeom prst="rect">
            <a:avLst/>
          </a:prstGeom>
          <a:noFill/>
        </p:spPr>
        <p:txBody>
          <a:bodyPr wrap="square" rtlCol="0">
            <a:spAutoFit/>
          </a:bodyPr>
          <a:lstStyle/>
          <a:p>
            <a:r>
              <a:rPr lang="en-GB" sz="2000" b="1" i="1" dirty="0">
                <a:solidFill>
                  <a:srgbClr val="002060"/>
                </a:solidFill>
                <a:latin typeface="Century Gothic" panose="020B0502020202020204" pitchFamily="34" charset="0"/>
              </a:rPr>
              <a:t>Describe </a:t>
            </a:r>
            <a:r>
              <a:rPr lang="en-GB" sz="2000" b="1" i="1" dirty="0" err="1">
                <a:solidFill>
                  <a:srgbClr val="002060"/>
                </a:solidFill>
                <a:latin typeface="Century Gothic" panose="020B0502020202020204" pitchFamily="34" charset="0"/>
              </a:rPr>
              <a:t>diez</a:t>
            </a:r>
            <a:r>
              <a:rPr lang="en-GB" sz="2000" b="1" i="1" dirty="0">
                <a:solidFill>
                  <a:srgbClr val="002060"/>
                </a:solidFill>
                <a:latin typeface="Century Gothic" panose="020B0502020202020204" pitchFamily="34" charset="0"/>
              </a:rPr>
              <a:t> ciudades.</a:t>
            </a:r>
          </a:p>
        </p:txBody>
      </p:sp>
      <p:sp>
        <p:nvSpPr>
          <p:cNvPr id="23" name="TextBox 22"/>
          <p:cNvSpPr txBox="1"/>
          <p:nvPr/>
        </p:nvSpPr>
        <p:spPr>
          <a:xfrm>
            <a:off x="124435" y="622352"/>
            <a:ext cx="3953987" cy="400110"/>
          </a:xfrm>
          <a:prstGeom prst="rect">
            <a:avLst/>
          </a:prstGeom>
          <a:noFill/>
        </p:spPr>
        <p:txBody>
          <a:bodyPr wrap="square" rtlCol="0">
            <a:spAutoFit/>
          </a:bodyPr>
          <a:lstStyle/>
          <a:p>
            <a:r>
              <a:rPr lang="en-GB" sz="2000" b="1" i="1" dirty="0">
                <a:solidFill>
                  <a:srgbClr val="002060"/>
                </a:solidFill>
                <a:latin typeface="Century Gothic" panose="020B0502020202020204" pitchFamily="34" charset="0"/>
              </a:rPr>
              <a:t>Marca la opción correcta.</a:t>
            </a:r>
            <a:endParaRPr lang="en-GB" sz="2000" dirty="0">
              <a:solidFill>
                <a:prstClr val="black"/>
              </a:solidFill>
            </a:endParaRPr>
          </a:p>
        </p:txBody>
      </p:sp>
      <p:sp>
        <p:nvSpPr>
          <p:cNvPr id="32" name="TextBox 31"/>
          <p:cNvSpPr txBox="1"/>
          <p:nvPr/>
        </p:nvSpPr>
        <p:spPr>
          <a:xfrm>
            <a:off x="7432851" y="205253"/>
            <a:ext cx="3953987" cy="400110"/>
          </a:xfrm>
          <a:prstGeom prst="rect">
            <a:avLst/>
          </a:prstGeom>
          <a:noFill/>
        </p:spPr>
        <p:txBody>
          <a:bodyPr wrap="square" rtlCol="0">
            <a:spAutoFit/>
          </a:bodyPr>
          <a:lstStyle/>
          <a:p>
            <a:r>
              <a:rPr lang="en-GB" sz="2000" b="1" i="1" dirty="0">
                <a:solidFill>
                  <a:srgbClr val="002060"/>
                </a:solidFill>
                <a:latin typeface="Century Gothic" panose="020B0502020202020204" pitchFamily="34" charset="0"/>
              </a:rPr>
              <a:t>Lee la </a:t>
            </a:r>
            <a:r>
              <a:rPr lang="en-GB" sz="2000" b="1" i="1" dirty="0" err="1">
                <a:solidFill>
                  <a:srgbClr val="002060"/>
                </a:solidFill>
                <a:latin typeface="Century Gothic" panose="020B0502020202020204" pitchFamily="34" charset="0"/>
              </a:rPr>
              <a:t>segunda</a:t>
            </a:r>
            <a:r>
              <a:rPr lang="en-GB" sz="2000" b="1" i="1" dirty="0">
                <a:solidFill>
                  <a:srgbClr val="002060"/>
                </a:solidFill>
                <a:latin typeface="Century Gothic" panose="020B0502020202020204" pitchFamily="34" charset="0"/>
              </a:rPr>
              <a:t> </a:t>
            </a:r>
            <a:r>
              <a:rPr lang="en-GB" sz="2000" b="1" i="1" dirty="0" err="1">
                <a:solidFill>
                  <a:srgbClr val="002060"/>
                </a:solidFill>
                <a:latin typeface="Century Gothic" panose="020B0502020202020204" pitchFamily="34" charset="0"/>
              </a:rPr>
              <a:t>frase</a:t>
            </a:r>
            <a:r>
              <a:rPr lang="en-GB" sz="2000" b="1" i="1" dirty="0">
                <a:solidFill>
                  <a:srgbClr val="002060"/>
                </a:solidFill>
                <a:latin typeface="Century Gothic" panose="020B0502020202020204" pitchFamily="34" charset="0"/>
              </a:rPr>
              <a:t>. </a:t>
            </a:r>
          </a:p>
        </p:txBody>
      </p:sp>
      <p:sp>
        <p:nvSpPr>
          <p:cNvPr id="33" name="TextBox 32"/>
          <p:cNvSpPr txBox="1"/>
          <p:nvPr/>
        </p:nvSpPr>
        <p:spPr>
          <a:xfrm>
            <a:off x="7432850" y="594209"/>
            <a:ext cx="3953987" cy="400110"/>
          </a:xfrm>
          <a:prstGeom prst="rect">
            <a:avLst/>
          </a:prstGeom>
          <a:noFill/>
        </p:spPr>
        <p:txBody>
          <a:bodyPr wrap="square" rtlCol="0">
            <a:spAutoFit/>
          </a:bodyPr>
          <a:lstStyle/>
          <a:p>
            <a:r>
              <a:rPr lang="en-GB" sz="2000" b="1" i="1" dirty="0">
                <a:solidFill>
                  <a:srgbClr val="002060"/>
                </a:solidFill>
                <a:latin typeface="Century Gothic" panose="020B0502020202020204" pitchFamily="34" charset="0"/>
              </a:rPr>
              <a:t>Marca la opción correcta.</a:t>
            </a:r>
            <a:endParaRPr lang="en-GB" sz="2000" dirty="0">
              <a:solidFill>
                <a:prstClr val="black"/>
              </a:solidFill>
            </a:endParaRPr>
          </a:p>
        </p:txBody>
      </p:sp>
      <p:graphicFrame>
        <p:nvGraphicFramePr>
          <p:cNvPr id="4" name="Table 3" descr="exercise for Spanish reading "/>
          <p:cNvGraphicFramePr>
            <a:graphicFrameLocks noGrp="1"/>
          </p:cNvGraphicFramePr>
          <p:nvPr>
            <p:extLst>
              <p:ext uri="{D42A27DB-BD31-4B8C-83A1-F6EECF244321}">
                <p14:modId xmlns:p14="http://schemas.microsoft.com/office/powerpoint/2010/main" val="2256864336"/>
              </p:ext>
            </p:extLst>
          </p:nvPr>
        </p:nvGraphicFramePr>
        <p:xfrm>
          <a:off x="176115" y="1251423"/>
          <a:ext cx="7256735" cy="4744804"/>
        </p:xfrm>
        <a:graphic>
          <a:graphicData uri="http://schemas.openxmlformats.org/drawingml/2006/table">
            <a:tbl>
              <a:tblPr firstRow="1" bandRow="1">
                <a:tableStyleId>{5940675A-B579-460E-94D1-54222C63F5DA}</a:tableStyleId>
              </a:tblPr>
              <a:tblGrid>
                <a:gridCol w="725305">
                  <a:extLst>
                    <a:ext uri="{9D8B030D-6E8A-4147-A177-3AD203B41FA5}">
                      <a16:colId xmlns:a16="http://schemas.microsoft.com/office/drawing/2014/main" val="1538968713"/>
                    </a:ext>
                  </a:extLst>
                </a:gridCol>
                <a:gridCol w="2694215">
                  <a:extLst>
                    <a:ext uri="{9D8B030D-6E8A-4147-A177-3AD203B41FA5}">
                      <a16:colId xmlns:a16="http://schemas.microsoft.com/office/drawing/2014/main" val="3902333431"/>
                    </a:ext>
                  </a:extLst>
                </a:gridCol>
                <a:gridCol w="816428">
                  <a:extLst>
                    <a:ext uri="{9D8B030D-6E8A-4147-A177-3AD203B41FA5}">
                      <a16:colId xmlns:a16="http://schemas.microsoft.com/office/drawing/2014/main" val="1208048317"/>
                    </a:ext>
                  </a:extLst>
                </a:gridCol>
                <a:gridCol w="3020787">
                  <a:extLst>
                    <a:ext uri="{9D8B030D-6E8A-4147-A177-3AD203B41FA5}">
                      <a16:colId xmlns:a16="http://schemas.microsoft.com/office/drawing/2014/main" val="3700692663"/>
                    </a:ext>
                  </a:extLst>
                </a:gridCol>
              </a:tblGrid>
              <a:tr h="394231">
                <a:tc gridSpan="4">
                  <a:txBody>
                    <a:bodyPr/>
                    <a:lstStyle/>
                    <a:p>
                      <a:endParaRPr lang="en-GB" dirty="0"/>
                    </a:p>
                  </a:txBody>
                  <a:tcPr>
                    <a:solidFill>
                      <a:srgbClr val="FF9953"/>
                    </a:solidFill>
                  </a:tcPr>
                </a:tc>
                <a:tc hMerge="1">
                  <a:txBody>
                    <a:bodyPr/>
                    <a:lstStyle/>
                    <a:p>
                      <a:endParaRPr lang="en-GB" dirty="0"/>
                    </a:p>
                  </a:txBody>
                  <a:tcPr>
                    <a:solidFill>
                      <a:srgbClr val="FF9953"/>
                    </a:solidFill>
                  </a:tcPr>
                </a:tc>
                <a:tc hMerge="1">
                  <a:txBody>
                    <a:bodyPr/>
                    <a:lstStyle/>
                    <a:p>
                      <a:pPr algn="ctr"/>
                      <a:endParaRPr lang="en-GB" dirty="0">
                        <a:solidFill>
                          <a:schemeClr val="tx1"/>
                        </a:solidFill>
                      </a:endParaRPr>
                    </a:p>
                  </a:txBody>
                  <a:tcPr>
                    <a:solidFill>
                      <a:srgbClr val="FF9953"/>
                    </a:solidFill>
                  </a:tcPr>
                </a:tc>
                <a:tc hMerge="1">
                  <a:txBody>
                    <a:bodyPr/>
                    <a:lstStyle/>
                    <a:p>
                      <a:endParaRPr lang="en-GB" dirty="0"/>
                    </a:p>
                  </a:txBody>
                  <a:tcPr>
                    <a:solidFill>
                      <a:srgbClr val="FF9953"/>
                    </a:solidFill>
                  </a:tcPr>
                </a:tc>
                <a:extLst>
                  <a:ext uri="{0D108BD9-81ED-4DB2-BD59-A6C34878D82A}">
                    <a16:rowId xmlns:a16="http://schemas.microsoft.com/office/drawing/2014/main" val="1232099042"/>
                  </a:ext>
                </a:extLst>
              </a:tr>
              <a:tr h="435654">
                <a:tc rowSpan="2">
                  <a:txBody>
                    <a:bodyPr/>
                    <a:lstStyle/>
                    <a:p>
                      <a:pPr algn="ctr"/>
                      <a:r>
                        <a:rPr lang="en-GB" sz="2800" dirty="0">
                          <a:solidFill>
                            <a:srgbClr val="002060"/>
                          </a:solidFill>
                        </a:rPr>
                        <a:t>1</a:t>
                      </a:r>
                      <a:endParaRPr lang="en-GB" sz="2800" dirty="0">
                        <a:solidFill>
                          <a:srgbClr val="002060"/>
                        </a:solidFill>
                        <a:latin typeface="Century Gothic" panose="020B0502020202020204" pitchFamily="34" charset="0"/>
                      </a:endParaRPr>
                    </a:p>
                  </a:txBody>
                  <a:tcPr anchor="ct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rowSpan="2">
                  <a:txBody>
                    <a:bodyPr/>
                    <a:lstStyle/>
                    <a:p>
                      <a:pPr algn="l"/>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1451558689"/>
                  </a:ext>
                </a:extLst>
              </a:tr>
              <a:tr h="435654">
                <a:tc vMerge="1">
                  <a:txBody>
                    <a:bodyPr/>
                    <a:lstStyle/>
                    <a:p>
                      <a:endParaRPr lang="en-GB" dirty="0"/>
                    </a:p>
                  </a:txBody>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endParaRPr lang="en-GB" dirty="0"/>
                    </a:p>
                  </a:txBody>
                  <a:tcPr/>
                </a:tc>
                <a:extLst>
                  <a:ext uri="{0D108BD9-81ED-4DB2-BD59-A6C34878D82A}">
                    <a16:rowId xmlns:a16="http://schemas.microsoft.com/office/drawing/2014/main" val="3658350783"/>
                  </a:ext>
                </a:extLst>
              </a:tr>
              <a:tr h="429687">
                <a:tc rowSpan="2">
                  <a:txBody>
                    <a:bodyPr/>
                    <a:lstStyle/>
                    <a:p>
                      <a:pPr algn="ctr"/>
                      <a:r>
                        <a:rPr lang="en-GB" sz="2800" dirty="0">
                          <a:solidFill>
                            <a:srgbClr val="002060"/>
                          </a:solidFill>
                        </a:rPr>
                        <a:t>2</a:t>
                      </a:r>
                      <a:endParaRPr lang="en-GB" sz="2800" dirty="0">
                        <a:solidFill>
                          <a:srgbClr val="002060"/>
                        </a:solidFill>
                        <a:latin typeface="Century Gothic" panose="020B0502020202020204" pitchFamily="34" charset="0"/>
                      </a:endParaRPr>
                    </a:p>
                  </a:txBody>
                  <a:tcPr anchor="ct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rowSpan="2">
                  <a:txBody>
                    <a:bodyPr/>
                    <a:lstStyle/>
                    <a:p>
                      <a:pPr algn="l"/>
                      <a:endParaRPr lang="en-GB" baseline="0"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134051697"/>
                  </a:ext>
                </a:extLst>
              </a:tr>
              <a:tr h="435654">
                <a:tc vMerge="1">
                  <a:txBody>
                    <a:bodyPr/>
                    <a:lstStyle/>
                    <a:p>
                      <a:endParaRPr lang="en-GB" dirty="0"/>
                    </a:p>
                  </a:txBody>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pPr algn="l"/>
                      <a:endParaRPr lang="en-GB" dirty="0"/>
                    </a:p>
                  </a:txBody>
                  <a:tcPr/>
                </a:tc>
                <a:extLst>
                  <a:ext uri="{0D108BD9-81ED-4DB2-BD59-A6C34878D82A}">
                    <a16:rowId xmlns:a16="http://schemas.microsoft.com/office/drawing/2014/main" val="349607882"/>
                  </a:ext>
                </a:extLst>
              </a:tr>
              <a:tr h="435654">
                <a:tc rowSpan="2">
                  <a:txBody>
                    <a:bodyPr/>
                    <a:lstStyle/>
                    <a:p>
                      <a:pPr algn="ctr"/>
                      <a:r>
                        <a:rPr lang="en-GB" sz="2800" dirty="0">
                          <a:solidFill>
                            <a:srgbClr val="002060"/>
                          </a:solidFill>
                        </a:rPr>
                        <a:t>3</a:t>
                      </a:r>
                      <a:endParaRPr lang="en-GB" sz="2800" dirty="0">
                        <a:solidFill>
                          <a:srgbClr val="002060"/>
                        </a:solidFill>
                        <a:latin typeface="Century Gothic" panose="020B0502020202020204" pitchFamily="34" charset="0"/>
                      </a:endParaRPr>
                    </a:p>
                  </a:txBody>
                  <a:tcPr anchor="ct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rowSpan="2">
                  <a:txBody>
                    <a:bodyPr/>
                    <a:lstStyle/>
                    <a:p>
                      <a:pPr algn="l"/>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2865752588"/>
                  </a:ext>
                </a:extLst>
              </a:tr>
              <a:tr h="435654">
                <a:tc vMerge="1">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pPr algn="l"/>
                      <a:endParaRPr lang="en-GB" dirty="0"/>
                    </a:p>
                  </a:txBody>
                  <a:tcPr/>
                </a:tc>
                <a:extLst>
                  <a:ext uri="{0D108BD9-81ED-4DB2-BD59-A6C34878D82A}">
                    <a16:rowId xmlns:a16="http://schemas.microsoft.com/office/drawing/2014/main" val="3646375748"/>
                  </a:ext>
                </a:extLst>
              </a:tr>
              <a:tr h="435654">
                <a:tc rowSpan="2">
                  <a:txBody>
                    <a:bodyPr/>
                    <a:lstStyle/>
                    <a:p>
                      <a:pPr algn="ctr"/>
                      <a:r>
                        <a:rPr lang="en-GB" sz="2800" dirty="0">
                          <a:solidFill>
                            <a:srgbClr val="002060"/>
                          </a:solidFill>
                        </a:rPr>
                        <a:t>4</a:t>
                      </a:r>
                      <a:endParaRPr lang="en-GB" sz="2800" dirty="0">
                        <a:solidFill>
                          <a:srgbClr val="002060"/>
                        </a:solidFill>
                        <a:latin typeface="Century Gothic" panose="020B0502020202020204" pitchFamily="34" charset="0"/>
                      </a:endParaRPr>
                    </a:p>
                  </a:txBody>
                  <a:tcPr anchor="ct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rowSpan="2">
                  <a:txBody>
                    <a:bodyPr/>
                    <a:lstStyle/>
                    <a:p>
                      <a:pPr algn="l"/>
                      <a:endParaRPr lang="en-GB" baseline="0"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2589582004"/>
                  </a:ext>
                </a:extLst>
              </a:tr>
              <a:tr h="435654">
                <a:tc vMerge="1">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vMerge="1">
                  <a:txBody>
                    <a:bodyPr/>
                    <a:lstStyle/>
                    <a:p>
                      <a:pPr algn="l"/>
                      <a:endParaRPr lang="en-GB" dirty="0"/>
                    </a:p>
                  </a:txBody>
                  <a:tcPr/>
                </a:tc>
                <a:extLst>
                  <a:ext uri="{0D108BD9-81ED-4DB2-BD59-A6C34878D82A}">
                    <a16:rowId xmlns:a16="http://schemas.microsoft.com/office/drawing/2014/main" val="306386367"/>
                  </a:ext>
                </a:extLst>
              </a:tr>
              <a:tr h="435654">
                <a:tc rowSpan="2">
                  <a:txBody>
                    <a:bodyPr/>
                    <a:lstStyle/>
                    <a:p>
                      <a:pPr algn="ctr"/>
                      <a:r>
                        <a:rPr lang="en-GB" sz="2800" dirty="0">
                          <a:solidFill>
                            <a:srgbClr val="002060"/>
                          </a:solidFill>
                        </a:rPr>
                        <a:t>5</a:t>
                      </a:r>
                      <a:endParaRPr lang="en-GB" sz="2800" dirty="0">
                        <a:solidFill>
                          <a:srgbClr val="002060"/>
                        </a:solidFill>
                        <a:latin typeface="Century Gothic" panose="020B0502020202020204" pitchFamily="34" charset="0"/>
                      </a:endParaRPr>
                    </a:p>
                  </a:txBody>
                  <a:tcPr anchor="ctr">
                    <a:solidFill>
                      <a:srgbClr val="FDEFE3"/>
                    </a:solidFill>
                  </a:tcPr>
                </a:tc>
                <a:tc>
                  <a:txBody>
                    <a:bodyPr/>
                    <a:lstStyle/>
                    <a:p>
                      <a:endParaRPr lang="en-GB" dirty="0">
                        <a:solidFill>
                          <a:srgbClr val="002060"/>
                        </a:solidFill>
                      </a:endParaRP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tc rowSpan="2">
                  <a:txBody>
                    <a:bodyPr/>
                    <a:lstStyle/>
                    <a:p>
                      <a:pPr algn="l"/>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767521564"/>
                  </a:ext>
                </a:extLst>
              </a:tr>
              <a:tr h="435654">
                <a:tc vMerge="1">
                  <a:txBody>
                    <a:bodyPr/>
                    <a:lstStyle/>
                    <a:p>
                      <a:endParaRPr lang="en-GB" dirty="0">
                        <a:solidFill>
                          <a:srgbClr val="002060"/>
                        </a:solidFill>
                      </a:endParaRPr>
                    </a:p>
                  </a:txBody>
                  <a:tcPr>
                    <a:solidFill>
                      <a:srgbClr val="FDEFE3"/>
                    </a:solidFill>
                  </a:tcPr>
                </a:tc>
                <a:tc>
                  <a:txBody>
                    <a:bodyPr/>
                    <a:lstStyle/>
                    <a:p>
                      <a:endParaRPr lang="en-GB" dirty="0">
                        <a:solidFill>
                          <a:srgbClr val="002060"/>
                        </a:solidFill>
                      </a:endParaRPr>
                    </a:p>
                  </a:txBody>
                  <a:tcPr>
                    <a:solidFill>
                      <a:srgbClr val="FDEFE3"/>
                    </a:solidFill>
                  </a:tcPr>
                </a:tc>
                <a:tc>
                  <a:txBody>
                    <a:bodyPr/>
                    <a:lstStyle/>
                    <a:p>
                      <a:endParaRPr lang="en-GB" dirty="0">
                        <a:solidFill>
                          <a:srgbClr val="002060"/>
                        </a:solidFill>
                      </a:endParaRPr>
                    </a:p>
                  </a:txBody>
                  <a:tcPr>
                    <a:solidFill>
                      <a:srgbClr val="FDEFE3"/>
                    </a:solidFill>
                  </a:tcPr>
                </a:tc>
                <a:tc vMerge="1">
                  <a:txBody>
                    <a:bodyPr/>
                    <a:lstStyle/>
                    <a:p>
                      <a:pPr algn="l"/>
                      <a:endParaRPr lang="en-GB" dirty="0"/>
                    </a:p>
                  </a:txBody>
                  <a:tcPr/>
                </a:tc>
                <a:extLst>
                  <a:ext uri="{0D108BD9-81ED-4DB2-BD59-A6C34878D82A}">
                    <a16:rowId xmlns:a16="http://schemas.microsoft.com/office/drawing/2014/main" val="3861412623"/>
                  </a:ext>
                </a:extLst>
              </a:tr>
            </a:tbl>
          </a:graphicData>
        </a:graphic>
      </p:graphicFrame>
      <p:sp>
        <p:nvSpPr>
          <p:cNvPr id="5" name="TextBox 4"/>
          <p:cNvSpPr txBox="1"/>
          <p:nvPr/>
        </p:nvSpPr>
        <p:spPr>
          <a:xfrm>
            <a:off x="880848" y="1600200"/>
            <a:ext cx="1645572" cy="954107"/>
          </a:xfrm>
          <a:prstGeom prst="rect">
            <a:avLst/>
          </a:prstGeom>
          <a:noFill/>
        </p:spPr>
        <p:txBody>
          <a:bodyPr wrap="square" rtlCol="0">
            <a:spAutoFit/>
          </a:bodyPr>
          <a:lstStyle/>
          <a:p>
            <a:pPr fontAlgn="t">
              <a:lnSpc>
                <a:spcPct val="140000"/>
              </a:lnSpc>
            </a:pPr>
            <a:r>
              <a:rPr lang="en-GB" sz="2000" dirty="0">
                <a:solidFill>
                  <a:srgbClr val="002060"/>
                </a:solidFill>
                <a:latin typeface="Century Gothic" panose="020B0502020202020204" pitchFamily="34" charset="0"/>
              </a:rPr>
              <a:t>Madrid</a:t>
            </a:r>
          </a:p>
          <a:p>
            <a:pPr fontAlgn="t">
              <a:lnSpc>
                <a:spcPct val="140000"/>
              </a:lnSpc>
            </a:pPr>
            <a:r>
              <a:rPr lang="en-GB" sz="2000" dirty="0">
                <a:solidFill>
                  <a:srgbClr val="002060"/>
                </a:solidFill>
                <a:latin typeface="Century Gothic" panose="020B0502020202020204" pitchFamily="34" charset="0"/>
              </a:rPr>
              <a:t>En Madrid</a:t>
            </a:r>
          </a:p>
        </p:txBody>
      </p:sp>
      <p:pic>
        <p:nvPicPr>
          <p:cNvPr id="1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111" y="2086014"/>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80848" y="2424338"/>
            <a:ext cx="1204701" cy="954107"/>
          </a:xfrm>
          <a:prstGeom prst="rect">
            <a:avLst/>
          </a:prstGeom>
          <a:noFill/>
        </p:spPr>
        <p:txBody>
          <a:bodyPr wrap="square" rtlCol="0">
            <a:spAutoFit/>
          </a:bodyPr>
          <a:lstStyle/>
          <a:p>
            <a:pPr fontAlgn="t">
              <a:lnSpc>
                <a:spcPct val="140000"/>
              </a:lnSpc>
            </a:pPr>
            <a:r>
              <a:rPr lang="en-GB" sz="2000" dirty="0">
                <a:solidFill>
                  <a:srgbClr val="002060"/>
                </a:solidFill>
                <a:latin typeface="Century Gothic" panose="020B0502020202020204" pitchFamily="34" charset="0"/>
              </a:rPr>
              <a:t>León</a:t>
            </a:r>
          </a:p>
          <a:p>
            <a:pPr fontAlgn="t">
              <a:lnSpc>
                <a:spcPct val="140000"/>
              </a:lnSpc>
            </a:pPr>
            <a:r>
              <a:rPr lang="en-GB" sz="2000" dirty="0">
                <a:solidFill>
                  <a:srgbClr val="002060"/>
                </a:solidFill>
                <a:latin typeface="Century Gothic" panose="020B0502020202020204" pitchFamily="34" charset="0"/>
              </a:rPr>
              <a:t>En León</a:t>
            </a:r>
          </a:p>
        </p:txBody>
      </p:sp>
      <p:pic>
        <p:nvPicPr>
          <p:cNvPr id="1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532" y="2508368"/>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80848" y="3316890"/>
            <a:ext cx="1825187" cy="954107"/>
          </a:xfrm>
          <a:prstGeom prst="rect">
            <a:avLst/>
          </a:prstGeom>
          <a:noFill/>
        </p:spPr>
        <p:txBody>
          <a:bodyPr wrap="square" rtlCol="0">
            <a:spAutoFit/>
          </a:bodyPr>
          <a:lstStyle/>
          <a:p>
            <a:pPr fontAlgn="t">
              <a:lnSpc>
                <a:spcPct val="140000"/>
              </a:lnSpc>
            </a:pP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Mallorca</a:t>
            </a:r>
          </a:p>
          <a:p>
            <a:pPr fontAlgn="t">
              <a:lnSpc>
                <a:spcPct val="140000"/>
              </a:lnSpc>
            </a:pPr>
            <a:r>
              <a:rPr lang="en-GB" sz="2000" dirty="0">
                <a:solidFill>
                  <a:srgbClr val="002060"/>
                </a:solidFill>
                <a:latin typeface="Century Gothic" panose="020B0502020202020204" pitchFamily="34" charset="0"/>
              </a:rPr>
              <a:t>Mallorca</a:t>
            </a:r>
          </a:p>
        </p:txBody>
      </p:sp>
      <p:pic>
        <p:nvPicPr>
          <p:cNvPr id="17"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915" y="3360652"/>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80848" y="4141028"/>
            <a:ext cx="1825187" cy="954107"/>
          </a:xfrm>
          <a:prstGeom prst="rect">
            <a:avLst/>
          </a:prstGeom>
          <a:noFill/>
        </p:spPr>
        <p:txBody>
          <a:bodyPr wrap="square" rtlCol="0">
            <a:spAutoFit/>
          </a:bodyPr>
          <a:lstStyle/>
          <a:p>
            <a:pPr fontAlgn="t">
              <a:lnSpc>
                <a:spcPct val="140000"/>
              </a:lnSpc>
            </a:pPr>
            <a:r>
              <a:rPr lang="en-GB" sz="2000" dirty="0" err="1">
                <a:solidFill>
                  <a:srgbClr val="002060"/>
                </a:solidFill>
                <a:latin typeface="Century Gothic" panose="020B0502020202020204" pitchFamily="34" charset="0"/>
              </a:rPr>
              <a:t>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Málaga</a:t>
            </a:r>
            <a:endParaRPr lang="en-GB" sz="2000" dirty="0">
              <a:solidFill>
                <a:srgbClr val="002060"/>
              </a:solidFill>
              <a:latin typeface="Century Gothic" panose="020B0502020202020204" pitchFamily="34" charset="0"/>
            </a:endParaRPr>
          </a:p>
          <a:p>
            <a:pPr fontAlgn="t">
              <a:lnSpc>
                <a:spcPct val="140000"/>
              </a:lnSpc>
            </a:pPr>
            <a:r>
              <a:rPr lang="en-GB" sz="2000" dirty="0" err="1">
                <a:solidFill>
                  <a:srgbClr val="002060"/>
                </a:solidFill>
                <a:latin typeface="Century Gothic" panose="020B0502020202020204" pitchFamily="34" charset="0"/>
              </a:rPr>
              <a:t>Málaga</a:t>
            </a:r>
            <a:endParaRPr lang="en-GB" sz="2000" dirty="0">
              <a:solidFill>
                <a:srgbClr val="002060"/>
              </a:solidFill>
              <a:latin typeface="Century Gothic" panose="020B0502020202020204" pitchFamily="34" charset="0"/>
            </a:endParaRPr>
          </a:p>
        </p:txBody>
      </p:sp>
      <p:pic>
        <p:nvPicPr>
          <p:cNvPr id="19"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915" y="4275428"/>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80848" y="5040383"/>
            <a:ext cx="2394395" cy="954107"/>
          </a:xfrm>
          <a:prstGeom prst="rect">
            <a:avLst/>
          </a:prstGeom>
          <a:noFill/>
        </p:spPr>
        <p:txBody>
          <a:bodyPr wrap="square" rtlCol="0">
            <a:spAutoFit/>
          </a:bodyPr>
          <a:lstStyle/>
          <a:p>
            <a:pPr fontAlgn="t">
              <a:lnSpc>
                <a:spcPct val="140000"/>
              </a:lnSpc>
            </a:pPr>
            <a:r>
              <a:rPr lang="en-GB" sz="2000" dirty="0">
                <a:solidFill>
                  <a:srgbClr val="002060"/>
                </a:solidFill>
                <a:latin typeface="Century Gothic" panose="020B0502020202020204" pitchFamily="34" charset="0"/>
              </a:rPr>
              <a:t>San </a:t>
            </a:r>
            <a:r>
              <a:rPr lang="en-GB" sz="2000" dirty="0" err="1">
                <a:solidFill>
                  <a:srgbClr val="002060"/>
                </a:solidFill>
                <a:latin typeface="Century Gothic" panose="020B0502020202020204" pitchFamily="34" charset="0"/>
              </a:rPr>
              <a:t>Sebastián</a:t>
            </a:r>
            <a:endParaRPr lang="en-GB" sz="2000" dirty="0">
              <a:solidFill>
                <a:srgbClr val="002060"/>
              </a:solidFill>
              <a:latin typeface="Century Gothic" panose="020B0502020202020204" pitchFamily="34" charset="0"/>
            </a:endParaRPr>
          </a:p>
          <a:p>
            <a:pPr fontAlgn="t">
              <a:lnSpc>
                <a:spcPct val="140000"/>
              </a:lnSpc>
            </a:pPr>
            <a:r>
              <a:rPr lang="en-GB" sz="2000" dirty="0">
                <a:solidFill>
                  <a:srgbClr val="002060"/>
                </a:solidFill>
                <a:latin typeface="Century Gothic" panose="020B0502020202020204" pitchFamily="34" charset="0"/>
              </a:rPr>
              <a:t>En San Sebastián</a:t>
            </a:r>
          </a:p>
        </p:txBody>
      </p:sp>
      <p:pic>
        <p:nvPicPr>
          <p:cNvPr id="18"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090" y="5120136"/>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27529" y="1860117"/>
            <a:ext cx="2889279"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hay un monumento.</a:t>
            </a:r>
          </a:p>
        </p:txBody>
      </p:sp>
      <p:sp>
        <p:nvSpPr>
          <p:cNvPr id="7" name="TextBox 6"/>
          <p:cNvSpPr txBox="1"/>
          <p:nvPr/>
        </p:nvSpPr>
        <p:spPr>
          <a:xfrm>
            <a:off x="4428311" y="2722620"/>
            <a:ext cx="351619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tiene unos parques.  </a:t>
            </a:r>
          </a:p>
        </p:txBody>
      </p:sp>
      <p:sp>
        <p:nvSpPr>
          <p:cNvPr id="8" name="TextBox 7"/>
          <p:cNvSpPr txBox="1"/>
          <p:nvPr/>
        </p:nvSpPr>
        <p:spPr>
          <a:xfrm>
            <a:off x="4427529" y="3580675"/>
            <a:ext cx="4056135"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hay una </a:t>
            </a:r>
            <a:r>
              <a:rPr lang="en-GB" sz="2000" dirty="0" err="1">
                <a:solidFill>
                  <a:srgbClr val="002060"/>
                </a:solidFill>
                <a:latin typeface="Century Gothic" panose="020B0502020202020204" pitchFamily="34" charset="0"/>
              </a:rPr>
              <a:t>escuela</a:t>
            </a:r>
            <a:r>
              <a:rPr lang="en-GB" sz="2000" dirty="0">
                <a:solidFill>
                  <a:srgbClr val="002060"/>
                </a:solidFill>
                <a:latin typeface="Century Gothic" panose="020B0502020202020204" pitchFamily="34" charset="0"/>
              </a:rPr>
              <a:t>.</a:t>
            </a:r>
          </a:p>
        </p:txBody>
      </p:sp>
      <p:sp>
        <p:nvSpPr>
          <p:cNvPr id="9" name="TextBox 8"/>
          <p:cNvSpPr txBox="1"/>
          <p:nvPr/>
        </p:nvSpPr>
        <p:spPr>
          <a:xfrm>
            <a:off x="4429785" y="4482104"/>
            <a:ext cx="237304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hay unos </a:t>
            </a:r>
            <a:r>
              <a:rPr lang="en-GB" sz="2000" dirty="0" err="1">
                <a:solidFill>
                  <a:srgbClr val="002060"/>
                </a:solidFill>
                <a:latin typeface="Century Gothic" panose="020B0502020202020204" pitchFamily="34" charset="0"/>
              </a:rPr>
              <a:t>coches</a:t>
            </a:r>
            <a:r>
              <a:rPr lang="en-GB" sz="2000" dirty="0">
                <a:solidFill>
                  <a:srgbClr val="002060"/>
                </a:solidFill>
                <a:latin typeface="Century Gothic" panose="020B0502020202020204" pitchFamily="34" charset="0"/>
              </a:rPr>
              <a:t>.</a:t>
            </a:r>
          </a:p>
        </p:txBody>
      </p:sp>
      <p:sp>
        <p:nvSpPr>
          <p:cNvPr id="10" name="TextBox 9"/>
          <p:cNvSpPr txBox="1"/>
          <p:nvPr/>
        </p:nvSpPr>
        <p:spPr>
          <a:xfrm>
            <a:off x="4483207" y="5340159"/>
            <a:ext cx="240075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tiene unas casas.</a:t>
            </a:r>
          </a:p>
        </p:txBody>
      </p:sp>
      <p:graphicFrame>
        <p:nvGraphicFramePr>
          <p:cNvPr id="31" name="Table 30" descr="exercise for Spanish reading exercise"/>
          <p:cNvGraphicFramePr>
            <a:graphicFrameLocks noGrp="1"/>
          </p:cNvGraphicFramePr>
          <p:nvPr>
            <p:extLst>
              <p:ext uri="{D42A27DB-BD31-4B8C-83A1-F6EECF244321}">
                <p14:modId xmlns:p14="http://schemas.microsoft.com/office/powerpoint/2010/main" val="875008990"/>
              </p:ext>
            </p:extLst>
          </p:nvPr>
        </p:nvGraphicFramePr>
        <p:xfrm>
          <a:off x="7402904" y="1251423"/>
          <a:ext cx="3537857" cy="4744804"/>
        </p:xfrm>
        <a:graphic>
          <a:graphicData uri="http://schemas.openxmlformats.org/drawingml/2006/table">
            <a:tbl>
              <a:tblPr firstRow="1" bandRow="1">
                <a:tableStyleId>{5940675A-B579-460E-94D1-54222C63F5DA}</a:tableStyleId>
              </a:tblPr>
              <a:tblGrid>
                <a:gridCol w="2890157">
                  <a:extLst>
                    <a:ext uri="{9D8B030D-6E8A-4147-A177-3AD203B41FA5}">
                      <a16:colId xmlns:a16="http://schemas.microsoft.com/office/drawing/2014/main" val="3902333431"/>
                    </a:ext>
                  </a:extLst>
                </a:gridCol>
                <a:gridCol w="647700">
                  <a:extLst>
                    <a:ext uri="{9D8B030D-6E8A-4147-A177-3AD203B41FA5}">
                      <a16:colId xmlns:a16="http://schemas.microsoft.com/office/drawing/2014/main" val="1208048317"/>
                    </a:ext>
                  </a:extLst>
                </a:gridCol>
              </a:tblGrid>
              <a:tr h="394231">
                <a:tc gridSpan="2">
                  <a:txBody>
                    <a:bodyPr/>
                    <a:lstStyle/>
                    <a:p>
                      <a:endParaRPr lang="en-GB" dirty="0"/>
                    </a:p>
                  </a:txBody>
                  <a:tcPr>
                    <a:solidFill>
                      <a:srgbClr val="FF9953"/>
                    </a:solidFill>
                  </a:tcPr>
                </a:tc>
                <a:tc hMerge="1">
                  <a:txBody>
                    <a:bodyPr/>
                    <a:lstStyle/>
                    <a:p>
                      <a:pPr algn="ctr"/>
                      <a:endParaRPr lang="en-GB" dirty="0">
                        <a:solidFill>
                          <a:schemeClr val="tx1"/>
                        </a:solidFill>
                      </a:endParaRPr>
                    </a:p>
                  </a:txBody>
                  <a:tcPr>
                    <a:solidFill>
                      <a:srgbClr val="FF9953"/>
                    </a:solidFill>
                  </a:tcPr>
                </a:tc>
                <a:extLst>
                  <a:ext uri="{0D108BD9-81ED-4DB2-BD59-A6C34878D82A}">
                    <a16:rowId xmlns:a16="http://schemas.microsoft.com/office/drawing/2014/main" val="1232099042"/>
                  </a:ext>
                </a:extLst>
              </a:tr>
              <a:tr h="435654">
                <a:tc>
                  <a:txBody>
                    <a:bodyPr/>
                    <a:lstStyle/>
                    <a:p>
                      <a:r>
                        <a:rPr lang="en-GB" sz="2000" dirty="0">
                          <a:solidFill>
                            <a:srgbClr val="002060"/>
                          </a:solidFill>
                          <a:latin typeface="Century Gothic" panose="020B0502020202020204" pitchFamily="34" charset="0"/>
                        </a:rPr>
                        <a:t>Es muy antiguo.</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1451558689"/>
                  </a:ext>
                </a:extLst>
              </a:tr>
              <a:tr h="435654">
                <a:tc>
                  <a:txBody>
                    <a:bodyPr/>
                    <a:lstStyle/>
                    <a:p>
                      <a:r>
                        <a:rPr lang="en-GB" sz="2000" dirty="0">
                          <a:solidFill>
                            <a:srgbClr val="002060"/>
                          </a:solidFill>
                          <a:latin typeface="Century Gothic" panose="020B0502020202020204" pitchFamily="34" charset="0"/>
                        </a:rPr>
                        <a:t>Son muy antiguos.</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658350783"/>
                  </a:ext>
                </a:extLst>
              </a:tr>
              <a:tr h="429687">
                <a:tc>
                  <a:txBody>
                    <a:bodyPr/>
                    <a:lstStyle/>
                    <a:p>
                      <a:r>
                        <a:rPr lang="en-GB" sz="2000" dirty="0">
                          <a:solidFill>
                            <a:srgbClr val="002060"/>
                          </a:solidFill>
                          <a:latin typeface="Century Gothic" panose="020B0502020202020204" pitchFamily="34" charset="0"/>
                        </a:rPr>
                        <a:t>No son muy bonitos.</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134051697"/>
                  </a:ext>
                </a:extLst>
              </a:tr>
              <a:tr h="435654">
                <a:tc>
                  <a:txBody>
                    <a:bodyPr/>
                    <a:lstStyle/>
                    <a:p>
                      <a:r>
                        <a:rPr lang="en-GB" sz="2000" dirty="0">
                          <a:solidFill>
                            <a:srgbClr val="002060"/>
                          </a:solidFill>
                          <a:latin typeface="Century Gothic" panose="020B0502020202020204" pitchFamily="34" charset="0"/>
                        </a:rPr>
                        <a:t>No es muy bonito.</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49607882"/>
                  </a:ext>
                </a:extLst>
              </a:tr>
              <a:tr h="435654">
                <a:tc>
                  <a:txBody>
                    <a:bodyPr/>
                    <a:lstStyle/>
                    <a:p>
                      <a:r>
                        <a:rPr lang="en-GB" sz="2000" dirty="0">
                          <a:solidFill>
                            <a:srgbClr val="002060"/>
                          </a:solidFill>
                          <a:latin typeface="Century Gothic" panose="020B0502020202020204" pitchFamily="34" charset="0"/>
                        </a:rPr>
                        <a:t>Son muy </a:t>
                      </a:r>
                      <a:r>
                        <a:rPr lang="en-GB" sz="2000" dirty="0" err="1">
                          <a:solidFill>
                            <a:srgbClr val="002060"/>
                          </a:solidFill>
                          <a:latin typeface="Century Gothic" panose="020B0502020202020204" pitchFamily="34" charset="0"/>
                        </a:rPr>
                        <a:t>pequeñas</a:t>
                      </a:r>
                      <a:r>
                        <a:rPr lang="en-GB" sz="2000" dirty="0">
                          <a:solidFill>
                            <a:srgbClr val="002060"/>
                          </a:solidFill>
                          <a:latin typeface="Century Gothic" panose="020B0502020202020204" pitchFamily="34" charset="0"/>
                        </a:rPr>
                        <a:t>.</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2865752588"/>
                  </a:ext>
                </a:extLst>
              </a:tr>
              <a:tr h="43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Es muy pequeña.</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646375748"/>
                  </a:ext>
                </a:extLst>
              </a:tr>
              <a:tr h="435654">
                <a:tc>
                  <a:txBody>
                    <a:bodyPr/>
                    <a:lstStyle/>
                    <a:p>
                      <a:r>
                        <a:rPr lang="en-GB" sz="2000" dirty="0">
                          <a:solidFill>
                            <a:srgbClr val="002060"/>
                          </a:solidFill>
                          <a:latin typeface="Century Gothic" panose="020B0502020202020204" pitchFamily="34" charset="0"/>
                        </a:rPr>
                        <a:t>Es bueno.</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2589582004"/>
                  </a:ext>
                </a:extLst>
              </a:tr>
              <a:tr h="435654">
                <a:tc>
                  <a:txBody>
                    <a:bodyPr/>
                    <a:lstStyle/>
                    <a:p>
                      <a:r>
                        <a:rPr lang="en-GB" sz="2000" dirty="0">
                          <a:solidFill>
                            <a:srgbClr val="002060"/>
                          </a:solidFill>
                          <a:latin typeface="Century Gothic" panose="020B0502020202020204" pitchFamily="34" charset="0"/>
                        </a:rPr>
                        <a:t>Son </a:t>
                      </a:r>
                      <a:r>
                        <a:rPr lang="en-GB" sz="2000" dirty="0" err="1">
                          <a:solidFill>
                            <a:srgbClr val="002060"/>
                          </a:solidFill>
                          <a:latin typeface="Century Gothic" panose="020B0502020202020204" pitchFamily="34" charset="0"/>
                        </a:rPr>
                        <a:t>buenos</a:t>
                      </a:r>
                      <a:r>
                        <a:rPr lang="en-GB" sz="2000" dirty="0">
                          <a:solidFill>
                            <a:srgbClr val="002060"/>
                          </a:solidFill>
                          <a:latin typeface="Century Gothic" panose="020B0502020202020204" pitchFamily="34" charset="0"/>
                        </a:rPr>
                        <a:t>.</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06386367"/>
                  </a:ext>
                </a:extLst>
              </a:tr>
              <a:tr h="435654">
                <a:tc>
                  <a:txBody>
                    <a:bodyPr/>
                    <a:lstStyle/>
                    <a:p>
                      <a:r>
                        <a:rPr lang="en-GB" sz="2000" dirty="0">
                          <a:solidFill>
                            <a:srgbClr val="002060"/>
                          </a:solidFill>
                          <a:latin typeface="Century Gothic" panose="020B0502020202020204" pitchFamily="34" charset="0"/>
                        </a:rPr>
                        <a:t>Es </a:t>
                      </a:r>
                      <a:r>
                        <a:rPr lang="en-GB" sz="2000" dirty="0" err="1">
                          <a:solidFill>
                            <a:srgbClr val="002060"/>
                          </a:solidFill>
                          <a:latin typeface="Century Gothic" panose="020B0502020202020204" pitchFamily="34" charset="0"/>
                        </a:rPr>
                        <a:t>cara</a:t>
                      </a:r>
                      <a:r>
                        <a:rPr lang="en-GB" sz="2000" dirty="0">
                          <a:solidFill>
                            <a:srgbClr val="002060"/>
                          </a:solidFill>
                          <a:latin typeface="Century Gothic" panose="020B0502020202020204" pitchFamily="34" charset="0"/>
                        </a:rPr>
                        <a:t>.</a:t>
                      </a:r>
                    </a:p>
                  </a:txBody>
                  <a:tcPr>
                    <a:solidFill>
                      <a:srgbClr val="FDEFE3"/>
                    </a:solidFill>
                  </a:tcPr>
                </a:tc>
                <a:tc>
                  <a:txBody>
                    <a:bodyPr/>
                    <a:lstStyle/>
                    <a:p>
                      <a:endParaRPr lang="en-GB" dirty="0">
                        <a:solidFill>
                          <a:srgbClr val="002060"/>
                        </a:solidFill>
                        <a:latin typeface="Century Gothic" panose="020B0502020202020204" pitchFamily="34" charset="0"/>
                      </a:endParaRPr>
                    </a:p>
                  </a:txBody>
                  <a:tcPr>
                    <a:solidFill>
                      <a:srgbClr val="FDEFE3"/>
                    </a:solidFill>
                  </a:tcPr>
                </a:tc>
                <a:extLst>
                  <a:ext uri="{0D108BD9-81ED-4DB2-BD59-A6C34878D82A}">
                    <a16:rowId xmlns:a16="http://schemas.microsoft.com/office/drawing/2014/main" val="3767521564"/>
                  </a:ext>
                </a:extLst>
              </a:tr>
              <a:tr h="435654">
                <a:tc>
                  <a:txBody>
                    <a:bodyPr/>
                    <a:lstStyle/>
                    <a:p>
                      <a:r>
                        <a:rPr lang="en-GB" sz="2000" dirty="0">
                          <a:solidFill>
                            <a:srgbClr val="002060"/>
                          </a:solidFill>
                          <a:latin typeface="Century Gothic" panose="020B0502020202020204" pitchFamily="34" charset="0"/>
                        </a:rPr>
                        <a:t>Son caras.</a:t>
                      </a:r>
                    </a:p>
                  </a:txBody>
                  <a:tcPr>
                    <a:solidFill>
                      <a:srgbClr val="FDEFE3"/>
                    </a:solidFill>
                  </a:tcPr>
                </a:tc>
                <a:tc>
                  <a:txBody>
                    <a:bodyPr/>
                    <a:lstStyle/>
                    <a:p>
                      <a:endParaRPr lang="en-GB" dirty="0">
                        <a:solidFill>
                          <a:srgbClr val="002060"/>
                        </a:solidFill>
                      </a:endParaRPr>
                    </a:p>
                  </a:txBody>
                  <a:tcPr>
                    <a:solidFill>
                      <a:srgbClr val="FDEFE3"/>
                    </a:solidFill>
                  </a:tcPr>
                </a:tc>
                <a:extLst>
                  <a:ext uri="{0D108BD9-81ED-4DB2-BD59-A6C34878D82A}">
                    <a16:rowId xmlns:a16="http://schemas.microsoft.com/office/drawing/2014/main" val="3861412623"/>
                  </a:ext>
                </a:extLst>
              </a:tr>
            </a:tbl>
          </a:graphicData>
        </a:graphic>
      </p:graphicFrame>
      <p:pic>
        <p:nvPicPr>
          <p:cNvPr id="3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3336" y="163720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1053" y="2526061"/>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1053" y="381523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6439" y="468008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6439" y="5556180"/>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613109" y="5959125"/>
            <a:ext cx="3137096" cy="461665"/>
          </a:xfrm>
          <a:prstGeom prst="rect">
            <a:avLst/>
          </a:prstGeom>
          <a:noFill/>
        </p:spPr>
        <p:txBody>
          <a:bodyPr wrap="square" rtlCol="0">
            <a:spAutoFit/>
          </a:bodyPr>
          <a:lstStyle/>
          <a:p>
            <a:r>
              <a:rPr lang="en-GB" sz="2400" b="1" dirty="0">
                <a:solidFill>
                  <a:srgbClr val="115076"/>
                </a:solidFill>
                <a:latin typeface="Century Gothic" panose="020B0502020202020204" pitchFamily="34" charset="0"/>
              </a:rPr>
              <a:t>Y7, T1.2, Week 4</a:t>
            </a:r>
          </a:p>
        </p:txBody>
      </p:sp>
    </p:spTree>
    <p:extLst>
      <p:ext uri="{BB962C8B-B14F-4D97-AF65-F5344CB8AC3E}">
        <p14:creationId xmlns:p14="http://schemas.microsoft.com/office/powerpoint/2010/main" val="18473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2" grpId="0"/>
      <p:bldP spid="33" grpId="0"/>
      <p:bldP spid="5" grpId="0"/>
      <p:bldP spid="24" grpId="0"/>
      <p:bldP spid="26" grpId="0"/>
      <p:bldP spid="27" grpId="0"/>
      <p:bldP spid="28" grpId="0"/>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176"/>
            <a:ext cx="10515600" cy="1325563"/>
          </a:xfrm>
        </p:spPr>
        <p:txBody>
          <a:bodyPr/>
          <a:lstStyle/>
          <a:p>
            <a:r>
              <a:rPr lang="en-GB" b="1" dirty="0"/>
              <a:t>Classroom language checklist</a:t>
            </a:r>
          </a:p>
        </p:txBody>
      </p:sp>
      <p:pic>
        <p:nvPicPr>
          <p:cNvPr id="4" name="Picture 3" descr="speech bubbles"/>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5" name="Content Placeholder 4"/>
          <p:cNvSpPr>
            <a:spLocks noGrp="1"/>
          </p:cNvSpPr>
          <p:nvPr>
            <p:ph idx="1"/>
          </p:nvPr>
        </p:nvSpPr>
        <p:spPr>
          <a:xfrm>
            <a:off x="571500" y="1465739"/>
            <a:ext cx="11049000" cy="4351338"/>
          </a:xfrm>
        </p:spPr>
        <p:txBody>
          <a:bodyPr>
            <a:normAutofit fontScale="92500" lnSpcReduction="20000"/>
          </a:bodyPr>
          <a:lstStyle/>
          <a:p>
            <a:r>
              <a:rPr lang="en-GB" dirty="0"/>
              <a:t>Identify the opportunities to use content language referentially as classroom language (within SOW/resources)</a:t>
            </a:r>
          </a:p>
          <a:p>
            <a:r>
              <a:rPr lang="en-GB" dirty="0"/>
              <a:t>Include classroom language as explicit learning (e.g., within the weekly vocabulary set)</a:t>
            </a:r>
          </a:p>
          <a:p>
            <a:r>
              <a:rPr lang="en-GB" dirty="0"/>
              <a:t>A few, carefully-chosen, high-frequency ‘chunks’ that lead to more interaction are worth including</a:t>
            </a:r>
          </a:p>
          <a:p>
            <a:r>
              <a:rPr lang="en-GB" dirty="0"/>
              <a:t>Other typical ‘chunks’ are better integrated into content teaching, so that students are more able to break them down and use them creatively</a:t>
            </a:r>
          </a:p>
          <a:p>
            <a:r>
              <a:rPr lang="en-GB" dirty="0"/>
              <a:t>English should be used when otherwise meaning would be unclear</a:t>
            </a:r>
          </a:p>
          <a:p>
            <a:r>
              <a:rPr lang="en-GB" dirty="0"/>
              <a:t>The use of English should be planned to </a:t>
            </a:r>
            <a:r>
              <a:rPr lang="en-GB" b="1" i="1" dirty="0"/>
              <a:t>decrease</a:t>
            </a:r>
            <a:r>
              <a:rPr lang="en-GB" dirty="0"/>
              <a:t> as student knowledge of TL increases</a:t>
            </a:r>
          </a:p>
          <a:p>
            <a:endParaRPr lang="en-GB" dirty="0"/>
          </a:p>
          <a:p>
            <a:endParaRPr lang="en-GB" dirty="0"/>
          </a:p>
        </p:txBody>
      </p:sp>
    </p:spTree>
    <p:extLst>
      <p:ext uri="{BB962C8B-B14F-4D97-AF65-F5344CB8AC3E}">
        <p14:creationId xmlns:p14="http://schemas.microsoft.com/office/powerpoint/2010/main" val="2394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3F9BF6BF-D298-934D-85E0-75F6CAC001D9}"/>
              </a:ext>
            </a:extLst>
          </p:cNvPr>
          <p:cNvSpPr>
            <a:spLocks noGrp="1"/>
          </p:cNvSpPr>
          <p:nvPr>
            <p:ph type="title" idx="4294967295"/>
          </p:nvPr>
        </p:nvSpPr>
        <p:spPr/>
        <p:txBody>
          <a:bodyPr/>
          <a:lstStyle/>
          <a:p>
            <a:r>
              <a:rPr lang="en-US" dirty="0"/>
              <a:t>Teaching Schools Council</a:t>
            </a:r>
          </a:p>
        </p:txBody>
      </p:sp>
      <p:sp>
        <p:nvSpPr>
          <p:cNvPr id="4" name="Rounded Rectangle 3" descr="background rectangle "/>
          <p:cNvSpPr/>
          <p:nvPr/>
        </p:nvSpPr>
        <p:spPr>
          <a:xfrm>
            <a:off x="685800" y="685800"/>
            <a:ext cx="10931236" cy="4613564"/>
          </a:xfrm>
          <a:prstGeom prst="roundRect">
            <a:avLst/>
          </a:prstGeom>
          <a:solidFill>
            <a:srgbClr val="115076"/>
          </a:solidFill>
          <a:ln w="76200">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956953" y="1869197"/>
            <a:ext cx="10388930" cy="2246769"/>
          </a:xfrm>
          <a:prstGeom prst="rect">
            <a:avLst/>
          </a:prstGeom>
        </p:spPr>
        <p:txBody>
          <a:bodyPr wrap="square">
            <a:spAutoFit/>
          </a:bodyPr>
          <a:lstStyle/>
          <a:p>
            <a:r>
              <a:rPr lang="en-GB" sz="2800" dirty="0">
                <a:solidFill>
                  <a:prstClr val="white"/>
                </a:solidFill>
                <a:latin typeface="Century Gothic" panose="020B0502020202020204" pitchFamily="34" charset="0"/>
              </a:rPr>
              <a:t>Sometimes meaningful contexts arise spontaneously in the classroom, and when this happens the opportunity can be taken to introduce previously unknown language, e.g., where the circumstance facilitates understanding or increases the need to understand. </a:t>
            </a:r>
            <a:r>
              <a:rPr lang="en-GB" sz="2800" i="1" dirty="0">
                <a:solidFill>
                  <a:prstClr val="white"/>
                </a:solidFill>
                <a:latin typeface="Century Gothic" panose="020B0502020202020204" pitchFamily="34" charset="0"/>
              </a:rPr>
              <a:t>p.14 </a:t>
            </a:r>
          </a:p>
        </p:txBody>
      </p:sp>
      <p:pic>
        <p:nvPicPr>
          <p:cNvPr id="5" name="Picture 4" descr="speech bubbles"/>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43191" y="831272"/>
            <a:ext cx="1024464" cy="1024464"/>
          </a:xfrm>
          <a:prstGeom prst="rect">
            <a:avLst/>
          </a:prstGeom>
        </p:spPr>
      </p:pic>
      <p:sp>
        <p:nvSpPr>
          <p:cNvPr id="3" name="Rectangle 2"/>
          <p:cNvSpPr/>
          <p:nvPr/>
        </p:nvSpPr>
        <p:spPr>
          <a:xfrm>
            <a:off x="3445934" y="6034501"/>
            <a:ext cx="10337800" cy="338554"/>
          </a:xfrm>
          <a:prstGeom prst="rect">
            <a:avLst/>
          </a:prstGeom>
        </p:spPr>
        <p:txBody>
          <a:bodyPr wrap="square">
            <a:spAutoFit/>
          </a:bodyPr>
          <a:lstStyle/>
          <a:p>
            <a:r>
              <a:rPr lang="en-GB" sz="1600" b="1" dirty="0">
                <a:solidFill>
                  <a:srgbClr val="115076"/>
                </a:solidFill>
                <a:latin typeface="Century Gothic" panose="020B0502020202020204" pitchFamily="34" charset="0"/>
              </a:rPr>
              <a:t>TSC (Teaching Schools Council). (2016). </a:t>
            </a:r>
            <a:r>
              <a:rPr lang="en-GB" sz="1600" dirty="0">
                <a:solidFill>
                  <a:srgbClr val="115076"/>
                </a:solidFill>
                <a:latin typeface="Century Gothic" panose="020B0502020202020204" pitchFamily="34" charset="0"/>
              </a:rPr>
              <a:t>Modern Foreign Languages Pedagogy Review. </a:t>
            </a:r>
            <a:endParaRPr lang="en-GB" sz="2400" dirty="0">
              <a:solidFill>
                <a:srgbClr val="115076"/>
              </a:solidFill>
            </a:endParaRPr>
          </a:p>
        </p:txBody>
      </p:sp>
    </p:spTree>
    <p:extLst>
      <p:ext uri="{BB962C8B-B14F-4D97-AF65-F5344CB8AC3E}">
        <p14:creationId xmlns:p14="http://schemas.microsoft.com/office/powerpoint/2010/main" val="357231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4" y="443072"/>
            <a:ext cx="11452224" cy="1325563"/>
          </a:xfrm>
        </p:spPr>
        <p:txBody>
          <a:bodyPr>
            <a:normAutofit/>
          </a:bodyPr>
          <a:lstStyle/>
          <a:p>
            <a:r>
              <a:rPr lang="en-GB" sz="3600" dirty="0"/>
              <a:t>Integrating spontaneous language and the SOW</a:t>
            </a:r>
          </a:p>
        </p:txBody>
      </p:sp>
      <p:pic>
        <p:nvPicPr>
          <p:cNvPr id="8" name="Picture 7"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4" name="Text Placeholder 3"/>
          <p:cNvSpPr>
            <a:spLocks noGrp="1"/>
          </p:cNvSpPr>
          <p:nvPr>
            <p:ph type="body" idx="1"/>
          </p:nvPr>
        </p:nvSpPr>
        <p:spPr>
          <a:xfrm>
            <a:off x="839790" y="1491915"/>
            <a:ext cx="2304464" cy="601203"/>
          </a:xfrm>
        </p:spPr>
        <p:txBody>
          <a:bodyPr>
            <a:normAutofit/>
          </a:bodyPr>
          <a:lstStyle/>
          <a:p>
            <a:r>
              <a:rPr lang="en-GB" sz="2800" dirty="0"/>
              <a:t>SOW</a:t>
            </a:r>
          </a:p>
        </p:txBody>
      </p:sp>
      <p:sp>
        <p:nvSpPr>
          <p:cNvPr id="5" name="Content Placeholder 4"/>
          <p:cNvSpPr>
            <a:spLocks noGrp="1"/>
          </p:cNvSpPr>
          <p:nvPr>
            <p:ph sz="half" idx="2"/>
          </p:nvPr>
        </p:nvSpPr>
        <p:spPr>
          <a:xfrm>
            <a:off x="849161" y="2348958"/>
            <a:ext cx="3450124" cy="3684588"/>
          </a:xfrm>
        </p:spPr>
        <p:txBody>
          <a:bodyPr>
            <a:normAutofit fontScale="92500" lnSpcReduction="20000"/>
          </a:bodyPr>
          <a:lstStyle/>
          <a:p>
            <a:pPr>
              <a:lnSpc>
                <a:spcPct val="150000"/>
              </a:lnSpc>
            </a:pPr>
            <a:r>
              <a:rPr lang="en-GB" dirty="0"/>
              <a:t>Wo </a:t>
            </a:r>
            <a:r>
              <a:rPr lang="en-GB" dirty="0" err="1"/>
              <a:t>ist</a:t>
            </a:r>
            <a:r>
              <a:rPr lang="en-GB" dirty="0"/>
              <a:t>…?</a:t>
            </a:r>
          </a:p>
          <a:p>
            <a:pPr>
              <a:lnSpc>
                <a:spcPct val="150000"/>
              </a:lnSpc>
            </a:pPr>
            <a:r>
              <a:rPr lang="en-GB" dirty="0"/>
              <a:t>Was </a:t>
            </a:r>
            <a:r>
              <a:rPr lang="en-GB" dirty="0" err="1"/>
              <a:t>ist</a:t>
            </a:r>
            <a:r>
              <a:rPr lang="en-GB" dirty="0"/>
              <a:t>…?</a:t>
            </a:r>
          </a:p>
          <a:p>
            <a:pPr>
              <a:lnSpc>
                <a:spcPct val="150000"/>
              </a:lnSpc>
            </a:pPr>
            <a:r>
              <a:rPr lang="en-GB" dirty="0" err="1"/>
              <a:t>Wer</a:t>
            </a:r>
            <a:r>
              <a:rPr lang="en-GB" dirty="0"/>
              <a:t> </a:t>
            </a:r>
            <a:r>
              <a:rPr lang="en-GB" dirty="0" err="1"/>
              <a:t>ist</a:t>
            </a:r>
            <a:r>
              <a:rPr lang="en-GB" dirty="0"/>
              <a:t> / hat…?</a:t>
            </a:r>
          </a:p>
          <a:p>
            <a:pPr>
              <a:lnSpc>
                <a:spcPct val="150000"/>
              </a:lnSpc>
            </a:pPr>
            <a:r>
              <a:rPr lang="en-GB" dirty="0"/>
              <a:t>Use of ‘</a:t>
            </a:r>
            <a:r>
              <a:rPr lang="en-GB" dirty="0" err="1"/>
              <a:t>nicht</a:t>
            </a:r>
            <a:r>
              <a:rPr lang="en-GB" dirty="0"/>
              <a:t>’</a:t>
            </a:r>
          </a:p>
          <a:p>
            <a:pPr>
              <a:lnSpc>
                <a:spcPct val="150000"/>
              </a:lnSpc>
            </a:pPr>
            <a:r>
              <a:rPr lang="en-GB" dirty="0"/>
              <a:t>Verb ‘</a:t>
            </a:r>
            <a:r>
              <a:rPr lang="en-GB" dirty="0" err="1"/>
              <a:t>wissen</a:t>
            </a:r>
            <a:r>
              <a:rPr lang="en-GB" dirty="0"/>
              <a:t>’</a:t>
            </a:r>
          </a:p>
        </p:txBody>
      </p:sp>
      <p:sp>
        <p:nvSpPr>
          <p:cNvPr id="6" name="Text Placeholder 5"/>
          <p:cNvSpPr>
            <a:spLocks noGrp="1"/>
          </p:cNvSpPr>
          <p:nvPr>
            <p:ph type="body" sz="quarter" idx="3"/>
          </p:nvPr>
        </p:nvSpPr>
        <p:spPr>
          <a:xfrm>
            <a:off x="4716967" y="1265897"/>
            <a:ext cx="5183188" cy="823912"/>
          </a:xfrm>
        </p:spPr>
        <p:txBody>
          <a:bodyPr>
            <a:normAutofit/>
          </a:bodyPr>
          <a:lstStyle/>
          <a:p>
            <a:r>
              <a:rPr lang="en-GB" sz="2800" dirty="0"/>
              <a:t>Classroom talk</a:t>
            </a:r>
          </a:p>
        </p:txBody>
      </p:sp>
      <p:sp>
        <p:nvSpPr>
          <p:cNvPr id="7" name="Content Placeholder 6"/>
          <p:cNvSpPr>
            <a:spLocks noGrp="1"/>
          </p:cNvSpPr>
          <p:nvPr>
            <p:ph sz="quarter" idx="4"/>
          </p:nvPr>
        </p:nvSpPr>
        <p:spPr>
          <a:xfrm>
            <a:off x="4716967" y="2348958"/>
            <a:ext cx="7025268" cy="3684588"/>
          </a:xfrm>
        </p:spPr>
        <p:txBody>
          <a:bodyPr>
            <a:normAutofit fontScale="92500" lnSpcReduction="20000"/>
          </a:bodyPr>
          <a:lstStyle/>
          <a:p>
            <a:pPr>
              <a:lnSpc>
                <a:spcPct val="150000"/>
              </a:lnSpc>
            </a:pPr>
            <a:r>
              <a:rPr lang="en-GB" b="1" i="1" dirty="0">
                <a:solidFill>
                  <a:srgbClr val="7030A0"/>
                </a:solidFill>
              </a:rPr>
              <a:t>Wo </a:t>
            </a:r>
            <a:r>
              <a:rPr lang="en-GB" b="1" i="1" dirty="0" err="1">
                <a:solidFill>
                  <a:srgbClr val="7030A0"/>
                </a:solidFill>
              </a:rPr>
              <a:t>ist</a:t>
            </a:r>
            <a:r>
              <a:rPr lang="en-GB" b="1" i="1" dirty="0">
                <a:solidFill>
                  <a:srgbClr val="7030A0"/>
                </a:solidFill>
              </a:rPr>
              <a:t>…? </a:t>
            </a:r>
            <a:r>
              <a:rPr lang="en-GB" dirty="0"/>
              <a:t>(Alfie, </a:t>
            </a:r>
            <a:r>
              <a:rPr lang="en-GB" dirty="0" err="1"/>
              <a:t>dein</a:t>
            </a:r>
            <a:r>
              <a:rPr lang="en-GB" dirty="0"/>
              <a:t> Heft, </a:t>
            </a:r>
            <a:r>
              <a:rPr lang="en-GB" dirty="0" err="1"/>
              <a:t>mein</a:t>
            </a:r>
            <a:r>
              <a:rPr lang="en-GB" dirty="0"/>
              <a:t> </a:t>
            </a:r>
            <a:r>
              <a:rPr lang="en-GB" dirty="0" err="1"/>
              <a:t>Kuli</a:t>
            </a:r>
            <a:r>
              <a:rPr lang="en-GB" dirty="0"/>
              <a:t>)</a:t>
            </a:r>
          </a:p>
          <a:p>
            <a:pPr>
              <a:lnSpc>
                <a:spcPct val="150000"/>
              </a:lnSpc>
            </a:pPr>
            <a:r>
              <a:rPr lang="en-GB" b="1" i="1" dirty="0">
                <a:solidFill>
                  <a:srgbClr val="7030A0"/>
                </a:solidFill>
              </a:rPr>
              <a:t>Was </a:t>
            </a:r>
            <a:r>
              <a:rPr lang="en-GB" b="1" i="1" dirty="0" err="1">
                <a:solidFill>
                  <a:srgbClr val="7030A0"/>
                </a:solidFill>
              </a:rPr>
              <a:t>ist</a:t>
            </a:r>
            <a:r>
              <a:rPr lang="en-GB" b="1" i="1" dirty="0">
                <a:solidFill>
                  <a:srgbClr val="7030A0"/>
                </a:solidFill>
              </a:rPr>
              <a:t> ‘X’ auf </a:t>
            </a:r>
            <a:r>
              <a:rPr lang="en-GB" b="1" i="1" dirty="0" err="1">
                <a:solidFill>
                  <a:srgbClr val="7030A0"/>
                </a:solidFill>
              </a:rPr>
              <a:t>Englisch</a:t>
            </a:r>
            <a:r>
              <a:rPr lang="en-GB" dirty="0"/>
              <a:t>?</a:t>
            </a:r>
          </a:p>
          <a:p>
            <a:pPr>
              <a:lnSpc>
                <a:spcPct val="150000"/>
              </a:lnSpc>
            </a:pPr>
            <a:r>
              <a:rPr lang="en-GB" b="1" i="1" dirty="0" err="1">
                <a:solidFill>
                  <a:srgbClr val="7030A0"/>
                </a:solidFill>
              </a:rPr>
              <a:t>Ich</a:t>
            </a:r>
            <a:r>
              <a:rPr lang="en-GB" b="1" i="1" dirty="0">
                <a:solidFill>
                  <a:srgbClr val="7030A0"/>
                </a:solidFill>
              </a:rPr>
              <a:t> </a:t>
            </a:r>
            <a:r>
              <a:rPr lang="en-GB" b="1" i="1" dirty="0" err="1">
                <a:solidFill>
                  <a:srgbClr val="7030A0"/>
                </a:solidFill>
              </a:rPr>
              <a:t>habe</a:t>
            </a:r>
            <a:r>
              <a:rPr lang="en-GB" b="1" i="1" dirty="0">
                <a:solidFill>
                  <a:srgbClr val="7030A0"/>
                </a:solidFill>
              </a:rPr>
              <a:t> </a:t>
            </a:r>
            <a:r>
              <a:rPr lang="en-GB" b="1" i="1" dirty="0" err="1">
                <a:solidFill>
                  <a:srgbClr val="7030A0"/>
                </a:solidFill>
              </a:rPr>
              <a:t>ein</a:t>
            </a:r>
            <a:r>
              <a:rPr lang="en-GB" b="1" i="1" dirty="0">
                <a:solidFill>
                  <a:srgbClr val="7030A0"/>
                </a:solidFill>
              </a:rPr>
              <a:t> Problem / </a:t>
            </a:r>
            <a:r>
              <a:rPr lang="en-GB" b="1" i="1" dirty="0" err="1">
                <a:solidFill>
                  <a:srgbClr val="7030A0"/>
                </a:solidFill>
              </a:rPr>
              <a:t>eine</a:t>
            </a:r>
            <a:r>
              <a:rPr lang="en-GB" b="1" i="1" dirty="0">
                <a:solidFill>
                  <a:srgbClr val="7030A0"/>
                </a:solidFill>
              </a:rPr>
              <a:t> </a:t>
            </a:r>
            <a:r>
              <a:rPr lang="en-GB" b="1" i="1" dirty="0" err="1">
                <a:solidFill>
                  <a:srgbClr val="7030A0"/>
                </a:solidFill>
              </a:rPr>
              <a:t>Frage</a:t>
            </a:r>
            <a:r>
              <a:rPr lang="en-GB" b="1" i="1" dirty="0">
                <a:solidFill>
                  <a:srgbClr val="7030A0"/>
                </a:solidFill>
              </a:rPr>
              <a:t> / </a:t>
            </a:r>
            <a:r>
              <a:rPr lang="en-GB" b="1" i="1" dirty="0" err="1">
                <a:solidFill>
                  <a:srgbClr val="7030A0"/>
                </a:solidFill>
              </a:rPr>
              <a:t>eine</a:t>
            </a:r>
            <a:r>
              <a:rPr lang="en-GB" b="1" i="1" dirty="0">
                <a:solidFill>
                  <a:srgbClr val="7030A0"/>
                </a:solidFill>
              </a:rPr>
              <a:t> </a:t>
            </a:r>
            <a:r>
              <a:rPr lang="en-GB" b="1" i="1" dirty="0" err="1">
                <a:solidFill>
                  <a:srgbClr val="7030A0"/>
                </a:solidFill>
              </a:rPr>
              <a:t>Idee</a:t>
            </a:r>
            <a:endParaRPr lang="en-GB" b="1" i="1" dirty="0">
              <a:solidFill>
                <a:srgbClr val="7030A0"/>
              </a:solidFill>
            </a:endParaRPr>
          </a:p>
          <a:p>
            <a:pPr>
              <a:lnSpc>
                <a:spcPct val="150000"/>
              </a:lnSpc>
            </a:pPr>
            <a:r>
              <a:rPr lang="en-GB" b="1" i="1" dirty="0" err="1">
                <a:solidFill>
                  <a:srgbClr val="7030A0"/>
                </a:solidFill>
              </a:rPr>
              <a:t>Ich</a:t>
            </a:r>
            <a:r>
              <a:rPr lang="en-GB" b="1" i="1" dirty="0">
                <a:solidFill>
                  <a:srgbClr val="7030A0"/>
                </a:solidFill>
              </a:rPr>
              <a:t> </a:t>
            </a:r>
            <a:r>
              <a:rPr lang="en-GB" b="1" i="1" dirty="0" err="1">
                <a:solidFill>
                  <a:srgbClr val="7030A0"/>
                </a:solidFill>
              </a:rPr>
              <a:t>verstehe</a:t>
            </a:r>
            <a:r>
              <a:rPr lang="en-GB" b="1" i="1" dirty="0">
                <a:solidFill>
                  <a:srgbClr val="7030A0"/>
                </a:solidFill>
              </a:rPr>
              <a:t> </a:t>
            </a:r>
            <a:r>
              <a:rPr lang="en-GB" b="1" i="1" dirty="0" err="1">
                <a:solidFill>
                  <a:srgbClr val="7030A0"/>
                </a:solidFill>
              </a:rPr>
              <a:t>nicht</a:t>
            </a:r>
            <a:endParaRPr lang="en-GB" b="1" i="1" dirty="0">
              <a:solidFill>
                <a:srgbClr val="7030A0"/>
              </a:solidFill>
            </a:endParaRPr>
          </a:p>
          <a:p>
            <a:pPr>
              <a:lnSpc>
                <a:spcPct val="150000"/>
              </a:lnSpc>
            </a:pPr>
            <a:r>
              <a:rPr lang="en-GB" b="1" i="1" dirty="0" err="1">
                <a:solidFill>
                  <a:srgbClr val="7030A0"/>
                </a:solidFill>
              </a:rPr>
              <a:t>Ich</a:t>
            </a:r>
            <a:r>
              <a:rPr lang="en-GB" b="1" i="1" dirty="0">
                <a:solidFill>
                  <a:srgbClr val="7030A0"/>
                </a:solidFill>
              </a:rPr>
              <a:t> </a:t>
            </a:r>
            <a:r>
              <a:rPr lang="en-GB" b="1" i="1" dirty="0" err="1">
                <a:solidFill>
                  <a:srgbClr val="7030A0"/>
                </a:solidFill>
              </a:rPr>
              <a:t>weiß</a:t>
            </a:r>
            <a:r>
              <a:rPr lang="en-GB" b="1" i="1" dirty="0">
                <a:solidFill>
                  <a:srgbClr val="7030A0"/>
                </a:solidFill>
              </a:rPr>
              <a:t> </a:t>
            </a:r>
            <a:r>
              <a:rPr lang="en-GB" b="1" i="1" dirty="0" err="1">
                <a:solidFill>
                  <a:srgbClr val="7030A0"/>
                </a:solidFill>
              </a:rPr>
              <a:t>nicht</a:t>
            </a:r>
            <a:endParaRPr lang="en-GB" b="1" i="1" dirty="0">
              <a:solidFill>
                <a:srgbClr val="7030A0"/>
              </a:solidFill>
            </a:endParaRPr>
          </a:p>
        </p:txBody>
      </p:sp>
    </p:spTree>
    <p:extLst>
      <p:ext uri="{BB962C8B-B14F-4D97-AF65-F5344CB8AC3E}">
        <p14:creationId xmlns:p14="http://schemas.microsoft.com/office/powerpoint/2010/main" val="15552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Teacher use of the target language</a:t>
            </a:r>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 name="Content Placeholder 2"/>
          <p:cNvSpPr>
            <a:spLocks noGrp="1"/>
          </p:cNvSpPr>
          <p:nvPr>
            <p:ph idx="1"/>
          </p:nvPr>
        </p:nvSpPr>
        <p:spPr/>
        <p:txBody>
          <a:bodyPr/>
          <a:lstStyle/>
          <a:p>
            <a:r>
              <a:rPr lang="en-GB" dirty="0"/>
              <a:t>Carefully planned</a:t>
            </a:r>
          </a:p>
          <a:p>
            <a:r>
              <a:rPr lang="en-GB" dirty="0"/>
              <a:t>Clear </a:t>
            </a:r>
          </a:p>
          <a:p>
            <a:r>
              <a:rPr lang="en-GB" dirty="0"/>
              <a:t>Cumulative</a:t>
            </a:r>
          </a:p>
          <a:p>
            <a:r>
              <a:rPr lang="en-GB" dirty="0"/>
              <a:t>Consistent</a:t>
            </a:r>
          </a:p>
          <a:p>
            <a:r>
              <a:rPr lang="en-GB" dirty="0"/>
              <a:t>Checks understanding</a:t>
            </a:r>
          </a:p>
          <a:p>
            <a:r>
              <a:rPr lang="en-GB" dirty="0"/>
              <a:t>Creative</a:t>
            </a:r>
          </a:p>
          <a:p>
            <a:r>
              <a:rPr lang="en-GB" dirty="0"/>
              <a:t>Communicative</a:t>
            </a:r>
          </a:p>
        </p:txBody>
      </p:sp>
      <p:pic>
        <p:nvPicPr>
          <p:cNvPr id="5" name="Picture 4" descr="classroom with teacher and pupils"/>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96000" y="1825625"/>
            <a:ext cx="4933378" cy="3560255"/>
          </a:xfrm>
          <a:prstGeom prst="rect">
            <a:avLst/>
          </a:prstGeom>
        </p:spPr>
      </p:pic>
      <p:sp>
        <p:nvSpPr>
          <p:cNvPr id="6" name="TextBox 5"/>
          <p:cNvSpPr txBox="1"/>
          <p:nvPr/>
        </p:nvSpPr>
        <p:spPr>
          <a:xfrm>
            <a:off x="755073" y="5467900"/>
            <a:ext cx="10598727" cy="769441"/>
          </a:xfrm>
          <a:prstGeom prst="rect">
            <a:avLst/>
          </a:prstGeom>
          <a:noFill/>
        </p:spPr>
        <p:txBody>
          <a:bodyPr wrap="square" rtlCol="0">
            <a:spAutoFit/>
          </a:bodyPr>
          <a:lstStyle/>
          <a:p>
            <a:r>
              <a:rPr lang="en-GB" sz="4400" dirty="0">
                <a:solidFill>
                  <a:srgbClr val="115076"/>
                </a:solidFill>
                <a:latin typeface="Century Gothic" panose="020B0502020202020204" pitchFamily="34" charset="0"/>
              </a:rPr>
              <a:t> </a:t>
            </a:r>
            <a:r>
              <a:rPr lang="en-GB" sz="4400" dirty="0">
                <a:solidFill>
                  <a:srgbClr val="115076"/>
                </a:solidFill>
                <a:latin typeface="Century Gothic" panose="020B0502020202020204" pitchFamily="34" charset="0"/>
                <a:sym typeface="Wingdings" panose="05000000000000000000" pitchFamily="2" charset="2"/>
              </a:rPr>
              <a:t> comprehensible</a:t>
            </a:r>
            <a:endParaRPr lang="en-GB" sz="4400"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39379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778" y="40088"/>
            <a:ext cx="10515600" cy="1325563"/>
          </a:xfrm>
        </p:spPr>
        <p:txBody>
          <a:bodyPr/>
          <a:lstStyle/>
          <a:p>
            <a:r>
              <a:rPr lang="en-GB" b="1" dirty="0"/>
              <a:t>Classroom language checklist</a:t>
            </a:r>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5" name="Content Placeholder 4"/>
          <p:cNvSpPr>
            <a:spLocks noGrp="1"/>
          </p:cNvSpPr>
          <p:nvPr>
            <p:ph idx="1"/>
          </p:nvPr>
        </p:nvSpPr>
        <p:spPr>
          <a:xfrm>
            <a:off x="571500" y="1200590"/>
            <a:ext cx="11049000" cy="4967454"/>
          </a:xfrm>
        </p:spPr>
        <p:txBody>
          <a:bodyPr>
            <a:normAutofit fontScale="85000" lnSpcReduction="20000"/>
          </a:bodyPr>
          <a:lstStyle/>
          <a:p>
            <a:r>
              <a:rPr lang="en-GB" dirty="0"/>
              <a:t>Identify the opportunities to use content language referentially as classroom language (within SOW/resources)</a:t>
            </a:r>
          </a:p>
          <a:p>
            <a:r>
              <a:rPr lang="en-GB" dirty="0"/>
              <a:t>Include classroom language as explicit learning (e.g., within the weekly vocabulary set)</a:t>
            </a:r>
          </a:p>
          <a:p>
            <a:r>
              <a:rPr lang="en-GB" dirty="0"/>
              <a:t>A few, carefully-chosen, high-frequency ‘chunks’ that lead to more interaction are valuable</a:t>
            </a:r>
          </a:p>
          <a:p>
            <a:r>
              <a:rPr lang="en-GB" dirty="0"/>
              <a:t>Other typical ‘chunks’ are better integrated into content teaching, so that students are more able to break them down and use them creatively</a:t>
            </a:r>
          </a:p>
          <a:p>
            <a:r>
              <a:rPr lang="en-GB" dirty="0"/>
              <a:t>English should be used when otherwise meaning would be unclear</a:t>
            </a:r>
          </a:p>
          <a:p>
            <a:r>
              <a:rPr lang="en-GB" dirty="0"/>
              <a:t>The use of English should be planned to </a:t>
            </a:r>
            <a:r>
              <a:rPr lang="en-GB" b="1" i="1" dirty="0"/>
              <a:t>decrease</a:t>
            </a:r>
            <a:r>
              <a:rPr lang="en-GB" dirty="0"/>
              <a:t> as student knowledge of TL increases</a:t>
            </a:r>
          </a:p>
          <a:p>
            <a:r>
              <a:rPr lang="en-GB" dirty="0"/>
              <a:t>Spontaneous opportunities for using target language that meet communicative needs can be fruitful, when astutely judged</a:t>
            </a:r>
          </a:p>
          <a:p>
            <a:r>
              <a:rPr lang="en-GB" dirty="0"/>
              <a:t>The golden rule for teacher TL use is </a:t>
            </a:r>
            <a:r>
              <a:rPr lang="en-GB" b="1" i="1" dirty="0"/>
              <a:t>comprehensibility</a:t>
            </a:r>
          </a:p>
          <a:p>
            <a:endParaRPr lang="en-GB" dirty="0"/>
          </a:p>
          <a:p>
            <a:endParaRPr lang="en-GB" dirty="0"/>
          </a:p>
        </p:txBody>
      </p:sp>
    </p:spTree>
    <p:extLst>
      <p:ext uri="{BB962C8B-B14F-4D97-AF65-F5344CB8AC3E}">
        <p14:creationId xmlns:p14="http://schemas.microsoft.com/office/powerpoint/2010/main" val="8191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176"/>
            <a:ext cx="10515600" cy="1325563"/>
          </a:xfrm>
        </p:spPr>
        <p:txBody>
          <a:bodyPr/>
          <a:lstStyle/>
          <a:p>
            <a:r>
              <a:rPr lang="en-GB" b="1" dirty="0"/>
              <a:t>Aims of the session</a:t>
            </a:r>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5" name="Content Placeholder 4"/>
          <p:cNvSpPr>
            <a:spLocks noGrp="1"/>
          </p:cNvSpPr>
          <p:nvPr>
            <p:ph idx="1"/>
          </p:nvPr>
        </p:nvSpPr>
        <p:spPr>
          <a:xfrm>
            <a:off x="838200" y="1465739"/>
            <a:ext cx="10515600" cy="4351338"/>
          </a:xfrm>
        </p:spPr>
        <p:txBody>
          <a:bodyPr/>
          <a:lstStyle/>
          <a:p>
            <a:r>
              <a:rPr lang="en-GB" dirty="0"/>
              <a:t>Understand the rationale and potential for classroom TL use, particularly in relation to the need for its careful planning</a:t>
            </a:r>
          </a:p>
          <a:p>
            <a:r>
              <a:rPr lang="en-GB" dirty="0"/>
              <a:t>Examine in detail how classroom and content language can best be integrated</a:t>
            </a:r>
          </a:p>
          <a:p>
            <a:r>
              <a:rPr lang="en-GB" dirty="0"/>
              <a:t>Understand and evaluate the recommendation for uses of English in the languages classroom</a:t>
            </a:r>
          </a:p>
          <a:p>
            <a:r>
              <a:rPr lang="en-GB" dirty="0"/>
              <a:t>Become familiar with, or more confident in, using a checklist to plan teacher and student TL use</a:t>
            </a:r>
          </a:p>
          <a:p>
            <a:endParaRPr lang="en-GB" dirty="0"/>
          </a:p>
        </p:txBody>
      </p:sp>
      <p:pic>
        <p:nvPicPr>
          <p:cNvPr id="6" name="Picture 5" descr="green checkmark">
            <a:extLst>
              <a:ext uri="{FF2B5EF4-FFF2-40B4-BE49-F238E27FC236}">
                <a16:creationId xmlns:a16="http://schemas.microsoft.com/office/drawing/2014/main" id="{A871E970-1A74-4FF2-8D88-EF8027028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9378" y="1704459"/>
            <a:ext cx="410964" cy="428087"/>
          </a:xfrm>
          <a:prstGeom prst="rect">
            <a:avLst/>
          </a:prstGeom>
        </p:spPr>
      </p:pic>
      <p:pic>
        <p:nvPicPr>
          <p:cNvPr id="7" name="Picture 6" descr="green checkmark">
            <a:extLst>
              <a:ext uri="{FF2B5EF4-FFF2-40B4-BE49-F238E27FC236}">
                <a16:creationId xmlns:a16="http://schemas.microsoft.com/office/drawing/2014/main" id="{A871E970-1A74-4FF2-8D88-EF8027028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9378" y="2665874"/>
            <a:ext cx="410964" cy="428087"/>
          </a:xfrm>
          <a:prstGeom prst="rect">
            <a:avLst/>
          </a:prstGeom>
        </p:spPr>
      </p:pic>
      <p:pic>
        <p:nvPicPr>
          <p:cNvPr id="8" name="Picture 7" descr="green checkmark">
            <a:extLst>
              <a:ext uri="{FF2B5EF4-FFF2-40B4-BE49-F238E27FC236}">
                <a16:creationId xmlns:a16="http://schemas.microsoft.com/office/drawing/2014/main" id="{A871E970-1A74-4FF2-8D88-EF8027028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9378" y="4015783"/>
            <a:ext cx="410964" cy="428087"/>
          </a:xfrm>
          <a:prstGeom prst="rect">
            <a:avLst/>
          </a:prstGeom>
        </p:spPr>
      </p:pic>
      <p:pic>
        <p:nvPicPr>
          <p:cNvPr id="9" name="Picture 8" descr="green checkmark">
            <a:extLst>
              <a:ext uri="{FF2B5EF4-FFF2-40B4-BE49-F238E27FC236}">
                <a16:creationId xmlns:a16="http://schemas.microsoft.com/office/drawing/2014/main" id="{A871E970-1A74-4FF2-8D88-EF8027028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4320" y="4916430"/>
            <a:ext cx="410964" cy="428087"/>
          </a:xfrm>
          <a:prstGeom prst="rect">
            <a:avLst/>
          </a:prstGeom>
        </p:spPr>
      </p:pic>
    </p:spTree>
    <p:extLst>
      <p:ext uri="{BB962C8B-B14F-4D97-AF65-F5344CB8AC3E}">
        <p14:creationId xmlns:p14="http://schemas.microsoft.com/office/powerpoint/2010/main" val="18939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91E9BB-7662-4E45-8D10-40FEA90E3FBC}"/>
              </a:ext>
            </a:extLst>
          </p:cNvPr>
          <p:cNvSpPr>
            <a:spLocks noGrp="1"/>
          </p:cNvSpPr>
          <p:nvPr>
            <p:ph type="title" idx="4294967295"/>
          </p:nvPr>
        </p:nvSpPr>
        <p:spPr/>
        <p:txBody>
          <a:bodyPr/>
          <a:lstStyle/>
          <a:p>
            <a:r>
              <a:rPr lang="en-US" dirty="0"/>
              <a:t>NCELP</a:t>
            </a:r>
          </a:p>
        </p:txBody>
      </p:sp>
      <p:pic>
        <p:nvPicPr>
          <p:cNvPr id="4" name="Picture 3" descr="screenshot of the NCELP resource portal"/>
          <p:cNvPicPr>
            <a:picLocks noChangeAspect="1"/>
          </p:cNvPicPr>
          <p:nvPr/>
        </p:nvPicPr>
        <p:blipFill>
          <a:blip r:embed="rId3"/>
          <a:stretch>
            <a:fillRect/>
          </a:stretch>
        </p:blipFill>
        <p:spPr>
          <a:xfrm>
            <a:off x="854898" y="294069"/>
            <a:ext cx="10175775" cy="59281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5172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168D-7E09-FF49-9155-DF522E465254}"/>
              </a:ext>
            </a:extLst>
          </p:cNvPr>
          <p:cNvSpPr>
            <a:spLocks noGrp="1"/>
          </p:cNvSpPr>
          <p:nvPr>
            <p:ph type="title"/>
          </p:nvPr>
        </p:nvSpPr>
        <p:spPr>
          <a:xfrm>
            <a:off x="340659" y="233495"/>
            <a:ext cx="3715147" cy="922953"/>
          </a:xfrm>
        </p:spPr>
        <p:txBody>
          <a:bodyPr/>
          <a:lstStyle/>
          <a:p>
            <a:r>
              <a:rPr lang="en-GB" b="1" dirty="0"/>
              <a:t>Share ideas</a:t>
            </a:r>
            <a:endParaRPr lang="en-US" dirty="0"/>
          </a:p>
        </p:txBody>
      </p:sp>
      <p:sp>
        <p:nvSpPr>
          <p:cNvPr id="5" name="Content Placeholder 7"/>
          <p:cNvSpPr txBox="1">
            <a:spLocks/>
          </p:cNvSpPr>
          <p:nvPr/>
        </p:nvSpPr>
        <p:spPr>
          <a:xfrm>
            <a:off x="233083" y="1156448"/>
            <a:ext cx="740484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What specific L2 classroom language do you use with your early KS3 classes?</a:t>
            </a:r>
          </a:p>
          <a:p>
            <a:pPr marL="0" indent="0">
              <a:lnSpc>
                <a:spcPct val="100000"/>
              </a:lnSpc>
              <a:buNone/>
            </a:pPr>
            <a:endParaRPr lang="en-GB" dirty="0"/>
          </a:p>
          <a:p>
            <a:pPr>
              <a:lnSpc>
                <a:spcPct val="100000"/>
              </a:lnSpc>
            </a:pPr>
            <a:r>
              <a:rPr lang="en-GB" dirty="0"/>
              <a:t>How do you introduce this language to students?</a:t>
            </a:r>
          </a:p>
          <a:p>
            <a:pPr>
              <a:lnSpc>
                <a:spcPct val="100000"/>
              </a:lnSpc>
            </a:pPr>
            <a:endParaRPr lang="en-GB" dirty="0"/>
          </a:p>
          <a:p>
            <a:pPr>
              <a:lnSpc>
                <a:spcPct val="100000"/>
              </a:lnSpc>
            </a:pPr>
            <a:r>
              <a:rPr lang="en-GB" dirty="0"/>
              <a:t>Do you (and students)use more L2 as time goes on, or less?</a:t>
            </a:r>
          </a:p>
          <a:p>
            <a:pPr>
              <a:lnSpc>
                <a:spcPct val="100000"/>
              </a:lnSpc>
            </a:pPr>
            <a:endParaRPr lang="en-GB" dirty="0"/>
          </a:p>
          <a:p>
            <a:pPr>
              <a:lnSpc>
                <a:spcPct val="100000"/>
              </a:lnSpc>
            </a:pPr>
            <a:r>
              <a:rPr lang="en-GB" dirty="0"/>
              <a:t>Why do you think this is?</a:t>
            </a:r>
          </a:p>
          <a:p>
            <a:pPr>
              <a:lnSpc>
                <a:spcPct val="100000"/>
              </a:lnSpc>
            </a:pPr>
            <a:endParaRPr lang="en-GB" dirty="0"/>
          </a:p>
        </p:txBody>
      </p:sp>
      <p:pic>
        <p:nvPicPr>
          <p:cNvPr id="3" name="Picture 2" descr="The word 'ideas' written on pieces of paper"/>
          <p:cNvPicPr>
            <a:picLocks noChangeAspect="1"/>
          </p:cNvPicPr>
          <p:nvPr/>
        </p:nvPicPr>
        <p:blipFill rotWithShape="1">
          <a:blip r:embed="rId3">
            <a:extLst>
              <a:ext uri="{28A0092B-C50C-407E-A947-70E740481C1C}">
                <a14:useLocalDpi xmlns:a14="http://schemas.microsoft.com/office/drawing/2010/main" val="0"/>
              </a:ext>
            </a:extLst>
          </a:blip>
          <a:srcRect l="17285" r="16284"/>
          <a:stretch/>
        </p:blipFill>
        <p:spPr>
          <a:xfrm>
            <a:off x="7637930" y="358488"/>
            <a:ext cx="4289612" cy="342953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98535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2EB9E5-E46C-3248-BED5-9790D6090704}"/>
              </a:ext>
            </a:extLst>
          </p:cNvPr>
          <p:cNvSpPr>
            <a:spLocks noGrp="1"/>
          </p:cNvSpPr>
          <p:nvPr>
            <p:ph type="title"/>
          </p:nvPr>
        </p:nvSpPr>
        <p:spPr>
          <a:xfrm>
            <a:off x="237066" y="181048"/>
            <a:ext cx="2413144" cy="653372"/>
          </a:xfrm>
        </p:spPr>
        <p:txBody>
          <a:bodyPr>
            <a:normAutofit/>
          </a:bodyPr>
          <a:lstStyle/>
          <a:p>
            <a:r>
              <a:rPr lang="en-GB" sz="2800" b="1" dirty="0">
                <a:solidFill>
                  <a:srgbClr val="115076"/>
                </a:solidFill>
              </a:rPr>
              <a:t>References</a:t>
            </a:r>
            <a:endParaRPr lang="en-US" sz="2800" dirty="0"/>
          </a:p>
        </p:txBody>
      </p:sp>
      <p:pic>
        <p:nvPicPr>
          <p:cNvPr id="4" name="Picture 3" descr="speech bubbles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 name="Rectangle 1"/>
          <p:cNvSpPr/>
          <p:nvPr/>
        </p:nvSpPr>
        <p:spPr>
          <a:xfrm>
            <a:off x="237066" y="1022310"/>
            <a:ext cx="11717867" cy="2308324"/>
          </a:xfrm>
          <a:prstGeom prst="rect">
            <a:avLst/>
          </a:prstGeom>
        </p:spPr>
        <p:txBody>
          <a:bodyPr wrap="square">
            <a:spAutoFit/>
          </a:bodyPr>
          <a:lstStyle/>
          <a:p>
            <a:r>
              <a:rPr lang="en-GB" sz="1600" b="1" dirty="0">
                <a:solidFill>
                  <a:srgbClr val="4472C4">
                    <a:lumMod val="50000"/>
                  </a:srgbClr>
                </a:solidFill>
                <a:latin typeface="Century Gothic" panose="020B0502020202020204" pitchFamily="34" charset="0"/>
              </a:rPr>
              <a:t>Myles, F., Mitchell, R. &amp; Hooper, J. (1999). </a:t>
            </a:r>
            <a:r>
              <a:rPr lang="en-GB" sz="1600" dirty="0">
                <a:solidFill>
                  <a:srgbClr val="4472C4">
                    <a:lumMod val="50000"/>
                  </a:srgbClr>
                </a:solidFill>
                <a:latin typeface="Century Gothic" panose="020B0502020202020204" pitchFamily="34" charset="0"/>
              </a:rPr>
              <a:t>Interrogative chunks in French L2: a basis for creative construction? Studies in Second Language</a:t>
            </a:r>
          </a:p>
          <a:p>
            <a:r>
              <a:rPr lang="en-GB" sz="1600" dirty="0">
                <a:solidFill>
                  <a:srgbClr val="4472C4">
                    <a:lumMod val="50000"/>
                  </a:srgbClr>
                </a:solidFill>
                <a:latin typeface="Century Gothic" panose="020B0502020202020204" pitchFamily="34" charset="0"/>
              </a:rPr>
              <a:t>Acquisition, 21 (1), 49-80.</a:t>
            </a:r>
          </a:p>
          <a:p>
            <a:r>
              <a:rPr lang="en-GB" sz="1600" b="1" dirty="0">
                <a:solidFill>
                  <a:srgbClr val="4472C4">
                    <a:lumMod val="50000"/>
                  </a:srgbClr>
                </a:solidFill>
                <a:latin typeface="Century Gothic" panose="020B0502020202020204" pitchFamily="34" charset="0"/>
              </a:rPr>
              <a:t>Schmitt, N. (2008). </a:t>
            </a:r>
            <a:r>
              <a:rPr lang="en-GB" sz="1600" dirty="0">
                <a:solidFill>
                  <a:srgbClr val="4472C4">
                    <a:lumMod val="50000"/>
                  </a:srgbClr>
                </a:solidFill>
                <a:latin typeface="Century Gothic" panose="020B0502020202020204" pitchFamily="34" charset="0"/>
              </a:rPr>
              <a:t>Review Article: Instructed second language vocabulary learning. Language Teaching Research, 12(3), 329-363. </a:t>
            </a:r>
            <a:r>
              <a:rPr lang="en-GB" sz="1600" dirty="0" err="1">
                <a:solidFill>
                  <a:srgbClr val="4472C4">
                    <a:lumMod val="50000"/>
                  </a:srgbClr>
                </a:solidFill>
                <a:latin typeface="Century Gothic" panose="020B0502020202020204" pitchFamily="34" charset="0"/>
              </a:rPr>
              <a:t>doi</a:t>
            </a:r>
            <a:r>
              <a:rPr lang="en-GB" sz="1600" dirty="0">
                <a:solidFill>
                  <a:srgbClr val="4472C4">
                    <a:lumMod val="50000"/>
                  </a:srgbClr>
                </a:solidFill>
                <a:latin typeface="Century Gothic" panose="020B0502020202020204" pitchFamily="34" charset="0"/>
              </a:rPr>
              <a:t>: </a:t>
            </a:r>
            <a:r>
              <a:rPr lang="en-GB" sz="1600" dirty="0">
                <a:solidFill>
                  <a:srgbClr val="4472C4">
                    <a:lumMod val="50000"/>
                  </a:srgbClr>
                </a:solidFill>
                <a:latin typeface="Century Gothic" panose="020B0502020202020204" pitchFamily="34" charset="0"/>
                <a:hlinkClick r:id="rId4"/>
              </a:rPr>
              <a:t>https://doi.org/10.1177/1362168808089921</a:t>
            </a:r>
            <a:r>
              <a:rPr lang="en-GB" sz="1600" dirty="0">
                <a:solidFill>
                  <a:srgbClr val="4472C4">
                    <a:lumMod val="50000"/>
                  </a:srgbClr>
                </a:solidFill>
                <a:latin typeface="Century Gothic" panose="020B0502020202020204" pitchFamily="34" charset="0"/>
              </a:rPr>
              <a:t>  </a:t>
            </a:r>
            <a:br>
              <a:rPr lang="en-GB" sz="1600" dirty="0">
                <a:solidFill>
                  <a:srgbClr val="4472C4">
                    <a:lumMod val="50000"/>
                  </a:srgbClr>
                </a:solidFill>
                <a:latin typeface="Century Gothic" panose="020B0502020202020204" pitchFamily="34" charset="0"/>
              </a:rPr>
            </a:br>
            <a:r>
              <a:rPr lang="en-GB" sz="1600" b="1" dirty="0">
                <a:solidFill>
                  <a:srgbClr val="4472C4">
                    <a:lumMod val="50000"/>
                  </a:srgbClr>
                </a:solidFill>
                <a:latin typeface="Century Gothic" panose="020B0502020202020204" pitchFamily="34" charset="0"/>
              </a:rPr>
              <a:t>TSC (Teaching Schools Council). (2016). </a:t>
            </a:r>
            <a:r>
              <a:rPr lang="en-GB" sz="1600" dirty="0">
                <a:solidFill>
                  <a:srgbClr val="4472C4">
                    <a:lumMod val="50000"/>
                  </a:srgbClr>
                </a:solidFill>
                <a:latin typeface="Century Gothic" panose="020B0502020202020204" pitchFamily="34" charset="0"/>
              </a:rPr>
              <a:t>Modern Foreign Languages Pedagogy Review. Published online November 2016, </a:t>
            </a:r>
            <a:r>
              <a:rPr lang="en-GB" sz="1600" dirty="0">
                <a:solidFill>
                  <a:srgbClr val="4472C4">
                    <a:lumMod val="50000"/>
                  </a:srgbClr>
                </a:solidFill>
                <a:latin typeface="Century Gothic" panose="020B0502020202020204" pitchFamily="34" charset="0"/>
                <a:hlinkClick r:id="rId5"/>
              </a:rPr>
              <a:t>https://www.tscouncil.org.uk/wp-content/uploads/2016/12/MFL-Pedagogy-Review-Report-2.pdf</a:t>
            </a:r>
            <a:r>
              <a:rPr lang="en-GB" sz="1600" dirty="0">
                <a:solidFill>
                  <a:srgbClr val="4472C4">
                    <a:lumMod val="50000"/>
                  </a:srgbClr>
                </a:solidFill>
                <a:latin typeface="Century Gothic" panose="020B0502020202020204" pitchFamily="34" charset="0"/>
              </a:rPr>
              <a:t> </a:t>
            </a:r>
          </a:p>
          <a:p>
            <a:endParaRPr lang="en-GB" sz="1600" dirty="0">
              <a:solidFill>
                <a:srgbClr val="4472C4">
                  <a:lumMod val="50000"/>
                </a:srgbClr>
              </a:solidFill>
              <a:latin typeface="Century Gothic" panose="020B0502020202020204" pitchFamily="34" charset="0"/>
            </a:endParaRPr>
          </a:p>
          <a:p>
            <a:endParaRPr lang="en-GB" sz="1600" dirty="0">
              <a:solidFill>
                <a:prstClr val="black"/>
              </a:solidFill>
            </a:endParaRPr>
          </a:p>
        </p:txBody>
      </p:sp>
    </p:spTree>
    <p:extLst>
      <p:ext uri="{BB962C8B-B14F-4D97-AF65-F5344CB8AC3E}">
        <p14:creationId xmlns:p14="http://schemas.microsoft.com/office/powerpoint/2010/main" val="109074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7C1DF3-A1BD-0244-8EF5-C5E6F03C3D04}"/>
              </a:ext>
            </a:extLst>
          </p:cNvPr>
          <p:cNvSpPr>
            <a:spLocks noGrp="1"/>
          </p:cNvSpPr>
          <p:nvPr>
            <p:ph type="title" idx="4294967295"/>
          </p:nvPr>
        </p:nvSpPr>
        <p:spPr/>
        <p:txBody>
          <a:bodyPr/>
          <a:lstStyle/>
          <a:p>
            <a:r>
              <a:rPr lang="en-US" dirty="0"/>
              <a:t>Teaching Schools</a:t>
            </a:r>
            <a:r>
              <a:rPr lang="en-US" baseline="0" dirty="0"/>
              <a:t> Council p 14</a:t>
            </a:r>
            <a:endParaRPr lang="en-US" dirty="0"/>
          </a:p>
        </p:txBody>
      </p:sp>
      <p:sp>
        <p:nvSpPr>
          <p:cNvPr id="4" name="Rounded Rectangle 3" descr="background rectangle "/>
          <p:cNvSpPr/>
          <p:nvPr/>
        </p:nvSpPr>
        <p:spPr>
          <a:xfrm>
            <a:off x="685800" y="685800"/>
            <a:ext cx="10931236" cy="4613564"/>
          </a:xfrm>
          <a:prstGeom prst="roundRect">
            <a:avLst/>
          </a:prstGeom>
          <a:solidFill>
            <a:srgbClr val="115076"/>
          </a:solidFill>
          <a:ln w="76200">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20535" y="1266011"/>
            <a:ext cx="10150929" cy="3785652"/>
          </a:xfrm>
          <a:prstGeom prst="rect">
            <a:avLst/>
          </a:prstGeom>
        </p:spPr>
        <p:txBody>
          <a:bodyPr wrap="square">
            <a:spAutoFit/>
          </a:bodyPr>
          <a:lstStyle/>
          <a:p>
            <a:r>
              <a:rPr lang="en-GB" sz="2400" dirty="0">
                <a:solidFill>
                  <a:prstClr val="white"/>
                </a:solidFill>
                <a:latin typeface="Century Gothic" panose="020B0502020202020204" pitchFamily="34" charset="0"/>
              </a:rPr>
              <a:t>The most effective teachers </a:t>
            </a:r>
            <a:r>
              <a:rPr lang="en-GB" sz="2400" b="1" dirty="0">
                <a:solidFill>
                  <a:prstClr val="white"/>
                </a:solidFill>
                <a:latin typeface="Century Gothic" panose="020B0502020202020204" pitchFamily="34" charset="0"/>
              </a:rPr>
              <a:t>adapt and select </a:t>
            </a:r>
            <a:r>
              <a:rPr lang="en-GB" sz="2400" dirty="0">
                <a:solidFill>
                  <a:prstClr val="white"/>
                </a:solidFill>
                <a:latin typeface="Century Gothic" panose="020B0502020202020204" pitchFamily="34" charset="0"/>
              </a:rPr>
              <a:t>the language they use in the classroom continuously to take account of pupil learning and capability, and to </a:t>
            </a:r>
            <a:r>
              <a:rPr lang="en-GB" sz="2400" b="1" dirty="0">
                <a:solidFill>
                  <a:prstClr val="white"/>
                </a:solidFill>
                <a:latin typeface="Century Gothic" panose="020B0502020202020204" pitchFamily="34" charset="0"/>
              </a:rPr>
              <a:t>ensure pupils understand </a:t>
            </a:r>
            <a:r>
              <a:rPr lang="en-GB" sz="2400" dirty="0">
                <a:solidFill>
                  <a:prstClr val="white"/>
                </a:solidFill>
                <a:latin typeface="Century Gothic" panose="020B0502020202020204" pitchFamily="34" charset="0"/>
              </a:rPr>
              <a:t>enough of the language for the purpose intended. The teacher simply talking the new language in an undifferentiated way will do little to assist the learning process, and can cause demotivation and confusion. </a:t>
            </a:r>
            <a:r>
              <a:rPr lang="en-GB" sz="2400" b="1" dirty="0">
                <a:solidFill>
                  <a:prstClr val="white"/>
                </a:solidFill>
                <a:latin typeface="Century Gothic" panose="020B0502020202020204" pitchFamily="34" charset="0"/>
              </a:rPr>
              <a:t>Carefully planning </a:t>
            </a:r>
            <a:r>
              <a:rPr lang="en-GB" sz="2400" dirty="0">
                <a:solidFill>
                  <a:prstClr val="white"/>
                </a:solidFill>
                <a:latin typeface="Century Gothic" panose="020B0502020202020204" pitchFamily="34" charset="0"/>
              </a:rPr>
              <a:t>use of the new language will create more opportunities for pupils to operate in the ‘learning zone’, where they are being stretched but can still sufficiently understand the message and do not become disengaged.  p.14</a:t>
            </a:r>
          </a:p>
        </p:txBody>
      </p:sp>
      <p:pic>
        <p:nvPicPr>
          <p:cNvPr id="5" name="Picture 4" descr="speech bubbles "/>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34543" y="753779"/>
            <a:ext cx="804857" cy="804857"/>
          </a:xfrm>
          <a:prstGeom prst="rect">
            <a:avLst/>
          </a:prstGeom>
        </p:spPr>
      </p:pic>
      <p:sp>
        <p:nvSpPr>
          <p:cNvPr id="3" name="Rectangle 2"/>
          <p:cNvSpPr/>
          <p:nvPr/>
        </p:nvSpPr>
        <p:spPr>
          <a:xfrm>
            <a:off x="3445934" y="6034501"/>
            <a:ext cx="10337800" cy="338554"/>
          </a:xfrm>
          <a:prstGeom prst="rect">
            <a:avLst/>
          </a:prstGeom>
        </p:spPr>
        <p:txBody>
          <a:bodyPr wrap="square">
            <a:spAutoFit/>
          </a:bodyPr>
          <a:lstStyle/>
          <a:p>
            <a:r>
              <a:rPr lang="en-GB" sz="1600" b="1" dirty="0">
                <a:solidFill>
                  <a:srgbClr val="115076"/>
                </a:solidFill>
                <a:latin typeface="Century Gothic" panose="020B0502020202020204" pitchFamily="34" charset="0"/>
              </a:rPr>
              <a:t>TSC (Teaching Schools Council). (2016). </a:t>
            </a:r>
            <a:r>
              <a:rPr lang="en-GB" sz="1600" dirty="0">
                <a:solidFill>
                  <a:srgbClr val="115076"/>
                </a:solidFill>
                <a:latin typeface="Century Gothic" panose="020B0502020202020204" pitchFamily="34" charset="0"/>
              </a:rPr>
              <a:t>Modern Foreign Languages Pedagogy Review. </a:t>
            </a:r>
            <a:endParaRPr lang="en-GB" sz="2400" dirty="0">
              <a:solidFill>
                <a:srgbClr val="115076"/>
              </a:solidFill>
            </a:endParaRPr>
          </a:p>
        </p:txBody>
      </p:sp>
    </p:spTree>
    <p:extLst>
      <p:ext uri="{BB962C8B-B14F-4D97-AF65-F5344CB8AC3E}">
        <p14:creationId xmlns:p14="http://schemas.microsoft.com/office/powerpoint/2010/main" val="383927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for the vocabulary introduced in the French scheme of work"/>
          <p:cNvGraphicFramePr>
            <a:graphicFrameLocks noGrp="1"/>
          </p:cNvGraphicFramePr>
          <p:nvPr>
            <p:extLst>
              <p:ext uri="{D42A27DB-BD31-4B8C-83A1-F6EECF244321}">
                <p14:modId xmlns:p14="http://schemas.microsoft.com/office/powerpoint/2010/main" val="1519271482"/>
              </p:ext>
            </p:extLst>
          </p:nvPr>
        </p:nvGraphicFramePr>
        <p:xfrm>
          <a:off x="721172" y="323851"/>
          <a:ext cx="11051728" cy="5829299"/>
        </p:xfrm>
        <a:graphic>
          <a:graphicData uri="http://schemas.openxmlformats.org/drawingml/2006/table">
            <a:tbl>
              <a:tblPr/>
              <a:tblGrid>
                <a:gridCol w="11051728">
                  <a:extLst>
                    <a:ext uri="{9D8B030D-6E8A-4147-A177-3AD203B41FA5}">
                      <a16:colId xmlns:a16="http://schemas.microsoft.com/office/drawing/2014/main" val="20000"/>
                    </a:ext>
                  </a:extLst>
                </a:gridCol>
              </a:tblGrid>
              <a:tr h="4245716">
                <a:tc>
                  <a:txBody>
                    <a:bodyPr/>
                    <a:lstStyle/>
                    <a:p>
                      <a:pPr algn="ctr" fontAlgn="ctr"/>
                      <a:endParaRPr lang="en-GB" sz="2000" b="1" i="0" u="none" strike="noStrike" dirty="0">
                        <a:solidFill>
                          <a:schemeClr val="accent5">
                            <a:lumMod val="50000"/>
                          </a:schemeClr>
                        </a:solidFill>
                        <a:effectLst/>
                        <a:latin typeface="Century Gothic" panose="020B0502020202020204" pitchFamily="34" charset="0"/>
                      </a:endParaRPr>
                    </a:p>
                    <a:p>
                      <a:pPr algn="ctr" fontAlgn="ctr"/>
                      <a:br>
                        <a:rPr lang="en-GB" sz="2000" b="1" i="0" u="none" strike="noStrike" dirty="0">
                          <a:solidFill>
                            <a:schemeClr val="accent5">
                              <a:lumMod val="50000"/>
                            </a:schemeClr>
                          </a:solidFill>
                          <a:effectLst/>
                          <a:latin typeface="Century Gothic" panose="020B0502020202020204" pitchFamily="34" charset="0"/>
                        </a:rPr>
                      </a:br>
                      <a:r>
                        <a:rPr lang="en-GB" sz="2100" b="0" i="0" u="none" strike="noStrike" dirty="0">
                          <a:solidFill>
                            <a:schemeClr val="accent5">
                              <a:lumMod val="50000"/>
                            </a:schemeClr>
                          </a:solidFill>
                          <a:effectLst/>
                          <a:latin typeface="Century Gothic" panose="020B0502020202020204" pitchFamily="34" charset="0"/>
                        </a:rPr>
                        <a:t>New words presented [with frequency rankings]. </a:t>
                      </a:r>
                    </a:p>
                    <a:p>
                      <a:pPr algn="ctr" fontAlgn="ctr"/>
                      <a:r>
                        <a:rPr lang="en-GB" sz="2100" b="0" i="0" u="none" strike="noStrike" dirty="0">
                          <a:solidFill>
                            <a:schemeClr val="accent5">
                              <a:lumMod val="50000"/>
                            </a:schemeClr>
                          </a:solidFill>
                          <a:effectLst/>
                          <a:latin typeface="Century Gothic" panose="020B0502020202020204" pitchFamily="34" charset="0"/>
                        </a:rPr>
                        <a:t>The NCELP Y7 scheme of work is based on 36 teaching weeks, with an average of 10 words taught per week (360 per year), assuming two lessons (of 45 - 60 minutes) per week. We allow 10% either way (more or less) on this total for any given year. Over the whole of KS3, we allow 5% either way (more or less) on the total number of words. Most words are among the 2,000 most frequent words in the language. Frequency rankings of individual forms of verbs are not available. Includes highly irregular verbs as lexical items (as learners usually store and access these forms as lexical items).</a:t>
                      </a:r>
                    </a:p>
                    <a:p>
                      <a:pPr algn="ctr" fontAlgn="ctr"/>
                      <a:r>
                        <a:rPr lang="en-GB" sz="2100" b="1" i="0" u="none" strike="noStrike" dirty="0">
                          <a:solidFill>
                            <a:srgbClr val="7030A0"/>
                          </a:solidFill>
                          <a:effectLst/>
                          <a:latin typeface="Century Gothic" panose="020B0502020202020204" pitchFamily="34" charset="0"/>
                        </a:rPr>
                        <a:t>Words and phrases in purple bold font feature in classroom interactions (communication strategies) and instructions in materials.</a:t>
                      </a:r>
                    </a:p>
                  </a:txBody>
                  <a:tcPr marL="0" marR="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583583">
                <a:tc>
                  <a:txBody>
                    <a:bodyPr/>
                    <a:lstStyle/>
                    <a:p>
                      <a:pPr algn="ctr" fontAlgn="ctr"/>
                      <a:r>
                        <a:rPr lang="fr-FR" sz="2400" b="0" i="0" u="none" strike="noStrike" dirty="0">
                          <a:solidFill>
                            <a:schemeClr val="accent5">
                              <a:lumMod val="50000"/>
                            </a:schemeClr>
                          </a:solidFill>
                          <a:effectLst/>
                          <a:latin typeface="Century Gothic" panose="020B0502020202020204" pitchFamily="34" charset="0"/>
                        </a:rPr>
                        <a:t>être [5], suis, es, est, je [22], tu [112], il [13], elle [38], anglais [784], français [251], grand [59], petit [138], </a:t>
                      </a:r>
                      <a:r>
                        <a:rPr lang="fr-FR" sz="2400" b="0" i="0" u="none" strike="noStrike" dirty="0">
                          <a:solidFill>
                            <a:srgbClr val="7030A0"/>
                          </a:solidFill>
                          <a:effectLst/>
                          <a:latin typeface="Century Gothic" panose="020B0502020202020204" pitchFamily="34" charset="0"/>
                        </a:rPr>
                        <a:t>et [6]</a:t>
                      </a:r>
                      <a:r>
                        <a:rPr lang="fr-FR" sz="2400" b="0" i="0" u="none" strike="noStrike" dirty="0">
                          <a:solidFill>
                            <a:srgbClr val="000000"/>
                          </a:solidFill>
                          <a:effectLst/>
                          <a:latin typeface="Century Gothic" panose="020B0502020202020204" pitchFamily="34" charset="0"/>
                        </a:rPr>
                        <a:t>, </a:t>
                      </a:r>
                      <a:r>
                        <a:rPr lang="fr-FR" sz="2400" b="0" i="0" u="none" strike="noStrike" dirty="0">
                          <a:solidFill>
                            <a:srgbClr val="7030A0"/>
                          </a:solidFill>
                          <a:effectLst/>
                          <a:latin typeface="Century Gothic" panose="020B0502020202020204" pitchFamily="34" charset="0"/>
                        </a:rPr>
                        <a:t>au revoir [1274]</a:t>
                      </a:r>
                      <a:r>
                        <a:rPr lang="fr-FR" sz="2400" b="0" i="0" u="none" strike="noStrike" dirty="0">
                          <a:solidFill>
                            <a:srgbClr val="000000"/>
                          </a:solidFill>
                          <a:effectLst/>
                          <a:latin typeface="Century Gothic" panose="020B0502020202020204" pitchFamily="34" charset="0"/>
                        </a:rPr>
                        <a:t>, </a:t>
                      </a:r>
                      <a:r>
                        <a:rPr lang="fr-FR" sz="2400" b="0" i="0" u="none" strike="noStrike" dirty="0">
                          <a:solidFill>
                            <a:srgbClr val="7030A0"/>
                          </a:solidFill>
                          <a:effectLst/>
                          <a:latin typeface="Century Gothic" panose="020B0502020202020204" pitchFamily="34" charset="0"/>
                        </a:rPr>
                        <a:t>bonjour [1972]</a:t>
                      </a:r>
                      <a:r>
                        <a:rPr lang="fr-FR" sz="2400" b="0" i="0" u="none" strike="noStrike" dirty="0">
                          <a:solidFill>
                            <a:srgbClr val="000000"/>
                          </a:solidFill>
                          <a:effectLst/>
                          <a:latin typeface="Century Gothic" panose="020B0502020202020204" pitchFamily="34" charset="0"/>
                        </a:rPr>
                        <a:t>, </a:t>
                      </a:r>
                      <a:r>
                        <a:rPr lang="fr-FR" sz="2400" b="0" i="0" u="none" strike="noStrike" dirty="0">
                          <a:solidFill>
                            <a:srgbClr val="7030A0"/>
                          </a:solidFill>
                          <a:effectLst/>
                          <a:latin typeface="Century Gothic" panose="020B0502020202020204" pitchFamily="34" charset="0"/>
                        </a:rPr>
                        <a:t>oui [284]</a:t>
                      </a:r>
                      <a:r>
                        <a:rPr lang="fr-FR" sz="2400" b="0" i="0" u="none" strike="noStrike" dirty="0">
                          <a:solidFill>
                            <a:srgbClr val="000000"/>
                          </a:solidFill>
                          <a:effectLst/>
                          <a:latin typeface="Century Gothic" panose="020B0502020202020204" pitchFamily="34" charset="0"/>
                        </a:rPr>
                        <a:t>,</a:t>
                      </a:r>
                      <a:r>
                        <a:rPr lang="fr-FR" sz="2400" b="0" i="0" u="none" strike="noStrike" dirty="0">
                          <a:solidFill>
                            <a:srgbClr val="7030A0"/>
                          </a:solidFill>
                          <a:effectLst/>
                          <a:latin typeface="Century Gothic" panose="020B0502020202020204" pitchFamily="34" charset="0"/>
                        </a:rPr>
                        <a:t> non [75]</a:t>
                      </a:r>
                      <a:endParaRPr lang="fr-FR"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23DE8506-0127-A74D-BFBA-8C164E74DF14}"/>
              </a:ext>
            </a:extLst>
          </p:cNvPr>
          <p:cNvSpPr>
            <a:spLocks noGrp="1"/>
          </p:cNvSpPr>
          <p:nvPr>
            <p:ph type="title"/>
          </p:nvPr>
        </p:nvSpPr>
        <p:spPr>
          <a:xfrm>
            <a:off x="2359607" y="487319"/>
            <a:ext cx="7774858" cy="648308"/>
          </a:xfrm>
        </p:spPr>
        <p:txBody>
          <a:bodyPr>
            <a:normAutofit fontScale="90000"/>
          </a:bodyPr>
          <a:lstStyle/>
          <a:p>
            <a:pPr algn="ctr"/>
            <a:r>
              <a:rPr lang="en-GB" b="1" dirty="0"/>
              <a:t>Vocabulary introduced</a:t>
            </a:r>
            <a:endParaRPr lang="en-US" dirty="0"/>
          </a:p>
        </p:txBody>
      </p:sp>
      <p:sp>
        <p:nvSpPr>
          <p:cNvPr id="3" name="TextBox 2"/>
          <p:cNvSpPr txBox="1"/>
          <p:nvPr/>
        </p:nvSpPr>
        <p:spPr>
          <a:xfrm>
            <a:off x="9372600" y="323851"/>
            <a:ext cx="2400300" cy="646331"/>
          </a:xfrm>
          <a:prstGeom prst="rect">
            <a:avLst/>
          </a:prstGeom>
          <a:noFill/>
        </p:spPr>
        <p:txBody>
          <a:bodyPr wrap="square" rtlCol="0">
            <a:spAutoFit/>
          </a:bodyPr>
          <a:lstStyle/>
          <a:p>
            <a:pPr algn="r"/>
            <a:r>
              <a:rPr lang="en-GB" b="1" dirty="0">
                <a:solidFill>
                  <a:schemeClr val="accent5">
                    <a:lumMod val="50000"/>
                  </a:schemeClr>
                </a:solidFill>
                <a:latin typeface="Century Gothic" panose="020B0502020202020204" pitchFamily="34" charset="0"/>
              </a:rPr>
              <a:t>French SOW Y7 Term 1.1, Week 1</a:t>
            </a:r>
          </a:p>
        </p:txBody>
      </p:sp>
    </p:spTree>
    <p:extLst>
      <p:ext uri="{BB962C8B-B14F-4D97-AF65-F5344CB8AC3E}">
        <p14:creationId xmlns:p14="http://schemas.microsoft.com/office/powerpoint/2010/main" val="148821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rl searching for somet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2" name="Title 1"/>
          <p:cNvSpPr>
            <a:spLocks noGrp="1"/>
          </p:cNvSpPr>
          <p:nvPr>
            <p:ph type="title"/>
          </p:nvPr>
        </p:nvSpPr>
        <p:spPr>
          <a:xfrm>
            <a:off x="2019300" y="279542"/>
            <a:ext cx="9982200" cy="1325563"/>
          </a:xfrm>
        </p:spPr>
        <p:txBody>
          <a:bodyPr>
            <a:normAutofit/>
          </a:bodyPr>
          <a:lstStyle/>
          <a:p>
            <a:r>
              <a:rPr lang="en-GB" sz="4000" b="1" dirty="0"/>
              <a:t>¿</a:t>
            </a:r>
            <a:r>
              <a:rPr lang="en-GB" sz="4000" b="1" dirty="0" err="1"/>
              <a:t>Dónde</a:t>
            </a:r>
            <a:r>
              <a:rPr lang="en-GB" sz="4000" b="1" dirty="0"/>
              <a:t> </a:t>
            </a:r>
            <a:r>
              <a:rPr lang="en-GB" sz="4000" b="1" dirty="0" err="1"/>
              <a:t>está</a:t>
            </a:r>
            <a:r>
              <a:rPr lang="en-GB" sz="4000" b="1" dirty="0"/>
              <a:t>…?</a:t>
            </a:r>
          </a:p>
        </p:txBody>
      </p:sp>
      <p:sp>
        <p:nvSpPr>
          <p:cNvPr id="5" name="TextBox 4"/>
          <p:cNvSpPr txBox="1"/>
          <p:nvPr/>
        </p:nvSpPr>
        <p:spPr>
          <a:xfrm>
            <a:off x="2354768" y="1193800"/>
            <a:ext cx="3657600"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rPr>
              <a:t>Where         is…?</a:t>
            </a:r>
          </a:p>
        </p:txBody>
      </p:sp>
      <p:pic>
        <p:nvPicPr>
          <p:cNvPr id="6" name="Picture 5" descr="group of peo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337" y="2852383"/>
            <a:ext cx="5432563" cy="3368189"/>
          </a:xfrm>
          <a:prstGeom prst="rect">
            <a:avLst/>
          </a:prstGeom>
        </p:spPr>
      </p:pic>
    </p:spTree>
    <p:extLst>
      <p:ext uri="{BB962C8B-B14F-4D97-AF65-F5344CB8AC3E}">
        <p14:creationId xmlns:p14="http://schemas.microsoft.com/office/powerpoint/2010/main" val="148014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 name="Title 5">
            <a:extLst>
              <a:ext uri="{FF2B5EF4-FFF2-40B4-BE49-F238E27FC236}">
                <a16:creationId xmlns:a16="http://schemas.microsoft.com/office/drawing/2014/main" id="{43D856A2-2DD2-714F-8DB0-F1C96C30CDE2}"/>
              </a:ext>
            </a:extLst>
          </p:cNvPr>
          <p:cNvSpPr>
            <a:spLocks noGrp="1"/>
          </p:cNvSpPr>
          <p:nvPr>
            <p:ph type="title"/>
          </p:nvPr>
        </p:nvSpPr>
        <p:spPr>
          <a:xfrm>
            <a:off x="159766" y="1881205"/>
            <a:ext cx="4507682" cy="1238243"/>
          </a:xfrm>
        </p:spPr>
        <p:txBody>
          <a:bodyPr>
            <a:normAutofit/>
          </a:bodyPr>
          <a:lstStyle/>
          <a:p>
            <a:r>
              <a:rPr lang="en-GB" sz="4000" b="1" dirty="0">
                <a:solidFill>
                  <a:prstClr val="white"/>
                </a:solidFill>
              </a:rPr>
              <a:t>Deutsch  - Y7</a:t>
            </a:r>
            <a:endParaRPr lang="en-US" sz="4000" dirty="0"/>
          </a:p>
        </p:txBody>
      </p:sp>
      <p:sp>
        <p:nvSpPr>
          <p:cNvPr id="14" name="Title 3"/>
          <p:cNvSpPr txBox="1">
            <a:spLocks/>
          </p:cNvSpPr>
          <p:nvPr/>
        </p:nvSpPr>
        <p:spPr>
          <a:xfrm>
            <a:off x="159766" y="3004343"/>
            <a:ext cx="7121567"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br>
              <a:rPr lang="en-GB" sz="3200" dirty="0">
                <a:solidFill>
                  <a:prstClr val="white"/>
                </a:solidFill>
                <a:latin typeface="Century Gothic" panose="020B0502020202020204" pitchFamily="34" charset="0"/>
              </a:rPr>
            </a:br>
            <a:r>
              <a:rPr lang="en-GB" sz="3600" b="1" dirty="0">
                <a:solidFill>
                  <a:prstClr val="white"/>
                </a:solidFill>
                <a:latin typeface="Century Gothic" panose="020B0502020202020204" pitchFamily="34" charset="0"/>
              </a:rPr>
              <a:t>Wo </a:t>
            </a:r>
            <a:r>
              <a:rPr lang="en-GB" sz="3600" b="1" dirty="0" err="1">
                <a:solidFill>
                  <a:prstClr val="white"/>
                </a:solidFill>
                <a:latin typeface="Century Gothic" panose="020B0502020202020204" pitchFamily="34" charset="0"/>
              </a:rPr>
              <a:t>ist</a:t>
            </a:r>
            <a:r>
              <a:rPr lang="en-GB" sz="3600" b="1" dirty="0">
                <a:solidFill>
                  <a:prstClr val="white"/>
                </a:solidFill>
                <a:latin typeface="Century Gothic" panose="020B0502020202020204" pitchFamily="34" charset="0"/>
              </a:rPr>
              <a:t> der / die / das…?</a:t>
            </a:r>
            <a:br>
              <a:rPr lang="en-GB" sz="3600" dirty="0">
                <a:solidFill>
                  <a:prstClr val="white"/>
                </a:solidFill>
                <a:latin typeface="Century Gothic" panose="020B0502020202020204" pitchFamily="34" charset="0"/>
              </a:rPr>
            </a:br>
            <a:r>
              <a:rPr lang="en-GB" sz="3200" dirty="0">
                <a:solidFill>
                  <a:prstClr val="white"/>
                </a:solidFill>
                <a:latin typeface="Century Gothic" panose="020B0502020202020204" pitchFamily="34" charset="0"/>
              </a:rPr>
              <a:t>Definite articles: the words for ‘the’</a:t>
            </a:r>
          </a:p>
        </p:txBody>
      </p:sp>
      <p:sp>
        <p:nvSpPr>
          <p:cNvPr id="2" name="Rectangle 1"/>
          <p:cNvSpPr/>
          <p:nvPr/>
        </p:nvSpPr>
        <p:spPr>
          <a:xfrm>
            <a:off x="0" y="6458444"/>
            <a:ext cx="3243196" cy="369332"/>
          </a:xfrm>
          <a:prstGeom prst="rect">
            <a:avLst/>
          </a:prstGeom>
        </p:spPr>
        <p:txBody>
          <a:bodyPr wrap="none">
            <a:spAutoFit/>
          </a:bodyPr>
          <a:lstStyle/>
          <a:p>
            <a:r>
              <a:rPr lang="en-GB" dirty="0">
                <a:solidFill>
                  <a:prstClr val="white"/>
                </a:solidFill>
                <a:latin typeface="Century Gothic" panose="020B0502020202020204" pitchFamily="34" charset="0"/>
              </a:rPr>
              <a:t>Term 1.1 - Week 1 – lesson 1</a:t>
            </a:r>
            <a:endParaRPr lang="en-GB" dirty="0">
              <a:solidFill>
                <a:prstClr val="black"/>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43570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irl searching for somet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630"/>
            <a:ext cx="2164268" cy="2267909"/>
          </a:xfrm>
          <a:prstGeom prst="rect">
            <a:avLst/>
          </a:prstGeom>
        </p:spPr>
      </p:pic>
      <p:sp>
        <p:nvSpPr>
          <p:cNvPr id="6" name="Title 5">
            <a:extLst>
              <a:ext uri="{FF2B5EF4-FFF2-40B4-BE49-F238E27FC236}">
                <a16:creationId xmlns:a16="http://schemas.microsoft.com/office/drawing/2014/main" id="{46C65DE7-85A1-3041-AC96-59260E7F02B2}"/>
              </a:ext>
            </a:extLst>
          </p:cNvPr>
          <p:cNvSpPr>
            <a:spLocks noGrp="1"/>
          </p:cNvSpPr>
          <p:nvPr>
            <p:ph type="title"/>
          </p:nvPr>
        </p:nvSpPr>
        <p:spPr>
          <a:xfrm>
            <a:off x="4290299" y="1019640"/>
            <a:ext cx="3820816" cy="1271405"/>
          </a:xfrm>
        </p:spPr>
        <p:txBody>
          <a:bodyPr>
            <a:noAutofit/>
          </a:bodyPr>
          <a:lstStyle/>
          <a:p>
            <a:pPr algn="ctr"/>
            <a:r>
              <a:rPr lang="en-GB" sz="13800" b="1" dirty="0">
                <a:solidFill>
                  <a:srgbClr val="5B9BD5">
                    <a:lumMod val="50000"/>
                  </a:srgbClr>
                </a:solidFill>
              </a:rPr>
              <a:t>wo?</a:t>
            </a:r>
            <a:endParaRPr lang="en-US" sz="13800" dirty="0"/>
          </a:p>
        </p:txBody>
      </p:sp>
      <p:sp>
        <p:nvSpPr>
          <p:cNvPr id="5" name="Action Button: Help 4" descr="question mark">
            <a:hlinkClick r:id="" action="ppaction://noaction" highlightClick="1"/>
          </p:cNvPr>
          <p:cNvSpPr/>
          <p:nvPr/>
        </p:nvSpPr>
        <p:spPr>
          <a:xfrm>
            <a:off x="2137841" y="3143912"/>
            <a:ext cx="720000" cy="720000"/>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2" descr="http://www.clker.com/cliparts/w/d/u/B/w/V/stamp1-md.png"/>
          <p:cNvPicPr>
            <a:picLocks noChangeAspect="1" noChangeArrowheads="1"/>
          </p:cNvPicPr>
          <p:nvPr/>
        </p:nvPicPr>
        <p:blipFill>
          <a:blip r:embed="rId4">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988748"/>
            <a:ext cx="2065204" cy="707886"/>
          </a:xfrm>
          <a:prstGeom prst="rect">
            <a:avLst/>
          </a:prstGeom>
          <a:noFill/>
        </p:spPr>
        <p:txBody>
          <a:bodyPr wrap="square" rtlCol="0">
            <a:spAutoFit/>
          </a:bodyPr>
          <a:lstStyle/>
          <a:p>
            <a:pPr algn="ctr"/>
            <a:r>
              <a:rPr lang="en-GB" sz="4000" b="1" dirty="0">
                <a:solidFill>
                  <a:srgbClr val="4472C4">
                    <a:lumMod val="50000"/>
                  </a:srgbClr>
                </a:solidFill>
                <a:latin typeface="Century Gothic" panose="020B0502020202020204" pitchFamily="34" charset="0"/>
                <a:cs typeface="Calibri" panose="020F0502020204030204" pitchFamily="34" charset="0"/>
              </a:rPr>
              <a:t>where?</a:t>
            </a:r>
          </a:p>
        </p:txBody>
      </p:sp>
    </p:spTree>
    <p:extLst>
      <p:ext uri="{BB962C8B-B14F-4D97-AF65-F5344CB8AC3E}">
        <p14:creationId xmlns:p14="http://schemas.microsoft.com/office/powerpoint/2010/main" val="20978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3"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25_most_common_verbs_1_SEIN" id="{AF319847-DCEF-8D45-8E9E-74434EE6BD95}" vid="{38398282-AAD3-0A44-9C21-E798DEF5F2CE}"/>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TotalTime>
  <Words>4474</Words>
  <Application>Microsoft Macintosh PowerPoint</Application>
  <PresentationFormat>Widescreen</PresentationFormat>
  <Paragraphs>560</Paragraphs>
  <Slides>40</Slides>
  <Notes>39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40</vt:i4>
      </vt:variant>
    </vt:vector>
  </HeadingPairs>
  <TitlesOfParts>
    <vt:vector size="55" baseType="lpstr">
      <vt:lpstr>SimSun</vt:lpstr>
      <vt:lpstr>Aharoni</vt:lpstr>
      <vt:lpstr>Arial</vt:lpstr>
      <vt:lpstr>Calibri</vt:lpstr>
      <vt:lpstr>Century Gothic</vt:lpstr>
      <vt:lpstr>Gill Sans Ultra Bold</vt:lpstr>
      <vt:lpstr>Times New Roman</vt:lpstr>
      <vt:lpstr>Tw Cen MT</vt:lpstr>
      <vt:lpstr>Wingdings</vt:lpstr>
      <vt:lpstr>1_Office Theme</vt:lpstr>
      <vt:lpstr>2_Office Theme</vt:lpstr>
      <vt:lpstr>4_Office Theme</vt:lpstr>
      <vt:lpstr>3_Office Theme</vt:lpstr>
      <vt:lpstr>5_Office Theme</vt:lpstr>
      <vt:lpstr>6_Office Theme</vt:lpstr>
      <vt:lpstr>When less is definitely more: integrating planned and spontaneous target language use with content teaching </vt:lpstr>
      <vt:lpstr>Teaching Schools Council </vt:lpstr>
      <vt:lpstr>Aims of the session</vt:lpstr>
      <vt:lpstr>Share ideas</vt:lpstr>
      <vt:lpstr>Teaching Schools Council p 14</vt:lpstr>
      <vt:lpstr>Vocabulary introduced</vt:lpstr>
      <vt:lpstr>¿Dónde está…?</vt:lpstr>
      <vt:lpstr>Deutsch  - Y7</vt:lpstr>
      <vt:lpstr>wo?</vt:lpstr>
      <vt:lpstr>wo?</vt:lpstr>
      <vt:lpstr>Wo?</vt:lpstr>
      <vt:lpstr>Classroom language checklist</vt:lpstr>
      <vt:lpstr>Y7 Term 1 Classroom Language from the NCELP SOW</vt:lpstr>
      <vt:lpstr>Group task</vt:lpstr>
      <vt:lpstr>Role of chunks</vt:lpstr>
      <vt:lpstr>Chunks for beginners</vt:lpstr>
      <vt:lpstr>Use of formulaic language / ‘chunks’</vt:lpstr>
      <vt:lpstr>‘Chunks’ as communication strategies</vt:lpstr>
      <vt:lpstr>SPELLING BEE</vt:lpstr>
      <vt:lpstr>Spelling bee words</vt:lpstr>
      <vt:lpstr>Integrating content and classroom language</vt:lpstr>
      <vt:lpstr>Je peux…?</vt:lpstr>
      <vt:lpstr>In summary: When deciding which language to teach as chunks…</vt:lpstr>
      <vt:lpstr>Classroom language checklist</vt:lpstr>
      <vt:lpstr>The use of the target language is…</vt:lpstr>
      <vt:lpstr>Use of English: principled and planned</vt:lpstr>
      <vt:lpstr>fahren</vt:lpstr>
      <vt:lpstr>Peer or self introduction</vt:lpstr>
      <vt:lpstr>Estar: I am &amp; he/she is</vt:lpstr>
      <vt:lpstr>Lire</vt:lpstr>
      <vt:lpstr>Ich oder du?</vt:lpstr>
      <vt:lpstr>leer</vt:lpstr>
      <vt:lpstr>Classroom language checklist</vt:lpstr>
      <vt:lpstr>Teaching Schools Council</vt:lpstr>
      <vt:lpstr>Integrating spontaneous language and the SOW</vt:lpstr>
      <vt:lpstr>Teacher use of the target language</vt:lpstr>
      <vt:lpstr>Classroom language checklist</vt:lpstr>
      <vt:lpstr>Aims of the session</vt:lpstr>
      <vt:lpstr>NCELP</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92</cp:revision>
  <dcterms:created xsi:type="dcterms:W3CDTF">2019-08-26T05:51:20Z</dcterms:created>
  <dcterms:modified xsi:type="dcterms:W3CDTF">2020-03-26T08:37:58Z</dcterms:modified>
</cp:coreProperties>
</file>