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354" r:id="rId2"/>
    <p:sldId id="355" r:id="rId3"/>
    <p:sldId id="356" r:id="rId4"/>
    <p:sldId id="357" r:id="rId5"/>
    <p:sldId id="358" r:id="rId6"/>
    <p:sldId id="359" r:id="rId7"/>
    <p:sldId id="360" r:id="rId8"/>
    <p:sldId id="361" r:id="rId9"/>
    <p:sldId id="362" r:id="rId10"/>
    <p:sldId id="363" r:id="rId11"/>
    <p:sldId id="394" r:id="rId12"/>
    <p:sldId id="365" r:id="rId13"/>
    <p:sldId id="366" r:id="rId14"/>
    <p:sldId id="367" r:id="rId15"/>
    <p:sldId id="368" r:id="rId16"/>
    <p:sldId id="369" r:id="rId17"/>
    <p:sldId id="370" r:id="rId18"/>
    <p:sldId id="371" r:id="rId19"/>
    <p:sldId id="372" r:id="rId20"/>
    <p:sldId id="373" r:id="rId21"/>
    <p:sldId id="374" r:id="rId22"/>
    <p:sldId id="375" r:id="rId23"/>
    <p:sldId id="395" r:id="rId24"/>
    <p:sldId id="377" r:id="rId25"/>
    <p:sldId id="378" r:id="rId26"/>
    <p:sldId id="379" r:id="rId27"/>
    <p:sldId id="380" r:id="rId28"/>
    <p:sldId id="381" r:id="rId29"/>
    <p:sldId id="396" r:id="rId30"/>
    <p:sldId id="383" r:id="rId31"/>
    <p:sldId id="384" r:id="rId32"/>
    <p:sldId id="385" r:id="rId33"/>
    <p:sldId id="386" r:id="rId34"/>
    <p:sldId id="387" r:id="rId35"/>
    <p:sldId id="388" r:id="rId36"/>
    <p:sldId id="389" r:id="rId37"/>
    <p:sldId id="390" r:id="rId38"/>
    <p:sldId id="391" r:id="rId39"/>
    <p:sldId id="392" r:id="rId40"/>
    <p:sldId id="393" r:id="rId41"/>
    <p:sldId id="350" r:id="rId42"/>
    <p:sldId id="34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dy" initials="S" lastIdx="33" clrIdx="0">
    <p:extLst>
      <p:ext uri="{19B8F6BF-5375-455C-9EA6-DF929625EA0E}">
        <p15:presenceInfo xmlns:p15="http://schemas.microsoft.com/office/powerpoint/2012/main" userId="Study" providerId="None"/>
      </p:ext>
    </p:extLst>
  </p:cmAuthor>
  <p:cmAuthor id="2" name="Suzanne Graham" initials="SG" lastIdx="26" clrIdx="1">
    <p:extLst>
      <p:ext uri="{19B8F6BF-5375-455C-9EA6-DF929625EA0E}">
        <p15:presenceInfo xmlns:p15="http://schemas.microsoft.com/office/powerpoint/2012/main" userId="S::s.j.graham@reading.ac.uk::0a6c3f69-7c36-4d00-b509-d512ad86c6d4" providerId="AD"/>
      </p:ext>
    </p:extLst>
  </p:cmAuthor>
  <p:cmAuthor id="3" name="Microsoft Office User" initials="MOU" lastIdx="39"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FE7"/>
    <a:srgbClr val="FBF0D5"/>
    <a:srgbClr val="EE6000"/>
    <a:srgbClr val="E3EAFD"/>
    <a:srgbClr val="115076"/>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42" autoAdjust="0"/>
    <p:restoredTop sz="57692" autoAdjust="0"/>
  </p:normalViewPr>
  <p:slideViewPr>
    <p:cSldViewPr snapToGrid="0">
      <p:cViewPr varScale="1">
        <p:scale>
          <a:sx n="42" d="100"/>
          <a:sy n="42" d="100"/>
        </p:scale>
        <p:origin x="1608" y="42"/>
      </p:cViewPr>
      <p:guideLst/>
    </p:cSldViewPr>
  </p:slideViewPr>
  <p:outlineViewPr>
    <p:cViewPr>
      <p:scale>
        <a:sx n="33" d="100"/>
        <a:sy n="33" d="100"/>
      </p:scale>
      <p:origin x="0" y="-3359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dirty="0"/>
              <a:t>High attainers: Self-efficacy</a:t>
            </a:r>
            <a:r>
              <a:rPr lang="en-GB" sz="1600" baseline="0" dirty="0"/>
              <a:t> score (out of 24</a:t>
            </a:r>
            <a:r>
              <a:rPr lang="en-GB" baseline="0" dirty="0"/>
              <a:t>)</a:t>
            </a:r>
            <a:endParaRPr lang="en-GB" dirty="0"/>
          </a:p>
        </c:rich>
      </c:tx>
      <c:layout>
        <c:manualLayout>
          <c:xMode val="edge"/>
          <c:yMode val="edge"/>
          <c:x val="0.14838188976377953"/>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Sheet1!$E$34</c:f>
              <c:strCache>
                <c:ptCount val="1"/>
                <c:pt idx="0">
                  <c:v>Time 1</c:v>
                </c:pt>
              </c:strCache>
            </c:strRef>
          </c:tx>
          <c:spPr>
            <a:solidFill>
              <a:schemeClr val="accent1"/>
            </a:solidFill>
            <a:ln>
              <a:noFill/>
            </a:ln>
            <a:effectLst/>
          </c:spPr>
          <c:invertIfNegative val="0"/>
          <c:cat>
            <c:strRef>
              <c:f>Sheet1!$F$33:$I$33</c:f>
              <c:strCache>
                <c:ptCount val="4"/>
                <c:pt idx="1">
                  <c:v>Strategies </c:v>
                </c:pt>
                <c:pt idx="2">
                  <c:v>Phonics</c:v>
                </c:pt>
                <c:pt idx="3">
                  <c:v>Texts</c:v>
                </c:pt>
              </c:strCache>
            </c:strRef>
          </c:cat>
          <c:val>
            <c:numRef>
              <c:f>Sheet1!$F$34:$I$34</c:f>
              <c:numCache>
                <c:formatCode>General</c:formatCode>
                <c:ptCount val="4"/>
                <c:pt idx="1">
                  <c:v>17.07</c:v>
                </c:pt>
                <c:pt idx="2">
                  <c:v>17.09</c:v>
                </c:pt>
                <c:pt idx="3">
                  <c:v>17.32</c:v>
                </c:pt>
              </c:numCache>
            </c:numRef>
          </c:val>
          <c:extLst>
            <c:ext xmlns:c16="http://schemas.microsoft.com/office/drawing/2014/chart" uri="{C3380CC4-5D6E-409C-BE32-E72D297353CC}">
              <c16:uniqueId val="{00000000-6880-48DD-B7F6-A94862B4A69F}"/>
            </c:ext>
          </c:extLst>
        </c:ser>
        <c:ser>
          <c:idx val="1"/>
          <c:order val="1"/>
          <c:tx>
            <c:strRef>
              <c:f>Sheet1!$E$35</c:f>
              <c:strCache>
                <c:ptCount val="1"/>
                <c:pt idx="0">
                  <c:v>Time 2</c:v>
                </c:pt>
              </c:strCache>
            </c:strRef>
          </c:tx>
          <c:spPr>
            <a:solidFill>
              <a:schemeClr val="accent2"/>
            </a:solidFill>
            <a:ln>
              <a:noFill/>
            </a:ln>
            <a:effectLst/>
          </c:spPr>
          <c:invertIfNegative val="0"/>
          <c:cat>
            <c:strRef>
              <c:f>Sheet1!$F$33:$I$33</c:f>
              <c:strCache>
                <c:ptCount val="4"/>
                <c:pt idx="1">
                  <c:v>Strategies </c:v>
                </c:pt>
                <c:pt idx="2">
                  <c:v>Phonics</c:v>
                </c:pt>
                <c:pt idx="3">
                  <c:v>Texts</c:v>
                </c:pt>
              </c:strCache>
            </c:strRef>
          </c:cat>
          <c:val>
            <c:numRef>
              <c:f>Sheet1!$F$35:$I$35</c:f>
              <c:numCache>
                <c:formatCode>General</c:formatCode>
                <c:ptCount val="4"/>
                <c:pt idx="1">
                  <c:v>17.920000000000002</c:v>
                </c:pt>
                <c:pt idx="2">
                  <c:v>18.3</c:v>
                </c:pt>
                <c:pt idx="3">
                  <c:v>18.39</c:v>
                </c:pt>
              </c:numCache>
            </c:numRef>
          </c:val>
          <c:extLst>
            <c:ext xmlns:c16="http://schemas.microsoft.com/office/drawing/2014/chart" uri="{C3380CC4-5D6E-409C-BE32-E72D297353CC}">
              <c16:uniqueId val="{00000001-6880-48DD-B7F6-A94862B4A69F}"/>
            </c:ext>
          </c:extLst>
        </c:ser>
        <c:dLbls>
          <c:showLegendKey val="0"/>
          <c:showVal val="0"/>
          <c:showCatName val="0"/>
          <c:showSerName val="0"/>
          <c:showPercent val="0"/>
          <c:showBubbleSize val="0"/>
        </c:dLbls>
        <c:gapWidth val="219"/>
        <c:overlap val="-27"/>
        <c:axId val="767062328"/>
        <c:axId val="767062720"/>
      </c:barChart>
      <c:catAx>
        <c:axId val="76706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7062720"/>
        <c:crosses val="autoZero"/>
        <c:auto val="1"/>
        <c:lblAlgn val="ctr"/>
        <c:lblOffset val="100"/>
        <c:noMultiLvlLbl val="0"/>
      </c:catAx>
      <c:valAx>
        <c:axId val="767062720"/>
        <c:scaling>
          <c:orientation val="minMax"/>
          <c:min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7062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aseline="0" dirty="0"/>
              <a:t>Low attainers: Self-efficacy score (out of 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854032498292453E-2"/>
          <c:y val="0.22140029956996585"/>
          <c:w val="0.88378193350831147"/>
          <c:h val="0.63711213181685622"/>
        </c:manualLayout>
      </c:layout>
      <c:barChart>
        <c:barDir val="col"/>
        <c:grouping val="clustered"/>
        <c:varyColors val="0"/>
        <c:ser>
          <c:idx val="0"/>
          <c:order val="0"/>
          <c:tx>
            <c:strRef>
              <c:f>Sheet1!$E$27</c:f>
              <c:strCache>
                <c:ptCount val="1"/>
                <c:pt idx="0">
                  <c:v>Time 1</c:v>
                </c:pt>
              </c:strCache>
            </c:strRef>
          </c:tx>
          <c:spPr>
            <a:solidFill>
              <a:schemeClr val="accent1"/>
            </a:solidFill>
            <a:ln>
              <a:noFill/>
            </a:ln>
            <a:effectLst/>
          </c:spPr>
          <c:invertIfNegative val="0"/>
          <c:cat>
            <c:strRef>
              <c:f>Sheet1!$F$26:$I$26</c:f>
              <c:strCache>
                <c:ptCount val="4"/>
                <c:pt idx="1">
                  <c:v>Strategies </c:v>
                </c:pt>
                <c:pt idx="2">
                  <c:v>Phonics</c:v>
                </c:pt>
                <c:pt idx="3">
                  <c:v>Texts</c:v>
                </c:pt>
              </c:strCache>
            </c:strRef>
          </c:cat>
          <c:val>
            <c:numRef>
              <c:f>Sheet1!$F$27:$I$27</c:f>
              <c:numCache>
                <c:formatCode>General</c:formatCode>
                <c:ptCount val="4"/>
                <c:pt idx="1">
                  <c:v>13.15</c:v>
                </c:pt>
                <c:pt idx="2">
                  <c:v>13.58</c:v>
                </c:pt>
                <c:pt idx="3">
                  <c:v>13.49</c:v>
                </c:pt>
              </c:numCache>
            </c:numRef>
          </c:val>
          <c:extLst>
            <c:ext xmlns:c16="http://schemas.microsoft.com/office/drawing/2014/chart" uri="{C3380CC4-5D6E-409C-BE32-E72D297353CC}">
              <c16:uniqueId val="{00000000-28C3-4A57-87CC-3CB756AB0444}"/>
            </c:ext>
          </c:extLst>
        </c:ser>
        <c:ser>
          <c:idx val="1"/>
          <c:order val="1"/>
          <c:tx>
            <c:strRef>
              <c:f>Sheet1!$E$28</c:f>
              <c:strCache>
                <c:ptCount val="1"/>
                <c:pt idx="0">
                  <c:v>Time 2</c:v>
                </c:pt>
              </c:strCache>
            </c:strRef>
          </c:tx>
          <c:spPr>
            <a:solidFill>
              <a:schemeClr val="accent2"/>
            </a:solidFill>
            <a:ln>
              <a:noFill/>
            </a:ln>
            <a:effectLst/>
          </c:spPr>
          <c:invertIfNegative val="0"/>
          <c:cat>
            <c:strRef>
              <c:f>Sheet1!$F$26:$I$26</c:f>
              <c:strCache>
                <c:ptCount val="4"/>
                <c:pt idx="1">
                  <c:v>Strategies </c:v>
                </c:pt>
                <c:pt idx="2">
                  <c:v>Phonics</c:v>
                </c:pt>
                <c:pt idx="3">
                  <c:v>Texts</c:v>
                </c:pt>
              </c:strCache>
            </c:strRef>
          </c:cat>
          <c:val>
            <c:numRef>
              <c:f>Sheet1!$F$28:$I$28</c:f>
              <c:numCache>
                <c:formatCode>General</c:formatCode>
                <c:ptCount val="4"/>
                <c:pt idx="1">
                  <c:v>14.84</c:v>
                </c:pt>
                <c:pt idx="2">
                  <c:v>13.61</c:v>
                </c:pt>
                <c:pt idx="3">
                  <c:v>13.86</c:v>
                </c:pt>
              </c:numCache>
            </c:numRef>
          </c:val>
          <c:extLst>
            <c:ext xmlns:c16="http://schemas.microsoft.com/office/drawing/2014/chart" uri="{C3380CC4-5D6E-409C-BE32-E72D297353CC}">
              <c16:uniqueId val="{00000001-28C3-4A57-87CC-3CB756AB0444}"/>
            </c:ext>
          </c:extLst>
        </c:ser>
        <c:dLbls>
          <c:showLegendKey val="0"/>
          <c:showVal val="0"/>
          <c:showCatName val="0"/>
          <c:showSerName val="0"/>
          <c:showPercent val="0"/>
          <c:showBubbleSize val="0"/>
        </c:dLbls>
        <c:gapWidth val="219"/>
        <c:overlap val="-27"/>
        <c:axId val="753348712"/>
        <c:axId val="753349104"/>
      </c:barChart>
      <c:catAx>
        <c:axId val="753348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349104"/>
        <c:crosses val="autoZero"/>
        <c:auto val="1"/>
        <c:lblAlgn val="ctr"/>
        <c:lblOffset val="100"/>
        <c:noMultiLvlLbl val="0"/>
      </c:catAx>
      <c:valAx>
        <c:axId val="75334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348712"/>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06/08/2020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MslVuAPNrK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210969/NC_framework_document_-_FINAL.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gov.uk/government/publicatio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287720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Slides 9-11: [10 mins] Total 35 mins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Maxim and Woore et al found that learners enjoyed reading texts that were more challenging than they would normally have been given, with no detriment to their linguistic development.</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Additional studies look at impact of literature on interaction (Kim, 2004), grammar (Yang, 2001), and intercultural understanding (Scott &amp; Huntington, 2002)</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Further detail on the findings:</a:t>
            </a:r>
          </a:p>
          <a:p>
            <a:endParaRPr lang="en-GB" sz="1200" b="1" kern="1200" dirty="0">
              <a:solidFill>
                <a:schemeClr val="tx1"/>
              </a:solidFill>
              <a:effectLst/>
              <a:latin typeface="+mn-lt"/>
              <a:ea typeface="+mn-ea"/>
              <a:cs typeface="+mn-cs"/>
            </a:endParaRPr>
          </a:p>
          <a:p>
            <a:r>
              <a:rPr lang="en-GB" dirty="0"/>
              <a:t>Page 24 from Nuffield report: We found that all three groups showed statistically significant score increases between times 1 and 2. However, the magnitude of the improvement was small for the Strategies group (with an effect size of ηp2=0.02) and for the Texts group (ηp2 = 0.07). For the Phonics group, the effect size was larger, almost reaching the conventional threshold for a medium-sized effect (ηp2 = 0.12)</a:t>
            </a:r>
          </a:p>
          <a:p>
            <a:endParaRPr lang="en-GB" dirty="0"/>
          </a:p>
          <a:p>
            <a:r>
              <a:rPr lang="en-GB" dirty="0"/>
              <a:t>Page 25: Looking at each group’s scores across time (Table 4, Figure 10), we found a significant increase in recorded vocabulary knowledge for all three groups between times 1 and 2, with a small effect size for the Texts group (in which participants’ estimated vocabulary knowledge grew by 60 words on average), a small to medium effect size for the Strategies group (+116 words) and a medium to large effect size for the Phonics group (+160 words).</a:t>
            </a:r>
          </a:p>
        </p:txBody>
      </p:sp>
      <p:sp>
        <p:nvSpPr>
          <p:cNvPr id="4" name="Slide Number Placeholder 3"/>
          <p:cNvSpPr>
            <a:spLocks noGrp="1"/>
          </p:cNvSpPr>
          <p:nvPr>
            <p:ph type="sldNum" sz="quarter" idx="5"/>
          </p:nvPr>
        </p:nvSpPr>
        <p:spPr/>
        <p:txBody>
          <a:bodyPr/>
          <a:lstStyle/>
          <a:p>
            <a:fld id="{D93D9823-DFFD-455E-9B32-C45A35077128}"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476002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Rationale</a:t>
            </a:r>
            <a:r>
              <a:rPr lang="en-GB" b="1" baseline="0" dirty="0"/>
              <a:t> 3: </a:t>
            </a:r>
            <a:r>
              <a:rPr lang="en-GB" b="1" dirty="0"/>
              <a:t>Slides</a:t>
            </a:r>
            <a:r>
              <a:rPr lang="en-GB" b="1" baseline="0" dirty="0"/>
              <a:t> 12-17 [18 mins including listening to/watching extract of poem] Total: 43 mins</a:t>
            </a:r>
            <a:endParaRPr lang="en-GB" b="1" dirty="0"/>
          </a:p>
          <a:p>
            <a:r>
              <a:rPr lang="en-GB" dirty="0"/>
              <a:t>Emphasise that in the Paran review there are very few studies that consider </a:t>
            </a:r>
            <a:r>
              <a:rPr lang="en-GB" b="1" dirty="0"/>
              <a:t>vocabulary learning </a:t>
            </a:r>
            <a:r>
              <a:rPr lang="en-GB" dirty="0"/>
              <a:t>through literary texts, but vocabulary learning forms another rationale for the use of such texts:</a:t>
            </a:r>
          </a:p>
          <a:p>
            <a:endParaRPr lang="en-GB" dirty="0"/>
          </a:p>
          <a:p>
            <a:r>
              <a:rPr lang="en-GB" dirty="0"/>
              <a:t> - Incidental vocabulary learning - (</a:t>
            </a:r>
            <a:r>
              <a:rPr lang="en-GB" dirty="0" err="1"/>
              <a:t>ie</a:t>
            </a:r>
            <a:r>
              <a:rPr lang="en-GB" dirty="0"/>
              <a:t> learning that is a by-product in an activity where the focus is on understanding the text). This </a:t>
            </a:r>
            <a:r>
              <a:rPr lang="en-GB" baseline="0" dirty="0"/>
              <a:t>does result from reading and listening, but depends on several factors:… (Ellis and </a:t>
            </a:r>
            <a:r>
              <a:rPr lang="en-GB" baseline="0" dirty="0" err="1"/>
              <a:t>Shintani</a:t>
            </a:r>
            <a:r>
              <a:rPr lang="en-GB" baseline="0" dirty="0"/>
              <a:t>, 2014).</a:t>
            </a:r>
          </a:p>
          <a:p>
            <a:endParaRPr lang="en-GB" baseline="0" dirty="0"/>
          </a:p>
          <a:p>
            <a:r>
              <a:rPr lang="en-GB" baseline="0" dirty="0"/>
              <a:t>Slide 13 then reminds STs of key points from Schmitt (2008) in relation to incidental learning</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29080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Words in bold are the key ones – highlight that incidental vocab learning needs to complement more focused, intentional vocab learning to develop depth of knowledge</a:t>
            </a:r>
          </a:p>
          <a:p>
            <a:endParaRPr lang="en-GB" dirty="0"/>
          </a:p>
          <a:p>
            <a:r>
              <a:rPr lang="en-GB" dirty="0"/>
              <a:t>BUT – we can improve the effectiveness of extensive reading/listening by increasing noticing and the involvement load through activities that accompany the reading/listening texts.</a:t>
            </a:r>
          </a:p>
          <a:p>
            <a:endParaRPr lang="en-GB" dirty="0"/>
          </a:p>
          <a:p>
            <a:r>
              <a:rPr lang="en-GB" sz="1200" b="1" dirty="0">
                <a:highlight>
                  <a:srgbClr val="FFFF00"/>
                </a:highlight>
              </a:rPr>
              <a:t>Multimodal input </a:t>
            </a:r>
            <a:endParaRPr lang="en-GB" dirty="0"/>
          </a:p>
          <a:p>
            <a:r>
              <a:rPr lang="en-GB" dirty="0"/>
              <a:t>Evidence for this is subtle, in terms of being able to pick out words from input - if the timing is together, then it helps. But if the text and audio are not synchronised, our understanding is very poor about this. In fact, if they do not appear together it could not be beneficial and/or usefulness depends on individual differences (such as WM, echoic memory, vocab knowledge - can they keep up with the audio - is the audio too slow in fact?). This is work by Cutler, </a:t>
            </a:r>
            <a:r>
              <a:rPr lang="en-GB" dirty="0" err="1"/>
              <a:t>Mattys</a:t>
            </a:r>
            <a:r>
              <a:rPr lang="en-GB" dirty="0"/>
              <a:t>, </a:t>
            </a:r>
            <a:r>
              <a:rPr lang="en-GB" dirty="0" err="1"/>
              <a:t>Mitterer</a:t>
            </a:r>
            <a:r>
              <a:rPr lang="en-GB" dirty="0"/>
              <a:t>, </a:t>
            </a:r>
            <a:r>
              <a:rPr lang="en-GB" dirty="0" err="1"/>
              <a:t>Trenkic</a:t>
            </a:r>
            <a:r>
              <a:rPr lang="en-GB" dirty="0"/>
              <a:t> (synchronous presentation helps segmentation), and very general education research (</a:t>
            </a:r>
            <a:r>
              <a:rPr lang="en-GB" dirty="0" err="1"/>
              <a:t>Sweller</a:t>
            </a:r>
            <a:r>
              <a:rPr lang="en-GB" dirty="0"/>
              <a:t>) about multi-modal channels, possibly interfering in some cases.</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410177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Salience – how ‘noticeable’ is a language feature? </a:t>
            </a:r>
            <a:r>
              <a:rPr lang="en-GB" dirty="0" err="1"/>
              <a:t>Hanauer</a:t>
            </a:r>
            <a:r>
              <a:rPr lang="en-GB" dirty="0"/>
              <a:t> (2001) reports greater attention to linguistic features through poetry use</a:t>
            </a:r>
          </a:p>
          <a:p>
            <a:endParaRPr lang="en-GB" dirty="0"/>
          </a:p>
          <a:p>
            <a:r>
              <a:rPr lang="en-GB" dirty="0"/>
              <a:t>Der Panther – </a:t>
            </a:r>
            <a:r>
              <a:rPr lang="en-GB" dirty="0" err="1"/>
              <a:t>youtube</a:t>
            </a:r>
            <a:r>
              <a:rPr lang="en-GB" dirty="0"/>
              <a:t> link. </a:t>
            </a:r>
          </a:p>
          <a:p>
            <a:r>
              <a:rPr lang="en-GB" dirty="0">
                <a:hlinkClick r:id="rId3"/>
              </a:rPr>
              <a:t>https://www.youtube.com/watch?v=MslVuAPNrK0</a:t>
            </a:r>
            <a:endParaRPr lang="en-GB" dirty="0"/>
          </a:p>
          <a:p>
            <a:endParaRPr lang="en-GB" dirty="0"/>
          </a:p>
          <a:p>
            <a:r>
              <a:rPr lang="en-GB" dirty="0"/>
              <a:t>The </a:t>
            </a:r>
            <a:r>
              <a:rPr lang="en-US" altLang="en-US" sz="1200" dirty="0">
                <a:solidFill>
                  <a:schemeClr val="tx1"/>
                </a:solidFill>
              </a:rPr>
              <a:t>ä  is not necessarily salient when read silently – read aloud, and with the accompanying music/clip, the repetition and rhyme draws attention to it. The ä also conveys the atmosphere of monotony, sadness, surrounding the animal’s life in the zoo.</a:t>
            </a:r>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754853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Handouts 2 and 3: Research summary </a:t>
            </a:r>
            <a:r>
              <a:rPr lang="en-GB" sz="1200" b="1" kern="1200" dirty="0" err="1">
                <a:solidFill>
                  <a:schemeClr val="tx1"/>
                </a:solidFill>
                <a:effectLst/>
                <a:latin typeface="+mn-lt"/>
                <a:ea typeface="+mn-ea"/>
                <a:cs typeface="+mn-cs"/>
              </a:rPr>
              <a:t>Hulstijn</a:t>
            </a:r>
            <a:r>
              <a:rPr lang="en-GB" sz="1200" b="1" kern="1200" dirty="0">
                <a:solidFill>
                  <a:schemeClr val="tx1"/>
                </a:solidFill>
                <a:effectLst/>
                <a:latin typeface="+mn-lt"/>
                <a:ea typeface="+mn-ea"/>
                <a:cs typeface="+mn-cs"/>
              </a:rPr>
              <a:t> and Laufer (2001); </a:t>
            </a:r>
            <a:r>
              <a:rPr lang="en-GB" b="1" dirty="0"/>
              <a:t>and </a:t>
            </a:r>
            <a:r>
              <a:rPr lang="en-GB" sz="1200" b="1" dirty="0"/>
              <a:t>Huang, </a:t>
            </a:r>
            <a:r>
              <a:rPr lang="en-GB" sz="1200" b="1" dirty="0" err="1"/>
              <a:t>Willson</a:t>
            </a:r>
            <a:r>
              <a:rPr lang="en-GB" sz="1200" b="1" dirty="0"/>
              <a:t>, &amp; </a:t>
            </a:r>
            <a:r>
              <a:rPr lang="en-GB" sz="1200" b="1" dirty="0" err="1"/>
              <a:t>Eslami</a:t>
            </a:r>
            <a:r>
              <a:rPr lang="en-GB" sz="1200" b="1" dirty="0"/>
              <a:t> (2012)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STs do not need to read the summaries in the session but are encouraged to read them afterwards. Explain that Involvement Load is a more developed way of look at ‘engagement’ with criteria that can make it easier for teachers to increase ‘involvement’.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Emphasise that externally imposed ‘need’ is believed to be weaker than need generated by learners themselves, </a:t>
            </a:r>
            <a:r>
              <a:rPr lang="en-GB" sz="1200" b="1" dirty="0" err="1"/>
              <a:t>ie</a:t>
            </a:r>
            <a:r>
              <a:rPr lang="en-GB" sz="1200" b="1" dirty="0"/>
              <a:t> underlining the importance of an element of choice.  Also that ‘evaluate’ has been found to be the most important element. Again, literary texts, if studied for how the language used contributes to the meaning, thus offers lots of possibilities for meaning. But maximising ‘involvement’ is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351756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participants to decide which is the higher ‘load’.  Answers:</a:t>
            </a:r>
          </a:p>
          <a:p>
            <a:endParaRPr lang="en-GB" dirty="0"/>
          </a:p>
          <a:p>
            <a:r>
              <a:rPr lang="en-GB" dirty="0"/>
              <a:t>Need - (2) </a:t>
            </a:r>
            <a:br>
              <a:rPr lang="en-GB" dirty="0"/>
            </a:br>
            <a:r>
              <a:rPr lang="en-GB" dirty="0"/>
              <a:t>NB: This assumes a level of intrinsic interest in unknown words from a text.  For learners where this interest is not forthcoming, ‘need’ can be intensified</a:t>
            </a:r>
            <a:r>
              <a:rPr lang="en-GB" baseline="0" dirty="0"/>
              <a:t> in other ways, e.g. by constructing a task that makes specific language ‘task essential’.</a:t>
            </a:r>
            <a:endParaRPr lang="en-GB" dirty="0"/>
          </a:p>
          <a:p>
            <a:r>
              <a:rPr lang="en-GB" dirty="0"/>
              <a:t>Search – (1)</a:t>
            </a:r>
          </a:p>
          <a:p>
            <a:r>
              <a:rPr lang="en-GB" dirty="0"/>
              <a:t>Evaluate – (2).  </a:t>
            </a:r>
          </a:p>
        </p:txBody>
      </p:sp>
      <p:sp>
        <p:nvSpPr>
          <p:cNvPr id="4" name="Slide Number Placeholder 3"/>
          <p:cNvSpPr>
            <a:spLocks noGrp="1"/>
          </p:cNvSpPr>
          <p:nvPr>
            <p:ph type="sldNum" sz="quarter" idx="5"/>
          </p:nvPr>
        </p:nvSpPr>
        <p:spPr/>
        <p:txBody>
          <a:bodyPr/>
          <a:lstStyle/>
          <a:p>
            <a:fld id="{051212F4-EB5A-464B-92EC-DACFCB1CC2CD}" type="slidenum">
              <a:rPr lang="en-GB" smtClean="0"/>
              <a:t>16</a:t>
            </a:fld>
            <a:endParaRPr lang="en-GB"/>
          </a:p>
        </p:txBody>
      </p:sp>
    </p:spTree>
    <p:extLst>
      <p:ext uri="{BB962C8B-B14F-4D97-AF65-F5344CB8AC3E}">
        <p14:creationId xmlns:p14="http://schemas.microsoft.com/office/powerpoint/2010/main" val="1550006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from the FLEUR texts where we really wanted comprehension questions for the Texts group that did not involve them in very much strategic or phonics processing.  The questions can be answered without really reading/understanding much of the text</a:t>
            </a:r>
          </a:p>
        </p:txBody>
      </p:sp>
      <p:sp>
        <p:nvSpPr>
          <p:cNvPr id="4" name="Slide Number Placeholder 3"/>
          <p:cNvSpPr>
            <a:spLocks noGrp="1"/>
          </p:cNvSpPr>
          <p:nvPr>
            <p:ph type="sldNum" sz="quarter" idx="5"/>
          </p:nvPr>
        </p:nvSpPr>
        <p:spPr/>
        <p:txBody>
          <a:bodyPr/>
          <a:lstStyle/>
          <a:p>
            <a:fld id="{051212F4-EB5A-464B-92EC-DACFCB1CC2CD}" type="slidenum">
              <a:rPr lang="en-GB" smtClean="0"/>
              <a:t>17</a:t>
            </a:fld>
            <a:endParaRPr lang="en-GB"/>
          </a:p>
        </p:txBody>
      </p:sp>
    </p:spTree>
    <p:extLst>
      <p:ext uri="{BB962C8B-B14F-4D97-AF65-F5344CB8AC3E}">
        <p14:creationId xmlns:p14="http://schemas.microsoft.com/office/powerpoint/2010/main" val="79266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Slides 18-20:</a:t>
            </a:r>
            <a:r>
              <a:rPr lang="en-US" b="1" baseline="0" dirty="0"/>
              <a:t> 5 minutes [Total 48 minutes]</a:t>
            </a:r>
          </a:p>
          <a:p>
            <a:endParaRPr lang="en-US" b="1" baseline="0" dirty="0"/>
          </a:p>
          <a:p>
            <a:r>
              <a:rPr lang="en-US" b="1" baseline="0" dirty="0"/>
              <a:t>Outline of the Creative Multilingualism study, that used different types of activities to increase ‘involvement’</a:t>
            </a:r>
          </a:p>
          <a:p>
            <a:endParaRPr lang="en-US" b="1" baseline="0" dirty="0"/>
          </a:p>
          <a:p>
            <a:r>
              <a:rPr lang="en-US" b="0" baseline="0" dirty="0"/>
              <a:t>The study used poems with one group, then created semi-authentic, factual texts that used very similar vocabulary and grammar, on the same themes. They were also matched for difficulty level.</a:t>
            </a:r>
          </a:p>
          <a:p>
            <a:endParaRPr lang="en-US" b="0" baseline="0" dirty="0"/>
          </a:p>
          <a:p>
            <a:r>
              <a:rPr lang="en-US" b="0" baseline="0" dirty="0"/>
              <a:t>Classes were put into two groups: (1) literary texts (2) factual texts</a:t>
            </a:r>
            <a:r>
              <a:rPr lang="en-US" b="1" baseline="0" dirty="0"/>
              <a:t>.</a:t>
            </a:r>
            <a:br>
              <a:rPr lang="en-US" baseline="0" dirty="0"/>
            </a:br>
            <a:endParaRPr lang="en-US" baseline="0" dirty="0"/>
          </a:p>
          <a:p>
            <a:r>
              <a:rPr lang="en-US" baseline="0" dirty="0"/>
              <a:t>Both groups studied 3 texts where the teacher implemented a ‘creative’ approach; then they read 3 more texts where the teacher implemented a ‘functional’ approach</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872923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200" dirty="0" err="1"/>
              <a:t>Benefits</a:t>
            </a:r>
            <a:r>
              <a:rPr lang="fr-FR" sz="7200" dirty="0"/>
              <a:t> </a:t>
            </a:r>
            <a:r>
              <a:rPr lang="fr-FR" sz="7200" dirty="0" err="1"/>
              <a:t>depended</a:t>
            </a:r>
            <a:r>
              <a:rPr lang="fr-FR" sz="7200" dirty="0"/>
              <a:t> on </a:t>
            </a:r>
            <a:r>
              <a:rPr lang="fr-FR" sz="7200" dirty="0" err="1"/>
              <a:t>text</a:t>
            </a:r>
            <a:r>
              <a:rPr lang="fr-FR" sz="7200" dirty="0"/>
              <a:t> type, </a:t>
            </a:r>
            <a:r>
              <a:rPr lang="fr-FR" sz="7200" dirty="0" err="1"/>
              <a:t>teaching</a:t>
            </a:r>
            <a:r>
              <a:rPr lang="fr-FR" sz="7200" dirty="0"/>
              <a:t> </a:t>
            </a:r>
            <a:r>
              <a:rPr lang="fr-FR" sz="7200" dirty="0" err="1"/>
              <a:t>approach</a:t>
            </a:r>
            <a:r>
              <a:rPr lang="fr-FR" sz="7200" dirty="0"/>
              <a:t>, and </a:t>
            </a:r>
            <a:r>
              <a:rPr lang="fr-FR" sz="7200" dirty="0" err="1"/>
              <a:t>learners</a:t>
            </a:r>
            <a:r>
              <a:rPr lang="fr-FR" sz="7200" dirty="0"/>
              <a:t>’ </a:t>
            </a:r>
            <a:r>
              <a:rPr lang="fr-FR" sz="7200" dirty="0" err="1"/>
              <a:t>prior</a:t>
            </a:r>
            <a:r>
              <a:rPr lang="fr-FR" sz="7200" dirty="0"/>
              <a:t> </a:t>
            </a:r>
            <a:r>
              <a:rPr lang="fr-FR" sz="7200" dirty="0" err="1"/>
              <a:t>attainment</a:t>
            </a:r>
            <a:r>
              <a:rPr lang="fr-FR" sz="7200" dirty="0"/>
              <a:t>:</a:t>
            </a:r>
          </a:p>
          <a:p>
            <a:pPr lvl="0"/>
            <a:r>
              <a:rPr lang="en-GB" sz="7200" dirty="0"/>
              <a:t>E.g., learners with lower prior attainment who read factual texts learnt more words more from a focus on linguistic aspects; </a:t>
            </a:r>
            <a:r>
              <a:rPr lang="en-GB" sz="7200" dirty="0">
                <a:solidFill>
                  <a:schemeClr val="tx1"/>
                </a:solidFill>
              </a:rPr>
              <a:t>lower attainers who read the literary texts learnt more words from a focus on emotions and personal responses</a:t>
            </a:r>
            <a:endParaRPr lang="fr-FR" sz="7200"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Overall message – some indication of better outcomes from creative approach but different learners need different types of input. Suggests a combination of the two approaches would be most effective.</a:t>
            </a:r>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924432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Allow</a:t>
            </a:r>
            <a:r>
              <a:rPr lang="en-GB" baseline="0" dirty="0"/>
              <a:t> 20 minutes for this activity. [Total: 68 minutes]</a:t>
            </a:r>
            <a:br>
              <a:rPr lang="en-GB" baseline="0" dirty="0"/>
            </a:br>
            <a:r>
              <a:rPr lang="en-GB" b="1" baseline="0" dirty="0"/>
              <a:t>Handout 4: Ideas for selection and exploitation of literary and other authentic texts</a:t>
            </a:r>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86844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what will be covered in the presentation – 1 min</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455635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three bullet points relate back to those on slide:</a:t>
            </a:r>
          </a:p>
          <a:p>
            <a:endParaRPr lang="en-GB" dirty="0"/>
          </a:p>
          <a:p>
            <a:pPr marL="0" indent="0">
              <a:buNone/>
            </a:pPr>
            <a:r>
              <a:rPr lang="fr-FR" sz="1200" b="1" dirty="0">
                <a:solidFill>
                  <a:srgbClr val="EE6000"/>
                </a:solidFill>
              </a:rPr>
              <a:t>Need.  </a:t>
            </a:r>
            <a:r>
              <a:rPr lang="fr-FR" sz="1200" dirty="0"/>
              <a:t>How </a:t>
            </a:r>
            <a:r>
              <a:rPr lang="fr-FR" sz="1200" dirty="0" err="1"/>
              <a:t>necessary</a:t>
            </a:r>
            <a:r>
              <a:rPr lang="fr-FR" sz="1200" dirty="0"/>
              <a:t> </a:t>
            </a:r>
            <a:r>
              <a:rPr lang="fr-FR" sz="1200" dirty="0" err="1"/>
              <a:t>is</a:t>
            </a:r>
            <a:r>
              <a:rPr lang="fr-FR" sz="1200" dirty="0"/>
              <a:t> </a:t>
            </a:r>
            <a:r>
              <a:rPr lang="fr-FR" sz="1200" dirty="0" err="1"/>
              <a:t>it</a:t>
            </a:r>
            <a:r>
              <a:rPr lang="fr-FR" sz="1200" dirty="0"/>
              <a:t> to know </a:t>
            </a:r>
            <a:r>
              <a:rPr lang="fr-FR" sz="1200" dirty="0" err="1"/>
              <a:t>this</a:t>
            </a:r>
            <a:r>
              <a:rPr lang="fr-FR" sz="1200" dirty="0"/>
              <a:t> </a:t>
            </a:r>
            <a:r>
              <a:rPr lang="fr-FR" sz="1200" dirty="0" err="1"/>
              <a:t>word</a:t>
            </a:r>
            <a:r>
              <a:rPr lang="fr-FR" sz="1200" dirty="0"/>
              <a:t> to </a:t>
            </a:r>
            <a:r>
              <a:rPr lang="fr-FR" sz="1200" dirty="0" err="1"/>
              <a:t>complete</a:t>
            </a:r>
            <a:r>
              <a:rPr lang="fr-FR" sz="1200" dirty="0"/>
              <a:t> the </a:t>
            </a:r>
            <a:r>
              <a:rPr lang="fr-FR" sz="1200" dirty="0" err="1"/>
              <a:t>task</a:t>
            </a:r>
            <a:r>
              <a:rPr lang="fr-FR" sz="1200" dirty="0"/>
              <a:t>?  How </a:t>
            </a:r>
            <a:r>
              <a:rPr lang="fr-FR" sz="1200" dirty="0" err="1"/>
              <a:t>much</a:t>
            </a:r>
            <a:r>
              <a:rPr lang="fr-FR" sz="1200" dirty="0"/>
              <a:t> </a:t>
            </a:r>
            <a:r>
              <a:rPr lang="fr-FR" sz="1200" dirty="0" err="1"/>
              <a:t>does</a:t>
            </a:r>
            <a:r>
              <a:rPr lang="fr-FR" sz="1200" dirty="0"/>
              <a:t> the </a:t>
            </a:r>
            <a:r>
              <a:rPr lang="fr-FR" sz="1200" dirty="0" err="1"/>
              <a:t>learner</a:t>
            </a:r>
            <a:r>
              <a:rPr lang="fr-FR" sz="1200" dirty="0"/>
              <a:t> ‘</a:t>
            </a:r>
            <a:r>
              <a:rPr lang="fr-FR" sz="1200" dirty="0" err="1"/>
              <a:t>need’or</a:t>
            </a:r>
            <a:r>
              <a:rPr lang="fr-FR" sz="1200" dirty="0"/>
              <a:t> </a:t>
            </a:r>
            <a:r>
              <a:rPr lang="fr-FR" sz="1200" dirty="0" err="1"/>
              <a:t>really</a:t>
            </a:r>
            <a:r>
              <a:rPr lang="fr-FR" sz="1200" dirty="0"/>
              <a:t> </a:t>
            </a:r>
            <a:r>
              <a:rPr lang="fr-FR" sz="1200" dirty="0" err="1"/>
              <a:t>choose</a:t>
            </a:r>
            <a:r>
              <a:rPr lang="fr-FR" sz="1200" dirty="0"/>
              <a:t> to do the </a:t>
            </a:r>
            <a:r>
              <a:rPr lang="fr-FR" sz="1200" dirty="0" err="1"/>
              <a:t>task</a:t>
            </a:r>
            <a:r>
              <a:rPr lang="fr-FR" sz="1200" dirty="0"/>
              <a:t>? </a:t>
            </a:r>
          </a:p>
          <a:p>
            <a:pPr marL="0" indent="0">
              <a:buNone/>
            </a:pPr>
            <a:r>
              <a:rPr lang="fr-FR" sz="1200" dirty="0"/>
              <a:t>	</a:t>
            </a:r>
            <a:r>
              <a:rPr lang="fr-FR" sz="1200" dirty="0" err="1"/>
              <a:t>Recall</a:t>
            </a:r>
            <a:r>
              <a:rPr lang="fr-FR" sz="1200" dirty="0"/>
              <a:t> </a:t>
            </a:r>
            <a:r>
              <a:rPr lang="fr-FR" sz="1200" dirty="0" err="1"/>
              <a:t>from</a:t>
            </a:r>
            <a:r>
              <a:rPr lang="fr-FR" sz="1200" dirty="0"/>
              <a:t> </a:t>
            </a:r>
            <a:r>
              <a:rPr lang="fr-FR" sz="1200" dirty="0" err="1"/>
              <a:t>previous</a:t>
            </a:r>
            <a:r>
              <a:rPr lang="fr-FR" sz="1200" dirty="0"/>
              <a:t> CPD the </a:t>
            </a:r>
            <a:r>
              <a:rPr lang="fr-FR" sz="1200" dirty="0" err="1"/>
              <a:t>idea</a:t>
            </a:r>
            <a:r>
              <a:rPr lang="fr-FR" sz="1200" dirty="0"/>
              <a:t> of ‘</a:t>
            </a:r>
            <a:r>
              <a:rPr lang="fr-FR" sz="1200" b="1" i="1" dirty="0" err="1"/>
              <a:t>task</a:t>
            </a:r>
            <a:r>
              <a:rPr lang="fr-FR" sz="1200" b="1" i="1" dirty="0"/>
              <a:t> essential</a:t>
            </a:r>
            <a:r>
              <a:rPr lang="fr-FR" sz="1200" dirty="0"/>
              <a:t>’</a:t>
            </a:r>
          </a:p>
          <a:p>
            <a:pPr marL="0" indent="0">
              <a:buNone/>
            </a:pPr>
            <a:endParaRPr lang="fr-FR" sz="1200" b="1" dirty="0">
              <a:solidFill>
                <a:srgbClr val="FF0000"/>
              </a:solidFill>
            </a:endParaRPr>
          </a:p>
          <a:p>
            <a:pPr marL="0" indent="0">
              <a:buNone/>
            </a:pPr>
            <a:r>
              <a:rPr lang="fr-FR" sz="1200" b="1" dirty="0" err="1">
                <a:solidFill>
                  <a:srgbClr val="EE6000"/>
                </a:solidFill>
              </a:rPr>
              <a:t>Search</a:t>
            </a:r>
            <a:r>
              <a:rPr lang="fr-FR" sz="1200" b="1" dirty="0">
                <a:solidFill>
                  <a:srgbClr val="EE6000"/>
                </a:solidFill>
              </a:rPr>
              <a:t>.</a:t>
            </a:r>
            <a:r>
              <a:rPr lang="fr-FR" sz="1200" b="1" dirty="0"/>
              <a:t> </a:t>
            </a:r>
            <a:r>
              <a:rPr lang="fr-FR" sz="1200" dirty="0"/>
              <a:t>How hard </a:t>
            </a:r>
            <a:r>
              <a:rPr lang="fr-FR" sz="1200" dirty="0" err="1"/>
              <a:t>does</a:t>
            </a:r>
            <a:r>
              <a:rPr lang="fr-FR" sz="1200" dirty="0"/>
              <a:t> the </a:t>
            </a:r>
            <a:r>
              <a:rPr lang="fr-FR" sz="1200" dirty="0" err="1"/>
              <a:t>learner</a:t>
            </a:r>
            <a:r>
              <a:rPr lang="fr-FR" sz="1200" dirty="0"/>
              <a:t> have to </a:t>
            </a:r>
            <a:r>
              <a:rPr lang="fr-FR" sz="1200" dirty="0" err="1"/>
              <a:t>work</a:t>
            </a:r>
            <a:r>
              <a:rPr lang="fr-FR" sz="1200" dirty="0"/>
              <a:t> to </a:t>
            </a:r>
            <a:r>
              <a:rPr lang="fr-FR" sz="1200" dirty="0" err="1"/>
              <a:t>find</a:t>
            </a:r>
            <a:r>
              <a:rPr lang="fr-FR" sz="1200" dirty="0"/>
              <a:t> the </a:t>
            </a:r>
            <a:r>
              <a:rPr lang="fr-FR" sz="1200" dirty="0" err="1"/>
              <a:t>meaning</a:t>
            </a:r>
            <a:r>
              <a:rPr lang="fr-FR" sz="1200" dirty="0"/>
              <a:t> of the </a:t>
            </a:r>
            <a:r>
              <a:rPr lang="fr-FR" sz="1200" dirty="0" err="1"/>
              <a:t>word</a:t>
            </a:r>
            <a:r>
              <a:rPr lang="fr-FR" sz="1200" dirty="0"/>
              <a:t>? </a:t>
            </a:r>
          </a:p>
          <a:p>
            <a:pPr marL="0" indent="0">
              <a:buNone/>
            </a:pPr>
            <a:r>
              <a:rPr lang="fr-FR" sz="1200" dirty="0"/>
              <a:t>	</a:t>
            </a:r>
            <a:r>
              <a:rPr lang="fr-FR" sz="1200" dirty="0" err="1"/>
              <a:t>Recall</a:t>
            </a:r>
            <a:r>
              <a:rPr lang="fr-FR" sz="1200" dirty="0"/>
              <a:t> </a:t>
            </a:r>
            <a:r>
              <a:rPr lang="fr-FR" sz="1200" dirty="0" err="1"/>
              <a:t>from</a:t>
            </a:r>
            <a:r>
              <a:rPr lang="fr-FR" sz="1200" dirty="0"/>
              <a:t> </a:t>
            </a:r>
            <a:r>
              <a:rPr lang="fr-FR" sz="1200" dirty="0" err="1"/>
              <a:t>previous</a:t>
            </a:r>
            <a:r>
              <a:rPr lang="fr-FR" sz="1200" dirty="0"/>
              <a:t> CPD the </a:t>
            </a:r>
            <a:r>
              <a:rPr lang="fr-FR" sz="1200" dirty="0" err="1"/>
              <a:t>idea</a:t>
            </a:r>
            <a:r>
              <a:rPr lang="fr-FR" sz="1200" dirty="0"/>
              <a:t> of ‘</a:t>
            </a:r>
            <a:r>
              <a:rPr lang="fr-FR" sz="1200" b="1" i="1" dirty="0" err="1"/>
              <a:t>desirable</a:t>
            </a:r>
            <a:r>
              <a:rPr lang="fr-FR" sz="1200" b="1" i="1" dirty="0"/>
              <a:t> </a:t>
            </a:r>
            <a:r>
              <a:rPr lang="fr-FR" sz="1200" b="1" i="1" dirty="0" err="1"/>
              <a:t>difficulty</a:t>
            </a:r>
            <a:r>
              <a:rPr lang="fr-FR" sz="1200" b="1" i="1" dirty="0"/>
              <a:t>/challenge</a:t>
            </a:r>
            <a:r>
              <a:rPr lang="fr-FR" sz="1200" dirty="0"/>
              <a:t>’</a:t>
            </a:r>
          </a:p>
          <a:p>
            <a:pPr marL="0" indent="0">
              <a:buNone/>
            </a:pPr>
            <a:endParaRPr lang="fr-FR" sz="1200" b="1" dirty="0">
              <a:solidFill>
                <a:srgbClr val="FF0000"/>
              </a:solidFill>
            </a:endParaRPr>
          </a:p>
          <a:p>
            <a:pPr marL="0" indent="0">
              <a:buNone/>
            </a:pPr>
            <a:r>
              <a:rPr lang="fr-FR" sz="1200" b="1" dirty="0" err="1">
                <a:solidFill>
                  <a:srgbClr val="EE6000"/>
                </a:solidFill>
              </a:rPr>
              <a:t>Evaluate</a:t>
            </a:r>
            <a:r>
              <a:rPr lang="fr-FR" sz="1200" b="1" dirty="0">
                <a:solidFill>
                  <a:srgbClr val="EE6000"/>
                </a:solidFill>
              </a:rPr>
              <a:t>.</a:t>
            </a:r>
            <a:r>
              <a:rPr lang="fr-FR" sz="1200" dirty="0">
                <a:solidFill>
                  <a:srgbClr val="EE6000"/>
                </a:solidFill>
              </a:rPr>
              <a:t> </a:t>
            </a:r>
            <a:r>
              <a:rPr lang="fr-FR" sz="1200" dirty="0"/>
              <a:t>How </a:t>
            </a:r>
            <a:r>
              <a:rPr lang="fr-FR" sz="1200" dirty="0" err="1"/>
              <a:t>much</a:t>
            </a:r>
            <a:r>
              <a:rPr lang="fr-FR" sz="1200" dirty="0"/>
              <a:t> </a:t>
            </a:r>
            <a:r>
              <a:rPr lang="fr-FR" sz="1200" dirty="0" err="1"/>
              <a:t>does</a:t>
            </a:r>
            <a:r>
              <a:rPr lang="fr-FR" sz="1200" dirty="0"/>
              <a:t> the </a:t>
            </a:r>
            <a:r>
              <a:rPr lang="fr-FR" sz="1200" dirty="0" err="1"/>
              <a:t>learner</a:t>
            </a:r>
            <a:r>
              <a:rPr lang="fr-FR" sz="1200" dirty="0"/>
              <a:t> have to </a:t>
            </a:r>
            <a:r>
              <a:rPr lang="fr-FR" sz="1200" dirty="0" err="1"/>
              <a:t>think</a:t>
            </a:r>
            <a:r>
              <a:rPr lang="fr-FR" sz="1200" dirty="0"/>
              <a:t> about how to use </a:t>
            </a:r>
            <a:r>
              <a:rPr lang="fr-FR" sz="1200" dirty="0" err="1"/>
              <a:t>this</a:t>
            </a:r>
            <a:r>
              <a:rPr lang="fr-FR" sz="1200" dirty="0"/>
              <a:t> </a:t>
            </a:r>
            <a:r>
              <a:rPr lang="fr-FR" sz="1200" dirty="0" err="1"/>
              <a:t>word</a:t>
            </a:r>
            <a:r>
              <a:rPr lang="fr-FR" sz="1200" dirty="0"/>
              <a:t> in </a:t>
            </a:r>
            <a:r>
              <a:rPr lang="fr-FR" sz="1200" dirty="0" err="1"/>
              <a:t>different</a:t>
            </a:r>
            <a:r>
              <a:rPr lang="fr-FR" sz="1200" dirty="0"/>
              <a:t> </a:t>
            </a:r>
            <a:r>
              <a:rPr lang="fr-FR" sz="1200" dirty="0" err="1"/>
              <a:t>contexts</a:t>
            </a:r>
            <a:r>
              <a:rPr lang="fr-FR" sz="1200" dirty="0"/>
              <a:t> or about </a:t>
            </a:r>
            <a:r>
              <a:rPr lang="fr-FR" sz="1200" dirty="0" err="1"/>
              <a:t>different</a:t>
            </a:r>
            <a:r>
              <a:rPr lang="fr-FR" sz="1200" dirty="0"/>
              <a:t> aspects of </a:t>
            </a:r>
            <a:r>
              <a:rPr lang="fr-FR" sz="1200" dirty="0" err="1"/>
              <a:t>its</a:t>
            </a:r>
            <a:r>
              <a:rPr lang="fr-FR" sz="1200" dirty="0"/>
              <a:t> </a:t>
            </a:r>
            <a:r>
              <a:rPr lang="fr-FR" sz="1200" dirty="0" err="1"/>
              <a:t>meaning</a:t>
            </a:r>
            <a:r>
              <a:rPr lang="fr-FR" sz="1200" dirty="0"/>
              <a:t>? </a:t>
            </a:r>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22</a:t>
            </a:fld>
            <a:endParaRPr lang="en-GB"/>
          </a:p>
        </p:txBody>
      </p:sp>
    </p:spTree>
    <p:extLst>
      <p:ext uri="{BB962C8B-B14F-4D97-AF65-F5344CB8AC3E}">
        <p14:creationId xmlns:p14="http://schemas.microsoft.com/office/powerpoint/2010/main" val="2576745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086848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 challenging</a:t>
            </a:r>
            <a:r>
              <a:rPr lang="en-GB" baseline="0" dirty="0"/>
              <a:t> texts – using strategies: </a:t>
            </a:r>
            <a:r>
              <a:rPr lang="en-GB" dirty="0"/>
              <a:t>Slides 24-33 [12 minutes] Total</a:t>
            </a:r>
            <a:r>
              <a:rPr lang="en-GB" baseline="0" dirty="0"/>
              <a:t> [80 mins]</a:t>
            </a:r>
          </a:p>
          <a:p>
            <a:endParaRPr lang="en-GB" baseline="0" dirty="0"/>
          </a:p>
          <a:p>
            <a:r>
              <a:rPr lang="en-GB" baseline="0" dirty="0"/>
              <a:t>Point out that although this quotation relates to reading, similar arguments have been put forward in relation to listening .  In other words, while linguistic knowledge is essential for understanding, persistence and strategies for working out unknown words can also help, especially for more challenging, authentic materials.</a:t>
            </a:r>
          </a:p>
          <a:p>
            <a:endParaRPr lang="en-GB" baseline="0" dirty="0"/>
          </a:p>
          <a:p>
            <a:r>
              <a:rPr lang="en-GB" baseline="0" dirty="0"/>
              <a:t>Refer back to slide 13 and Schmitt’s (2008) point - </a:t>
            </a:r>
            <a:r>
              <a:rPr lang="en-GB" sz="1200" dirty="0">
                <a:highlight>
                  <a:srgbClr val="FFFF00"/>
                </a:highlight>
              </a:rPr>
              <a:t>Training learners in how to work out meaning from context helps them benefit further from extensive reading – need to improve the accuracy with which they infer meaning.</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474062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Therefore progress in the comprehension is complicated – draws upon the factors shown here.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Self-regulated learning: </a:t>
            </a:r>
            <a:r>
              <a:rPr lang="en-GB" sz="1200" dirty="0"/>
              <a:t>‘”self-regulatory control that involves the use of strategies which are largely conscious processes that students apply to control their learning” (Kormos &amp; </a:t>
            </a:r>
            <a:r>
              <a:rPr lang="en-GB" sz="1200" dirty="0" err="1"/>
              <a:t>Csizér</a:t>
            </a:r>
            <a:r>
              <a:rPr lang="en-GB" sz="1200" dirty="0"/>
              <a:t> (2014: 279) ; </a:t>
            </a:r>
            <a:r>
              <a:rPr lang="en-GB" sz="1200" kern="1200" dirty="0" err="1">
                <a:solidFill>
                  <a:schemeClr val="tx1"/>
                </a:solidFill>
                <a:effectLst/>
                <a:latin typeface="+mn-lt"/>
                <a:ea typeface="+mn-ea"/>
                <a:cs typeface="+mn-cs"/>
              </a:rPr>
              <a:t>Dörnyei</a:t>
            </a:r>
            <a:r>
              <a:rPr lang="en-GB" sz="1200" kern="1200" dirty="0">
                <a:solidFill>
                  <a:schemeClr val="tx1"/>
                </a:solidFill>
                <a:effectLst/>
                <a:latin typeface="+mn-lt"/>
                <a:ea typeface="+mn-ea"/>
                <a:cs typeface="+mn-cs"/>
              </a:rPr>
              <a:t> (2005, p. 191) - ‘the degree to which individuals are active participants in their own learning’, employing “strategic efforts to manage their own achievement through specific beliefs and processes” (Zimmerman &amp; </a:t>
            </a:r>
            <a:r>
              <a:rPr lang="en-GB" sz="1200" kern="1200" dirty="0" err="1">
                <a:solidFill>
                  <a:schemeClr val="tx1"/>
                </a:solidFill>
                <a:effectLst/>
                <a:latin typeface="+mn-lt"/>
                <a:ea typeface="+mn-ea"/>
                <a:cs typeface="+mn-cs"/>
              </a:rPr>
              <a:t>Risemberg</a:t>
            </a:r>
            <a:r>
              <a:rPr lang="en-GB" sz="1200" kern="1200" dirty="0">
                <a:solidFill>
                  <a:schemeClr val="tx1"/>
                </a:solidFill>
                <a:effectLst/>
                <a:latin typeface="+mn-lt"/>
                <a:ea typeface="+mn-ea"/>
                <a:cs typeface="+mn-cs"/>
              </a:rPr>
              <a:t>, 1997, p. 105)’</a:t>
            </a:r>
            <a:endParaRPr lang="fr-FR" sz="1200" dirty="0"/>
          </a:p>
          <a:p>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605217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know most of the words in a text we need very few strategies; but when we don’t, strategic behaviour becomes more important.  While it’s important to increase learners’ linguistic knowledge as much as we can, there will be times when learners are faced by words they don’t know.  We need to prepare them for that and help them not to really just on wild guessing.</a:t>
            </a:r>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093642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we are not talking about encouraging learners to guess – rather about helping them in instances where they don’t know 100% of the words, by showing them how to work out meaning in a principled and regulated way that involves monitoring and checking of understanding. </a:t>
            </a:r>
            <a:r>
              <a:rPr lang="en-GB" dirty="0" err="1"/>
              <a:t>Erler</a:t>
            </a:r>
            <a:r>
              <a:rPr lang="en-GB" dirty="0"/>
              <a:t> (2003) found that learners reported guessing strategies more than they mentioned monitoring and checking strategies.</a:t>
            </a:r>
          </a:p>
        </p:txBody>
      </p:sp>
      <p:sp>
        <p:nvSpPr>
          <p:cNvPr id="4" name="Slide Number Placeholder 3"/>
          <p:cNvSpPr>
            <a:spLocks noGrp="1"/>
          </p:cNvSpPr>
          <p:nvPr>
            <p:ph type="sldNum" sz="quarter" idx="5"/>
          </p:nvPr>
        </p:nvSpPr>
        <p:spPr/>
        <p:txBody>
          <a:bodyPr/>
          <a:lstStyle/>
          <a:p>
            <a:fld id="{051212F4-EB5A-464B-92EC-DACFCB1CC2CD}" type="slidenum">
              <a:rPr lang="en-GB" smtClean="0"/>
              <a:t>27</a:t>
            </a:fld>
            <a:endParaRPr lang="en-GB"/>
          </a:p>
        </p:txBody>
      </p:sp>
    </p:spTree>
    <p:extLst>
      <p:ext uri="{BB962C8B-B14F-4D97-AF65-F5344CB8AC3E}">
        <p14:creationId xmlns:p14="http://schemas.microsoft.com/office/powerpoint/2010/main" val="2510919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Handout 5: </a:t>
            </a:r>
            <a:r>
              <a:rPr lang="en-GB" sz="1200" b="1" dirty="0" err="1"/>
              <a:t>Macaro</a:t>
            </a:r>
            <a:r>
              <a:rPr lang="en-GB" sz="1200" b="1" dirty="0"/>
              <a:t> and </a:t>
            </a:r>
            <a:r>
              <a:rPr lang="en-GB" sz="1200" b="1" dirty="0" err="1"/>
              <a:t>Erler</a:t>
            </a:r>
            <a:r>
              <a:rPr lang="en-GB" sz="1200" b="1" dirty="0"/>
              <a:t> (2008) </a:t>
            </a:r>
            <a:endParaRPr lang="en-GB" b="1" dirty="0"/>
          </a:p>
          <a:p>
            <a:r>
              <a:rPr lang="en-GB" dirty="0"/>
              <a:t>Review studies (</a:t>
            </a:r>
            <a:r>
              <a:rPr lang="en-GB" sz="1200" dirty="0" err="1">
                <a:solidFill>
                  <a:prstClr val="black"/>
                </a:solidFill>
              </a:rPr>
              <a:t>Ardasheva</a:t>
            </a:r>
            <a:r>
              <a:rPr lang="en-GB" sz="1200" dirty="0">
                <a:solidFill>
                  <a:prstClr val="black"/>
                </a:solidFill>
              </a:rPr>
              <a:t> et al., 2017;  </a:t>
            </a:r>
            <a:r>
              <a:rPr lang="en-GB" sz="1200" dirty="0" err="1">
                <a:solidFill>
                  <a:prstClr val="black"/>
                </a:solidFill>
              </a:rPr>
              <a:t>Plonsky</a:t>
            </a:r>
            <a:r>
              <a:rPr lang="en-GB" sz="1200" dirty="0">
                <a:solidFill>
                  <a:prstClr val="black"/>
                </a:solidFill>
              </a:rPr>
              <a:t>, 2019; </a:t>
            </a:r>
            <a:r>
              <a:rPr lang="en-GB" sz="1200" dirty="0"/>
              <a:t>Taylor, 2014) show benefits  from strategy instruction for comprehension but it’s unclear how far those apply to younger and less proficient learners; the general view is that learners need a certain amount of linguistic knowledge first in order to benefit (although how much is enough is not known).</a:t>
            </a:r>
          </a:p>
          <a:p>
            <a:endParaRPr lang="en-GB" sz="1200" dirty="0"/>
          </a:p>
          <a:p>
            <a:r>
              <a:rPr lang="en-GB" sz="1200" dirty="0" err="1"/>
              <a:t>Macaro</a:t>
            </a:r>
            <a:r>
              <a:rPr lang="en-GB" sz="1200" dirty="0"/>
              <a:t> and </a:t>
            </a:r>
            <a:r>
              <a:rPr lang="en-GB" sz="1200" dirty="0" err="1"/>
              <a:t>Erler</a:t>
            </a:r>
            <a:r>
              <a:rPr lang="en-GB" sz="1200" dirty="0"/>
              <a:t> (2008) is one of the few studies implemented with school-aged learners.  Ask STs to read the summary, extract the main findings, and identify what is its relevance for using literary/authentic texts.</a:t>
            </a:r>
          </a:p>
          <a:p>
            <a:endParaRPr lang="en-GB" sz="1200" dirty="0"/>
          </a:p>
          <a:p>
            <a:r>
              <a:rPr lang="en-GB" sz="1200" dirty="0"/>
              <a:t>Remind STs that the FLEUR project was based on </a:t>
            </a:r>
            <a:r>
              <a:rPr lang="en-GB" sz="1200" dirty="0" err="1"/>
              <a:t>Macaro</a:t>
            </a:r>
            <a:r>
              <a:rPr lang="en-GB" sz="1200" dirty="0"/>
              <a:t> and </a:t>
            </a:r>
            <a:r>
              <a:rPr lang="en-GB" sz="1200" dirty="0" err="1"/>
              <a:t>Erler</a:t>
            </a:r>
            <a:r>
              <a:rPr lang="en-GB" sz="1200" dirty="0"/>
              <a:t> (2008)</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meta-analyses </a:t>
            </a:r>
            <a:r>
              <a:rPr lang="en-GB" sz="1200" dirty="0"/>
              <a:t>(</a:t>
            </a:r>
            <a:r>
              <a:rPr lang="en-GB" sz="1200" dirty="0" err="1">
                <a:solidFill>
                  <a:prstClr val="black"/>
                </a:solidFill>
              </a:rPr>
              <a:t>Ardasheva</a:t>
            </a:r>
            <a:r>
              <a:rPr lang="en-GB" sz="1200" dirty="0">
                <a:solidFill>
                  <a:prstClr val="black"/>
                </a:solidFill>
              </a:rPr>
              <a:t> et al., 2017;  </a:t>
            </a:r>
            <a:r>
              <a:rPr lang="en-GB" sz="1200" dirty="0" err="1">
                <a:solidFill>
                  <a:prstClr val="black"/>
                </a:solidFill>
              </a:rPr>
              <a:t>Plonsky</a:t>
            </a:r>
            <a:r>
              <a:rPr lang="en-GB" sz="1200" dirty="0">
                <a:solidFill>
                  <a:prstClr val="black"/>
                </a:solidFill>
              </a:rPr>
              <a:t>, 2011, 2019; </a:t>
            </a:r>
            <a:r>
              <a:rPr lang="en-GB" sz="1200" dirty="0"/>
              <a:t>Taylor, 2014)</a:t>
            </a:r>
            <a:r>
              <a:rPr lang="en-GB" sz="1200" kern="1200" dirty="0">
                <a:solidFill>
                  <a:prstClr val="black"/>
                </a:solidFill>
                <a:effectLst/>
                <a:latin typeface="+mn-lt"/>
                <a:ea typeface="+mn-ea"/>
                <a:cs typeface="+mn-cs"/>
              </a:rPr>
              <a:t> underline the lack of research with younger learners but there is </a:t>
            </a:r>
            <a:r>
              <a:rPr lang="en-GB" sz="1200" kern="1200" dirty="0">
                <a:solidFill>
                  <a:schemeClr val="tx1"/>
                </a:solidFill>
                <a:effectLst/>
                <a:latin typeface="+mn-lt"/>
                <a:ea typeface="+mn-ea"/>
                <a:cs typeface="+mn-cs"/>
              </a:rPr>
              <a:t>some support for:</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teaching self-regulatory techniques  for reading comprehension,  for example where the focus is on pulling together available evidence for what a word means and then evaluating/checking/monitoring the validity of the meaning attributed to that word.</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teaching fewer techniques (less is more) (as the studies using a very small number - even just one or two - techniques showed greater effects than those who taught a higher number) for reading comprehension</a:t>
            </a:r>
          </a:p>
          <a:p>
            <a:pPr lvl="0"/>
            <a:r>
              <a:rPr lang="en-GB" sz="1200" kern="1200" dirty="0">
                <a:solidFill>
                  <a:schemeClr val="tx1"/>
                </a:solidFill>
                <a:effectLst/>
                <a:latin typeface="+mn-lt"/>
                <a:ea typeface="+mn-ea"/>
                <a:cs typeface="+mn-cs"/>
              </a:rPr>
              <a:t>in this session, we give a few specific techniques that pupils can use to help 'crack open' more challenging texts and aid reading comprehension (and help word learning? given findings from FLEUR?)...</a:t>
            </a:r>
          </a:p>
        </p:txBody>
      </p:sp>
      <p:sp>
        <p:nvSpPr>
          <p:cNvPr id="4" name="Slide Number Placeholder 3"/>
          <p:cNvSpPr>
            <a:spLocks noGrp="1"/>
          </p:cNvSpPr>
          <p:nvPr>
            <p:ph type="sldNum" sz="quarter" idx="5"/>
          </p:nvPr>
        </p:nvSpPr>
        <p:spPr/>
        <p:txBody>
          <a:bodyPr/>
          <a:lstStyle/>
          <a:p>
            <a:fld id="{051212F4-EB5A-464B-92EC-DACFCB1CC2CD}" type="slidenum">
              <a:rPr lang="en-GB" smtClean="0"/>
              <a:t>28</a:t>
            </a:fld>
            <a:endParaRPr lang="en-GB"/>
          </a:p>
        </p:txBody>
      </p:sp>
    </p:spTree>
    <p:extLst>
      <p:ext uri="{BB962C8B-B14F-4D97-AF65-F5344CB8AC3E}">
        <p14:creationId xmlns:p14="http://schemas.microsoft.com/office/powerpoint/2010/main" val="873866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were the strategies that were taught to learners in the </a:t>
            </a:r>
            <a:r>
              <a:rPr lang="en-GB" dirty="0" err="1"/>
              <a:t>Macaro</a:t>
            </a:r>
            <a:r>
              <a:rPr lang="en-GB" dirty="0"/>
              <a:t> and </a:t>
            </a:r>
            <a:r>
              <a:rPr lang="en-GB" dirty="0" err="1"/>
              <a:t>Erler</a:t>
            </a:r>
            <a:r>
              <a:rPr lang="en-GB" dirty="0"/>
              <a:t> study, that they termed ‘text engagement’ strategies</a:t>
            </a:r>
          </a:p>
          <a:p>
            <a:endParaRPr lang="en-GB" dirty="0"/>
          </a:p>
          <a:p>
            <a:r>
              <a:rPr lang="en-GB" dirty="0"/>
              <a:t>Emphasise again that these are not ‘guessing’ strategies – they are strategies that encourage learners to make the most of the information they have.  Critical also is that phonics knowledge was taught and also was used to</a:t>
            </a:r>
            <a:r>
              <a:rPr lang="en-GB" b="1" u="sng" dirty="0"/>
              <a:t> aid comprehension – </a:t>
            </a:r>
            <a:r>
              <a:rPr lang="en-GB" b="1" u="sng" dirty="0" err="1"/>
              <a:t>ie</a:t>
            </a:r>
            <a:r>
              <a:rPr lang="en-GB" b="1" u="sng" dirty="0"/>
              <a:t> not as an end in itself</a:t>
            </a:r>
          </a:p>
          <a:p>
            <a:endParaRPr lang="en-GB" b="1" u="sng" dirty="0"/>
          </a:p>
          <a:p>
            <a:r>
              <a:rPr lang="en-GB" b="1" u="sng" dirty="0"/>
              <a:t>The item in bold is arguably the most important strategy – an example of a self-regulatory reading strategy</a:t>
            </a:r>
          </a:p>
          <a:p>
            <a:endParaRPr lang="en-GB" b="1" u="sng"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605330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further notes to explain the </a:t>
            </a:r>
            <a:r>
              <a:rPr lang="en-GB" dirty="0" err="1"/>
              <a:t>Macaro</a:t>
            </a:r>
            <a:r>
              <a:rPr lang="en-GB" dirty="0"/>
              <a:t> and </a:t>
            </a:r>
            <a:r>
              <a:rPr lang="en-GB" dirty="0" err="1"/>
              <a:t>Erler</a:t>
            </a:r>
            <a:r>
              <a:rPr lang="en-GB" dirty="0"/>
              <a:t> findings:</a:t>
            </a:r>
          </a:p>
          <a:p>
            <a:r>
              <a:rPr lang="en-GB" dirty="0"/>
              <a:t>Emphasise that comprehension strategies need to be used in combination, bringing together ‘top-down’ strategies like using a process of deduction and bottom-up strategies like  ‘sounding out’, in a self-regulatory fashion – </a:t>
            </a:r>
            <a:r>
              <a:rPr lang="en-GB" dirty="0" err="1"/>
              <a:t>ie</a:t>
            </a:r>
            <a:r>
              <a:rPr lang="en-GB" dirty="0"/>
              <a:t> learners evaluate the extent to which strategies applied helped them, and in which contexts they are helpful.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However - more proficient readers have faster decoding,  faster access to more vocabulary, and faster and more accurate grammatical processing, and are better at creating mental reading schema. In other words,  to be good at working out meaning from context, it helps to know lots of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Nevertheless, for struggling readers, when you have to give an answer and yet don't understand all the words &amp; grammar, then you need to supplement that knowledge by clues from the context etc. Doing that in as effective a way as possible is important in real life and in tests and so needs to be taught and practised. </a:t>
            </a:r>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2356159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STs of FLEUR study and how the researchers tried to tease apart the impact of the ‘top-down’  strategies and ‘bottom-up’ sounding out referred to in the previous slide, by teaching the Strategies group similar strategies to those taught in </a:t>
            </a:r>
            <a:r>
              <a:rPr lang="en-GB" dirty="0" err="1"/>
              <a:t>Macaro</a:t>
            </a:r>
            <a:r>
              <a:rPr lang="en-GB" dirty="0"/>
              <a:t> and </a:t>
            </a:r>
            <a:r>
              <a:rPr lang="en-GB" dirty="0" err="1"/>
              <a:t>Erler</a:t>
            </a:r>
            <a:r>
              <a:rPr lang="en-GB" dirty="0"/>
              <a:t> (2008) but without any ‘sounding out’. The Phonics group were taught ‘sounding out’ but without being encouraged to use it or any other strategies to work out the meaning of difficult words.   The study did not include a group that were taught using a combined approach – although the researchers had originally hoped to do that.</a:t>
            </a:r>
          </a:p>
          <a:p>
            <a:endParaRPr lang="en-GB" dirty="0"/>
          </a:p>
          <a:p>
            <a:r>
              <a:rPr lang="en-GB" dirty="0"/>
              <a:t>Remind that self-efficacy means confidence in one’s ability to perform a very specific task, in this case, read the challenging tests we used at three points in our study</a:t>
            </a:r>
          </a:p>
          <a:p>
            <a:endParaRPr lang="en-GB" dirty="0"/>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388067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of where this fits into the PR – I min</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21768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Impact of strategies intervention on self-efficacy for reading the challenging texts used in the tests was greatest for lower attainers.  Graph one shows that for higher attainers, the three interventions had a very similar impact on self-efficacy (no significant difference between the groups);  graph two, for lower attainers, self-efficacy hardly increased across the year for the phonics and texts group, but by quite a bit for the strategies group (statistically significant).</a:t>
            </a:r>
          </a:p>
          <a:p>
            <a:endParaRPr lang="en-GB" dirty="0"/>
          </a:p>
          <a:p>
            <a:r>
              <a:rPr lang="en-GB" dirty="0"/>
              <a:t>Lower attainers also had lower levels of English reading – which may have meant that they were less ‘self-regulated’ in their reading in that language too, and therefore had the most to gain.</a:t>
            </a:r>
          </a:p>
          <a:p>
            <a:endParaRPr lang="en-GB" dirty="0"/>
          </a:p>
          <a:p>
            <a:r>
              <a:rPr lang="en-GB" dirty="0"/>
              <a:t>The FLEUR findings suggest that combining Phonics instruction and some strategies instruction, as in the </a:t>
            </a:r>
            <a:r>
              <a:rPr lang="en-GB" dirty="0" err="1"/>
              <a:t>Macaro</a:t>
            </a:r>
            <a:r>
              <a:rPr lang="en-GB" dirty="0"/>
              <a:t> and </a:t>
            </a:r>
            <a:r>
              <a:rPr lang="en-GB" dirty="0" err="1"/>
              <a:t>Erler</a:t>
            </a:r>
            <a:r>
              <a:rPr lang="en-GB" dirty="0"/>
              <a:t> study, would lead to more gains in vocabulary, confidence, and reading, than achieved from separating them out.</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3625065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how to present/practise reading strategies using the FLEUR texts.</a:t>
            </a:r>
          </a:p>
          <a:p>
            <a:endParaRPr lang="en-GB" dirty="0"/>
          </a:p>
          <a:p>
            <a:r>
              <a:rPr lang="en-GB" dirty="0"/>
              <a:t>Illustration of slide that teachers used to ‘think aloud’ using a portion of the text, referring to the strategies that were taught. Point out that target language versions of the slides were also available and used by some teachers.</a:t>
            </a:r>
          </a:p>
          <a:p>
            <a:endParaRPr lang="en-GB" dirty="0"/>
          </a:p>
          <a:p>
            <a:r>
              <a:rPr lang="en-GB" dirty="0"/>
              <a:t>Teachers emphasised the importance of using strategies like using clues from context  in combination with Strategy 8 – i.e. need to </a:t>
            </a:r>
            <a:r>
              <a:rPr lang="en-GB" b="1" dirty="0"/>
              <a:t>always check that the interpretation makes sense. </a:t>
            </a:r>
          </a:p>
          <a:p>
            <a:endParaRPr lang="en-GB" dirty="0"/>
          </a:p>
          <a:p>
            <a:r>
              <a:rPr lang="en-GB" dirty="0"/>
              <a:t>Learners then read the rest of the text using the strategies that they had as a tick-sheet.  They also discussed what had helped and why (an example of metacognitive reflection).</a:t>
            </a:r>
          </a:p>
          <a:p>
            <a:endParaRPr lang="en-GB" dirty="0"/>
          </a:p>
          <a:p>
            <a:r>
              <a:rPr lang="en-GB" dirty="0"/>
              <a:t>Point out that these slides and activities used with them are available on the NCELP site.</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615672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Summary, conclusions and next steps: 34 – 40, including 5 minutes discussion: 10 minutes [Total 90 minutes]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1690386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35</a:t>
            </a:fld>
            <a:endParaRPr lang="en-GB"/>
          </a:p>
        </p:txBody>
      </p:sp>
    </p:spTree>
    <p:extLst>
      <p:ext uri="{BB962C8B-B14F-4D97-AF65-F5344CB8AC3E}">
        <p14:creationId xmlns:p14="http://schemas.microsoft.com/office/powerpoint/2010/main" val="636653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40</a:t>
            </a:fld>
            <a:endParaRPr lang="en-GB"/>
          </a:p>
        </p:txBody>
      </p:sp>
    </p:spTree>
    <p:extLst>
      <p:ext uri="{BB962C8B-B14F-4D97-AF65-F5344CB8AC3E}">
        <p14:creationId xmlns:p14="http://schemas.microsoft.com/office/powerpoint/2010/main" val="1337480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t>42</a:t>
            </a:fld>
            <a:endParaRPr lang="en-GB"/>
          </a:p>
        </p:txBody>
      </p:sp>
    </p:spTree>
    <p:extLst>
      <p:ext uri="{BB962C8B-B14F-4D97-AF65-F5344CB8AC3E}">
        <p14:creationId xmlns:p14="http://schemas.microsoft.com/office/powerpoint/2010/main" val="3831489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Slides 2-5: Total time [10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5: 7 mins</a:t>
            </a:r>
          </a:p>
          <a:p>
            <a:r>
              <a:rPr lang="en-GB" sz="1200" b="1" kern="1200" dirty="0">
                <a:solidFill>
                  <a:schemeClr val="tx1"/>
                </a:solidFill>
                <a:effectLst/>
                <a:latin typeface="+mn-lt"/>
                <a:ea typeface="+mn-ea"/>
                <a:cs typeface="+mn-cs"/>
              </a:rPr>
              <a:t>Reflect on initial conceptions and practice in own schools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Initial reflection questions as a warm-up (1 min): 3 minutes to talk to your partner, 3 minutes for initial feedback</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Emphasise that literary text can be interpreted broadly, and that we will be considering them as authentic or semi-authentic texts that have potential intrinsic interest for learners.  Also that the manner in which we use such texts is a central consideration – of themselves they will not necessarily have a beneficial effect</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Through the session we aim to develop a deeper understanding of the answers to these questions and provide research evidence underpinnings </a:t>
            </a:r>
            <a:endParaRPr lang="en-GB" dirty="0"/>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23044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5573" y="4400549"/>
            <a:ext cx="6200383" cy="446787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Slides 6 – 8: 5 mins [Total – 15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mn-lt"/>
                <a:ea typeface="+mn-ea"/>
                <a:cs typeface="+mn-cs"/>
              </a:rPr>
              <a:t>Emphasise that although authentic/literary texts are included in key curriculum frameworks, the evidence for their beneficial effect is in fact limited, especially if we want to judge them </a:t>
            </a:r>
            <a:r>
              <a:rPr lang="en-GB" sz="900" b="1" u="sng" kern="1200" dirty="0">
                <a:solidFill>
                  <a:schemeClr val="tx1"/>
                </a:solidFill>
                <a:effectLst/>
                <a:latin typeface="+mn-lt"/>
                <a:ea typeface="+mn-ea"/>
                <a:cs typeface="+mn-cs"/>
              </a:rPr>
              <a:t>in comparison </a:t>
            </a:r>
            <a:r>
              <a:rPr lang="en-GB" sz="900" b="1" kern="1200" dirty="0">
                <a:solidFill>
                  <a:schemeClr val="tx1"/>
                </a:solidFill>
                <a:effectLst/>
                <a:latin typeface="+mn-lt"/>
                <a:ea typeface="+mn-ea"/>
                <a:cs typeface="+mn-cs"/>
              </a:rPr>
              <a:t>with less authentic/literary materials. Functional texts tend to be factual and their main purpose is to inform and/or persuade, rather than to stimulate an emotional or imaginative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mn-lt"/>
                <a:ea typeface="+mn-ea"/>
                <a:cs typeface="+mn-cs"/>
              </a:rPr>
              <a:t>Final bullet point – different opinions as to whether literature should be studied as ‘language’ (i.e. focus on vocabulary, grammar, comprehension) or as ‘literature’ (focus on personal response, interpretation, relating it to the reader’s personal life and feelings).  MFL textbooks, where any literature is included, tend to have a ‘language’ and factual information-gathering focus.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mn-lt"/>
                <a:ea typeface="+mn-ea"/>
                <a:cs typeface="+mn-cs"/>
              </a:rPr>
              <a:t>The KS3</a:t>
            </a:r>
            <a:r>
              <a:rPr lang="en-GB" sz="900" b="1" kern="1200" baseline="0" dirty="0">
                <a:solidFill>
                  <a:schemeClr val="tx1"/>
                </a:solidFill>
                <a:effectLst/>
                <a:latin typeface="+mn-lt"/>
                <a:ea typeface="+mn-ea"/>
                <a:cs typeface="+mn-cs"/>
              </a:rPr>
              <a:t> National Curriculum Programme of </a:t>
            </a:r>
            <a:r>
              <a:rPr lang="en-GB" sz="900" b="1" kern="1200" baseline="0" dirty="0" err="1">
                <a:solidFill>
                  <a:schemeClr val="tx1"/>
                </a:solidFill>
                <a:effectLst/>
                <a:latin typeface="+mn-lt"/>
                <a:ea typeface="+mn-ea"/>
                <a:cs typeface="+mn-cs"/>
              </a:rPr>
              <a:t>Study:“</a:t>
            </a:r>
            <a:r>
              <a:rPr lang="en-GB" sz="900" b="1" kern="1200" dirty="0" err="1">
                <a:solidFill>
                  <a:schemeClr val="tx1"/>
                </a:solidFill>
                <a:effectLst/>
                <a:latin typeface="+mn-lt"/>
                <a:ea typeface="+mn-ea"/>
                <a:cs typeface="+mn-cs"/>
              </a:rPr>
              <a:t>read</a:t>
            </a:r>
            <a:r>
              <a:rPr lang="en-GB" sz="900" b="1" kern="1200" dirty="0">
                <a:solidFill>
                  <a:schemeClr val="tx1"/>
                </a:solidFill>
                <a:effectLst/>
                <a:latin typeface="+mn-lt"/>
                <a:ea typeface="+mn-ea"/>
                <a:cs typeface="+mn-cs"/>
              </a:rPr>
              <a:t> literary texts in the language, such as stories, songs, poems and letters, </a:t>
            </a:r>
            <a:r>
              <a:rPr lang="en-GB" sz="900" kern="1200" dirty="0">
                <a:solidFill>
                  <a:schemeClr val="tx1"/>
                </a:solidFill>
                <a:effectLst/>
                <a:latin typeface="+mn-lt"/>
                <a:ea typeface="+mn-ea"/>
                <a:cs typeface="+mn-cs"/>
              </a:rPr>
              <a:t>to stimulate ideas, develop creative expression and expand understanding of the language and culture.”</a:t>
            </a:r>
            <a:br>
              <a:rPr lang="en-GB" sz="900" kern="1200" dirty="0">
                <a:solidFill>
                  <a:schemeClr val="tx1"/>
                </a:solidFill>
                <a:effectLst/>
                <a:latin typeface="+mn-lt"/>
                <a:ea typeface="+mn-ea"/>
                <a:cs typeface="+mn-cs"/>
              </a:rPr>
            </a:br>
            <a:r>
              <a:rPr lang="en-GB" sz="900" dirty="0">
                <a:effectLst/>
                <a:latin typeface="Arial" panose="020B0604020202020204" pitchFamily="34" charset="0"/>
                <a:ea typeface="Calibri" panose="020F0502020204030204" pitchFamily="34" charset="0"/>
              </a:rPr>
              <a:t>[1] The national curriculum programmes of study 2014</a:t>
            </a:r>
            <a:br>
              <a:rPr lang="en-GB" sz="900" dirty="0">
                <a:effectLst/>
                <a:latin typeface="Arial" panose="020B0604020202020204" pitchFamily="34" charset="0"/>
                <a:ea typeface="Calibri" panose="020F0502020204030204" pitchFamily="34" charset="0"/>
              </a:rPr>
            </a:br>
            <a:r>
              <a:rPr lang="en-GB" sz="900" u="sng" dirty="0">
                <a:solidFill>
                  <a:srgbClr val="0563C1"/>
                </a:solidFill>
                <a:effectLst/>
                <a:latin typeface="Arial" panose="020B0604020202020204" pitchFamily="34" charset="0"/>
                <a:ea typeface="Calibri" panose="020F0502020204030204" pitchFamily="34" charset="0"/>
                <a:hlinkClick r:id="rId3"/>
              </a:rPr>
              <a:t>https://www.gov.uk/government/uploads/system/uploads/attachment_data/file/210969/NC_framework_document_-_FINAL.pdf</a:t>
            </a:r>
            <a:r>
              <a:rPr lang="en-GB" sz="900" dirty="0">
                <a:effectLst/>
                <a:latin typeface="Arial" panose="020B0604020202020204" pitchFamily="34" charset="0"/>
                <a:ea typeface="Calibri" panose="020F0502020204030204" pitchFamily="34" charset="0"/>
              </a:rPr>
              <a:t> </a:t>
            </a:r>
            <a:endParaRPr lang="en-GB"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r>
              <a:rPr lang="en-GB" sz="900" b="1" dirty="0"/>
              <a:t>According to the draft GSSE criteria for teaching from September 2016 </a:t>
            </a:r>
            <a:r>
              <a:rPr lang="en-GB" sz="900" b="1" baseline="30000" dirty="0"/>
              <a:t>[2]</a:t>
            </a:r>
            <a:r>
              <a:rPr lang="en-GB" sz="900" b="1" dirty="0"/>
              <a:t>, in reading, students at GCSE level will be expected </a:t>
            </a:r>
            <a:r>
              <a:rPr lang="en-GB" sz="900" b="1" dirty="0" err="1"/>
              <a:t>to:</a:t>
            </a:r>
            <a:r>
              <a:rPr lang="en-GB" sz="900" dirty="0" err="1"/>
              <a:t>“deduce</a:t>
            </a:r>
            <a:r>
              <a:rPr lang="en-GB" sz="900" dirty="0"/>
              <a:t> meaning from a variety of short and longer written texts from a range of specified contexts, </a:t>
            </a:r>
            <a:r>
              <a:rPr lang="en-GB" sz="900" b="1" i="1" dirty="0"/>
              <a:t>including authentic sources</a:t>
            </a:r>
            <a:r>
              <a:rPr lang="en-GB" sz="900" dirty="0"/>
              <a:t> involving some complex language and unfamiliar material, as well as short narratives and authentic material addressing a wide range of relevant contemporary and cultural themes </a:t>
            </a:r>
            <a:br>
              <a:rPr lang="en-GB" sz="900" dirty="0"/>
            </a:br>
            <a:endParaRPr lang="en-GB" sz="900" dirty="0"/>
          </a:p>
          <a:p>
            <a:pPr lvl="0"/>
            <a:r>
              <a:rPr lang="en-GB" sz="900" dirty="0"/>
              <a:t>recognise and respond to key information, important themes and ideas in more extended written text and authentic sources, including some extracts from </a:t>
            </a:r>
            <a:r>
              <a:rPr lang="en-GB" sz="900" b="1" i="1" dirty="0"/>
              <a:t>relevant abridged or adapted literary texts”</a:t>
            </a:r>
            <a:endParaRPr lang="en-GB" sz="900" i="1" dirty="0"/>
          </a:p>
          <a:p>
            <a:br>
              <a:rPr lang="en-GB" sz="900" dirty="0"/>
            </a:br>
            <a:r>
              <a:rPr lang="en-GB" sz="900" dirty="0"/>
              <a:t>Elsewhere in the same document, literary texts are further explained:</a:t>
            </a:r>
            <a:br>
              <a:rPr lang="en-GB" sz="900" dirty="0"/>
            </a:br>
            <a:br>
              <a:rPr lang="en-GB" sz="900" dirty="0"/>
            </a:br>
            <a:r>
              <a:rPr lang="en-GB" sz="900" dirty="0"/>
              <a:t>'literary texts can include </a:t>
            </a:r>
            <a:r>
              <a:rPr lang="en-GB" sz="900" b="1" i="1" dirty="0"/>
              <a:t>extracts and excerpts, adapted and abridged as appropriate, from poems, letters, short stories, essays, novels or plays from contemporary and historical sources, subject to copyright'. </a:t>
            </a:r>
            <a:endParaRPr lang="en-GB" sz="900" i="1"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sz="900" kern="1200" dirty="0">
                <a:solidFill>
                  <a:schemeClr val="tx1"/>
                </a:solidFill>
                <a:effectLst/>
                <a:latin typeface="+mn-lt"/>
                <a:ea typeface="+mn-ea"/>
                <a:cs typeface="+mn-cs"/>
              </a:rPr>
            </a:br>
            <a:r>
              <a:rPr lang="en-GB" sz="900" dirty="0">
                <a:solidFill>
                  <a:srgbClr val="000000"/>
                </a:solidFill>
                <a:ea typeface="Calibri" panose="020F0502020204030204" pitchFamily="34" charset="0"/>
              </a:rPr>
              <a:t>[2] Reference: DFE-00348-2014</a:t>
            </a:r>
            <a:br>
              <a:rPr lang="en-GB" sz="900" dirty="0">
                <a:solidFill>
                  <a:srgbClr val="000000"/>
                </a:solidFill>
                <a:ea typeface="Calibri" panose="020F0502020204030204" pitchFamily="34" charset="0"/>
              </a:rPr>
            </a:br>
            <a:r>
              <a:rPr lang="en-GB" sz="900" dirty="0">
                <a:solidFill>
                  <a:srgbClr val="000000"/>
                </a:solidFill>
                <a:ea typeface="Calibri" panose="020F0502020204030204" pitchFamily="34" charset="0"/>
              </a:rPr>
              <a:t>Modern languages GCSE subject content (DFE, 2014) </a:t>
            </a:r>
            <a:r>
              <a:rPr lang="en-GB" sz="900" u="sng" dirty="0">
                <a:solidFill>
                  <a:srgbClr val="000000"/>
                </a:solidFill>
                <a:ea typeface="Calibri" panose="020F0502020204030204" pitchFamily="34" charset="0"/>
                <a:hlinkClick r:id="rId4"/>
              </a:rPr>
              <a:t>www.gov.uk/government/publications</a:t>
            </a:r>
            <a:r>
              <a:rPr lang="en-GB" sz="900" dirty="0">
                <a:solidFill>
                  <a:srgbClr val="000000"/>
                </a:solidFill>
                <a:ea typeface="Calibri" panose="020F0502020204030204" pitchFamily="34" charset="0"/>
              </a:rPr>
              <a:t>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126976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Slides 7 -8 [4 mins]</a:t>
            </a:r>
          </a:p>
          <a:p>
            <a:r>
              <a:rPr lang="en-GB" dirty="0"/>
              <a:t> – There is however a strong rationale to suggest that the use of literary/authentic texts has the potential to have a benefit on motivation for MFL, based on what we know from research about what motivates/demotivates learners in our contexts.</a:t>
            </a:r>
          </a:p>
          <a:p>
            <a:endParaRPr lang="en-GB" dirty="0"/>
          </a:p>
          <a:p>
            <a:r>
              <a:rPr lang="en-GB" dirty="0"/>
              <a:t>Remind STs of quote from Phonics presentation (</a:t>
            </a:r>
            <a:r>
              <a:rPr lang="en-GB" dirty="0" err="1"/>
              <a:t>Dombey</a:t>
            </a:r>
            <a:r>
              <a:rPr lang="en-GB" dirty="0"/>
              <a:t>)</a:t>
            </a:r>
          </a:p>
          <a:p>
            <a:endParaRPr lang="en-GB" dirty="0"/>
          </a:p>
          <a:p>
            <a:r>
              <a:rPr lang="en-GB" dirty="0"/>
              <a:t>Definition:</a:t>
            </a:r>
            <a:r>
              <a:rPr lang="en-GB" baseline="0" dirty="0"/>
              <a:t> S</a:t>
            </a:r>
            <a:r>
              <a:rPr lang="en-GB" dirty="0"/>
              <a:t>elf-efficacy means confidence in one’s ability to perform a very specific task.</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936352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Emotions and how learners feel about things are often neglected in language classrooms; language teaching has the potential to motivate by connecting more with learners’ emotions in the way that other subjects may do.  Encouraging empathy, intercultural understanding and creativity are all important aspects of language learning and literary/authentic texts open up possibilities for that.</a:t>
            </a:r>
          </a:p>
          <a:p>
            <a:endParaRPr lang="en-GB" dirty="0"/>
          </a:p>
          <a:p>
            <a:r>
              <a:rPr lang="en-GB" dirty="0"/>
              <a:t>However,  the manner of use is crucial – needs to be re-emphasised as studies such as Donato and Brooks (2004) showed that there was minimal interaction among learners in a Spanish department in a US university ( 5 lessons analysed) when teachers just asked ‘display’ questions about literary texts  (i.e. questions where the teacher knows the answer, often about factual points of information). They found a preponderance of teacher talk (80% of the time) and short spoken answers from learners.   Nguyen (2016)  - </a:t>
            </a:r>
            <a:r>
              <a:rPr lang="en-GB" sz="1200" b="0" i="0" kern="1200" dirty="0">
                <a:solidFill>
                  <a:schemeClr val="tx1"/>
                </a:solidFill>
                <a:effectLst/>
                <a:latin typeface="+mn-lt"/>
                <a:ea typeface="+mn-ea"/>
                <a:cs typeface="+mn-cs"/>
              </a:rPr>
              <a:t>48 students  in an undergraduate English Language Teaching programme at a university in Vietnam. Using literary texts as a basis for discussion and self-expression prompted a range of ‘polarised’ responses – while 60% were positive, others were ambivalent or negative – issues raised were difficulty in expressing themselves, unused to greater independence, preferring to focus on exam-related work.  In other words, literature does not always generate a positive response and individual learners will respond differently.</a:t>
            </a:r>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4289754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Handout 1: Research summary </a:t>
            </a:r>
            <a:r>
              <a:rPr lang="en-GB" b="1" dirty="0" err="1"/>
              <a:t>Paran</a:t>
            </a:r>
            <a:r>
              <a:rPr lang="en-GB" b="1" dirty="0"/>
              <a:t> (2008)</a:t>
            </a:r>
            <a:endParaRPr lang="en-GB" sz="1200" dirty="0"/>
          </a:p>
          <a:p>
            <a:r>
              <a:rPr lang="en-GB" sz="1200" dirty="0"/>
              <a:t>Allow 5 mins  to read [Total time: 10 mins]</a:t>
            </a:r>
          </a:p>
          <a:p>
            <a:endParaRPr lang="en-GB" sz="1200" dirty="0"/>
          </a:p>
          <a:p>
            <a:r>
              <a:rPr lang="en-GB" sz="1200" dirty="0"/>
              <a:t>Ask teachers what conclusions they draw from the study. Key points are:</a:t>
            </a:r>
          </a:p>
          <a:p>
            <a:endParaRPr lang="en-GB" sz="1200" dirty="0"/>
          </a:p>
          <a:p>
            <a:pPr lvl="0"/>
            <a:r>
              <a:rPr lang="en-US" sz="1200" kern="1200" dirty="0">
                <a:solidFill>
                  <a:schemeClr val="tx1"/>
                </a:solidFill>
                <a:effectLst/>
                <a:latin typeface="+mn-lt"/>
                <a:ea typeface="+mn-ea"/>
                <a:cs typeface="+mn-cs"/>
              </a:rPr>
              <a:t>-using literature in foreign language classrooms can lead to heightened responsiveness, emotional engagement and feelings of authenticity in the tasks used.</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-Most learning seems to occur when the teacher promotes meaningful interaction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-Less effective if lessons are dominated by teachers, leaving little time or opportunity for students to participate actively in class.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-Gap-fill exercises and those giving learners a clear framework to work within can be effective</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-Other useful techniques: diaries to respond to texts read, video and audio recording of the texts covered, web-resources.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effect of using literature very much depends on how it is used - should the focus be on the language or the literature itself?</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and teachers have exhibited mixed attitudes towards the use of literature in language classes, but enjoyment and benefit are reported even if learners have found reading literature challenging.</a:t>
            </a:r>
            <a:endParaRPr lang="en-GB" sz="1200" kern="1200" dirty="0">
              <a:solidFill>
                <a:schemeClr val="tx1"/>
              </a:solidFill>
              <a:effectLst/>
              <a:latin typeface="+mn-lt"/>
              <a:ea typeface="+mn-ea"/>
              <a:cs typeface="+mn-cs"/>
            </a:endParaRPr>
          </a:p>
          <a:p>
            <a:endParaRPr lang="en-GB" sz="1200" dirty="0"/>
          </a:p>
          <a:p>
            <a:endParaRPr lang="en-GB" sz="1200" dirty="0"/>
          </a:p>
          <a:p>
            <a:r>
              <a:rPr lang="en-GB" sz="1200" dirty="0"/>
              <a:t> Reiterate that previous research has focused on non-linguistic outcomes from literary/authentic texts – e.g. motivational responses, greater intercultural understanding and empathy, but less on actual language learning.</a:t>
            </a:r>
          </a:p>
          <a:p>
            <a:endParaRPr lang="en-GB" sz="1200" dirty="0"/>
          </a:p>
          <a:p>
            <a:r>
              <a:rPr lang="en-GB" sz="1200" dirty="0"/>
              <a:t>Slides 10 and 11 give examples of studies where there was some evidence of linguistic learning following working with texts, using texts that were authentic or semi-authentic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27383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3D9823-DFFD-455E-9B32-C45A35077128}"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39628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06/08/2020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06/08/2020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06/08/2020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06/08/2020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06/08/2020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oasis-database.org/concern/summaries/nc580m68d?locale=en"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asis-database.org/concern/summaries/h989r323x?locale=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MslVuAPNrK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asis-database.org/concern/summaries/79407x266?locale=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oasis-database.org/concern/summaries/z316q164g?locale=e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asis-database.org/concern/summaries/np193916n?locale=e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oasis-database.org/concern/summaries/nc580m68d?locale=en" TargetMode="External"/><Relationship Id="rId4" Type="http://schemas.openxmlformats.org/officeDocument/2006/relationships/hyperlink" Target="https://oasis-database.org/concern/summaries/p5547r37h?locale=e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discovery.ucl.ac.uk/10019165/"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080/17501229.2014.932361" TargetMode="External"/><Relationship Id="rId7" Type="http://schemas.openxmlformats.org/officeDocument/2006/relationships/hyperlink" Target="https://doi.org/10.1111/modl.12146" TargetMode="External"/><Relationship Id="rId2" Type="http://schemas.openxmlformats.org/officeDocument/2006/relationships/hyperlink" Target="https://www.scilt.org.uk/Portals/24/Library/slr/issues/33/33-02%20Hofweber-Graham.pdf" TargetMode="External"/><Relationship Id="rId1" Type="http://schemas.openxmlformats.org/officeDocument/2006/relationships/slideLayout" Target="../slideLayouts/slideLayout2.xml"/><Relationship Id="rId6" Type="http://schemas.openxmlformats.org/officeDocument/2006/relationships/hyperlink" Target="https://onlinelibrary.wiley.com/journal/15404781" TargetMode="External"/><Relationship Id="rId5" Type="http://schemas.openxmlformats.org/officeDocument/2006/relationships/hyperlink" Target="https://doi.org/10.1177/1362168808089921" TargetMode="External"/><Relationship Id="rId4" Type="http://schemas.openxmlformats.org/officeDocument/2006/relationships/hyperlink" Target="http://journals.sagepub.com/home/ltr"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asis-database.org/concern/summaries/0g354f20t?locale=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oasis-database.org/concern/summaries/n296wz13w?locale=e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asis-database.org/concern/summaries/m039k4946?locale=en"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descr="background rectangle"/>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198034" y="1295997"/>
            <a:ext cx="10363200" cy="2387600"/>
          </a:xfrm>
        </p:spPr>
        <p:txBody>
          <a:bodyPr/>
          <a:lstStyle/>
          <a:p>
            <a:pPr lvl="0" algn="l">
              <a:lnSpc>
                <a:spcPct val="100000"/>
              </a:lnSpc>
              <a:spcBef>
                <a:spcPts val="0"/>
              </a:spcBef>
            </a:pPr>
            <a:r>
              <a:rPr lang="en-GB" sz="4000" b="1" dirty="0">
                <a:solidFill>
                  <a:prstClr val="white"/>
                </a:solidFill>
                <a:ea typeface="+mn-ea"/>
                <a:cs typeface="+mn-cs"/>
              </a:rPr>
              <a:t>Meaningful practice II:</a:t>
            </a:r>
            <a:br>
              <a:rPr lang="en-GB" sz="4000" b="1" dirty="0">
                <a:solidFill>
                  <a:prstClr val="white"/>
                </a:solidFill>
                <a:ea typeface="+mn-ea"/>
                <a:cs typeface="+mn-cs"/>
              </a:rPr>
            </a:br>
            <a:endParaRPr lang="en-GB" dirty="0"/>
          </a:p>
        </p:txBody>
      </p:sp>
      <p:sp>
        <p:nvSpPr>
          <p:cNvPr id="3" name="Subtitle 2"/>
          <p:cNvSpPr>
            <a:spLocks noGrp="1"/>
          </p:cNvSpPr>
          <p:nvPr>
            <p:ph type="subTitle" idx="1"/>
          </p:nvPr>
        </p:nvSpPr>
        <p:spPr>
          <a:xfrm>
            <a:off x="198034" y="2589561"/>
            <a:ext cx="7536266" cy="1455707"/>
          </a:xfrm>
        </p:spPr>
        <p:txBody>
          <a:bodyPr/>
          <a:lstStyle/>
          <a:p>
            <a:pPr lvl="0" algn="l">
              <a:lnSpc>
                <a:spcPct val="100000"/>
              </a:lnSpc>
              <a:spcBef>
                <a:spcPts val="0"/>
              </a:spcBef>
            </a:pPr>
            <a:r>
              <a:rPr lang="en-GB" sz="3200" i="1" dirty="0">
                <a:solidFill>
                  <a:prstClr val="white"/>
                </a:solidFill>
              </a:rPr>
              <a:t>Using, adapting (and creating) literary and other challenging texts</a:t>
            </a:r>
          </a:p>
          <a:p>
            <a:endParaRPr lang="en-GB" dirty="0"/>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2" name="Google Shape;64;p1">
            <a:extLst>
              <a:ext uri="{FF2B5EF4-FFF2-40B4-BE49-F238E27FC236}">
                <a16:creationId xmlns:a16="http://schemas.microsoft.com/office/drawing/2014/main" id="{B5CC01D1-1026-B143-B4F1-484B764997C1}"/>
              </a:ext>
            </a:extLst>
          </p:cNvPr>
          <p:cNvSpPr txBox="1"/>
          <p:nvPr/>
        </p:nvSpPr>
        <p:spPr>
          <a:xfrm>
            <a:off x="201992" y="5562003"/>
            <a:ext cx="7075875" cy="709597"/>
          </a:xfrm>
          <a:prstGeom prst="rect">
            <a:avLst/>
          </a:prstGeom>
          <a:noFill/>
          <a:ln>
            <a:noFill/>
          </a:ln>
        </p:spPr>
        <p:txBody>
          <a:bodyPr spcFirstLastPara="1" wrap="square" lIns="91425" tIns="45700" rIns="91425" bIns="45700" anchor="ctr" anchorCtr="0">
            <a:noAutofit/>
          </a:bodyPr>
          <a:lstStyle/>
          <a:p>
            <a:pPr>
              <a:lnSpc>
                <a:spcPct val="90000"/>
              </a:lnSpc>
              <a:buClr>
                <a:srgbClr val="FFFFFF"/>
              </a:buClr>
              <a:buSzPts val="1400"/>
            </a:pPr>
            <a:r>
              <a:rPr lang="en-GB" dirty="0">
                <a:solidFill>
                  <a:schemeClr val="bg1"/>
                </a:solidFill>
                <a:latin typeface="Century Gothic" panose="020B0502020202020204" pitchFamily="34" charset="0"/>
              </a:rPr>
              <a:t>Suzanne Graham </a:t>
            </a:r>
          </a:p>
          <a:p>
            <a:pPr>
              <a:lnSpc>
                <a:spcPct val="90000"/>
              </a:lnSpc>
              <a:buClr>
                <a:srgbClr val="FFFFFF"/>
              </a:buClr>
              <a:buSzPts val="1400"/>
            </a:pPr>
            <a:r>
              <a:rPr lang="en-GB" dirty="0">
                <a:solidFill>
                  <a:schemeClr val="bg1"/>
                </a:solidFill>
                <a:latin typeface="Century Gothic" panose="020B0502020202020204" pitchFamily="34" charset="0"/>
              </a:rPr>
              <a:t>with </a:t>
            </a:r>
            <a:r>
              <a:rPr lang="en-GB">
                <a:solidFill>
                  <a:schemeClr val="bg1"/>
                </a:solidFill>
                <a:latin typeface="Century Gothic" panose="020B0502020202020204" pitchFamily="34" charset="0"/>
              </a:rPr>
              <a:t>Rachel Hawkes &amp; </a:t>
            </a:r>
            <a:r>
              <a:rPr lang="en-GB" dirty="0">
                <a:solidFill>
                  <a:schemeClr val="bg1"/>
                </a:solidFill>
                <a:latin typeface="Century Gothic" panose="020B0502020202020204" pitchFamily="34" charset="0"/>
                <a:ea typeface="Century Gothic"/>
                <a:cs typeface="Century Gothic"/>
                <a:sym typeface="Century Gothic"/>
              </a:rPr>
              <a:t>Emma Marsden</a:t>
            </a:r>
            <a:endParaRPr lang="en-GB" dirty="0">
              <a:solidFill>
                <a:srgbClr val="FFFFFF"/>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FFFFFF"/>
              </a:buClr>
              <a:buSzPts val="1400"/>
              <a:buFont typeface="Century Gothic"/>
              <a:buNone/>
            </a:pPr>
            <a:endParaRPr lang="en-GB" dirty="0">
              <a:solidFill>
                <a:srgbClr val="FFFFFF"/>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FFFFFF"/>
              </a:buClr>
              <a:buSzPts val="1400"/>
              <a:buFont typeface="Century Gothic"/>
              <a:buNone/>
            </a:pPr>
            <a:r>
              <a:rPr lang="en-GB" dirty="0">
                <a:solidFill>
                  <a:srgbClr val="FFFFFF"/>
                </a:solidFill>
                <a:latin typeface="Century Gothic"/>
                <a:ea typeface="Century Gothic"/>
                <a:cs typeface="Century Gothic"/>
                <a:sym typeface="Century Gothic"/>
              </a:rPr>
              <a:t>Last updated: 25/11/19</a:t>
            </a:r>
            <a:br>
              <a:rPr lang="en-GB" sz="1600" b="0" i="0" u="none" strike="noStrike" cap="none" dirty="0">
                <a:solidFill>
                  <a:srgbClr val="FFFFFF"/>
                </a:solidFill>
                <a:latin typeface="Century Gothic"/>
                <a:ea typeface="Century Gothic"/>
                <a:cs typeface="Century Gothic"/>
                <a:sym typeface="Century Gothic"/>
              </a:rPr>
            </a:br>
            <a:endParaRPr sz="1600" b="0" i="0" u="none" strike="noStrike" cap="none" dirty="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3933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1922" y="34113"/>
            <a:ext cx="10515600" cy="1325563"/>
          </a:xfrm>
        </p:spPr>
        <p:txBody>
          <a:bodyPr/>
          <a:lstStyle/>
          <a:p>
            <a:pPr lvl="0">
              <a:lnSpc>
                <a:spcPct val="100000"/>
              </a:lnSpc>
              <a:spcBef>
                <a:spcPts val="0"/>
              </a:spcBef>
            </a:pPr>
            <a:r>
              <a:rPr lang="en-GB" sz="2400" b="1" i="1" dirty="0">
                <a:solidFill>
                  <a:srgbClr val="4472C4">
                    <a:lumMod val="50000"/>
                  </a:srgbClr>
                </a:solidFill>
                <a:ea typeface="+mn-ea"/>
                <a:cs typeface="Calibri" panose="020F0502020204030204" pitchFamily="34" charset="0"/>
              </a:rPr>
              <a:t>Linguistic outcomes</a:t>
            </a:r>
            <a:br>
              <a:rPr lang="en-GB" sz="2400" b="1" dirty="0">
                <a:solidFill>
                  <a:srgbClr val="4472C4">
                    <a:lumMod val="50000"/>
                  </a:srgbClr>
                </a:solidFill>
                <a:ea typeface="+mn-ea"/>
                <a:cs typeface="Calibri" panose="020F0502020204030204" pitchFamily="34" charset="0"/>
              </a:rPr>
            </a:br>
            <a:endParaRPr lang="en-GB" dirty="0"/>
          </a:p>
        </p:txBody>
      </p:sp>
      <p:sp>
        <p:nvSpPr>
          <p:cNvPr id="5" name="TextBox 4"/>
          <p:cNvSpPr txBox="1"/>
          <p:nvPr/>
        </p:nvSpPr>
        <p:spPr>
          <a:xfrm>
            <a:off x="3866760" y="435285"/>
            <a:ext cx="4525603" cy="523220"/>
          </a:xfrm>
          <a:prstGeom prst="rect">
            <a:avLst/>
          </a:prstGeom>
          <a:solidFill>
            <a:srgbClr val="FF9966">
              <a:alpha val="87000"/>
            </a:srgbClr>
          </a:solidFill>
        </p:spPr>
        <p:txBody>
          <a:bodyPr wrap="square" rtlCol="0">
            <a:spAutoFit/>
          </a:bodyPr>
          <a:lstStyle/>
          <a:p>
            <a:pPr algn="ctr"/>
            <a:r>
              <a:rPr lang="en-GB" sz="2800" b="1" dirty="0">
                <a:solidFill>
                  <a:srgbClr val="4472C4">
                    <a:lumMod val="50000"/>
                  </a:srgbClr>
                </a:solidFill>
                <a:latin typeface="Century Gothic" panose="020B0502020202020204" pitchFamily="34" charset="0"/>
              </a:rPr>
              <a:t>Study by Maxim (2002)</a:t>
            </a:r>
          </a:p>
        </p:txBody>
      </p:sp>
      <p:sp>
        <p:nvSpPr>
          <p:cNvPr id="2" name="TextBox 1"/>
          <p:cNvSpPr txBox="1"/>
          <p:nvPr/>
        </p:nvSpPr>
        <p:spPr>
          <a:xfrm>
            <a:off x="328772" y="1222808"/>
            <a:ext cx="11369242" cy="2246769"/>
          </a:xfrm>
          <a:prstGeom prst="rect">
            <a:avLst/>
          </a:prstGeom>
          <a:noFill/>
        </p:spPr>
        <p:txBody>
          <a:bodyPr wrap="square">
            <a:spAutoFit/>
          </a:bodyPr>
          <a:lstStyle/>
          <a:p>
            <a:pPr>
              <a:spcBef>
                <a:spcPts val="600"/>
              </a:spcBef>
              <a:spcAft>
                <a:spcPts val="600"/>
              </a:spcAft>
              <a:defRPr/>
            </a:pPr>
            <a:r>
              <a:rPr lang="en-GB" sz="2800" b="1" dirty="0">
                <a:solidFill>
                  <a:srgbClr val="EE6000"/>
                </a:solidFill>
                <a:latin typeface="Century Gothic" panose="020B0502020202020204" pitchFamily="34" charset="0"/>
                <a:cs typeface="Calibri" panose="020F0502020204030204" pitchFamily="34" charset="0"/>
              </a:rPr>
              <a:t>Method. </a:t>
            </a:r>
            <a:r>
              <a:rPr lang="en-GB" sz="2800" dirty="0">
                <a:solidFill>
                  <a:srgbClr val="4472C4">
                    <a:lumMod val="50000"/>
                  </a:srgbClr>
                </a:solidFill>
                <a:latin typeface="Century Gothic" panose="020B0502020202020204" pitchFamily="34" charset="0"/>
              </a:rPr>
              <a:t>Beginner learners of German in a US university (after four weeks of daily study). One group read a novel together in class across 10 weeks. A control group studied simpler textbook readings. Assessed through departmental exams and pre-test and post-test.</a:t>
            </a:r>
          </a:p>
        </p:txBody>
      </p:sp>
      <p:sp>
        <p:nvSpPr>
          <p:cNvPr id="3" name="TextBox 2"/>
          <p:cNvSpPr txBox="1"/>
          <p:nvPr/>
        </p:nvSpPr>
        <p:spPr>
          <a:xfrm>
            <a:off x="383569" y="3698757"/>
            <a:ext cx="10339228" cy="954107"/>
          </a:xfrm>
          <a:prstGeom prst="rect">
            <a:avLst/>
          </a:prstGeom>
          <a:noFill/>
        </p:spPr>
        <p:txBody>
          <a:bodyPr wrap="square">
            <a:spAutoFit/>
          </a:bodyPr>
          <a:lstStyle/>
          <a:p>
            <a:pPr>
              <a:spcBef>
                <a:spcPts val="600"/>
              </a:spcBef>
              <a:spcAft>
                <a:spcPts val="600"/>
              </a:spcAft>
              <a:defRPr/>
            </a:pPr>
            <a:r>
              <a:rPr lang="en-GB" sz="2800" b="1" dirty="0">
                <a:solidFill>
                  <a:srgbClr val="EE6000"/>
                </a:solidFill>
                <a:latin typeface="Century Gothic" panose="020B0502020202020204" pitchFamily="34" charset="0"/>
                <a:cs typeface="Calibri" panose="020F0502020204030204" pitchFamily="34" charset="0"/>
              </a:rPr>
              <a:t>Findings.</a:t>
            </a:r>
            <a:r>
              <a:rPr lang="en-GB" sz="2800" dirty="0">
                <a:solidFill>
                  <a:srgbClr val="EE6000"/>
                </a:solidFill>
                <a:latin typeface="Century Gothic" panose="020B0502020202020204" pitchFamily="34" charset="0"/>
                <a:cs typeface="Calibri" panose="020F0502020204030204" pitchFamily="34" charset="0"/>
              </a:rPr>
              <a:t> </a:t>
            </a:r>
            <a:r>
              <a:rPr lang="en-GB" sz="2800" dirty="0">
                <a:solidFill>
                  <a:srgbClr val="4472C4">
                    <a:lumMod val="50000"/>
                  </a:srgbClr>
                </a:solidFill>
                <a:latin typeface="Century Gothic" panose="020B0502020202020204" pitchFamily="34" charset="0"/>
              </a:rPr>
              <a:t>The literature group did as well as the control group on most tests, including vocabulary.</a:t>
            </a:r>
          </a:p>
        </p:txBody>
      </p:sp>
      <p:sp>
        <p:nvSpPr>
          <p:cNvPr id="4" name="TextBox 3"/>
          <p:cNvSpPr txBox="1"/>
          <p:nvPr/>
        </p:nvSpPr>
        <p:spPr>
          <a:xfrm>
            <a:off x="383569" y="5189822"/>
            <a:ext cx="11077962" cy="954107"/>
          </a:xfrm>
          <a:prstGeom prst="rect">
            <a:avLst/>
          </a:prstGeom>
          <a:noFill/>
        </p:spPr>
        <p:txBody>
          <a:bodyPr wrap="square">
            <a:spAutoFit/>
          </a:bodyPr>
          <a:lstStyle/>
          <a:p>
            <a:pPr>
              <a:spcBef>
                <a:spcPts val="600"/>
              </a:spcBef>
              <a:spcAft>
                <a:spcPts val="600"/>
              </a:spcAft>
              <a:defRPr/>
            </a:pPr>
            <a:r>
              <a:rPr lang="en-GB" sz="2800" b="1" dirty="0">
                <a:solidFill>
                  <a:srgbClr val="EE6000"/>
                </a:solidFill>
                <a:latin typeface="Century Gothic" panose="020B0502020202020204" pitchFamily="34" charset="0"/>
                <a:cs typeface="Calibri" panose="020F0502020204030204" pitchFamily="34" charset="0"/>
              </a:rPr>
              <a:t>Limitations. </a:t>
            </a:r>
            <a:r>
              <a:rPr lang="en-GB" sz="2800" dirty="0">
                <a:solidFill>
                  <a:srgbClr val="4472C4">
                    <a:lumMod val="50000"/>
                  </a:srgbClr>
                </a:solidFill>
                <a:latin typeface="Century Gothic" panose="020B0502020202020204" pitchFamily="34" charset="0"/>
                <a:cs typeface="Calibri" panose="020F0502020204030204" pitchFamily="34" charset="0"/>
              </a:rPr>
              <a:t>University learners; impact on oral proficiency not assessed</a:t>
            </a:r>
          </a:p>
        </p:txBody>
      </p:sp>
    </p:spTree>
    <p:extLst>
      <p:ext uri="{BB962C8B-B14F-4D97-AF65-F5344CB8AC3E}">
        <p14:creationId xmlns:p14="http://schemas.microsoft.com/office/powerpoint/2010/main" val="426333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uild="p"/>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FB765-D3BE-4948-82CD-57FC94058701}"/>
              </a:ext>
            </a:extLst>
          </p:cNvPr>
          <p:cNvSpPr>
            <a:spLocks noGrp="1"/>
          </p:cNvSpPr>
          <p:nvPr>
            <p:ph type="title"/>
          </p:nvPr>
        </p:nvSpPr>
        <p:spPr>
          <a:xfrm>
            <a:off x="207240" y="151080"/>
            <a:ext cx="10515600" cy="1325563"/>
          </a:xfrm>
        </p:spPr>
        <p:txBody>
          <a:bodyPr/>
          <a:lstStyle/>
          <a:p>
            <a:pPr lvl="0">
              <a:lnSpc>
                <a:spcPct val="100000"/>
              </a:lnSpc>
              <a:spcBef>
                <a:spcPts val="0"/>
              </a:spcBef>
            </a:pPr>
            <a:r>
              <a:rPr lang="en-GB" sz="2400" b="1" i="1" dirty="0">
                <a:solidFill>
                  <a:srgbClr val="4472C4">
                    <a:lumMod val="50000"/>
                  </a:srgbClr>
                </a:solidFill>
                <a:ea typeface="+mn-ea"/>
                <a:cs typeface="Calibri" panose="020F0502020204030204" pitchFamily="34" charset="0"/>
              </a:rPr>
              <a:t>Linguistic outcomes</a:t>
            </a:r>
            <a:br>
              <a:rPr lang="en-GB" sz="2400" b="1" dirty="0">
                <a:solidFill>
                  <a:srgbClr val="4472C4">
                    <a:lumMod val="50000"/>
                  </a:srgbClr>
                </a:solidFill>
                <a:ea typeface="+mn-ea"/>
                <a:cs typeface="Calibri" panose="020F0502020204030204" pitchFamily="34" charset="0"/>
              </a:rPr>
            </a:br>
            <a:endParaRPr lang="en-US" dirty="0"/>
          </a:p>
        </p:txBody>
      </p:sp>
      <p:sp>
        <p:nvSpPr>
          <p:cNvPr id="9" name="TextBox 8"/>
          <p:cNvSpPr txBox="1"/>
          <p:nvPr/>
        </p:nvSpPr>
        <p:spPr>
          <a:xfrm>
            <a:off x="3581336" y="400219"/>
            <a:ext cx="5282248" cy="523220"/>
          </a:xfrm>
          <a:prstGeom prst="rect">
            <a:avLst/>
          </a:prstGeom>
          <a:solidFill>
            <a:srgbClr val="FF9966">
              <a:alpha val="87000"/>
            </a:srgbClr>
          </a:solidFill>
          <a:effectLst>
            <a:outerShdw blurRad="50800" dist="38100" dir="5400000" algn="t" rotWithShape="0">
              <a:prstClr val="black">
                <a:alpha val="40000"/>
              </a:prstClr>
            </a:outerShdw>
          </a:effectLst>
        </p:spPr>
        <p:txBody>
          <a:bodyPr wrap="square" rtlCol="0">
            <a:spAutoFit/>
          </a:bodyPr>
          <a:lstStyle/>
          <a:p>
            <a:pPr algn="ctr"/>
            <a:r>
              <a:rPr lang="en-GB" sz="2800" b="1" dirty="0">
                <a:solidFill>
                  <a:srgbClr val="4472C4">
                    <a:lumMod val="50000"/>
                  </a:srgbClr>
                </a:solidFill>
                <a:latin typeface="Century Gothic" panose="020B0502020202020204" pitchFamily="34" charset="0"/>
                <a:hlinkClick r:id="rId3"/>
              </a:rPr>
              <a:t>Study by </a:t>
            </a:r>
            <a:r>
              <a:rPr lang="en-GB" sz="2800" b="1" dirty="0" err="1">
                <a:solidFill>
                  <a:srgbClr val="4472C4">
                    <a:lumMod val="50000"/>
                  </a:srgbClr>
                </a:solidFill>
                <a:latin typeface="Century Gothic" panose="020B0502020202020204" pitchFamily="34" charset="0"/>
                <a:hlinkClick r:id="rId3"/>
              </a:rPr>
              <a:t>Woore</a:t>
            </a:r>
            <a:r>
              <a:rPr lang="en-GB" sz="2800" b="1" dirty="0">
                <a:solidFill>
                  <a:srgbClr val="4472C4">
                    <a:lumMod val="50000"/>
                  </a:srgbClr>
                </a:solidFill>
                <a:latin typeface="Century Gothic" panose="020B0502020202020204" pitchFamily="34" charset="0"/>
                <a:hlinkClick r:id="rId3"/>
              </a:rPr>
              <a:t> et al. (2018</a:t>
            </a:r>
            <a:r>
              <a:rPr lang="en-GB" sz="2800" b="1" dirty="0">
                <a:solidFill>
                  <a:srgbClr val="0070C0"/>
                </a:solidFill>
                <a:latin typeface="Century Gothic" panose="020B0502020202020204" pitchFamily="34" charset="0"/>
              </a:rPr>
              <a:t>)</a:t>
            </a:r>
          </a:p>
        </p:txBody>
      </p:sp>
      <p:sp>
        <p:nvSpPr>
          <p:cNvPr id="6" name="TextBox 5"/>
          <p:cNvSpPr txBox="1"/>
          <p:nvPr/>
        </p:nvSpPr>
        <p:spPr>
          <a:xfrm>
            <a:off x="330001" y="947220"/>
            <a:ext cx="10863209" cy="1354217"/>
          </a:xfrm>
          <a:prstGeom prst="rect">
            <a:avLst/>
          </a:prstGeom>
          <a:noFill/>
        </p:spPr>
        <p:txBody>
          <a:bodyPr wrap="square">
            <a:spAutoFit/>
          </a:bodyPr>
          <a:lstStyle/>
          <a:p>
            <a:pPr>
              <a:spcBef>
                <a:spcPts val="600"/>
              </a:spcBef>
              <a:spcAft>
                <a:spcPts val="600"/>
              </a:spcAft>
              <a:defRPr/>
            </a:pPr>
            <a:r>
              <a:rPr lang="en-GB" sz="2400" b="1" dirty="0">
                <a:solidFill>
                  <a:srgbClr val="EE6000"/>
                </a:solidFill>
                <a:latin typeface="Century Gothic" panose="020B0502020202020204" pitchFamily="34" charset="0"/>
                <a:cs typeface="Calibri" panose="020F0502020204030204" pitchFamily="34" charset="0"/>
              </a:rPr>
              <a:t>Method. </a:t>
            </a:r>
            <a:r>
              <a:rPr lang="en-GB" sz="2400" dirty="0">
                <a:solidFill>
                  <a:srgbClr val="4472C4">
                    <a:lumMod val="50000"/>
                  </a:srgbClr>
                </a:solidFill>
                <a:latin typeface="Century Gothic" panose="020B0502020202020204" pitchFamily="34" charset="0"/>
              </a:rPr>
              <a:t>Year 7 learners read semi-authentic French texts</a:t>
            </a:r>
          </a:p>
          <a:p>
            <a:pPr>
              <a:spcBef>
                <a:spcPts val="600"/>
              </a:spcBef>
              <a:spcAft>
                <a:spcPts val="600"/>
              </a:spcAft>
              <a:defRPr/>
            </a:pPr>
            <a:r>
              <a:rPr lang="en-GB" sz="2400" dirty="0">
                <a:solidFill>
                  <a:srgbClr val="4472C4">
                    <a:lumMod val="50000"/>
                  </a:srgbClr>
                </a:solidFill>
                <a:latin typeface="Century Gothic" panose="020B0502020202020204" pitchFamily="34" charset="0"/>
              </a:rPr>
              <a:t>One group received ‘phonics instruction’; another ‘comprehension strategies instruction’, a third just ‘read the texts’. </a:t>
            </a:r>
            <a:endParaRPr lang="en-GB" sz="2400" dirty="0">
              <a:solidFill>
                <a:srgbClr val="4472C4">
                  <a:lumMod val="50000"/>
                </a:srgbClr>
              </a:solidFill>
              <a:latin typeface="Century Gothic" panose="020B0502020202020204" pitchFamily="34" charset="0"/>
              <a:cs typeface="Calibri" panose="020F0502020204030204" pitchFamily="34" charset="0"/>
            </a:endParaRPr>
          </a:p>
        </p:txBody>
      </p:sp>
      <p:sp>
        <p:nvSpPr>
          <p:cNvPr id="13" name="TextBox 10">
            <a:extLst>
              <a:ext uri="{FF2B5EF4-FFF2-40B4-BE49-F238E27FC236}">
                <a16:creationId xmlns:a16="http://schemas.microsoft.com/office/drawing/2014/main" id="{40796AA7-9715-469B-9360-9ACBA56D37E7}"/>
              </a:ext>
            </a:extLst>
          </p:cNvPr>
          <p:cNvSpPr txBox="1"/>
          <p:nvPr/>
        </p:nvSpPr>
        <p:spPr>
          <a:xfrm>
            <a:off x="330001" y="2527344"/>
            <a:ext cx="10986308" cy="2281229"/>
          </a:xfrm>
          <a:prstGeom prst="rect">
            <a:avLst/>
          </a:prstGeom>
          <a:noFill/>
        </p:spPr>
        <p:txBody>
          <a:bodyPr wrap="square">
            <a:noAutofit/>
          </a:bodyPr>
          <a:lstStyle/>
          <a:p>
            <a:pPr>
              <a:lnSpc>
                <a:spcPct val="107000"/>
              </a:lnSpc>
              <a:spcBef>
                <a:spcPts val="600"/>
              </a:spcBef>
              <a:spcAft>
                <a:spcPts val="600"/>
              </a:spcAft>
            </a:pPr>
            <a:r>
              <a:rPr lang="en-GB" sz="2400" b="1" dirty="0">
                <a:solidFill>
                  <a:srgbClr val="EE6000"/>
                </a:solidFill>
                <a:latin typeface="Century Gothic" panose="020B0502020202020204" pitchFamily="34" charset="0"/>
                <a:ea typeface="Calibri" panose="020F0502020204030204" pitchFamily="34" charset="0"/>
                <a:cs typeface="Calibri" panose="020F0502020204030204" pitchFamily="34" charset="0"/>
              </a:rPr>
              <a:t>Findings</a:t>
            </a:r>
            <a:r>
              <a:rPr lang="en-GB" sz="2400" b="1" dirty="0">
                <a:solidFill>
                  <a:srgbClr val="EE6000"/>
                </a:solidFill>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Bef>
                <a:spcPts val="600"/>
              </a:spcBef>
              <a:spcAft>
                <a:spcPts val="600"/>
              </a:spcAft>
            </a:pPr>
            <a:r>
              <a:rPr lang="en-GB" sz="2400" i="1" dirty="0">
                <a:solidFill>
                  <a:srgbClr val="4472C4">
                    <a:lumMod val="50000"/>
                  </a:srgbClr>
                </a:solidFill>
                <a:latin typeface="Century Gothic" panose="020B0502020202020204" pitchFamily="34" charset="0"/>
                <a:ea typeface="Calibri" panose="020F0502020204030204" pitchFamily="34" charset="0"/>
                <a:cs typeface="Times New Roman" panose="02020603050405020304" pitchFamily="18" charset="0"/>
              </a:rPr>
              <a:t>Reading comprehension gains: </a:t>
            </a:r>
            <a:r>
              <a:rPr lang="en-GB" sz="2400" dirty="0">
                <a:solidFill>
                  <a:srgbClr val="4472C4">
                    <a:lumMod val="50000"/>
                  </a:srgbClr>
                </a:solidFill>
                <a:latin typeface="Century Gothic" panose="020B0502020202020204" pitchFamily="34" charset="0"/>
                <a:ea typeface="Calibri" panose="020F0502020204030204" pitchFamily="34" charset="0"/>
                <a:cs typeface="Times New Roman" panose="02020603050405020304" pitchFamily="18" charset="0"/>
              </a:rPr>
              <a:t>for all three groups;</a:t>
            </a:r>
          </a:p>
          <a:p>
            <a:pPr>
              <a:lnSpc>
                <a:spcPct val="107000"/>
              </a:lnSpc>
              <a:spcBef>
                <a:spcPts val="600"/>
              </a:spcBef>
              <a:spcAft>
                <a:spcPts val="600"/>
              </a:spcAft>
            </a:pPr>
            <a:r>
              <a:rPr lang="en-GB" sz="2400" i="1" dirty="0">
                <a:solidFill>
                  <a:srgbClr val="4472C4">
                    <a:lumMod val="50000"/>
                  </a:srgbClr>
                </a:solidFill>
                <a:latin typeface="Century Gothic" panose="020B0502020202020204" pitchFamily="34" charset="0"/>
                <a:ea typeface="Calibri" panose="020F0502020204030204" pitchFamily="34" charset="0"/>
                <a:cs typeface="Times New Roman" panose="02020603050405020304" pitchFamily="18" charset="0"/>
              </a:rPr>
              <a:t>Vocabulary gains</a:t>
            </a:r>
            <a:r>
              <a:rPr lang="en-GB" sz="2400" dirty="0">
                <a:solidFill>
                  <a:srgbClr val="4472C4">
                    <a:lumMod val="50000"/>
                  </a:srgbClr>
                </a:solidFill>
                <a:latin typeface="Century Gothic" panose="020B0502020202020204" pitchFamily="34" charset="0"/>
                <a:ea typeface="Calibri" panose="020F0502020204030204" pitchFamily="34" charset="0"/>
                <a:cs typeface="Times New Roman" panose="02020603050405020304" pitchFamily="18" charset="0"/>
              </a:rPr>
              <a:t>: small - medium for the Strategies group, medium -large for Phonics group; </a:t>
            </a:r>
          </a:p>
          <a:p>
            <a:pPr>
              <a:lnSpc>
                <a:spcPct val="107000"/>
              </a:lnSpc>
              <a:spcBef>
                <a:spcPts val="600"/>
              </a:spcBef>
              <a:spcAft>
                <a:spcPts val="600"/>
              </a:spcAft>
            </a:pPr>
            <a:r>
              <a:rPr lang="en-GB" sz="2400" i="1" dirty="0">
                <a:solidFill>
                  <a:srgbClr val="4472C4">
                    <a:lumMod val="50000"/>
                  </a:srgbClr>
                </a:solidFill>
                <a:latin typeface="Century Gothic" panose="020B0502020202020204" pitchFamily="34" charset="0"/>
                <a:ea typeface="Calibri" panose="020F0502020204030204" pitchFamily="34" charset="0"/>
                <a:cs typeface="Times New Roman" panose="02020603050405020304" pitchFamily="18" charset="0"/>
              </a:rPr>
              <a:t>Reading aloud: medium-sized </a:t>
            </a:r>
            <a:r>
              <a:rPr lang="en-GB" sz="2400" dirty="0">
                <a:solidFill>
                  <a:srgbClr val="4472C4">
                    <a:lumMod val="50000"/>
                  </a:srgbClr>
                </a:solidFill>
                <a:latin typeface="Century Gothic" panose="020B0502020202020204" pitchFamily="34" charset="0"/>
                <a:ea typeface="Calibri" panose="020F0502020204030204" pitchFamily="34" charset="0"/>
                <a:cs typeface="Times New Roman" panose="02020603050405020304" pitchFamily="18" charset="0"/>
              </a:rPr>
              <a:t>gains for phonics groups.</a:t>
            </a:r>
          </a:p>
        </p:txBody>
      </p:sp>
      <p:sp>
        <p:nvSpPr>
          <p:cNvPr id="8" name="TextBox 7"/>
          <p:cNvSpPr txBox="1"/>
          <p:nvPr/>
        </p:nvSpPr>
        <p:spPr>
          <a:xfrm>
            <a:off x="330001" y="5332736"/>
            <a:ext cx="11231830" cy="830997"/>
          </a:xfrm>
          <a:prstGeom prst="rect">
            <a:avLst/>
          </a:prstGeom>
          <a:noFill/>
        </p:spPr>
        <p:txBody>
          <a:bodyPr wrap="square">
            <a:spAutoFit/>
          </a:bodyPr>
          <a:lstStyle/>
          <a:p>
            <a:pPr>
              <a:spcBef>
                <a:spcPts val="600"/>
              </a:spcBef>
              <a:spcAft>
                <a:spcPts val="600"/>
              </a:spcAft>
              <a:defRPr/>
            </a:pPr>
            <a:r>
              <a:rPr lang="en-GB" sz="2400" b="1" dirty="0">
                <a:solidFill>
                  <a:srgbClr val="EE6000"/>
                </a:solidFill>
                <a:latin typeface="Century Gothic" panose="020B0502020202020204" pitchFamily="34" charset="0"/>
                <a:cs typeface="Calibri" panose="020F0502020204030204" pitchFamily="34" charset="0"/>
              </a:rPr>
              <a:t>Limitations.  </a:t>
            </a:r>
            <a:r>
              <a:rPr lang="en-GB" sz="2400" dirty="0">
                <a:solidFill>
                  <a:srgbClr val="002060"/>
                </a:solidFill>
                <a:latin typeface="Century Gothic" panose="020B0502020202020204" pitchFamily="34" charset="0"/>
                <a:cs typeface="Calibri" panose="020F0502020204030204" pitchFamily="34" charset="0"/>
              </a:rPr>
              <a:t>No combined phonics/strategies group.  Effects did not last when learners reverted to ‘normal’ texts. </a:t>
            </a:r>
          </a:p>
        </p:txBody>
      </p:sp>
      <p:sp>
        <p:nvSpPr>
          <p:cNvPr id="7" name="TextBox 6">
            <a:extLst>
              <a:ext uri="{FF2B5EF4-FFF2-40B4-BE49-F238E27FC236}">
                <a16:creationId xmlns:a16="http://schemas.microsoft.com/office/drawing/2014/main" id="{24D77A9F-AFE1-9A47-866F-A7596108BEEA}"/>
              </a:ext>
            </a:extLst>
          </p:cNvPr>
          <p:cNvSpPr txBox="1"/>
          <p:nvPr/>
        </p:nvSpPr>
        <p:spPr>
          <a:xfrm>
            <a:off x="6034306" y="6082138"/>
            <a:ext cx="6274677" cy="338554"/>
          </a:xfrm>
          <a:prstGeom prst="rect">
            <a:avLst/>
          </a:prstGeom>
          <a:noFill/>
        </p:spPr>
        <p:txBody>
          <a:bodyPr wrap="square" rtlCol="0">
            <a:spAutoFit/>
          </a:bodyPr>
          <a:lstStyle/>
          <a:p>
            <a:pPr algn="r"/>
            <a:r>
              <a:rPr lang="en-US" sz="1600" dirty="0">
                <a:solidFill>
                  <a:srgbClr val="4472C4">
                    <a:lumMod val="50000"/>
                  </a:srgbClr>
                </a:solidFill>
                <a:latin typeface="Century Gothic" panose="020B0502020202020204" pitchFamily="34" charset="0"/>
              </a:rPr>
              <a:t>See also Kim (2004), Yang (2001), Scott &amp; Huntington (2002). </a:t>
            </a:r>
          </a:p>
        </p:txBody>
      </p:sp>
    </p:spTree>
    <p:extLst>
      <p:ext uri="{BB962C8B-B14F-4D97-AF65-F5344CB8AC3E}">
        <p14:creationId xmlns:p14="http://schemas.microsoft.com/office/powerpoint/2010/main" val="33430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820400" cy="1325563"/>
          </a:xfrm>
        </p:spPr>
        <p:txBody>
          <a:bodyPr>
            <a:normAutofit fontScale="90000"/>
          </a:bodyPr>
          <a:lstStyle/>
          <a:p>
            <a:r>
              <a:rPr lang="en-GB" b="1" dirty="0"/>
              <a:t>Rationale</a:t>
            </a:r>
            <a:r>
              <a:rPr lang="en-GB" i="1" dirty="0"/>
              <a:t> (3) “Incidental” vocabulary learning through reading and listening</a:t>
            </a:r>
            <a:br>
              <a:rPr lang="en-GB" i="1" dirty="0"/>
            </a:br>
            <a:r>
              <a:rPr lang="en-GB" sz="3600" i="1" dirty="0"/>
              <a:t>(‘picking up’ words when reading for whole meaning)</a:t>
            </a:r>
            <a:endParaRPr lang="en-GB" i="1" dirty="0"/>
          </a:p>
        </p:txBody>
      </p:sp>
      <p:sp>
        <p:nvSpPr>
          <p:cNvPr id="3" name="Content Placeholder 2"/>
          <p:cNvSpPr>
            <a:spLocks noGrp="1"/>
          </p:cNvSpPr>
          <p:nvPr>
            <p:ph idx="1"/>
          </p:nvPr>
        </p:nvSpPr>
        <p:spPr>
          <a:xfrm>
            <a:off x="422031" y="2215662"/>
            <a:ext cx="11236569" cy="3886199"/>
          </a:xfrm>
        </p:spPr>
        <p:txBody>
          <a:bodyPr>
            <a:noAutofit/>
          </a:bodyPr>
          <a:lstStyle/>
          <a:p>
            <a:pPr marL="0" indent="0">
              <a:buNone/>
            </a:pPr>
            <a:r>
              <a:rPr lang="en-GB" sz="3200" dirty="0"/>
              <a:t>Vocabulary learning can result from extensive reading and listening, </a:t>
            </a:r>
            <a:r>
              <a:rPr lang="en-GB" sz="3200" b="1" dirty="0"/>
              <a:t>but</a:t>
            </a:r>
            <a:r>
              <a:rPr lang="en-GB" sz="3200" dirty="0"/>
              <a:t> for this to happen </a:t>
            </a:r>
            <a:r>
              <a:rPr lang="en-GB" sz="1800" dirty="0"/>
              <a:t>(Ellis &amp; </a:t>
            </a:r>
            <a:r>
              <a:rPr lang="en-GB" sz="1800" dirty="0" err="1"/>
              <a:t>Shintani</a:t>
            </a:r>
            <a:r>
              <a:rPr lang="en-GB" sz="1800" dirty="0"/>
              <a:t>, 2014): </a:t>
            </a:r>
            <a:endParaRPr lang="en-GB" sz="3200" dirty="0"/>
          </a:p>
          <a:p>
            <a:pPr marL="514350" indent="-514350">
              <a:buFont typeface="+mj-lt"/>
              <a:buAutoNum type="arabicPeriod"/>
            </a:pPr>
            <a:r>
              <a:rPr lang="en-GB" dirty="0"/>
              <a:t>Learners need </a:t>
            </a:r>
            <a:r>
              <a:rPr lang="en-GB" b="1" dirty="0"/>
              <a:t>large amounts </a:t>
            </a:r>
            <a:r>
              <a:rPr lang="en-GB" dirty="0"/>
              <a:t>of input</a:t>
            </a:r>
          </a:p>
          <a:p>
            <a:pPr marL="514350" indent="-514350">
              <a:buFont typeface="+mj-lt"/>
              <a:buAutoNum type="arabicPeriod"/>
            </a:pPr>
            <a:r>
              <a:rPr lang="en-GB" dirty="0"/>
              <a:t>The input needs to be </a:t>
            </a:r>
            <a:r>
              <a:rPr lang="en-GB" b="1" dirty="0"/>
              <a:t>comprehensible and linguistically rich</a:t>
            </a:r>
            <a:endParaRPr lang="fr-FR" dirty="0"/>
          </a:p>
          <a:p>
            <a:pPr marL="514350" indent="-514350">
              <a:buFont typeface="+mj-lt"/>
              <a:buAutoNum type="arabicPeriod"/>
            </a:pPr>
            <a:r>
              <a:rPr lang="en-GB" dirty="0"/>
              <a:t>Learners need to </a:t>
            </a:r>
            <a:r>
              <a:rPr lang="en-GB" b="1" dirty="0"/>
              <a:t>pay attention </a:t>
            </a:r>
            <a:r>
              <a:rPr lang="en-GB" dirty="0"/>
              <a:t>to new linguistic forms in the input </a:t>
            </a:r>
            <a:r>
              <a:rPr lang="en-GB" sz="1800" dirty="0"/>
              <a:t>(p.190)</a:t>
            </a:r>
          </a:p>
          <a:p>
            <a:pPr marL="514350" indent="-514350">
              <a:buFont typeface="+mj-lt"/>
              <a:buAutoNum type="arabicPeriod"/>
            </a:pPr>
            <a:r>
              <a:rPr lang="en-GB" dirty="0"/>
              <a:t>There has to be mental and motivational </a:t>
            </a:r>
            <a:r>
              <a:rPr lang="en-GB" b="1" dirty="0"/>
              <a:t>‘involvement’ </a:t>
            </a:r>
          </a:p>
          <a:p>
            <a:pPr marL="914400" lvl="2" indent="0" algn="r">
              <a:buNone/>
            </a:pPr>
            <a:r>
              <a:rPr lang="en-GB" dirty="0"/>
              <a:t>(Huang et al., 2012; Laufer &amp; </a:t>
            </a:r>
            <a:r>
              <a:rPr lang="en-GB" dirty="0" err="1"/>
              <a:t>Hulstijn</a:t>
            </a:r>
            <a:r>
              <a:rPr lang="en-GB" dirty="0"/>
              <a:t>, 2001) </a:t>
            </a:r>
          </a:p>
        </p:txBody>
      </p:sp>
    </p:spTree>
    <p:extLst>
      <p:ext uri="{BB962C8B-B14F-4D97-AF65-F5344CB8AC3E}">
        <p14:creationId xmlns:p14="http://schemas.microsoft.com/office/powerpoint/2010/main" val="3064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43" y="144739"/>
            <a:ext cx="11281103" cy="749342"/>
          </a:xfrm>
        </p:spPr>
        <p:txBody>
          <a:bodyPr>
            <a:normAutofit/>
          </a:bodyPr>
          <a:lstStyle/>
          <a:p>
            <a:r>
              <a:rPr lang="en-GB" sz="4000" i="1" dirty="0"/>
              <a:t>Incidental vocabulary learning (cont’d)</a:t>
            </a:r>
            <a:endParaRPr lang="en-GB" sz="4000" dirty="0"/>
          </a:p>
        </p:txBody>
      </p:sp>
      <p:sp>
        <p:nvSpPr>
          <p:cNvPr id="3" name="Content Placeholder 2"/>
          <p:cNvSpPr>
            <a:spLocks noGrp="1"/>
          </p:cNvSpPr>
          <p:nvPr>
            <p:ph idx="1"/>
          </p:nvPr>
        </p:nvSpPr>
        <p:spPr>
          <a:xfrm>
            <a:off x="475825" y="1160740"/>
            <a:ext cx="10838737" cy="5172611"/>
          </a:xfrm>
        </p:spPr>
        <p:txBody>
          <a:bodyPr>
            <a:normAutofit fontScale="92500" lnSpcReduction="20000"/>
          </a:bodyPr>
          <a:lstStyle/>
          <a:p>
            <a:pPr marL="0" lvl="0" indent="0">
              <a:lnSpc>
                <a:spcPct val="120000"/>
              </a:lnSpc>
              <a:buNone/>
            </a:pPr>
            <a:r>
              <a:rPr lang="en-GB" sz="2600" dirty="0"/>
              <a:t>Extensive reading &amp; listening does not necessarily improve ’breadth’</a:t>
            </a:r>
          </a:p>
          <a:p>
            <a:pPr marL="0" lvl="0" indent="0">
              <a:lnSpc>
                <a:spcPct val="120000"/>
              </a:lnSpc>
              <a:buNone/>
            </a:pPr>
            <a:r>
              <a:rPr lang="en-GB" sz="2600" dirty="0"/>
              <a:t>	- isn’t very </a:t>
            </a:r>
            <a:r>
              <a:rPr lang="en-GB" sz="2600" i="1" dirty="0"/>
              <a:t>reliable</a:t>
            </a:r>
            <a:r>
              <a:rPr lang="en-GB" sz="2600" dirty="0"/>
              <a:t> way of picking up new words</a:t>
            </a:r>
          </a:p>
          <a:p>
            <a:pPr marL="0" lvl="0" indent="0">
              <a:lnSpc>
                <a:spcPct val="120000"/>
              </a:lnSpc>
              <a:buNone/>
            </a:pPr>
            <a:r>
              <a:rPr lang="en-GB" sz="2400" dirty="0"/>
              <a:t>BUT incidental learning </a:t>
            </a:r>
            <a:r>
              <a:rPr lang="en-GB" sz="2400" b="1" i="1" dirty="0"/>
              <a:t>does</a:t>
            </a:r>
            <a:r>
              <a:rPr lang="en-GB" sz="2400" b="1" dirty="0"/>
              <a:t> </a:t>
            </a:r>
            <a:r>
              <a:rPr lang="en-GB" sz="2400" dirty="0"/>
              <a:t> </a:t>
            </a:r>
          </a:p>
          <a:p>
            <a:pPr>
              <a:lnSpc>
                <a:spcPct val="120000"/>
              </a:lnSpc>
            </a:pPr>
            <a:r>
              <a:rPr lang="en-GB" sz="2400" dirty="0"/>
              <a:t>develop “</a:t>
            </a:r>
            <a:r>
              <a:rPr lang="en-GB" sz="2400" b="1" dirty="0"/>
              <a:t>depth” </a:t>
            </a:r>
            <a:r>
              <a:rPr lang="en-GB" sz="2400" dirty="0"/>
              <a:t>(shades of meaning, collocations, etc.)</a:t>
            </a:r>
          </a:p>
          <a:p>
            <a:pPr>
              <a:lnSpc>
                <a:spcPct val="120000"/>
              </a:lnSpc>
            </a:pPr>
            <a:r>
              <a:rPr lang="en-GB" sz="2400" b="1" dirty="0"/>
              <a:t>strengthen </a:t>
            </a:r>
            <a:r>
              <a:rPr lang="en-GB" sz="2400" dirty="0"/>
              <a:t>existing knowledge (meet words more times, in different contexts</a:t>
            </a:r>
            <a:r>
              <a:rPr lang="en-GB" sz="2400" dirty="0">
                <a:solidFill>
                  <a:schemeClr val="tx1"/>
                </a:solidFill>
              </a:rPr>
              <a:t>)</a:t>
            </a:r>
          </a:p>
          <a:p>
            <a:pPr>
              <a:lnSpc>
                <a:spcPct val="120000"/>
              </a:lnSpc>
            </a:pPr>
            <a:r>
              <a:rPr lang="en-GB" sz="2400" dirty="0"/>
              <a:t>Incidental learning can be improved via </a:t>
            </a:r>
            <a:r>
              <a:rPr lang="en-GB" sz="2400" b="1" dirty="0">
                <a:solidFill>
                  <a:srgbClr val="EE6000"/>
                </a:solidFill>
              </a:rPr>
              <a:t>high</a:t>
            </a:r>
            <a:r>
              <a:rPr lang="en-GB" sz="2400" b="1" dirty="0"/>
              <a:t> </a:t>
            </a:r>
            <a:r>
              <a:rPr lang="en-GB" sz="2400" b="1" dirty="0">
                <a:solidFill>
                  <a:srgbClr val="EE6000"/>
                </a:solidFill>
              </a:rPr>
              <a:t>involvement</a:t>
            </a:r>
            <a:r>
              <a:rPr lang="en-GB" sz="2400" b="1" dirty="0"/>
              <a:t> intentional learning tasks</a:t>
            </a:r>
            <a:r>
              <a:rPr lang="en-GB" sz="2400" b="1" dirty="0">
                <a:solidFill>
                  <a:schemeClr val="tx1"/>
                </a:solidFill>
              </a:rPr>
              <a:t> </a:t>
            </a:r>
            <a:r>
              <a:rPr lang="en-GB" sz="2400" dirty="0">
                <a:solidFill>
                  <a:schemeClr val="tx1"/>
                </a:solidFill>
              </a:rPr>
              <a:t>and</a:t>
            </a:r>
            <a:r>
              <a:rPr lang="en-GB" sz="2400" b="1" dirty="0">
                <a:solidFill>
                  <a:schemeClr val="tx1"/>
                </a:solidFill>
              </a:rPr>
              <a:t> </a:t>
            </a:r>
            <a:r>
              <a:rPr lang="en-GB" sz="2400" b="1" dirty="0"/>
              <a:t>multimodal input </a:t>
            </a:r>
            <a:r>
              <a:rPr lang="en-GB" sz="2400" dirty="0">
                <a:solidFill>
                  <a:schemeClr val="tx1"/>
                </a:solidFill>
              </a:rPr>
              <a:t>(e.g. reading while listening, if text and audio are synchronised at word level).</a:t>
            </a:r>
          </a:p>
          <a:p>
            <a:pPr>
              <a:lnSpc>
                <a:spcPct val="120000"/>
              </a:lnSpc>
            </a:pPr>
            <a:r>
              <a:rPr lang="en-GB" sz="2400" dirty="0"/>
              <a:t>Enhancing</a:t>
            </a:r>
            <a:r>
              <a:rPr lang="en-GB" sz="2400" dirty="0">
                <a:solidFill>
                  <a:schemeClr val="tx1"/>
                </a:solidFill>
              </a:rPr>
              <a:t> </a:t>
            </a:r>
            <a:r>
              <a:rPr lang="en-GB" sz="2400" b="1" dirty="0">
                <a:solidFill>
                  <a:srgbClr val="EE6000"/>
                </a:solidFill>
              </a:rPr>
              <a:t>‘noticing’ </a:t>
            </a:r>
            <a:r>
              <a:rPr lang="en-GB" sz="2400" dirty="0"/>
              <a:t>of words during reading and listening can help, especially if learners have to attach </a:t>
            </a:r>
            <a:r>
              <a:rPr lang="en-GB" sz="2400" b="1" dirty="0">
                <a:solidFill>
                  <a:srgbClr val="EE6000"/>
                </a:solidFill>
              </a:rPr>
              <a:t>meaning</a:t>
            </a:r>
            <a:r>
              <a:rPr lang="en-GB" sz="2400" dirty="0">
                <a:solidFill>
                  <a:schemeClr val="tx1"/>
                </a:solidFill>
              </a:rPr>
              <a:t> </a:t>
            </a:r>
            <a:r>
              <a:rPr lang="en-GB" sz="2400" dirty="0"/>
              <a:t>to the word (can’t ‘skip’ it)</a:t>
            </a:r>
          </a:p>
          <a:p>
            <a:pPr>
              <a:lnSpc>
                <a:spcPct val="120000"/>
              </a:lnSpc>
            </a:pPr>
            <a:r>
              <a:rPr lang="en-GB" sz="2400" dirty="0"/>
              <a:t>Training learners in how to work out meaning from context helps them benefit further from extensive reading </a:t>
            </a:r>
            <a:r>
              <a:rPr lang="en-GB" sz="2400" i="1" dirty="0"/>
              <a:t>(</a:t>
            </a:r>
            <a:r>
              <a:rPr lang="en-GB" sz="2400" i="1" dirty="0">
                <a:hlinkClick r:id="rId3"/>
              </a:rPr>
              <a:t>Schmitt, 2008</a:t>
            </a:r>
            <a:r>
              <a:rPr lang="en-GB" sz="2400" i="1" dirty="0"/>
              <a:t>)</a:t>
            </a:r>
            <a:endParaRPr lang="en-GB" sz="1600" dirty="0">
              <a:solidFill>
                <a:schemeClr val="tx1"/>
              </a:solidFill>
            </a:endParaRPr>
          </a:p>
          <a:p>
            <a:pPr lvl="0">
              <a:lnSpc>
                <a:spcPct val="120000"/>
              </a:lnSpc>
              <a:buFont typeface="Wingdings" panose="05000000000000000000" pitchFamily="2" charset="2"/>
              <a:buChar char="§"/>
            </a:pPr>
            <a:endParaRPr lang="fr-FR" sz="2400" dirty="0"/>
          </a:p>
          <a:p>
            <a:pPr marL="0" lvl="0" indent="0">
              <a:lnSpc>
                <a:spcPct val="120000"/>
              </a:lnSpc>
              <a:buNone/>
            </a:pPr>
            <a:endParaRPr lang="fr-FR" sz="2900" dirty="0"/>
          </a:p>
        </p:txBody>
      </p:sp>
      <p:sp>
        <p:nvSpPr>
          <p:cNvPr id="4" name="Oval Callout 3">
            <a:extLst>
              <a:ext uri="{FF2B5EF4-FFF2-40B4-BE49-F238E27FC236}">
                <a16:creationId xmlns:a16="http://schemas.microsoft.com/office/drawing/2014/main" id="{2077B0B7-192D-1D4D-B3C3-912F19030E13}"/>
              </a:ext>
            </a:extLst>
          </p:cNvPr>
          <p:cNvSpPr/>
          <p:nvPr/>
        </p:nvSpPr>
        <p:spPr>
          <a:xfrm>
            <a:off x="10180305" y="144739"/>
            <a:ext cx="1799492" cy="894081"/>
          </a:xfrm>
          <a:prstGeom prst="wedgeEllipseCallout">
            <a:avLst>
              <a:gd name="adj1" fmla="val -53080"/>
              <a:gd name="adj2" fmla="val 36931"/>
            </a:avLst>
          </a:prstGeom>
          <a:solidFill>
            <a:schemeClr val="accent2"/>
          </a:solidFill>
          <a:ln>
            <a:solidFill>
              <a:schemeClr val="accent5">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latin typeface="Century Gothic" panose="020B0502020202020204" pitchFamily="34" charset="0"/>
              </a:rPr>
              <a:t>amount of words</a:t>
            </a:r>
            <a:endParaRPr lang="en-US"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6306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BC4B-CA8A-4F9B-9F2B-7C6D3EFDB28B}"/>
              </a:ext>
            </a:extLst>
          </p:cNvPr>
          <p:cNvSpPr>
            <a:spLocks noGrp="1"/>
          </p:cNvSpPr>
          <p:nvPr>
            <p:ph type="title"/>
          </p:nvPr>
        </p:nvSpPr>
        <p:spPr>
          <a:xfrm>
            <a:off x="195073" y="305641"/>
            <a:ext cx="11418678" cy="787405"/>
          </a:xfrm>
        </p:spPr>
        <p:txBody>
          <a:bodyPr>
            <a:noAutofit/>
          </a:bodyPr>
          <a:lstStyle/>
          <a:p>
            <a:r>
              <a:rPr lang="en-GB" sz="3600" i="1" dirty="0"/>
              <a:t>‘Noticing’ features essential for learning, </a:t>
            </a:r>
            <a:br>
              <a:rPr lang="en-GB" sz="3600" i="1" dirty="0"/>
            </a:br>
            <a:r>
              <a:rPr lang="en-GB" sz="3600" i="1" dirty="0"/>
              <a:t>but benefits from help</a:t>
            </a:r>
          </a:p>
        </p:txBody>
      </p:sp>
      <p:sp>
        <p:nvSpPr>
          <p:cNvPr id="10" name="Rounded Rectangular Callout 3">
            <a:extLst>
              <a:ext uri="{FF2B5EF4-FFF2-40B4-BE49-F238E27FC236}">
                <a16:creationId xmlns:a16="http://schemas.microsoft.com/office/drawing/2014/main" id="{A4549BA4-4A06-475E-81B2-83AC54B21856}"/>
              </a:ext>
            </a:extLst>
          </p:cNvPr>
          <p:cNvSpPr txBox="1">
            <a:spLocks/>
          </p:cNvSpPr>
          <p:nvPr/>
        </p:nvSpPr>
        <p:spPr>
          <a:xfrm>
            <a:off x="480804" y="1423686"/>
            <a:ext cx="5078761" cy="2515688"/>
          </a:xfrm>
          <a:prstGeom prst="wedgeRoundRectCallout">
            <a:avLst>
              <a:gd name="adj1" fmla="val -4193"/>
              <a:gd name="adj2" fmla="val 62458"/>
              <a:gd name="adj3" fmla="val 16667"/>
            </a:avLst>
          </a:prstGeom>
          <a:solidFill>
            <a:srgbClr val="FFF4E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GB" sz="2400" b="1" dirty="0">
                <a:solidFill>
                  <a:srgbClr val="EE6000"/>
                </a:solidFill>
                <a:latin typeface="Century Gothic" panose="020B0502020202020204" pitchFamily="34" charset="0"/>
              </a:rPr>
              <a:t>Since many features of L2 input are likely to be infrequent, non-salient, and communicatively redundant, they may go unnoticed unless attention is drawn to them (Laufer &amp; </a:t>
            </a:r>
            <a:r>
              <a:rPr lang="en-GB" sz="2400" b="1" dirty="0" err="1">
                <a:solidFill>
                  <a:srgbClr val="EE6000"/>
                </a:solidFill>
                <a:latin typeface="Century Gothic" panose="020B0502020202020204" pitchFamily="34" charset="0"/>
              </a:rPr>
              <a:t>Girsai</a:t>
            </a:r>
            <a:r>
              <a:rPr lang="en-GB" sz="2400" b="1" dirty="0">
                <a:solidFill>
                  <a:srgbClr val="EE6000"/>
                </a:solidFill>
                <a:latin typeface="Century Gothic" panose="020B0502020202020204" pitchFamily="34" charset="0"/>
              </a:rPr>
              <a:t>, 2008: 697).</a:t>
            </a:r>
          </a:p>
        </p:txBody>
      </p:sp>
      <p:sp>
        <p:nvSpPr>
          <p:cNvPr id="5" name="Rounded Rectangular Callout 3">
            <a:extLst>
              <a:ext uri="{FF2B5EF4-FFF2-40B4-BE49-F238E27FC236}">
                <a16:creationId xmlns:a16="http://schemas.microsoft.com/office/drawing/2014/main" id="{3253951E-21B5-4B28-8912-A5859F3BBB5B}"/>
              </a:ext>
            </a:extLst>
          </p:cNvPr>
          <p:cNvSpPr txBox="1">
            <a:spLocks/>
          </p:cNvSpPr>
          <p:nvPr/>
        </p:nvSpPr>
        <p:spPr>
          <a:xfrm>
            <a:off x="6901406" y="1093046"/>
            <a:ext cx="4245015" cy="1945150"/>
          </a:xfrm>
          <a:prstGeom prst="wedgeRoundRectCallout">
            <a:avLst>
              <a:gd name="adj1" fmla="val -4193"/>
              <a:gd name="adj2" fmla="val 62458"/>
              <a:gd name="adj3" fmla="val 16667"/>
            </a:avLst>
          </a:prstGeom>
          <a:solidFill>
            <a:srgbClr val="FFF4E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GB" sz="2400" b="1" dirty="0">
                <a:solidFill>
                  <a:srgbClr val="EE6000"/>
                </a:solidFill>
                <a:latin typeface="Century Gothic" panose="020B0502020202020204" pitchFamily="34" charset="0"/>
              </a:rPr>
              <a:t>Poetry offers ‘language input which is foregrounded, unusual, and draws attention to itself’ (</a:t>
            </a:r>
            <a:r>
              <a:rPr lang="en-GB" sz="2400" b="1" dirty="0" err="1">
                <a:solidFill>
                  <a:srgbClr val="EE6000"/>
                </a:solidFill>
                <a:latin typeface="Century Gothic" panose="020B0502020202020204" pitchFamily="34" charset="0"/>
              </a:rPr>
              <a:t>Hanauer</a:t>
            </a:r>
            <a:r>
              <a:rPr lang="en-GB" sz="2400" b="1" dirty="0">
                <a:solidFill>
                  <a:srgbClr val="EE6000"/>
                </a:solidFill>
                <a:latin typeface="Century Gothic" panose="020B0502020202020204" pitchFamily="34" charset="0"/>
              </a:rPr>
              <a:t>, 2001: 298). </a:t>
            </a:r>
          </a:p>
        </p:txBody>
      </p:sp>
      <p:sp>
        <p:nvSpPr>
          <p:cNvPr id="4" name="Rectangle 3">
            <a:extLst>
              <a:ext uri="{FF2B5EF4-FFF2-40B4-BE49-F238E27FC236}">
                <a16:creationId xmlns:a16="http://schemas.microsoft.com/office/drawing/2014/main" id="{2DBA54F8-F846-A349-8B29-4011F9BEB076}"/>
              </a:ext>
            </a:extLst>
          </p:cNvPr>
          <p:cNvSpPr/>
          <p:nvPr/>
        </p:nvSpPr>
        <p:spPr>
          <a:xfrm>
            <a:off x="877396" y="4589120"/>
            <a:ext cx="3902515" cy="129377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72C4">
                    <a:lumMod val="50000"/>
                  </a:srgbClr>
                </a:solidFill>
                <a:latin typeface="Century Gothic" panose="020B0502020202020204" pitchFamily="34" charset="0"/>
              </a:rPr>
              <a:t>Recall from the Grammar CPD, the importance of ‘noticing’ and attaching ‘meaningfulness’ to the content!</a:t>
            </a:r>
          </a:p>
        </p:txBody>
      </p:sp>
      <p:sp>
        <p:nvSpPr>
          <p:cNvPr id="12" name="Rectangle: Rounded Corners 11">
            <a:extLst>
              <a:ext uri="{FF2B5EF4-FFF2-40B4-BE49-F238E27FC236}">
                <a16:creationId xmlns:a16="http://schemas.microsoft.com/office/drawing/2014/main" id="{F47A22E9-F413-4A40-912E-36289E5C8834}"/>
              </a:ext>
            </a:extLst>
          </p:cNvPr>
          <p:cNvSpPr/>
          <p:nvPr/>
        </p:nvSpPr>
        <p:spPr>
          <a:xfrm>
            <a:off x="5505053" y="3617444"/>
            <a:ext cx="6284611" cy="2476982"/>
          </a:xfrm>
          <a:prstGeom prst="roundRect">
            <a:avLst/>
          </a:prstGeom>
          <a:solidFill>
            <a:srgbClr val="E3EAFD"/>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en-US" sz="2000" dirty="0">
                <a:solidFill>
                  <a:schemeClr val="bg1"/>
                </a:solidFill>
                <a:latin typeface="Century Gothic" panose="020B0502020202020204" pitchFamily="34" charset="0"/>
                <a:hlinkClick r:id="rId3"/>
              </a:rPr>
              <a:t>Der Panther</a:t>
            </a:r>
            <a:r>
              <a:rPr lang="en-US" altLang="en-US" sz="1400" dirty="0">
                <a:solidFill>
                  <a:srgbClr val="0070C0"/>
                </a:solidFill>
                <a:latin typeface="Century Gothic" panose="020B0502020202020204" pitchFamily="34" charset="0"/>
              </a:rPr>
              <a:t>, </a:t>
            </a:r>
            <a:r>
              <a:rPr lang="en-US" altLang="en-US" sz="1400" dirty="0">
                <a:solidFill>
                  <a:srgbClr val="002060"/>
                </a:solidFill>
                <a:latin typeface="Century Gothic" panose="020B0502020202020204" pitchFamily="34" charset="0"/>
              </a:rPr>
              <a:t>Rainer Maria Rilke</a:t>
            </a:r>
          </a:p>
          <a:p>
            <a:pPr eaLnBrk="0" fontAlgn="base" hangingPunct="0">
              <a:spcBef>
                <a:spcPct val="0"/>
              </a:spcBef>
              <a:spcAft>
                <a:spcPct val="0"/>
              </a:spcAft>
            </a:pPr>
            <a:r>
              <a:rPr lang="en-US" altLang="en-US" sz="2000" dirty="0">
                <a:solidFill>
                  <a:srgbClr val="002060"/>
                </a:solidFill>
                <a:latin typeface="Century Gothic" panose="020B0502020202020204" pitchFamily="34" charset="0"/>
              </a:rPr>
              <a:t>             </a:t>
            </a:r>
            <a:r>
              <a:rPr lang="en-US" altLang="en-US" sz="1600" dirty="0">
                <a:solidFill>
                  <a:srgbClr val="002060"/>
                </a:solidFill>
                <a:latin typeface="Century Gothic" panose="020B0502020202020204" pitchFamily="34" charset="0"/>
              </a:rPr>
              <a:t>  </a:t>
            </a:r>
            <a:r>
              <a:rPr lang="en-US" altLang="en-US" sz="1600" dirty="0" err="1">
                <a:solidFill>
                  <a:srgbClr val="002060"/>
                </a:solidFill>
                <a:latin typeface="Century Gothic" panose="020B0502020202020204" pitchFamily="34" charset="0"/>
              </a:rPr>
              <a:t>Im</a:t>
            </a:r>
            <a:r>
              <a:rPr lang="en-US" altLang="en-US" sz="1600" dirty="0">
                <a:solidFill>
                  <a:srgbClr val="002060"/>
                </a:solidFill>
                <a:latin typeface="Century Gothic" panose="020B0502020202020204" pitchFamily="34" charset="0"/>
              </a:rPr>
              <a:t> Jardin des </a:t>
            </a:r>
            <a:r>
              <a:rPr lang="en-US" altLang="en-US" sz="1600" dirty="0" err="1">
                <a:solidFill>
                  <a:srgbClr val="002060"/>
                </a:solidFill>
                <a:latin typeface="Century Gothic" panose="020B0502020202020204" pitchFamily="34" charset="0"/>
              </a:rPr>
              <a:t>Plantes</a:t>
            </a:r>
            <a:r>
              <a:rPr lang="en-US" altLang="en-US" sz="1600" dirty="0">
                <a:solidFill>
                  <a:srgbClr val="002060"/>
                </a:solidFill>
                <a:latin typeface="Century Gothic" panose="020B0502020202020204" pitchFamily="34" charset="0"/>
              </a:rPr>
              <a:t>, Paris</a:t>
            </a:r>
            <a:br>
              <a:rPr lang="en-US" altLang="en-US" sz="1600" dirty="0">
                <a:solidFill>
                  <a:srgbClr val="002060"/>
                </a:solidFill>
                <a:latin typeface="Century Gothic" panose="020B0502020202020204" pitchFamily="34" charset="0"/>
              </a:rPr>
            </a:br>
            <a:r>
              <a:rPr lang="en-US" altLang="en-US" sz="2000" dirty="0">
                <a:solidFill>
                  <a:srgbClr val="002060"/>
                </a:solidFill>
                <a:latin typeface="Century Gothic" panose="020B0502020202020204" pitchFamily="34" charset="0"/>
              </a:rPr>
              <a:t>Sein </a:t>
            </a:r>
            <a:r>
              <a:rPr lang="en-US" altLang="en-US" sz="2000" dirty="0" err="1">
                <a:solidFill>
                  <a:srgbClr val="002060"/>
                </a:solidFill>
                <a:latin typeface="Century Gothic" panose="020B0502020202020204" pitchFamily="34" charset="0"/>
              </a:rPr>
              <a:t>Blick</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ist</a:t>
            </a:r>
            <a:r>
              <a:rPr lang="en-US" altLang="en-US" sz="2000" dirty="0">
                <a:solidFill>
                  <a:srgbClr val="002060"/>
                </a:solidFill>
                <a:latin typeface="Century Gothic" panose="020B0502020202020204" pitchFamily="34" charset="0"/>
              </a:rPr>
              <a:t> von </a:t>
            </a:r>
            <a:r>
              <a:rPr lang="en-US" altLang="en-US" sz="2000" dirty="0" err="1">
                <a:solidFill>
                  <a:srgbClr val="002060"/>
                </a:solidFill>
                <a:latin typeface="Century Gothic" panose="020B0502020202020204" pitchFamily="34" charset="0"/>
              </a:rPr>
              <a:t>Vorübergehen</a:t>
            </a:r>
            <a:r>
              <a:rPr lang="en-US" altLang="en-US" sz="2000" dirty="0">
                <a:solidFill>
                  <a:srgbClr val="002060"/>
                </a:solidFill>
                <a:latin typeface="Century Gothic" panose="020B0502020202020204" pitchFamily="34" charset="0"/>
              </a:rPr>
              <a:t> der </a:t>
            </a:r>
            <a:r>
              <a:rPr lang="en-US" altLang="en-US" sz="2000" dirty="0" err="1">
                <a:solidFill>
                  <a:srgbClr val="002060"/>
                </a:solidFill>
                <a:latin typeface="Century Gothic" panose="020B0502020202020204" pitchFamily="34" charset="0"/>
              </a:rPr>
              <a:t>Stäbe</a:t>
            </a:r>
            <a:br>
              <a:rPr lang="en-US" altLang="en-US" sz="2000" dirty="0">
                <a:solidFill>
                  <a:srgbClr val="002060"/>
                </a:solidFill>
                <a:latin typeface="Century Gothic" panose="020B0502020202020204" pitchFamily="34" charset="0"/>
              </a:rPr>
            </a:br>
            <a:r>
              <a:rPr lang="en-US" altLang="en-US" sz="2000" dirty="0">
                <a:solidFill>
                  <a:srgbClr val="002060"/>
                </a:solidFill>
                <a:latin typeface="Century Gothic" panose="020B0502020202020204" pitchFamily="34" charset="0"/>
              </a:rPr>
              <a:t>so </a:t>
            </a:r>
            <a:r>
              <a:rPr lang="en-US" altLang="en-US" sz="2000" dirty="0" err="1">
                <a:solidFill>
                  <a:srgbClr val="002060"/>
                </a:solidFill>
                <a:latin typeface="Century Gothic" panose="020B0502020202020204" pitchFamily="34" charset="0"/>
              </a:rPr>
              <a:t>müd</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geworden</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daß</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er</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nichts</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mehr</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hält</a:t>
            </a:r>
            <a:r>
              <a:rPr lang="en-US" altLang="en-US" sz="2000" dirty="0">
                <a:solidFill>
                  <a:srgbClr val="002060"/>
                </a:solidFill>
                <a:latin typeface="Century Gothic" panose="020B0502020202020204" pitchFamily="34" charset="0"/>
              </a:rPr>
              <a:t>.</a:t>
            </a:r>
            <a:br>
              <a:rPr lang="en-US" altLang="en-US" sz="2000" dirty="0">
                <a:solidFill>
                  <a:srgbClr val="002060"/>
                </a:solidFill>
                <a:latin typeface="Century Gothic" panose="020B0502020202020204" pitchFamily="34" charset="0"/>
              </a:rPr>
            </a:br>
            <a:r>
              <a:rPr lang="en-US" altLang="en-US" sz="2000" dirty="0" err="1">
                <a:solidFill>
                  <a:srgbClr val="002060"/>
                </a:solidFill>
                <a:latin typeface="Century Gothic" panose="020B0502020202020204" pitchFamily="34" charset="0"/>
              </a:rPr>
              <a:t>Ihm</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ist</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als</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ob</a:t>
            </a:r>
            <a:r>
              <a:rPr lang="en-US" altLang="en-US" sz="2000" dirty="0">
                <a:solidFill>
                  <a:srgbClr val="002060"/>
                </a:solidFill>
                <a:latin typeface="Century Gothic" panose="020B0502020202020204" pitchFamily="34" charset="0"/>
              </a:rPr>
              <a:t> es </a:t>
            </a:r>
            <a:r>
              <a:rPr lang="en-US" altLang="en-US" sz="2000" dirty="0" err="1">
                <a:solidFill>
                  <a:srgbClr val="002060"/>
                </a:solidFill>
                <a:latin typeface="Century Gothic" panose="020B0502020202020204" pitchFamily="34" charset="0"/>
              </a:rPr>
              <a:t>tausend</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Stäbe</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gäbe</a:t>
            </a:r>
            <a:br>
              <a:rPr lang="en-US" altLang="en-US" sz="2000" dirty="0">
                <a:solidFill>
                  <a:srgbClr val="002060"/>
                </a:solidFill>
                <a:latin typeface="Century Gothic" panose="020B0502020202020204" pitchFamily="34" charset="0"/>
              </a:rPr>
            </a:br>
            <a:r>
              <a:rPr lang="en-US" altLang="en-US" sz="2000" dirty="0">
                <a:solidFill>
                  <a:srgbClr val="002060"/>
                </a:solidFill>
                <a:latin typeface="Century Gothic" panose="020B0502020202020204" pitchFamily="34" charset="0"/>
              </a:rPr>
              <a:t>und hinter </a:t>
            </a:r>
            <a:r>
              <a:rPr lang="en-US" altLang="en-US" sz="2000" dirty="0" err="1">
                <a:solidFill>
                  <a:srgbClr val="002060"/>
                </a:solidFill>
                <a:latin typeface="Century Gothic" panose="020B0502020202020204" pitchFamily="34" charset="0"/>
              </a:rPr>
              <a:t>tausend</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Stäben</a:t>
            </a:r>
            <a:r>
              <a:rPr lang="en-US" altLang="en-US" sz="2000" dirty="0">
                <a:solidFill>
                  <a:srgbClr val="002060"/>
                </a:solidFill>
                <a:latin typeface="Century Gothic" panose="020B0502020202020204" pitchFamily="34" charset="0"/>
              </a:rPr>
              <a:t> </a:t>
            </a:r>
            <a:r>
              <a:rPr lang="en-US" altLang="en-US" sz="2000" dirty="0" err="1">
                <a:solidFill>
                  <a:srgbClr val="002060"/>
                </a:solidFill>
                <a:latin typeface="Century Gothic" panose="020B0502020202020204" pitchFamily="34" charset="0"/>
              </a:rPr>
              <a:t>keine</a:t>
            </a:r>
            <a:r>
              <a:rPr lang="en-US" altLang="en-US" sz="2000" dirty="0">
                <a:solidFill>
                  <a:srgbClr val="002060"/>
                </a:solidFill>
                <a:latin typeface="Century Gothic" panose="020B0502020202020204" pitchFamily="34" charset="0"/>
              </a:rPr>
              <a:t> Welt</a:t>
            </a:r>
            <a:endParaRPr lang="en-GB" sz="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07661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4"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0"/>
            <a:ext cx="11676184" cy="1325563"/>
          </a:xfrm>
        </p:spPr>
        <p:txBody>
          <a:bodyPr>
            <a:normAutofit fontScale="90000"/>
          </a:bodyPr>
          <a:lstStyle/>
          <a:p>
            <a:r>
              <a:rPr lang="fr-FR" sz="4000" b="1" dirty="0" err="1"/>
              <a:t>Rationale</a:t>
            </a:r>
            <a:r>
              <a:rPr lang="fr-FR" sz="4000" b="1" dirty="0"/>
              <a:t> </a:t>
            </a:r>
            <a:r>
              <a:rPr lang="fr-FR" sz="4000" dirty="0"/>
              <a:t>(4): </a:t>
            </a:r>
            <a:r>
              <a:rPr lang="fr-FR" sz="4000" dirty="0" err="1"/>
              <a:t>Increasing</a:t>
            </a:r>
            <a:r>
              <a:rPr lang="fr-FR" sz="4000" dirty="0"/>
              <a:t> the ‘</a:t>
            </a:r>
            <a:r>
              <a:rPr lang="fr-FR" sz="4000" dirty="0" err="1"/>
              <a:t>Involvement</a:t>
            </a:r>
            <a:r>
              <a:rPr lang="fr-FR" sz="4000" dirty="0"/>
              <a:t> </a:t>
            </a:r>
            <a:r>
              <a:rPr lang="fr-FR" sz="4000" dirty="0" err="1"/>
              <a:t>Load</a:t>
            </a:r>
            <a:r>
              <a:rPr lang="fr-FR" sz="4000" dirty="0"/>
              <a:t>’</a:t>
            </a:r>
            <a:br>
              <a:rPr lang="fr-FR" dirty="0"/>
            </a:br>
            <a:r>
              <a:rPr lang="en-GB" sz="2700" dirty="0"/>
              <a:t>(</a:t>
            </a:r>
            <a:r>
              <a:rPr lang="en-GB" sz="2700" dirty="0">
                <a:hlinkClick r:id="rId3"/>
              </a:rPr>
              <a:t>Laufer and </a:t>
            </a:r>
            <a:r>
              <a:rPr lang="en-GB" sz="2700" dirty="0" err="1">
                <a:hlinkClick r:id="rId3"/>
              </a:rPr>
              <a:t>Hustijn</a:t>
            </a:r>
            <a:r>
              <a:rPr lang="en-GB" sz="2700" dirty="0">
                <a:hlinkClick r:id="rId3"/>
              </a:rPr>
              <a:t>, 2001</a:t>
            </a:r>
            <a:r>
              <a:rPr lang="en-GB" sz="2700" dirty="0"/>
              <a:t>; </a:t>
            </a:r>
            <a:r>
              <a:rPr lang="en-GB" sz="2700" dirty="0">
                <a:hlinkClick r:id="rId4"/>
              </a:rPr>
              <a:t>Huang, </a:t>
            </a:r>
            <a:r>
              <a:rPr lang="en-GB" sz="2700" dirty="0" err="1">
                <a:hlinkClick r:id="rId4"/>
              </a:rPr>
              <a:t>Willson</a:t>
            </a:r>
            <a:r>
              <a:rPr lang="en-GB" sz="2700" dirty="0">
                <a:hlinkClick r:id="rId4"/>
              </a:rPr>
              <a:t>, &amp; </a:t>
            </a:r>
            <a:r>
              <a:rPr lang="en-GB" sz="2700" dirty="0" err="1">
                <a:hlinkClick r:id="rId4"/>
              </a:rPr>
              <a:t>Eslami</a:t>
            </a:r>
            <a:r>
              <a:rPr lang="en-GB" sz="2700" dirty="0">
                <a:hlinkClick r:id="rId4"/>
              </a:rPr>
              <a:t>, 2012</a:t>
            </a:r>
            <a:r>
              <a:rPr lang="en-GB" sz="2700" dirty="0"/>
              <a:t>)</a:t>
            </a:r>
            <a:endParaRPr lang="en-GB" dirty="0"/>
          </a:p>
        </p:txBody>
      </p:sp>
      <p:sp>
        <p:nvSpPr>
          <p:cNvPr id="3" name="Content Placeholder 2"/>
          <p:cNvSpPr>
            <a:spLocks noGrp="1"/>
          </p:cNvSpPr>
          <p:nvPr>
            <p:ph idx="1"/>
          </p:nvPr>
        </p:nvSpPr>
        <p:spPr>
          <a:xfrm>
            <a:off x="164123" y="1325563"/>
            <a:ext cx="11910646" cy="4977701"/>
          </a:xfrm>
        </p:spPr>
        <p:txBody>
          <a:bodyPr>
            <a:noAutofit/>
          </a:bodyPr>
          <a:lstStyle/>
          <a:p>
            <a:pPr marL="0" indent="0">
              <a:buNone/>
            </a:pPr>
            <a:r>
              <a:rPr lang="en-US" altLang="zh-CN" sz="2000" dirty="0"/>
              <a:t>The retention of words depends on the degree of </a:t>
            </a:r>
            <a:r>
              <a:rPr lang="en-US" altLang="zh-CN" sz="2000" u="sng" dirty="0"/>
              <a:t>involvement</a:t>
            </a:r>
            <a:r>
              <a:rPr lang="en-US" altLang="zh-CN" sz="2000" dirty="0"/>
              <a:t> in processing these words.</a:t>
            </a:r>
          </a:p>
          <a:p>
            <a:pPr marL="0" indent="0">
              <a:buNone/>
            </a:pPr>
            <a:r>
              <a:rPr lang="fr-FR" sz="2000" dirty="0"/>
              <a:t>The </a:t>
            </a:r>
            <a:r>
              <a:rPr lang="fr-FR" sz="2000" dirty="0" err="1"/>
              <a:t>amount</a:t>
            </a:r>
            <a:r>
              <a:rPr lang="fr-FR" sz="2000" dirty="0"/>
              <a:t> of ‘</a:t>
            </a:r>
            <a:r>
              <a:rPr lang="fr-FR" sz="2000" dirty="0" err="1"/>
              <a:t>involvement</a:t>
            </a:r>
            <a:r>
              <a:rPr lang="fr-FR" sz="2000" dirty="0"/>
              <a:t> </a:t>
            </a:r>
            <a:r>
              <a:rPr lang="fr-FR" sz="2000" dirty="0" err="1"/>
              <a:t>load</a:t>
            </a:r>
            <a:r>
              <a:rPr lang="fr-FR" sz="2000" dirty="0"/>
              <a:t>’ </a:t>
            </a:r>
            <a:r>
              <a:rPr lang="fr-FR" sz="2000" dirty="0" err="1"/>
              <a:t>depends</a:t>
            </a:r>
            <a:r>
              <a:rPr lang="fr-FR" sz="2000" dirty="0"/>
              <a:t> on</a:t>
            </a:r>
            <a:r>
              <a:rPr lang="fr-FR" sz="2000" b="1" i="1" dirty="0"/>
              <a:t>:</a:t>
            </a:r>
          </a:p>
          <a:p>
            <a:pPr marL="0" indent="0">
              <a:buNone/>
            </a:pPr>
            <a:endParaRPr lang="fr-FR" sz="2000" b="1" i="1" dirty="0"/>
          </a:p>
          <a:p>
            <a:pPr marL="0" indent="0">
              <a:buNone/>
            </a:pPr>
            <a:r>
              <a:rPr lang="fr-FR" sz="2000" b="1" dirty="0">
                <a:solidFill>
                  <a:srgbClr val="EE6000"/>
                </a:solidFill>
              </a:rPr>
              <a:t>Need.  </a:t>
            </a:r>
            <a:r>
              <a:rPr lang="fr-FR" sz="2000" dirty="0"/>
              <a:t>How necessary </a:t>
            </a:r>
            <a:r>
              <a:rPr lang="fr-FR" sz="2000" dirty="0" err="1"/>
              <a:t>is</a:t>
            </a:r>
            <a:r>
              <a:rPr lang="fr-FR" sz="2000" dirty="0"/>
              <a:t> </a:t>
            </a:r>
            <a:r>
              <a:rPr lang="fr-FR" sz="2000" dirty="0" err="1"/>
              <a:t>it</a:t>
            </a:r>
            <a:r>
              <a:rPr lang="fr-FR" sz="2000" dirty="0"/>
              <a:t> to know </a:t>
            </a:r>
            <a:r>
              <a:rPr lang="fr-FR" sz="2000" dirty="0" err="1"/>
              <a:t>this</a:t>
            </a:r>
            <a:r>
              <a:rPr lang="fr-FR" sz="2000" dirty="0"/>
              <a:t> </a:t>
            </a:r>
            <a:r>
              <a:rPr lang="fr-FR" sz="2000" dirty="0" err="1"/>
              <a:t>word</a:t>
            </a:r>
            <a:r>
              <a:rPr lang="fr-FR" sz="2000" dirty="0"/>
              <a:t> to </a:t>
            </a:r>
            <a:r>
              <a:rPr lang="fr-FR" sz="2000" dirty="0" err="1"/>
              <a:t>complete</a:t>
            </a:r>
            <a:r>
              <a:rPr lang="fr-FR" sz="2000" dirty="0"/>
              <a:t> the </a:t>
            </a:r>
            <a:r>
              <a:rPr lang="fr-FR" sz="2000" dirty="0" err="1"/>
              <a:t>task</a:t>
            </a:r>
            <a:r>
              <a:rPr lang="fr-FR" sz="2000" dirty="0"/>
              <a:t>?  How much </a:t>
            </a:r>
            <a:r>
              <a:rPr lang="fr-FR" sz="2000" dirty="0" err="1"/>
              <a:t>does</a:t>
            </a:r>
            <a:r>
              <a:rPr lang="fr-FR" sz="2000" dirty="0"/>
              <a:t> the </a:t>
            </a:r>
            <a:r>
              <a:rPr lang="fr-FR" sz="2000" dirty="0" err="1"/>
              <a:t>learner</a:t>
            </a:r>
            <a:r>
              <a:rPr lang="fr-FR" sz="2000" dirty="0"/>
              <a:t> ‘</a:t>
            </a:r>
            <a:r>
              <a:rPr lang="fr-FR" sz="2000" dirty="0" err="1"/>
              <a:t>need’or</a:t>
            </a:r>
            <a:r>
              <a:rPr lang="fr-FR" sz="2000" dirty="0"/>
              <a:t> </a:t>
            </a:r>
            <a:r>
              <a:rPr lang="fr-FR" sz="2000" dirty="0" err="1"/>
              <a:t>really</a:t>
            </a:r>
            <a:r>
              <a:rPr lang="fr-FR" sz="2000" dirty="0"/>
              <a:t> </a:t>
            </a:r>
            <a:r>
              <a:rPr lang="fr-FR" sz="2000" dirty="0" err="1"/>
              <a:t>choose</a:t>
            </a:r>
            <a:r>
              <a:rPr lang="fr-FR" sz="2000" dirty="0"/>
              <a:t> to do the </a:t>
            </a:r>
            <a:r>
              <a:rPr lang="fr-FR" sz="2000" dirty="0" err="1"/>
              <a:t>task</a:t>
            </a:r>
            <a:r>
              <a:rPr lang="fr-FR" sz="2000" dirty="0"/>
              <a:t>? </a:t>
            </a:r>
          </a:p>
          <a:p>
            <a:pPr marL="0" indent="0">
              <a:buNone/>
            </a:pPr>
            <a:r>
              <a:rPr lang="fr-FR" sz="2000" dirty="0"/>
              <a:t>	</a:t>
            </a:r>
            <a:r>
              <a:rPr lang="fr-FR" sz="2000" dirty="0" err="1"/>
              <a:t>Recall</a:t>
            </a:r>
            <a:r>
              <a:rPr lang="fr-FR" sz="2000" dirty="0"/>
              <a:t> </a:t>
            </a:r>
            <a:r>
              <a:rPr lang="fr-FR" sz="2000" dirty="0" err="1"/>
              <a:t>from</a:t>
            </a:r>
            <a:r>
              <a:rPr lang="fr-FR" sz="2000" dirty="0"/>
              <a:t> </a:t>
            </a:r>
            <a:r>
              <a:rPr lang="fr-FR" sz="2000" dirty="0" err="1"/>
              <a:t>previous</a:t>
            </a:r>
            <a:r>
              <a:rPr lang="fr-FR" sz="2000" dirty="0"/>
              <a:t> CPD the </a:t>
            </a:r>
            <a:r>
              <a:rPr lang="fr-FR" sz="2000" dirty="0" err="1"/>
              <a:t>idea</a:t>
            </a:r>
            <a:r>
              <a:rPr lang="fr-FR" sz="2000" dirty="0"/>
              <a:t> of ‘</a:t>
            </a:r>
            <a:r>
              <a:rPr lang="fr-FR" sz="2000" b="1" i="1" dirty="0" err="1"/>
              <a:t>task</a:t>
            </a:r>
            <a:r>
              <a:rPr lang="fr-FR" sz="2000" b="1" i="1" dirty="0"/>
              <a:t> essential</a:t>
            </a:r>
            <a:r>
              <a:rPr lang="fr-FR" sz="2000" dirty="0"/>
              <a:t>’</a:t>
            </a:r>
          </a:p>
          <a:p>
            <a:pPr marL="0" indent="0">
              <a:buNone/>
            </a:pPr>
            <a:endParaRPr lang="fr-FR" sz="2000" b="1" dirty="0">
              <a:solidFill>
                <a:srgbClr val="FF0000"/>
              </a:solidFill>
            </a:endParaRPr>
          </a:p>
          <a:p>
            <a:pPr marL="0" indent="0">
              <a:buNone/>
            </a:pPr>
            <a:r>
              <a:rPr lang="fr-FR" sz="2000" b="1" dirty="0" err="1">
                <a:solidFill>
                  <a:srgbClr val="EE6000"/>
                </a:solidFill>
              </a:rPr>
              <a:t>Search</a:t>
            </a:r>
            <a:r>
              <a:rPr lang="fr-FR" sz="2000" b="1" dirty="0">
                <a:solidFill>
                  <a:srgbClr val="EE6000"/>
                </a:solidFill>
              </a:rPr>
              <a:t>.</a:t>
            </a:r>
            <a:r>
              <a:rPr lang="fr-FR" sz="2000" b="1" dirty="0"/>
              <a:t> </a:t>
            </a:r>
            <a:r>
              <a:rPr lang="fr-FR" sz="2000" dirty="0"/>
              <a:t>How hard </a:t>
            </a:r>
            <a:r>
              <a:rPr lang="fr-FR" sz="2000" dirty="0" err="1"/>
              <a:t>does</a:t>
            </a:r>
            <a:r>
              <a:rPr lang="fr-FR" sz="2000" dirty="0"/>
              <a:t> the </a:t>
            </a:r>
            <a:r>
              <a:rPr lang="fr-FR" sz="2000" dirty="0" err="1"/>
              <a:t>learner</a:t>
            </a:r>
            <a:r>
              <a:rPr lang="fr-FR" sz="2000" dirty="0"/>
              <a:t> have to </a:t>
            </a:r>
            <a:r>
              <a:rPr lang="fr-FR" sz="2000" dirty="0" err="1"/>
              <a:t>work</a:t>
            </a:r>
            <a:r>
              <a:rPr lang="fr-FR" sz="2000" dirty="0"/>
              <a:t> to </a:t>
            </a:r>
            <a:r>
              <a:rPr lang="fr-FR" sz="2000" dirty="0" err="1"/>
              <a:t>find</a:t>
            </a:r>
            <a:r>
              <a:rPr lang="fr-FR" sz="2000" dirty="0"/>
              <a:t> the </a:t>
            </a:r>
            <a:r>
              <a:rPr lang="fr-FR" sz="2000" dirty="0" err="1"/>
              <a:t>meaning</a:t>
            </a:r>
            <a:r>
              <a:rPr lang="fr-FR" sz="2000" dirty="0"/>
              <a:t> of the </a:t>
            </a:r>
            <a:r>
              <a:rPr lang="fr-FR" sz="2000" dirty="0" err="1"/>
              <a:t>word</a:t>
            </a:r>
            <a:r>
              <a:rPr lang="fr-FR" sz="2000" dirty="0"/>
              <a:t>? </a:t>
            </a:r>
          </a:p>
          <a:p>
            <a:pPr marL="0" indent="0">
              <a:buNone/>
            </a:pPr>
            <a:r>
              <a:rPr lang="fr-FR" sz="2000" dirty="0"/>
              <a:t>	</a:t>
            </a:r>
            <a:r>
              <a:rPr lang="fr-FR" sz="2000" dirty="0" err="1"/>
              <a:t>Recall</a:t>
            </a:r>
            <a:r>
              <a:rPr lang="fr-FR" sz="2000" dirty="0"/>
              <a:t> </a:t>
            </a:r>
            <a:r>
              <a:rPr lang="fr-FR" sz="2000" dirty="0" err="1"/>
              <a:t>from</a:t>
            </a:r>
            <a:r>
              <a:rPr lang="fr-FR" sz="2000" dirty="0"/>
              <a:t> </a:t>
            </a:r>
            <a:r>
              <a:rPr lang="fr-FR" sz="2000" dirty="0" err="1"/>
              <a:t>previous</a:t>
            </a:r>
            <a:r>
              <a:rPr lang="fr-FR" sz="2000" dirty="0"/>
              <a:t> CPD the </a:t>
            </a:r>
            <a:r>
              <a:rPr lang="fr-FR" sz="2000" dirty="0" err="1"/>
              <a:t>idea</a:t>
            </a:r>
            <a:r>
              <a:rPr lang="fr-FR" sz="2000" dirty="0"/>
              <a:t> of ‘</a:t>
            </a:r>
            <a:r>
              <a:rPr lang="fr-FR" sz="2000" b="1" i="1" dirty="0" err="1"/>
              <a:t>desirable</a:t>
            </a:r>
            <a:r>
              <a:rPr lang="fr-FR" sz="2000" b="1" i="1" dirty="0"/>
              <a:t> </a:t>
            </a:r>
            <a:r>
              <a:rPr lang="fr-FR" sz="2000" b="1" i="1" dirty="0" err="1"/>
              <a:t>difficulty</a:t>
            </a:r>
            <a:r>
              <a:rPr lang="fr-FR" sz="2000" b="1" i="1" dirty="0"/>
              <a:t>/challenge</a:t>
            </a:r>
            <a:r>
              <a:rPr lang="fr-FR" sz="2000" dirty="0"/>
              <a:t>’</a:t>
            </a:r>
          </a:p>
          <a:p>
            <a:pPr marL="0" indent="0">
              <a:buNone/>
            </a:pPr>
            <a:endParaRPr lang="fr-FR" sz="2000" b="1" dirty="0">
              <a:solidFill>
                <a:srgbClr val="FF0000"/>
              </a:solidFill>
            </a:endParaRPr>
          </a:p>
          <a:p>
            <a:pPr marL="0" indent="0">
              <a:buNone/>
            </a:pPr>
            <a:r>
              <a:rPr lang="fr-FR" sz="2000" b="1" dirty="0" err="1">
                <a:solidFill>
                  <a:srgbClr val="EE6000"/>
                </a:solidFill>
              </a:rPr>
              <a:t>Evaluate</a:t>
            </a:r>
            <a:r>
              <a:rPr lang="fr-FR" sz="2000" b="1" dirty="0">
                <a:solidFill>
                  <a:srgbClr val="EE6000"/>
                </a:solidFill>
              </a:rPr>
              <a:t>.</a:t>
            </a:r>
            <a:r>
              <a:rPr lang="fr-FR" sz="2000" dirty="0">
                <a:solidFill>
                  <a:srgbClr val="EE6000"/>
                </a:solidFill>
              </a:rPr>
              <a:t> </a:t>
            </a:r>
            <a:r>
              <a:rPr lang="fr-FR" sz="2000" dirty="0"/>
              <a:t>How much </a:t>
            </a:r>
            <a:r>
              <a:rPr lang="fr-FR" sz="2000" dirty="0" err="1"/>
              <a:t>does</a:t>
            </a:r>
            <a:r>
              <a:rPr lang="fr-FR" sz="2000" dirty="0"/>
              <a:t> the </a:t>
            </a:r>
            <a:r>
              <a:rPr lang="fr-FR" sz="2000" dirty="0" err="1"/>
              <a:t>learner</a:t>
            </a:r>
            <a:r>
              <a:rPr lang="fr-FR" sz="2000" dirty="0"/>
              <a:t> have to </a:t>
            </a:r>
            <a:r>
              <a:rPr lang="fr-FR" sz="2000" dirty="0" err="1"/>
              <a:t>think</a:t>
            </a:r>
            <a:r>
              <a:rPr lang="fr-FR" sz="2000" dirty="0"/>
              <a:t> about how to use </a:t>
            </a:r>
            <a:r>
              <a:rPr lang="fr-FR" sz="2000" dirty="0" err="1"/>
              <a:t>this</a:t>
            </a:r>
            <a:r>
              <a:rPr lang="fr-FR" sz="2000" dirty="0"/>
              <a:t> </a:t>
            </a:r>
            <a:r>
              <a:rPr lang="fr-FR" sz="2000" dirty="0" err="1"/>
              <a:t>word</a:t>
            </a:r>
            <a:r>
              <a:rPr lang="fr-FR" sz="2000" dirty="0"/>
              <a:t> in </a:t>
            </a:r>
            <a:r>
              <a:rPr lang="fr-FR" sz="2000" dirty="0" err="1"/>
              <a:t>different</a:t>
            </a:r>
            <a:r>
              <a:rPr lang="fr-FR" sz="2000" dirty="0"/>
              <a:t> </a:t>
            </a:r>
            <a:r>
              <a:rPr lang="fr-FR" sz="2000" dirty="0" err="1"/>
              <a:t>contexts</a:t>
            </a:r>
            <a:r>
              <a:rPr lang="fr-FR" sz="2000" dirty="0"/>
              <a:t> or about </a:t>
            </a:r>
            <a:r>
              <a:rPr lang="fr-FR" sz="2000" dirty="0" err="1"/>
              <a:t>different</a:t>
            </a:r>
            <a:r>
              <a:rPr lang="fr-FR" sz="2000" dirty="0"/>
              <a:t> aspects of </a:t>
            </a:r>
            <a:r>
              <a:rPr lang="fr-FR" sz="2000" dirty="0" err="1"/>
              <a:t>its</a:t>
            </a:r>
            <a:r>
              <a:rPr lang="fr-FR" sz="2000" dirty="0"/>
              <a:t> </a:t>
            </a:r>
            <a:r>
              <a:rPr lang="fr-FR" sz="2000" dirty="0" err="1"/>
              <a:t>meaning</a:t>
            </a:r>
            <a:r>
              <a:rPr lang="fr-FR" sz="2000" dirty="0"/>
              <a:t>? </a:t>
            </a:r>
          </a:p>
          <a:p>
            <a:pPr marL="0" indent="0">
              <a:buNone/>
            </a:pPr>
            <a:r>
              <a:rPr lang="fr-FR" sz="2000" dirty="0"/>
              <a:t>	</a:t>
            </a:r>
            <a:r>
              <a:rPr lang="fr-FR" sz="2000" dirty="0" err="1"/>
              <a:t>Recall</a:t>
            </a:r>
            <a:r>
              <a:rPr lang="fr-FR" sz="2000" dirty="0"/>
              <a:t> </a:t>
            </a:r>
            <a:r>
              <a:rPr lang="fr-FR" sz="2000" dirty="0" err="1"/>
              <a:t>from</a:t>
            </a:r>
            <a:r>
              <a:rPr lang="fr-FR" sz="2000" dirty="0"/>
              <a:t> </a:t>
            </a:r>
            <a:r>
              <a:rPr lang="fr-FR" sz="2000" dirty="0" err="1"/>
              <a:t>previous</a:t>
            </a:r>
            <a:r>
              <a:rPr lang="fr-FR" sz="2000" dirty="0"/>
              <a:t> CPD the </a:t>
            </a:r>
            <a:r>
              <a:rPr lang="fr-FR" sz="2000" dirty="0" err="1"/>
              <a:t>idea</a:t>
            </a:r>
            <a:r>
              <a:rPr lang="fr-FR" sz="2000" dirty="0"/>
              <a:t> of meeting the </a:t>
            </a:r>
            <a:r>
              <a:rPr lang="fr-FR" sz="2000" dirty="0" err="1"/>
              <a:t>same</a:t>
            </a:r>
            <a:r>
              <a:rPr lang="fr-FR" sz="2000" dirty="0"/>
              <a:t> language in </a:t>
            </a:r>
            <a:r>
              <a:rPr lang="fr-FR" sz="2000" b="1" i="1" dirty="0"/>
              <a:t>‘multiple </a:t>
            </a:r>
            <a:r>
              <a:rPr lang="fr-FR" sz="2000" b="1" i="1" dirty="0" err="1"/>
              <a:t>contexts</a:t>
            </a:r>
            <a:r>
              <a:rPr lang="fr-FR" sz="2000" b="1" i="1" dirty="0"/>
              <a:t>’</a:t>
            </a:r>
            <a:endParaRPr lang="fr-FR" sz="2000" b="1" dirty="0"/>
          </a:p>
        </p:txBody>
      </p:sp>
    </p:spTree>
    <p:extLst>
      <p:ext uri="{BB962C8B-B14F-4D97-AF65-F5344CB8AC3E}">
        <p14:creationId xmlns:p14="http://schemas.microsoft.com/office/powerpoint/2010/main" val="393660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81" y="142132"/>
            <a:ext cx="11412638" cy="864866"/>
          </a:xfrm>
        </p:spPr>
        <p:txBody>
          <a:bodyPr>
            <a:normAutofit/>
          </a:bodyPr>
          <a:lstStyle/>
          <a:p>
            <a:r>
              <a:rPr lang="en-GB" sz="2800" b="1" dirty="0"/>
              <a:t>What does this look like in practice?</a:t>
            </a:r>
            <a:br>
              <a:rPr lang="en-GB" sz="2800" dirty="0"/>
            </a:br>
            <a:r>
              <a:rPr lang="en-GB" sz="2800" dirty="0"/>
              <a:t>Different involvement loads – which is the higher in each case?</a:t>
            </a:r>
          </a:p>
        </p:txBody>
      </p:sp>
      <p:sp>
        <p:nvSpPr>
          <p:cNvPr id="3" name="Content Placeholder 2"/>
          <p:cNvSpPr>
            <a:spLocks noGrp="1"/>
          </p:cNvSpPr>
          <p:nvPr>
            <p:ph idx="1"/>
          </p:nvPr>
        </p:nvSpPr>
        <p:spPr>
          <a:xfrm>
            <a:off x="389681" y="1135719"/>
            <a:ext cx="10812026" cy="4722470"/>
          </a:xfrm>
        </p:spPr>
        <p:txBody>
          <a:bodyPr>
            <a:normAutofit lnSpcReduction="10000"/>
          </a:bodyPr>
          <a:lstStyle/>
          <a:p>
            <a:pPr marL="0" indent="0">
              <a:buNone/>
            </a:pPr>
            <a:r>
              <a:rPr lang="en-GB" sz="2400" b="1" dirty="0">
                <a:solidFill>
                  <a:srgbClr val="EE6000"/>
                </a:solidFill>
              </a:rPr>
              <a:t>Need </a:t>
            </a:r>
          </a:p>
          <a:p>
            <a:pPr marL="457200" lvl="1" indent="0">
              <a:buNone/>
            </a:pPr>
            <a:r>
              <a:rPr lang="en-GB" dirty="0"/>
              <a:t>(1) teacher requires learners to use a particular word from a text in a sentence</a:t>
            </a:r>
          </a:p>
          <a:p>
            <a:pPr marL="457200" lvl="1" indent="0">
              <a:buNone/>
            </a:pPr>
            <a:r>
              <a:rPr lang="en-GB" dirty="0"/>
              <a:t>(2) learner is interested to look up the meaning of an unknown word in a dictionary while reading a story</a:t>
            </a:r>
          </a:p>
          <a:p>
            <a:pPr marL="0" indent="0">
              <a:buNone/>
            </a:pPr>
            <a:r>
              <a:rPr lang="en-GB" sz="2400" b="1" dirty="0">
                <a:solidFill>
                  <a:srgbClr val="EE6000"/>
                </a:solidFill>
              </a:rPr>
              <a:t>Search</a:t>
            </a:r>
          </a:p>
          <a:p>
            <a:pPr marL="914400" lvl="1" indent="-457200">
              <a:buAutoNum type="arabicParenBoth"/>
            </a:pPr>
            <a:r>
              <a:rPr lang="en-GB" dirty="0"/>
              <a:t>A learner works out a word’s meaning by looking for clues in the words that come before and after it</a:t>
            </a:r>
          </a:p>
          <a:p>
            <a:pPr marL="914400" lvl="1" indent="-457200">
              <a:buFont typeface="Arial" panose="020B0604020202020204" pitchFamily="34" charset="0"/>
              <a:buAutoNum type="arabicParenBoth"/>
            </a:pPr>
            <a:r>
              <a:rPr lang="en-GB" dirty="0"/>
              <a:t>A word’s meaning is provided as a gloss in the margin</a:t>
            </a:r>
          </a:p>
          <a:p>
            <a:pPr marL="457200" lvl="1" indent="0">
              <a:buNone/>
            </a:pPr>
            <a:endParaRPr lang="en-GB" dirty="0"/>
          </a:p>
          <a:p>
            <a:pPr marL="0" indent="0">
              <a:buNone/>
            </a:pPr>
            <a:r>
              <a:rPr lang="en-GB" sz="2400" b="1" dirty="0">
                <a:solidFill>
                  <a:srgbClr val="EE6000"/>
                </a:solidFill>
              </a:rPr>
              <a:t>Evaluate</a:t>
            </a:r>
          </a:p>
          <a:p>
            <a:pPr marL="457200" lvl="1" indent="0">
              <a:buNone/>
            </a:pPr>
            <a:r>
              <a:rPr lang="en-GB" dirty="0"/>
              <a:t>(1) After reading, learners complete a gap-fill based on the text, choosing from a set of words, which permits guess work</a:t>
            </a:r>
          </a:p>
          <a:p>
            <a:pPr marL="457200" lvl="1" indent="0">
              <a:buNone/>
            </a:pPr>
            <a:r>
              <a:rPr lang="en-GB" dirty="0"/>
              <a:t>(2) After reading, learners write a paragraph to express their feelings about the passage, choosing some of the words from the text</a:t>
            </a:r>
          </a:p>
          <a:p>
            <a:pPr marL="0" indent="0">
              <a:buNone/>
            </a:pPr>
            <a:endParaRPr lang="en-GB" sz="2000" dirty="0"/>
          </a:p>
        </p:txBody>
      </p:sp>
    </p:spTree>
    <p:extLst>
      <p:ext uri="{BB962C8B-B14F-4D97-AF65-F5344CB8AC3E}">
        <p14:creationId xmlns:p14="http://schemas.microsoft.com/office/powerpoint/2010/main" val="3748200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3145-6144-4BB4-A202-58730AE841D2}"/>
              </a:ext>
            </a:extLst>
          </p:cNvPr>
          <p:cNvSpPr>
            <a:spLocks noGrp="1"/>
          </p:cNvSpPr>
          <p:nvPr>
            <p:ph type="title"/>
          </p:nvPr>
        </p:nvSpPr>
        <p:spPr/>
        <p:txBody>
          <a:bodyPr/>
          <a:lstStyle/>
          <a:p>
            <a:r>
              <a:rPr lang="en-GB" dirty="0"/>
              <a:t>Another example</a:t>
            </a:r>
          </a:p>
        </p:txBody>
      </p:sp>
      <p:sp>
        <p:nvSpPr>
          <p:cNvPr id="3" name="Content Placeholder 2">
            <a:extLst>
              <a:ext uri="{FF2B5EF4-FFF2-40B4-BE49-F238E27FC236}">
                <a16:creationId xmlns:a16="http://schemas.microsoft.com/office/drawing/2014/main" id="{EB837E34-A230-412C-BE14-816E210786A8}"/>
              </a:ext>
            </a:extLst>
          </p:cNvPr>
          <p:cNvSpPr>
            <a:spLocks noGrp="1"/>
          </p:cNvSpPr>
          <p:nvPr>
            <p:ph sz="half" idx="1"/>
          </p:nvPr>
        </p:nvSpPr>
        <p:spPr>
          <a:xfrm>
            <a:off x="838200" y="1825625"/>
            <a:ext cx="7148332" cy="4351338"/>
          </a:xfrm>
        </p:spPr>
        <p:txBody>
          <a:bodyPr>
            <a:normAutofit/>
          </a:bodyPr>
          <a:lstStyle/>
          <a:p>
            <a:pPr marL="0" indent="0">
              <a:buNone/>
            </a:pPr>
            <a:r>
              <a:rPr lang="fr-FR" sz="2200" b="1" dirty="0"/>
              <a:t>Philippe Petit – Journal Intime </a:t>
            </a:r>
            <a:endParaRPr lang="en-GB" sz="2200" dirty="0"/>
          </a:p>
          <a:p>
            <a:pPr marL="0" indent="0">
              <a:buNone/>
            </a:pPr>
            <a:endParaRPr lang="en-GB" sz="2200" dirty="0"/>
          </a:p>
          <a:p>
            <a:pPr marL="0" indent="0">
              <a:buNone/>
            </a:pPr>
            <a:r>
              <a:rPr lang="fr-FR" sz="2200" dirty="0"/>
              <a:t>Je m’appelle Philippe Petit.  J’ai 24 ans.  Je suis un magicien, jongleur et funambule français.  Voici un extrait de mon journal intime.</a:t>
            </a:r>
          </a:p>
          <a:p>
            <a:pPr marL="0" indent="0">
              <a:buNone/>
            </a:pPr>
            <a:r>
              <a:rPr lang="fr-FR" sz="2200" b="1" dirty="0"/>
              <a:t>Le jeudi 8 août 1974.  </a:t>
            </a:r>
            <a:r>
              <a:rPr lang="fr-FR" sz="2200" dirty="0"/>
              <a:t>Très tôt le matin, nous relions les deux tours avec un câble de métal…..</a:t>
            </a:r>
            <a:endParaRPr lang="en-GB" sz="2200" dirty="0"/>
          </a:p>
          <a:p>
            <a:endParaRPr lang="en-GB" dirty="0"/>
          </a:p>
        </p:txBody>
      </p:sp>
      <p:sp>
        <p:nvSpPr>
          <p:cNvPr id="4" name="Content Placeholder 3">
            <a:extLst>
              <a:ext uri="{FF2B5EF4-FFF2-40B4-BE49-F238E27FC236}">
                <a16:creationId xmlns:a16="http://schemas.microsoft.com/office/drawing/2014/main" id="{999A6C91-E376-4FD1-8EC2-B4E9BACDEFBF}"/>
              </a:ext>
            </a:extLst>
          </p:cNvPr>
          <p:cNvSpPr>
            <a:spLocks noGrp="1"/>
          </p:cNvSpPr>
          <p:nvPr>
            <p:ph sz="half" idx="2"/>
          </p:nvPr>
        </p:nvSpPr>
        <p:spPr>
          <a:xfrm>
            <a:off x="8275899" y="1825625"/>
            <a:ext cx="3646025" cy="4351338"/>
          </a:xfrm>
        </p:spPr>
        <p:txBody>
          <a:bodyPr>
            <a:normAutofit/>
          </a:bodyPr>
          <a:lstStyle/>
          <a:p>
            <a:pPr lvl="0"/>
            <a:r>
              <a:rPr lang="en-GB" dirty="0"/>
              <a:t>When did Philippe make the famous tightrope walk?</a:t>
            </a:r>
          </a:p>
          <a:p>
            <a:pPr marL="0" indent="0">
              <a:buNone/>
            </a:pPr>
            <a:endParaRPr lang="en-GB" dirty="0"/>
          </a:p>
          <a:p>
            <a:pPr lvl="0"/>
            <a:r>
              <a:rPr lang="en-GB" dirty="0"/>
              <a:t>How old was he at that time?</a:t>
            </a:r>
          </a:p>
          <a:p>
            <a:endParaRPr lang="en-GB" dirty="0"/>
          </a:p>
        </p:txBody>
      </p:sp>
      <p:pic>
        <p:nvPicPr>
          <p:cNvPr id="5" name="Picture 4" descr="person walking on a tightrope over Niagara Falls">
            <a:extLst>
              <a:ext uri="{FF2B5EF4-FFF2-40B4-BE49-F238E27FC236}">
                <a16:creationId xmlns:a16="http://schemas.microsoft.com/office/drawing/2014/main" id="{46795478-0BB7-4A64-A80D-00D96269F8C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5992" y="4418672"/>
            <a:ext cx="2420620" cy="1607820"/>
          </a:xfrm>
          <a:prstGeom prst="rect">
            <a:avLst/>
          </a:prstGeom>
          <a:noFill/>
          <a:ln>
            <a:noFill/>
          </a:ln>
        </p:spPr>
      </p:pic>
    </p:spTree>
    <p:extLst>
      <p:ext uri="{BB962C8B-B14F-4D97-AF65-F5344CB8AC3E}">
        <p14:creationId xmlns:p14="http://schemas.microsoft.com/office/powerpoint/2010/main" val="337929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46" y="69731"/>
            <a:ext cx="10038303" cy="984704"/>
          </a:xfrm>
        </p:spPr>
        <p:txBody>
          <a:bodyPr>
            <a:normAutofit/>
          </a:bodyPr>
          <a:lstStyle/>
          <a:p>
            <a:pPr algn="ctr"/>
            <a:r>
              <a:rPr lang="en-GB" sz="2800" b="1" dirty="0"/>
              <a:t>Example of working with challenging texts with Year 9 learners: Linguistic creativity in language learning</a:t>
            </a:r>
            <a:endParaRPr lang="en-GB" sz="2800" dirty="0"/>
          </a:p>
        </p:txBody>
      </p:sp>
      <p:pic>
        <p:nvPicPr>
          <p:cNvPr id="5" name="Picture 4" descr="logo for creative multilingualism">
            <a:extLst>
              <a:ext uri="{FF2B5EF4-FFF2-40B4-BE49-F238E27FC236}">
                <a16:creationId xmlns:a16="http://schemas.microsoft.com/office/drawing/2014/main" id="{DE1F9E10-A3C6-024C-BC16-6CB7539D45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849" y="0"/>
            <a:ext cx="1797151" cy="687916"/>
          </a:xfrm>
          <a:prstGeom prst="rect">
            <a:avLst/>
          </a:prstGeom>
        </p:spPr>
      </p:pic>
      <p:sp>
        <p:nvSpPr>
          <p:cNvPr id="3" name="Content Placeholder 2"/>
          <p:cNvSpPr>
            <a:spLocks noGrp="1"/>
          </p:cNvSpPr>
          <p:nvPr>
            <p:ph idx="1"/>
          </p:nvPr>
        </p:nvSpPr>
        <p:spPr>
          <a:xfrm>
            <a:off x="266700" y="1095269"/>
            <a:ext cx="11785600" cy="5305531"/>
          </a:xfrm>
        </p:spPr>
        <p:txBody>
          <a:bodyPr>
            <a:normAutofit fontScale="25000" lnSpcReduction="20000"/>
          </a:bodyPr>
          <a:lstStyle/>
          <a:p>
            <a:pPr marL="0" indent="0">
              <a:buNone/>
            </a:pPr>
            <a:r>
              <a:rPr lang="en-GB" sz="9600" dirty="0"/>
              <a:t>Approx. 600 Year 9 learners of French &amp; German </a:t>
            </a:r>
          </a:p>
          <a:p>
            <a:pPr marL="0" indent="0">
              <a:buNone/>
            </a:pPr>
            <a:r>
              <a:rPr lang="en-GB" sz="9600" dirty="0"/>
              <a:t>We explored the impact on</a:t>
            </a:r>
            <a:r>
              <a:rPr lang="en-GB" sz="9600" i="1" dirty="0"/>
              <a:t>: </a:t>
            </a:r>
          </a:p>
          <a:p>
            <a:pPr marL="0" indent="0">
              <a:buNone/>
            </a:pPr>
            <a:endParaRPr lang="en-GB" sz="9600" i="1" dirty="0"/>
          </a:p>
          <a:p>
            <a:pPr>
              <a:buFont typeface="Wingdings" panose="05000000000000000000" pitchFamily="2" charset="2"/>
              <a:buChar char="v"/>
            </a:pPr>
            <a:r>
              <a:rPr lang="en-GB" sz="9600" i="1" dirty="0"/>
              <a:t>Learners’ development in reading, writing and vocabulary and creativity </a:t>
            </a:r>
          </a:p>
          <a:p>
            <a:pPr>
              <a:buFont typeface="Wingdings" panose="05000000000000000000" pitchFamily="2" charset="2"/>
              <a:buChar char="v"/>
            </a:pPr>
            <a:r>
              <a:rPr lang="en-GB" sz="9600" i="1" dirty="0"/>
              <a:t>Learners’ motivation for and beliefs about language learning</a:t>
            </a:r>
          </a:p>
          <a:p>
            <a:pPr marL="0" indent="0">
              <a:buNone/>
            </a:pPr>
            <a:endParaRPr lang="en-GB" sz="9600" dirty="0"/>
          </a:p>
          <a:p>
            <a:pPr marL="0" indent="0">
              <a:buNone/>
            </a:pPr>
            <a:r>
              <a:rPr lang="en-GB" sz="9600" dirty="0"/>
              <a:t>Teachers used either </a:t>
            </a:r>
          </a:p>
          <a:p>
            <a:pPr marL="0" indent="0">
              <a:buNone/>
            </a:pPr>
            <a:r>
              <a:rPr lang="en-GB" sz="9600" dirty="0"/>
              <a:t>   (1) non-figurative, factual texts</a:t>
            </a:r>
            <a:endParaRPr lang="en-GB" sz="12800" dirty="0">
              <a:solidFill>
                <a:srgbClr val="FF0000"/>
              </a:solidFill>
            </a:endParaRPr>
          </a:p>
          <a:p>
            <a:pPr marL="0" indent="0">
              <a:buNone/>
            </a:pPr>
            <a:r>
              <a:rPr lang="en-GB" sz="9600" b="1" dirty="0">
                <a:solidFill>
                  <a:srgbClr val="EE6000"/>
                </a:solidFill>
              </a:rPr>
              <a:t>OR</a:t>
            </a:r>
          </a:p>
          <a:p>
            <a:pPr marL="0" indent="0">
              <a:buNone/>
            </a:pPr>
            <a:r>
              <a:rPr lang="en-GB" sz="9600" dirty="0"/>
              <a:t>   (2) literary texts containing figurative language</a:t>
            </a:r>
          </a:p>
          <a:p>
            <a:pPr marL="0" indent="0">
              <a:buNone/>
            </a:pPr>
            <a:r>
              <a:rPr lang="en-GB" sz="9600" dirty="0"/>
              <a:t>Both text-types contained similar difficulty of language and addressed similar themes e.g. love, death, migration, otherness</a:t>
            </a:r>
          </a:p>
          <a:p>
            <a:pPr marL="0" indent="0">
              <a:buNone/>
            </a:pPr>
            <a:endParaRPr lang="en-GB" sz="9600" b="1" dirty="0"/>
          </a:p>
          <a:p>
            <a:pPr marL="0" indent="0">
              <a:buNone/>
            </a:pPr>
            <a:r>
              <a:rPr lang="en-GB" sz="9600" b="1" dirty="0"/>
              <a:t>All teachers </a:t>
            </a:r>
            <a:r>
              <a:rPr lang="en-GB" sz="9600" dirty="0"/>
              <a:t>used the text types in both (1) ‘</a:t>
            </a:r>
            <a:r>
              <a:rPr lang="en-GB" sz="9600" b="1" dirty="0"/>
              <a:t>functional’</a:t>
            </a:r>
            <a:r>
              <a:rPr lang="en-GB" sz="9600" dirty="0"/>
              <a:t> and  (2) </a:t>
            </a:r>
            <a:r>
              <a:rPr lang="en-GB" sz="9600" b="1" dirty="0"/>
              <a:t>‘creative</a:t>
            </a:r>
            <a:r>
              <a:rPr lang="en-GB" sz="9600" dirty="0"/>
              <a:t>’ ways</a:t>
            </a:r>
          </a:p>
        </p:txBody>
      </p:sp>
      <p:sp>
        <p:nvSpPr>
          <p:cNvPr id="4" name="Rectangle 3">
            <a:extLst>
              <a:ext uri="{FF2B5EF4-FFF2-40B4-BE49-F238E27FC236}">
                <a16:creationId xmlns:a16="http://schemas.microsoft.com/office/drawing/2014/main" id="{CF515ECB-92B0-194A-B5A0-86B2E98C3F53}"/>
              </a:ext>
            </a:extLst>
          </p:cNvPr>
          <p:cNvSpPr/>
          <p:nvPr/>
        </p:nvSpPr>
        <p:spPr>
          <a:xfrm>
            <a:off x="8798899" y="1138622"/>
            <a:ext cx="3191899" cy="646331"/>
          </a:xfrm>
          <a:prstGeom prst="rect">
            <a:avLst/>
          </a:prstGeom>
        </p:spPr>
        <p:txBody>
          <a:bodyPr wrap="none">
            <a:spAutoFit/>
          </a:bodyPr>
          <a:lstStyle/>
          <a:p>
            <a:r>
              <a:rPr lang="en-GB" dirty="0">
                <a:solidFill>
                  <a:srgbClr val="4472C4">
                    <a:lumMod val="50000"/>
                  </a:srgbClr>
                </a:solidFill>
                <a:latin typeface="Century Gothic" panose="020B0502020202020204" pitchFamily="34" charset="0"/>
              </a:rPr>
              <a:t>(Graham et al, ongoing;</a:t>
            </a:r>
          </a:p>
          <a:p>
            <a:r>
              <a:rPr lang="en-GB" dirty="0">
                <a:solidFill>
                  <a:srgbClr val="4472C4">
                    <a:lumMod val="50000"/>
                  </a:srgbClr>
                </a:solidFill>
                <a:latin typeface="Century Gothic" panose="020B0502020202020204" pitchFamily="34" charset="0"/>
              </a:rPr>
              <a:t>Hofweber &amp; Graham 2017)</a:t>
            </a:r>
            <a:endParaRPr lang="en-US" dirty="0">
              <a:solidFill>
                <a:srgbClr val="4472C4">
                  <a:lumMod val="50000"/>
                </a:srgbClr>
              </a:solidFill>
              <a:latin typeface="Century Gothic" panose="020B0502020202020204" pitchFamily="34" charset="0"/>
            </a:endParaRPr>
          </a:p>
        </p:txBody>
      </p:sp>
    </p:spTree>
    <p:extLst>
      <p:ext uri="{BB962C8B-B14F-4D97-AF65-F5344CB8AC3E}">
        <p14:creationId xmlns:p14="http://schemas.microsoft.com/office/powerpoint/2010/main" val="330378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08" y="152129"/>
            <a:ext cx="10325100" cy="698772"/>
          </a:xfrm>
        </p:spPr>
        <p:txBody>
          <a:bodyPr>
            <a:normAutofit/>
          </a:bodyPr>
          <a:lstStyle/>
          <a:p>
            <a:r>
              <a:rPr lang="en-GB" sz="4000" b="1" dirty="0"/>
              <a:t>Two approaches to working with texts</a:t>
            </a:r>
            <a:endParaRPr lang="en-GB" sz="4000" dirty="0"/>
          </a:p>
        </p:txBody>
      </p:sp>
      <p:graphicFrame>
        <p:nvGraphicFramePr>
          <p:cNvPr id="4" name="Content Placeholder 3" descr="table "/>
          <p:cNvGraphicFramePr>
            <a:graphicFrameLocks noGrp="1"/>
          </p:cNvGraphicFramePr>
          <p:nvPr>
            <p:ph idx="1"/>
            <p:extLst>
              <p:ext uri="{D42A27DB-BD31-4B8C-83A1-F6EECF244321}">
                <p14:modId xmlns:p14="http://schemas.microsoft.com/office/powerpoint/2010/main" val="785836919"/>
              </p:ext>
            </p:extLst>
          </p:nvPr>
        </p:nvGraphicFramePr>
        <p:xfrm>
          <a:off x="194983" y="812405"/>
          <a:ext cx="11710146" cy="5566072"/>
        </p:xfrm>
        <a:graphic>
          <a:graphicData uri="http://schemas.openxmlformats.org/drawingml/2006/table">
            <a:tbl>
              <a:tblPr firstRow="1" bandRow="1">
                <a:tableStyleId>{5940675A-B579-460E-94D1-54222C63F5DA}</a:tableStyleId>
              </a:tblPr>
              <a:tblGrid>
                <a:gridCol w="5329517">
                  <a:extLst>
                    <a:ext uri="{9D8B030D-6E8A-4147-A177-3AD203B41FA5}">
                      <a16:colId xmlns:a16="http://schemas.microsoft.com/office/drawing/2014/main" val="20000"/>
                    </a:ext>
                  </a:extLst>
                </a:gridCol>
                <a:gridCol w="6380629">
                  <a:extLst>
                    <a:ext uri="{9D8B030D-6E8A-4147-A177-3AD203B41FA5}">
                      <a16:colId xmlns:a16="http://schemas.microsoft.com/office/drawing/2014/main" val="20001"/>
                    </a:ext>
                  </a:extLst>
                </a:gridCol>
              </a:tblGrid>
              <a:tr h="2755696">
                <a:tc>
                  <a:txBody>
                    <a:bodyPr/>
                    <a:lstStyle/>
                    <a:p>
                      <a:pPr algn="ctr"/>
                      <a:r>
                        <a:rPr lang="en-GB" sz="2800" b="1" kern="1200" dirty="0">
                          <a:solidFill>
                            <a:srgbClr val="EE6000"/>
                          </a:solidFill>
                          <a:effectLst/>
                          <a:latin typeface="Century Gothic" panose="020B0502020202020204" pitchFamily="34" charset="0"/>
                        </a:rPr>
                        <a:t>Creative approach</a:t>
                      </a:r>
                    </a:p>
                    <a:p>
                      <a:r>
                        <a:rPr lang="en-GB" sz="2000" kern="1200" dirty="0">
                          <a:solidFill>
                            <a:schemeClr val="accent5">
                              <a:lumMod val="50000"/>
                            </a:schemeClr>
                          </a:solidFill>
                          <a:effectLst/>
                          <a:latin typeface="Century Gothic" panose="020B0502020202020204" pitchFamily="34" charset="0"/>
                        </a:rPr>
                        <a:t>Aim: generate </a:t>
                      </a:r>
                      <a:r>
                        <a:rPr lang="en-GB" sz="2000" b="1" kern="1200" dirty="0">
                          <a:solidFill>
                            <a:schemeClr val="accent5">
                              <a:lumMod val="50000"/>
                            </a:schemeClr>
                          </a:solidFill>
                          <a:effectLst/>
                          <a:latin typeface="Century Gothic" panose="020B0502020202020204" pitchFamily="34" charset="0"/>
                        </a:rPr>
                        <a:t>personal involvement (‘need’)</a:t>
                      </a:r>
                      <a:r>
                        <a:rPr lang="en-GB" sz="2000" kern="1200" dirty="0">
                          <a:solidFill>
                            <a:schemeClr val="accent5">
                              <a:lumMod val="50000"/>
                            </a:schemeClr>
                          </a:solidFill>
                          <a:effectLst/>
                          <a:latin typeface="Century Gothic" panose="020B0502020202020204" pitchFamily="34" charset="0"/>
                        </a:rPr>
                        <a:t>, attention on </a:t>
                      </a:r>
                      <a:r>
                        <a:rPr lang="en-GB" sz="2000" b="1" kern="1200" dirty="0">
                          <a:solidFill>
                            <a:schemeClr val="accent5">
                              <a:lumMod val="50000"/>
                            </a:schemeClr>
                          </a:solidFill>
                          <a:effectLst/>
                          <a:latin typeface="Century Gothic" panose="020B0502020202020204" pitchFamily="34" charset="0"/>
                        </a:rPr>
                        <a:t>emotional content</a:t>
                      </a:r>
                      <a:r>
                        <a:rPr lang="en-GB" sz="2000" kern="1200" dirty="0">
                          <a:solidFill>
                            <a:schemeClr val="accent5">
                              <a:lumMod val="50000"/>
                            </a:schemeClr>
                          </a:solidFill>
                          <a:effectLst/>
                          <a:latin typeface="Century Gothic" panose="020B0502020202020204" pitchFamily="34" charset="0"/>
                        </a:rPr>
                        <a:t>, </a:t>
                      </a:r>
                      <a:r>
                        <a:rPr lang="en-GB" sz="2000" b="1" kern="1200" dirty="0">
                          <a:solidFill>
                            <a:schemeClr val="accent5">
                              <a:lumMod val="50000"/>
                            </a:schemeClr>
                          </a:solidFill>
                          <a:effectLst/>
                          <a:latin typeface="Century Gothic" panose="020B0502020202020204" pitchFamily="34" charset="0"/>
                        </a:rPr>
                        <a:t>metaphor</a:t>
                      </a:r>
                      <a:r>
                        <a:rPr lang="en-GB" sz="2000" kern="1200" dirty="0">
                          <a:solidFill>
                            <a:schemeClr val="accent5">
                              <a:lumMod val="50000"/>
                            </a:schemeClr>
                          </a:solidFill>
                          <a:effectLst/>
                          <a:latin typeface="Century Gothic" panose="020B0502020202020204" pitchFamily="34" charset="0"/>
                        </a:rPr>
                        <a:t> / </a:t>
                      </a:r>
                      <a:r>
                        <a:rPr lang="en-GB" sz="2000" b="1" kern="1200" dirty="0">
                          <a:solidFill>
                            <a:schemeClr val="accent5">
                              <a:lumMod val="50000"/>
                            </a:schemeClr>
                          </a:solidFill>
                          <a:effectLst/>
                          <a:latin typeface="Century Gothic" panose="020B0502020202020204" pitchFamily="34" charset="0"/>
                        </a:rPr>
                        <a:t>conceptual level  </a:t>
                      </a:r>
                    </a:p>
                    <a:p>
                      <a:endParaRPr lang="en-GB" sz="1600" dirty="0">
                        <a:solidFill>
                          <a:schemeClr val="accent5">
                            <a:lumMod val="50000"/>
                          </a:schemeClr>
                        </a:solidFill>
                        <a:latin typeface="Century Gothic" panose="020B0502020202020204" pitchFamily="34" charset="0"/>
                      </a:endParaRPr>
                    </a:p>
                  </a:txBody>
                  <a:tcPr marL="75597" marR="75597" marT="50398" marB="50398">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present images </a:t>
                      </a: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sym typeface="Wingdings" panose="05000000000000000000" pitchFamily="2" charset="2"/>
                        </a:rPr>
                        <a:t></a:t>
                      </a: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concept-level activation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sym typeface="Wingdings" panose="05000000000000000000" pitchFamily="2" charset="2"/>
                        </a:rPr>
                        <a:t></a:t>
                      </a: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ask about </a:t>
                      </a:r>
                      <a:r>
                        <a:rPr kumimoji="0" lang="en-GB" sz="20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emotions</a:t>
                      </a: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images evoke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give picture story + ask them to order it with focus on </a:t>
                      </a:r>
                      <a:r>
                        <a:rPr kumimoji="0" lang="en-GB" sz="20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emotional state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Learners read text while listening, focusing on expression of emotion through intonation</a:t>
                      </a:r>
                    </a:p>
                    <a:p>
                      <a:endParaRPr lang="en-GB" sz="1600" dirty="0">
                        <a:solidFill>
                          <a:schemeClr val="accent5">
                            <a:lumMod val="50000"/>
                          </a:schemeClr>
                        </a:solidFill>
                        <a:latin typeface="Century Gothic" panose="020B0502020202020204" pitchFamily="34" charset="0"/>
                      </a:endParaRPr>
                    </a:p>
                  </a:txBody>
                  <a:tcPr marL="75597" marR="75597" marT="50398" marB="50398">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26993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Functional approach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Aim: generate </a:t>
                      </a:r>
                      <a:r>
                        <a:rPr kumimoji="0" lang="en-GB" sz="2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factual information processing</a:t>
                      </a: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attention on </a:t>
                      </a:r>
                      <a:r>
                        <a:rPr kumimoji="0" lang="en-GB" sz="2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form / functional level</a:t>
                      </a:r>
                    </a:p>
                    <a:p>
                      <a:endParaRPr lang="en-GB" sz="1600" dirty="0">
                        <a:solidFill>
                          <a:schemeClr val="accent5">
                            <a:lumMod val="50000"/>
                          </a:schemeClr>
                        </a:solidFill>
                        <a:latin typeface="Century Gothic" panose="020B0502020202020204" pitchFamily="34" charset="0"/>
                      </a:endParaRPr>
                    </a:p>
                  </a:txBody>
                  <a:tcPr marL="75597" marR="75597" marT="50398" marB="50398">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present images </a:t>
                      </a: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sym typeface="Wingdings" panose="05000000000000000000" pitchFamily="2" charset="2"/>
                        </a:rPr>
                        <a:t></a:t>
                      </a: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concept-level activation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sym typeface="Wingdings" panose="05000000000000000000" pitchFamily="2" charset="2"/>
                        </a:rPr>
                        <a:t></a:t>
                      </a: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ask about </a:t>
                      </a:r>
                      <a:r>
                        <a:rPr kumimoji="0" lang="en-GB" sz="20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events / facts </a:t>
                      </a: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images convey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give picture story + ask them to order it with focus on </a:t>
                      </a:r>
                      <a:r>
                        <a:rPr kumimoji="0" lang="en-GB" sz="20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sequence of events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Learners read text while listening, focusing on sound-spelling correspondences</a:t>
                      </a:r>
                      <a:endParaRPr kumimoji="0" lang="en-GB" sz="2000" b="1"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endParaRPr lang="en-GB" sz="1600" dirty="0">
                        <a:solidFill>
                          <a:schemeClr val="accent5">
                            <a:lumMod val="50000"/>
                          </a:schemeClr>
                        </a:solidFill>
                        <a:latin typeface="Century Gothic" panose="020B0502020202020204" pitchFamily="34" charset="0"/>
                      </a:endParaRPr>
                    </a:p>
                  </a:txBody>
                  <a:tcPr marL="75597" marR="75597" marT="50398" marB="50398">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4077276261"/>
                  </a:ext>
                </a:extLst>
              </a:tr>
            </a:tbl>
          </a:graphicData>
        </a:graphic>
      </p:graphicFrame>
      <p:pic>
        <p:nvPicPr>
          <p:cNvPr id="5" name="Picture 4" descr="creative multilingualism logo">
            <a:extLst>
              <a:ext uri="{FF2B5EF4-FFF2-40B4-BE49-F238E27FC236}">
                <a16:creationId xmlns:a16="http://schemas.microsoft.com/office/drawing/2014/main" id="{B97638C5-6430-1348-A6E2-E9937807F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4849" y="0"/>
            <a:ext cx="1797151" cy="687916"/>
          </a:xfrm>
          <a:prstGeom prst="rect">
            <a:avLst/>
          </a:prstGeom>
        </p:spPr>
      </p:pic>
    </p:spTree>
    <p:extLst>
      <p:ext uri="{BB962C8B-B14F-4D97-AF65-F5344CB8AC3E}">
        <p14:creationId xmlns:p14="http://schemas.microsoft.com/office/powerpoint/2010/main" val="415709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1" y="803807"/>
            <a:ext cx="10515600" cy="2852737"/>
          </a:xfrm>
        </p:spPr>
        <p:txBody>
          <a:bodyPr/>
          <a:lstStyle/>
          <a:p>
            <a:pPr algn="ctr"/>
            <a:r>
              <a:rPr lang="en-GB" dirty="0"/>
              <a:t>Literary and other challenging texts</a:t>
            </a:r>
          </a:p>
        </p:txBody>
      </p:sp>
      <p:sp>
        <p:nvSpPr>
          <p:cNvPr id="6" name="Text Placeholder 5"/>
          <p:cNvSpPr>
            <a:spLocks noGrp="1"/>
          </p:cNvSpPr>
          <p:nvPr>
            <p:ph type="body" idx="1"/>
          </p:nvPr>
        </p:nvSpPr>
        <p:spPr>
          <a:xfrm>
            <a:off x="831851" y="3656544"/>
            <a:ext cx="10515600" cy="1500187"/>
          </a:xfrm>
        </p:spPr>
        <p:txBody>
          <a:bodyPr>
            <a:normAutofit/>
          </a:bodyPr>
          <a:lstStyle/>
          <a:p>
            <a:pPr algn="ctr"/>
            <a:r>
              <a:rPr lang="en-GB" sz="4000" b="1" dirty="0">
                <a:solidFill>
                  <a:srgbClr val="EE6000"/>
                </a:solidFill>
              </a:rPr>
              <a:t>Why use them and how?</a:t>
            </a:r>
          </a:p>
        </p:txBody>
      </p:sp>
    </p:spTree>
    <p:extLst>
      <p:ext uri="{BB962C8B-B14F-4D97-AF65-F5344CB8AC3E}">
        <p14:creationId xmlns:p14="http://schemas.microsoft.com/office/powerpoint/2010/main" val="3524096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06" y="271305"/>
            <a:ext cx="10515600" cy="944546"/>
          </a:xfrm>
        </p:spPr>
        <p:txBody>
          <a:bodyPr>
            <a:normAutofit fontScale="90000"/>
          </a:bodyPr>
          <a:lstStyle/>
          <a:p>
            <a:pPr algn="ctr"/>
            <a:r>
              <a:rPr lang="fr-FR" sz="3600" dirty="0"/>
              <a:t>Key </a:t>
            </a:r>
            <a:r>
              <a:rPr lang="fr-FR" sz="3600" dirty="0" err="1"/>
              <a:t>findings</a:t>
            </a:r>
            <a:r>
              <a:rPr lang="fr-FR" sz="3600" dirty="0"/>
              <a:t>: Challenging </a:t>
            </a:r>
            <a:r>
              <a:rPr lang="fr-FR" sz="3600" dirty="0" err="1"/>
              <a:t>texts</a:t>
            </a:r>
            <a:r>
              <a:rPr lang="fr-FR" sz="3600" dirty="0"/>
              <a:t> </a:t>
            </a:r>
            <a:r>
              <a:rPr lang="fr-FR" sz="3600" dirty="0" err="1"/>
              <a:t>can</a:t>
            </a:r>
            <a:r>
              <a:rPr lang="fr-FR" sz="3600" dirty="0"/>
              <a:t> help </a:t>
            </a:r>
            <a:r>
              <a:rPr lang="fr-FR" sz="3600" dirty="0" err="1"/>
              <a:t>vocabulary</a:t>
            </a:r>
            <a:r>
              <a:rPr lang="fr-FR" sz="3600" dirty="0"/>
              <a:t> and </a:t>
            </a:r>
            <a:r>
              <a:rPr lang="fr-FR" sz="3600" dirty="0" err="1"/>
              <a:t>pupils</a:t>
            </a:r>
            <a:r>
              <a:rPr lang="fr-FR" sz="3600" dirty="0"/>
              <a:t> </a:t>
            </a:r>
            <a:r>
              <a:rPr lang="fr-FR" sz="3600" dirty="0" err="1"/>
              <a:t>enjoy</a:t>
            </a:r>
            <a:r>
              <a:rPr lang="fr-FR" sz="3600" dirty="0"/>
              <a:t> the </a:t>
            </a:r>
            <a:r>
              <a:rPr lang="fr-FR" sz="3600" dirty="0" err="1"/>
              <a:t>texts</a:t>
            </a:r>
            <a:endParaRPr lang="en-GB" sz="3600" dirty="0"/>
          </a:p>
        </p:txBody>
      </p:sp>
      <p:pic>
        <p:nvPicPr>
          <p:cNvPr id="4" name="Picture 3" descr="creative multilingualism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1301" y="9944"/>
            <a:ext cx="1406360" cy="538328"/>
          </a:xfrm>
          <a:prstGeom prst="rect">
            <a:avLst/>
          </a:prstGeom>
        </p:spPr>
      </p:pic>
      <p:sp>
        <p:nvSpPr>
          <p:cNvPr id="3" name="Content Placeholder 2"/>
          <p:cNvSpPr>
            <a:spLocks noGrp="1"/>
          </p:cNvSpPr>
          <p:nvPr>
            <p:ph idx="1"/>
          </p:nvPr>
        </p:nvSpPr>
        <p:spPr>
          <a:xfrm>
            <a:off x="381965" y="1130990"/>
            <a:ext cx="11575164" cy="5045973"/>
          </a:xfrm>
        </p:spPr>
        <p:txBody>
          <a:bodyPr>
            <a:normAutofit fontScale="25000" lnSpcReduction="20000"/>
          </a:bodyPr>
          <a:lstStyle/>
          <a:p>
            <a:pPr marL="0" indent="0">
              <a:buNone/>
            </a:pPr>
            <a:r>
              <a:rPr lang="fr-FR" sz="8800" b="1" dirty="0"/>
              <a:t>French: </a:t>
            </a:r>
          </a:p>
          <a:p>
            <a:r>
              <a:rPr lang="fr-FR" sz="8800" dirty="0"/>
              <a:t>For </a:t>
            </a:r>
            <a:r>
              <a:rPr lang="fr-FR" sz="8800" dirty="0" err="1"/>
              <a:t>both</a:t>
            </a:r>
            <a:r>
              <a:rPr lang="fr-FR" sz="8800" dirty="0"/>
              <a:t> </a:t>
            </a:r>
            <a:r>
              <a:rPr lang="fr-FR" sz="8800" dirty="0" err="1"/>
              <a:t>text</a:t>
            </a:r>
            <a:r>
              <a:rPr lang="fr-FR" sz="8800" dirty="0"/>
              <a:t> types, </a:t>
            </a:r>
            <a:r>
              <a:rPr lang="fr-FR" sz="8800" dirty="0" err="1"/>
              <a:t>learners</a:t>
            </a:r>
            <a:r>
              <a:rPr lang="fr-FR" sz="8800" dirty="0"/>
              <a:t> </a:t>
            </a:r>
            <a:r>
              <a:rPr lang="fr-FR" sz="8800" dirty="0" err="1"/>
              <a:t>increased</a:t>
            </a:r>
            <a:r>
              <a:rPr lang="fr-FR" sz="8800" dirty="0"/>
              <a:t> </a:t>
            </a:r>
            <a:r>
              <a:rPr lang="fr-FR" sz="8800" dirty="0" err="1"/>
              <a:t>vocabulary</a:t>
            </a:r>
            <a:r>
              <a:rPr lang="fr-FR" sz="8800" dirty="0"/>
              <a:t> size by </a:t>
            </a:r>
            <a:r>
              <a:rPr lang="fr-FR" sz="8800" dirty="0" err="1"/>
              <a:t>around</a:t>
            </a:r>
            <a:r>
              <a:rPr lang="fr-FR" sz="8800" dirty="0"/>
              <a:t> </a:t>
            </a:r>
            <a:r>
              <a:rPr lang="fr-FR" sz="8800" b="1" dirty="0"/>
              <a:t>300 </a:t>
            </a:r>
            <a:r>
              <a:rPr lang="fr-FR" sz="8800" b="1" dirty="0" err="1"/>
              <a:t>words</a:t>
            </a:r>
            <a:r>
              <a:rPr lang="fr-FR" sz="8800" b="1" dirty="0"/>
              <a:t> </a:t>
            </a:r>
            <a:r>
              <a:rPr lang="fr-FR" sz="8800" dirty="0"/>
              <a:t>on </a:t>
            </a:r>
            <a:r>
              <a:rPr lang="fr-FR" sz="8800" dirty="0" err="1"/>
              <a:t>average</a:t>
            </a:r>
            <a:r>
              <a:rPr lang="fr-FR" sz="8800" dirty="0"/>
              <a:t>, </a:t>
            </a:r>
          </a:p>
          <a:p>
            <a:endParaRPr lang="fr-FR" sz="8800" dirty="0"/>
          </a:p>
          <a:p>
            <a:r>
              <a:rPr lang="fr-FR" sz="8800" dirty="0" err="1"/>
              <a:t>Benefits</a:t>
            </a:r>
            <a:r>
              <a:rPr lang="fr-FR" sz="8800" dirty="0"/>
              <a:t> </a:t>
            </a:r>
            <a:r>
              <a:rPr lang="fr-FR" sz="8800" dirty="0" err="1"/>
              <a:t>depended</a:t>
            </a:r>
            <a:r>
              <a:rPr lang="fr-FR" sz="8800" dirty="0"/>
              <a:t> on </a:t>
            </a:r>
            <a:r>
              <a:rPr lang="fr-FR" sz="8800" dirty="0" err="1"/>
              <a:t>text</a:t>
            </a:r>
            <a:r>
              <a:rPr lang="fr-FR" sz="8800" dirty="0"/>
              <a:t> type, </a:t>
            </a:r>
            <a:r>
              <a:rPr lang="fr-FR" sz="8800" dirty="0" err="1"/>
              <a:t>teaching</a:t>
            </a:r>
            <a:r>
              <a:rPr lang="fr-FR" sz="8800" dirty="0"/>
              <a:t> </a:t>
            </a:r>
            <a:r>
              <a:rPr lang="fr-FR" sz="8800" dirty="0" err="1"/>
              <a:t>approach</a:t>
            </a:r>
            <a:r>
              <a:rPr lang="fr-FR" sz="8800" dirty="0"/>
              <a:t>, and </a:t>
            </a:r>
            <a:r>
              <a:rPr lang="fr-FR" sz="8800" dirty="0" err="1"/>
              <a:t>learners</a:t>
            </a:r>
            <a:r>
              <a:rPr lang="fr-FR" sz="8800" dirty="0"/>
              <a:t>’ </a:t>
            </a:r>
            <a:r>
              <a:rPr lang="fr-FR" sz="8800" dirty="0" err="1"/>
              <a:t>prior</a:t>
            </a:r>
            <a:r>
              <a:rPr lang="fr-FR" sz="8800" dirty="0"/>
              <a:t> </a:t>
            </a:r>
            <a:r>
              <a:rPr lang="fr-FR" sz="8800" dirty="0" err="1"/>
              <a:t>attainment</a:t>
            </a:r>
            <a:r>
              <a:rPr lang="fr-FR" sz="8800" dirty="0"/>
              <a:t> </a:t>
            </a:r>
          </a:p>
          <a:p>
            <a:pPr marL="0" indent="0">
              <a:buNone/>
            </a:pPr>
            <a:endParaRPr lang="fr-FR" sz="8800" dirty="0"/>
          </a:p>
          <a:p>
            <a:r>
              <a:rPr lang="fr-FR" sz="8800" dirty="0" err="1"/>
              <a:t>Creative</a:t>
            </a:r>
            <a:r>
              <a:rPr lang="fr-FR" sz="8800" dirty="0"/>
              <a:t> </a:t>
            </a:r>
            <a:r>
              <a:rPr lang="fr-FR" sz="8800" dirty="0" err="1"/>
              <a:t>approach</a:t>
            </a:r>
            <a:r>
              <a:rPr lang="fr-FR" sz="8800" dirty="0"/>
              <a:t> </a:t>
            </a:r>
            <a:r>
              <a:rPr lang="fr-FR" sz="8800" dirty="0" err="1"/>
              <a:t>led</a:t>
            </a:r>
            <a:r>
              <a:rPr lang="fr-FR" sz="8800" dirty="0"/>
              <a:t> to </a:t>
            </a:r>
            <a:r>
              <a:rPr lang="fr-FR" sz="8800" dirty="0" err="1"/>
              <a:t>greater</a:t>
            </a:r>
            <a:r>
              <a:rPr lang="fr-FR" sz="8800" dirty="0"/>
              <a:t> </a:t>
            </a:r>
            <a:r>
              <a:rPr lang="fr-FR" sz="8800" dirty="0" err="1"/>
              <a:t>increases</a:t>
            </a:r>
            <a:r>
              <a:rPr lang="fr-FR" sz="8800" dirty="0"/>
              <a:t> in </a:t>
            </a:r>
            <a:r>
              <a:rPr lang="fr-FR" sz="8800" dirty="0" err="1"/>
              <a:t>reported</a:t>
            </a:r>
            <a:r>
              <a:rPr lang="fr-FR" sz="8800" dirty="0"/>
              <a:t> confidence in </a:t>
            </a:r>
            <a:r>
              <a:rPr lang="fr-FR" sz="8800" dirty="0" err="1"/>
              <a:t>reading</a:t>
            </a:r>
            <a:r>
              <a:rPr lang="fr-FR" sz="8800" dirty="0"/>
              <a:t> </a:t>
            </a:r>
          </a:p>
          <a:p>
            <a:pPr marL="0" indent="0">
              <a:buNone/>
            </a:pPr>
            <a:endParaRPr lang="fr-FR" sz="8800" dirty="0"/>
          </a:p>
          <a:p>
            <a:pPr marL="0" indent="0">
              <a:buNone/>
            </a:pPr>
            <a:r>
              <a:rPr lang="fr-FR" sz="8800" b="1" dirty="0"/>
              <a:t>French and </a:t>
            </a:r>
            <a:r>
              <a:rPr lang="fr-FR" sz="8800" b="1" dirty="0" err="1"/>
              <a:t>German</a:t>
            </a:r>
            <a:r>
              <a:rPr lang="fr-FR" sz="8800" b="1" dirty="0"/>
              <a:t>:</a:t>
            </a:r>
          </a:p>
          <a:p>
            <a:r>
              <a:rPr lang="fr-FR" sz="8800" dirty="0"/>
              <a:t>N</a:t>
            </a:r>
            <a:r>
              <a:rPr lang="en-GB" sz="8800" dirty="0"/>
              <a:t>o differences in overall enjoyment of literary versus factual texts</a:t>
            </a:r>
          </a:p>
          <a:p>
            <a:pPr lvl="1"/>
            <a:r>
              <a:rPr lang="en-GB" sz="8800" dirty="0"/>
              <a:t>Attitudes to different texts varied widely</a:t>
            </a:r>
          </a:p>
          <a:p>
            <a:pPr lvl="1"/>
            <a:r>
              <a:rPr lang="fr-FR" sz="8800" dirty="0" err="1"/>
              <a:t>Some</a:t>
            </a:r>
            <a:r>
              <a:rPr lang="fr-FR" sz="8800" dirty="0"/>
              <a:t> </a:t>
            </a:r>
            <a:r>
              <a:rPr lang="fr-FR" sz="8800" dirty="0" err="1"/>
              <a:t>evidence</a:t>
            </a:r>
            <a:r>
              <a:rPr lang="fr-FR" sz="8800" dirty="0"/>
              <a:t> </a:t>
            </a:r>
            <a:r>
              <a:rPr lang="fr-FR" sz="8800" dirty="0" err="1"/>
              <a:t>that</a:t>
            </a:r>
            <a:r>
              <a:rPr lang="fr-FR" sz="8800" dirty="0"/>
              <a:t> </a:t>
            </a:r>
            <a:r>
              <a:rPr lang="fr-FR" sz="8800" dirty="0" err="1"/>
              <a:t>learners</a:t>
            </a:r>
            <a:r>
              <a:rPr lang="fr-FR" sz="8800" dirty="0"/>
              <a:t> of French </a:t>
            </a:r>
            <a:r>
              <a:rPr lang="fr-FR" sz="8800" dirty="0" err="1"/>
              <a:t>preferred</a:t>
            </a:r>
            <a:r>
              <a:rPr lang="fr-FR" sz="8800" dirty="0"/>
              <a:t> </a:t>
            </a:r>
            <a:r>
              <a:rPr lang="fr-FR" sz="8800" dirty="0" err="1"/>
              <a:t>creative</a:t>
            </a:r>
            <a:r>
              <a:rPr lang="fr-FR" sz="8800" dirty="0"/>
              <a:t> </a:t>
            </a:r>
            <a:r>
              <a:rPr lang="fr-FR" sz="8800" dirty="0" err="1"/>
              <a:t>activities</a:t>
            </a:r>
            <a:r>
              <a:rPr lang="fr-FR" sz="8800" dirty="0"/>
              <a:t>; </a:t>
            </a:r>
            <a:r>
              <a:rPr lang="fr-FR" sz="8800" dirty="0" err="1"/>
              <a:t>learners</a:t>
            </a:r>
            <a:r>
              <a:rPr lang="fr-FR" sz="8800" dirty="0"/>
              <a:t> of </a:t>
            </a:r>
            <a:r>
              <a:rPr lang="fr-FR" sz="8800" dirty="0" err="1"/>
              <a:t>German</a:t>
            </a:r>
            <a:r>
              <a:rPr lang="fr-FR" sz="8800" dirty="0"/>
              <a:t> </a:t>
            </a:r>
            <a:r>
              <a:rPr lang="fr-FR" sz="8800" dirty="0" err="1"/>
              <a:t>preferred</a:t>
            </a:r>
            <a:r>
              <a:rPr lang="fr-FR" sz="8800" dirty="0"/>
              <a:t> </a:t>
            </a:r>
            <a:r>
              <a:rPr lang="fr-FR" sz="8800" dirty="0" err="1"/>
              <a:t>functional</a:t>
            </a:r>
            <a:r>
              <a:rPr lang="fr-FR" sz="8800" dirty="0"/>
              <a:t> </a:t>
            </a:r>
            <a:r>
              <a:rPr lang="fr-FR" sz="8800" dirty="0" err="1"/>
              <a:t>activities</a:t>
            </a:r>
            <a:r>
              <a:rPr lang="fr-FR" sz="8800" dirty="0"/>
              <a:t>!</a:t>
            </a:r>
            <a:endParaRPr lang="en-GB" sz="8800" dirty="0"/>
          </a:p>
          <a:p>
            <a:endParaRPr lang="fr-FR" sz="8800" b="1" dirty="0"/>
          </a:p>
          <a:p>
            <a:r>
              <a:rPr lang="fr-FR" sz="8800" dirty="0" err="1"/>
              <a:t>Literary</a:t>
            </a:r>
            <a:r>
              <a:rPr lang="fr-FR" sz="8800" dirty="0"/>
              <a:t> </a:t>
            </a:r>
            <a:r>
              <a:rPr lang="fr-FR" sz="8800" dirty="0" err="1"/>
              <a:t>texts</a:t>
            </a:r>
            <a:r>
              <a:rPr lang="fr-FR" sz="8800" dirty="0"/>
              <a:t> </a:t>
            </a:r>
            <a:r>
              <a:rPr lang="fr-FR" sz="8800" dirty="0" err="1"/>
              <a:t>led</a:t>
            </a:r>
            <a:r>
              <a:rPr lang="fr-FR" sz="8800" dirty="0"/>
              <a:t> to </a:t>
            </a:r>
            <a:r>
              <a:rPr lang="fr-FR" sz="8800" dirty="0" err="1"/>
              <a:t>increase</a:t>
            </a:r>
            <a:r>
              <a:rPr lang="fr-FR" sz="8800" dirty="0"/>
              <a:t> in </a:t>
            </a:r>
            <a:r>
              <a:rPr lang="fr-FR" sz="8800" dirty="0" err="1"/>
              <a:t>creativity</a:t>
            </a:r>
            <a:r>
              <a:rPr lang="fr-FR" sz="8800" dirty="0"/>
              <a:t>, but </a:t>
            </a:r>
            <a:r>
              <a:rPr lang="fr-FR" sz="8800" dirty="0" err="1"/>
              <a:t>factual</a:t>
            </a:r>
            <a:r>
              <a:rPr lang="fr-FR" sz="8800" dirty="0"/>
              <a:t> </a:t>
            </a:r>
            <a:r>
              <a:rPr lang="fr-FR" sz="8800" dirty="0" err="1"/>
              <a:t>texts</a:t>
            </a:r>
            <a:r>
              <a:rPr lang="fr-FR" sz="8800" dirty="0"/>
              <a:t> </a:t>
            </a:r>
            <a:r>
              <a:rPr lang="fr-FR" sz="8800" dirty="0" err="1"/>
              <a:t>did</a:t>
            </a:r>
            <a:r>
              <a:rPr lang="fr-FR" sz="8800" dirty="0"/>
              <a:t> not</a:t>
            </a:r>
          </a:p>
          <a:p>
            <a:endParaRPr lang="fr-FR" sz="80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24992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281"/>
            <a:ext cx="10515600" cy="1325563"/>
          </a:xfrm>
        </p:spPr>
        <p:txBody>
          <a:bodyPr/>
          <a:lstStyle/>
          <a:p>
            <a:r>
              <a:rPr lang="en-GB" dirty="0"/>
              <a:t>Discuss</a:t>
            </a:r>
          </a:p>
        </p:txBody>
      </p:sp>
      <p:sp>
        <p:nvSpPr>
          <p:cNvPr id="3" name="Content Placeholder 2"/>
          <p:cNvSpPr>
            <a:spLocks noGrp="1"/>
          </p:cNvSpPr>
          <p:nvPr>
            <p:ph idx="1"/>
          </p:nvPr>
        </p:nvSpPr>
        <p:spPr>
          <a:xfrm>
            <a:off x="838200" y="1552247"/>
            <a:ext cx="10515600" cy="4351338"/>
          </a:xfrm>
        </p:spPr>
        <p:txBody>
          <a:bodyPr/>
          <a:lstStyle/>
          <a:p>
            <a:r>
              <a:rPr lang="en-GB" dirty="0"/>
              <a:t>Look at the sample set of activities for exploiting the text ‘</a:t>
            </a:r>
            <a:r>
              <a:rPr lang="en-GB" dirty="0" err="1"/>
              <a:t>L’homme</a:t>
            </a:r>
            <a:r>
              <a:rPr lang="en-GB" dirty="0"/>
              <a:t> qui </a:t>
            </a:r>
            <a:r>
              <a:rPr lang="en-GB" dirty="0" err="1"/>
              <a:t>te</a:t>
            </a:r>
            <a:r>
              <a:rPr lang="en-GB" dirty="0"/>
              <a:t> </a:t>
            </a:r>
            <a:r>
              <a:rPr lang="en-GB" dirty="0" err="1"/>
              <a:t>ressemble</a:t>
            </a:r>
            <a:r>
              <a:rPr lang="en-GB" dirty="0"/>
              <a:t>’</a:t>
            </a:r>
          </a:p>
          <a:p>
            <a:r>
              <a:rPr lang="en-GB" dirty="0"/>
              <a:t>Try to identify how they seek to heighten ‘involvement’, ‘engagement’, and ‘noticing’</a:t>
            </a:r>
          </a:p>
          <a:p>
            <a:r>
              <a:rPr lang="en-GB" dirty="0"/>
              <a:t>See also </a:t>
            </a:r>
            <a:r>
              <a:rPr lang="en-GB" b="1" dirty="0"/>
              <a:t>Handout 4 </a:t>
            </a:r>
            <a:r>
              <a:rPr lang="en-GB" dirty="0"/>
              <a:t>for a summary of ideas</a:t>
            </a:r>
          </a:p>
        </p:txBody>
      </p:sp>
      <p:pic>
        <p:nvPicPr>
          <p:cNvPr id="4" name="Picture 3" descr="speech bubbles"/>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082451" y="94281"/>
            <a:ext cx="1717260" cy="1717260"/>
          </a:xfrm>
          <a:prstGeom prst="rect">
            <a:avLst/>
          </a:prstGeom>
        </p:spPr>
      </p:pic>
    </p:spTree>
    <p:extLst>
      <p:ext uri="{BB962C8B-B14F-4D97-AF65-F5344CB8AC3E}">
        <p14:creationId xmlns:p14="http://schemas.microsoft.com/office/powerpoint/2010/main" val="278117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868" y="113659"/>
            <a:ext cx="9040451" cy="871080"/>
          </a:xfrm>
        </p:spPr>
        <p:txBody>
          <a:bodyPr>
            <a:normAutofit/>
          </a:bodyPr>
          <a:lstStyle/>
          <a:p>
            <a:r>
              <a:rPr lang="en-GB" sz="4000" b="1" dirty="0">
                <a:solidFill>
                  <a:srgbClr val="FF6600"/>
                </a:solidFill>
                <a:cs typeface="Calibri" panose="020F0502020204030204" pitchFamily="34" charset="0"/>
              </a:rPr>
              <a:t>Summary so far</a:t>
            </a:r>
            <a:endParaRPr lang="en-GB" sz="4000" dirty="0"/>
          </a:p>
        </p:txBody>
      </p:sp>
      <p:sp>
        <p:nvSpPr>
          <p:cNvPr id="3" name="Content Placeholder 2"/>
          <p:cNvSpPr>
            <a:spLocks noGrp="1"/>
          </p:cNvSpPr>
          <p:nvPr>
            <p:ph idx="1"/>
          </p:nvPr>
        </p:nvSpPr>
        <p:spPr>
          <a:xfrm>
            <a:off x="419746" y="1105411"/>
            <a:ext cx="11343468" cy="5047415"/>
          </a:xfrm>
        </p:spPr>
        <p:txBody>
          <a:bodyPr>
            <a:normAutofit/>
          </a:bodyPr>
          <a:lstStyle/>
          <a:p>
            <a:pPr marL="503972" indent="-503972">
              <a:spcBef>
                <a:spcPts val="661"/>
              </a:spcBef>
              <a:defRPr/>
            </a:pPr>
            <a:r>
              <a:rPr lang="en-GB" dirty="0">
                <a:solidFill>
                  <a:srgbClr val="002060"/>
                </a:solidFill>
                <a:cs typeface="Calibri" panose="020F0502020204030204" pitchFamily="34" charset="0"/>
              </a:rPr>
              <a:t>Literary and other challenging texts can be used successfully with KS3 learners, with benefits for vocabulary</a:t>
            </a:r>
          </a:p>
          <a:p>
            <a:pPr marL="503972" indent="-503972">
              <a:spcBef>
                <a:spcPts val="661"/>
              </a:spcBef>
              <a:defRPr/>
            </a:pPr>
            <a:r>
              <a:rPr lang="en-GB" dirty="0">
                <a:solidFill>
                  <a:srgbClr val="002060"/>
                </a:solidFill>
                <a:cs typeface="Calibri" panose="020F0502020204030204" pitchFamily="34" charset="0"/>
              </a:rPr>
              <a:t>Different approaches and text types needed to suit different learners</a:t>
            </a:r>
          </a:p>
          <a:p>
            <a:pPr marL="503972" indent="-503972">
              <a:spcBef>
                <a:spcPts val="661"/>
              </a:spcBef>
              <a:defRPr/>
            </a:pPr>
            <a:r>
              <a:rPr lang="en-GB" dirty="0">
                <a:solidFill>
                  <a:srgbClr val="002060"/>
                </a:solidFill>
                <a:cs typeface="Calibri" panose="020F0502020204030204" pitchFamily="34" charset="0"/>
              </a:rPr>
              <a:t>Activities that prompt personal, emotional and imaginative responses need to be used along with focus on vocabulary and grammar</a:t>
            </a:r>
          </a:p>
          <a:p>
            <a:pPr marL="503972" indent="-503972">
              <a:spcBef>
                <a:spcPts val="661"/>
              </a:spcBef>
              <a:defRPr/>
            </a:pPr>
            <a:r>
              <a:rPr lang="en-GB" dirty="0">
                <a:solidFill>
                  <a:srgbClr val="002060"/>
                </a:solidFill>
                <a:cs typeface="Calibri" panose="020F0502020204030204" pitchFamily="34" charset="0"/>
              </a:rPr>
              <a:t>Pre, during and post-reading and listening activities need to maximise ‘involvement’:</a:t>
            </a:r>
          </a:p>
          <a:p>
            <a:pPr marL="961172" lvl="1" indent="-503972">
              <a:spcBef>
                <a:spcPts val="661"/>
              </a:spcBef>
              <a:defRPr/>
            </a:pPr>
            <a:r>
              <a:rPr lang="en-GB" dirty="0">
                <a:solidFill>
                  <a:srgbClr val="002060"/>
                </a:solidFill>
                <a:cs typeface="Calibri" panose="020F0502020204030204" pitchFamily="34" charset="0"/>
              </a:rPr>
              <a:t>Need (make language task essential and </a:t>
            </a:r>
            <a:r>
              <a:rPr lang="en-GB" dirty="0"/>
              <a:t>the task intrinsically interesting)</a:t>
            </a:r>
            <a:r>
              <a:rPr lang="en-GB" dirty="0">
                <a:solidFill>
                  <a:srgbClr val="002060"/>
                </a:solidFill>
                <a:cs typeface="Calibri" panose="020F0502020204030204" pitchFamily="34" charset="0"/>
              </a:rPr>
              <a:t>)</a:t>
            </a:r>
          </a:p>
          <a:p>
            <a:pPr marL="961172" lvl="1" indent="-503972">
              <a:spcBef>
                <a:spcPts val="661"/>
              </a:spcBef>
              <a:defRPr/>
            </a:pPr>
            <a:r>
              <a:rPr lang="en-GB" dirty="0">
                <a:solidFill>
                  <a:srgbClr val="002060"/>
                </a:solidFill>
                <a:cs typeface="Calibri" panose="020F0502020204030204" pitchFamily="34" charset="0"/>
              </a:rPr>
              <a:t>Search (establish desirable difficulty/challenge </a:t>
            </a:r>
            <a:r>
              <a:rPr lang="en-GB" dirty="0"/>
              <a:t>in terms of grasping word meaning</a:t>
            </a:r>
            <a:r>
              <a:rPr lang="en-GB" dirty="0">
                <a:solidFill>
                  <a:srgbClr val="002060"/>
                </a:solidFill>
                <a:cs typeface="Calibri" panose="020F0502020204030204" pitchFamily="34" charset="0"/>
              </a:rPr>
              <a:t>)</a:t>
            </a:r>
          </a:p>
          <a:p>
            <a:pPr marL="961172" lvl="1" indent="-503972">
              <a:spcBef>
                <a:spcPts val="661"/>
              </a:spcBef>
              <a:defRPr/>
            </a:pPr>
            <a:r>
              <a:rPr lang="en-GB" dirty="0">
                <a:solidFill>
                  <a:srgbClr val="002060"/>
                </a:solidFill>
                <a:cs typeface="Calibri" panose="020F0502020204030204" pitchFamily="34" charset="0"/>
              </a:rPr>
              <a:t>Evaluate (</a:t>
            </a:r>
            <a:r>
              <a:rPr lang="en-GB" dirty="0"/>
              <a:t>make judgements about language when using it in different contexts</a:t>
            </a:r>
            <a:r>
              <a:rPr lang="en-GB" dirty="0">
                <a:solidFill>
                  <a:srgbClr val="002060"/>
                </a:solidFill>
                <a:cs typeface="Calibri" panose="020F0502020204030204" pitchFamily="34" charset="0"/>
              </a:rPr>
              <a:t>)</a:t>
            </a:r>
          </a:p>
          <a:p>
            <a:pPr marL="961172" lvl="1" indent="-503972">
              <a:spcBef>
                <a:spcPts val="661"/>
              </a:spcBef>
              <a:defRPr/>
            </a:pPr>
            <a:endParaRPr lang="en-GB" dirty="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176705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135"/>
            <a:ext cx="10515600" cy="1325563"/>
          </a:xfrm>
        </p:spPr>
        <p:txBody>
          <a:bodyPr/>
          <a:lstStyle/>
          <a:p>
            <a:r>
              <a:rPr lang="en-GB" dirty="0"/>
              <a:t>Key questions</a:t>
            </a:r>
          </a:p>
        </p:txBody>
      </p:sp>
      <p:sp>
        <p:nvSpPr>
          <p:cNvPr id="3" name="Content Placeholder 2"/>
          <p:cNvSpPr>
            <a:spLocks noGrp="1"/>
          </p:cNvSpPr>
          <p:nvPr>
            <p:ph idx="1"/>
          </p:nvPr>
        </p:nvSpPr>
        <p:spPr>
          <a:xfrm>
            <a:off x="685800" y="1253331"/>
            <a:ext cx="10515600" cy="4351338"/>
          </a:xfrm>
        </p:spPr>
        <p:txBody>
          <a:bodyPr/>
          <a:lstStyle/>
          <a:p>
            <a:r>
              <a:rPr lang="en-GB" dirty="0"/>
              <a:t>What is the rationale for using literary/authentic texts? </a:t>
            </a:r>
          </a:p>
          <a:p>
            <a:r>
              <a:rPr lang="en-GB" dirty="0"/>
              <a:t>Does the use of such texts lead to improved L2 learning?</a:t>
            </a:r>
          </a:p>
          <a:p>
            <a:pPr marL="449263" indent="0">
              <a:buClr>
                <a:srgbClr val="EE6000"/>
              </a:buClr>
              <a:buSzPct val="70000"/>
              <a:buFont typeface="Century Gothic" panose="020B0502020202020204" pitchFamily="34" charset="0"/>
              <a:buChar char="•"/>
            </a:pPr>
            <a:r>
              <a:rPr lang="en-GB" sz="2400" dirty="0"/>
              <a:t>If so, in what ways?  </a:t>
            </a:r>
          </a:p>
          <a:p>
            <a:pPr marL="449263" indent="0">
              <a:buClr>
                <a:srgbClr val="EE6000"/>
              </a:buClr>
              <a:buSzPct val="70000"/>
              <a:buFont typeface="Century Gothic" panose="020B0502020202020204" pitchFamily="34" charset="0"/>
              <a:buChar char="•"/>
            </a:pPr>
            <a:r>
              <a:rPr lang="en-GB" sz="2400" dirty="0"/>
              <a:t>Under what circumstances? 	</a:t>
            </a:r>
          </a:p>
          <a:p>
            <a:pPr marL="449263" indent="0">
              <a:buClr>
                <a:srgbClr val="EE6000"/>
              </a:buClr>
              <a:buSzPct val="70000"/>
              <a:buFont typeface="Century Gothic" panose="020B0502020202020204" pitchFamily="34" charset="0"/>
              <a:buChar char="•"/>
            </a:pPr>
            <a:r>
              <a:rPr lang="en-GB" sz="2400" dirty="0"/>
              <a:t>What are the outcomes? </a:t>
            </a:r>
          </a:p>
          <a:p>
            <a:pPr>
              <a:buClr>
                <a:srgbClr val="EE6000"/>
              </a:buClr>
              <a:buSzPct val="70000"/>
            </a:pPr>
            <a:r>
              <a:rPr lang="en-GB" dirty="0">
                <a:solidFill>
                  <a:srgbClr val="EE6000"/>
                </a:solidFill>
              </a:rPr>
              <a:t>What are some of the conditions for effective use of literary and other challenging texts?</a:t>
            </a:r>
          </a:p>
          <a:p>
            <a:r>
              <a:rPr lang="en-GB" dirty="0"/>
              <a:t>Summary and ways forward for my own classroom </a:t>
            </a:r>
          </a:p>
          <a:p>
            <a:pPr marL="0" indent="0">
              <a:buNone/>
            </a:pPr>
            <a:endParaRPr lang="en-GB" dirty="0"/>
          </a:p>
        </p:txBody>
      </p:sp>
      <p:sp>
        <p:nvSpPr>
          <p:cNvPr id="5" name="Rectangle 4">
            <a:extLst>
              <a:ext uri="{FF2B5EF4-FFF2-40B4-BE49-F238E27FC236}">
                <a16:creationId xmlns:a16="http://schemas.microsoft.com/office/drawing/2014/main" id="{A7DDA483-F850-4A4E-8218-9AF62B755134}"/>
              </a:ext>
            </a:extLst>
          </p:cNvPr>
          <p:cNvSpPr/>
          <p:nvPr/>
        </p:nvSpPr>
        <p:spPr>
          <a:xfrm>
            <a:off x="10725102" y="950511"/>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
        <p:nvSpPr>
          <p:cNvPr id="4" name="Rectangle 3"/>
          <p:cNvSpPr/>
          <p:nvPr/>
        </p:nvSpPr>
        <p:spPr>
          <a:xfrm>
            <a:off x="10725102" y="1645516"/>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Tree>
    <p:extLst>
      <p:ext uri="{BB962C8B-B14F-4D97-AF65-F5344CB8AC3E}">
        <p14:creationId xmlns:p14="http://schemas.microsoft.com/office/powerpoint/2010/main" val="235501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26" y="392832"/>
            <a:ext cx="11434187" cy="1466113"/>
          </a:xfrm>
        </p:spPr>
        <p:txBody>
          <a:bodyPr>
            <a:normAutofit fontScale="90000"/>
          </a:bodyPr>
          <a:lstStyle/>
          <a:p>
            <a:r>
              <a:rPr lang="fr-FR" dirty="0" err="1"/>
              <a:t>Some</a:t>
            </a:r>
            <a:r>
              <a:rPr lang="fr-FR" dirty="0"/>
              <a:t> conditions for effective use of </a:t>
            </a:r>
            <a:r>
              <a:rPr lang="fr-FR" dirty="0" err="1"/>
              <a:t>challenging</a:t>
            </a:r>
            <a:r>
              <a:rPr lang="fr-FR" dirty="0"/>
              <a:t> </a:t>
            </a:r>
            <a:r>
              <a:rPr lang="fr-FR" dirty="0" err="1"/>
              <a:t>texts</a:t>
            </a:r>
            <a:r>
              <a:rPr lang="fr-FR" dirty="0"/>
              <a:t>: </a:t>
            </a:r>
            <a:br>
              <a:rPr lang="fr-FR" dirty="0"/>
            </a:br>
            <a:r>
              <a:rPr lang="fr-FR" i="1" dirty="0"/>
              <a:t>Learning how to </a:t>
            </a:r>
            <a:r>
              <a:rPr lang="fr-FR" i="1" dirty="0" err="1"/>
              <a:t>comprehend</a:t>
            </a:r>
            <a:endParaRPr lang="en-GB" i="1" dirty="0"/>
          </a:p>
        </p:txBody>
      </p:sp>
      <p:sp>
        <p:nvSpPr>
          <p:cNvPr id="3" name="Content Placeholder 2"/>
          <p:cNvSpPr>
            <a:spLocks noGrp="1"/>
          </p:cNvSpPr>
          <p:nvPr>
            <p:ph idx="1"/>
          </p:nvPr>
        </p:nvSpPr>
        <p:spPr>
          <a:xfrm>
            <a:off x="757813" y="2187365"/>
            <a:ext cx="10515600" cy="3660775"/>
          </a:xfrm>
        </p:spPr>
        <p:txBody>
          <a:bodyPr>
            <a:normAutofit/>
          </a:bodyPr>
          <a:lstStyle/>
          <a:p>
            <a:pPr marL="0" indent="0">
              <a:buNone/>
            </a:pPr>
            <a:r>
              <a:rPr lang="en-GB" b="1" dirty="0"/>
              <a:t>As well as linguistic knowledge, comprehending involves: </a:t>
            </a:r>
          </a:p>
          <a:p>
            <a:pPr marL="0" indent="0">
              <a:buNone/>
            </a:pPr>
            <a:r>
              <a:rPr lang="en-GB" dirty="0"/>
              <a:t>‘the ability to engage in a range of strategic processes while reading more challenging texts (including goal setting, academic inferencing, monitoring)</a:t>
            </a:r>
            <a:r>
              <a:rPr lang="en-GB" dirty="0">
                <a:solidFill>
                  <a:srgbClr val="FF0000"/>
                </a:solidFill>
              </a:rPr>
              <a:t> </a:t>
            </a:r>
            <a:r>
              <a:rPr lang="en-GB" dirty="0"/>
              <a:t>(…)the ability to engage in reading, to expend effort, to persist in reading without distraction..’ </a:t>
            </a:r>
            <a:r>
              <a:rPr lang="en-GB" sz="1800" dirty="0"/>
              <a:t>(</a:t>
            </a:r>
            <a:r>
              <a:rPr lang="en-GB" sz="1800" dirty="0" err="1"/>
              <a:t>Grabe</a:t>
            </a:r>
            <a:r>
              <a:rPr lang="en-GB" sz="1800" dirty="0"/>
              <a:t> &amp; Jiang, 2013,  p.4)</a:t>
            </a:r>
            <a:endParaRPr lang="en-GB" sz="2000" dirty="0"/>
          </a:p>
        </p:txBody>
      </p:sp>
    </p:spTree>
    <p:extLst>
      <p:ext uri="{BB962C8B-B14F-4D97-AF65-F5344CB8AC3E}">
        <p14:creationId xmlns:p14="http://schemas.microsoft.com/office/powerpoint/2010/main" val="3861082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10" y="-5612"/>
            <a:ext cx="11398593" cy="1654341"/>
          </a:xfrm>
        </p:spPr>
        <p:txBody>
          <a:bodyPr>
            <a:normAutofit fontScale="90000"/>
          </a:bodyPr>
          <a:lstStyle/>
          <a:p>
            <a:pPr lvl="0" algn="ctr">
              <a:lnSpc>
                <a:spcPct val="100000"/>
              </a:lnSpc>
              <a:spcBef>
                <a:spcPts val="0"/>
              </a:spcBef>
            </a:pPr>
            <a:r>
              <a:rPr lang="en-GB" sz="3600" b="1" dirty="0">
                <a:solidFill>
                  <a:srgbClr val="4472C4">
                    <a:lumMod val="50000"/>
                  </a:srgbClr>
                </a:solidFill>
                <a:ea typeface="+mn-ea"/>
                <a:cs typeface="+mn-cs"/>
              </a:rPr>
              <a:t>Ability to understand &amp; respond to written &amp; spoken texts </a:t>
            </a:r>
            <a:br>
              <a:rPr lang="en-GB" sz="3200" b="1" dirty="0">
                <a:solidFill>
                  <a:srgbClr val="4472C4">
                    <a:lumMod val="50000"/>
                  </a:srgbClr>
                </a:solidFill>
                <a:ea typeface="+mn-ea"/>
                <a:cs typeface="+mn-cs"/>
              </a:rPr>
            </a:br>
            <a:endParaRPr lang="en-GB" dirty="0"/>
          </a:p>
        </p:txBody>
      </p:sp>
      <p:sp>
        <p:nvSpPr>
          <p:cNvPr id="4" name="TextBox 3"/>
          <p:cNvSpPr txBox="1"/>
          <p:nvPr/>
        </p:nvSpPr>
        <p:spPr>
          <a:xfrm>
            <a:off x="3940798" y="968973"/>
            <a:ext cx="4220819" cy="830997"/>
          </a:xfrm>
          <a:prstGeom prst="rect">
            <a:avLst/>
          </a:prstGeom>
          <a:solidFill>
            <a:schemeClr val="accent6">
              <a:lumMod val="20000"/>
              <a:lumOff val="80000"/>
            </a:schemeClr>
          </a:solidFill>
        </p:spPr>
        <p:txBody>
          <a:bodyPr wrap="square" rtlCol="0">
            <a:spAutoFit/>
          </a:bodyPr>
          <a:lstStyle/>
          <a:p>
            <a:pPr algn="ctr"/>
            <a:r>
              <a:rPr lang="en-GB" sz="2400" b="1" dirty="0">
                <a:solidFill>
                  <a:srgbClr val="4472C4">
                    <a:lumMod val="50000"/>
                  </a:srgbClr>
                </a:solidFill>
                <a:latin typeface="Century Gothic" panose="020B0502020202020204" pitchFamily="34" charset="0"/>
              </a:rPr>
              <a:t>Reading and listening proficiency </a:t>
            </a:r>
          </a:p>
        </p:txBody>
      </p:sp>
      <p:cxnSp>
        <p:nvCxnSpPr>
          <p:cNvPr id="13" name="Straight Arrow Connector 12" descr="connecting arrow"/>
          <p:cNvCxnSpPr>
            <a:cxnSpLocks/>
          </p:cNvCxnSpPr>
          <p:nvPr/>
        </p:nvCxnSpPr>
        <p:spPr>
          <a:xfrm>
            <a:off x="5446536" y="1929560"/>
            <a:ext cx="0" cy="260406"/>
          </a:xfrm>
          <a:prstGeom prst="straightConnector1">
            <a:avLst/>
          </a:prstGeom>
          <a:ln w="38100">
            <a:solidFill>
              <a:srgbClr val="EE6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15727" y="2189965"/>
            <a:ext cx="2770000" cy="465512"/>
          </a:xfrm>
          <a:prstGeom prst="rect">
            <a:avLst/>
          </a:prstGeom>
          <a:solidFill>
            <a:srgbClr val="EE6000"/>
          </a:solidFill>
        </p:spPr>
        <p:txBody>
          <a:bodyPr wrap="square" rtlCol="0">
            <a:spAutoFit/>
          </a:bodyPr>
          <a:lstStyle/>
          <a:p>
            <a:pPr algn="ctr"/>
            <a:r>
              <a:rPr lang="en-GB" sz="2400" b="1" dirty="0">
                <a:solidFill>
                  <a:schemeClr val="bg1"/>
                </a:solidFill>
                <a:latin typeface="Century Gothic" panose="020B0502020202020204" pitchFamily="34" charset="0"/>
              </a:rPr>
              <a:t>Self-efficacy</a:t>
            </a:r>
            <a:r>
              <a:rPr lang="en-GB" sz="2400" b="1" dirty="0">
                <a:solidFill>
                  <a:srgbClr val="EE6000"/>
                </a:solidFill>
                <a:latin typeface="Century Gothic" panose="020B0502020202020204" pitchFamily="34" charset="0"/>
              </a:rPr>
              <a:t> </a:t>
            </a:r>
          </a:p>
        </p:txBody>
      </p:sp>
      <p:cxnSp>
        <p:nvCxnSpPr>
          <p:cNvPr id="19" name="Straight Arrow Connector 18" descr="connecting arrow"/>
          <p:cNvCxnSpPr/>
          <p:nvPr/>
        </p:nvCxnSpPr>
        <p:spPr>
          <a:xfrm flipH="1" flipV="1">
            <a:off x="6574555" y="2664938"/>
            <a:ext cx="526833" cy="753895"/>
          </a:xfrm>
          <a:prstGeom prst="straightConnector1">
            <a:avLst/>
          </a:prstGeom>
          <a:ln w="38100">
            <a:solidFill>
              <a:srgbClr val="EE6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15780" y="3382140"/>
            <a:ext cx="5578736" cy="2632195"/>
          </a:xfrm>
          <a:prstGeom prst="rect">
            <a:avLst/>
          </a:prstGeom>
          <a:noFill/>
          <a:ln w="25400">
            <a:solidFill>
              <a:schemeClr val="accent5">
                <a:lumMod val="50000"/>
              </a:schemeClr>
            </a:solidFill>
          </a:ln>
        </p:spPr>
        <p:txBody>
          <a:bodyPr wrap="square" rtlCol="0">
            <a:spAutoFit/>
          </a:bodyPr>
          <a:lstStyle/>
          <a:p>
            <a:endParaRPr lang="en-GB" sz="2000" dirty="0">
              <a:solidFill>
                <a:prstClr val="black"/>
              </a:solidFill>
              <a:latin typeface="Century Gothic" panose="020B0502020202020204" pitchFamily="34" charset="0"/>
            </a:endParaRPr>
          </a:p>
          <a:p>
            <a:endParaRPr lang="en-GB" sz="2000" dirty="0">
              <a:solidFill>
                <a:prstClr val="black"/>
              </a:solidFill>
              <a:latin typeface="Century Gothic" panose="020B0502020202020204" pitchFamily="34" charset="0"/>
            </a:endParaRPr>
          </a:p>
          <a:p>
            <a:endParaRPr lang="en-GB" sz="2000" dirty="0">
              <a:solidFill>
                <a:prstClr val="black"/>
              </a:solidFill>
              <a:latin typeface="Century Gothic" panose="020B0502020202020204" pitchFamily="34" charset="0"/>
            </a:endParaRPr>
          </a:p>
          <a:p>
            <a:endParaRPr lang="en-GB" sz="2000" dirty="0">
              <a:solidFill>
                <a:prstClr val="black"/>
              </a:solidFill>
              <a:latin typeface="Century Gothic" panose="020B0502020202020204" pitchFamily="34" charset="0"/>
            </a:endParaRPr>
          </a:p>
          <a:p>
            <a:endParaRPr lang="en-GB" sz="2000" dirty="0">
              <a:solidFill>
                <a:prstClr val="black"/>
              </a:solidFill>
              <a:latin typeface="Century Gothic" panose="020B0502020202020204" pitchFamily="34" charset="0"/>
            </a:endParaRPr>
          </a:p>
          <a:p>
            <a:endParaRPr lang="en-GB" sz="2400" b="1" dirty="0">
              <a:solidFill>
                <a:prstClr val="black"/>
              </a:solidFill>
              <a:latin typeface="Century Gothic" panose="020B0502020202020204" pitchFamily="34" charset="0"/>
            </a:endParaRPr>
          </a:p>
          <a:p>
            <a:pPr algn="ctr"/>
            <a:endParaRPr lang="en-GB" sz="1200" b="1" dirty="0">
              <a:solidFill>
                <a:prstClr val="black"/>
              </a:solidFill>
              <a:latin typeface="Century Gothic" panose="020B0502020202020204" pitchFamily="34" charset="0"/>
            </a:endParaRPr>
          </a:p>
          <a:p>
            <a:pPr algn="ctr"/>
            <a:r>
              <a:rPr lang="en-GB" sz="2400" b="1" dirty="0">
                <a:solidFill>
                  <a:srgbClr val="4472C4">
                    <a:lumMod val="50000"/>
                  </a:srgbClr>
                </a:solidFill>
                <a:latin typeface="Century Gothic" panose="020B0502020202020204" pitchFamily="34" charset="0"/>
              </a:rPr>
              <a:t>Self-regulated learning</a:t>
            </a:r>
            <a:r>
              <a:rPr lang="en-GB" sz="2400" b="1" dirty="0">
                <a:solidFill>
                  <a:prstClr val="black"/>
                </a:solidFill>
                <a:latin typeface="Century Gothic" panose="020B0502020202020204" pitchFamily="34" charset="0"/>
              </a:rPr>
              <a:t> </a:t>
            </a:r>
          </a:p>
        </p:txBody>
      </p:sp>
      <p:sp>
        <p:nvSpPr>
          <p:cNvPr id="10" name="TextBox 9"/>
          <p:cNvSpPr txBox="1"/>
          <p:nvPr/>
        </p:nvSpPr>
        <p:spPr>
          <a:xfrm>
            <a:off x="5446536" y="3510765"/>
            <a:ext cx="1662379" cy="707886"/>
          </a:xfrm>
          <a:prstGeom prst="rect">
            <a:avLst/>
          </a:prstGeom>
          <a:solidFill>
            <a:schemeClr val="accent1">
              <a:lumMod val="20000"/>
              <a:lumOff val="80000"/>
            </a:schemeClr>
          </a:solidFill>
        </p:spPr>
        <p:txBody>
          <a:bodyPr wrap="square" rtlCol="0">
            <a:spAutoFit/>
          </a:bodyPr>
          <a:lstStyle/>
          <a:p>
            <a:pPr algn="ctr"/>
            <a:r>
              <a:rPr lang="en-GB" sz="2000" dirty="0">
                <a:solidFill>
                  <a:srgbClr val="4472C4">
                    <a:lumMod val="50000"/>
                  </a:srgbClr>
                </a:solidFill>
                <a:latin typeface="Century Gothic" panose="020B0502020202020204" pitchFamily="34" charset="0"/>
              </a:rPr>
              <a:t>Goal-setting</a:t>
            </a:r>
          </a:p>
        </p:txBody>
      </p:sp>
      <p:sp>
        <p:nvSpPr>
          <p:cNvPr id="14" name="TextBox 13"/>
          <p:cNvSpPr txBox="1"/>
          <p:nvPr/>
        </p:nvSpPr>
        <p:spPr>
          <a:xfrm>
            <a:off x="7185728" y="3498575"/>
            <a:ext cx="1662379" cy="707886"/>
          </a:xfrm>
          <a:prstGeom prst="rect">
            <a:avLst/>
          </a:prstGeom>
          <a:solidFill>
            <a:schemeClr val="accent1">
              <a:lumMod val="75000"/>
            </a:schemeClr>
          </a:solidFill>
        </p:spPr>
        <p:txBody>
          <a:bodyPr wrap="square" rtlCol="0">
            <a:spAutoFit/>
          </a:bodyPr>
          <a:lstStyle/>
          <a:p>
            <a:pPr algn="ctr"/>
            <a:r>
              <a:rPr lang="en-GB" sz="2000" b="1" dirty="0">
                <a:solidFill>
                  <a:schemeClr val="bg1"/>
                </a:solidFill>
                <a:latin typeface="Century Gothic" panose="020B0502020202020204" pitchFamily="34" charset="0"/>
              </a:rPr>
              <a:t>Strategic</a:t>
            </a:r>
          </a:p>
          <a:p>
            <a:pPr algn="ctr"/>
            <a:r>
              <a:rPr lang="en-GB" sz="2000" b="1" dirty="0">
                <a:solidFill>
                  <a:schemeClr val="bg1"/>
                </a:solidFill>
                <a:latin typeface="Century Gothic" panose="020B0502020202020204" pitchFamily="34" charset="0"/>
              </a:rPr>
              <a:t>behaviour </a:t>
            </a:r>
          </a:p>
        </p:txBody>
      </p:sp>
      <p:sp>
        <p:nvSpPr>
          <p:cNvPr id="15" name="TextBox 14"/>
          <p:cNvSpPr txBox="1"/>
          <p:nvPr/>
        </p:nvSpPr>
        <p:spPr>
          <a:xfrm>
            <a:off x="8924919" y="3498573"/>
            <a:ext cx="1851909" cy="707886"/>
          </a:xfrm>
          <a:prstGeom prst="rect">
            <a:avLst/>
          </a:prstGeom>
          <a:solidFill>
            <a:schemeClr val="accent1">
              <a:lumMod val="20000"/>
              <a:lumOff val="80000"/>
            </a:schemeClr>
          </a:solidFill>
        </p:spPr>
        <p:txBody>
          <a:bodyPr wrap="square" rtlCol="0">
            <a:spAutoFit/>
          </a:bodyPr>
          <a:lstStyle/>
          <a:p>
            <a:pPr algn="ctr"/>
            <a:r>
              <a:rPr lang="en-GB" sz="2000" dirty="0">
                <a:solidFill>
                  <a:srgbClr val="4472C4">
                    <a:lumMod val="50000"/>
                  </a:srgbClr>
                </a:solidFill>
                <a:latin typeface="Century Gothic" panose="020B0502020202020204" pitchFamily="34" charset="0"/>
              </a:rPr>
              <a:t>Monitoring</a:t>
            </a:r>
          </a:p>
          <a:p>
            <a:pPr algn="ctr"/>
            <a:r>
              <a:rPr lang="en-GB" sz="2000" dirty="0">
                <a:solidFill>
                  <a:srgbClr val="4472C4">
                    <a:lumMod val="50000"/>
                  </a:srgbClr>
                </a:solidFill>
                <a:latin typeface="Century Gothic" panose="020B0502020202020204" pitchFamily="34" charset="0"/>
              </a:rPr>
              <a:t>outcomes</a:t>
            </a:r>
          </a:p>
        </p:txBody>
      </p:sp>
      <p:sp>
        <p:nvSpPr>
          <p:cNvPr id="16" name="TextBox 15"/>
          <p:cNvSpPr txBox="1"/>
          <p:nvPr/>
        </p:nvSpPr>
        <p:spPr>
          <a:xfrm>
            <a:off x="5446536" y="4498948"/>
            <a:ext cx="1662379" cy="707886"/>
          </a:xfrm>
          <a:prstGeom prst="rect">
            <a:avLst/>
          </a:prstGeom>
          <a:solidFill>
            <a:schemeClr val="accent1">
              <a:lumMod val="20000"/>
              <a:lumOff val="80000"/>
            </a:schemeClr>
          </a:solidFill>
        </p:spPr>
        <p:txBody>
          <a:bodyPr wrap="square" rtlCol="0">
            <a:spAutoFit/>
          </a:bodyPr>
          <a:lstStyle/>
          <a:p>
            <a:pPr algn="ctr"/>
            <a:r>
              <a:rPr lang="en-GB" sz="2000" dirty="0">
                <a:solidFill>
                  <a:srgbClr val="4472C4">
                    <a:lumMod val="50000"/>
                  </a:srgbClr>
                </a:solidFill>
                <a:latin typeface="Century Gothic" panose="020B0502020202020204" pitchFamily="34" charset="0"/>
              </a:rPr>
              <a:t>Self-evaluating</a:t>
            </a:r>
          </a:p>
        </p:txBody>
      </p:sp>
      <p:sp>
        <p:nvSpPr>
          <p:cNvPr id="17" name="TextBox 16"/>
          <p:cNvSpPr txBox="1"/>
          <p:nvPr/>
        </p:nvSpPr>
        <p:spPr>
          <a:xfrm>
            <a:off x="7185727" y="4486757"/>
            <a:ext cx="1739192" cy="707886"/>
          </a:xfrm>
          <a:prstGeom prst="rect">
            <a:avLst/>
          </a:prstGeom>
          <a:solidFill>
            <a:schemeClr val="accent1">
              <a:lumMod val="20000"/>
              <a:lumOff val="80000"/>
            </a:schemeClr>
          </a:solidFill>
        </p:spPr>
        <p:txBody>
          <a:bodyPr wrap="square" rtlCol="0">
            <a:spAutoFit/>
          </a:bodyPr>
          <a:lstStyle/>
          <a:p>
            <a:pPr algn="ctr"/>
            <a:r>
              <a:rPr lang="en-GB" sz="2000" dirty="0">
                <a:solidFill>
                  <a:srgbClr val="4472C4">
                    <a:lumMod val="50000"/>
                  </a:srgbClr>
                </a:solidFill>
                <a:latin typeface="Century Gothic" panose="020B0502020202020204" pitchFamily="34" charset="0"/>
              </a:rPr>
              <a:t>Attributing</a:t>
            </a:r>
          </a:p>
          <a:p>
            <a:pPr algn="ctr"/>
            <a:r>
              <a:rPr lang="en-GB" sz="2000" dirty="0">
                <a:solidFill>
                  <a:srgbClr val="4472C4">
                    <a:lumMod val="50000"/>
                  </a:srgbClr>
                </a:solidFill>
                <a:latin typeface="Century Gothic" panose="020B0502020202020204" pitchFamily="34" charset="0"/>
              </a:rPr>
              <a:t>causation</a:t>
            </a:r>
          </a:p>
        </p:txBody>
      </p:sp>
      <p:sp>
        <p:nvSpPr>
          <p:cNvPr id="18" name="TextBox 17"/>
          <p:cNvSpPr txBox="1"/>
          <p:nvPr/>
        </p:nvSpPr>
        <p:spPr>
          <a:xfrm>
            <a:off x="9001729" y="4486755"/>
            <a:ext cx="1775098" cy="707886"/>
          </a:xfrm>
          <a:prstGeom prst="rect">
            <a:avLst/>
          </a:prstGeom>
          <a:solidFill>
            <a:schemeClr val="accent1">
              <a:lumMod val="20000"/>
              <a:lumOff val="80000"/>
            </a:schemeClr>
          </a:solidFill>
        </p:spPr>
        <p:txBody>
          <a:bodyPr wrap="square" rtlCol="0">
            <a:spAutoFit/>
          </a:bodyPr>
          <a:lstStyle/>
          <a:p>
            <a:pPr algn="ctr"/>
            <a:r>
              <a:rPr lang="en-GB" sz="2000" dirty="0">
                <a:solidFill>
                  <a:srgbClr val="4472C4">
                    <a:lumMod val="50000"/>
                  </a:srgbClr>
                </a:solidFill>
                <a:latin typeface="Century Gothic" panose="020B0502020202020204" pitchFamily="34" charset="0"/>
              </a:rPr>
              <a:t>Adapting behaviour</a:t>
            </a:r>
          </a:p>
        </p:txBody>
      </p:sp>
      <p:cxnSp>
        <p:nvCxnSpPr>
          <p:cNvPr id="11" name="Straight Arrow Connector 10" descr="connecting arrow"/>
          <p:cNvCxnSpPr>
            <a:stCxn id="9" idx="0"/>
          </p:cNvCxnSpPr>
          <p:nvPr/>
        </p:nvCxnSpPr>
        <p:spPr>
          <a:xfrm flipH="1" flipV="1">
            <a:off x="7555018" y="1583358"/>
            <a:ext cx="550130" cy="1798782"/>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57537" y="3432628"/>
            <a:ext cx="3664529" cy="461665"/>
          </a:xfrm>
          <a:prstGeom prst="rect">
            <a:avLst/>
          </a:prstGeom>
          <a:solidFill>
            <a:srgbClr val="FFFF66"/>
          </a:solidFill>
        </p:spPr>
        <p:txBody>
          <a:bodyPr wrap="square" rtlCol="0">
            <a:spAutoFit/>
          </a:bodyPr>
          <a:lstStyle/>
          <a:p>
            <a:pPr algn="ctr"/>
            <a:r>
              <a:rPr lang="en-GB" sz="2400" b="1" dirty="0">
                <a:latin typeface="Century Gothic" panose="020B0502020202020204" pitchFamily="34" charset="0"/>
              </a:rPr>
              <a:t>Linguistic knowledge </a:t>
            </a:r>
          </a:p>
        </p:txBody>
      </p:sp>
      <p:sp>
        <p:nvSpPr>
          <p:cNvPr id="7" name="TextBox 6"/>
          <p:cNvSpPr txBox="1"/>
          <p:nvPr/>
        </p:nvSpPr>
        <p:spPr>
          <a:xfrm>
            <a:off x="462224" y="4023883"/>
            <a:ext cx="4576065" cy="1569660"/>
          </a:xfrm>
          <a:prstGeom prst="rect">
            <a:avLst/>
          </a:prstGeom>
          <a:noFill/>
        </p:spPr>
        <p:txBody>
          <a:bodyPr wrap="square" rtlCol="0">
            <a:spAutoFit/>
          </a:bodyPr>
          <a:lstStyle/>
          <a:p>
            <a:pPr marL="377979" indent="-377979">
              <a:buFont typeface="Arial" panose="020B0604020202020204" pitchFamily="34" charset="0"/>
              <a:buChar char="•"/>
            </a:pPr>
            <a:r>
              <a:rPr lang="en-GB" sz="2400" dirty="0">
                <a:solidFill>
                  <a:srgbClr val="4472C4">
                    <a:lumMod val="50000"/>
                  </a:srgbClr>
                </a:solidFill>
                <a:latin typeface="Century Gothic" panose="020B0502020202020204" pitchFamily="34" charset="0"/>
              </a:rPr>
              <a:t>Vocabulary knowledge</a:t>
            </a:r>
          </a:p>
          <a:p>
            <a:pPr marL="377979" indent="-377979">
              <a:buFont typeface="Arial" panose="020B0604020202020204" pitchFamily="34" charset="0"/>
              <a:buChar char="•"/>
            </a:pPr>
            <a:r>
              <a:rPr lang="en-GB" sz="2400" dirty="0">
                <a:solidFill>
                  <a:srgbClr val="4472C4">
                    <a:lumMod val="50000"/>
                  </a:srgbClr>
                </a:solidFill>
                <a:latin typeface="Century Gothic" panose="020B0502020202020204" pitchFamily="34" charset="0"/>
              </a:rPr>
              <a:t>Grammar knowledge </a:t>
            </a:r>
          </a:p>
          <a:p>
            <a:pPr marL="377979" indent="-377979">
              <a:buFont typeface="Arial" panose="020B0604020202020204" pitchFamily="34" charset="0"/>
              <a:buChar char="•"/>
            </a:pPr>
            <a:r>
              <a:rPr lang="en-GB" sz="2400" dirty="0">
                <a:solidFill>
                  <a:srgbClr val="4472C4">
                    <a:lumMod val="50000"/>
                  </a:srgbClr>
                </a:solidFill>
                <a:latin typeface="Century Gothic" panose="020B0502020202020204" pitchFamily="34" charset="0"/>
              </a:rPr>
              <a:t>Phonological decoding: ability to pronounce words</a:t>
            </a:r>
          </a:p>
        </p:txBody>
      </p:sp>
      <p:cxnSp>
        <p:nvCxnSpPr>
          <p:cNvPr id="6" name="Straight Arrow Connector 5" descr="connecting arrow "/>
          <p:cNvCxnSpPr/>
          <p:nvPr/>
        </p:nvCxnSpPr>
        <p:spPr>
          <a:xfrm flipV="1">
            <a:off x="3227724" y="1577487"/>
            <a:ext cx="1258913" cy="1841347"/>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descr="connecting arrow"/>
          <p:cNvCxnSpPr/>
          <p:nvPr/>
        </p:nvCxnSpPr>
        <p:spPr>
          <a:xfrm flipV="1">
            <a:off x="4415727" y="2664938"/>
            <a:ext cx="503978" cy="753895"/>
          </a:xfrm>
          <a:prstGeom prst="straightConnector1">
            <a:avLst/>
          </a:prstGeom>
          <a:ln w="38100">
            <a:solidFill>
              <a:srgbClr val="EE6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704" y="5958807"/>
            <a:ext cx="5915150" cy="424860"/>
          </a:xfrm>
          <a:prstGeom prst="rect">
            <a:avLst/>
          </a:prstGeom>
          <a:noFill/>
        </p:spPr>
        <p:txBody>
          <a:bodyPr wrap="square" rtlCol="0">
            <a:spAutoFit/>
          </a:bodyPr>
          <a:lstStyle/>
          <a:p>
            <a:r>
              <a:rPr lang="en-GB" sz="2161" dirty="0">
                <a:solidFill>
                  <a:srgbClr val="4472C4">
                    <a:lumMod val="50000"/>
                  </a:srgbClr>
                </a:solidFill>
                <a:latin typeface="Century Gothic" panose="020B0502020202020204" pitchFamily="34" charset="0"/>
              </a:rPr>
              <a:t>Adapted from </a:t>
            </a:r>
            <a:r>
              <a:rPr lang="en-GB" sz="2161" dirty="0" err="1">
                <a:solidFill>
                  <a:srgbClr val="4472C4">
                    <a:lumMod val="50000"/>
                  </a:srgbClr>
                </a:solidFill>
                <a:latin typeface="Century Gothic" panose="020B0502020202020204" pitchFamily="34" charset="0"/>
              </a:rPr>
              <a:t>Canale</a:t>
            </a:r>
            <a:r>
              <a:rPr lang="en-GB" sz="2161" dirty="0">
                <a:solidFill>
                  <a:srgbClr val="4472C4">
                    <a:lumMod val="50000"/>
                  </a:srgbClr>
                </a:solidFill>
                <a:latin typeface="Century Gothic" panose="020B0502020202020204" pitchFamily="34" charset="0"/>
              </a:rPr>
              <a:t> &amp; Swain, 1980</a:t>
            </a:r>
          </a:p>
        </p:txBody>
      </p:sp>
      <p:sp>
        <p:nvSpPr>
          <p:cNvPr id="21" name="TextBox 20"/>
          <p:cNvSpPr txBox="1"/>
          <p:nvPr/>
        </p:nvSpPr>
        <p:spPr>
          <a:xfrm>
            <a:off x="8201481" y="6014335"/>
            <a:ext cx="3935231" cy="369332"/>
          </a:xfrm>
          <a:prstGeom prst="rect">
            <a:avLst/>
          </a:prstGeom>
          <a:noFill/>
        </p:spPr>
        <p:txBody>
          <a:bodyPr wrap="square" rtlCol="0">
            <a:spAutoFit/>
          </a:bodyPr>
          <a:lstStyle/>
          <a:p>
            <a:pPr algn="r"/>
            <a:r>
              <a:rPr lang="en-GB" dirty="0">
                <a:solidFill>
                  <a:srgbClr val="4472C4">
                    <a:lumMod val="50000"/>
                  </a:srgbClr>
                </a:solidFill>
                <a:latin typeface="Century Gothic" panose="020B0502020202020204" pitchFamily="34" charset="0"/>
              </a:rPr>
              <a:t>Zimmerman, 2002</a:t>
            </a:r>
          </a:p>
        </p:txBody>
      </p:sp>
    </p:spTree>
    <p:extLst>
      <p:ext uri="{BB962C8B-B14F-4D97-AF65-F5344CB8AC3E}">
        <p14:creationId xmlns:p14="http://schemas.microsoft.com/office/powerpoint/2010/main" val="37418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 y="11725"/>
            <a:ext cx="10515600" cy="1325563"/>
          </a:xfrm>
        </p:spPr>
        <p:txBody>
          <a:bodyPr/>
          <a:lstStyle/>
          <a:p>
            <a:pPr lvl="0">
              <a:lnSpc>
                <a:spcPct val="100000"/>
              </a:lnSpc>
              <a:spcBef>
                <a:spcPts val="0"/>
              </a:spcBef>
            </a:pPr>
            <a:r>
              <a:rPr lang="en-GB" sz="2000" b="1" dirty="0">
                <a:solidFill>
                  <a:srgbClr val="4472C4">
                    <a:lumMod val="50000"/>
                  </a:srgbClr>
                </a:solidFill>
                <a:ea typeface="+mn-ea"/>
                <a:cs typeface="+mn-cs"/>
              </a:rPr>
              <a:t>Simpler text and/or learner with greater linguistic knowledge  </a:t>
            </a:r>
            <a:br>
              <a:rPr lang="en-GB" sz="2000" b="1" dirty="0">
                <a:solidFill>
                  <a:srgbClr val="4472C4">
                    <a:lumMod val="50000"/>
                  </a:srgbClr>
                </a:solidFill>
                <a:ea typeface="+mn-ea"/>
                <a:cs typeface="+mn-cs"/>
              </a:rPr>
            </a:br>
            <a:endParaRPr lang="en-GB" dirty="0"/>
          </a:p>
        </p:txBody>
      </p:sp>
      <p:sp>
        <p:nvSpPr>
          <p:cNvPr id="2" name="TextBox 1"/>
          <p:cNvSpPr txBox="1"/>
          <p:nvPr/>
        </p:nvSpPr>
        <p:spPr>
          <a:xfrm>
            <a:off x="2910319" y="770996"/>
            <a:ext cx="4220819" cy="523220"/>
          </a:xfrm>
          <a:prstGeom prst="rect">
            <a:avLst/>
          </a:prstGeom>
          <a:solidFill>
            <a:schemeClr val="accent6">
              <a:lumMod val="20000"/>
              <a:lumOff val="80000"/>
            </a:schemeClr>
          </a:solidFill>
        </p:spPr>
        <p:txBody>
          <a:bodyPr wrap="square" rtlCol="0">
            <a:spAutoFit/>
          </a:bodyPr>
          <a:lstStyle/>
          <a:p>
            <a:pPr algn="ctr"/>
            <a:r>
              <a:rPr lang="en-GB" sz="2800" b="1" dirty="0">
                <a:solidFill>
                  <a:srgbClr val="4472C4">
                    <a:lumMod val="50000"/>
                  </a:srgbClr>
                </a:solidFill>
                <a:latin typeface="Century Gothic" panose="020B0502020202020204" pitchFamily="34" charset="0"/>
              </a:rPr>
              <a:t>Comprehension of text</a:t>
            </a:r>
          </a:p>
        </p:txBody>
      </p:sp>
      <p:sp>
        <p:nvSpPr>
          <p:cNvPr id="3" name="TextBox 2"/>
          <p:cNvSpPr txBox="1"/>
          <p:nvPr/>
        </p:nvSpPr>
        <p:spPr>
          <a:xfrm>
            <a:off x="625745" y="2285894"/>
            <a:ext cx="4872408" cy="646331"/>
          </a:xfrm>
          <a:prstGeom prst="rect">
            <a:avLst/>
          </a:prstGeom>
          <a:solidFill>
            <a:srgbClr val="FFFF66"/>
          </a:solidFill>
        </p:spPr>
        <p:txBody>
          <a:bodyPr wrap="square" rtlCol="0">
            <a:spAutoFit/>
          </a:bodyPr>
          <a:lstStyle/>
          <a:p>
            <a:pPr algn="ctr"/>
            <a:r>
              <a:rPr lang="en-GB" sz="3600" b="1" dirty="0">
                <a:latin typeface="Century Gothic" panose="020B0502020202020204" pitchFamily="34" charset="0"/>
              </a:rPr>
              <a:t>Linguistic</a:t>
            </a:r>
            <a:r>
              <a:rPr lang="en-GB" sz="3600" b="1" dirty="0">
                <a:solidFill>
                  <a:srgbClr val="4472C4">
                    <a:lumMod val="50000"/>
                  </a:srgbClr>
                </a:solidFill>
                <a:latin typeface="Century Gothic" panose="020B0502020202020204" pitchFamily="34" charset="0"/>
              </a:rPr>
              <a:t> </a:t>
            </a:r>
            <a:r>
              <a:rPr lang="en-GB" sz="3600" b="1" dirty="0">
                <a:latin typeface="Century Gothic" panose="020B0502020202020204" pitchFamily="34" charset="0"/>
              </a:rPr>
              <a:t>knowledge</a:t>
            </a:r>
            <a:r>
              <a:rPr lang="en-GB" sz="3600" b="1" dirty="0">
                <a:solidFill>
                  <a:srgbClr val="4472C4">
                    <a:lumMod val="50000"/>
                  </a:srgbClr>
                </a:solidFill>
                <a:latin typeface="Century Gothic" panose="020B0502020202020204" pitchFamily="34" charset="0"/>
              </a:rPr>
              <a:t> </a:t>
            </a:r>
          </a:p>
        </p:txBody>
      </p:sp>
      <p:cxnSp>
        <p:nvCxnSpPr>
          <p:cNvPr id="6" name="Straight Arrow Connector 5" descr="connecting arrow"/>
          <p:cNvCxnSpPr/>
          <p:nvPr/>
        </p:nvCxnSpPr>
        <p:spPr>
          <a:xfrm flipV="1">
            <a:off x="3148783" y="1317444"/>
            <a:ext cx="860655" cy="952506"/>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772537" y="2285894"/>
            <a:ext cx="1408039" cy="584775"/>
          </a:xfrm>
          <a:prstGeom prst="rect">
            <a:avLst/>
          </a:prstGeom>
          <a:solidFill>
            <a:schemeClr val="accent1">
              <a:lumMod val="20000"/>
              <a:lumOff val="80000"/>
            </a:schemeClr>
          </a:solidFill>
        </p:spPr>
        <p:txBody>
          <a:bodyPr wrap="square" rtlCol="0">
            <a:spAutoFit/>
          </a:bodyPr>
          <a:lstStyle/>
          <a:p>
            <a:pPr algn="ctr"/>
            <a:r>
              <a:rPr lang="en-GB" sz="1600" b="1" dirty="0">
                <a:solidFill>
                  <a:srgbClr val="4472C4">
                    <a:lumMod val="50000"/>
                  </a:srgbClr>
                </a:solidFill>
                <a:latin typeface="Century Gothic" panose="020B0502020202020204" pitchFamily="34" charset="0"/>
              </a:rPr>
              <a:t>Strategic</a:t>
            </a:r>
          </a:p>
          <a:p>
            <a:pPr algn="ctr"/>
            <a:r>
              <a:rPr lang="en-GB" sz="1600" b="1" dirty="0">
                <a:solidFill>
                  <a:srgbClr val="4472C4">
                    <a:lumMod val="50000"/>
                  </a:srgbClr>
                </a:solidFill>
                <a:latin typeface="Century Gothic" panose="020B0502020202020204" pitchFamily="34" charset="0"/>
              </a:rPr>
              <a:t> behaviour </a:t>
            </a:r>
          </a:p>
        </p:txBody>
      </p:sp>
      <p:cxnSp>
        <p:nvCxnSpPr>
          <p:cNvPr id="5" name="Straight Arrow Connector 4" descr="connecting arrow"/>
          <p:cNvCxnSpPr>
            <a:stCxn id="4" idx="0"/>
          </p:cNvCxnSpPr>
          <p:nvPr/>
        </p:nvCxnSpPr>
        <p:spPr>
          <a:xfrm flipH="1" flipV="1">
            <a:off x="6481095" y="1247722"/>
            <a:ext cx="1995462" cy="1038172"/>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descr="connecting arrow"/>
          <p:cNvCxnSpPr/>
          <p:nvPr/>
        </p:nvCxnSpPr>
        <p:spPr>
          <a:xfrm flipV="1">
            <a:off x="306123" y="3051930"/>
            <a:ext cx="11720562" cy="24428"/>
          </a:xfrm>
          <a:prstGeom prst="line">
            <a:avLst/>
          </a:prstGeom>
          <a:ln w="38100">
            <a:solidFill>
              <a:srgbClr val="EE6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368" y="3135905"/>
            <a:ext cx="9469566" cy="400110"/>
          </a:xfrm>
          <a:prstGeom prst="rect">
            <a:avLst/>
          </a:prstGeom>
          <a:noFill/>
        </p:spPr>
        <p:txBody>
          <a:bodyPr wrap="square" rtlCol="0">
            <a:spAutoFit/>
          </a:bodyPr>
          <a:lstStyle/>
          <a:p>
            <a:r>
              <a:rPr lang="en-GB" sz="2000" b="1" dirty="0">
                <a:solidFill>
                  <a:srgbClr val="4472C4">
                    <a:lumMod val="50000"/>
                  </a:srgbClr>
                </a:solidFill>
                <a:latin typeface="Century Gothic" panose="020B0502020202020204" pitchFamily="34" charset="0"/>
              </a:rPr>
              <a:t>More challenging text and/or learner with less linguistic knowledge </a:t>
            </a:r>
          </a:p>
        </p:txBody>
      </p:sp>
      <p:sp>
        <p:nvSpPr>
          <p:cNvPr id="10" name="TextBox 9"/>
          <p:cNvSpPr txBox="1"/>
          <p:nvPr/>
        </p:nvSpPr>
        <p:spPr>
          <a:xfrm>
            <a:off x="625745" y="5253781"/>
            <a:ext cx="4220819" cy="400110"/>
          </a:xfrm>
          <a:prstGeom prst="rect">
            <a:avLst/>
          </a:prstGeom>
          <a:solidFill>
            <a:srgbClr val="FFFF66"/>
          </a:solidFill>
        </p:spPr>
        <p:txBody>
          <a:bodyPr wrap="square" rtlCol="0">
            <a:spAutoFit/>
          </a:bodyPr>
          <a:lstStyle/>
          <a:p>
            <a:pPr algn="ctr"/>
            <a:r>
              <a:rPr lang="en-GB" sz="2000" b="1" dirty="0">
                <a:latin typeface="Century Gothic" panose="020B0502020202020204" pitchFamily="34" charset="0"/>
              </a:rPr>
              <a:t>Linguistic</a:t>
            </a:r>
            <a:r>
              <a:rPr lang="en-GB" sz="2000" b="1" dirty="0">
                <a:solidFill>
                  <a:srgbClr val="4472C4">
                    <a:lumMod val="50000"/>
                  </a:srgbClr>
                </a:solidFill>
                <a:latin typeface="Century Gothic" panose="020B0502020202020204" pitchFamily="34" charset="0"/>
              </a:rPr>
              <a:t> </a:t>
            </a:r>
            <a:r>
              <a:rPr lang="en-GB" sz="2000" b="1" dirty="0">
                <a:latin typeface="Century Gothic" panose="020B0502020202020204" pitchFamily="34" charset="0"/>
              </a:rPr>
              <a:t>knowledge</a:t>
            </a:r>
            <a:r>
              <a:rPr lang="en-GB" sz="2000" b="1" dirty="0">
                <a:solidFill>
                  <a:srgbClr val="4472C4">
                    <a:lumMod val="50000"/>
                  </a:srgbClr>
                </a:solidFill>
                <a:latin typeface="Century Gothic" panose="020B0502020202020204" pitchFamily="34" charset="0"/>
              </a:rPr>
              <a:t> </a:t>
            </a:r>
          </a:p>
        </p:txBody>
      </p:sp>
      <p:cxnSp>
        <p:nvCxnSpPr>
          <p:cNvPr id="13" name="Straight Arrow Connector 12" descr="connecting arrow"/>
          <p:cNvCxnSpPr>
            <a:stCxn id="10" idx="0"/>
          </p:cNvCxnSpPr>
          <p:nvPr/>
        </p:nvCxnSpPr>
        <p:spPr>
          <a:xfrm flipV="1">
            <a:off x="2736155" y="4301275"/>
            <a:ext cx="1291444" cy="952506"/>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56974" y="4697205"/>
            <a:ext cx="4220819" cy="1585049"/>
          </a:xfrm>
          <a:prstGeom prst="rect">
            <a:avLst/>
          </a:prstGeom>
          <a:solidFill>
            <a:schemeClr val="accent1">
              <a:lumMod val="20000"/>
              <a:lumOff val="80000"/>
            </a:schemeClr>
          </a:solidFill>
        </p:spPr>
        <p:txBody>
          <a:bodyPr wrap="square" rtlCol="0">
            <a:spAutoFit/>
          </a:bodyPr>
          <a:lstStyle/>
          <a:p>
            <a:pPr algn="ctr"/>
            <a:r>
              <a:rPr lang="en-GB" sz="4800" b="1" dirty="0">
                <a:solidFill>
                  <a:srgbClr val="4472C4">
                    <a:lumMod val="50000"/>
                  </a:srgbClr>
                </a:solidFill>
                <a:latin typeface="Century Gothic" panose="020B0502020202020204" pitchFamily="34" charset="0"/>
              </a:rPr>
              <a:t>Strategic behaviour </a:t>
            </a:r>
          </a:p>
        </p:txBody>
      </p:sp>
      <p:cxnSp>
        <p:nvCxnSpPr>
          <p:cNvPr id="12" name="Straight Arrow Connector 11" descr="connecting arrow"/>
          <p:cNvCxnSpPr>
            <a:stCxn id="11" idx="0"/>
          </p:cNvCxnSpPr>
          <p:nvPr/>
        </p:nvCxnSpPr>
        <p:spPr>
          <a:xfrm flipH="1" flipV="1">
            <a:off x="6956974" y="4064092"/>
            <a:ext cx="2110410" cy="633113"/>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51758" y="3638568"/>
            <a:ext cx="4220819" cy="523220"/>
          </a:xfrm>
          <a:prstGeom prst="rect">
            <a:avLst/>
          </a:prstGeom>
          <a:solidFill>
            <a:schemeClr val="accent6">
              <a:lumMod val="20000"/>
              <a:lumOff val="80000"/>
            </a:schemeClr>
          </a:solidFill>
        </p:spPr>
        <p:txBody>
          <a:bodyPr wrap="square" rtlCol="0">
            <a:spAutoFit/>
          </a:bodyPr>
          <a:lstStyle/>
          <a:p>
            <a:pPr algn="ctr"/>
            <a:r>
              <a:rPr lang="en-GB" sz="2800" b="1" dirty="0">
                <a:solidFill>
                  <a:srgbClr val="4472C4">
                    <a:lumMod val="50000"/>
                  </a:srgbClr>
                </a:solidFill>
                <a:latin typeface="Century Gothic" panose="020B0502020202020204" pitchFamily="34" charset="0"/>
              </a:rPr>
              <a:t>Comprehension of text</a:t>
            </a:r>
          </a:p>
        </p:txBody>
      </p:sp>
    </p:spTree>
    <p:extLst>
      <p:ext uri="{BB962C8B-B14F-4D97-AF65-F5344CB8AC3E}">
        <p14:creationId xmlns:p14="http://schemas.microsoft.com/office/powerpoint/2010/main" val="241164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3" grpId="0" animBg="1"/>
      <p:bldP spid="4" grpId="0" animBg="1"/>
      <p:bldP spid="14" grpId="0"/>
      <p:bldP spid="10" grpId="0" animBg="1"/>
      <p:bldP spid="11"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262203"/>
            <a:ext cx="10731500" cy="826927"/>
          </a:xfrm>
        </p:spPr>
        <p:txBody>
          <a:bodyPr>
            <a:normAutofit/>
          </a:bodyPr>
          <a:lstStyle/>
          <a:p>
            <a:r>
              <a:rPr lang="en-GB" sz="2800" b="1" dirty="0"/>
              <a:t>How do KS3 learners read challenging texts? </a:t>
            </a:r>
            <a:r>
              <a:rPr lang="en-GB" sz="1800" dirty="0" err="1"/>
              <a:t>Erler</a:t>
            </a:r>
            <a:r>
              <a:rPr lang="en-GB" sz="1800" dirty="0"/>
              <a:t> (2003)</a:t>
            </a:r>
            <a:endParaRPr lang="en-GB" dirty="0"/>
          </a:p>
        </p:txBody>
      </p:sp>
      <p:sp>
        <p:nvSpPr>
          <p:cNvPr id="3" name="Content Placeholder 2"/>
          <p:cNvSpPr>
            <a:spLocks noGrp="1"/>
          </p:cNvSpPr>
          <p:nvPr>
            <p:ph idx="1"/>
          </p:nvPr>
        </p:nvSpPr>
        <p:spPr>
          <a:xfrm>
            <a:off x="368300" y="1384300"/>
            <a:ext cx="11303000" cy="4792663"/>
          </a:xfrm>
        </p:spPr>
        <p:txBody>
          <a:bodyPr>
            <a:normAutofit lnSpcReduction="10000"/>
          </a:bodyPr>
          <a:lstStyle/>
          <a:p>
            <a:pPr>
              <a:buClr>
                <a:srgbClr val="EE6000"/>
              </a:buClr>
            </a:pPr>
            <a:r>
              <a:rPr lang="en-GB" i="1" dirty="0"/>
              <a:t>Guess from the pictures what it</a:t>
            </a:r>
            <a:r>
              <a:rPr lang="en-GB" dirty="0"/>
              <a:t>'</a:t>
            </a:r>
            <a:r>
              <a:rPr lang="en-GB" i="1" dirty="0"/>
              <a:t>s all about</a:t>
            </a:r>
            <a:endParaRPr lang="en-GB" dirty="0"/>
          </a:p>
          <a:p>
            <a:pPr>
              <a:buClr>
                <a:srgbClr val="EE6000"/>
              </a:buClr>
            </a:pPr>
            <a:r>
              <a:rPr lang="en-GB" i="1" dirty="0"/>
              <a:t>Invent a meaning</a:t>
            </a:r>
          </a:p>
          <a:p>
            <a:pPr>
              <a:buClr>
                <a:srgbClr val="EE6000"/>
              </a:buClr>
            </a:pPr>
            <a:r>
              <a:rPr lang="en-GB" i="1" dirty="0"/>
              <a:t>Scan for words that look like English and try to guess the meaning of the text from them</a:t>
            </a:r>
          </a:p>
          <a:p>
            <a:pPr>
              <a:buClr>
                <a:srgbClr val="EE6000"/>
              </a:buClr>
            </a:pPr>
            <a:endParaRPr lang="en-GB" dirty="0"/>
          </a:p>
          <a:p>
            <a:pPr>
              <a:buClr>
                <a:srgbClr val="EE6000"/>
              </a:buClr>
            </a:pPr>
            <a:r>
              <a:rPr lang="en-GB" b="1" dirty="0"/>
              <a:t>The above strategies can be counterproductive if overused and used in isolation</a:t>
            </a:r>
          </a:p>
          <a:p>
            <a:pPr>
              <a:buClr>
                <a:srgbClr val="EE6000"/>
              </a:buClr>
            </a:pPr>
            <a:endParaRPr lang="en-GB" b="1" dirty="0"/>
          </a:p>
          <a:p>
            <a:pPr>
              <a:buClr>
                <a:srgbClr val="EE6000"/>
              </a:buClr>
            </a:pPr>
            <a:r>
              <a:rPr lang="en-GB" b="1" dirty="0"/>
              <a:t>Absence of monitoring:</a:t>
            </a:r>
          </a:p>
          <a:p>
            <a:pPr marL="0" indent="0">
              <a:buClr>
                <a:srgbClr val="EE6000"/>
              </a:buClr>
              <a:buNone/>
            </a:pPr>
            <a:r>
              <a:rPr lang="en-GB" i="1" dirty="0"/>
              <a:t>Go back to a word or section and double-check that it makes sense</a:t>
            </a:r>
            <a:endParaRPr lang="en-GB" dirty="0"/>
          </a:p>
          <a:p>
            <a:pPr>
              <a:buClr>
                <a:srgbClr val="EE6000"/>
              </a:buClr>
            </a:pPr>
            <a:endParaRPr lang="en-GB" dirty="0"/>
          </a:p>
        </p:txBody>
      </p:sp>
    </p:spTree>
    <p:extLst>
      <p:ext uri="{BB962C8B-B14F-4D97-AF65-F5344CB8AC3E}">
        <p14:creationId xmlns:p14="http://schemas.microsoft.com/office/powerpoint/2010/main" val="327952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83" y="443073"/>
            <a:ext cx="11505362" cy="752681"/>
          </a:xfrm>
        </p:spPr>
        <p:txBody>
          <a:bodyPr>
            <a:normAutofit/>
          </a:bodyPr>
          <a:lstStyle/>
          <a:p>
            <a:r>
              <a:rPr lang="en-GB" sz="3200" b="1" dirty="0"/>
              <a:t>Is it useful to teach comprehension strategies?</a:t>
            </a:r>
          </a:p>
        </p:txBody>
      </p:sp>
      <p:sp>
        <p:nvSpPr>
          <p:cNvPr id="3" name="Content Placeholder 2"/>
          <p:cNvSpPr>
            <a:spLocks noGrp="1"/>
          </p:cNvSpPr>
          <p:nvPr>
            <p:ph idx="1"/>
          </p:nvPr>
        </p:nvSpPr>
        <p:spPr>
          <a:xfrm>
            <a:off x="660400" y="1587500"/>
            <a:ext cx="11137900" cy="4589463"/>
          </a:xfrm>
        </p:spPr>
        <p:txBody>
          <a:bodyPr>
            <a:normAutofit/>
          </a:bodyPr>
          <a:lstStyle/>
          <a:p>
            <a:pPr>
              <a:spcBef>
                <a:spcPts val="661"/>
              </a:spcBef>
              <a:spcAft>
                <a:spcPts val="661"/>
              </a:spcAft>
              <a:buClr>
                <a:srgbClr val="EE6000"/>
              </a:buClr>
              <a:defRPr/>
            </a:pPr>
            <a:r>
              <a:rPr lang="en-GB" b="1" dirty="0">
                <a:solidFill>
                  <a:srgbClr val="002060"/>
                </a:solidFill>
                <a:cs typeface="Calibri" panose="020F0502020204030204" pitchFamily="34" charset="0"/>
              </a:rPr>
              <a:t>What is the research evidence?  </a:t>
            </a:r>
          </a:p>
          <a:p>
            <a:pPr>
              <a:spcBef>
                <a:spcPts val="661"/>
              </a:spcBef>
              <a:spcAft>
                <a:spcPts val="661"/>
              </a:spcAft>
              <a:buClr>
                <a:srgbClr val="EE6000"/>
              </a:buClr>
              <a:defRPr/>
            </a:pPr>
            <a:r>
              <a:rPr lang="en-GB" dirty="0"/>
              <a:t>Evidence of benefits but many studies are with older, more proficient learners </a:t>
            </a:r>
            <a:r>
              <a:rPr lang="en-GB" sz="1800" dirty="0"/>
              <a:t>(</a:t>
            </a:r>
            <a:r>
              <a:rPr lang="en-GB" sz="1800" dirty="0" err="1">
                <a:solidFill>
                  <a:prstClr val="black"/>
                </a:solidFill>
              </a:rPr>
              <a:t>Ardasheva</a:t>
            </a:r>
            <a:r>
              <a:rPr lang="en-GB" sz="1800" dirty="0">
                <a:solidFill>
                  <a:prstClr val="black"/>
                </a:solidFill>
              </a:rPr>
              <a:t> et al., 2017;  Plonsky, 2011, 2019; </a:t>
            </a:r>
            <a:r>
              <a:rPr lang="en-GB" sz="1800" dirty="0"/>
              <a:t>Taylor, 2014)</a:t>
            </a:r>
            <a:endParaRPr lang="en-GB" sz="1800" dirty="0">
              <a:solidFill>
                <a:prstClr val="black"/>
              </a:solidFill>
            </a:endParaRPr>
          </a:p>
          <a:p>
            <a:pPr>
              <a:spcBef>
                <a:spcPts val="661"/>
              </a:spcBef>
              <a:spcAft>
                <a:spcPts val="661"/>
              </a:spcAft>
              <a:buClr>
                <a:srgbClr val="EE6000"/>
              </a:buClr>
              <a:defRPr/>
            </a:pPr>
            <a:r>
              <a:rPr lang="en-GB" sz="2200" dirty="0"/>
              <a:t>For a review of many studies: see OASIS summary </a:t>
            </a:r>
            <a:r>
              <a:rPr lang="en-GB" sz="2200" dirty="0">
                <a:solidFill>
                  <a:schemeClr val="tx1"/>
                </a:solidFill>
                <a:hlinkClick r:id="rId3"/>
              </a:rPr>
              <a:t>Plonsky (2011</a:t>
            </a:r>
            <a:r>
              <a:rPr lang="en-GB" sz="2200" dirty="0">
                <a:solidFill>
                  <a:schemeClr val="tx1"/>
                </a:solidFill>
              </a:rPr>
              <a:t>)</a:t>
            </a:r>
            <a:endParaRPr lang="en-GB" dirty="0"/>
          </a:p>
          <a:p>
            <a:pPr marL="0" indent="0">
              <a:spcBef>
                <a:spcPts val="661"/>
              </a:spcBef>
              <a:spcAft>
                <a:spcPts val="661"/>
              </a:spcAft>
              <a:buClr>
                <a:srgbClr val="EE6000"/>
              </a:buClr>
              <a:buNone/>
              <a:defRPr/>
            </a:pPr>
            <a:endParaRPr lang="en-GB" b="1" dirty="0">
              <a:solidFill>
                <a:srgbClr val="002060"/>
              </a:solidFill>
              <a:cs typeface="Calibri" panose="020F0502020204030204" pitchFamily="34" charset="0"/>
            </a:endParaRPr>
          </a:p>
          <a:p>
            <a:pPr marL="0" indent="0">
              <a:spcBef>
                <a:spcPts val="661"/>
              </a:spcBef>
              <a:spcAft>
                <a:spcPts val="661"/>
              </a:spcAft>
              <a:buClr>
                <a:srgbClr val="EE6000"/>
              </a:buClr>
              <a:buNone/>
              <a:defRPr/>
            </a:pPr>
            <a:r>
              <a:rPr lang="en-GB" b="1" dirty="0">
                <a:solidFill>
                  <a:srgbClr val="002060"/>
                </a:solidFill>
                <a:cs typeface="Calibri" panose="020F0502020204030204" pitchFamily="34" charset="0"/>
              </a:rPr>
              <a:t>School-aged learners in England</a:t>
            </a:r>
          </a:p>
          <a:p>
            <a:pPr>
              <a:spcBef>
                <a:spcPts val="661"/>
              </a:spcBef>
              <a:spcAft>
                <a:spcPts val="661"/>
              </a:spcAft>
              <a:buClr>
                <a:srgbClr val="EE6000"/>
              </a:buClr>
              <a:defRPr/>
            </a:pPr>
            <a:r>
              <a:rPr lang="en-GB" dirty="0">
                <a:solidFill>
                  <a:srgbClr val="FF0000"/>
                </a:solidFill>
                <a:cs typeface="Calibri" panose="020F0502020204030204" pitchFamily="34" charset="0"/>
                <a:hlinkClick r:id="rId4"/>
              </a:rPr>
              <a:t>Macaro and Erler (2008) (Handout 5)</a:t>
            </a:r>
            <a:endParaRPr lang="en-GB" dirty="0">
              <a:solidFill>
                <a:srgbClr val="FF0000"/>
              </a:solidFill>
              <a:cs typeface="Calibri" panose="020F0502020204030204" pitchFamily="34" charset="0"/>
            </a:endParaRPr>
          </a:p>
          <a:p>
            <a:pPr>
              <a:spcBef>
                <a:spcPts val="661"/>
              </a:spcBef>
              <a:spcAft>
                <a:spcPts val="661"/>
              </a:spcAft>
              <a:buClr>
                <a:srgbClr val="EE6000"/>
              </a:buClr>
              <a:defRPr/>
            </a:pPr>
            <a:r>
              <a:rPr lang="en-GB" dirty="0"/>
              <a:t>Recent larger-scale study: ‘FLEUR’ project, </a:t>
            </a:r>
            <a:r>
              <a:rPr lang="en-GB" dirty="0" err="1">
                <a:solidFill>
                  <a:srgbClr val="002060"/>
                </a:solidFill>
                <a:cs typeface="Calibri" panose="020F0502020204030204" pitchFamily="34" charset="0"/>
                <a:hlinkClick r:id="rId5"/>
              </a:rPr>
              <a:t>Woore</a:t>
            </a:r>
            <a:r>
              <a:rPr lang="en-GB" dirty="0">
                <a:solidFill>
                  <a:srgbClr val="002060"/>
                </a:solidFill>
                <a:cs typeface="Calibri" panose="020F0502020204030204" pitchFamily="34" charset="0"/>
                <a:hlinkClick r:id="rId5"/>
              </a:rPr>
              <a:t> et al. (2018</a:t>
            </a:r>
            <a:r>
              <a:rPr lang="en-GB" dirty="0">
                <a:solidFill>
                  <a:srgbClr val="002060"/>
                </a:solidFill>
                <a:cs typeface="Calibri" panose="020F0502020204030204" pitchFamily="34" charset="0"/>
              </a:rPr>
              <a:t>)</a:t>
            </a:r>
          </a:p>
          <a:p>
            <a:pPr>
              <a:buClr>
                <a:srgbClr val="EE6000"/>
              </a:buClr>
            </a:pPr>
            <a:endParaRPr lang="en-GB" dirty="0"/>
          </a:p>
        </p:txBody>
      </p:sp>
    </p:spTree>
    <p:extLst>
      <p:ext uri="{BB962C8B-B14F-4D97-AF65-F5344CB8AC3E}">
        <p14:creationId xmlns:p14="http://schemas.microsoft.com/office/powerpoint/2010/main" val="2772585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When texts are linguistically challenging, strategies can be taught and be helpful</a:t>
            </a:r>
            <a:br>
              <a:rPr lang="en-GB" sz="3600" b="1" dirty="0">
                <a:solidFill>
                  <a:srgbClr val="0000FF"/>
                </a:solidFill>
              </a:rPr>
            </a:br>
            <a:endParaRPr lang="en-GB" sz="2400" dirty="0"/>
          </a:p>
        </p:txBody>
      </p:sp>
      <p:sp>
        <p:nvSpPr>
          <p:cNvPr id="3" name="Content Placeholder 2"/>
          <p:cNvSpPr>
            <a:spLocks noGrp="1"/>
          </p:cNvSpPr>
          <p:nvPr>
            <p:ph idx="1"/>
          </p:nvPr>
        </p:nvSpPr>
        <p:spPr>
          <a:xfrm>
            <a:off x="312515" y="2006599"/>
            <a:ext cx="11551535" cy="4170363"/>
          </a:xfrm>
        </p:spPr>
        <p:txBody>
          <a:bodyPr>
            <a:normAutofit fontScale="85000" lnSpcReduction="10000"/>
          </a:bodyPr>
          <a:lstStyle/>
          <a:p>
            <a:pPr marL="435503" lvl="1" indent="0">
              <a:buClr>
                <a:srgbClr val="EE6000"/>
              </a:buClr>
              <a:buNone/>
            </a:pPr>
            <a:r>
              <a:rPr lang="en-GB" sz="3200" b="1" i="1" dirty="0"/>
              <a:t>Text engagement strategies</a:t>
            </a:r>
          </a:p>
          <a:p>
            <a:pPr marL="435503" lvl="1" indent="0">
              <a:buClr>
                <a:srgbClr val="EE6000"/>
              </a:buClr>
              <a:buNone/>
            </a:pPr>
            <a:endParaRPr lang="en-GB" sz="3200" i="1" dirty="0"/>
          </a:p>
          <a:p>
            <a:pPr marL="998304" lvl="1" indent="-562801">
              <a:buClr>
                <a:srgbClr val="EE6000"/>
              </a:buClr>
            </a:pPr>
            <a:r>
              <a:rPr lang="en-GB" sz="3200" i="1" dirty="0"/>
              <a:t>Guess from words around problem word</a:t>
            </a:r>
          </a:p>
          <a:p>
            <a:pPr marL="998304" lvl="1" indent="-562801">
              <a:buClr>
                <a:srgbClr val="EE6000"/>
              </a:buClr>
            </a:pPr>
            <a:r>
              <a:rPr lang="en-US" sz="3200" i="1" dirty="0"/>
              <a:t>Think hard about words I might know (i.e. don’t give up easily)</a:t>
            </a:r>
            <a:endParaRPr lang="en-GB" sz="3200" i="1" dirty="0"/>
          </a:p>
          <a:p>
            <a:pPr marL="998304" lvl="1" indent="-562801">
              <a:buClr>
                <a:srgbClr val="EE6000"/>
              </a:buClr>
            </a:pPr>
            <a:r>
              <a:rPr lang="en-US" sz="3200" i="1" dirty="0"/>
              <a:t>Use a process of deduction (“it can’t be that because…..”)</a:t>
            </a:r>
          </a:p>
          <a:p>
            <a:pPr marL="998304" lvl="1" indent="-562801">
              <a:buClr>
                <a:srgbClr val="EE6000"/>
              </a:buClr>
            </a:pPr>
            <a:r>
              <a:rPr lang="en-US" sz="3200" i="1" dirty="0"/>
              <a:t>Use common sense (prior knowledge)</a:t>
            </a:r>
            <a:endParaRPr lang="en-GB" sz="3200" i="1" dirty="0"/>
          </a:p>
          <a:p>
            <a:pPr marL="998304" lvl="1" indent="-562801">
              <a:buClr>
                <a:srgbClr val="EE6000"/>
              </a:buClr>
            </a:pPr>
            <a:r>
              <a:rPr lang="en-GB" sz="3200" b="1" i="1" dirty="0"/>
              <a:t>Remember to read the whole sentence to see if it makes sense</a:t>
            </a:r>
          </a:p>
          <a:p>
            <a:pPr marL="998304" lvl="1" indent="-562801">
              <a:buClr>
                <a:srgbClr val="EE6000"/>
              </a:buClr>
            </a:pPr>
            <a:r>
              <a:rPr lang="en-GB" sz="3200" dirty="0"/>
              <a:t>Sound out the word or phrase</a:t>
            </a:r>
          </a:p>
          <a:p>
            <a:pPr marL="778403" lvl="1" indent="-342900" algn="r">
              <a:buClr>
                <a:srgbClr val="EE6000"/>
              </a:buClr>
            </a:pPr>
            <a:r>
              <a:rPr lang="en-GB" sz="1900" dirty="0"/>
              <a:t>(</a:t>
            </a:r>
            <a:r>
              <a:rPr lang="en-GB" sz="1900" dirty="0" err="1"/>
              <a:t>Macaro</a:t>
            </a:r>
            <a:r>
              <a:rPr lang="en-GB" sz="1900" dirty="0"/>
              <a:t> &amp; </a:t>
            </a:r>
            <a:r>
              <a:rPr lang="en-GB" sz="1900" dirty="0" err="1"/>
              <a:t>Erler</a:t>
            </a:r>
            <a:r>
              <a:rPr lang="en-GB" sz="1900" dirty="0"/>
              <a:t>, 2008)</a:t>
            </a:r>
            <a:endParaRPr lang="en-GB" sz="1900" b="1" i="1" dirty="0"/>
          </a:p>
          <a:p>
            <a:pPr marL="892703" lvl="1" indent="-457200">
              <a:buClr>
                <a:srgbClr val="EE6000"/>
              </a:buClr>
            </a:pPr>
            <a:endParaRPr lang="en-GB" sz="3200" i="1" dirty="0"/>
          </a:p>
          <a:p>
            <a:pPr>
              <a:buClr>
                <a:srgbClr val="EE6000"/>
              </a:buClr>
            </a:pPr>
            <a:endParaRPr lang="en-GB" dirty="0"/>
          </a:p>
        </p:txBody>
      </p:sp>
    </p:spTree>
    <p:extLst>
      <p:ext uri="{BB962C8B-B14F-4D97-AF65-F5344CB8AC3E}">
        <p14:creationId xmlns:p14="http://schemas.microsoft.com/office/powerpoint/2010/main" val="196898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135"/>
            <a:ext cx="10515600" cy="1325563"/>
          </a:xfrm>
        </p:spPr>
        <p:txBody>
          <a:bodyPr/>
          <a:lstStyle/>
          <a:p>
            <a:r>
              <a:rPr lang="en-GB" dirty="0"/>
              <a:t>Key questions addressed in the session</a:t>
            </a:r>
          </a:p>
        </p:txBody>
      </p:sp>
      <p:sp>
        <p:nvSpPr>
          <p:cNvPr id="3" name="Content Placeholder 2"/>
          <p:cNvSpPr>
            <a:spLocks noGrp="1"/>
          </p:cNvSpPr>
          <p:nvPr>
            <p:ph idx="1"/>
          </p:nvPr>
        </p:nvSpPr>
        <p:spPr>
          <a:xfrm>
            <a:off x="518474" y="1438698"/>
            <a:ext cx="10835326" cy="4738265"/>
          </a:xfrm>
        </p:spPr>
        <p:txBody>
          <a:bodyPr/>
          <a:lstStyle/>
          <a:p>
            <a:r>
              <a:rPr lang="en-GB" dirty="0"/>
              <a:t>What is the rationale for using literary and other challenging texts? </a:t>
            </a:r>
          </a:p>
          <a:p>
            <a:r>
              <a:rPr lang="en-GB" dirty="0"/>
              <a:t>Does the use of such texts lead to improved L2 learning?</a:t>
            </a:r>
          </a:p>
          <a:p>
            <a:pPr marL="449263" indent="0">
              <a:buClr>
                <a:srgbClr val="EE6000"/>
              </a:buClr>
              <a:buSzPct val="70000"/>
              <a:buFont typeface="Century Gothic" panose="020B0502020202020204" pitchFamily="34" charset="0"/>
              <a:buChar char="•"/>
            </a:pPr>
            <a:r>
              <a:rPr lang="en-GB" sz="2400" dirty="0"/>
              <a:t>If so, in what ways?  </a:t>
            </a:r>
          </a:p>
          <a:p>
            <a:pPr marL="449263" indent="0">
              <a:buClr>
                <a:srgbClr val="EE6000"/>
              </a:buClr>
              <a:buSzPct val="70000"/>
              <a:buFont typeface="Century Gothic" panose="020B0502020202020204" pitchFamily="34" charset="0"/>
              <a:buChar char="•"/>
            </a:pPr>
            <a:r>
              <a:rPr lang="en-GB" sz="2400" dirty="0"/>
              <a:t>Under what circumstances? 	</a:t>
            </a:r>
          </a:p>
          <a:p>
            <a:pPr marL="449263" indent="0">
              <a:buClr>
                <a:srgbClr val="EE6000"/>
              </a:buClr>
              <a:buSzPct val="70000"/>
              <a:buFont typeface="Century Gothic" panose="020B0502020202020204" pitchFamily="34" charset="0"/>
              <a:buChar char="•"/>
            </a:pPr>
            <a:r>
              <a:rPr lang="en-GB" sz="2400" dirty="0"/>
              <a:t>What are the outcomes?</a:t>
            </a:r>
          </a:p>
          <a:p>
            <a:r>
              <a:rPr lang="en-GB" dirty="0"/>
              <a:t>What are some of the conditions for effective use of literary and other challenging texts? </a:t>
            </a:r>
          </a:p>
          <a:p>
            <a:r>
              <a:rPr lang="en-GB" dirty="0"/>
              <a:t>Summary and ways forward for my own classroom </a:t>
            </a:r>
          </a:p>
          <a:p>
            <a:endParaRPr lang="en-GB" dirty="0"/>
          </a:p>
        </p:txBody>
      </p:sp>
    </p:spTree>
    <p:extLst>
      <p:ext uri="{BB962C8B-B14F-4D97-AF65-F5344CB8AC3E}">
        <p14:creationId xmlns:p14="http://schemas.microsoft.com/office/powerpoint/2010/main" val="137096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704" y="424258"/>
            <a:ext cx="10515600" cy="979327"/>
          </a:xfrm>
        </p:spPr>
        <p:txBody>
          <a:bodyPr>
            <a:noAutofit/>
          </a:bodyPr>
          <a:lstStyle/>
          <a:p>
            <a:r>
              <a:rPr lang="en-GB" sz="3200" b="1" dirty="0"/>
              <a:t>Strategy combinations and self-regulation were vital</a:t>
            </a:r>
          </a:p>
        </p:txBody>
      </p:sp>
      <p:sp>
        <p:nvSpPr>
          <p:cNvPr id="4" name="Rounded Rectangular Callout 3"/>
          <p:cNvSpPr/>
          <p:nvPr/>
        </p:nvSpPr>
        <p:spPr>
          <a:xfrm>
            <a:off x="432446" y="1458492"/>
            <a:ext cx="7516263" cy="1470796"/>
          </a:xfrm>
          <a:prstGeom prst="wedgeRoundRectCallout">
            <a:avLst>
              <a:gd name="adj1" fmla="val -12125"/>
              <a:gd name="adj2" fmla="val 67501"/>
              <a:gd name="adj3" fmla="val 16667"/>
            </a:avLst>
          </a:prstGeom>
          <a:solidFill>
            <a:schemeClr val="accent4">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386" tIns="49193" rIns="98386" bIns="49193" anchor="ctr"/>
          <a:lstStyle/>
          <a:p>
            <a:pPr algn="ctr">
              <a:defRPr/>
            </a:pPr>
            <a:r>
              <a:rPr lang="en-US" sz="2368" dirty="0">
                <a:solidFill>
                  <a:schemeClr val="tx1"/>
                </a:solidFill>
                <a:latin typeface="Century Gothic" panose="020B0502020202020204" pitchFamily="34" charset="0"/>
                <a:cs typeface="Times New Roman" pitchFamily="18" charset="0"/>
              </a:rPr>
              <a:t>“we would claim that the readers who had undergone strategy instruction were now better ‘orchestrators’ of the strategies at their disposal</a:t>
            </a:r>
            <a:r>
              <a:rPr lang="en-GB" sz="2368" dirty="0">
                <a:solidFill>
                  <a:srgbClr val="4472C4">
                    <a:lumMod val="50000"/>
                  </a:srgbClr>
                </a:solidFill>
                <a:latin typeface="Century Gothic" panose="020B0502020202020204" pitchFamily="34" charset="0"/>
              </a:rPr>
              <a:t>”</a:t>
            </a:r>
            <a:endParaRPr lang="en-GB" sz="1899" dirty="0">
              <a:solidFill>
                <a:srgbClr val="4472C4">
                  <a:lumMod val="50000"/>
                </a:srgbClr>
              </a:solidFill>
              <a:latin typeface="Century Gothic" panose="020B0502020202020204" pitchFamily="34" charset="0"/>
            </a:endParaRPr>
          </a:p>
        </p:txBody>
      </p:sp>
      <p:sp>
        <p:nvSpPr>
          <p:cNvPr id="6" name="TextBox 5">
            <a:extLst>
              <a:ext uri="{FF2B5EF4-FFF2-40B4-BE49-F238E27FC236}">
                <a16:creationId xmlns:a16="http://schemas.microsoft.com/office/drawing/2014/main" id="{95B94C07-36D9-40D4-BD00-58646384BBE6}"/>
              </a:ext>
            </a:extLst>
          </p:cNvPr>
          <p:cNvSpPr txBox="1"/>
          <p:nvPr/>
        </p:nvSpPr>
        <p:spPr>
          <a:xfrm>
            <a:off x="4383564" y="3195486"/>
            <a:ext cx="3449255" cy="369332"/>
          </a:xfrm>
          <a:prstGeom prst="rect">
            <a:avLst/>
          </a:prstGeom>
          <a:noFill/>
        </p:spPr>
        <p:txBody>
          <a:bodyPr wrap="square" rtlCol="0">
            <a:spAutoFit/>
          </a:bodyPr>
          <a:lstStyle/>
          <a:p>
            <a:r>
              <a:rPr lang="en-GB" dirty="0" err="1">
                <a:solidFill>
                  <a:srgbClr val="4472C4">
                    <a:lumMod val="50000"/>
                  </a:srgbClr>
                </a:solidFill>
                <a:latin typeface="Century Gothic" panose="020B0502020202020204" pitchFamily="34" charset="0"/>
              </a:rPr>
              <a:t>Macaro</a:t>
            </a:r>
            <a:r>
              <a:rPr lang="en-GB" dirty="0">
                <a:solidFill>
                  <a:srgbClr val="4472C4">
                    <a:lumMod val="50000"/>
                  </a:srgbClr>
                </a:solidFill>
                <a:latin typeface="Century Gothic" panose="020B0502020202020204" pitchFamily="34" charset="0"/>
              </a:rPr>
              <a:t> &amp; </a:t>
            </a:r>
            <a:r>
              <a:rPr lang="en-GB" dirty="0" err="1">
                <a:solidFill>
                  <a:srgbClr val="4472C4">
                    <a:lumMod val="50000"/>
                  </a:srgbClr>
                </a:solidFill>
                <a:latin typeface="Century Gothic" panose="020B0502020202020204" pitchFamily="34" charset="0"/>
              </a:rPr>
              <a:t>Erler</a:t>
            </a:r>
            <a:r>
              <a:rPr lang="en-GB" dirty="0">
                <a:solidFill>
                  <a:srgbClr val="4472C4">
                    <a:lumMod val="50000"/>
                  </a:srgbClr>
                </a:solidFill>
                <a:latin typeface="Century Gothic" panose="020B0502020202020204" pitchFamily="34" charset="0"/>
              </a:rPr>
              <a:t> (2008, p. 114)</a:t>
            </a:r>
          </a:p>
        </p:txBody>
      </p:sp>
      <p:sp>
        <p:nvSpPr>
          <p:cNvPr id="5" name="Rounded Rectangular Callout 4"/>
          <p:cNvSpPr/>
          <p:nvPr/>
        </p:nvSpPr>
        <p:spPr>
          <a:xfrm>
            <a:off x="362619" y="3680958"/>
            <a:ext cx="6469110" cy="1937145"/>
          </a:xfrm>
          <a:prstGeom prst="wedgeRoundRectCallout">
            <a:avLst>
              <a:gd name="adj1" fmla="val 17007"/>
              <a:gd name="adj2" fmla="val 64159"/>
              <a:gd name="adj3" fmla="val 16667"/>
            </a:avLst>
          </a:prstGeom>
          <a:solidFill>
            <a:srgbClr val="FAFD83"/>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8386" tIns="49193" rIns="98386" bIns="49193" anchor="ctr"/>
          <a:lstStyle/>
          <a:p>
            <a:pPr algn="ctr">
              <a:defRPr/>
            </a:pPr>
            <a:r>
              <a:rPr lang="en-US" sz="2368" dirty="0">
                <a:solidFill>
                  <a:schemeClr val="tx1"/>
                </a:solidFill>
                <a:latin typeface="Century Gothic" panose="020B0502020202020204" pitchFamily="34" charset="0"/>
                <a:cs typeface="Times New Roman" pitchFamily="18" charset="0"/>
              </a:rPr>
              <a:t>“Combinations of top-down and bottom-up strategies need to be brought to the attention of learners and they should be encouraged to use and evaluate these combinations for their effectiveness”</a:t>
            </a:r>
            <a:endParaRPr lang="en-GB" sz="1899"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38A109F1-0869-404A-AFB9-A85DAC19145F}"/>
              </a:ext>
            </a:extLst>
          </p:cNvPr>
          <p:cNvSpPr txBox="1"/>
          <p:nvPr/>
        </p:nvSpPr>
        <p:spPr>
          <a:xfrm>
            <a:off x="432446" y="5734243"/>
            <a:ext cx="3449255" cy="369332"/>
          </a:xfrm>
          <a:prstGeom prst="rect">
            <a:avLst/>
          </a:prstGeom>
          <a:noFill/>
        </p:spPr>
        <p:txBody>
          <a:bodyPr wrap="square" rtlCol="0">
            <a:spAutoFit/>
          </a:bodyPr>
          <a:lstStyle/>
          <a:p>
            <a:r>
              <a:rPr lang="en-GB" dirty="0" err="1">
                <a:solidFill>
                  <a:srgbClr val="4472C4">
                    <a:lumMod val="50000"/>
                  </a:srgbClr>
                </a:solidFill>
                <a:latin typeface="Century Gothic" panose="020B0502020202020204" pitchFamily="34" charset="0"/>
              </a:rPr>
              <a:t>Macaro</a:t>
            </a:r>
            <a:r>
              <a:rPr lang="en-GB" dirty="0">
                <a:solidFill>
                  <a:srgbClr val="4472C4">
                    <a:lumMod val="50000"/>
                  </a:srgbClr>
                </a:solidFill>
                <a:latin typeface="Century Gothic" panose="020B0502020202020204" pitchFamily="34" charset="0"/>
              </a:rPr>
              <a:t> &amp; </a:t>
            </a:r>
            <a:r>
              <a:rPr lang="en-GB" dirty="0" err="1">
                <a:solidFill>
                  <a:srgbClr val="4472C4">
                    <a:lumMod val="50000"/>
                  </a:srgbClr>
                </a:solidFill>
                <a:latin typeface="Century Gothic" panose="020B0502020202020204" pitchFamily="34" charset="0"/>
              </a:rPr>
              <a:t>Erler</a:t>
            </a:r>
            <a:r>
              <a:rPr lang="en-GB" dirty="0">
                <a:solidFill>
                  <a:srgbClr val="4472C4">
                    <a:lumMod val="50000"/>
                  </a:srgbClr>
                </a:solidFill>
                <a:latin typeface="Century Gothic" panose="020B0502020202020204" pitchFamily="34" charset="0"/>
              </a:rPr>
              <a:t> (2008, p. 116) </a:t>
            </a:r>
          </a:p>
        </p:txBody>
      </p:sp>
      <p:sp>
        <p:nvSpPr>
          <p:cNvPr id="3" name="TextBox 2">
            <a:extLst>
              <a:ext uri="{FF2B5EF4-FFF2-40B4-BE49-F238E27FC236}">
                <a16:creationId xmlns:a16="http://schemas.microsoft.com/office/drawing/2014/main" id="{BF3BF32D-5381-F241-8ED1-B299D5B680E2}"/>
              </a:ext>
            </a:extLst>
          </p:cNvPr>
          <p:cNvSpPr txBox="1"/>
          <p:nvPr/>
        </p:nvSpPr>
        <p:spPr>
          <a:xfrm>
            <a:off x="8416900" y="3195486"/>
            <a:ext cx="3287420" cy="2585323"/>
          </a:xfrm>
          <a:prstGeom prst="rect">
            <a:avLst/>
          </a:prstGeom>
          <a:noFill/>
        </p:spPr>
        <p:txBody>
          <a:bodyPr wrap="square" rtlCol="0">
            <a:spAutoFit/>
          </a:bodyPr>
          <a:lstStyle/>
          <a:p>
            <a:r>
              <a:rPr lang="en-US" b="1" dirty="0">
                <a:solidFill>
                  <a:srgbClr val="4472C4">
                    <a:lumMod val="50000"/>
                  </a:srgbClr>
                </a:solidFill>
                <a:latin typeface="Century Gothic" panose="020B0502020202020204" pitchFamily="34" charset="0"/>
              </a:rPr>
              <a:t>Bottom-up strategies </a:t>
            </a:r>
            <a:r>
              <a:rPr lang="en-US" b="1" dirty="0">
                <a:solidFill>
                  <a:srgbClr val="4472C4">
                    <a:lumMod val="50000"/>
                  </a:srgbClr>
                </a:solidFill>
                <a:latin typeface="Century Gothic" panose="020B0502020202020204" pitchFamily="34" charset="0"/>
                <a:sym typeface="Wingdings" panose="05000000000000000000" pitchFamily="2" charset="2"/>
              </a:rPr>
              <a:t>=</a:t>
            </a:r>
            <a:r>
              <a:rPr lang="en-US" b="1" dirty="0">
                <a:solidFill>
                  <a:srgbClr val="4472C4">
                    <a:lumMod val="50000"/>
                  </a:srgbClr>
                </a:solidFill>
                <a:latin typeface="Century Gothic" panose="020B0502020202020204" pitchFamily="34" charset="0"/>
              </a:rPr>
              <a:t> </a:t>
            </a:r>
            <a:r>
              <a:rPr lang="en-US" dirty="0">
                <a:solidFill>
                  <a:srgbClr val="4472C4">
                    <a:lumMod val="50000"/>
                  </a:srgbClr>
                </a:solidFill>
                <a:latin typeface="Century Gothic" panose="020B0502020202020204" pitchFamily="34" charset="0"/>
              </a:rPr>
              <a:t>knowledge and understanding of vocabulary and grammar</a:t>
            </a:r>
          </a:p>
          <a:p>
            <a:endParaRPr lang="en-US" dirty="0">
              <a:solidFill>
                <a:srgbClr val="4472C4">
                  <a:lumMod val="50000"/>
                </a:srgbClr>
              </a:solidFill>
              <a:latin typeface="Century Gothic" panose="020B0502020202020204" pitchFamily="34" charset="0"/>
            </a:endParaRPr>
          </a:p>
          <a:p>
            <a:r>
              <a:rPr lang="en-US" b="1" dirty="0">
                <a:solidFill>
                  <a:srgbClr val="4472C4">
                    <a:lumMod val="50000"/>
                  </a:srgbClr>
                </a:solidFill>
                <a:latin typeface="Century Gothic" panose="020B0502020202020204" pitchFamily="34" charset="0"/>
              </a:rPr>
              <a:t>Top-down strategies </a:t>
            </a:r>
            <a:r>
              <a:rPr lang="en-US" b="1" dirty="0">
                <a:solidFill>
                  <a:srgbClr val="4472C4">
                    <a:lumMod val="50000"/>
                  </a:srgbClr>
                </a:solidFill>
                <a:latin typeface="Century Gothic" panose="020B0502020202020204" pitchFamily="34" charset="0"/>
                <a:sym typeface="Wingdings" panose="05000000000000000000" pitchFamily="2" charset="2"/>
              </a:rPr>
              <a:t>=</a:t>
            </a:r>
            <a:br>
              <a:rPr lang="en-US" b="1" dirty="0">
                <a:solidFill>
                  <a:srgbClr val="4472C4">
                    <a:lumMod val="50000"/>
                  </a:srgbClr>
                </a:solidFill>
                <a:latin typeface="Century Gothic" panose="020B0502020202020204" pitchFamily="34" charset="0"/>
                <a:sym typeface="Wingdings" panose="05000000000000000000" pitchFamily="2" charset="2"/>
              </a:rPr>
            </a:br>
            <a:r>
              <a:rPr lang="en-US" dirty="0">
                <a:solidFill>
                  <a:srgbClr val="4472C4">
                    <a:lumMod val="50000"/>
                  </a:srgbClr>
                </a:solidFill>
                <a:latin typeface="Century Gothic" panose="020B0502020202020204" pitchFamily="34" charset="0"/>
              </a:rPr>
              <a:t>using your general knowledge (e.g., what is this likely to mean?)</a:t>
            </a:r>
          </a:p>
        </p:txBody>
      </p:sp>
    </p:spTree>
    <p:extLst>
      <p:ext uri="{BB962C8B-B14F-4D97-AF65-F5344CB8AC3E}">
        <p14:creationId xmlns:p14="http://schemas.microsoft.com/office/powerpoint/2010/main" val="3050491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48"/>
            <a:ext cx="12192000" cy="753276"/>
          </a:xfrm>
          <a:solidFill>
            <a:srgbClr val="F1DFE7"/>
          </a:solidFill>
        </p:spPr>
        <p:txBody>
          <a:bodyPr>
            <a:normAutofit fontScale="90000"/>
          </a:bodyPr>
          <a:lstStyle/>
          <a:p>
            <a:pPr lvl="0">
              <a:lnSpc>
                <a:spcPct val="100000"/>
              </a:lnSpc>
            </a:pPr>
            <a:r>
              <a:rPr lang="en-GB" altLang="en-US" sz="2200" b="1" dirty="0">
                <a:solidFill>
                  <a:srgbClr val="002060"/>
                </a:solidFill>
                <a:ea typeface="+mn-ea"/>
                <a:cs typeface="Calibri" panose="020F0502020204030204" pitchFamily="34" charset="0"/>
              </a:rPr>
              <a:t>French Language Education: Unlocking Reading (FLEUR)</a:t>
            </a:r>
            <a:br>
              <a:rPr lang="en-GB" altLang="en-US" sz="2200" b="1" dirty="0">
                <a:solidFill>
                  <a:srgbClr val="002060"/>
                </a:solidFill>
                <a:ea typeface="+mn-ea"/>
                <a:cs typeface="Calibri" panose="020F0502020204030204" pitchFamily="34" charset="0"/>
              </a:rPr>
            </a:br>
            <a:r>
              <a:rPr lang="en-GB" altLang="en-US" sz="2200" dirty="0" err="1">
                <a:solidFill>
                  <a:srgbClr val="002060"/>
                </a:solidFill>
                <a:ea typeface="+mn-ea"/>
                <a:cs typeface="Calibri" panose="020F0502020204030204" pitchFamily="34" charset="0"/>
              </a:rPr>
              <a:t>Woore</a:t>
            </a:r>
            <a:r>
              <a:rPr lang="en-GB" altLang="en-US" sz="2200" dirty="0">
                <a:solidFill>
                  <a:srgbClr val="002060"/>
                </a:solidFill>
                <a:ea typeface="+mn-ea"/>
                <a:cs typeface="Calibri" panose="020F0502020204030204" pitchFamily="34" charset="0"/>
              </a:rPr>
              <a:t> et al. (2018)</a:t>
            </a:r>
            <a:endParaRPr lang="en-GB" dirty="0"/>
          </a:p>
        </p:txBody>
      </p:sp>
      <p:sp>
        <p:nvSpPr>
          <p:cNvPr id="5" name="TextBox 15"/>
          <p:cNvSpPr txBox="1">
            <a:spLocks noChangeArrowheads="1"/>
          </p:cNvSpPr>
          <p:nvPr/>
        </p:nvSpPr>
        <p:spPr bwMode="auto">
          <a:xfrm>
            <a:off x="294748" y="892463"/>
            <a:ext cx="1008656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GB" altLang="en-US" sz="2000" dirty="0">
                <a:solidFill>
                  <a:srgbClr val="002060"/>
                </a:solidFill>
                <a:latin typeface="Century Gothic" panose="020B0502020202020204" pitchFamily="34" charset="0"/>
                <a:cs typeface="Calibri" panose="020F0502020204030204" pitchFamily="34" charset="0"/>
              </a:rPr>
              <a:t>Experimental study (Randomized Control Trial) </a:t>
            </a:r>
          </a:p>
          <a:p>
            <a:pPr>
              <a:lnSpc>
                <a:spcPct val="100000"/>
              </a:lnSpc>
              <a:spcBef>
                <a:spcPct val="0"/>
              </a:spcBef>
            </a:pPr>
            <a:r>
              <a:rPr lang="en-GB" altLang="en-US" sz="2000" dirty="0">
                <a:solidFill>
                  <a:srgbClr val="002060"/>
                </a:solidFill>
                <a:latin typeface="Century Gothic" panose="020B0502020202020204" pitchFamily="34" charset="0"/>
                <a:cs typeface="Calibri" panose="020F0502020204030204" pitchFamily="34" charset="0"/>
              </a:rPr>
              <a:t>Pre-, post-, delayed post-test design </a:t>
            </a:r>
          </a:p>
          <a:p>
            <a:pPr>
              <a:lnSpc>
                <a:spcPct val="100000"/>
              </a:lnSpc>
              <a:spcBef>
                <a:spcPct val="0"/>
              </a:spcBef>
            </a:pPr>
            <a:r>
              <a:rPr lang="en-GB" altLang="en-US" sz="2000" dirty="0">
                <a:solidFill>
                  <a:srgbClr val="002060"/>
                </a:solidFill>
                <a:latin typeface="Century Gothic" panose="020B0502020202020204" pitchFamily="34" charset="0"/>
                <a:cs typeface="Calibri" panose="020F0502020204030204" pitchFamily="34" charset="0"/>
              </a:rPr>
              <a:t>c. 900 students in 36 schools nationally</a:t>
            </a:r>
          </a:p>
          <a:p>
            <a:pPr>
              <a:lnSpc>
                <a:spcPct val="100000"/>
              </a:lnSpc>
              <a:spcBef>
                <a:spcPct val="0"/>
              </a:spcBef>
            </a:pPr>
            <a:r>
              <a:rPr lang="en-GB" altLang="en-US" sz="2000" dirty="0">
                <a:solidFill>
                  <a:srgbClr val="002060"/>
                </a:solidFill>
                <a:latin typeface="Century Gothic" panose="020B0502020202020204" pitchFamily="34" charset="0"/>
                <a:cs typeface="Calibri" panose="020F0502020204030204" pitchFamily="34" charset="0"/>
              </a:rPr>
              <a:t>Intervention phase lasted 16 weeks, c.25 minutes per week</a:t>
            </a:r>
          </a:p>
          <a:p>
            <a:pPr>
              <a:lnSpc>
                <a:spcPct val="100000"/>
              </a:lnSpc>
              <a:spcBef>
                <a:spcPct val="0"/>
              </a:spcBef>
            </a:pPr>
            <a:r>
              <a:rPr lang="en-GB" altLang="en-US" sz="2000" dirty="0">
                <a:solidFill>
                  <a:srgbClr val="002060"/>
                </a:solidFill>
                <a:latin typeface="Century Gothic" panose="020B0502020202020204" pitchFamily="34" charset="0"/>
                <a:cs typeface="Calibri" panose="020F0502020204030204" pitchFamily="34" charset="0"/>
              </a:rPr>
              <a:t>Interventions delivered by usual class teachers </a:t>
            </a:r>
          </a:p>
        </p:txBody>
      </p:sp>
      <p:sp>
        <p:nvSpPr>
          <p:cNvPr id="2" name="Rectangular Callout 1">
            <a:extLst>
              <a:ext uri="{FF2B5EF4-FFF2-40B4-BE49-F238E27FC236}">
                <a16:creationId xmlns:a16="http://schemas.microsoft.com/office/drawing/2014/main" id="{A120E12D-07AC-5141-8F94-5DF9D4EB3417}"/>
              </a:ext>
            </a:extLst>
          </p:cNvPr>
          <p:cNvSpPr/>
          <p:nvPr/>
        </p:nvSpPr>
        <p:spPr>
          <a:xfrm>
            <a:off x="8178166" y="325041"/>
            <a:ext cx="3848519" cy="2607171"/>
          </a:xfrm>
          <a:prstGeom prst="wedgeRectCallout">
            <a:avLst>
              <a:gd name="adj1" fmla="val 49470"/>
              <a:gd name="adj2" fmla="val 29412"/>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Century Gothic" panose="020B0502020202020204" pitchFamily="34" charset="0"/>
              </a:rPr>
              <a:t>All groups made similar gains in reading comprehension.</a:t>
            </a:r>
          </a:p>
          <a:p>
            <a:pPr algn="ctr"/>
            <a:r>
              <a:rPr lang="en-US" sz="2400" dirty="0">
                <a:solidFill>
                  <a:prstClr val="white"/>
                </a:solidFill>
                <a:latin typeface="Century Gothic" panose="020B0502020202020204" pitchFamily="34" charset="0"/>
              </a:rPr>
              <a:t>Using challenging texts helped reading comprehension.</a:t>
            </a:r>
          </a:p>
        </p:txBody>
      </p:sp>
      <p:sp>
        <p:nvSpPr>
          <p:cNvPr id="7" name="TextBox 6"/>
          <p:cNvSpPr txBox="1"/>
          <p:nvPr/>
        </p:nvSpPr>
        <p:spPr>
          <a:xfrm>
            <a:off x="558114" y="2685714"/>
            <a:ext cx="2983621" cy="461665"/>
          </a:xfrm>
          <a:prstGeom prst="rect">
            <a:avLst/>
          </a:prstGeom>
          <a:solidFill>
            <a:srgbClr val="FF9966"/>
          </a:solidFill>
          <a:effectLst>
            <a:outerShdw blurRad="50800" dist="38100" dir="5400000" algn="t" rotWithShape="0">
              <a:prstClr val="black">
                <a:alpha val="40000"/>
              </a:prstClr>
            </a:outerShdw>
          </a:effectLst>
        </p:spPr>
        <p:txBody>
          <a:bodyPr>
            <a:spAutoFit/>
          </a:bodyPr>
          <a:lstStyle/>
          <a:p>
            <a:pPr algn="ctr">
              <a:defRPr/>
            </a:pPr>
            <a:r>
              <a:rPr lang="en-GB" sz="2400" b="1" dirty="0">
                <a:solidFill>
                  <a:srgbClr val="002060"/>
                </a:solidFill>
                <a:latin typeface="Century Gothic" panose="020B0502020202020204" pitchFamily="34" charset="0"/>
              </a:rPr>
              <a:t>Phonics</a:t>
            </a:r>
          </a:p>
        </p:txBody>
      </p:sp>
      <p:sp>
        <p:nvSpPr>
          <p:cNvPr id="8" name="TextBox 7"/>
          <p:cNvSpPr txBox="1"/>
          <p:nvPr/>
        </p:nvSpPr>
        <p:spPr>
          <a:xfrm>
            <a:off x="3758726" y="2685714"/>
            <a:ext cx="3113117" cy="461665"/>
          </a:xfrm>
          <a:prstGeom prst="rect">
            <a:avLst/>
          </a:prstGeom>
          <a:solidFill>
            <a:srgbClr val="FF9966"/>
          </a:solidFill>
          <a:effectLst>
            <a:outerShdw blurRad="50800" dist="38100" dir="5400000" algn="t" rotWithShape="0">
              <a:prstClr val="black">
                <a:alpha val="40000"/>
              </a:prstClr>
            </a:outerShdw>
          </a:effectLst>
        </p:spPr>
        <p:txBody>
          <a:bodyPr>
            <a:spAutoFit/>
          </a:bodyPr>
          <a:lstStyle/>
          <a:p>
            <a:pPr algn="ctr">
              <a:defRPr/>
            </a:pPr>
            <a:r>
              <a:rPr lang="en-GB" sz="2400" b="1" dirty="0">
                <a:solidFill>
                  <a:srgbClr val="002060"/>
                </a:solidFill>
                <a:latin typeface="Century Gothic" panose="020B0502020202020204" pitchFamily="34" charset="0"/>
              </a:rPr>
              <a:t>Strategy instruction </a:t>
            </a:r>
          </a:p>
        </p:txBody>
      </p:sp>
      <p:sp>
        <p:nvSpPr>
          <p:cNvPr id="10" name="TextBox 9"/>
          <p:cNvSpPr txBox="1"/>
          <p:nvPr/>
        </p:nvSpPr>
        <p:spPr>
          <a:xfrm>
            <a:off x="558114" y="3396184"/>
            <a:ext cx="2983621" cy="461665"/>
          </a:xfrm>
          <a:prstGeom prst="rect">
            <a:avLst/>
          </a:prstGeom>
          <a:solidFill>
            <a:srgbClr val="FF9966"/>
          </a:solidFill>
          <a:effectLst>
            <a:outerShdw blurRad="50800" dist="38100" dir="5400000" algn="t" rotWithShape="0">
              <a:prstClr val="black">
                <a:alpha val="40000"/>
              </a:prstClr>
            </a:outerShdw>
          </a:effectLst>
        </p:spPr>
        <p:txBody>
          <a:bodyPr>
            <a:spAutoFit/>
          </a:bodyPr>
          <a:lstStyle/>
          <a:p>
            <a:pPr algn="ctr">
              <a:defRPr/>
            </a:pPr>
            <a:r>
              <a:rPr lang="en-GB" sz="2400" b="1" dirty="0">
                <a:solidFill>
                  <a:srgbClr val="002060"/>
                </a:solidFill>
                <a:latin typeface="Century Gothic" panose="020B0502020202020204" pitchFamily="34" charset="0"/>
              </a:rPr>
              <a:t>Challenging texts</a:t>
            </a:r>
          </a:p>
        </p:txBody>
      </p:sp>
      <p:sp>
        <p:nvSpPr>
          <p:cNvPr id="11" name="TextBox 10"/>
          <p:cNvSpPr txBox="1"/>
          <p:nvPr/>
        </p:nvSpPr>
        <p:spPr>
          <a:xfrm>
            <a:off x="3758726" y="3396184"/>
            <a:ext cx="3113117" cy="461665"/>
          </a:xfrm>
          <a:prstGeom prst="rect">
            <a:avLst/>
          </a:prstGeom>
          <a:solidFill>
            <a:srgbClr val="FF9966"/>
          </a:solidFill>
          <a:effectLst>
            <a:outerShdw blurRad="50800" dist="38100" dir="5400000" algn="t" rotWithShape="0">
              <a:prstClr val="black">
                <a:alpha val="40000"/>
              </a:prstClr>
            </a:outerShdw>
          </a:effectLst>
        </p:spPr>
        <p:txBody>
          <a:bodyPr>
            <a:spAutoFit/>
          </a:bodyPr>
          <a:lstStyle/>
          <a:p>
            <a:pPr algn="ctr">
              <a:defRPr/>
            </a:pPr>
            <a:r>
              <a:rPr lang="en-GB" sz="2400" b="1" dirty="0">
                <a:solidFill>
                  <a:srgbClr val="002060"/>
                </a:solidFill>
                <a:latin typeface="Century Gothic" panose="020B0502020202020204" pitchFamily="34" charset="0"/>
              </a:rPr>
              <a:t>Challenging texts</a:t>
            </a:r>
          </a:p>
        </p:txBody>
      </p:sp>
      <p:sp>
        <p:nvSpPr>
          <p:cNvPr id="9" name="TextBox 8"/>
          <p:cNvSpPr txBox="1"/>
          <p:nvPr/>
        </p:nvSpPr>
        <p:spPr>
          <a:xfrm>
            <a:off x="7081834" y="3396184"/>
            <a:ext cx="3305607" cy="461665"/>
          </a:xfrm>
          <a:prstGeom prst="rect">
            <a:avLst/>
          </a:prstGeom>
          <a:solidFill>
            <a:srgbClr val="FF9966"/>
          </a:solidFill>
          <a:effectLst>
            <a:outerShdw blurRad="50800" dist="38100" dir="5400000" algn="t" rotWithShape="0">
              <a:prstClr val="black">
                <a:alpha val="40000"/>
              </a:prstClr>
            </a:outerShdw>
          </a:effectLst>
        </p:spPr>
        <p:txBody>
          <a:bodyPr>
            <a:spAutoFit/>
          </a:bodyPr>
          <a:lstStyle/>
          <a:p>
            <a:pPr algn="ctr">
              <a:defRPr/>
            </a:pPr>
            <a:r>
              <a:rPr lang="en-GB" sz="2400" b="1" dirty="0">
                <a:solidFill>
                  <a:srgbClr val="002060"/>
                </a:solidFill>
                <a:latin typeface="Century Gothic" panose="020B0502020202020204" pitchFamily="34" charset="0"/>
              </a:rPr>
              <a:t>Challenging texts</a:t>
            </a:r>
          </a:p>
        </p:txBody>
      </p:sp>
      <p:cxnSp>
        <p:nvCxnSpPr>
          <p:cNvPr id="18" name="Straight Arrow Connector 17" descr="connecting arrow"/>
          <p:cNvCxnSpPr/>
          <p:nvPr/>
        </p:nvCxnSpPr>
        <p:spPr>
          <a:xfrm>
            <a:off x="5288429" y="3952436"/>
            <a:ext cx="0" cy="641608"/>
          </a:xfrm>
          <a:prstGeom prst="straightConnector1">
            <a:avLst/>
          </a:prstGeom>
          <a:ln w="381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useBgFill="1">
        <p:nvSpPr>
          <p:cNvPr id="6" name="TextBox 5"/>
          <p:cNvSpPr txBox="1"/>
          <p:nvPr/>
        </p:nvSpPr>
        <p:spPr>
          <a:xfrm>
            <a:off x="228117" y="4638612"/>
            <a:ext cx="3889141" cy="400110"/>
          </a:xfrm>
          <a:prstGeom prst="rect">
            <a:avLst/>
          </a:prstGeom>
        </p:spPr>
        <p:txBody>
          <a:bodyPr wrap="square">
            <a:spAutoFit/>
          </a:bodyPr>
          <a:lstStyle/>
          <a:p>
            <a:pPr algn="ctr">
              <a:spcBef>
                <a:spcPts val="661"/>
              </a:spcBef>
              <a:defRPr/>
            </a:pPr>
            <a:r>
              <a:rPr lang="en-GB" sz="2000" dirty="0">
                <a:solidFill>
                  <a:srgbClr val="002060"/>
                </a:solidFill>
                <a:latin typeface="Century Gothic" panose="020B0502020202020204" pitchFamily="34" charset="0"/>
              </a:rPr>
              <a:t>Reading comprehension </a:t>
            </a:r>
          </a:p>
        </p:txBody>
      </p:sp>
      <p:sp useBgFill="1">
        <p:nvSpPr>
          <p:cNvPr id="12" name="TextBox 11"/>
          <p:cNvSpPr txBox="1"/>
          <p:nvPr/>
        </p:nvSpPr>
        <p:spPr>
          <a:xfrm>
            <a:off x="3758726" y="4638612"/>
            <a:ext cx="2954815" cy="400110"/>
          </a:xfrm>
          <a:prstGeom prst="rect">
            <a:avLst/>
          </a:prstGeom>
        </p:spPr>
        <p:txBody>
          <a:bodyPr wrap="square">
            <a:spAutoFit/>
          </a:bodyPr>
          <a:lstStyle/>
          <a:p>
            <a:pPr algn="ctr">
              <a:spcBef>
                <a:spcPts val="661"/>
              </a:spcBef>
              <a:defRPr/>
            </a:pPr>
            <a:r>
              <a:rPr lang="en-GB" sz="2000" dirty="0">
                <a:solidFill>
                  <a:srgbClr val="002060"/>
                </a:solidFill>
                <a:latin typeface="Century Gothic" panose="020B0502020202020204" pitchFamily="34" charset="0"/>
              </a:rPr>
              <a:t>Vocabulary </a:t>
            </a:r>
          </a:p>
        </p:txBody>
      </p:sp>
      <p:sp useBgFill="1">
        <p:nvSpPr>
          <p:cNvPr id="13" name="TextBox 12"/>
          <p:cNvSpPr txBox="1"/>
          <p:nvPr/>
        </p:nvSpPr>
        <p:spPr>
          <a:xfrm>
            <a:off x="6856362" y="4630532"/>
            <a:ext cx="3606594" cy="400110"/>
          </a:xfrm>
          <a:prstGeom prst="rect">
            <a:avLst/>
          </a:prstGeom>
        </p:spPr>
        <p:txBody>
          <a:bodyPr>
            <a:spAutoFit/>
          </a:bodyPr>
          <a:lstStyle/>
          <a:p>
            <a:pPr algn="ctr">
              <a:spcBef>
                <a:spcPts val="661"/>
              </a:spcBef>
              <a:defRPr/>
            </a:pPr>
            <a:r>
              <a:rPr lang="en-GB" sz="2000" dirty="0">
                <a:solidFill>
                  <a:srgbClr val="002060"/>
                </a:solidFill>
                <a:latin typeface="Century Gothic" panose="020B0502020202020204" pitchFamily="34" charset="0"/>
              </a:rPr>
              <a:t>Phonological decoding </a:t>
            </a:r>
          </a:p>
        </p:txBody>
      </p:sp>
      <p:sp useBgFill="1">
        <p:nvSpPr>
          <p:cNvPr id="14" name="TextBox 13"/>
          <p:cNvSpPr txBox="1"/>
          <p:nvPr/>
        </p:nvSpPr>
        <p:spPr>
          <a:xfrm>
            <a:off x="369390" y="5344502"/>
            <a:ext cx="3606595" cy="400110"/>
          </a:xfrm>
          <a:prstGeom prst="rect">
            <a:avLst/>
          </a:prstGeom>
        </p:spPr>
        <p:txBody>
          <a:bodyPr>
            <a:spAutoFit/>
          </a:bodyPr>
          <a:lstStyle/>
          <a:p>
            <a:pPr algn="ctr">
              <a:spcBef>
                <a:spcPts val="661"/>
              </a:spcBef>
              <a:defRPr/>
            </a:pPr>
            <a:r>
              <a:rPr lang="en-GB" sz="2000" dirty="0">
                <a:solidFill>
                  <a:srgbClr val="002060"/>
                </a:solidFill>
                <a:latin typeface="Century Gothic" panose="020B0502020202020204" pitchFamily="34" charset="0"/>
              </a:rPr>
              <a:t>Strategic behaviour </a:t>
            </a:r>
          </a:p>
        </p:txBody>
      </p:sp>
      <p:sp useBgFill="1">
        <p:nvSpPr>
          <p:cNvPr id="15" name="TextBox 14"/>
          <p:cNvSpPr txBox="1"/>
          <p:nvPr/>
        </p:nvSpPr>
        <p:spPr>
          <a:xfrm>
            <a:off x="3605002" y="5341002"/>
            <a:ext cx="3606594" cy="400110"/>
          </a:xfrm>
          <a:prstGeom prst="rect">
            <a:avLst/>
          </a:prstGeom>
        </p:spPr>
        <p:txBody>
          <a:bodyPr>
            <a:spAutoFit/>
          </a:bodyPr>
          <a:lstStyle/>
          <a:p>
            <a:pPr algn="ctr">
              <a:spcBef>
                <a:spcPts val="661"/>
              </a:spcBef>
              <a:defRPr/>
            </a:pPr>
            <a:r>
              <a:rPr lang="en-GB" sz="2000" dirty="0">
                <a:solidFill>
                  <a:srgbClr val="002060"/>
                </a:solidFill>
                <a:latin typeface="Century Gothic" panose="020B0502020202020204" pitchFamily="34" charset="0"/>
              </a:rPr>
              <a:t>Self-efficacy </a:t>
            </a:r>
          </a:p>
        </p:txBody>
      </p:sp>
      <p:sp useBgFill="1">
        <p:nvSpPr>
          <p:cNvPr id="16" name="TextBox 15"/>
          <p:cNvSpPr txBox="1"/>
          <p:nvPr/>
        </p:nvSpPr>
        <p:spPr>
          <a:xfrm>
            <a:off x="6849362" y="5344502"/>
            <a:ext cx="3606594" cy="400110"/>
          </a:xfrm>
          <a:prstGeom prst="rect">
            <a:avLst/>
          </a:prstGeom>
        </p:spPr>
        <p:txBody>
          <a:bodyPr>
            <a:spAutoFit/>
          </a:bodyPr>
          <a:lstStyle/>
          <a:p>
            <a:pPr algn="ctr">
              <a:spcBef>
                <a:spcPts val="661"/>
              </a:spcBef>
              <a:defRPr/>
            </a:pPr>
            <a:r>
              <a:rPr lang="en-GB" sz="2000" dirty="0">
                <a:solidFill>
                  <a:srgbClr val="002060"/>
                </a:solidFill>
                <a:latin typeface="Century Gothic" panose="020B0502020202020204" pitchFamily="34" charset="0"/>
              </a:rPr>
              <a:t>Motivation </a:t>
            </a:r>
          </a:p>
        </p:txBody>
      </p:sp>
      <p:sp useBgFill="1">
        <p:nvSpPr>
          <p:cNvPr id="17" name="TextBox 16"/>
          <p:cNvSpPr txBox="1"/>
          <p:nvPr/>
        </p:nvSpPr>
        <p:spPr>
          <a:xfrm>
            <a:off x="2928526" y="5850337"/>
            <a:ext cx="4961036" cy="400110"/>
          </a:xfrm>
          <a:prstGeom prst="rect">
            <a:avLst/>
          </a:prstGeom>
        </p:spPr>
        <p:txBody>
          <a:bodyPr>
            <a:spAutoFit/>
          </a:bodyPr>
          <a:lstStyle/>
          <a:p>
            <a:pPr algn="ctr">
              <a:spcBef>
                <a:spcPts val="661"/>
              </a:spcBef>
              <a:defRPr/>
            </a:pPr>
            <a:r>
              <a:rPr lang="en-GB" sz="2000" dirty="0">
                <a:solidFill>
                  <a:srgbClr val="002060"/>
                </a:solidFill>
                <a:latin typeface="Century Gothic" panose="020B0502020202020204" pitchFamily="34" charset="0"/>
              </a:rPr>
              <a:t>Teachers’ / students’ views</a:t>
            </a:r>
          </a:p>
        </p:txBody>
      </p:sp>
    </p:spTree>
    <p:extLst>
      <p:ext uri="{BB962C8B-B14F-4D97-AF65-F5344CB8AC3E}">
        <p14:creationId xmlns:p14="http://schemas.microsoft.com/office/powerpoint/2010/main" val="297763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P spid="7" grpId="0" animBg="1"/>
      <p:bldP spid="8" grpId="0" animBg="1"/>
      <p:bldP spid="10" grpId="0" animBg="1"/>
      <p:bldP spid="11" grpId="0" animBg="1"/>
      <p:bldP spid="9" grpId="0" animBg="1"/>
      <p:bldP spid="6" grpId="0" animBg="1"/>
      <p:bldP spid="12" grpId="0" animBg="1"/>
      <p:bldP spid="13" grpId="0" animBg="1"/>
      <p:bldP spid="14"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401" y="495979"/>
            <a:ext cx="10515600" cy="1325563"/>
          </a:xfrm>
        </p:spPr>
        <p:txBody>
          <a:bodyPr>
            <a:normAutofit fontScale="90000"/>
          </a:bodyPr>
          <a:lstStyle/>
          <a:p>
            <a:pPr lvl="0">
              <a:lnSpc>
                <a:spcPct val="100000"/>
              </a:lnSpc>
              <a:spcBef>
                <a:spcPts val="0"/>
              </a:spcBef>
            </a:pPr>
            <a:r>
              <a:rPr lang="fr-FR" sz="2700" dirty="0" err="1">
                <a:solidFill>
                  <a:srgbClr val="4472C4">
                    <a:lumMod val="50000"/>
                  </a:srgbClr>
                </a:solidFill>
                <a:ea typeface="+mn-ea"/>
                <a:cs typeface="+mn-cs"/>
              </a:rPr>
              <a:t>Greatest</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improvement</a:t>
            </a:r>
            <a:r>
              <a:rPr lang="fr-FR" sz="2700" dirty="0">
                <a:solidFill>
                  <a:srgbClr val="4472C4">
                    <a:lumMod val="50000"/>
                  </a:srgbClr>
                </a:solidFill>
                <a:ea typeface="+mn-ea"/>
                <a:cs typeface="+mn-cs"/>
              </a:rPr>
              <a:t> in ‘self-</a:t>
            </a:r>
            <a:r>
              <a:rPr lang="fr-FR" sz="2700" dirty="0" err="1">
                <a:solidFill>
                  <a:srgbClr val="4472C4">
                    <a:lumMod val="50000"/>
                  </a:srgbClr>
                </a:solidFill>
                <a:ea typeface="+mn-ea"/>
                <a:cs typeface="+mn-cs"/>
              </a:rPr>
              <a:t>efficacy</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reported</a:t>
            </a:r>
            <a:r>
              <a:rPr lang="fr-FR" sz="2700" dirty="0">
                <a:solidFill>
                  <a:srgbClr val="4472C4">
                    <a:lumMod val="50000"/>
                  </a:srgbClr>
                </a:solidFill>
                <a:ea typeface="+mn-ea"/>
                <a:cs typeface="+mn-cs"/>
              </a:rPr>
              <a:t> confidence in </a:t>
            </a:r>
            <a:r>
              <a:rPr lang="fr-FR" sz="2700" dirty="0" err="1">
                <a:solidFill>
                  <a:srgbClr val="4472C4">
                    <a:lumMod val="50000"/>
                  </a:srgbClr>
                </a:solidFill>
                <a:ea typeface="+mn-ea"/>
                <a:cs typeface="+mn-cs"/>
              </a:rPr>
              <a:t>own</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ability</a:t>
            </a:r>
            <a:r>
              <a:rPr lang="fr-FR" sz="2700" dirty="0">
                <a:solidFill>
                  <a:srgbClr val="4472C4">
                    <a:lumMod val="50000"/>
                  </a:srgbClr>
                </a:solidFill>
                <a:ea typeface="+mn-ea"/>
                <a:cs typeface="+mn-cs"/>
              </a:rPr>
              <a:t>) for </a:t>
            </a:r>
            <a:r>
              <a:rPr lang="fr-FR" sz="2700" dirty="0" err="1">
                <a:solidFill>
                  <a:srgbClr val="4472C4">
                    <a:lumMod val="50000"/>
                  </a:srgbClr>
                </a:solidFill>
                <a:ea typeface="+mn-ea"/>
                <a:cs typeface="+mn-cs"/>
              </a:rPr>
              <a:t>reading</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challenging</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texts</a:t>
            </a:r>
            <a:r>
              <a:rPr lang="fr-FR" sz="2700" dirty="0">
                <a:solidFill>
                  <a:srgbClr val="4472C4">
                    <a:lumMod val="50000"/>
                  </a:srgbClr>
                </a:solidFill>
                <a:ea typeface="+mn-ea"/>
                <a:cs typeface="+mn-cs"/>
              </a:rPr>
              <a:t> for </a:t>
            </a:r>
            <a:r>
              <a:rPr lang="fr-FR" sz="2700" dirty="0" err="1">
                <a:solidFill>
                  <a:srgbClr val="4472C4">
                    <a:lumMod val="50000"/>
                  </a:srgbClr>
                </a:solidFill>
                <a:ea typeface="+mn-ea"/>
                <a:cs typeface="+mn-cs"/>
              </a:rPr>
              <a:t>learners</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starting</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Year</a:t>
            </a:r>
            <a:r>
              <a:rPr lang="fr-FR" sz="2700" dirty="0">
                <a:solidFill>
                  <a:srgbClr val="4472C4">
                    <a:lumMod val="50000"/>
                  </a:srgbClr>
                </a:solidFill>
                <a:ea typeface="+mn-ea"/>
                <a:cs typeface="+mn-cs"/>
              </a:rPr>
              <a:t> 7 </a:t>
            </a:r>
            <a:r>
              <a:rPr lang="fr-FR" sz="2700" dirty="0" err="1">
                <a:solidFill>
                  <a:srgbClr val="4472C4">
                    <a:lumMod val="50000"/>
                  </a:srgbClr>
                </a:solidFill>
                <a:ea typeface="+mn-ea"/>
                <a:cs typeface="+mn-cs"/>
              </a:rPr>
              <a:t>with</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low</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general</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academic</a:t>
            </a:r>
            <a:r>
              <a:rPr lang="fr-FR" sz="2700" dirty="0">
                <a:solidFill>
                  <a:srgbClr val="4472C4">
                    <a:lumMod val="50000"/>
                  </a:srgbClr>
                </a:solidFill>
                <a:ea typeface="+mn-ea"/>
                <a:cs typeface="+mn-cs"/>
              </a:rPr>
              <a:t> </a:t>
            </a:r>
            <a:r>
              <a:rPr lang="fr-FR" sz="2700" dirty="0" err="1">
                <a:solidFill>
                  <a:srgbClr val="4472C4">
                    <a:lumMod val="50000"/>
                  </a:srgbClr>
                </a:solidFill>
                <a:ea typeface="+mn-ea"/>
                <a:cs typeface="+mn-cs"/>
              </a:rPr>
              <a:t>attainment</a:t>
            </a:r>
            <a:r>
              <a:rPr lang="fr-FR" sz="2700" dirty="0">
                <a:solidFill>
                  <a:srgbClr val="4472C4">
                    <a:lumMod val="50000"/>
                  </a:srgbClr>
                </a:solidFill>
                <a:ea typeface="+mn-ea"/>
                <a:cs typeface="+mn-cs"/>
              </a:rPr>
              <a:t> and </a:t>
            </a:r>
            <a:r>
              <a:rPr lang="fr-FR" sz="2700" dirty="0" err="1">
                <a:solidFill>
                  <a:srgbClr val="4472C4">
                    <a:lumMod val="50000"/>
                  </a:srgbClr>
                </a:solidFill>
                <a:ea typeface="+mn-ea"/>
                <a:cs typeface="+mn-cs"/>
              </a:rPr>
              <a:t>low</a:t>
            </a:r>
            <a:r>
              <a:rPr lang="fr-FR" sz="2700" dirty="0">
                <a:solidFill>
                  <a:srgbClr val="4472C4">
                    <a:lumMod val="50000"/>
                  </a:srgbClr>
                </a:solidFill>
                <a:ea typeface="+mn-ea"/>
                <a:cs typeface="+mn-cs"/>
              </a:rPr>
              <a:t> French </a:t>
            </a:r>
            <a:r>
              <a:rPr lang="fr-FR" sz="2700" dirty="0" err="1">
                <a:solidFill>
                  <a:srgbClr val="4472C4">
                    <a:lumMod val="50000"/>
                  </a:srgbClr>
                </a:solidFill>
                <a:ea typeface="+mn-ea"/>
                <a:cs typeface="+mn-cs"/>
              </a:rPr>
              <a:t>attainment</a:t>
            </a:r>
            <a:br>
              <a:rPr lang="fr-FR" sz="2400" dirty="0">
                <a:solidFill>
                  <a:srgbClr val="4472C4">
                    <a:lumMod val="50000"/>
                  </a:srgbClr>
                </a:solidFill>
                <a:latin typeface="Tw Cen MT" panose="020B0602020104020603"/>
                <a:ea typeface="+mn-ea"/>
                <a:cs typeface="+mn-cs"/>
              </a:rPr>
            </a:br>
            <a:endParaRPr lang="en-GB" dirty="0"/>
          </a:p>
        </p:txBody>
      </p:sp>
      <p:graphicFrame>
        <p:nvGraphicFramePr>
          <p:cNvPr id="5" name="Chart 4" descr="chart to show high attainers score out of 24">
            <a:extLst>
              <a:ext uri="{FF2B5EF4-FFF2-40B4-BE49-F238E27FC236}">
                <a16:creationId xmlns:a16="http://schemas.microsoft.com/office/drawing/2014/main" id="{4B2C8E6D-7AFA-40DF-A56E-E83A6E5C3B0C}"/>
              </a:ext>
            </a:extLst>
          </p:cNvPr>
          <p:cNvGraphicFramePr>
            <a:graphicFrameLocks/>
          </p:cNvGraphicFramePr>
          <p:nvPr>
            <p:extLst>
              <p:ext uri="{D42A27DB-BD31-4B8C-83A1-F6EECF244321}">
                <p14:modId xmlns:p14="http://schemas.microsoft.com/office/powerpoint/2010/main" val="3767526646"/>
              </p:ext>
            </p:extLst>
          </p:nvPr>
        </p:nvGraphicFramePr>
        <p:xfrm>
          <a:off x="406401" y="1699938"/>
          <a:ext cx="5614691" cy="4267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chart to show low attainers score out of 24">
            <a:extLst>
              <a:ext uri="{FF2B5EF4-FFF2-40B4-BE49-F238E27FC236}">
                <a16:creationId xmlns:a16="http://schemas.microsoft.com/office/drawing/2014/main" id="{6288FE68-B7AB-4DFA-9904-4418AABFC199}"/>
              </a:ext>
            </a:extLst>
          </p:cNvPr>
          <p:cNvGraphicFramePr>
            <a:graphicFrameLocks/>
          </p:cNvGraphicFramePr>
          <p:nvPr>
            <p:extLst>
              <p:ext uri="{D42A27DB-BD31-4B8C-83A1-F6EECF244321}">
                <p14:modId xmlns:p14="http://schemas.microsoft.com/office/powerpoint/2010/main" val="1100856081"/>
              </p:ext>
            </p:extLst>
          </p:nvPr>
        </p:nvGraphicFramePr>
        <p:xfrm>
          <a:off x="6021092" y="1821542"/>
          <a:ext cx="5773118" cy="407851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606E58CD-DA3D-4C02-A520-82EE23F78C74}"/>
              </a:ext>
            </a:extLst>
          </p:cNvPr>
          <p:cNvSpPr txBox="1"/>
          <p:nvPr/>
        </p:nvSpPr>
        <p:spPr>
          <a:xfrm>
            <a:off x="7649308" y="5900055"/>
            <a:ext cx="4343400" cy="377995"/>
          </a:xfrm>
          <a:prstGeom prst="rect">
            <a:avLst/>
          </a:prstGeom>
          <a:noFill/>
        </p:spPr>
        <p:txBody>
          <a:bodyPr wrap="square" rtlCol="0">
            <a:spAutoFit/>
          </a:bodyPr>
          <a:lstStyle/>
          <a:p>
            <a:pPr algn="r"/>
            <a:r>
              <a:rPr lang="en-GB" dirty="0">
                <a:latin typeface="Century Gothic" panose="020B0502020202020204" pitchFamily="34" charset="0"/>
              </a:rPr>
              <a:t>Graham et al. (in progress)</a:t>
            </a:r>
          </a:p>
        </p:txBody>
      </p:sp>
    </p:spTree>
    <p:extLst>
      <p:ext uri="{BB962C8B-B14F-4D97-AF65-F5344CB8AC3E}">
        <p14:creationId xmlns:p14="http://schemas.microsoft.com/office/powerpoint/2010/main" val="2501046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257" y="712014"/>
            <a:ext cx="2871445" cy="2210480"/>
          </a:xfrm>
        </p:spPr>
        <p:txBody>
          <a:bodyPr>
            <a:normAutofit fontScale="90000"/>
          </a:bodyPr>
          <a:lstStyle/>
          <a:p>
            <a:pPr lvl="0">
              <a:lnSpc>
                <a:spcPct val="100000"/>
              </a:lnSpc>
              <a:spcBef>
                <a:spcPts val="0"/>
              </a:spcBef>
            </a:pPr>
            <a:r>
              <a:rPr lang="en-US" sz="3100" dirty="0">
                <a:solidFill>
                  <a:srgbClr val="4472C4">
                    <a:lumMod val="50000"/>
                  </a:srgbClr>
                </a:solidFill>
                <a:ea typeface="+mn-ea"/>
                <a:cs typeface="+mn-cs"/>
              </a:rPr>
              <a:t>Text engagement regulatory reading strategies</a:t>
            </a:r>
            <a:br>
              <a:rPr lang="en-US" sz="2800" dirty="0">
                <a:solidFill>
                  <a:srgbClr val="4472C4">
                    <a:lumMod val="50000"/>
                  </a:srgbClr>
                </a:solidFill>
                <a:ea typeface="+mn-ea"/>
                <a:cs typeface="+mn-cs"/>
              </a:rPr>
            </a:br>
            <a:endParaRPr lang="en-GB" dirty="0"/>
          </a:p>
        </p:txBody>
      </p:sp>
      <p:pic>
        <p:nvPicPr>
          <p:cNvPr id="4" name="Picture 3" descr="stategies of how to engage with a text in a foregin language next to pictures of the Loire river valley to illustrate how information can be intuited from images. "/>
          <p:cNvPicPr/>
          <p:nvPr/>
        </p:nvPicPr>
        <p:blipFill>
          <a:blip r:embed="rId3"/>
          <a:stretch>
            <a:fillRect/>
          </a:stretch>
        </p:blipFill>
        <p:spPr>
          <a:xfrm>
            <a:off x="3034957" y="233843"/>
            <a:ext cx="8399639" cy="5858748"/>
          </a:xfrm>
          <a:prstGeom prst="rect">
            <a:avLst/>
          </a:prstGeom>
          <a:ln w="25400">
            <a:solidFill>
              <a:srgbClr val="0070C0"/>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06961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135"/>
            <a:ext cx="10515600" cy="1325563"/>
          </a:xfrm>
        </p:spPr>
        <p:txBody>
          <a:bodyPr/>
          <a:lstStyle/>
          <a:p>
            <a:r>
              <a:rPr lang="en-GB" dirty="0"/>
              <a:t>Key questions</a:t>
            </a:r>
          </a:p>
        </p:txBody>
      </p:sp>
      <p:sp>
        <p:nvSpPr>
          <p:cNvPr id="3" name="Content Placeholder 2"/>
          <p:cNvSpPr>
            <a:spLocks noGrp="1"/>
          </p:cNvSpPr>
          <p:nvPr>
            <p:ph idx="1"/>
          </p:nvPr>
        </p:nvSpPr>
        <p:spPr>
          <a:xfrm>
            <a:off x="625904" y="1438698"/>
            <a:ext cx="10515600" cy="4351338"/>
          </a:xfrm>
        </p:spPr>
        <p:txBody>
          <a:bodyPr/>
          <a:lstStyle/>
          <a:p>
            <a:r>
              <a:rPr lang="en-GB" dirty="0"/>
              <a:t>What is the rationale for using literary/authentic texts? </a:t>
            </a:r>
          </a:p>
          <a:p>
            <a:r>
              <a:rPr lang="en-GB" dirty="0"/>
              <a:t>Does the use of such texts lead to improved L2 learning?</a:t>
            </a:r>
          </a:p>
          <a:p>
            <a:pPr marL="449263" indent="0">
              <a:buClr>
                <a:srgbClr val="EE6000"/>
              </a:buClr>
              <a:buSzPct val="70000"/>
              <a:buFont typeface="Century Gothic" panose="020B0502020202020204" pitchFamily="34" charset="0"/>
              <a:buChar char="•"/>
            </a:pPr>
            <a:r>
              <a:rPr lang="en-GB" sz="2400" dirty="0"/>
              <a:t>If so, in what ways?  </a:t>
            </a:r>
          </a:p>
          <a:p>
            <a:pPr marL="449263" indent="0">
              <a:buClr>
                <a:srgbClr val="EE6000"/>
              </a:buClr>
              <a:buSzPct val="70000"/>
              <a:buFont typeface="Century Gothic" panose="020B0502020202020204" pitchFamily="34" charset="0"/>
              <a:buChar char="•"/>
            </a:pPr>
            <a:r>
              <a:rPr lang="en-GB" sz="2400" dirty="0"/>
              <a:t>Under what circumstances? 	</a:t>
            </a:r>
          </a:p>
          <a:p>
            <a:pPr marL="449263" indent="0">
              <a:buClr>
                <a:srgbClr val="EE6000"/>
              </a:buClr>
              <a:buSzPct val="70000"/>
              <a:buFont typeface="Century Gothic" panose="020B0502020202020204" pitchFamily="34" charset="0"/>
              <a:buChar char="•"/>
            </a:pPr>
            <a:r>
              <a:rPr lang="en-GB" sz="2400" dirty="0"/>
              <a:t>What are the outcomes?</a:t>
            </a:r>
          </a:p>
          <a:p>
            <a:r>
              <a:rPr lang="en-GB" dirty="0"/>
              <a:t>What are some of the prerequisites for effective use of literary/authentic texts – learning to comprehend; </a:t>
            </a:r>
          </a:p>
          <a:p>
            <a:r>
              <a:rPr lang="en-GB" dirty="0"/>
              <a:t>Summary and key questions for my own classroom </a:t>
            </a:r>
          </a:p>
          <a:p>
            <a:endParaRPr lang="en-GB" dirty="0"/>
          </a:p>
        </p:txBody>
      </p:sp>
      <p:sp>
        <p:nvSpPr>
          <p:cNvPr id="4" name="Rectangle 3" descr="green checkmark"/>
          <p:cNvSpPr/>
          <p:nvPr/>
        </p:nvSpPr>
        <p:spPr>
          <a:xfrm>
            <a:off x="10579017" y="1307270"/>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
        <p:nvSpPr>
          <p:cNvPr id="5" name="Rectangle 4" descr="green checkmark"/>
          <p:cNvSpPr/>
          <p:nvPr/>
        </p:nvSpPr>
        <p:spPr>
          <a:xfrm>
            <a:off x="10626483" y="1945282"/>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
        <p:nvSpPr>
          <p:cNvPr id="6" name="Rectangle 5" descr="green checkmark"/>
          <p:cNvSpPr/>
          <p:nvPr/>
        </p:nvSpPr>
        <p:spPr>
          <a:xfrm>
            <a:off x="10579017" y="3655565"/>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Tree>
    <p:extLst>
      <p:ext uri="{BB962C8B-B14F-4D97-AF65-F5344CB8AC3E}">
        <p14:creationId xmlns:p14="http://schemas.microsoft.com/office/powerpoint/2010/main" val="109406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eech bubbles between two silhouet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553" y="653554"/>
            <a:ext cx="5847518" cy="3863351"/>
          </a:xfrm>
          <a:prstGeom prst="rect">
            <a:avLst/>
          </a:prstGeom>
        </p:spPr>
      </p:pic>
      <p:sp>
        <p:nvSpPr>
          <p:cNvPr id="6" name="Title 5"/>
          <p:cNvSpPr>
            <a:spLocks noGrp="1"/>
          </p:cNvSpPr>
          <p:nvPr>
            <p:ph type="ctrTitle"/>
          </p:nvPr>
        </p:nvSpPr>
        <p:spPr>
          <a:xfrm>
            <a:off x="1016712" y="3738455"/>
            <a:ext cx="10363200" cy="2387600"/>
          </a:xfrm>
        </p:spPr>
        <p:txBody>
          <a:bodyPr/>
          <a:lstStyle/>
          <a:p>
            <a:r>
              <a:rPr lang="en-GB" sz="4850" b="1" dirty="0">
                <a:solidFill>
                  <a:srgbClr val="EE6000"/>
                </a:solidFill>
                <a:ea typeface="+mn-ea"/>
                <a:cs typeface="+mn-cs"/>
              </a:rPr>
              <a:t>Pause for reflection!</a:t>
            </a:r>
            <a:br>
              <a:rPr lang="en-GB" sz="4850" b="1" dirty="0">
                <a:solidFill>
                  <a:srgbClr val="EE6000"/>
                </a:solidFill>
                <a:ea typeface="+mn-ea"/>
                <a:cs typeface="+mn-cs"/>
              </a:rPr>
            </a:br>
            <a:endParaRPr lang="en-GB" dirty="0"/>
          </a:p>
        </p:txBody>
      </p:sp>
      <p:sp>
        <p:nvSpPr>
          <p:cNvPr id="7" name="Subtitle 6"/>
          <p:cNvSpPr>
            <a:spLocks noGrp="1"/>
          </p:cNvSpPr>
          <p:nvPr>
            <p:ph type="subTitle" idx="1"/>
          </p:nvPr>
        </p:nvSpPr>
        <p:spPr>
          <a:xfrm>
            <a:off x="896979" y="5076732"/>
            <a:ext cx="10429145" cy="1655762"/>
          </a:xfrm>
        </p:spPr>
        <p:txBody>
          <a:bodyPr/>
          <a:lstStyle/>
          <a:p>
            <a:pPr lvl="0">
              <a:lnSpc>
                <a:spcPct val="100000"/>
              </a:lnSpc>
              <a:spcBef>
                <a:spcPts val="0"/>
              </a:spcBef>
            </a:pPr>
            <a:r>
              <a:rPr lang="en-GB" sz="3086" dirty="0">
                <a:solidFill>
                  <a:srgbClr val="4472C4">
                    <a:lumMod val="50000"/>
                  </a:srgbClr>
                </a:solidFill>
              </a:rPr>
              <a:t>Talk to the person next to you about the ideas so far.</a:t>
            </a:r>
          </a:p>
          <a:p>
            <a:endParaRPr lang="en-GB" dirty="0"/>
          </a:p>
        </p:txBody>
      </p:sp>
    </p:spTree>
    <p:extLst>
      <p:ext uri="{BB962C8B-B14F-4D97-AF65-F5344CB8AC3E}">
        <p14:creationId xmlns:p14="http://schemas.microsoft.com/office/powerpoint/2010/main" val="268517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061" y="133847"/>
            <a:ext cx="9532822" cy="971564"/>
          </a:xfrm>
        </p:spPr>
        <p:txBody>
          <a:bodyPr>
            <a:normAutofit fontScale="90000"/>
          </a:bodyPr>
          <a:lstStyle/>
          <a:p>
            <a:r>
              <a:rPr lang="en-GB" sz="4000" b="1" dirty="0">
                <a:solidFill>
                  <a:srgbClr val="FF6600"/>
                </a:solidFill>
                <a:cs typeface="Calibri" panose="020F0502020204030204" pitchFamily="34" charset="0"/>
              </a:rPr>
              <a:t>Summary of key points from research (1)  </a:t>
            </a:r>
            <a:endParaRPr lang="en-GB" sz="4000" dirty="0"/>
          </a:p>
        </p:txBody>
      </p:sp>
      <p:sp>
        <p:nvSpPr>
          <p:cNvPr id="3" name="Content Placeholder 2"/>
          <p:cNvSpPr>
            <a:spLocks noGrp="1"/>
          </p:cNvSpPr>
          <p:nvPr>
            <p:ph idx="1"/>
          </p:nvPr>
        </p:nvSpPr>
        <p:spPr>
          <a:xfrm>
            <a:off x="419746" y="1105411"/>
            <a:ext cx="11564990" cy="5047415"/>
          </a:xfrm>
        </p:spPr>
        <p:txBody>
          <a:bodyPr>
            <a:normAutofit fontScale="92500" lnSpcReduction="20000"/>
          </a:bodyPr>
          <a:lstStyle/>
          <a:p>
            <a:pPr>
              <a:spcBef>
                <a:spcPts val="661"/>
              </a:spcBef>
              <a:buClr>
                <a:srgbClr val="EE6000"/>
              </a:buClr>
              <a:defRPr/>
            </a:pPr>
            <a:r>
              <a:rPr lang="en-GB" dirty="0">
                <a:solidFill>
                  <a:srgbClr val="002060"/>
                </a:solidFill>
                <a:cs typeface="Calibri" panose="020F0502020204030204" pitchFamily="34" charset="0"/>
              </a:rPr>
              <a:t>Literary and other challenging texts can be beneficial for KS3 learners </a:t>
            </a:r>
          </a:p>
          <a:p>
            <a:pPr lvl="1">
              <a:spcBef>
                <a:spcPts val="661"/>
              </a:spcBef>
              <a:buClr>
                <a:srgbClr val="EE6000"/>
              </a:buClr>
              <a:defRPr/>
            </a:pPr>
            <a:r>
              <a:rPr lang="en-GB" sz="2400" dirty="0">
                <a:solidFill>
                  <a:srgbClr val="002060"/>
                </a:solidFill>
                <a:cs typeface="Calibri" panose="020F0502020204030204" pitchFamily="34" charset="0"/>
              </a:rPr>
              <a:t>benefits for consolidating vocabulary (e.g., when vocabulary has been met previously)</a:t>
            </a:r>
          </a:p>
          <a:p>
            <a:pPr marL="457200" lvl="1" indent="0">
              <a:spcBef>
                <a:spcPts val="661"/>
              </a:spcBef>
              <a:buClr>
                <a:srgbClr val="EE6000"/>
              </a:buClr>
              <a:buNone/>
              <a:defRPr/>
            </a:pPr>
            <a:endParaRPr lang="en-GB" sz="2400" dirty="0">
              <a:solidFill>
                <a:srgbClr val="002060"/>
              </a:solidFill>
              <a:cs typeface="Calibri" panose="020F0502020204030204" pitchFamily="34" charset="0"/>
            </a:endParaRPr>
          </a:p>
          <a:p>
            <a:pPr>
              <a:spcBef>
                <a:spcPts val="661"/>
              </a:spcBef>
              <a:buClr>
                <a:srgbClr val="EE6000"/>
              </a:buClr>
              <a:defRPr/>
            </a:pPr>
            <a:r>
              <a:rPr lang="en-GB" dirty="0">
                <a:solidFill>
                  <a:srgbClr val="002060"/>
                </a:solidFill>
                <a:cs typeface="Calibri" panose="020F0502020204030204" pitchFamily="34" charset="0"/>
              </a:rPr>
              <a:t>Along with focus on grammar, vocabulary &amp; phonics, activities that </a:t>
            </a:r>
            <a:r>
              <a:rPr lang="en-GB" i="1" dirty="0">
                <a:solidFill>
                  <a:srgbClr val="002060"/>
                </a:solidFill>
                <a:cs typeface="Calibri" panose="020F0502020204030204" pitchFamily="34" charset="0"/>
              </a:rPr>
              <a:t>also</a:t>
            </a:r>
            <a:r>
              <a:rPr lang="en-GB" dirty="0">
                <a:solidFill>
                  <a:srgbClr val="002060"/>
                </a:solidFill>
                <a:cs typeface="Calibri" panose="020F0502020204030204" pitchFamily="34" charset="0"/>
              </a:rPr>
              <a:t> prompt personal, emotional &amp; imaginative responses are beneficial</a:t>
            </a:r>
          </a:p>
          <a:p>
            <a:pPr marL="0" indent="0">
              <a:spcBef>
                <a:spcPts val="661"/>
              </a:spcBef>
              <a:buClr>
                <a:srgbClr val="EE6000"/>
              </a:buClr>
              <a:buNone/>
              <a:defRPr/>
            </a:pPr>
            <a:endParaRPr lang="en-GB" dirty="0">
              <a:solidFill>
                <a:srgbClr val="002060"/>
              </a:solidFill>
              <a:cs typeface="Calibri" panose="020F0502020204030204" pitchFamily="34" charset="0"/>
            </a:endParaRPr>
          </a:p>
          <a:p>
            <a:pPr>
              <a:spcBef>
                <a:spcPts val="661"/>
              </a:spcBef>
              <a:buClr>
                <a:srgbClr val="EE6000"/>
              </a:buClr>
              <a:defRPr/>
            </a:pPr>
            <a:r>
              <a:rPr lang="en-GB" dirty="0">
                <a:solidFill>
                  <a:srgbClr val="002060"/>
                </a:solidFill>
                <a:cs typeface="Calibri" panose="020F0502020204030204" pitchFamily="34" charset="0"/>
              </a:rPr>
              <a:t>Different approaches and different text types suit different learners</a:t>
            </a:r>
          </a:p>
          <a:p>
            <a:pPr marL="0" indent="0">
              <a:spcBef>
                <a:spcPts val="661"/>
              </a:spcBef>
              <a:buClr>
                <a:srgbClr val="EE6000"/>
              </a:buClr>
              <a:buNone/>
              <a:defRPr/>
            </a:pPr>
            <a:endParaRPr lang="en-GB" dirty="0">
              <a:solidFill>
                <a:srgbClr val="002060"/>
              </a:solidFill>
              <a:cs typeface="Calibri" panose="020F0502020204030204" pitchFamily="34" charset="0"/>
            </a:endParaRPr>
          </a:p>
          <a:p>
            <a:pPr>
              <a:spcBef>
                <a:spcPts val="661"/>
              </a:spcBef>
              <a:buClr>
                <a:srgbClr val="EE6000"/>
              </a:buClr>
              <a:defRPr/>
            </a:pPr>
            <a:r>
              <a:rPr lang="en-GB" dirty="0">
                <a:solidFill>
                  <a:srgbClr val="002060"/>
                </a:solidFill>
                <a:cs typeface="Calibri" panose="020F0502020204030204" pitchFamily="34" charset="0"/>
              </a:rPr>
              <a:t>Pre-, during and post-reading and listening activities need to maximise ‘involvement’: </a:t>
            </a:r>
          </a:p>
          <a:p>
            <a:pPr lvl="1">
              <a:spcBef>
                <a:spcPts val="661"/>
              </a:spcBef>
              <a:buClr>
                <a:srgbClr val="EE6000"/>
              </a:buClr>
              <a:defRPr/>
            </a:pPr>
            <a:r>
              <a:rPr lang="en-GB" sz="2800" dirty="0">
                <a:solidFill>
                  <a:srgbClr val="002060"/>
                </a:solidFill>
                <a:cs typeface="Calibri" panose="020F0502020204030204" pitchFamily="34" charset="0"/>
              </a:rPr>
              <a:t>create a need, </a:t>
            </a:r>
          </a:p>
          <a:p>
            <a:pPr lvl="1">
              <a:spcBef>
                <a:spcPts val="661"/>
              </a:spcBef>
              <a:buClr>
                <a:srgbClr val="EE6000"/>
              </a:buClr>
              <a:defRPr/>
            </a:pPr>
            <a:r>
              <a:rPr lang="en-GB" sz="2800" dirty="0">
                <a:solidFill>
                  <a:srgbClr val="002060"/>
                </a:solidFill>
                <a:cs typeface="Calibri" panose="020F0502020204030204" pitchFamily="34" charset="0"/>
              </a:rPr>
              <a:t>create a challenge, </a:t>
            </a:r>
          </a:p>
          <a:p>
            <a:pPr lvl="1">
              <a:spcBef>
                <a:spcPts val="661"/>
              </a:spcBef>
              <a:buClr>
                <a:srgbClr val="EE6000"/>
              </a:buClr>
              <a:defRPr/>
            </a:pPr>
            <a:r>
              <a:rPr lang="en-GB" sz="2800" dirty="0">
                <a:solidFill>
                  <a:srgbClr val="002060"/>
                </a:solidFill>
                <a:cs typeface="Calibri" panose="020F0502020204030204" pitchFamily="34" charset="0"/>
              </a:rPr>
              <a:t>create opportunity to use in other contexts</a:t>
            </a:r>
            <a:endParaRPr lang="en-GB" sz="2800" dirty="0">
              <a:cs typeface="Calibri" panose="020F0502020204030204" pitchFamily="34" charset="0"/>
            </a:endParaRPr>
          </a:p>
          <a:p>
            <a:pPr>
              <a:buClr>
                <a:srgbClr val="EE6000"/>
              </a:buClr>
            </a:pPr>
            <a:endParaRPr lang="en-GB" dirty="0"/>
          </a:p>
        </p:txBody>
      </p:sp>
    </p:spTree>
    <p:extLst>
      <p:ext uri="{BB962C8B-B14F-4D97-AF65-F5344CB8AC3E}">
        <p14:creationId xmlns:p14="http://schemas.microsoft.com/office/powerpoint/2010/main" val="362781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061" y="133847"/>
            <a:ext cx="9532822" cy="971564"/>
          </a:xfrm>
        </p:spPr>
        <p:txBody>
          <a:bodyPr>
            <a:normAutofit fontScale="90000"/>
          </a:bodyPr>
          <a:lstStyle/>
          <a:p>
            <a:r>
              <a:rPr lang="en-GB" sz="4000" b="1" dirty="0">
                <a:solidFill>
                  <a:srgbClr val="FF6600"/>
                </a:solidFill>
                <a:cs typeface="Calibri" panose="020F0502020204030204" pitchFamily="34" charset="0"/>
              </a:rPr>
              <a:t>Summary of key points from research (2)  </a:t>
            </a:r>
            <a:endParaRPr lang="en-GB" sz="4000" dirty="0"/>
          </a:p>
        </p:txBody>
      </p:sp>
      <p:sp>
        <p:nvSpPr>
          <p:cNvPr id="3" name="Content Placeholder 2"/>
          <p:cNvSpPr>
            <a:spLocks noGrp="1"/>
          </p:cNvSpPr>
          <p:nvPr>
            <p:ph idx="1"/>
          </p:nvPr>
        </p:nvSpPr>
        <p:spPr>
          <a:xfrm>
            <a:off x="419746" y="1105411"/>
            <a:ext cx="11343468" cy="5047415"/>
          </a:xfrm>
        </p:spPr>
        <p:txBody>
          <a:bodyPr>
            <a:normAutofit/>
          </a:bodyPr>
          <a:lstStyle/>
          <a:p>
            <a:pPr>
              <a:spcBef>
                <a:spcPts val="661"/>
              </a:spcBef>
              <a:buClr>
                <a:srgbClr val="EE6000"/>
              </a:buClr>
              <a:defRPr/>
            </a:pPr>
            <a:r>
              <a:rPr lang="en-GB" dirty="0">
                <a:solidFill>
                  <a:srgbClr val="002060"/>
                </a:solidFill>
                <a:cs typeface="Calibri" panose="020F0502020204030204" pitchFamily="34" charset="0"/>
              </a:rPr>
              <a:t>Teaching a small number of text engagement, regulatory strategies for comprehension can benefit self-efficacy (belief in one’s ability) and hence improve persistence with challenging texts</a:t>
            </a:r>
          </a:p>
          <a:p>
            <a:pPr marL="0" indent="0">
              <a:spcBef>
                <a:spcPts val="661"/>
              </a:spcBef>
              <a:buClr>
                <a:srgbClr val="EE6000"/>
              </a:buClr>
              <a:buNone/>
              <a:defRPr/>
            </a:pPr>
            <a:endParaRPr lang="en-GB" dirty="0">
              <a:solidFill>
                <a:srgbClr val="002060"/>
              </a:solidFill>
              <a:cs typeface="Calibri" panose="020F0502020204030204" pitchFamily="34" charset="0"/>
            </a:endParaRPr>
          </a:p>
          <a:p>
            <a:pPr>
              <a:spcBef>
                <a:spcPts val="661"/>
              </a:spcBef>
              <a:buClr>
                <a:srgbClr val="EE6000"/>
              </a:buClr>
              <a:defRPr/>
            </a:pPr>
            <a:r>
              <a:rPr lang="en-GB" dirty="0">
                <a:solidFill>
                  <a:srgbClr val="002060"/>
                </a:solidFill>
                <a:cs typeface="Calibri" panose="020F0502020204030204" pitchFamily="34" charset="0"/>
              </a:rPr>
              <a:t>Self-efficacy (self-reported confidence) of lower attaining learners may benefit from comprehension strategy instruction, when compared to higher attaining learners</a:t>
            </a:r>
          </a:p>
          <a:p>
            <a:pPr marL="0" indent="0">
              <a:spcBef>
                <a:spcPts val="661"/>
              </a:spcBef>
              <a:buClr>
                <a:srgbClr val="EE6000"/>
              </a:buClr>
              <a:buNone/>
              <a:defRPr/>
            </a:pPr>
            <a:endParaRPr lang="en-GB" dirty="0">
              <a:solidFill>
                <a:srgbClr val="002060"/>
              </a:solidFill>
              <a:cs typeface="Calibri" panose="020F0502020204030204" pitchFamily="34" charset="0"/>
            </a:endParaRPr>
          </a:p>
          <a:p>
            <a:pPr>
              <a:spcBef>
                <a:spcPts val="661"/>
              </a:spcBef>
              <a:buClr>
                <a:srgbClr val="EE6000"/>
              </a:buClr>
              <a:defRPr/>
            </a:pPr>
            <a:r>
              <a:rPr lang="en-GB" dirty="0"/>
              <a:t>Phonics teaching important for exploiting challenging texts including sounding out words to help access meaning</a:t>
            </a:r>
          </a:p>
          <a:p>
            <a:pPr>
              <a:spcBef>
                <a:spcPts val="661"/>
              </a:spcBef>
              <a:buClr>
                <a:srgbClr val="EE6000"/>
              </a:buClr>
              <a:defRPr/>
            </a:pPr>
            <a:endParaRPr lang="en-GB" dirty="0"/>
          </a:p>
          <a:p>
            <a:pPr marL="0" indent="0">
              <a:spcBef>
                <a:spcPts val="661"/>
              </a:spcBef>
              <a:buClr>
                <a:srgbClr val="EE6000"/>
              </a:buClr>
              <a:buNone/>
              <a:defRPr/>
            </a:pPr>
            <a:endParaRPr lang="en-GB" dirty="0">
              <a:solidFill>
                <a:srgbClr val="002060"/>
              </a:solidFill>
              <a:cs typeface="Calibri" panose="020F0502020204030204" pitchFamily="34" charset="0"/>
            </a:endParaRPr>
          </a:p>
          <a:p>
            <a:pPr marL="0" indent="0">
              <a:spcBef>
                <a:spcPts val="661"/>
              </a:spcBef>
              <a:buClr>
                <a:srgbClr val="EE6000"/>
              </a:buClr>
              <a:buNone/>
              <a:defRPr/>
            </a:pPr>
            <a:endParaRPr lang="en-GB" dirty="0">
              <a:solidFill>
                <a:srgbClr val="002060"/>
              </a:solidFill>
              <a:cs typeface="Calibri" panose="020F0502020204030204" pitchFamily="34" charset="0"/>
            </a:endParaRPr>
          </a:p>
        </p:txBody>
      </p:sp>
    </p:spTree>
    <p:extLst>
      <p:ext uri="{BB962C8B-B14F-4D97-AF65-F5344CB8AC3E}">
        <p14:creationId xmlns:p14="http://schemas.microsoft.com/office/powerpoint/2010/main" val="7871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19" y="311526"/>
            <a:ext cx="11157487" cy="1325563"/>
          </a:xfrm>
        </p:spPr>
        <p:txBody>
          <a:bodyPr>
            <a:normAutofit fontScale="90000"/>
          </a:bodyPr>
          <a:lstStyle/>
          <a:p>
            <a:r>
              <a:rPr lang="en-GB" b="1" dirty="0">
                <a:solidFill>
                  <a:srgbClr val="EE6000"/>
                </a:solidFill>
              </a:rPr>
              <a:t>Key ways forward for own practice</a:t>
            </a:r>
            <a:br>
              <a:rPr lang="en-GB" b="1" dirty="0">
                <a:solidFill>
                  <a:srgbClr val="EE6000"/>
                </a:solidFill>
              </a:rPr>
            </a:br>
            <a:r>
              <a:rPr lang="en-GB" sz="2700" dirty="0"/>
              <a:t>What do you consider to be the next steps for your own classroom, in respect of using literary and other challenging texts?</a:t>
            </a:r>
            <a:endParaRPr lang="en-GB" dirty="0"/>
          </a:p>
        </p:txBody>
      </p:sp>
      <p:sp>
        <p:nvSpPr>
          <p:cNvPr id="3" name="Content Placeholder 2"/>
          <p:cNvSpPr>
            <a:spLocks noGrp="1"/>
          </p:cNvSpPr>
          <p:nvPr>
            <p:ph idx="1"/>
          </p:nvPr>
        </p:nvSpPr>
        <p:spPr>
          <a:xfrm>
            <a:off x="652219" y="1825625"/>
            <a:ext cx="11157487" cy="4351338"/>
          </a:xfrm>
        </p:spPr>
        <p:txBody>
          <a:bodyPr>
            <a:normAutofit/>
          </a:bodyPr>
          <a:lstStyle/>
          <a:p>
            <a:pPr marL="0" indent="0">
              <a:spcBef>
                <a:spcPts val="661"/>
              </a:spcBef>
              <a:buNone/>
              <a:defRPr/>
            </a:pPr>
            <a:r>
              <a:rPr lang="en-GB" dirty="0">
                <a:solidFill>
                  <a:srgbClr val="002060"/>
                </a:solidFill>
                <a:cs typeface="Calibri" panose="020F0502020204030204" pitchFamily="34" charset="0"/>
              </a:rPr>
              <a:t>Some questions: </a:t>
            </a:r>
          </a:p>
          <a:p>
            <a:pPr marL="377979" indent="-377979">
              <a:spcBef>
                <a:spcPts val="661"/>
              </a:spcBef>
              <a:defRPr/>
            </a:pPr>
            <a:r>
              <a:rPr lang="en-GB" dirty="0">
                <a:solidFill>
                  <a:srgbClr val="002060"/>
                </a:solidFill>
                <a:cs typeface="Calibri" panose="020F0502020204030204" pitchFamily="34" charset="0"/>
              </a:rPr>
              <a:t>How (a) competent (b) confident are my students at reading and understanding literary and other challenging L2 texts?</a:t>
            </a:r>
          </a:p>
          <a:p>
            <a:pPr marL="377979" indent="-377979">
              <a:spcBef>
                <a:spcPts val="661"/>
              </a:spcBef>
              <a:defRPr/>
            </a:pPr>
            <a:r>
              <a:rPr lang="en-GB" dirty="0">
                <a:solidFill>
                  <a:srgbClr val="002060"/>
                </a:solidFill>
                <a:cs typeface="Calibri" panose="020F0502020204030204" pitchFamily="34" charset="0"/>
              </a:rPr>
              <a:t>Which approaches to using literary texts would work best in my classroom?  </a:t>
            </a:r>
          </a:p>
          <a:p>
            <a:pPr marL="835179" lvl="1" indent="-377979">
              <a:spcBef>
                <a:spcPts val="661"/>
              </a:spcBef>
              <a:defRPr/>
            </a:pPr>
            <a:r>
              <a:rPr lang="en-GB" dirty="0">
                <a:solidFill>
                  <a:srgbClr val="002060"/>
                </a:solidFill>
                <a:cs typeface="Calibri" panose="020F0502020204030204" pitchFamily="34" charset="0"/>
              </a:rPr>
              <a:t>How do I need to vary the approach according to the age / stage of learners?</a:t>
            </a:r>
          </a:p>
          <a:p>
            <a:pPr marL="835179" lvl="1" indent="-377979">
              <a:spcBef>
                <a:spcPts val="661"/>
              </a:spcBef>
              <a:defRPr/>
            </a:pPr>
            <a:r>
              <a:rPr lang="en-GB" dirty="0">
                <a:solidFill>
                  <a:srgbClr val="002060"/>
                </a:solidFill>
                <a:cs typeface="Calibri" panose="020F0502020204030204" pitchFamily="34" charset="0"/>
              </a:rPr>
              <a:t>How can I best prepare learners?</a:t>
            </a:r>
          </a:p>
          <a:p>
            <a:pPr marL="377979" indent="-377979">
              <a:spcBef>
                <a:spcPts val="661"/>
              </a:spcBef>
              <a:defRPr/>
            </a:pPr>
            <a:r>
              <a:rPr lang="en-GB" dirty="0">
                <a:solidFill>
                  <a:srgbClr val="002060"/>
                </a:solidFill>
                <a:cs typeface="Calibri" panose="020F0502020204030204" pitchFamily="34" charset="0"/>
              </a:rPr>
              <a:t>At which points in my SOW might I use literary texts?</a:t>
            </a:r>
          </a:p>
          <a:p>
            <a:pPr marL="377979" indent="-377979">
              <a:spcBef>
                <a:spcPts val="661"/>
              </a:spcBef>
              <a:defRPr/>
            </a:pPr>
            <a:r>
              <a:rPr lang="en-GB" dirty="0">
                <a:solidFill>
                  <a:srgbClr val="002060"/>
                </a:solidFill>
                <a:cs typeface="Calibri" panose="020F0502020204030204" pitchFamily="34" charset="0"/>
              </a:rPr>
              <a:t>How can I monitor and record progress in comprehension and use this information to inform my teaching?</a:t>
            </a:r>
          </a:p>
          <a:p>
            <a:endParaRPr lang="en-GB" dirty="0"/>
          </a:p>
        </p:txBody>
      </p:sp>
    </p:spTree>
    <p:extLst>
      <p:ext uri="{BB962C8B-B14F-4D97-AF65-F5344CB8AC3E}">
        <p14:creationId xmlns:p14="http://schemas.microsoft.com/office/powerpoint/2010/main" val="3383672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135"/>
            <a:ext cx="10515600" cy="1325563"/>
          </a:xfrm>
        </p:spPr>
        <p:txBody>
          <a:bodyPr/>
          <a:lstStyle/>
          <a:p>
            <a:r>
              <a:rPr lang="en-GB" dirty="0"/>
              <a:t>Key questions</a:t>
            </a:r>
          </a:p>
        </p:txBody>
      </p:sp>
      <p:sp>
        <p:nvSpPr>
          <p:cNvPr id="3" name="Content Placeholder 2"/>
          <p:cNvSpPr>
            <a:spLocks noGrp="1"/>
          </p:cNvSpPr>
          <p:nvPr>
            <p:ph idx="1"/>
          </p:nvPr>
        </p:nvSpPr>
        <p:spPr>
          <a:xfrm>
            <a:off x="625904" y="1438698"/>
            <a:ext cx="10515600" cy="4351338"/>
          </a:xfrm>
        </p:spPr>
        <p:txBody>
          <a:bodyPr>
            <a:normAutofit lnSpcReduction="10000"/>
          </a:bodyPr>
          <a:lstStyle/>
          <a:p>
            <a:r>
              <a:rPr lang="en-GB" dirty="0"/>
              <a:t>What is the rationale for using literary and other challenging texts? </a:t>
            </a:r>
          </a:p>
          <a:p>
            <a:r>
              <a:rPr lang="en-GB" dirty="0"/>
              <a:t>Does the use of such texts improve L2 learning?</a:t>
            </a:r>
          </a:p>
          <a:p>
            <a:pPr marL="449263" indent="0">
              <a:buClr>
                <a:srgbClr val="EE6000"/>
              </a:buClr>
              <a:buSzPct val="70000"/>
              <a:buFont typeface="Century Gothic" panose="020B0502020202020204" pitchFamily="34" charset="0"/>
              <a:buChar char="•"/>
            </a:pPr>
            <a:r>
              <a:rPr lang="en-GB" sz="2400" dirty="0"/>
              <a:t>If so, in what ways?  </a:t>
            </a:r>
          </a:p>
          <a:p>
            <a:pPr marL="449263" indent="0">
              <a:buClr>
                <a:srgbClr val="EE6000"/>
              </a:buClr>
              <a:buSzPct val="70000"/>
              <a:buFont typeface="Century Gothic" panose="020B0502020202020204" pitchFamily="34" charset="0"/>
              <a:buChar char="•"/>
            </a:pPr>
            <a:r>
              <a:rPr lang="en-GB" sz="2400" dirty="0"/>
              <a:t>Under what circumstances? 	</a:t>
            </a:r>
          </a:p>
          <a:p>
            <a:pPr marL="449263" indent="0">
              <a:buClr>
                <a:srgbClr val="EE6000"/>
              </a:buClr>
              <a:buSzPct val="70000"/>
              <a:buFont typeface="Century Gothic" panose="020B0502020202020204" pitchFamily="34" charset="0"/>
              <a:buChar char="•"/>
            </a:pPr>
            <a:r>
              <a:rPr lang="en-GB" sz="2400" dirty="0"/>
              <a:t>What are the outcomes?</a:t>
            </a:r>
          </a:p>
          <a:p>
            <a:r>
              <a:rPr lang="en-GB" dirty="0"/>
              <a:t>What are some of the conditions for effective use of literary &amp; other challenging texts </a:t>
            </a:r>
          </a:p>
          <a:p>
            <a:pPr lvl="1"/>
            <a:r>
              <a:rPr lang="en-GB" dirty="0"/>
              <a:t>–learning to comprehend;</a:t>
            </a:r>
          </a:p>
          <a:p>
            <a:r>
              <a:rPr lang="en-GB" dirty="0"/>
              <a:t>Summary and ways forward for my own classroom </a:t>
            </a:r>
          </a:p>
          <a:p>
            <a:endParaRPr lang="en-GB" dirty="0"/>
          </a:p>
        </p:txBody>
      </p:sp>
      <p:sp>
        <p:nvSpPr>
          <p:cNvPr id="4" name="Rectangle 3" descr="green checkmark"/>
          <p:cNvSpPr/>
          <p:nvPr/>
        </p:nvSpPr>
        <p:spPr>
          <a:xfrm>
            <a:off x="10579017" y="1307270"/>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
        <p:nvSpPr>
          <p:cNvPr id="5" name="Rectangle 4" descr="green checkmark"/>
          <p:cNvSpPr/>
          <p:nvPr/>
        </p:nvSpPr>
        <p:spPr>
          <a:xfrm>
            <a:off x="10626483" y="1945282"/>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
        <p:nvSpPr>
          <p:cNvPr id="6" name="Rectangle 5" descr="green checkmark"/>
          <p:cNvSpPr/>
          <p:nvPr/>
        </p:nvSpPr>
        <p:spPr>
          <a:xfrm>
            <a:off x="10579017" y="3655565"/>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
        <p:nvSpPr>
          <p:cNvPr id="7" name="Rectangle 6" descr="green checkmark"/>
          <p:cNvSpPr/>
          <p:nvPr/>
        </p:nvSpPr>
        <p:spPr>
          <a:xfrm>
            <a:off x="10545912" y="4722800"/>
            <a:ext cx="628698" cy="769441"/>
          </a:xfrm>
          <a:prstGeom prst="rect">
            <a:avLst/>
          </a:prstGeom>
        </p:spPr>
        <p:txBody>
          <a:bodyPr wrap="none">
            <a:spAutoFit/>
          </a:bodyPr>
          <a:lstStyle/>
          <a:p>
            <a:r>
              <a:rPr lang="en-GB" sz="4400" b="1" dirty="0">
                <a:solidFill>
                  <a:srgbClr val="008000"/>
                </a:solidFill>
                <a:sym typeface="Wingdings" panose="05000000000000000000" pitchFamily="2" charset="2"/>
              </a:rPr>
              <a:t></a:t>
            </a:r>
            <a:endParaRPr lang="en-GB" sz="4400" dirty="0">
              <a:solidFill>
                <a:prstClr val="black"/>
              </a:solidFill>
            </a:endParaRPr>
          </a:p>
        </p:txBody>
      </p:sp>
    </p:spTree>
    <p:extLst>
      <p:ext uri="{BB962C8B-B14F-4D97-AF65-F5344CB8AC3E}">
        <p14:creationId xmlns:p14="http://schemas.microsoft.com/office/powerpoint/2010/main" val="293250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29807"/>
            <a:ext cx="10515600" cy="1325563"/>
          </a:xfrm>
        </p:spPr>
        <p:txBody>
          <a:bodyPr/>
          <a:lstStyle/>
          <a:p>
            <a:r>
              <a:rPr lang="en-GB" dirty="0"/>
              <a:t>Pedagogy Review</a:t>
            </a:r>
          </a:p>
        </p:txBody>
      </p:sp>
      <p:sp>
        <p:nvSpPr>
          <p:cNvPr id="6" name="Content Placeholder 5"/>
          <p:cNvSpPr>
            <a:spLocks noGrp="1"/>
          </p:cNvSpPr>
          <p:nvPr>
            <p:ph idx="1"/>
          </p:nvPr>
        </p:nvSpPr>
        <p:spPr>
          <a:xfrm>
            <a:off x="596468" y="1191420"/>
            <a:ext cx="10515600" cy="4351338"/>
          </a:xfrm>
        </p:spPr>
        <p:txBody>
          <a:bodyPr/>
          <a:lstStyle/>
          <a:p>
            <a:pPr marL="0" indent="0">
              <a:buNone/>
            </a:pPr>
            <a:r>
              <a:rPr lang="en-GB" dirty="0"/>
              <a:t>“The content taught through the new language should be stimulating and widen pupils’ knowledge of the culture, history and literature of speakers of the new language, without compromising the necessary sequencing of vocabulary and grammar.” </a:t>
            </a:r>
          </a:p>
          <a:p>
            <a:pPr marL="0" indent="0">
              <a:buNone/>
            </a:pPr>
            <a:endParaRPr lang="en-GB" dirty="0"/>
          </a:p>
          <a:p>
            <a:pPr marL="0" indent="0">
              <a:buNone/>
            </a:pPr>
            <a:r>
              <a:rPr lang="en-GB" dirty="0"/>
              <a:t>“Pupils should be taught to pay attention to the detail of meaning through translation, and should extend the range of their vocabulary and understanding through reading short texts and literature.” </a:t>
            </a:r>
          </a:p>
          <a:p>
            <a:endParaRPr lang="en-GB" dirty="0"/>
          </a:p>
        </p:txBody>
      </p:sp>
      <p:sp>
        <p:nvSpPr>
          <p:cNvPr id="4" name="Rectangle 3"/>
          <p:cNvSpPr/>
          <p:nvPr/>
        </p:nvSpPr>
        <p:spPr>
          <a:xfrm>
            <a:off x="596468" y="5674733"/>
            <a:ext cx="11479107" cy="584775"/>
          </a:xfrm>
          <a:prstGeom prst="rect">
            <a:avLst/>
          </a:prstGeom>
        </p:spPr>
        <p:txBody>
          <a:bodyPr wrap="square">
            <a:spAutoFit/>
          </a:bodyPr>
          <a:lstStyle/>
          <a:p>
            <a:r>
              <a:rPr lang="en-GB" sz="1600" dirty="0">
                <a:solidFill>
                  <a:srgbClr val="5B9BD5">
                    <a:lumMod val="50000"/>
                  </a:srgbClr>
                </a:solidFill>
                <a:latin typeface="Century Gothic" panose="020B0502020202020204" pitchFamily="34" charset="0"/>
              </a:rPr>
              <a:t>Teaching Schools Council 2016. </a:t>
            </a:r>
            <a:r>
              <a:rPr lang="en-GB" sz="1600" i="1" dirty="0">
                <a:solidFill>
                  <a:srgbClr val="5B9BD5">
                    <a:lumMod val="50000"/>
                  </a:srgbClr>
                </a:solidFill>
                <a:latin typeface="Century Gothic" panose="020B0502020202020204" pitchFamily="34" charset="0"/>
              </a:rPr>
              <a:t>Modern Foreign Languages Pedagogy Review. A review of modern foreign languages teaching practice in key stage 3 and key stage 4. (Chair: Ian </a:t>
            </a:r>
            <a:r>
              <a:rPr lang="en-GB" sz="1600" i="1" dirty="0" err="1">
                <a:solidFill>
                  <a:srgbClr val="5B9BD5">
                    <a:lumMod val="50000"/>
                  </a:srgbClr>
                </a:solidFill>
                <a:latin typeface="Century Gothic" panose="020B0502020202020204" pitchFamily="34" charset="0"/>
              </a:rPr>
              <a:t>Bauckham</a:t>
            </a:r>
            <a:r>
              <a:rPr lang="en-GB" sz="1600" i="1" dirty="0">
                <a:solidFill>
                  <a:srgbClr val="5B9BD5">
                    <a:lumMod val="50000"/>
                  </a:srgbClr>
                </a:solidFill>
                <a:latin typeface="Century Gothic" panose="020B0502020202020204" pitchFamily="34" charset="0"/>
              </a:rPr>
              <a:t>)</a:t>
            </a:r>
            <a:r>
              <a:rPr lang="en-GB" sz="1600" dirty="0">
                <a:solidFill>
                  <a:srgbClr val="5B9BD5">
                    <a:lumMod val="50000"/>
                  </a:srgbClr>
                </a:solidFill>
                <a:latin typeface="Century Gothic" panose="020B0502020202020204" pitchFamily="34" charset="0"/>
              </a:rPr>
              <a:t>. Teaching Schools Council.</a:t>
            </a:r>
            <a:endParaRPr lang="en-GB" sz="1400" dirty="0">
              <a:solidFill>
                <a:srgbClr val="5B9BD5">
                  <a:lumMod val="50000"/>
                </a:srgbClr>
              </a:solidFill>
              <a:latin typeface="Century Gothic" panose="020B0502020202020204" pitchFamily="34" charset="0"/>
            </a:endParaRPr>
          </a:p>
        </p:txBody>
      </p:sp>
    </p:spTree>
    <p:extLst>
      <p:ext uri="{BB962C8B-B14F-4D97-AF65-F5344CB8AC3E}">
        <p14:creationId xmlns:p14="http://schemas.microsoft.com/office/powerpoint/2010/main" val="382229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F207-3376-433B-86CE-4CDABEA86D55}"/>
              </a:ext>
            </a:extLst>
          </p:cNvPr>
          <p:cNvSpPr>
            <a:spLocks noGrp="1"/>
          </p:cNvSpPr>
          <p:nvPr>
            <p:ph type="title"/>
          </p:nvPr>
        </p:nvSpPr>
        <p:spPr>
          <a:xfrm>
            <a:off x="472381" y="74253"/>
            <a:ext cx="10515600" cy="527888"/>
          </a:xfrm>
        </p:spPr>
        <p:txBody>
          <a:bodyPr>
            <a:normAutofit fontScale="90000"/>
          </a:bodyPr>
          <a:lstStyle/>
          <a:p>
            <a:r>
              <a:rPr lang="en-GB" dirty="0"/>
              <a:t>References</a:t>
            </a:r>
          </a:p>
        </p:txBody>
      </p:sp>
      <p:sp>
        <p:nvSpPr>
          <p:cNvPr id="3" name="Content Placeholder 2">
            <a:extLst>
              <a:ext uri="{FF2B5EF4-FFF2-40B4-BE49-F238E27FC236}">
                <a16:creationId xmlns:a16="http://schemas.microsoft.com/office/drawing/2014/main" id="{1F1CE63F-7158-49DC-8F90-DED036E24CE6}"/>
              </a:ext>
            </a:extLst>
          </p:cNvPr>
          <p:cNvSpPr>
            <a:spLocks noGrp="1"/>
          </p:cNvSpPr>
          <p:nvPr>
            <p:ph idx="1"/>
          </p:nvPr>
        </p:nvSpPr>
        <p:spPr>
          <a:xfrm>
            <a:off x="472381" y="707010"/>
            <a:ext cx="10788192" cy="5623451"/>
          </a:xfrm>
        </p:spPr>
        <p:txBody>
          <a:bodyPr>
            <a:normAutofit lnSpcReduction="10000"/>
          </a:bodyPr>
          <a:lstStyle/>
          <a:p>
            <a:pPr marL="0" indent="0">
              <a:buNone/>
            </a:pPr>
            <a:r>
              <a:rPr lang="en-GB" sz="1100" dirty="0" err="1"/>
              <a:t>Ardasheva</a:t>
            </a:r>
            <a:r>
              <a:rPr lang="en-GB" sz="1100" dirty="0"/>
              <a:t>, Y.,  Wang, Z., </a:t>
            </a:r>
            <a:r>
              <a:rPr lang="en-GB" sz="1100" dirty="0" err="1"/>
              <a:t>Adesope</a:t>
            </a:r>
            <a:r>
              <a:rPr lang="en-GB" sz="1100" dirty="0"/>
              <a:t>, O.O.,  &amp; Valentine, J. C. (2017).  Exploring effectiveness and moderators of language learning strategy instruction on second language and self-regulated  learning outcomes. </a:t>
            </a:r>
            <a:r>
              <a:rPr lang="en-GB" sz="1100" i="1" dirty="0"/>
              <a:t>Review of Educational Research, 87</a:t>
            </a:r>
            <a:r>
              <a:rPr lang="en-GB" sz="1100" dirty="0"/>
              <a:t>, 544 –582 DOI: 10.3102/0034654316689135  </a:t>
            </a:r>
          </a:p>
          <a:p>
            <a:pPr marL="0" indent="0">
              <a:buNone/>
            </a:pPr>
            <a:r>
              <a:rPr lang="en-GB" sz="1100" dirty="0" err="1"/>
              <a:t>Dewaele</a:t>
            </a:r>
            <a:r>
              <a:rPr lang="en-GB" sz="1100" dirty="0"/>
              <a:t>, J.-M. (2015). On emotions in foreign language learning and use. </a:t>
            </a:r>
            <a:r>
              <a:rPr lang="en-GB" sz="1100" i="1" dirty="0"/>
              <a:t>The Language Teacher, 39</a:t>
            </a:r>
            <a:r>
              <a:rPr lang="en-GB" sz="1100" dirty="0"/>
              <a:t>, 13–15</a:t>
            </a:r>
          </a:p>
          <a:p>
            <a:pPr marL="0" indent="0">
              <a:buNone/>
            </a:pPr>
            <a:r>
              <a:rPr lang="en-GB" sz="1100" dirty="0">
                <a:hlinkClick r:id="rId3"/>
              </a:rPr>
              <a:t>http://discovery.ucl.ac.uk/10019165/</a:t>
            </a:r>
            <a:endParaRPr lang="en-GB" sz="1100" dirty="0"/>
          </a:p>
          <a:p>
            <a:pPr marL="0" indent="0">
              <a:buNone/>
            </a:pPr>
            <a:r>
              <a:rPr lang="en-US" sz="1100" dirty="0" err="1"/>
              <a:t>Dewaele</a:t>
            </a:r>
            <a:r>
              <a:rPr lang="en-US" sz="1100" dirty="0"/>
              <a:t>, J.-M., </a:t>
            </a:r>
            <a:r>
              <a:rPr lang="en-US" sz="1100" dirty="0" err="1"/>
              <a:t>Witney</a:t>
            </a:r>
            <a:r>
              <a:rPr lang="en-US" sz="1100" dirty="0"/>
              <a:t>, J., Saito, K. &amp; </a:t>
            </a:r>
            <a:r>
              <a:rPr lang="en-US" sz="1100" dirty="0" err="1"/>
              <a:t>Dewaele</a:t>
            </a:r>
            <a:r>
              <a:rPr lang="en-US" sz="1100" dirty="0"/>
              <a:t>, L. (2017) Foreign language enjoyment and anxiety in the FL classroom: The effect of teacher and learner variables. </a:t>
            </a:r>
            <a:r>
              <a:rPr lang="en-US" sz="1100" i="1" dirty="0"/>
              <a:t>Language Teaching Research</a:t>
            </a:r>
            <a:r>
              <a:rPr lang="en-US" sz="1100" dirty="0"/>
              <a:t>. DOI: 10.1177/1362168817692161 (online first).</a:t>
            </a:r>
            <a:endParaRPr lang="en-GB" sz="1100" dirty="0"/>
          </a:p>
          <a:p>
            <a:pPr marL="0" indent="0">
              <a:buNone/>
            </a:pPr>
            <a:r>
              <a:rPr lang="en-GB" sz="1100" dirty="0"/>
              <a:t>Dombey, H. (2010). </a:t>
            </a:r>
            <a:r>
              <a:rPr lang="en-GB" sz="1100" i="1" dirty="0"/>
              <a:t>Teaching reading: What the evidence says</a:t>
            </a:r>
            <a:r>
              <a:rPr lang="en-GB" sz="1100" dirty="0"/>
              <a:t>. Leicester: UKLA</a:t>
            </a:r>
            <a:br>
              <a:rPr lang="en-GB" sz="1100" dirty="0"/>
            </a:br>
            <a:br>
              <a:rPr lang="en-GB" sz="1100" dirty="0"/>
            </a:br>
            <a:r>
              <a:rPr lang="en-GB" sz="1100" dirty="0"/>
              <a:t>Donato, R. &amp; Brooks, F. (2004). Literary discussions and advanced speaking functions: Researching the (dis)connection. </a:t>
            </a:r>
            <a:r>
              <a:rPr lang="en-GB" sz="1100" i="1" dirty="0"/>
              <a:t>Foreign Language Annals, 37,</a:t>
            </a:r>
            <a:r>
              <a:rPr lang="en-GB" sz="1100" dirty="0"/>
              <a:t> 183–199..</a:t>
            </a:r>
          </a:p>
          <a:p>
            <a:pPr marL="0" indent="0">
              <a:buNone/>
            </a:pPr>
            <a:r>
              <a:rPr lang="en-GB" sz="1100" dirty="0"/>
              <a:t>Duff, A., </a:t>
            </a:r>
            <a:r>
              <a:rPr lang="en-GB" sz="1100" dirty="0" err="1"/>
              <a:t>Maley</a:t>
            </a:r>
            <a:r>
              <a:rPr lang="en-GB" sz="1100" dirty="0"/>
              <a:t>, A. (1990). </a:t>
            </a:r>
            <a:r>
              <a:rPr lang="en-GB" sz="1100" i="1" dirty="0"/>
              <a:t>Literature. </a:t>
            </a:r>
            <a:r>
              <a:rPr lang="en-GB" sz="1100" dirty="0"/>
              <a:t>Oxford: Oxford University Press</a:t>
            </a:r>
          </a:p>
          <a:p>
            <a:pPr marL="0" indent="0">
              <a:buNone/>
            </a:pPr>
            <a:r>
              <a:rPr lang="en-GB" sz="1100" dirty="0"/>
              <a:t>Ellis, R. , &amp; </a:t>
            </a:r>
            <a:r>
              <a:rPr lang="en-GB" sz="1100" dirty="0" err="1"/>
              <a:t>Shintani</a:t>
            </a:r>
            <a:r>
              <a:rPr lang="en-GB" sz="1100" dirty="0"/>
              <a:t>, N. (2014). </a:t>
            </a:r>
            <a:r>
              <a:rPr lang="en-GB" sz="1100" i="1" dirty="0"/>
              <a:t>Exploring language pedagogy through second language acquisition research. </a:t>
            </a:r>
            <a:r>
              <a:rPr lang="en-GB" sz="1100" dirty="0"/>
              <a:t>New York, NY and London, UK: Routledge</a:t>
            </a:r>
          </a:p>
          <a:p>
            <a:pPr marL="0" indent="0">
              <a:buNone/>
            </a:pPr>
            <a:r>
              <a:rPr lang="en-GB" sz="1100" dirty="0" err="1"/>
              <a:t>Erler</a:t>
            </a:r>
            <a:r>
              <a:rPr lang="en-GB" sz="1100" dirty="0"/>
              <a:t>, L. (2003). Reading in a foreign language. Near-beginner adolescents’ experiences of French in English secondary schools. </a:t>
            </a:r>
            <a:r>
              <a:rPr lang="en-GB" sz="1100" dirty="0" err="1"/>
              <a:t>Dphil</a:t>
            </a:r>
            <a:r>
              <a:rPr lang="en-GB" sz="1100" dirty="0"/>
              <a:t> Thesis, Oxford University.</a:t>
            </a:r>
          </a:p>
          <a:p>
            <a:pPr marL="0" indent="0">
              <a:buNone/>
            </a:pPr>
            <a:r>
              <a:rPr lang="en-GB" sz="1100" dirty="0"/>
              <a:t>Fisher, L. (2001) MFL recruitment post-16: The pupils' perspective,</a:t>
            </a:r>
            <a:r>
              <a:rPr lang="en-GB" sz="1100" i="1" dirty="0"/>
              <a:t> Language Learning Journal</a:t>
            </a:r>
            <a:r>
              <a:rPr lang="en-GB" sz="1100" dirty="0"/>
              <a:t>, 23, 33-40.</a:t>
            </a:r>
          </a:p>
          <a:p>
            <a:pPr marL="0" indent="0">
              <a:buNone/>
            </a:pPr>
            <a:r>
              <a:rPr lang="en-GB" sz="1100" dirty="0" err="1"/>
              <a:t>Grabe</a:t>
            </a:r>
            <a:r>
              <a:rPr lang="en-GB" sz="1100" dirty="0"/>
              <a:t>, W., &amp; Jiang, X. (2013). Assessing reading. </a:t>
            </a:r>
            <a:r>
              <a:rPr lang="en-GB" sz="1100" i="1" dirty="0"/>
              <a:t>The companion to language assessment </a:t>
            </a:r>
            <a:r>
              <a:rPr lang="en-GB" sz="1100" dirty="0"/>
              <a:t>(185-200). Wiley. DOI: 10.1002/9781118411360</a:t>
            </a:r>
          </a:p>
          <a:p>
            <a:pPr marL="0" indent="0">
              <a:buNone/>
            </a:pPr>
            <a:r>
              <a:rPr lang="en-GB" sz="1100" dirty="0"/>
              <a:t>Graham, S. (2002). Experiences of learning French: A snapshot at Years 11, 12 and 13. </a:t>
            </a:r>
            <a:r>
              <a:rPr lang="en-GB" sz="1100" i="1" dirty="0"/>
              <a:t>Language Learning Journal</a:t>
            </a:r>
            <a:r>
              <a:rPr lang="en-GB" sz="1100" dirty="0"/>
              <a:t>,</a:t>
            </a:r>
            <a:r>
              <a:rPr lang="en-GB" sz="1100" b="1" dirty="0"/>
              <a:t> </a:t>
            </a:r>
            <a:r>
              <a:rPr lang="en-GB" sz="1100" i="1" dirty="0"/>
              <a:t>25</a:t>
            </a:r>
            <a:r>
              <a:rPr lang="en-GB" sz="1100" dirty="0"/>
              <a:t>, 15-20. 10.1111/j.0026-7902.2004.00224.x</a:t>
            </a:r>
          </a:p>
          <a:p>
            <a:pPr marL="0" indent="0">
              <a:buNone/>
            </a:pPr>
            <a:r>
              <a:rPr lang="en-GB" sz="1100" dirty="0"/>
              <a:t>Graham, S. J. (2004). Giving up on modern foreign languages? Students’ perceptions of learning French.  </a:t>
            </a:r>
            <a:r>
              <a:rPr lang="en-GB" sz="1100" i="1" dirty="0"/>
              <a:t>The Modern Language Journal</a:t>
            </a:r>
            <a:r>
              <a:rPr lang="en-GB" sz="1100" dirty="0"/>
              <a:t>, 88, 171-191.</a:t>
            </a:r>
          </a:p>
          <a:p>
            <a:pPr marL="0" indent="0">
              <a:buNone/>
            </a:pPr>
            <a:r>
              <a:rPr lang="en-GB" sz="1100" dirty="0"/>
              <a:t>Graham, S. (2018). </a:t>
            </a:r>
            <a:r>
              <a:rPr lang="en-US" sz="1100" i="1" dirty="0"/>
              <a:t>Motivation for language learning in times of change: A study of adolescent learners of French and German.</a:t>
            </a:r>
            <a:r>
              <a:rPr lang="en-US" sz="1100" dirty="0"/>
              <a:t> Paper presented at the BAAL Language Learning and Teaching SIG annual conference, University of Southampton , July 2018.</a:t>
            </a:r>
            <a:endParaRPr lang="en-GB" sz="1100" dirty="0"/>
          </a:p>
          <a:p>
            <a:pPr marL="0" indent="0">
              <a:buNone/>
            </a:pPr>
            <a:r>
              <a:rPr lang="en-GB" sz="1100" dirty="0"/>
              <a:t>Graham, S., Courtney, L., </a:t>
            </a:r>
            <a:r>
              <a:rPr lang="en-GB" sz="1100" dirty="0" err="1"/>
              <a:t>Tonkyn</a:t>
            </a:r>
            <a:r>
              <a:rPr lang="en-GB" sz="1100" dirty="0"/>
              <a:t>, A., Marinis, T. (2016). Motivational trajectories for early language learning across the primary-secondary school transition. </a:t>
            </a:r>
            <a:r>
              <a:rPr lang="en-GB" sz="1100" i="1" dirty="0"/>
              <a:t>British Educational Research Journal, 42/4, </a:t>
            </a:r>
            <a:r>
              <a:rPr lang="en-GB" sz="1100" dirty="0"/>
              <a:t>682–702. doi:10.1002/berj.3230</a:t>
            </a:r>
            <a:br>
              <a:rPr lang="en-GB" sz="1100" dirty="0"/>
            </a:br>
            <a:br>
              <a:rPr lang="en-GB" sz="1100" dirty="0"/>
            </a:br>
            <a:r>
              <a:rPr lang="en-GB" sz="1100" dirty="0"/>
              <a:t>Graham, S., Fisher, L., </a:t>
            </a:r>
            <a:r>
              <a:rPr lang="en-GB" sz="1100" dirty="0" err="1"/>
              <a:t>Hofweber</a:t>
            </a:r>
            <a:r>
              <a:rPr lang="en-GB" sz="1100" dirty="0"/>
              <a:t>, J., </a:t>
            </a:r>
            <a:r>
              <a:rPr lang="en-GB" sz="1100" dirty="0" err="1"/>
              <a:t>Krüsemann</a:t>
            </a:r>
            <a:r>
              <a:rPr lang="en-GB" sz="1100" dirty="0"/>
              <a:t>, H., &amp; Zhang, A. (ongoing). </a:t>
            </a:r>
            <a:r>
              <a:rPr lang="en-GB" sz="1100" i="1" dirty="0"/>
              <a:t>Linguistic creativity in language learning.</a:t>
            </a:r>
            <a:r>
              <a:rPr lang="en-GB" sz="1100" dirty="0"/>
              <a:t> Part of </a:t>
            </a:r>
            <a:r>
              <a:rPr lang="en-GB" sz="1100" i="1" dirty="0"/>
              <a:t>Creative Multilingualism</a:t>
            </a:r>
            <a:r>
              <a:rPr lang="en-GB" sz="1100" dirty="0"/>
              <a:t>, funded by the AHRC.</a:t>
            </a:r>
          </a:p>
          <a:p>
            <a:pPr marL="0" indent="0">
              <a:buNone/>
            </a:pPr>
            <a:r>
              <a:rPr lang="en-GB" sz="1100" dirty="0"/>
              <a:t>Graham, S., </a:t>
            </a:r>
            <a:r>
              <a:rPr lang="en-GB" sz="1100" dirty="0" err="1"/>
              <a:t>Woore</a:t>
            </a:r>
            <a:r>
              <a:rPr lang="en-GB" sz="1100" dirty="0"/>
              <a:t>, R., Porter, A., Courtney, L., &amp; </a:t>
            </a:r>
            <a:r>
              <a:rPr lang="en-GB" sz="1100" dirty="0" err="1"/>
              <a:t>Savory</a:t>
            </a:r>
            <a:r>
              <a:rPr lang="en-GB" sz="1100" dirty="0"/>
              <a:t>, C. (in progress). Navigating the challenges of L2 reading: Self-efficacy, self-regulation and individual differences.</a:t>
            </a:r>
            <a:r>
              <a:rPr lang="en-GB" sz="1100" b="1" dirty="0"/>
              <a:t> </a:t>
            </a:r>
            <a:endParaRPr lang="en-GB" sz="1100" dirty="0"/>
          </a:p>
          <a:p>
            <a:pPr marL="0" indent="0">
              <a:buNone/>
            </a:pPr>
            <a:r>
              <a:rPr lang="en-GB" sz="1100" dirty="0" err="1"/>
              <a:t>Hanauer</a:t>
            </a:r>
            <a:r>
              <a:rPr lang="en-GB" sz="1100" dirty="0"/>
              <a:t>, D. (2001). The task of poetry reading and second language learning. </a:t>
            </a:r>
            <a:r>
              <a:rPr lang="en-GB" sz="1100" i="1" dirty="0"/>
              <a:t>Applied Linguistics, </a:t>
            </a:r>
            <a:r>
              <a:rPr lang="en-GB" sz="1100" dirty="0"/>
              <a:t>22, 295-323</a:t>
            </a:r>
          </a:p>
          <a:p>
            <a:endParaRPr lang="en-GB" sz="1200" dirty="0"/>
          </a:p>
        </p:txBody>
      </p:sp>
    </p:spTree>
    <p:extLst>
      <p:ext uri="{BB962C8B-B14F-4D97-AF65-F5344CB8AC3E}">
        <p14:creationId xmlns:p14="http://schemas.microsoft.com/office/powerpoint/2010/main" val="3469353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28A3-F80B-1F45-87A3-3314B600C46D}"/>
              </a:ext>
            </a:extLst>
          </p:cNvPr>
          <p:cNvSpPr>
            <a:spLocks noGrp="1"/>
          </p:cNvSpPr>
          <p:nvPr>
            <p:ph type="title"/>
          </p:nvPr>
        </p:nvSpPr>
        <p:spPr>
          <a:xfrm>
            <a:off x="468923" y="-313066"/>
            <a:ext cx="10515600" cy="1325563"/>
          </a:xfrm>
        </p:spPr>
        <p:txBody>
          <a:bodyPr/>
          <a:lstStyle/>
          <a:p>
            <a:r>
              <a:rPr lang="en-GB" dirty="0"/>
              <a:t>References</a:t>
            </a:r>
            <a:endParaRPr lang="en-US" dirty="0"/>
          </a:p>
        </p:txBody>
      </p:sp>
      <p:sp>
        <p:nvSpPr>
          <p:cNvPr id="3" name="Content Placeholder 2">
            <a:extLst>
              <a:ext uri="{FF2B5EF4-FFF2-40B4-BE49-F238E27FC236}">
                <a16:creationId xmlns:a16="http://schemas.microsoft.com/office/drawing/2014/main" id="{FCFE37F4-55E0-0740-AB12-527866DBA576}"/>
              </a:ext>
            </a:extLst>
          </p:cNvPr>
          <p:cNvSpPr>
            <a:spLocks noGrp="1"/>
          </p:cNvSpPr>
          <p:nvPr>
            <p:ph idx="1"/>
          </p:nvPr>
        </p:nvSpPr>
        <p:spPr>
          <a:xfrm>
            <a:off x="521678" y="675420"/>
            <a:ext cx="10515600" cy="5507160"/>
          </a:xfrm>
        </p:spPr>
        <p:txBody>
          <a:bodyPr>
            <a:normAutofit/>
          </a:bodyPr>
          <a:lstStyle/>
          <a:p>
            <a:pPr marL="0" indent="0">
              <a:buNone/>
            </a:pPr>
            <a:r>
              <a:rPr lang="en-GB" sz="1100" dirty="0" err="1"/>
              <a:t>Hofweber</a:t>
            </a:r>
            <a:r>
              <a:rPr lang="en-GB" sz="1100" dirty="0"/>
              <a:t>, J., &amp; Graham, S. (2017). Linguistic creativity in language learning: Investigating the impact of creative text materials and teaching approaches in the second language classroom. </a:t>
            </a:r>
            <a:r>
              <a:rPr lang="en-GB" sz="1100" i="1" dirty="0"/>
              <a:t>Scottish Languages Review</a:t>
            </a:r>
            <a:r>
              <a:rPr lang="en-GB" sz="1100" dirty="0"/>
              <a:t>, 33, 19-28</a:t>
            </a:r>
          </a:p>
          <a:p>
            <a:pPr marL="0" indent="0">
              <a:buNone/>
            </a:pPr>
            <a:r>
              <a:rPr lang="en-GB" sz="1100" dirty="0">
                <a:hlinkClick r:id="rId2"/>
              </a:rPr>
              <a:t>https://www.scilt.org.uk/Portals/24/Library/slr/issues/33/33-02%20Hofweber-Graham.pdf</a:t>
            </a:r>
            <a:endParaRPr lang="en-GB" sz="1100" dirty="0"/>
          </a:p>
          <a:p>
            <a:pPr marL="0" indent="0">
              <a:buNone/>
            </a:pPr>
            <a:r>
              <a:rPr lang="en-GB" sz="1100" dirty="0"/>
              <a:t>Huang, S., </a:t>
            </a:r>
            <a:r>
              <a:rPr lang="en-GB" sz="1100" dirty="0" err="1"/>
              <a:t>Willson</a:t>
            </a:r>
            <a:r>
              <a:rPr lang="en-GB" sz="1100" dirty="0"/>
              <a:t>, V., &amp; </a:t>
            </a:r>
            <a:r>
              <a:rPr lang="en-GB" sz="1100" dirty="0" err="1"/>
              <a:t>Eslami</a:t>
            </a:r>
            <a:r>
              <a:rPr lang="en-GB" sz="1100" dirty="0"/>
              <a:t>, Z. (2012). The effects of task involvement load on L2 incidental vocabulary learning: A meta-analytic study. The Modern Language Journal, 96, 544-557 DOI: 10.2307/23361715</a:t>
            </a:r>
          </a:p>
          <a:p>
            <a:pPr marL="0" indent="0">
              <a:buNone/>
            </a:pPr>
            <a:r>
              <a:rPr lang="en-GB" sz="1100" dirty="0"/>
              <a:t>Kim, M. (2004). Literature discussions in adult L2 learning. </a:t>
            </a:r>
            <a:r>
              <a:rPr lang="en-GB" sz="1100" i="1" dirty="0"/>
              <a:t>Language and Education</a:t>
            </a:r>
            <a:r>
              <a:rPr lang="en-GB" sz="1100" dirty="0"/>
              <a:t> 18.2, 145–166</a:t>
            </a:r>
          </a:p>
          <a:p>
            <a:pPr marL="0" indent="0">
              <a:buNone/>
            </a:pPr>
            <a:r>
              <a:rPr lang="en-US" sz="1100" dirty="0"/>
              <a:t>Laufer, B., &amp; </a:t>
            </a:r>
            <a:r>
              <a:rPr lang="en-US" sz="1100" dirty="0" err="1"/>
              <a:t>Hulstijn</a:t>
            </a:r>
            <a:r>
              <a:rPr lang="en-US" sz="1100" dirty="0"/>
              <a:t>, J. (2001). Incidental vocabulary acquisition in a second language: The construct of task-induced involvement. </a:t>
            </a:r>
            <a:r>
              <a:rPr lang="en-US" sz="1100" i="1" dirty="0"/>
              <a:t>Applied Linguistics, 22</a:t>
            </a:r>
            <a:r>
              <a:rPr lang="en-US" sz="1100" dirty="0"/>
              <a:t>, 1-26</a:t>
            </a:r>
          </a:p>
          <a:p>
            <a:pPr marL="0" indent="0">
              <a:buNone/>
            </a:pPr>
            <a:r>
              <a:rPr lang="en-GB" sz="1100" dirty="0"/>
              <a:t>Laufer, B.,&amp; </a:t>
            </a:r>
            <a:r>
              <a:rPr lang="en-GB" sz="1100" dirty="0" err="1"/>
              <a:t>Girsai</a:t>
            </a:r>
            <a:r>
              <a:rPr lang="en-GB" sz="1100" dirty="0"/>
              <a:t>, N. (2008). Form-focused instruction in second language vocabulary learning: A case for contrastive analysis and translation. </a:t>
            </a:r>
            <a:r>
              <a:rPr lang="en-GB" sz="1100" i="1" dirty="0"/>
              <a:t>Applied Linguistics </a:t>
            </a:r>
            <a:r>
              <a:rPr lang="en-GB" sz="1100" dirty="0"/>
              <a:t>29(4): 694-716. </a:t>
            </a:r>
            <a:endParaRPr lang="en-US" sz="1100" dirty="0"/>
          </a:p>
          <a:p>
            <a:pPr marL="0" indent="0">
              <a:buNone/>
            </a:pPr>
            <a:r>
              <a:rPr lang="en-GB" sz="1100" dirty="0" err="1"/>
              <a:t>Maley</a:t>
            </a:r>
            <a:r>
              <a:rPr lang="en-GB" sz="1100" dirty="0"/>
              <a:t>, A. (1989). Down from the pedestal: Literature as resource. In </a:t>
            </a:r>
            <a:r>
              <a:rPr lang="en-GB" sz="1100" i="1" dirty="0"/>
              <a:t>Literature and the learner: Methodological approaches. </a:t>
            </a:r>
            <a:r>
              <a:rPr lang="en-GB" sz="1100" dirty="0"/>
              <a:t>Cambridge: Modern English Publications</a:t>
            </a:r>
          </a:p>
          <a:p>
            <a:pPr marL="0" indent="0">
              <a:buNone/>
            </a:pPr>
            <a:r>
              <a:rPr lang="en-GB" sz="1100" dirty="0"/>
              <a:t>Maxim, H.H. (2002). A study into the feasibility and effects of reading extended authentic discourse in the beginning German language classroom. </a:t>
            </a:r>
            <a:r>
              <a:rPr lang="en-GB" sz="1100" i="1" dirty="0"/>
              <a:t>The Modern Language Journal, 86,</a:t>
            </a:r>
            <a:r>
              <a:rPr lang="en-GB" sz="1100" dirty="0"/>
              <a:t> 20-35</a:t>
            </a:r>
          </a:p>
          <a:p>
            <a:pPr marL="0" indent="0">
              <a:buNone/>
            </a:pPr>
            <a:r>
              <a:rPr lang="en-GB" sz="1100" dirty="0"/>
              <a:t>Nguyen, H.T.T. (2016). How does an interactive approach to literary texts work in an English as a foreign language context? Learners' perspectives in close-up, </a:t>
            </a:r>
            <a:r>
              <a:rPr lang="en-GB" sz="1100" i="1" dirty="0"/>
              <a:t>Innovation in Language Learning and Teaching, 10, </a:t>
            </a:r>
            <a:r>
              <a:rPr lang="en-GB" sz="1100" dirty="0"/>
              <a:t>171-189, DOI: </a:t>
            </a:r>
            <a:r>
              <a:rPr lang="en-GB" sz="1100" u="sng" dirty="0">
                <a:hlinkClick r:id="rId3"/>
              </a:rPr>
              <a:t>10.1080/17501229.2014.932361</a:t>
            </a:r>
            <a:endParaRPr lang="en-GB" sz="1100" dirty="0"/>
          </a:p>
          <a:p>
            <a:pPr marL="0" indent="0">
              <a:buNone/>
            </a:pPr>
            <a:r>
              <a:rPr lang="en-US" sz="1100" dirty="0"/>
              <a:t>Paran, A. (2008). The role of literature in instructed foreign language learning and teaching: An evidence-based survey. </a:t>
            </a:r>
            <a:r>
              <a:rPr lang="en-US" sz="1100" i="1" dirty="0"/>
              <a:t>Language Teaching, 41,</a:t>
            </a:r>
            <a:r>
              <a:rPr lang="en-US" sz="1100" dirty="0"/>
              <a:t> 465-496.</a:t>
            </a:r>
          </a:p>
          <a:p>
            <a:pPr marL="0" indent="0">
              <a:buNone/>
            </a:pPr>
            <a:r>
              <a:rPr lang="en-US" sz="1100" dirty="0"/>
              <a:t>Scott, V. M., &amp; Huntington, J. A. (2002). Reading culture: Using literature to develop C2 competence. </a:t>
            </a:r>
            <a:r>
              <a:rPr lang="en-US" sz="1100" i="1" dirty="0"/>
              <a:t>Foreign Language Annals, 35</a:t>
            </a:r>
            <a:r>
              <a:rPr lang="en-US" sz="1100" dirty="0"/>
              <a:t>, 622-631</a:t>
            </a:r>
          </a:p>
          <a:p>
            <a:pPr marL="0" indent="0">
              <a:buNone/>
            </a:pPr>
            <a:r>
              <a:rPr lang="en-GB" sz="1100" dirty="0"/>
              <a:t>Schmitt, N. (2008). Review Article: Instructed second language vocabulary learning. </a:t>
            </a:r>
            <a:r>
              <a:rPr lang="en-GB" sz="1100" i="1" dirty="0">
                <a:hlinkClick r:id="rId4"/>
              </a:rPr>
              <a:t>Language Teaching Research</a:t>
            </a:r>
            <a:r>
              <a:rPr lang="en-GB" sz="1100" i="1" dirty="0"/>
              <a:t>, 12</a:t>
            </a:r>
            <a:r>
              <a:rPr lang="en-GB" sz="1100" dirty="0"/>
              <a:t>(3), 329-363. </a:t>
            </a:r>
            <a:r>
              <a:rPr lang="en-GB" sz="1100" dirty="0" err="1"/>
              <a:t>doi</a:t>
            </a:r>
            <a:r>
              <a:rPr lang="en-GB" sz="1100" dirty="0"/>
              <a:t>: </a:t>
            </a:r>
            <a:r>
              <a:rPr lang="en-GB" sz="1100" dirty="0">
                <a:hlinkClick r:id="rId5"/>
              </a:rPr>
              <a:t>https://doi.org/10.1177/1362168808089921</a:t>
            </a:r>
            <a:endParaRPr lang="en-GB" sz="1100" dirty="0"/>
          </a:p>
          <a:p>
            <a:pPr marL="0" indent="0">
              <a:buNone/>
            </a:pPr>
            <a:r>
              <a:rPr lang="en-GB" sz="1100" dirty="0"/>
              <a:t>Taylor, F. &amp; Marsden, E. (2014). Perceptions, attitudes, and choosing to study foreign languages in England: An experimental intervention. </a:t>
            </a:r>
            <a:r>
              <a:rPr lang="en-GB" sz="1100" i="1" dirty="0">
                <a:hlinkClick r:id="rId6"/>
              </a:rPr>
              <a:t>The Modern Language Journal</a:t>
            </a:r>
            <a:r>
              <a:rPr lang="en-GB" sz="1100" i="1" dirty="0"/>
              <a:t>, 98</a:t>
            </a:r>
            <a:r>
              <a:rPr lang="en-GB" sz="1100" dirty="0"/>
              <a:t>(4), 902-920. </a:t>
            </a:r>
            <a:r>
              <a:rPr lang="en-GB" sz="1100" dirty="0" err="1"/>
              <a:t>doi</a:t>
            </a:r>
            <a:r>
              <a:rPr lang="en-GB" sz="1100" dirty="0"/>
              <a:t>: </a:t>
            </a:r>
            <a:r>
              <a:rPr lang="en-GB" sz="1100" dirty="0">
                <a:hlinkClick r:id="rId7"/>
              </a:rPr>
              <a:t>https://doi.org/10.1111/modl.12146</a:t>
            </a:r>
            <a:br>
              <a:rPr lang="en-GB" sz="1100" dirty="0"/>
            </a:br>
            <a:br>
              <a:rPr lang="en-GB" sz="1100" dirty="0"/>
            </a:br>
            <a:r>
              <a:rPr lang="en-GB" sz="1100" dirty="0"/>
              <a:t>Yang, A. (2001). Reading and the non-academic learner: A mystery solved. </a:t>
            </a:r>
            <a:r>
              <a:rPr lang="en-GB" sz="1100" i="1" dirty="0"/>
              <a:t>System, 8</a:t>
            </a:r>
            <a:r>
              <a:rPr lang="en-GB" sz="1100" dirty="0"/>
              <a:t>, 450–460. </a:t>
            </a:r>
          </a:p>
          <a:p>
            <a:pPr marL="0" indent="0">
              <a:buNone/>
            </a:pPr>
            <a:endParaRPr lang="en-US" sz="1100" dirty="0"/>
          </a:p>
          <a:p>
            <a:pPr marL="0" indent="0">
              <a:buNone/>
            </a:pPr>
            <a:endParaRPr lang="en-US" sz="3600" dirty="0"/>
          </a:p>
        </p:txBody>
      </p:sp>
    </p:spTree>
    <p:extLst>
      <p:ext uri="{BB962C8B-B14F-4D97-AF65-F5344CB8AC3E}">
        <p14:creationId xmlns:p14="http://schemas.microsoft.com/office/powerpoint/2010/main" val="2003652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229BE12-1088-4876-9553-61BA44213B14}"/>
              </a:ext>
            </a:extLst>
          </p:cNvPr>
          <p:cNvSpPr>
            <a:spLocks noGrp="1"/>
          </p:cNvSpPr>
          <p:nvPr>
            <p:ph idx="1"/>
          </p:nvPr>
        </p:nvSpPr>
        <p:spPr>
          <a:xfrm>
            <a:off x="266700" y="88899"/>
            <a:ext cx="6959600" cy="3162300"/>
          </a:xfrm>
          <a:prstGeom prst="wedgeRoundRectCallou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indent="0">
              <a:buNone/>
            </a:pPr>
            <a:r>
              <a:rPr lang="en-GB" sz="2000" dirty="0"/>
              <a:t>I had a real range of abilities and interests in the class and some of them are never going to be linguists or have any intention of carrying on with the language, so for them to see language in a different context [was good]. The French poem ‘</a:t>
            </a:r>
            <a:r>
              <a:rPr lang="en-GB" sz="2000" dirty="0" err="1"/>
              <a:t>Oradour</a:t>
            </a:r>
            <a:r>
              <a:rPr lang="en-GB" sz="2000" dirty="0"/>
              <a:t>’, they found that very moving, a lot of them are interested in history or geography, they enjoyed the content even if they found the language challenging. They liked that it was different and in the real world. They were engaged, more so than in normal lessons - especially the less motivated learners were more engaged.</a:t>
            </a:r>
          </a:p>
        </p:txBody>
      </p:sp>
      <p:sp>
        <p:nvSpPr>
          <p:cNvPr id="8" name="Speech Bubble: Rectangle with Corners Rounded 7">
            <a:extLst>
              <a:ext uri="{FF2B5EF4-FFF2-40B4-BE49-F238E27FC236}">
                <a16:creationId xmlns:a16="http://schemas.microsoft.com/office/drawing/2014/main" id="{F07E7DFE-F409-4055-B9AD-2E2E6E1731C6}"/>
              </a:ext>
            </a:extLst>
          </p:cNvPr>
          <p:cNvSpPr/>
          <p:nvPr/>
        </p:nvSpPr>
        <p:spPr>
          <a:xfrm>
            <a:off x="812800" y="3619500"/>
            <a:ext cx="10972800" cy="2501900"/>
          </a:xfrm>
          <a:prstGeom prst="wedgeRoundRectCallou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2000" dirty="0"/>
              <a:t>Kids say to me ‘Why do we learn languages’ because of Brexit type things – I battle against this all the time.  That’s why I think it’s really important for them. In year 9, they do all this baby stuff when they’re learning languages. So this is an ideal way of making it more grown up.  So I will be thinking about rejigging everything for next year. It has encouraged me to move away from the textbook. The one about the hurricane that went down well because they were doing it in geography at the time, so that was good because it was very topical obviously. They did enjoy it. It was something different for them. It’s more grown up than what they were doing. They do this sort of stuff in English and other subjects, why not in French?</a:t>
            </a:r>
          </a:p>
        </p:txBody>
      </p:sp>
      <p:sp>
        <p:nvSpPr>
          <p:cNvPr id="9" name="Speech Bubble: Rectangle with Corners Rounded 8">
            <a:extLst>
              <a:ext uri="{FF2B5EF4-FFF2-40B4-BE49-F238E27FC236}">
                <a16:creationId xmlns:a16="http://schemas.microsoft.com/office/drawing/2014/main" id="{50A04115-7CD5-4401-BA0F-097E366DF40B}"/>
              </a:ext>
            </a:extLst>
          </p:cNvPr>
          <p:cNvSpPr/>
          <p:nvPr/>
        </p:nvSpPr>
        <p:spPr>
          <a:xfrm>
            <a:off x="7848600" y="152399"/>
            <a:ext cx="3784600" cy="2781299"/>
          </a:xfrm>
          <a:prstGeom prst="wedgeRoundRectCallou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solidFill>
                  <a:schemeClr val="tx1"/>
                </a:solidFill>
              </a:rPr>
              <a:t>It was interesting to say how you feel in French rather than just describing things. It was nice to have a different way to learn grammar and vocab. What I liked was talking about how I feel – it’s more engaging.</a:t>
            </a:r>
          </a:p>
        </p:txBody>
      </p:sp>
    </p:spTree>
    <p:extLst>
      <p:ext uri="{BB962C8B-B14F-4D97-AF65-F5344CB8AC3E}">
        <p14:creationId xmlns:p14="http://schemas.microsoft.com/office/powerpoint/2010/main" val="2318652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281"/>
            <a:ext cx="10515600" cy="1325563"/>
          </a:xfrm>
        </p:spPr>
        <p:txBody>
          <a:bodyPr/>
          <a:lstStyle/>
          <a:p>
            <a:r>
              <a:rPr lang="en-GB" dirty="0"/>
              <a:t>Discuss</a:t>
            </a:r>
          </a:p>
        </p:txBody>
      </p:sp>
      <p:sp>
        <p:nvSpPr>
          <p:cNvPr id="3" name="Content Placeholder 2"/>
          <p:cNvSpPr>
            <a:spLocks noGrp="1"/>
          </p:cNvSpPr>
          <p:nvPr>
            <p:ph idx="1"/>
          </p:nvPr>
        </p:nvSpPr>
        <p:spPr>
          <a:xfrm>
            <a:off x="540470" y="1721929"/>
            <a:ext cx="10813330" cy="4351338"/>
          </a:xfrm>
        </p:spPr>
        <p:txBody>
          <a:bodyPr/>
          <a:lstStyle/>
          <a:p>
            <a:r>
              <a:rPr lang="en-GB" dirty="0"/>
              <a:t>What might we include in ‘literary and challenging texts’?</a:t>
            </a:r>
          </a:p>
          <a:p>
            <a:r>
              <a:rPr lang="en-GB" dirty="0"/>
              <a:t>In your opinion, is it important to use literary texts in your teaching? Why/why not?</a:t>
            </a:r>
          </a:p>
          <a:p>
            <a:r>
              <a:rPr lang="en-GB" dirty="0"/>
              <a:t>Are literary and challenging texts used much in your school?  If so, how successfully?</a:t>
            </a:r>
          </a:p>
          <a:p>
            <a:r>
              <a:rPr lang="en-GB" dirty="0"/>
              <a:t>In your school, how far do learners: </a:t>
            </a:r>
            <a:br>
              <a:rPr lang="en-GB" dirty="0"/>
            </a:br>
            <a:r>
              <a:rPr lang="en-GB" sz="2400" dirty="0"/>
              <a:t>(a) develop language and language skills from using literary texts; </a:t>
            </a:r>
            <a:br>
              <a:rPr lang="en-GB" sz="2400" dirty="0"/>
            </a:br>
            <a:r>
              <a:rPr lang="en-GB" sz="2400" dirty="0"/>
              <a:t>(b) enjoy reading literary texts; </a:t>
            </a:r>
            <a:br>
              <a:rPr lang="en-GB" sz="2400" dirty="0"/>
            </a:br>
            <a:r>
              <a:rPr lang="en-GB" sz="2400" dirty="0"/>
              <a:t>(c) have the necessary skills to comprehend literary texts?</a:t>
            </a:r>
          </a:p>
          <a:p>
            <a:endParaRPr lang="en-GB" dirty="0"/>
          </a:p>
        </p:txBody>
      </p:sp>
      <p:pic>
        <p:nvPicPr>
          <p:cNvPr id="4" name="Picture 3" descr="speech bubbles"/>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082451" y="94281"/>
            <a:ext cx="1717260" cy="1717260"/>
          </a:xfrm>
          <a:prstGeom prst="rect">
            <a:avLst/>
          </a:prstGeom>
        </p:spPr>
      </p:pic>
    </p:spTree>
    <p:extLst>
      <p:ext uri="{BB962C8B-B14F-4D97-AF65-F5344CB8AC3E}">
        <p14:creationId xmlns:p14="http://schemas.microsoft.com/office/powerpoint/2010/main" val="141000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016" y="288851"/>
            <a:ext cx="9802368" cy="621798"/>
          </a:xfrm>
        </p:spPr>
        <p:txBody>
          <a:bodyPr>
            <a:normAutofit fontScale="90000"/>
          </a:bodyPr>
          <a:lstStyle/>
          <a:p>
            <a:pPr algn="ctr"/>
            <a:r>
              <a:rPr lang="en-GB" sz="3600" dirty="0"/>
              <a:t>The research evidence available about using literary and other challenging texts</a:t>
            </a:r>
          </a:p>
        </p:txBody>
      </p:sp>
      <p:sp>
        <p:nvSpPr>
          <p:cNvPr id="3" name="Content Placeholder 2"/>
          <p:cNvSpPr>
            <a:spLocks noGrp="1"/>
          </p:cNvSpPr>
          <p:nvPr>
            <p:ph idx="1"/>
          </p:nvPr>
        </p:nvSpPr>
        <p:spPr>
          <a:xfrm>
            <a:off x="451104" y="1352295"/>
            <a:ext cx="11180064" cy="4792473"/>
          </a:xfrm>
        </p:spPr>
        <p:txBody>
          <a:bodyPr>
            <a:normAutofit lnSpcReduction="10000"/>
          </a:bodyPr>
          <a:lstStyle/>
          <a:p>
            <a:r>
              <a:rPr lang="en-GB" dirty="0"/>
              <a:t>National Curriculum (2014), new GCSE and A levels now emphasise use of authentic texts, including literary sources </a:t>
            </a:r>
          </a:p>
          <a:p>
            <a:r>
              <a:rPr lang="en-GB" dirty="0"/>
              <a:t>But, impact of using such materials on </a:t>
            </a:r>
            <a:r>
              <a:rPr lang="en-GB" i="1" dirty="0"/>
              <a:t>school</a:t>
            </a:r>
            <a:r>
              <a:rPr lang="en-GB" dirty="0"/>
              <a:t> learners’ motivational and </a:t>
            </a:r>
            <a:r>
              <a:rPr lang="en-GB" i="1" dirty="0"/>
              <a:t>language</a:t>
            </a:r>
            <a:r>
              <a:rPr lang="en-GB" dirty="0"/>
              <a:t> development has received little research attention </a:t>
            </a:r>
            <a:r>
              <a:rPr lang="en-GB" sz="1600" dirty="0"/>
              <a:t>(Paran, 2008)</a:t>
            </a:r>
          </a:p>
          <a:p>
            <a:pPr lvl="1"/>
            <a:r>
              <a:rPr lang="en-GB" dirty="0"/>
              <a:t>Most studies focus on adults, and on motivation rather than language development</a:t>
            </a:r>
          </a:p>
          <a:p>
            <a:r>
              <a:rPr lang="en-GB" b="1" dirty="0"/>
              <a:t>What kind </a:t>
            </a:r>
            <a:r>
              <a:rPr lang="en-GB" dirty="0"/>
              <a:t>of text? </a:t>
            </a:r>
          </a:p>
          <a:p>
            <a:pPr marL="457200" lvl="1" indent="0">
              <a:buNone/>
            </a:pPr>
            <a:r>
              <a:rPr lang="en-GB" dirty="0"/>
              <a:t>Almost no studies compare literary or authentic texts with more functional texts </a:t>
            </a:r>
            <a:r>
              <a:rPr lang="en-GB" sz="1600" dirty="0"/>
              <a:t>(Ellis &amp; </a:t>
            </a:r>
            <a:r>
              <a:rPr lang="en-GB" sz="1600" dirty="0" err="1"/>
              <a:t>Shintani</a:t>
            </a:r>
            <a:r>
              <a:rPr lang="en-GB" sz="1600" dirty="0"/>
              <a:t>, 2014; Paran, 2008)</a:t>
            </a:r>
          </a:p>
          <a:p>
            <a:r>
              <a:rPr lang="en-GB" b="1" dirty="0"/>
              <a:t>How</a:t>
            </a:r>
            <a:r>
              <a:rPr lang="en-GB" dirty="0"/>
              <a:t> to use the texts?</a:t>
            </a:r>
          </a:p>
          <a:p>
            <a:pPr lvl="1"/>
            <a:r>
              <a:rPr lang="en-GB" dirty="0"/>
              <a:t>Researchers agree that </a:t>
            </a:r>
            <a:r>
              <a:rPr lang="en-GB" b="1" dirty="0"/>
              <a:t>how</a:t>
            </a:r>
            <a:r>
              <a:rPr lang="en-GB" dirty="0"/>
              <a:t> texts are used is crucial, but debate the most appropriate form of deployment </a:t>
            </a:r>
            <a:r>
              <a:rPr lang="en-GB" sz="900" dirty="0"/>
              <a:t>(Paran, 2008) </a:t>
            </a:r>
          </a:p>
          <a:p>
            <a:pPr marL="457200" lvl="1" indent="0">
              <a:buNone/>
            </a:pPr>
            <a:r>
              <a:rPr lang="en-GB" dirty="0"/>
              <a:t>e.g., does a ‘language’ or a ‘personal’ focus have most benefits?</a:t>
            </a:r>
          </a:p>
          <a:p>
            <a:endParaRPr lang="en-GB" dirty="0"/>
          </a:p>
        </p:txBody>
      </p:sp>
    </p:spTree>
    <p:extLst>
      <p:ext uri="{BB962C8B-B14F-4D97-AF65-F5344CB8AC3E}">
        <p14:creationId xmlns:p14="http://schemas.microsoft.com/office/powerpoint/2010/main" val="197755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281"/>
            <a:ext cx="11070406" cy="905463"/>
          </a:xfrm>
        </p:spPr>
        <p:txBody>
          <a:bodyPr/>
          <a:lstStyle/>
          <a:p>
            <a:r>
              <a:rPr lang="en-GB" b="1" dirty="0"/>
              <a:t>Rationale</a:t>
            </a:r>
            <a:r>
              <a:rPr lang="en-GB" dirty="0"/>
              <a:t> (1) </a:t>
            </a:r>
            <a:r>
              <a:rPr lang="en-GB" sz="2800" i="1" dirty="0"/>
              <a:t>Motivation – culture &amp; interesting content</a:t>
            </a:r>
          </a:p>
        </p:txBody>
      </p:sp>
      <p:sp>
        <p:nvSpPr>
          <p:cNvPr id="3" name="Content Placeholder 2"/>
          <p:cNvSpPr>
            <a:spLocks noGrp="1"/>
          </p:cNvSpPr>
          <p:nvPr>
            <p:ph idx="1"/>
          </p:nvPr>
        </p:nvSpPr>
        <p:spPr>
          <a:xfrm>
            <a:off x="283394" y="1166842"/>
            <a:ext cx="7699626" cy="4977104"/>
          </a:xfrm>
        </p:spPr>
        <p:txBody>
          <a:bodyPr>
            <a:normAutofit fontScale="92500" lnSpcReduction="20000"/>
          </a:bodyPr>
          <a:lstStyle/>
          <a:p>
            <a:r>
              <a:rPr lang="en-GB" dirty="0"/>
              <a:t>Lack of interest and low self-efficacy predict dropping MFL </a:t>
            </a:r>
            <a:r>
              <a:rPr lang="en-GB" sz="1700" dirty="0"/>
              <a:t>(Graham, 2002)</a:t>
            </a:r>
          </a:p>
          <a:p>
            <a:r>
              <a:rPr lang="en-GB" dirty="0"/>
              <a:t>Learners motivated by intrinsic interest, including interest in L2 culture </a:t>
            </a:r>
            <a:r>
              <a:rPr lang="en-GB" sz="1700" dirty="0"/>
              <a:t>(Fisher, 2001; Graham, 2002, 2004, 2018; </a:t>
            </a:r>
            <a:r>
              <a:rPr lang="en-GB" sz="1700" dirty="0">
                <a:hlinkClick r:id="rId3"/>
              </a:rPr>
              <a:t>Graham et al., 2016</a:t>
            </a:r>
            <a:r>
              <a:rPr lang="en-GB" sz="1700" dirty="0"/>
              <a:t>) </a:t>
            </a:r>
            <a:endParaRPr lang="en-GB" dirty="0"/>
          </a:p>
          <a:p>
            <a:r>
              <a:rPr lang="en-GB" dirty="0"/>
              <a:t>Primary to secondary transition can see less focus on L2 culture – and this transition phase also associated with reduced intrinsic motivation </a:t>
            </a:r>
            <a:r>
              <a:rPr lang="en-GB" sz="1700" dirty="0"/>
              <a:t>(</a:t>
            </a:r>
            <a:r>
              <a:rPr lang="en-GB" sz="1700" dirty="0">
                <a:hlinkClick r:id="rId3"/>
              </a:rPr>
              <a:t>Graham et al., 2016</a:t>
            </a:r>
            <a:r>
              <a:rPr lang="en-GB" sz="1700" dirty="0"/>
              <a:t>)</a:t>
            </a:r>
          </a:p>
          <a:p>
            <a:r>
              <a:rPr lang="en-GB" dirty="0"/>
              <a:t>“Personal relevance”, “perceptions of lessons” and “ease of learning” key for choosing to study a GCSE </a:t>
            </a:r>
            <a:r>
              <a:rPr lang="en-GB" sz="1700" dirty="0">
                <a:hlinkClick r:id="rId4"/>
              </a:rPr>
              <a:t>(Taylor and Marsden, 2014) </a:t>
            </a:r>
            <a:endParaRPr lang="en-GB" sz="1700" dirty="0"/>
          </a:p>
          <a:p>
            <a:r>
              <a:rPr lang="en-GB" dirty="0"/>
              <a:t>Can using literary or challenging texts increase ‘personal relevance, perceptions and sense of achievement? </a:t>
            </a:r>
          </a:p>
          <a:p>
            <a:pPr marL="0" indent="0">
              <a:buNone/>
            </a:pPr>
            <a:endParaRPr lang="en-GB" dirty="0"/>
          </a:p>
          <a:p>
            <a:endParaRPr lang="en-GB" dirty="0"/>
          </a:p>
        </p:txBody>
      </p:sp>
      <p:sp>
        <p:nvSpPr>
          <p:cNvPr id="4" name="Text Box 8">
            <a:extLst>
              <a:ext uri="{FF2B5EF4-FFF2-40B4-BE49-F238E27FC236}">
                <a16:creationId xmlns:a16="http://schemas.microsoft.com/office/drawing/2014/main" id="{27575506-A6D0-4619-B5B1-B43867FBA13B}"/>
              </a:ext>
            </a:extLst>
          </p:cNvPr>
          <p:cNvSpPr txBox="1">
            <a:spLocks noChangeArrowheads="1"/>
          </p:cNvSpPr>
          <p:nvPr/>
        </p:nvSpPr>
        <p:spPr bwMode="auto">
          <a:xfrm>
            <a:off x="8140700" y="1166842"/>
            <a:ext cx="3767906" cy="3785652"/>
          </a:xfrm>
          <a:prstGeom prst="rect">
            <a:avLst/>
          </a:prstGeom>
          <a:solidFill>
            <a:srgbClr val="FFF4EF">
              <a:alpha val="52940"/>
            </a:srgb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600" dirty="0">
                <a:solidFill>
                  <a:prstClr val="black"/>
                </a:solidFill>
                <a:latin typeface="Century Gothic" panose="020B0502020202020204" pitchFamily="34" charset="0"/>
                <a:cs typeface="Calibri" panose="020F0502020204030204" pitchFamily="34" charset="0"/>
              </a:rPr>
              <a:t>“</a:t>
            </a:r>
            <a:r>
              <a:rPr lang="en-GB" altLang="en-US" sz="1600" b="1" dirty="0">
                <a:solidFill>
                  <a:srgbClr val="EE6000"/>
                </a:solidFill>
                <a:latin typeface="Century Gothic" panose="020B0502020202020204" pitchFamily="34" charset="0"/>
                <a:cs typeface="Calibri" panose="020F0502020204030204" pitchFamily="34" charset="0"/>
              </a:rPr>
              <a:t>If we want England’s children to get better at reading and to do more of it, we have to give them a diet that is attractive, nutritious and satisfying.  </a:t>
            </a:r>
            <a:r>
              <a:rPr lang="en-GB" altLang="en-US" sz="1600" dirty="0">
                <a:solidFill>
                  <a:srgbClr val="002060"/>
                </a:solidFill>
                <a:latin typeface="Century Gothic" panose="020B0502020202020204" pitchFamily="34" charset="0"/>
                <a:cs typeface="Calibri" panose="020F0502020204030204" pitchFamily="34" charset="0"/>
              </a:rPr>
              <a:t>Restricting them to an unbalanced diet, the thin gruel of a phonics-dominated approach, is a recipe for lowering standards and turning children against the written word. (…)  </a:t>
            </a:r>
            <a:r>
              <a:rPr lang="en-GB" altLang="en-US" sz="1600" b="1" dirty="0">
                <a:solidFill>
                  <a:srgbClr val="EE6000"/>
                </a:solidFill>
                <a:latin typeface="Century Gothic" panose="020B0502020202020204" pitchFamily="34" charset="0"/>
                <a:cs typeface="Calibri" panose="020F0502020204030204" pitchFamily="34" charset="0"/>
              </a:rPr>
              <a:t>Children certainly need instruction in the techniques, but they only become </a:t>
            </a:r>
            <a:r>
              <a:rPr lang="en-GB" altLang="en-US" sz="1600" b="1" u="sng" dirty="0">
                <a:solidFill>
                  <a:srgbClr val="EE6000"/>
                </a:solidFill>
                <a:latin typeface="Century Gothic" panose="020B0502020202020204" pitchFamily="34" charset="0"/>
                <a:cs typeface="Calibri" panose="020F0502020204030204" pitchFamily="34" charset="0"/>
              </a:rPr>
              <a:t>effective </a:t>
            </a:r>
            <a:r>
              <a:rPr lang="en-GB" altLang="en-US" sz="1600" b="1" dirty="0">
                <a:solidFill>
                  <a:srgbClr val="EE6000"/>
                </a:solidFill>
                <a:latin typeface="Century Gothic" panose="020B0502020202020204" pitchFamily="34" charset="0"/>
                <a:cs typeface="Calibri" panose="020F0502020204030204" pitchFamily="34" charset="0"/>
              </a:rPr>
              <a:t>and </a:t>
            </a:r>
            <a:r>
              <a:rPr lang="en-GB" altLang="en-US" sz="1600" b="1" u="sng" dirty="0">
                <a:solidFill>
                  <a:srgbClr val="EE6000"/>
                </a:solidFill>
                <a:latin typeface="Century Gothic" panose="020B0502020202020204" pitchFamily="34" charset="0"/>
                <a:cs typeface="Calibri" panose="020F0502020204030204" pitchFamily="34" charset="0"/>
              </a:rPr>
              <a:t>committed</a:t>
            </a:r>
            <a:r>
              <a:rPr lang="en-GB" altLang="en-US" sz="1600" b="1" dirty="0">
                <a:solidFill>
                  <a:srgbClr val="EE6000"/>
                </a:solidFill>
                <a:latin typeface="Century Gothic" panose="020B0502020202020204" pitchFamily="34" charset="0"/>
                <a:cs typeface="Calibri" panose="020F0502020204030204" pitchFamily="34" charset="0"/>
              </a:rPr>
              <a:t> readers through reading texts that interest them</a:t>
            </a:r>
            <a:r>
              <a:rPr lang="en-GB" altLang="en-US" sz="1600" dirty="0">
                <a:solidFill>
                  <a:srgbClr val="002060"/>
                </a:solidFill>
                <a:latin typeface="Century Gothic" panose="020B0502020202020204" pitchFamily="34" charset="0"/>
                <a:cs typeface="Calibri" panose="020F0502020204030204" pitchFamily="34" charset="0"/>
              </a:rPr>
              <a:t>” </a:t>
            </a:r>
          </a:p>
          <a:p>
            <a:pPr algn="r">
              <a:spcBef>
                <a:spcPct val="0"/>
              </a:spcBef>
              <a:buFontTx/>
              <a:buNone/>
            </a:pPr>
            <a:r>
              <a:rPr lang="en-GB" altLang="en-US" sz="1600" dirty="0">
                <a:solidFill>
                  <a:srgbClr val="002060"/>
                </a:solidFill>
                <a:latin typeface="Century Gothic" panose="020B0502020202020204" pitchFamily="34" charset="0"/>
                <a:cs typeface="Calibri" panose="020F0502020204030204" pitchFamily="34" charset="0"/>
              </a:rPr>
              <a:t>(Dombey, 2010:13)</a:t>
            </a:r>
          </a:p>
        </p:txBody>
      </p:sp>
    </p:spTree>
    <p:extLst>
      <p:ext uri="{BB962C8B-B14F-4D97-AF65-F5344CB8AC3E}">
        <p14:creationId xmlns:p14="http://schemas.microsoft.com/office/powerpoint/2010/main" val="364494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F2FD4-B3F5-494A-ADBD-185C9D9149B9}"/>
              </a:ext>
            </a:extLst>
          </p:cNvPr>
          <p:cNvSpPr>
            <a:spLocks noGrp="1"/>
          </p:cNvSpPr>
          <p:nvPr>
            <p:ph type="title"/>
          </p:nvPr>
        </p:nvSpPr>
        <p:spPr>
          <a:xfrm>
            <a:off x="660697" y="269318"/>
            <a:ext cx="10778447" cy="642014"/>
          </a:xfrm>
        </p:spPr>
        <p:txBody>
          <a:bodyPr>
            <a:normAutofit fontScale="90000"/>
          </a:bodyPr>
          <a:lstStyle/>
          <a:p>
            <a:r>
              <a:rPr lang="en-GB" b="1" dirty="0"/>
              <a:t>Rationale</a:t>
            </a:r>
            <a:r>
              <a:rPr lang="en-GB" dirty="0"/>
              <a:t> (2) </a:t>
            </a:r>
            <a:r>
              <a:rPr lang="en-GB" sz="4000" i="1" dirty="0"/>
              <a:t>Motivation  - affect &amp; emotions</a:t>
            </a:r>
            <a:endParaRPr lang="en-GB" sz="4000" dirty="0"/>
          </a:p>
        </p:txBody>
      </p:sp>
      <p:sp>
        <p:nvSpPr>
          <p:cNvPr id="7" name="TextBox 5">
            <a:extLst>
              <a:ext uri="{FF2B5EF4-FFF2-40B4-BE49-F238E27FC236}">
                <a16:creationId xmlns:a16="http://schemas.microsoft.com/office/drawing/2014/main" id="{C5D72282-57A3-4B8D-9DC1-10D2169624B9}"/>
              </a:ext>
            </a:extLst>
          </p:cNvPr>
          <p:cNvSpPr txBox="1"/>
          <p:nvPr/>
        </p:nvSpPr>
        <p:spPr>
          <a:xfrm>
            <a:off x="362060" y="1008868"/>
            <a:ext cx="6924780" cy="4517680"/>
          </a:xfrm>
          <a:prstGeom prst="rect">
            <a:avLst/>
          </a:prstGeom>
          <a:noFill/>
        </p:spPr>
        <p:txBody>
          <a:bodyPr wrap="square" rtlCol="0">
            <a:noAutofit/>
          </a:bodyPr>
          <a:lstStyle/>
          <a:p>
            <a:pPr marL="342900" indent="-342900">
              <a:buFont typeface="Arial" panose="020B0604020202020204" pitchFamily="34" charset="0"/>
              <a:buChar char="•"/>
              <a:tabLst>
                <a:tab pos="457200" algn="l"/>
              </a:tabLst>
            </a:pPr>
            <a:r>
              <a:rPr lang="en-GB" sz="24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Emotions and enjoyment closely linked </a:t>
            </a:r>
            <a:r>
              <a:rPr lang="en-GB" sz="16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a:t>
            </a:r>
            <a:r>
              <a:rPr lang="en-US" sz="1600" dirty="0" err="1">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Dewaele</a:t>
            </a:r>
            <a:r>
              <a:rPr lang="en-US" sz="16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 </a:t>
            </a:r>
            <a:r>
              <a:rPr lang="en-US" sz="1600" dirty="0" err="1">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Witney</a:t>
            </a:r>
            <a:r>
              <a:rPr lang="en-US" sz="16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 Saito, &amp; </a:t>
            </a:r>
            <a:r>
              <a:rPr lang="en-US" sz="1600" dirty="0" err="1">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Dewaele</a:t>
            </a:r>
            <a:r>
              <a:rPr lang="en-US" sz="16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 2017)</a:t>
            </a:r>
          </a:p>
          <a:p>
            <a:pPr marL="342900" indent="-342900">
              <a:buFont typeface="Arial" panose="020B0604020202020204" pitchFamily="34" charset="0"/>
              <a:buChar char="•"/>
              <a:tabLst>
                <a:tab pos="457200" algn="l"/>
              </a:tabLst>
            </a:pPr>
            <a:r>
              <a:rPr lang="en-GB" sz="24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Self-efficacy for “expressing thoughts and feelings” and “understanding authentic materials” predict taking a language GCSE </a:t>
            </a:r>
            <a:r>
              <a:rPr lang="en-GB"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(Graham, 2018)</a:t>
            </a:r>
          </a:p>
          <a:p>
            <a:pPr marL="342900" indent="-342900">
              <a:buFont typeface="Arial" panose="020B0604020202020204" pitchFamily="34" charset="0"/>
              <a:buChar char="•"/>
              <a:tabLst>
                <a:tab pos="457200" algn="l"/>
              </a:tabLst>
            </a:pPr>
            <a:r>
              <a:rPr lang="en-US" sz="24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Literature and authentic texts provide opportunities for </a:t>
            </a:r>
            <a:r>
              <a:rPr lang="en-GB" sz="24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emotion, empathy, intercultural understanding and creativity </a:t>
            </a:r>
            <a:r>
              <a:rPr lang="en-GB" sz="16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(Duff &amp; Malley, 1990; Malley, 1989), </a:t>
            </a:r>
            <a:r>
              <a:rPr lang="en-GB" sz="24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and so lead to more interaction </a:t>
            </a:r>
            <a:r>
              <a:rPr lang="en-GB"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(Kim, 2004)</a:t>
            </a:r>
          </a:p>
          <a:p>
            <a:pPr marL="800100" lvl="1" indent="-342900">
              <a:buFont typeface="Arial" panose="020B0604020202020204" pitchFamily="34" charset="0"/>
              <a:buChar char="•"/>
              <a:tabLst>
                <a:tab pos="457200" algn="l"/>
              </a:tabLst>
            </a:pPr>
            <a:r>
              <a:rPr lang="en-GB" sz="2400"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but not always! </a:t>
            </a:r>
            <a:r>
              <a:rPr lang="en-GB" dirty="0">
                <a:solidFill>
                  <a:srgbClr val="4472C4">
                    <a:lumMod val="50000"/>
                  </a:srgbClr>
                </a:solidFill>
                <a:latin typeface="Century Gothic" panose="020B0502020202020204" pitchFamily="34" charset="0"/>
                <a:ea typeface="Times New Roman" panose="02020603050405020304" pitchFamily="18" charset="0"/>
                <a:cs typeface="Calibri" panose="020F0502020204030204" pitchFamily="34" charset="0"/>
              </a:rPr>
              <a:t>(</a:t>
            </a:r>
            <a:r>
              <a:rPr lang="en-GB" dirty="0">
                <a:solidFill>
                  <a:srgbClr val="4472C4">
                    <a:lumMod val="50000"/>
                  </a:srgbClr>
                </a:solidFill>
                <a:latin typeface="Century Gothic" panose="020B0502020202020204" pitchFamily="34" charset="0"/>
                <a:cs typeface="Calibri" panose="020F0502020204030204" pitchFamily="34" charset="0"/>
              </a:rPr>
              <a:t>Donato &amp; Brooks, 2004; Nguyen, 2016) </a:t>
            </a:r>
          </a:p>
          <a:p>
            <a:pPr marL="342900" indent="-342900">
              <a:buFont typeface="Arial" panose="020B0604020202020204" pitchFamily="34" charset="0"/>
              <a:buChar char="•"/>
              <a:tabLst>
                <a:tab pos="457200" algn="l"/>
              </a:tabLst>
            </a:pPr>
            <a:r>
              <a:rPr lang="en-GB" sz="2400" b="1" u="sng" dirty="0">
                <a:solidFill>
                  <a:srgbClr val="EE6000"/>
                </a:solidFill>
                <a:latin typeface="Century Gothic" panose="020B0502020202020204" pitchFamily="34" charset="0"/>
                <a:cs typeface="Calibri" panose="020F0502020204030204" pitchFamily="34" charset="0"/>
              </a:rPr>
              <a:t>How</a:t>
            </a:r>
            <a:r>
              <a:rPr lang="en-GB" sz="2400" dirty="0">
                <a:solidFill>
                  <a:srgbClr val="EE6000"/>
                </a:solidFill>
                <a:latin typeface="Century Gothic" panose="020B0502020202020204" pitchFamily="34" charset="0"/>
                <a:cs typeface="Calibri" panose="020F0502020204030204" pitchFamily="34" charset="0"/>
              </a:rPr>
              <a:t> literary and authentic texts are used is crucial (Ellis &amp; </a:t>
            </a:r>
            <a:r>
              <a:rPr lang="en-GB" sz="2400" dirty="0" err="1">
                <a:solidFill>
                  <a:srgbClr val="EE6000"/>
                </a:solidFill>
                <a:latin typeface="Century Gothic" panose="020B0502020202020204" pitchFamily="34" charset="0"/>
                <a:cs typeface="Calibri" panose="020F0502020204030204" pitchFamily="34" charset="0"/>
              </a:rPr>
              <a:t>Shintani</a:t>
            </a:r>
            <a:r>
              <a:rPr lang="en-GB" sz="2400" dirty="0">
                <a:solidFill>
                  <a:srgbClr val="EE6000"/>
                </a:solidFill>
                <a:latin typeface="Century Gothic" panose="020B0502020202020204" pitchFamily="34" charset="0"/>
                <a:cs typeface="Calibri" panose="020F0502020204030204" pitchFamily="34" charset="0"/>
              </a:rPr>
              <a:t>, 2014; Paran, 2008)</a:t>
            </a:r>
          </a:p>
        </p:txBody>
      </p:sp>
      <p:sp>
        <p:nvSpPr>
          <p:cNvPr id="4" name="Content Placeholder 3">
            <a:extLst>
              <a:ext uri="{FF2B5EF4-FFF2-40B4-BE49-F238E27FC236}">
                <a16:creationId xmlns:a16="http://schemas.microsoft.com/office/drawing/2014/main" id="{69F4D9DA-BDF3-4D2E-BB78-28D28D08F408}"/>
              </a:ext>
            </a:extLst>
          </p:cNvPr>
          <p:cNvSpPr>
            <a:spLocks noGrp="1"/>
          </p:cNvSpPr>
          <p:nvPr>
            <p:ph idx="1"/>
          </p:nvPr>
        </p:nvSpPr>
        <p:spPr>
          <a:xfrm>
            <a:off x="7620000" y="1167364"/>
            <a:ext cx="4242816" cy="3441212"/>
          </a:xfrm>
          <a:prstGeom prst="wedgeRoundRectCallout">
            <a:avLst>
              <a:gd name="adj1" fmla="val -7011"/>
              <a:gd name="adj2" fmla="val 68488"/>
              <a:gd name="adj3" fmla="val 16667"/>
            </a:avLst>
          </a:prstGeom>
          <a:solidFill>
            <a:srgbClr val="FFF4E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indent="0">
              <a:spcBef>
                <a:spcPts val="0"/>
              </a:spcBef>
              <a:buNone/>
              <a:defRPr/>
            </a:pPr>
            <a:endParaRPr lang="en-GB" sz="2000" b="1" dirty="0">
              <a:solidFill>
                <a:srgbClr val="FF0000"/>
              </a:solidFill>
            </a:endParaRPr>
          </a:p>
          <a:p>
            <a:pPr marL="0" indent="0">
              <a:spcBef>
                <a:spcPts val="0"/>
              </a:spcBef>
              <a:buNone/>
              <a:defRPr/>
            </a:pPr>
            <a:r>
              <a:rPr lang="en-GB" sz="2000" b="1" dirty="0">
                <a:solidFill>
                  <a:srgbClr val="EE6000"/>
                </a:solidFill>
                <a:latin typeface="Century Gothic" panose="020B0502020202020204" pitchFamily="34" charset="0"/>
              </a:rPr>
              <a:t>“the emotional component is too often ignored, resulting in relatively emotion-free (and therefore often boring) classroom sessions (…) that require little emotional investment and therefore little potential for unpredictability, outbursts, surprise, risk-taking, embarrassment, anxiety ... and enjoyment.</a:t>
            </a:r>
          </a:p>
          <a:p>
            <a:pPr algn="ctr" eaLnBrk="1" fontAlgn="auto" hangingPunct="1">
              <a:spcBef>
                <a:spcPts val="0"/>
              </a:spcBef>
              <a:spcAft>
                <a:spcPts val="0"/>
              </a:spcAft>
              <a:defRPr/>
            </a:pPr>
            <a:endParaRPr lang="en-GB" sz="1800" b="1" dirty="0">
              <a:solidFill>
                <a:srgbClr val="002060"/>
              </a:solidFill>
              <a:cs typeface="Calibri" panose="020F0502020204030204" pitchFamily="34" charset="0"/>
            </a:endParaRPr>
          </a:p>
        </p:txBody>
      </p:sp>
      <p:sp>
        <p:nvSpPr>
          <p:cNvPr id="5" name="TextBox 4">
            <a:extLst>
              <a:ext uri="{FF2B5EF4-FFF2-40B4-BE49-F238E27FC236}">
                <a16:creationId xmlns:a16="http://schemas.microsoft.com/office/drawing/2014/main" id="{CAB1145C-2C86-400A-8046-AB703B9745AC}"/>
              </a:ext>
            </a:extLst>
          </p:cNvPr>
          <p:cNvSpPr txBox="1"/>
          <p:nvPr/>
        </p:nvSpPr>
        <p:spPr>
          <a:xfrm>
            <a:off x="9212631" y="5242560"/>
            <a:ext cx="2650185" cy="369332"/>
          </a:xfrm>
          <a:prstGeom prst="rect">
            <a:avLst/>
          </a:prstGeom>
          <a:noFill/>
        </p:spPr>
        <p:txBody>
          <a:bodyPr wrap="square" rtlCol="0">
            <a:spAutoFit/>
          </a:bodyPr>
          <a:lstStyle/>
          <a:p>
            <a:r>
              <a:rPr lang="en-GB" dirty="0" err="1">
                <a:solidFill>
                  <a:srgbClr val="4472C4">
                    <a:lumMod val="50000"/>
                  </a:srgbClr>
                </a:solidFill>
                <a:latin typeface="Century Gothic" panose="020B0502020202020204" pitchFamily="34" charset="0"/>
              </a:rPr>
              <a:t>Dewaele</a:t>
            </a:r>
            <a:r>
              <a:rPr lang="en-GB" dirty="0">
                <a:solidFill>
                  <a:srgbClr val="4472C4">
                    <a:lumMod val="50000"/>
                  </a:srgbClr>
                </a:solidFill>
                <a:latin typeface="Century Gothic" panose="020B0502020202020204" pitchFamily="34" charset="0"/>
              </a:rPr>
              <a:t>, 2015, p.13</a:t>
            </a:r>
          </a:p>
        </p:txBody>
      </p:sp>
    </p:spTree>
    <p:extLst>
      <p:ext uri="{BB962C8B-B14F-4D97-AF65-F5344CB8AC3E}">
        <p14:creationId xmlns:p14="http://schemas.microsoft.com/office/powerpoint/2010/main" val="128087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70D26A-7FE7-43A3-B903-9736B71610EF}"/>
              </a:ext>
            </a:extLst>
          </p:cNvPr>
          <p:cNvSpPr txBox="1"/>
          <p:nvPr/>
        </p:nvSpPr>
        <p:spPr>
          <a:xfrm>
            <a:off x="529587" y="1121526"/>
            <a:ext cx="10563367" cy="4832092"/>
          </a:xfrm>
          <a:prstGeom prst="rect">
            <a:avLst/>
          </a:prstGeom>
          <a:noFill/>
        </p:spPr>
        <p:txBody>
          <a:bodyPr wrap="square" rtlCol="0">
            <a:spAutoFit/>
          </a:bodyPr>
          <a:lstStyle/>
          <a:p>
            <a:endParaRPr lang="en-GB" sz="4400" dirty="0">
              <a:solidFill>
                <a:srgbClr val="4472C4">
                  <a:lumMod val="50000"/>
                </a:srgbClr>
              </a:solidFill>
              <a:latin typeface="Century Gothic" panose="020B0502020202020204" pitchFamily="34" charset="0"/>
            </a:endParaRPr>
          </a:p>
          <a:p>
            <a:r>
              <a:rPr lang="en-GB" sz="4400" dirty="0">
                <a:solidFill>
                  <a:srgbClr val="4472C4">
                    <a:lumMod val="50000"/>
                  </a:srgbClr>
                </a:solidFill>
                <a:latin typeface="Century Gothic" panose="020B0502020202020204" pitchFamily="34" charset="0"/>
              </a:rPr>
              <a:t>What about learning outcomes?  What is learnt through using literary or authentic texts? </a:t>
            </a:r>
          </a:p>
          <a:p>
            <a:endParaRPr lang="en-GB" sz="4400" dirty="0">
              <a:solidFill>
                <a:srgbClr val="4472C4">
                  <a:lumMod val="50000"/>
                </a:srgbClr>
              </a:solidFill>
              <a:latin typeface="Century Gothic" panose="020B0502020202020204" pitchFamily="34" charset="0"/>
            </a:endParaRPr>
          </a:p>
          <a:p>
            <a:r>
              <a:rPr lang="en-GB" sz="4400" dirty="0">
                <a:solidFill>
                  <a:srgbClr val="4472C4">
                    <a:lumMod val="50000"/>
                  </a:srgbClr>
                </a:solidFill>
                <a:latin typeface="Century Gothic" panose="020B0502020202020204" pitchFamily="34" charset="0"/>
              </a:rPr>
              <a:t>Handout 1: Research summary </a:t>
            </a:r>
            <a:r>
              <a:rPr lang="en-GB" sz="4400" dirty="0">
                <a:solidFill>
                  <a:srgbClr val="4472C4">
                    <a:lumMod val="50000"/>
                  </a:srgbClr>
                </a:solidFill>
                <a:latin typeface="Century Gothic" panose="020B0502020202020204" pitchFamily="34" charset="0"/>
                <a:hlinkClick r:id="rId3"/>
              </a:rPr>
              <a:t>Paran (2008)</a:t>
            </a:r>
            <a:endParaRPr lang="en-GB" sz="4400" dirty="0">
              <a:solidFill>
                <a:srgbClr val="4472C4">
                  <a:lumMod val="50000"/>
                </a:srgbClr>
              </a:solidFill>
              <a:latin typeface="Century Gothic" panose="020B0502020202020204" pitchFamily="34" charset="0"/>
            </a:endParaRPr>
          </a:p>
        </p:txBody>
      </p:sp>
      <p:pic>
        <p:nvPicPr>
          <p:cNvPr id="3" name="Picture 2" descr="speech bubbles">
            <a:extLst>
              <a:ext uri="{FF2B5EF4-FFF2-40B4-BE49-F238E27FC236}">
                <a16:creationId xmlns:a16="http://schemas.microsoft.com/office/drawing/2014/main" id="{2B9BF65B-140D-462F-A85A-E98A2EA2EB07}"/>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082451" y="94281"/>
            <a:ext cx="1717260" cy="1717260"/>
          </a:xfrm>
          <a:prstGeom prst="rect">
            <a:avLst/>
          </a:prstGeom>
        </p:spPr>
      </p:pic>
      <p:sp>
        <p:nvSpPr>
          <p:cNvPr id="4" name="Title 3"/>
          <p:cNvSpPr>
            <a:spLocks noGrp="1"/>
          </p:cNvSpPr>
          <p:nvPr>
            <p:ph type="title"/>
          </p:nvPr>
        </p:nvSpPr>
        <p:spPr>
          <a:xfrm>
            <a:off x="577354" y="290129"/>
            <a:ext cx="10515600" cy="1325563"/>
          </a:xfrm>
        </p:spPr>
        <p:txBody>
          <a:bodyPr>
            <a:normAutofit fontScale="90000"/>
          </a:bodyPr>
          <a:lstStyle/>
          <a:p>
            <a:pPr lvl="0">
              <a:lnSpc>
                <a:spcPct val="100000"/>
              </a:lnSpc>
              <a:spcBef>
                <a:spcPts val="0"/>
              </a:spcBef>
            </a:pPr>
            <a:r>
              <a:rPr lang="en-GB" dirty="0">
                <a:solidFill>
                  <a:srgbClr val="4472C4">
                    <a:lumMod val="50000"/>
                  </a:srgbClr>
                </a:solidFill>
                <a:ea typeface="+mn-ea"/>
                <a:cs typeface="+mn-cs"/>
              </a:rPr>
              <a:t>Discuss</a:t>
            </a:r>
            <a:br>
              <a:rPr lang="en-GB" dirty="0">
                <a:solidFill>
                  <a:srgbClr val="4472C4">
                    <a:lumMod val="50000"/>
                  </a:srgbClr>
                </a:solidFill>
                <a:ea typeface="+mn-ea"/>
                <a:cs typeface="+mn-cs"/>
              </a:rPr>
            </a:br>
            <a:endParaRPr lang="en-GB" dirty="0"/>
          </a:p>
        </p:txBody>
      </p:sp>
    </p:spTree>
    <p:extLst>
      <p:ext uri="{BB962C8B-B14F-4D97-AF65-F5344CB8AC3E}">
        <p14:creationId xmlns:p14="http://schemas.microsoft.com/office/powerpoint/2010/main" val="21973626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5376</TotalTime>
  <Words>8829</Words>
  <Application>Microsoft Office PowerPoint</Application>
  <PresentationFormat>Widescreen</PresentationFormat>
  <Paragraphs>579</Paragraphs>
  <Slides>42</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华文仿宋</vt:lpstr>
      <vt:lpstr>Arial</vt:lpstr>
      <vt:lpstr>Calibri</vt:lpstr>
      <vt:lpstr>Century Gothic</vt:lpstr>
      <vt:lpstr>Times New Roman</vt:lpstr>
      <vt:lpstr>Tw Cen MT</vt:lpstr>
      <vt:lpstr>Wingdings</vt:lpstr>
      <vt:lpstr>1_Office Theme</vt:lpstr>
      <vt:lpstr>Meaningful practice II: </vt:lpstr>
      <vt:lpstr>Literary and other challenging texts</vt:lpstr>
      <vt:lpstr>Key questions addressed in the session</vt:lpstr>
      <vt:lpstr>Pedagogy Review</vt:lpstr>
      <vt:lpstr>Discuss</vt:lpstr>
      <vt:lpstr>The research evidence available about using literary and other challenging texts</vt:lpstr>
      <vt:lpstr>Rationale (1) Motivation – culture &amp; interesting content</vt:lpstr>
      <vt:lpstr>Rationale (2) Motivation  - affect &amp; emotions</vt:lpstr>
      <vt:lpstr>Discuss </vt:lpstr>
      <vt:lpstr>Linguistic outcomes </vt:lpstr>
      <vt:lpstr>Linguistic outcomes </vt:lpstr>
      <vt:lpstr>Rationale (3) “Incidental” vocabulary learning through reading and listening (‘picking up’ words when reading for whole meaning)</vt:lpstr>
      <vt:lpstr>Incidental vocabulary learning (cont’d)</vt:lpstr>
      <vt:lpstr>‘Noticing’ features essential for learning,  but benefits from help</vt:lpstr>
      <vt:lpstr>Rationale (4): Increasing the ‘Involvement Load’ (Laufer and Hustijn, 2001; Huang, Willson, &amp; Eslami, 2012)</vt:lpstr>
      <vt:lpstr>What does this look like in practice? Different involvement loads – which is the higher in each case?</vt:lpstr>
      <vt:lpstr>Another example</vt:lpstr>
      <vt:lpstr>Example of working with challenging texts with Year 9 learners: Linguistic creativity in language learning</vt:lpstr>
      <vt:lpstr>Two approaches to working with texts</vt:lpstr>
      <vt:lpstr>Key findings: Challenging texts can help vocabulary and pupils enjoy the texts</vt:lpstr>
      <vt:lpstr>Discuss</vt:lpstr>
      <vt:lpstr>Summary so far</vt:lpstr>
      <vt:lpstr>Key questions</vt:lpstr>
      <vt:lpstr>Some conditions for effective use of challenging texts:  Learning how to comprehend</vt:lpstr>
      <vt:lpstr>Ability to understand &amp; respond to written &amp; spoken texts  </vt:lpstr>
      <vt:lpstr>Simpler text and/or learner with greater linguistic knowledge   </vt:lpstr>
      <vt:lpstr>How do KS3 learners read challenging texts? Erler (2003)</vt:lpstr>
      <vt:lpstr>Is it useful to teach comprehension strategies?</vt:lpstr>
      <vt:lpstr>When texts are linguistically challenging, strategies can be taught and be helpful </vt:lpstr>
      <vt:lpstr>Strategy combinations and self-regulation were vital</vt:lpstr>
      <vt:lpstr>French Language Education: Unlocking Reading (FLEUR) Woore et al. (2018)</vt:lpstr>
      <vt:lpstr>Greatest improvement in ‘self-efficacy’(= reported confidence in own ability) for reading challenging texts for learners starting Year 7 with low general academic attainment and low French attainment </vt:lpstr>
      <vt:lpstr>Text engagement regulatory reading strategies </vt:lpstr>
      <vt:lpstr>Key questions</vt:lpstr>
      <vt:lpstr>Pause for reflection! </vt:lpstr>
      <vt:lpstr>Summary of key points from research (1)  </vt:lpstr>
      <vt:lpstr>Summary of key points from research (2)  </vt:lpstr>
      <vt:lpstr>Key ways forward for own practice What do you consider to be the next steps for your own classroom, in respect of using literary and other challenging texts?</vt:lpstr>
      <vt:lpstr>Key questions</vt:lpstr>
      <vt:lpstr>References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Wendy Burns</cp:lastModifiedBy>
  <cp:revision>305</cp:revision>
  <dcterms:created xsi:type="dcterms:W3CDTF">2019-03-27T07:30:03Z</dcterms:created>
  <dcterms:modified xsi:type="dcterms:W3CDTF">2020-08-06T09:27:57Z</dcterms:modified>
</cp:coreProperties>
</file>