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entury Gothic" panose="020B0502020202020204" pitchFamily="34" charset="0"/>
      <p:regular r:id="rId25"/>
      <p:bold r:id="rId26"/>
      <p:italic r:id="rId27"/>
      <p:boldItalic r:id="rId28"/>
    </p:embeddedFont>
    <p:embeddedFont>
      <p:font typeface="Quattrocento Sans" panose="020B060402020202020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j+G5UF1TApr4bFZmkZt0080r5ps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B51D604-781F-4D49-9C52-5A913C55A5AA}">
  <a:tblStyle styleId="{2B51D604-781F-4D49-9C52-5A913C55A5AA}"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6E6"/>
          </a:solidFill>
        </a:fill>
      </a:tcStyle>
    </a:wholeTbl>
    <a:band1H>
      <a:tcTxStyle b="off" i="off"/>
      <a:tcStyle>
        <a:tcBdr/>
        <a:fill>
          <a:solidFill>
            <a:srgbClr val="FFECCA"/>
          </a:solidFill>
        </a:fill>
      </a:tcStyle>
    </a:band1H>
    <a:band2H>
      <a:tcTxStyle b="off" i="off"/>
      <a:tcStyle>
        <a:tcBdr/>
      </a:tcStyle>
    </a:band2H>
    <a:band1V>
      <a:tcTxStyle b="off" i="off"/>
      <a:tcStyle>
        <a:tcBdr/>
        <a:fill>
          <a:solidFill>
            <a:srgbClr val="FFECCA"/>
          </a:solidFill>
        </a:fill>
      </a:tcStyle>
    </a:band1V>
    <a:band2V>
      <a:tcTxStyle b="off" i="off"/>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A65544C3-E90A-4863-963B-AEDDE51FDBD1}"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4736" autoAdjust="0"/>
  </p:normalViewPr>
  <p:slideViewPr>
    <p:cSldViewPr snapToGrid="0">
      <p:cViewPr varScale="1">
        <p:scale>
          <a:sx n="85" d="100"/>
          <a:sy n="85" d="100"/>
        </p:scale>
        <p:origin x="900" y="84"/>
      </p:cViewPr>
      <p:guideLst/>
    </p:cSldViewPr>
  </p:slideViewPr>
  <p:notesTextViewPr>
    <p:cViewPr>
      <p:scale>
        <a:sx n="1" d="1"/>
        <a:sy n="1" d="1"/>
      </p:scale>
      <p:origin x="0" y="0"/>
    </p:cViewPr>
  </p:notesTextViewPr>
  <p:sorterViewPr>
    <p:cViewPr>
      <p:scale>
        <a:sx n="100" d="100"/>
        <a:sy n="100" d="100"/>
      </p:scale>
      <p:origin x="0" y="-52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ickr.com/photos/36612355@N08/15455081426"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creativecommons.org/licenses/by-nd-nc/2.0/jp/?ref=openverse" TargetMode="External"/><Relationship Id="rId4" Type="http://schemas.openxmlformats.org/officeDocument/2006/relationships/hyperlink" Target="https://www.flickr.com/photos/36612355@N08"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homo.at/csd-2022/"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creativecommons.org/licenses/by/3.0/?ref=openverse" TargetMode="External"/><Relationship Id="rId4" Type="http://schemas.openxmlformats.org/officeDocument/2006/relationships/hyperlink" Target="https://commons.wikimedia.org/w/index.php?curid=7148342"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Steve Clarke. All additional pictures selected are available under a Creative Commons license, no attribution required.</a:t>
            </a:r>
            <a:endParaRPr dirty="0"/>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Native-speaker teacher feedback provided by </a:t>
            </a:r>
            <a:r>
              <a:rPr lang="en-GB" sz="1200" b="0" i="0" dirty="0">
                <a:solidFill>
                  <a:schemeClr val="dk1"/>
                </a:solidFill>
                <a:latin typeface="Calibri"/>
                <a:ea typeface="Calibri"/>
                <a:cs typeface="Calibri"/>
                <a:sym typeface="Calibri"/>
              </a:rPr>
              <a:t>Stephanie Cross.</a:t>
            </a:r>
            <a:endParaRPr dirty="0"/>
          </a:p>
          <a:p>
            <a:pPr marL="0" marR="0" lvl="0" indent="0" algn="l" rtl="0">
              <a:lnSpc>
                <a:spcPct val="100000"/>
              </a:lnSpc>
              <a:spcBef>
                <a:spcPts val="0"/>
              </a:spcBef>
              <a:spcAft>
                <a:spcPts val="0"/>
              </a:spcAft>
              <a:buClr>
                <a:schemeClr val="dk1"/>
              </a:buClr>
              <a:buSzPts val="1200"/>
              <a:buFont typeface="Calibri"/>
              <a:buNone/>
            </a:pPr>
            <a:endParaRPr sz="1200" b="1" dirty="0"/>
          </a:p>
          <a:p>
            <a:pPr marL="0" marR="0" lvl="0" indent="0" algn="l" rtl="0">
              <a:lnSpc>
                <a:spcPct val="100000"/>
              </a:lnSpc>
              <a:spcBef>
                <a:spcPts val="0"/>
              </a:spcBef>
              <a:spcAft>
                <a:spcPts val="0"/>
              </a:spcAft>
              <a:buClr>
                <a:schemeClr val="dk1"/>
              </a:buClr>
              <a:buSzPts val="1200"/>
              <a:buFont typeface="Calibri"/>
              <a:buNone/>
            </a:pPr>
            <a:r>
              <a:rPr lang="en-GB" sz="1200" b="1" dirty="0"/>
              <a:t>Learning outcomes (lesson 3):</a:t>
            </a:r>
            <a:br>
              <a:rPr lang="en-GB" sz="1200" b="1" dirty="0"/>
            </a:br>
            <a:r>
              <a:rPr lang="en-GB" sz="1200" b="0" dirty="0"/>
              <a:t>Revisit plural adjectival nouns (H)</a:t>
            </a:r>
            <a:br>
              <a:rPr lang="en-GB" sz="1200" b="0" dirty="0"/>
            </a:br>
            <a:r>
              <a:rPr lang="en-GB" sz="1200" b="1" dirty="0"/>
              <a:t>Introduce the plural formation of some masculine people nouns and other weak masculine nouns (i.e.,  add-(e)n) (H)</a:t>
            </a:r>
            <a:br>
              <a:rPr lang="en-GB" sz="1200" b="0" dirty="0"/>
            </a:br>
            <a:r>
              <a:rPr lang="en-GB" sz="1200" b="0" dirty="0"/>
              <a:t>Revisit meaning and use of </a:t>
            </a:r>
            <a:r>
              <a:rPr lang="en-GB" sz="1200" b="0" dirty="0" err="1"/>
              <a:t>seit</a:t>
            </a:r>
            <a:r>
              <a:rPr lang="en-GB" sz="1200" b="0" dirty="0"/>
              <a:t> + present tense (H)</a:t>
            </a:r>
            <a:endParaRPr dirty="0"/>
          </a:p>
          <a:p>
            <a:pPr marL="0" marR="0" lvl="0" indent="0" algn="l" rtl="0">
              <a:lnSpc>
                <a:spcPct val="100000"/>
              </a:lnSpc>
              <a:spcBef>
                <a:spcPts val="0"/>
              </a:spcBef>
              <a:spcAft>
                <a:spcPts val="0"/>
              </a:spcAft>
              <a:buClr>
                <a:schemeClr val="dk1"/>
              </a:buClr>
              <a:buSzPts val="1200"/>
              <a:buFont typeface="Calibri"/>
              <a:buNone/>
            </a:pPr>
            <a:r>
              <a:rPr lang="en-GB" sz="1200" b="0" dirty="0"/>
              <a:t>Revisit knowledge about the </a:t>
            </a:r>
            <a:r>
              <a:rPr lang="en-GB" sz="1200" b="0" dirty="0" err="1"/>
              <a:t>Gendersternchen</a:t>
            </a:r>
            <a:r>
              <a:rPr lang="en-GB" sz="1200" b="0" dirty="0"/>
              <a:t> and other gender neutral language use</a:t>
            </a:r>
            <a:endParaRPr dirty="0"/>
          </a:p>
          <a:p>
            <a:pPr marL="0" marR="0" lvl="0" indent="0" algn="l" rtl="0">
              <a:lnSpc>
                <a:spcPct val="100000"/>
              </a:lnSpc>
              <a:spcBef>
                <a:spcPts val="0"/>
              </a:spcBef>
              <a:spcAft>
                <a:spcPts val="0"/>
              </a:spcAft>
              <a:buClr>
                <a:schemeClr val="dk1"/>
              </a:buClr>
              <a:buSzPts val="1200"/>
              <a:buFont typeface="Calibri"/>
              <a:buNone/>
            </a:pPr>
            <a:endParaRPr sz="1200" b="1"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 </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ei</a:t>
            </a:r>
            <a:r>
              <a:rPr lang="en-GB" sz="1200" b="0" i="0" u="none" strike="noStrike" cap="none" dirty="0">
                <a:solidFill>
                  <a:schemeClr val="dk1"/>
                </a:solidFill>
                <a:latin typeface="Calibri"/>
                <a:ea typeface="Calibri"/>
                <a:cs typeface="Calibri"/>
                <a:sym typeface="Calibri"/>
              </a:rPr>
              <a:t>] vs [</a:t>
            </a:r>
            <a:r>
              <a:rPr lang="en-GB" sz="1200" b="0" i="0" u="none" strike="noStrike" cap="none" dirty="0" err="1">
                <a:solidFill>
                  <a:schemeClr val="dk1"/>
                </a:solidFill>
                <a:latin typeface="Calibri"/>
                <a:ea typeface="Calibri"/>
                <a:cs typeface="Calibri"/>
                <a:sym typeface="Calibri"/>
              </a:rPr>
              <a:t>ie</a:t>
            </a:r>
            <a:r>
              <a:rPr lang="en-GB" sz="1200" b="0" i="0" u="none" strike="noStrike" cap="none" dirty="0">
                <a:solidFill>
                  <a:schemeClr val="dk1"/>
                </a:solidFill>
                <a:latin typeface="Calibri"/>
                <a:ea typeface="Calibri"/>
                <a:cs typeface="Calibri"/>
                <a:sym typeface="Calibri"/>
              </a:rPr>
              <a:t>] link to grammar: sein, </a:t>
            </a:r>
            <a:r>
              <a:rPr lang="en-GB" sz="1200" b="0" i="0" u="none" strike="noStrike" cap="none" dirty="0" err="1">
                <a:solidFill>
                  <a:schemeClr val="dk1"/>
                </a:solidFill>
                <a:latin typeface="Calibri"/>
                <a:ea typeface="Calibri"/>
                <a:cs typeface="Calibri"/>
                <a:sym typeface="Calibri"/>
              </a:rPr>
              <a:t>seit</a:t>
            </a:r>
            <a:r>
              <a:rPr lang="en-GB" sz="1200" b="0" i="0" u="none" strike="noStrike" cap="none" dirty="0">
                <a:solidFill>
                  <a:schemeClr val="dk1"/>
                </a:solidFill>
                <a:latin typeface="Calibri"/>
                <a:ea typeface="Calibri"/>
                <a:cs typeface="Calibri"/>
                <a:sym typeface="Calibri"/>
              </a:rPr>
              <a:t>; unstressed [er]/vocalic [r] vs consonantal [r]</a:t>
            </a: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German): </a:t>
            </a:r>
            <a:endParaRPr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b="1" dirty="0"/>
              <a:t>New vocabulary</a:t>
            </a:r>
            <a:r>
              <a:rPr lang="en-GB" dirty="0"/>
              <a:t>: </a:t>
            </a:r>
            <a:r>
              <a:rPr lang="de-DE" dirty="0">
                <a:highlight>
                  <a:srgbClr val="FFFF00"/>
                </a:highlight>
              </a:rPr>
              <a:t>bedeuten [398] (der) Deutsche, (ein) Deutscher [499] (die, eine) Deutsche [499] England [1762] Engländer [3903] EU (Europäische Union) [726] Großbritannien [1640] Heimat [1305] Herr2 [154] Kunde [519] Mensch!2 Menschen1 [90] Name [255] Staaten [337] USA (Vereinigte Staaten von Amerika) [409] bi(sexuell) [n/a] englisch [662] europäisch [335] französisch [816] hetero(sexuell) [n/a] lesbisch [n/a] nicht binär [n/a] schwul [3961] spanisch [1919]  besitzen (H) [586] stammen aus + noun (H) [908] Amerikaner (H) [1741] Maschine (H) [1237] eigentlich (H) [151] österreichisch (H) [1511] Schweizer (H) [1274] </a:t>
            </a:r>
          </a:p>
          <a:p>
            <a:pPr marL="0" lvl="0" indent="0" algn="l" rtl="0">
              <a:lnSpc>
                <a:spcPct val="100000"/>
              </a:lnSpc>
              <a:spcBef>
                <a:spcPts val="0"/>
              </a:spcBef>
              <a:spcAft>
                <a:spcPts val="0"/>
              </a:spcAft>
              <a:buSzPts val="1400"/>
              <a:buNone/>
            </a:pPr>
            <a:r>
              <a:rPr lang="en-GB" b="1" i="0" dirty="0"/>
              <a:t>Thematic revisited vocabulary</a:t>
            </a:r>
            <a:r>
              <a:rPr lang="en-GB" b="0" i="0" dirty="0"/>
              <a:t>: </a:t>
            </a:r>
            <a:r>
              <a:rPr lang="en-GB" b="0" i="0" dirty="0" err="1"/>
              <a:t>heißen</a:t>
            </a:r>
            <a:r>
              <a:rPr lang="en-GB" b="0" i="0" dirty="0"/>
              <a:t> [126] </a:t>
            </a:r>
            <a:r>
              <a:rPr lang="en-GB" b="0" i="0" dirty="0" err="1"/>
              <a:t>kommen</a:t>
            </a:r>
            <a:r>
              <a:rPr lang="en-GB" b="0" i="0" dirty="0"/>
              <a:t> [62] leben [98] </a:t>
            </a:r>
            <a:r>
              <a:rPr lang="en-GB" b="0" i="0" dirty="0" err="1"/>
              <a:t>lernen</a:t>
            </a:r>
            <a:r>
              <a:rPr lang="en-GB" b="0" i="0" dirty="0"/>
              <a:t> [288] </a:t>
            </a:r>
            <a:r>
              <a:rPr lang="en-GB" b="0" i="0" dirty="0" err="1"/>
              <a:t>reden</a:t>
            </a:r>
            <a:r>
              <a:rPr lang="en-GB" b="0" i="0" dirty="0"/>
              <a:t> [368] </a:t>
            </a:r>
            <a:r>
              <a:rPr lang="en-GB" b="0" i="0" dirty="0" err="1"/>
              <a:t>wohnen</a:t>
            </a:r>
            <a:r>
              <a:rPr lang="en-GB" b="0" i="0" dirty="0"/>
              <a:t> [560] </a:t>
            </a:r>
            <a:r>
              <a:rPr lang="en-GB" b="0" i="0" dirty="0" err="1"/>
              <a:t>Bürger</a:t>
            </a:r>
            <a:r>
              <a:rPr lang="en-GB" b="0" i="0" dirty="0"/>
              <a:t> [683] Deutschland [140] </a:t>
            </a:r>
            <a:r>
              <a:rPr lang="en-GB" b="0" i="0" dirty="0" err="1"/>
              <a:t>Frankreich</a:t>
            </a:r>
            <a:r>
              <a:rPr lang="en-GB" b="0" i="0" dirty="0"/>
              <a:t> [813] Herr [154] </a:t>
            </a:r>
            <a:r>
              <a:rPr lang="en-GB" b="0" i="0" dirty="0" err="1"/>
              <a:t>Junge</a:t>
            </a:r>
            <a:r>
              <a:rPr lang="en-GB" b="0" i="0" dirty="0"/>
              <a:t> [548] Mensch | Mensch! [90] Mutter [218] Nachbar [1283] Ort [341] </a:t>
            </a:r>
            <a:r>
              <a:rPr lang="en-GB" b="0" i="0" dirty="0" err="1"/>
              <a:t>Österreich</a:t>
            </a:r>
            <a:r>
              <a:rPr lang="en-GB" b="0" i="0" dirty="0"/>
              <a:t> [707] Person [357] </a:t>
            </a:r>
            <a:r>
              <a:rPr lang="en-GB" b="0" i="0" dirty="0" err="1"/>
              <a:t>Polen</a:t>
            </a:r>
            <a:r>
              <a:rPr lang="en-GB" b="0" i="0" dirty="0"/>
              <a:t> [2023] </a:t>
            </a:r>
            <a:r>
              <a:rPr lang="en-GB" b="0" i="0" dirty="0" err="1"/>
              <a:t>Sänger</a:t>
            </a:r>
            <a:r>
              <a:rPr lang="en-GB" b="0" i="0" dirty="0"/>
              <a:t> [3029] </a:t>
            </a:r>
            <a:r>
              <a:rPr lang="en-GB" b="0" i="0" dirty="0" err="1"/>
              <a:t>Schauspieler</a:t>
            </a:r>
            <a:r>
              <a:rPr lang="en-GB" b="0" i="0" dirty="0"/>
              <a:t> [1704] Schweiz [763] </a:t>
            </a:r>
            <a:r>
              <a:rPr lang="en-GB" b="0" i="0" dirty="0" err="1"/>
              <a:t>Spanien</a:t>
            </a:r>
            <a:r>
              <a:rPr lang="en-GB" b="0" i="0" dirty="0"/>
              <a:t> [1744] </a:t>
            </a:r>
            <a:r>
              <a:rPr lang="en-GB" b="0" i="0" dirty="0" err="1"/>
              <a:t>Sprache</a:t>
            </a:r>
            <a:r>
              <a:rPr lang="en-GB" b="0" i="0" dirty="0"/>
              <a:t> [421] </a:t>
            </a:r>
            <a:r>
              <a:rPr lang="en-GB" b="0" i="0" dirty="0" err="1"/>
              <a:t>Staat</a:t>
            </a:r>
            <a:r>
              <a:rPr lang="en-GB" b="0" i="0" dirty="0"/>
              <a:t> [337] Stadt [204] </a:t>
            </a:r>
            <a:r>
              <a:rPr lang="en-GB" b="0" i="0" dirty="0" err="1"/>
              <a:t>Syrien</a:t>
            </a:r>
            <a:r>
              <a:rPr lang="en-GB" b="0" i="0" dirty="0"/>
              <a:t> [1416] </a:t>
            </a:r>
            <a:r>
              <a:rPr lang="en-GB" b="0" i="0" dirty="0" err="1"/>
              <a:t>Türkei</a:t>
            </a:r>
            <a:r>
              <a:rPr lang="en-GB" b="0" i="0" dirty="0"/>
              <a:t> [922] </a:t>
            </a:r>
            <a:r>
              <a:rPr lang="en-GB" b="0" i="0" dirty="0" err="1"/>
              <a:t>deutsch</a:t>
            </a:r>
            <a:r>
              <a:rPr lang="en-GB" b="0" i="0" dirty="0"/>
              <a:t> [112] </a:t>
            </a:r>
            <a:r>
              <a:rPr lang="en-GB" b="0" i="0" dirty="0" err="1"/>
              <a:t>kulturell</a:t>
            </a:r>
            <a:r>
              <a:rPr lang="en-GB" b="0" i="0" dirty="0"/>
              <a:t> [1033] </a:t>
            </a:r>
            <a:r>
              <a:rPr lang="en-GB" b="0" i="0" dirty="0" err="1"/>
              <a:t>zu</a:t>
            </a:r>
            <a:r>
              <a:rPr lang="en-GB" b="0" i="0" dirty="0"/>
              <a:t> </a:t>
            </a:r>
            <a:r>
              <a:rPr lang="en-GB" b="0" i="0" dirty="0" err="1"/>
              <a:t>Hause</a:t>
            </a:r>
            <a:r>
              <a:rPr lang="en-GB" b="0" i="0" dirty="0"/>
              <a:t> [n/a] </a:t>
            </a:r>
            <a:r>
              <a:rPr lang="en-GB" b="0" i="0" dirty="0" err="1"/>
              <a:t>türkisch</a:t>
            </a:r>
            <a:r>
              <a:rPr lang="en-GB" b="0" i="0" dirty="0"/>
              <a:t> (H) [1531] </a:t>
            </a:r>
            <a:br>
              <a:rPr lang="en-GB" b="0" i="0" dirty="0"/>
            </a:br>
            <a:r>
              <a:rPr lang="en-GB" b="1" i="0" dirty="0"/>
              <a:t>Revisited function words</a:t>
            </a:r>
            <a:r>
              <a:rPr lang="en-GB" b="0" i="0" dirty="0"/>
              <a:t>: sein, bin, </a:t>
            </a:r>
            <a:r>
              <a:rPr lang="en-GB" b="0" i="0" dirty="0" err="1"/>
              <a:t>bist</a:t>
            </a:r>
            <a:r>
              <a:rPr lang="en-GB" b="0" i="0" dirty="0"/>
              <a:t>, </a:t>
            </a:r>
            <a:r>
              <a:rPr lang="en-GB" b="0" i="0" dirty="0" err="1"/>
              <a:t>ist</a:t>
            </a:r>
            <a:r>
              <a:rPr lang="en-GB" b="0" i="0" dirty="0"/>
              <a:t>, </a:t>
            </a:r>
            <a:r>
              <a:rPr lang="en-GB" b="0" i="0" dirty="0" err="1"/>
              <a:t>sind</a:t>
            </a:r>
            <a:r>
              <a:rPr lang="en-GB" b="0" i="0" dirty="0"/>
              <a:t>, </a:t>
            </a:r>
            <a:r>
              <a:rPr lang="en-GB" b="0" i="0" dirty="0" err="1"/>
              <a:t>seid</a:t>
            </a:r>
            <a:r>
              <a:rPr lang="en-GB" b="0" i="0" dirty="0"/>
              <a:t>, ich, du, er, </a:t>
            </a:r>
            <a:r>
              <a:rPr lang="en-GB" b="0" i="0" dirty="0" err="1"/>
              <a:t>sie</a:t>
            </a:r>
            <a:r>
              <a:rPr lang="en-GB" b="0" i="0" dirty="0"/>
              <a:t>, es, </a:t>
            </a:r>
            <a:r>
              <a:rPr lang="en-GB" b="0" i="0" dirty="0" err="1"/>
              <a:t>wir</a:t>
            </a:r>
            <a:r>
              <a:rPr lang="en-GB" b="0" i="0" dirty="0"/>
              <a:t>, </a:t>
            </a:r>
            <a:r>
              <a:rPr lang="en-GB" b="0" i="0" dirty="0" err="1"/>
              <a:t>ihr</a:t>
            </a:r>
            <a:r>
              <a:rPr lang="en-GB" b="0" i="0" dirty="0"/>
              <a:t>, </a:t>
            </a:r>
            <a:r>
              <a:rPr lang="en-GB" b="0" i="0" dirty="0" err="1"/>
              <a:t>sie</a:t>
            </a:r>
            <a:r>
              <a:rPr lang="en-GB" b="0" i="0" dirty="0"/>
              <a:t>, Sie, </a:t>
            </a:r>
            <a:r>
              <a:rPr lang="en-GB" b="0" i="0" dirty="0" err="1"/>
              <a:t>wann</a:t>
            </a:r>
            <a:r>
              <a:rPr lang="en-GB" b="0" i="0" dirty="0"/>
              <a:t>, was, </a:t>
            </a:r>
            <a:r>
              <a:rPr lang="en-GB" b="0" i="0" dirty="0" err="1"/>
              <a:t>wieviele</a:t>
            </a:r>
            <a:r>
              <a:rPr lang="en-GB" b="0" i="0" dirty="0"/>
              <a:t>, </a:t>
            </a:r>
            <a:r>
              <a:rPr lang="en-GB" b="0" i="0" dirty="0" err="1"/>
              <a:t>wer</a:t>
            </a:r>
            <a:r>
              <a:rPr lang="en-GB" b="0" i="0" dirty="0"/>
              <a:t>, wo, </a:t>
            </a:r>
            <a:r>
              <a:rPr lang="en-GB" b="0" i="0" dirty="0" err="1"/>
              <a:t>woher</a:t>
            </a:r>
            <a:r>
              <a:rPr lang="en-GB" b="0" i="0" dirty="0"/>
              <a:t>, </a:t>
            </a:r>
            <a:r>
              <a:rPr lang="en-GB" b="0" i="0" dirty="0" err="1"/>
              <a:t>wohin</a:t>
            </a:r>
            <a:r>
              <a:rPr lang="en-GB" b="0" i="0" dirty="0"/>
              <a:t>, </a:t>
            </a:r>
            <a:r>
              <a:rPr lang="en-GB" b="0" i="0" dirty="0" err="1"/>
              <a:t>aus</a:t>
            </a:r>
            <a:r>
              <a:rPr lang="en-GB" b="0" i="0" dirty="0"/>
              <a:t>, der, die, das, </a:t>
            </a:r>
            <a:r>
              <a:rPr lang="en-GB" b="0" i="0" dirty="0" err="1"/>
              <a:t>seit</a:t>
            </a:r>
            <a:r>
              <a:rPr lang="en-GB" b="0" i="0" dirty="0"/>
              <a:t> (H)</a:t>
            </a:r>
            <a:endParaRPr dirty="0"/>
          </a:p>
          <a:p>
            <a:pPr marL="0" marR="0" lvl="0" indent="0" algn="l" rtl="0">
              <a:lnSpc>
                <a:spcPct val="100000"/>
              </a:lnSpc>
              <a:spcBef>
                <a:spcPts val="0"/>
              </a:spcBef>
              <a:spcAft>
                <a:spcPts val="0"/>
              </a:spcAft>
              <a:buClr>
                <a:schemeClr val="dk1"/>
              </a:buClr>
              <a:buSzPts val="1200"/>
              <a:buFont typeface="Calibri"/>
              <a:buNone/>
            </a:pPr>
            <a:r>
              <a:rPr lang="en-GB" i="1" dirty="0"/>
              <a:t>Source:  </a:t>
            </a:r>
            <a:r>
              <a:rPr lang="en-GB" sz="1200" i="1" dirty="0">
                <a:solidFill>
                  <a:srgbClr val="000000"/>
                </a:solidFill>
                <a:latin typeface="Calibri"/>
                <a:ea typeface="Calibri"/>
                <a:cs typeface="Calibri"/>
                <a:sym typeface="Calibri"/>
              </a:rPr>
              <a:t>Jones, R.L &amp; </a:t>
            </a:r>
            <a:r>
              <a:rPr lang="en-GB" sz="1200" i="1" dirty="0" err="1">
                <a:solidFill>
                  <a:srgbClr val="000000"/>
                </a:solidFill>
                <a:latin typeface="Calibri"/>
                <a:ea typeface="Calibri"/>
                <a:cs typeface="Calibri"/>
                <a:sym typeface="Calibri"/>
              </a:rPr>
              <a:t>Tschirner</a:t>
            </a:r>
            <a:r>
              <a:rPr lang="en-GB" sz="1200" i="1" dirty="0">
                <a:solidFill>
                  <a:srgbClr val="000000"/>
                </a:solidFill>
                <a:latin typeface="Calibri"/>
                <a:ea typeface="Calibri"/>
                <a:cs typeface="Calibri"/>
                <a:sym typeface="Calibri"/>
              </a:rPr>
              <a:t>, E. (2019). A frequency dictionary of German: Core vocabulary for learners. London: Routledge.</a:t>
            </a:r>
            <a:endParaRPr sz="1200" i="1" dirty="0">
              <a:solidFill>
                <a:srgbClr val="000000"/>
              </a:solidFill>
            </a:endParaRPr>
          </a:p>
          <a:p>
            <a:pPr marL="0" marR="0" lvl="0" indent="0" algn="l" rtl="0">
              <a:lnSpc>
                <a:spcPct val="100000"/>
              </a:lnSpc>
              <a:spcBef>
                <a:spcPts val="0"/>
              </a:spcBef>
              <a:spcAft>
                <a:spcPts val="0"/>
              </a:spcAft>
              <a:buClr>
                <a:schemeClr val="dk1"/>
              </a:buClr>
              <a:buSzPts val="1200"/>
              <a:buFont typeface="Calibri"/>
              <a:buNone/>
            </a:pPr>
            <a:endParaRPr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dirty="0"/>
          </a:p>
          <a:p>
            <a:pPr marL="0" lvl="0" indent="0" algn="l" rtl="0">
              <a:lnSpc>
                <a:spcPct val="100000"/>
              </a:lnSpc>
              <a:spcBef>
                <a:spcPts val="0"/>
              </a:spcBef>
              <a:spcAft>
                <a:spcPts val="0"/>
              </a:spcAft>
              <a:buSzPts val="1400"/>
              <a:buNone/>
            </a:pPr>
            <a:endParaRPr dirty="0"/>
          </a:p>
        </p:txBody>
      </p:sp>
      <p:sp>
        <p:nvSpPr>
          <p:cNvPr id="122" name="Google Shape;12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Timing: 5 minutes</a:t>
            </a:r>
            <a:br>
              <a:rPr lang="en-GB" dirty="0"/>
            </a:br>
            <a:br>
              <a:rPr lang="en-GB" b="1" dirty="0"/>
            </a:br>
            <a:r>
              <a:rPr lang="en-GB" b="1" dirty="0"/>
              <a:t>Aim: </a:t>
            </a:r>
            <a:r>
              <a:rPr lang="en-GB" b="0" dirty="0"/>
              <a:t>to process the different meanings of </a:t>
            </a:r>
            <a:r>
              <a:rPr lang="en-GB" b="1" i="1" dirty="0" err="1"/>
              <a:t>seit</a:t>
            </a:r>
            <a:r>
              <a:rPr lang="en-GB" b="0" dirty="0"/>
              <a:t> </a:t>
            </a:r>
            <a:r>
              <a:rPr lang="en-GB" sz="1200" dirty="0">
                <a:solidFill>
                  <a:schemeClr val="dk1"/>
                </a:solidFill>
                <a:latin typeface="Calibri"/>
                <a:ea typeface="Calibri"/>
                <a:cs typeface="Calibri"/>
                <a:sym typeface="Calibri"/>
              </a:rPr>
              <a:t>by differentiating between point in time (</a:t>
            </a:r>
            <a:r>
              <a:rPr lang="en-GB" sz="1200" i="1" dirty="0">
                <a:solidFill>
                  <a:schemeClr val="dk1"/>
                </a:solidFill>
                <a:latin typeface="Calibri"/>
                <a:ea typeface="Calibri"/>
                <a:cs typeface="Calibri"/>
                <a:sym typeface="Calibri"/>
              </a:rPr>
              <a:t>since</a:t>
            </a:r>
            <a:r>
              <a:rPr lang="en-GB" sz="1200" dirty="0">
                <a:solidFill>
                  <a:schemeClr val="dk1"/>
                </a:solidFill>
                <a:latin typeface="Calibri"/>
                <a:ea typeface="Calibri"/>
                <a:cs typeface="Calibri"/>
                <a:sym typeface="Calibri"/>
              </a:rPr>
              <a:t>) and duration (</a:t>
            </a:r>
            <a:r>
              <a:rPr lang="en-GB" sz="1200" i="1" dirty="0">
                <a:solidFill>
                  <a:schemeClr val="dk1"/>
                </a:solidFill>
                <a:latin typeface="Calibri"/>
                <a:ea typeface="Calibri"/>
                <a:cs typeface="Calibri"/>
                <a:sym typeface="Calibri"/>
              </a:rPr>
              <a:t>for</a:t>
            </a:r>
            <a:r>
              <a:rPr lang="en-GB" sz="1200" dirty="0">
                <a:solidFill>
                  <a:schemeClr val="dk1"/>
                </a:solidFill>
                <a:latin typeface="Calibri"/>
                <a:ea typeface="Calibri"/>
                <a:cs typeface="Calibri"/>
                <a:sym typeface="Calibri"/>
              </a:rPr>
              <a:t>).</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read the expressions with </a:t>
            </a:r>
            <a:r>
              <a:rPr lang="en-GB" i="1" dirty="0" err="1"/>
              <a:t>seit</a:t>
            </a:r>
            <a:r>
              <a:rPr lang="en-GB" i="1" dirty="0"/>
              <a:t> </a:t>
            </a:r>
            <a:r>
              <a:rPr lang="en-GB" dirty="0"/>
              <a:t>and decide whether each one refers to </a:t>
            </a:r>
            <a:r>
              <a:rPr lang="en-GB" i="1" dirty="0"/>
              <a:t>since </a:t>
            </a:r>
            <a:r>
              <a:rPr lang="en-GB" dirty="0"/>
              <a:t>or </a:t>
            </a:r>
            <a:r>
              <a:rPr lang="en-GB" i="1" dirty="0"/>
              <a:t>for.</a:t>
            </a:r>
            <a:endParaRPr dirty="0"/>
          </a:p>
          <a:p>
            <a:pPr marL="0" lvl="0" indent="0" algn="l" rtl="0">
              <a:lnSpc>
                <a:spcPct val="100000"/>
              </a:lnSpc>
              <a:spcBef>
                <a:spcPts val="0"/>
              </a:spcBef>
              <a:spcAft>
                <a:spcPts val="0"/>
              </a:spcAft>
              <a:buSzPts val="1400"/>
              <a:buNone/>
            </a:pPr>
            <a:r>
              <a:rPr lang="en-GB" dirty="0"/>
              <a:t>2. Click to reveal answers.</a:t>
            </a:r>
            <a:endParaRPr dirty="0"/>
          </a:p>
          <a:p>
            <a:pPr marL="0" lvl="0" indent="0" algn="l" rtl="0">
              <a:lnSpc>
                <a:spcPct val="100000"/>
              </a:lnSpc>
              <a:spcBef>
                <a:spcPts val="0"/>
              </a:spcBef>
              <a:spcAft>
                <a:spcPts val="0"/>
              </a:spcAft>
              <a:buSzPts val="1400"/>
              <a:buNone/>
            </a:pPr>
            <a:r>
              <a:rPr lang="en-GB" dirty="0"/>
              <a:t>3. Click again to reveal complete sentences.</a:t>
            </a:r>
            <a:endParaRPr dirty="0"/>
          </a:p>
          <a:p>
            <a:pPr marL="0" lvl="0" indent="0" algn="l" rtl="0">
              <a:lnSpc>
                <a:spcPct val="100000"/>
              </a:lnSpc>
              <a:spcBef>
                <a:spcPts val="0"/>
              </a:spcBef>
              <a:spcAft>
                <a:spcPts val="0"/>
              </a:spcAft>
              <a:buSzPts val="1400"/>
              <a:buNone/>
            </a:pPr>
            <a:r>
              <a:rPr lang="en-GB" dirty="0"/>
              <a:t>4. Students translate each sentence orally into English.</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Full sentence text.</a:t>
            </a:r>
            <a:endParaRPr dirty="0"/>
          </a:p>
          <a:p>
            <a:pPr marL="0" marR="0" lvl="0" indent="0" algn="l" rtl="0">
              <a:lnSpc>
                <a:spcPct val="100000"/>
              </a:lnSpc>
              <a:spcBef>
                <a:spcPts val="0"/>
              </a:spcBef>
              <a:spcAft>
                <a:spcPts val="0"/>
              </a:spcAft>
              <a:buClr>
                <a:schemeClr val="dk1"/>
              </a:buClr>
              <a:buSzPts val="1200"/>
              <a:buFont typeface="Calibri"/>
              <a:buNone/>
            </a:pPr>
            <a:r>
              <a:rPr lang="en-GB" b="0" dirty="0"/>
              <a:t>1. Ich </a:t>
            </a:r>
            <a:r>
              <a:rPr lang="en-GB" b="0" dirty="0" err="1"/>
              <a:t>warte</a:t>
            </a:r>
            <a:r>
              <a:rPr lang="en-GB" b="0" dirty="0"/>
              <a:t> </a:t>
            </a:r>
            <a:r>
              <a:rPr lang="en-GB" b="1" dirty="0" err="1"/>
              <a:t>seit</a:t>
            </a:r>
            <a:r>
              <a:rPr lang="en-GB" b="1" dirty="0"/>
              <a:t> </a:t>
            </a:r>
            <a:r>
              <a:rPr lang="en-GB" b="1" dirty="0" err="1"/>
              <a:t>zwei</a:t>
            </a:r>
            <a:r>
              <a:rPr lang="en-GB" b="1" dirty="0"/>
              <a:t> </a:t>
            </a:r>
            <a:r>
              <a:rPr lang="en-GB" b="1" dirty="0" err="1"/>
              <a:t>Stunden</a:t>
            </a:r>
            <a:r>
              <a:rPr lang="en-GB" b="0" dirty="0"/>
              <a:t>. Wo </a:t>
            </a:r>
            <a:r>
              <a:rPr lang="en-GB" b="0" dirty="0" err="1"/>
              <a:t>bist</a:t>
            </a:r>
            <a:r>
              <a:rPr lang="en-GB" b="0" dirty="0"/>
              <a:t> du </a:t>
            </a:r>
            <a:r>
              <a:rPr lang="en-GB" b="0" dirty="0" err="1"/>
              <a:t>eigentlich</a:t>
            </a:r>
            <a:r>
              <a:rPr lang="en-GB" b="0" dirty="0"/>
              <a:t>?</a:t>
            </a:r>
            <a:endParaRPr dirty="0"/>
          </a:p>
          <a:p>
            <a:pPr marL="0" marR="0" lvl="0" indent="0" algn="l" rtl="0">
              <a:lnSpc>
                <a:spcPct val="100000"/>
              </a:lnSpc>
              <a:spcBef>
                <a:spcPts val="0"/>
              </a:spcBef>
              <a:spcAft>
                <a:spcPts val="0"/>
              </a:spcAft>
              <a:buClr>
                <a:schemeClr val="dk1"/>
              </a:buClr>
              <a:buSzPts val="1200"/>
              <a:buFont typeface="Calibri"/>
              <a:buNone/>
            </a:pPr>
            <a:r>
              <a:rPr lang="en-GB" b="0" dirty="0"/>
              <a:t>2. Ich bin </a:t>
            </a:r>
            <a:r>
              <a:rPr lang="en-GB" b="1" dirty="0" err="1"/>
              <a:t>seit</a:t>
            </a:r>
            <a:r>
              <a:rPr lang="en-GB" b="1" dirty="0"/>
              <a:t> </a:t>
            </a:r>
            <a:r>
              <a:rPr lang="en-GB" b="1" dirty="0" err="1"/>
              <a:t>heute</a:t>
            </a:r>
            <a:r>
              <a:rPr lang="en-GB" b="1" dirty="0"/>
              <a:t> morgen </a:t>
            </a:r>
            <a:r>
              <a:rPr lang="en-GB" b="0" dirty="0"/>
              <a:t>in der </a:t>
            </a:r>
            <a:r>
              <a:rPr lang="en-GB" b="0" dirty="0" err="1"/>
              <a:t>Bibliothek</a:t>
            </a:r>
            <a:r>
              <a:rPr lang="en-GB" b="0" dirty="0"/>
              <a:t>.</a:t>
            </a:r>
            <a:endParaRPr dirty="0"/>
          </a:p>
          <a:p>
            <a:pPr marL="0" marR="0" lvl="0" indent="0" algn="l" rtl="0">
              <a:lnSpc>
                <a:spcPct val="100000"/>
              </a:lnSpc>
              <a:spcBef>
                <a:spcPts val="0"/>
              </a:spcBef>
              <a:spcAft>
                <a:spcPts val="0"/>
              </a:spcAft>
              <a:buClr>
                <a:schemeClr val="dk1"/>
              </a:buClr>
              <a:buSzPts val="1200"/>
              <a:buFont typeface="Calibri"/>
              <a:buNone/>
            </a:pPr>
            <a:r>
              <a:rPr lang="en-GB" dirty="0"/>
              <a:t>3. Ach so </a:t>
            </a:r>
            <a:r>
              <a:rPr lang="en-GB" dirty="0" err="1"/>
              <a:t>lange</a:t>
            </a:r>
            <a:r>
              <a:rPr lang="en-GB" dirty="0"/>
              <a:t>?! </a:t>
            </a:r>
            <a:r>
              <a:rPr lang="en-GB" b="1" dirty="0" err="1"/>
              <a:t>Seit</a:t>
            </a:r>
            <a:r>
              <a:rPr lang="en-GB" b="1" dirty="0"/>
              <a:t> </a:t>
            </a:r>
            <a:r>
              <a:rPr lang="en-GB" b="1" dirty="0" err="1"/>
              <a:t>wie</a:t>
            </a:r>
            <a:r>
              <a:rPr lang="en-GB" b="1" dirty="0"/>
              <a:t> </a:t>
            </a:r>
            <a:r>
              <a:rPr lang="en-GB" b="1" dirty="0" err="1"/>
              <a:t>lange</a:t>
            </a:r>
            <a:r>
              <a:rPr lang="en-GB" b="1" dirty="0"/>
              <a:t> </a:t>
            </a:r>
            <a:r>
              <a:rPr lang="en-GB" dirty="0" err="1"/>
              <a:t>lernst</a:t>
            </a:r>
            <a:r>
              <a:rPr lang="en-GB" dirty="0"/>
              <a:t> du </a:t>
            </a:r>
            <a:r>
              <a:rPr lang="en-GB" dirty="0" err="1"/>
              <a:t>schon</a:t>
            </a:r>
            <a:r>
              <a:rPr lang="en-GB" dirty="0"/>
              <a:t> </a:t>
            </a:r>
            <a:r>
              <a:rPr lang="en-GB" dirty="0" err="1"/>
              <a:t>Polnisch</a:t>
            </a:r>
            <a:r>
              <a:rPr lang="en-GB" dirty="0"/>
              <a:t>?</a:t>
            </a:r>
            <a:br>
              <a:rPr lang="en-GB" dirty="0"/>
            </a:br>
            <a:r>
              <a:rPr lang="en-GB" dirty="0"/>
              <a:t>4</a:t>
            </a:r>
            <a:r>
              <a:rPr lang="en-GB" b="1" dirty="0"/>
              <a:t>. </a:t>
            </a:r>
            <a:r>
              <a:rPr lang="en-GB" b="1" dirty="0" err="1"/>
              <a:t>Seit</a:t>
            </a:r>
            <a:r>
              <a:rPr lang="en-GB" b="1" dirty="0"/>
              <a:t> </a:t>
            </a:r>
            <a:r>
              <a:rPr lang="en-GB" b="1" dirty="0" err="1"/>
              <a:t>März</a:t>
            </a:r>
            <a:r>
              <a:rPr lang="en-GB" b="1" dirty="0"/>
              <a:t> </a:t>
            </a:r>
            <a:r>
              <a:rPr lang="en-GB" dirty="0" err="1"/>
              <a:t>mache</a:t>
            </a:r>
            <a:r>
              <a:rPr lang="en-GB" dirty="0"/>
              <a:t> ich </a:t>
            </a:r>
            <a:r>
              <a:rPr lang="en-GB" dirty="0" err="1"/>
              <a:t>diesen</a:t>
            </a:r>
            <a:r>
              <a:rPr lang="en-GB" dirty="0"/>
              <a:t> </a:t>
            </a:r>
            <a:r>
              <a:rPr lang="en-GB" dirty="0" err="1"/>
              <a:t>Kurs</a:t>
            </a:r>
            <a:r>
              <a:rPr lang="en-GB" dirty="0"/>
              <a:t>.</a:t>
            </a:r>
            <a:br>
              <a:rPr lang="en-GB" dirty="0"/>
            </a:br>
            <a:r>
              <a:rPr lang="en-GB" dirty="0"/>
              <a:t>5. Ich </a:t>
            </a:r>
            <a:r>
              <a:rPr lang="en-GB" dirty="0" err="1"/>
              <a:t>habe</a:t>
            </a:r>
            <a:r>
              <a:rPr lang="en-GB" dirty="0"/>
              <a:t> </a:t>
            </a:r>
            <a:r>
              <a:rPr lang="en-GB" b="1" dirty="0" err="1"/>
              <a:t>ein</a:t>
            </a:r>
            <a:r>
              <a:rPr lang="en-GB" b="1" dirty="0"/>
              <a:t> </a:t>
            </a:r>
            <a:r>
              <a:rPr lang="en-GB" b="1" dirty="0" err="1"/>
              <a:t>Jahr</a:t>
            </a:r>
            <a:r>
              <a:rPr lang="en-GB" b="1" dirty="0"/>
              <a:t> </a:t>
            </a:r>
            <a:r>
              <a:rPr lang="en-GB" dirty="0" err="1"/>
              <a:t>Chinesisch</a:t>
            </a:r>
            <a:r>
              <a:rPr lang="en-GB" dirty="0"/>
              <a:t> </a:t>
            </a:r>
            <a:r>
              <a:rPr lang="en-GB" dirty="0" err="1"/>
              <a:t>gelernt</a:t>
            </a:r>
            <a:r>
              <a:rPr lang="en-GB" dirty="0"/>
              <a:t>. Das war toll.</a:t>
            </a:r>
            <a:endParaRPr dirty="0"/>
          </a:p>
          <a:p>
            <a:pPr marL="0" marR="0" lvl="0" indent="0" algn="l" rtl="0">
              <a:lnSpc>
                <a:spcPct val="100000"/>
              </a:lnSpc>
              <a:spcBef>
                <a:spcPts val="0"/>
              </a:spcBef>
              <a:spcAft>
                <a:spcPts val="0"/>
              </a:spcAft>
              <a:buClr>
                <a:schemeClr val="dk1"/>
              </a:buClr>
              <a:buSzPts val="1200"/>
              <a:buFont typeface="Calibri"/>
              <a:buNone/>
            </a:pPr>
            <a:r>
              <a:rPr lang="en-GB" dirty="0"/>
              <a:t>6. </a:t>
            </a:r>
            <a:r>
              <a:rPr lang="en-GB" dirty="0" err="1"/>
              <a:t>Kennst</a:t>
            </a:r>
            <a:r>
              <a:rPr lang="en-GB" dirty="0"/>
              <a:t> du Marta? Sie </a:t>
            </a:r>
            <a:r>
              <a:rPr lang="en-GB" dirty="0" err="1"/>
              <a:t>ist</a:t>
            </a:r>
            <a:r>
              <a:rPr lang="en-GB" dirty="0"/>
              <a:t> neu an der Schule und </a:t>
            </a:r>
            <a:r>
              <a:rPr lang="en-GB" dirty="0" err="1"/>
              <a:t>wohnt</a:t>
            </a:r>
            <a:r>
              <a:rPr lang="en-GB" dirty="0"/>
              <a:t> </a:t>
            </a:r>
            <a:r>
              <a:rPr lang="en-GB" b="1" dirty="0" err="1"/>
              <a:t>seit</a:t>
            </a:r>
            <a:r>
              <a:rPr lang="en-GB" b="1" dirty="0"/>
              <a:t> </a:t>
            </a:r>
            <a:r>
              <a:rPr lang="en-GB" b="1" dirty="0" err="1"/>
              <a:t>drei</a:t>
            </a:r>
            <a:r>
              <a:rPr lang="en-GB" b="1" dirty="0"/>
              <a:t> </a:t>
            </a:r>
            <a:r>
              <a:rPr lang="en-GB" b="1" dirty="0" err="1"/>
              <a:t>Wochen</a:t>
            </a:r>
            <a:r>
              <a:rPr lang="en-GB" b="1" dirty="0"/>
              <a:t> </a:t>
            </a:r>
            <a:r>
              <a:rPr lang="en-GB" dirty="0" err="1"/>
              <a:t>hier</a:t>
            </a:r>
            <a:r>
              <a:rPr lang="en-GB" dirty="0"/>
              <a:t>…</a:t>
            </a:r>
            <a:endParaRPr dirty="0"/>
          </a:p>
          <a:p>
            <a:pPr marL="0" marR="0" lvl="0" indent="0" algn="l" rtl="0">
              <a:lnSpc>
                <a:spcPct val="100000"/>
              </a:lnSpc>
              <a:spcBef>
                <a:spcPts val="0"/>
              </a:spcBef>
              <a:spcAft>
                <a:spcPts val="0"/>
              </a:spcAft>
              <a:buClr>
                <a:schemeClr val="dk1"/>
              </a:buClr>
              <a:buSzPts val="1200"/>
              <a:buFont typeface="Calibri"/>
              <a:buNone/>
            </a:pPr>
            <a:r>
              <a:rPr lang="en-GB" dirty="0"/>
              <a:t>7. </a:t>
            </a:r>
            <a:r>
              <a:rPr lang="en-GB" dirty="0" err="1"/>
              <a:t>Ja</a:t>
            </a:r>
            <a:r>
              <a:rPr lang="en-GB" dirty="0"/>
              <a:t>, </a:t>
            </a:r>
            <a:r>
              <a:rPr lang="en-GB" dirty="0" err="1"/>
              <a:t>aber</a:t>
            </a:r>
            <a:r>
              <a:rPr lang="en-GB" dirty="0"/>
              <a:t> </a:t>
            </a:r>
            <a:r>
              <a:rPr lang="en-GB" dirty="0" err="1"/>
              <a:t>nur</a:t>
            </a:r>
            <a:r>
              <a:rPr lang="en-GB" dirty="0"/>
              <a:t> </a:t>
            </a:r>
            <a:r>
              <a:rPr lang="en-GB" b="1" dirty="0" err="1"/>
              <a:t>seit</a:t>
            </a:r>
            <a:r>
              <a:rPr lang="en-GB" b="1" dirty="0"/>
              <a:t> </a:t>
            </a:r>
            <a:r>
              <a:rPr lang="en-GB" b="1" dirty="0" err="1"/>
              <a:t>gestern</a:t>
            </a:r>
            <a:r>
              <a:rPr lang="en-GB" dirty="0"/>
              <a:t>… </a:t>
            </a:r>
            <a:r>
              <a:rPr lang="en-GB" dirty="0" err="1"/>
              <a:t>sie</a:t>
            </a:r>
            <a:r>
              <a:rPr lang="en-GB" dirty="0"/>
              <a:t> </a:t>
            </a:r>
            <a:r>
              <a:rPr lang="en-GB" dirty="0" err="1"/>
              <a:t>ist</a:t>
            </a:r>
            <a:r>
              <a:rPr lang="en-GB" dirty="0"/>
              <a:t> nett.</a:t>
            </a:r>
            <a:br>
              <a:rPr lang="en-GB" dirty="0"/>
            </a:br>
            <a:r>
              <a:rPr lang="en-GB" dirty="0"/>
              <a:t>8. </a:t>
            </a:r>
            <a:r>
              <a:rPr lang="en-GB" dirty="0" err="1"/>
              <a:t>Eigentlich</a:t>
            </a:r>
            <a:r>
              <a:rPr lang="en-GB" dirty="0"/>
              <a:t> </a:t>
            </a:r>
            <a:r>
              <a:rPr lang="en-GB" dirty="0" err="1"/>
              <a:t>heißt</a:t>
            </a:r>
            <a:r>
              <a:rPr lang="en-GB" dirty="0"/>
              <a:t> </a:t>
            </a:r>
            <a:r>
              <a:rPr lang="en-GB" dirty="0" err="1"/>
              <a:t>sie</a:t>
            </a:r>
            <a:r>
              <a:rPr lang="en-GB" dirty="0"/>
              <a:t> </a:t>
            </a:r>
            <a:r>
              <a:rPr lang="en-GB" dirty="0" err="1"/>
              <a:t>jetzt</a:t>
            </a:r>
            <a:r>
              <a:rPr lang="en-GB" dirty="0"/>
              <a:t> Martin und </a:t>
            </a:r>
            <a:r>
              <a:rPr lang="en-GB" dirty="0" err="1"/>
              <a:t>benutzt</a:t>
            </a:r>
            <a:r>
              <a:rPr lang="en-GB" dirty="0"/>
              <a:t> das </a:t>
            </a:r>
            <a:r>
              <a:rPr lang="en-GB" dirty="0" err="1"/>
              <a:t>Pronomen</a:t>
            </a:r>
            <a:r>
              <a:rPr lang="en-GB" dirty="0"/>
              <a:t> ‘they’. Sie </a:t>
            </a:r>
            <a:r>
              <a:rPr lang="en-GB" dirty="0" err="1"/>
              <a:t>weiß</a:t>
            </a:r>
            <a:r>
              <a:rPr lang="en-GB" dirty="0"/>
              <a:t> </a:t>
            </a:r>
            <a:r>
              <a:rPr lang="en-GB" b="1" dirty="0" err="1"/>
              <a:t>seit</a:t>
            </a:r>
            <a:r>
              <a:rPr lang="en-GB" b="1" dirty="0"/>
              <a:t> </a:t>
            </a:r>
            <a:r>
              <a:rPr lang="en-GB" b="1" dirty="0" err="1"/>
              <a:t>einem</a:t>
            </a:r>
            <a:r>
              <a:rPr lang="en-GB" b="1" dirty="0"/>
              <a:t> </a:t>
            </a:r>
            <a:r>
              <a:rPr lang="en-GB" b="1" dirty="0" err="1"/>
              <a:t>Jahr</a:t>
            </a:r>
            <a:r>
              <a:rPr lang="en-GB" dirty="0"/>
              <a:t>, </a:t>
            </a:r>
            <a:r>
              <a:rPr lang="en-GB" dirty="0" err="1"/>
              <a:t>dass</a:t>
            </a:r>
            <a:r>
              <a:rPr lang="en-GB" dirty="0"/>
              <a:t> </a:t>
            </a:r>
            <a:r>
              <a:rPr lang="en-GB" dirty="0" err="1"/>
              <a:t>sie</a:t>
            </a:r>
            <a:r>
              <a:rPr lang="en-GB" dirty="0"/>
              <a:t> trans </a:t>
            </a:r>
            <a:r>
              <a:rPr lang="en-GB" dirty="0" err="1"/>
              <a:t>ist</a:t>
            </a:r>
            <a:r>
              <a:rPr lang="en-GB" dirty="0"/>
              <a:t>. </a:t>
            </a:r>
            <a:br>
              <a:rPr lang="en-GB" dirty="0"/>
            </a:br>
            <a:endParaRPr dirty="0"/>
          </a:p>
        </p:txBody>
      </p:sp>
      <p:sp>
        <p:nvSpPr>
          <p:cNvPr id="562" name="Google Shape;56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In mixed F/H classes, Foundation students could work independently on these activities, whilst Higher students practise weak nouns and revisit </a:t>
            </a:r>
            <a:r>
              <a:rPr lang="en-GB" b="1" i="1" dirty="0" err="1"/>
              <a:t>seit</a:t>
            </a:r>
            <a:r>
              <a:rPr lang="en-GB" b="1" i="1" dirty="0"/>
              <a:t>.</a:t>
            </a:r>
            <a:endParaRPr lang="en-GB" b="1" dirty="0"/>
          </a:p>
          <a:p>
            <a:pPr marL="0" lvl="0" indent="0" algn="l" rtl="0">
              <a:lnSpc>
                <a:spcPct val="100000"/>
              </a:lnSpc>
              <a:spcBef>
                <a:spcPts val="0"/>
              </a:spcBef>
              <a:spcAft>
                <a:spcPts val="0"/>
              </a:spcAft>
              <a:buSzPts val="1400"/>
              <a:buNone/>
            </a:pPr>
            <a:r>
              <a:rPr lang="en-GB" b="1" dirty="0"/>
              <a:t>Timing: 12-15 minutes (2 slides plus handout, if needed)</a:t>
            </a:r>
            <a:br>
              <a:rPr lang="en-GB" b="1" dirty="0"/>
            </a:br>
            <a:br>
              <a:rPr lang="en-GB" b="1" dirty="0"/>
            </a:br>
            <a:r>
              <a:rPr lang="en-GB" b="1" dirty="0"/>
              <a:t>Aim</a:t>
            </a:r>
            <a:r>
              <a:rPr lang="en-GB" dirty="0"/>
              <a:t>: to introduce new knowledge about and raise awareness of some gender neutral language in German.</a:t>
            </a:r>
            <a:br>
              <a:rPr lang="en-GB" dirty="0"/>
            </a:br>
            <a:br>
              <a:rPr lang="en-GB" dirty="0"/>
            </a:br>
            <a:r>
              <a:rPr lang="en-GB" b="1" dirty="0"/>
              <a:t>Note</a:t>
            </a:r>
            <a:r>
              <a:rPr lang="en-GB" dirty="0"/>
              <a:t>: if students are accessing this material independently, whilst others in the same class do other tasks, then it will be most practical to use the handouts provided with this resource.</a:t>
            </a:r>
            <a:br>
              <a:rPr lang="en-GB" dirty="0"/>
            </a:br>
            <a:endParaRPr b="1" i="1" dirty="0"/>
          </a:p>
          <a:p>
            <a:pPr marL="0" lvl="0" indent="0" algn="l" rtl="0">
              <a:lnSpc>
                <a:spcPct val="100000"/>
              </a:lnSpc>
              <a:spcBef>
                <a:spcPts val="0"/>
              </a:spcBef>
              <a:spcAft>
                <a:spcPts val="0"/>
              </a:spcAft>
              <a:buSzPts val="1400"/>
              <a:buNone/>
            </a:pPr>
            <a:r>
              <a:rPr lang="en-GB" b="1" dirty="0"/>
              <a:t>Procedure</a:t>
            </a:r>
            <a:r>
              <a:rPr lang="en-GB" dirty="0"/>
              <a:t>:</a:t>
            </a:r>
            <a:br>
              <a:rPr lang="en-GB" dirty="0"/>
            </a:br>
            <a:r>
              <a:rPr lang="en-GB" dirty="0"/>
              <a:t>1. Students read the information and complete tasks 1-4. Depending on how the students are working, these slides which have answers can be used stepwise through the activity or at the end to provide feedback.</a:t>
            </a:r>
            <a:endParaRPr dirty="0"/>
          </a:p>
          <a:p>
            <a:pPr marL="0" lvl="0" indent="0" algn="l" rtl="0">
              <a:lnSpc>
                <a:spcPct val="100000"/>
              </a:lnSpc>
              <a:spcBef>
                <a:spcPts val="0"/>
              </a:spcBef>
              <a:spcAft>
                <a:spcPts val="0"/>
              </a:spcAft>
              <a:buSzPts val="1400"/>
              <a:buNone/>
            </a:pPr>
            <a:r>
              <a:rPr lang="en-GB" dirty="0"/>
              <a:t>2. Note: the final click brings up three audio buttons.  Click to hear how the </a:t>
            </a:r>
            <a:r>
              <a:rPr lang="en-GB" dirty="0" err="1"/>
              <a:t>the</a:t>
            </a:r>
            <a:r>
              <a:rPr lang="en-GB" dirty="0"/>
              <a:t> pronouns </a:t>
            </a:r>
            <a:r>
              <a:rPr lang="en-GB" dirty="0" err="1"/>
              <a:t>xier</a:t>
            </a:r>
            <a:r>
              <a:rPr lang="en-GB" dirty="0"/>
              <a:t>, </a:t>
            </a:r>
            <a:r>
              <a:rPr lang="en-GB" dirty="0" err="1"/>
              <a:t>xien</a:t>
            </a:r>
            <a:r>
              <a:rPr lang="en-GB" dirty="0"/>
              <a:t> and </a:t>
            </a:r>
            <a:r>
              <a:rPr lang="en-GB" dirty="0" err="1"/>
              <a:t>xiem</a:t>
            </a:r>
            <a:r>
              <a:rPr lang="en-GB" dirty="0"/>
              <a:t> and pronounced.</a:t>
            </a:r>
            <a:endParaRPr dirty="0"/>
          </a:p>
          <a:p>
            <a:pPr marL="0" lvl="0" indent="0" algn="l" rtl="0">
              <a:lnSpc>
                <a:spcPct val="100000"/>
              </a:lnSpc>
              <a:spcBef>
                <a:spcPts val="0"/>
              </a:spcBef>
              <a:spcAft>
                <a:spcPts val="0"/>
              </a:spcAft>
              <a:buSzPts val="1400"/>
              <a:buNone/>
            </a:pPr>
            <a:r>
              <a:rPr lang="en-GB" dirty="0"/>
              <a:t>3. Move to the next slide.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b="1" dirty="0"/>
              <a:t>Source</a:t>
            </a:r>
            <a:r>
              <a:rPr lang="en-GB" dirty="0"/>
              <a:t>:</a:t>
            </a:r>
            <a:br>
              <a:rPr lang="en-GB" dirty="0"/>
            </a:br>
            <a:r>
              <a:rPr lang="en-GB" dirty="0"/>
              <a:t>Gender neutral pronouns</a:t>
            </a:r>
            <a:br>
              <a:rPr lang="en-GB" dirty="0"/>
            </a:br>
            <a:r>
              <a:rPr lang="en-GB" dirty="0"/>
              <a:t>https://de.wikipedia.org/wiki/Nichtbin%C3%A4re_Geschlechtsidentit%C3%A4t#Das_singulare_Pronomen_%E2%80%9Ethey%E2%80%9C</a:t>
            </a:r>
            <a:br>
              <a:rPr lang="en-GB" dirty="0"/>
            </a:br>
            <a:r>
              <a:rPr lang="en-GB" dirty="0"/>
              <a:t>https://www.annaheger.de/pronomen33/</a:t>
            </a:r>
            <a:endParaRPr dirty="0"/>
          </a:p>
          <a:p>
            <a:pPr marL="0" lvl="0" indent="0" algn="l" rtl="0">
              <a:lnSpc>
                <a:spcPct val="100000"/>
              </a:lnSpc>
              <a:spcBef>
                <a:spcPts val="0"/>
              </a:spcBef>
              <a:spcAft>
                <a:spcPts val="0"/>
              </a:spcAft>
              <a:buSzPts val="1400"/>
              <a:buNone/>
            </a:pPr>
            <a:r>
              <a:rPr lang="en-GB" dirty="0"/>
              <a:t>https://nibi.space/pronomen</a:t>
            </a:r>
            <a:br>
              <a:rPr lang="en-GB" dirty="0"/>
            </a:br>
            <a:r>
              <a:rPr lang="en-GB" dirty="0"/>
              <a:t>https://nonbinarytransgermany.tumblr.com/language</a:t>
            </a:r>
            <a:endParaRPr dirty="0"/>
          </a:p>
        </p:txBody>
      </p:sp>
      <p:sp>
        <p:nvSpPr>
          <p:cNvPr id="626" name="Google Shape;62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Procedure</a:t>
            </a:r>
            <a:r>
              <a:rPr lang="en-GB" dirty="0"/>
              <a:t>:</a:t>
            </a:r>
            <a:br>
              <a:rPr lang="en-GB" dirty="0"/>
            </a:br>
            <a:r>
              <a:rPr lang="en-GB" dirty="0"/>
              <a:t>Students read the information and complete tasks 5-8. Depending on how the students are working, these slides which have answers can be used stepwise through the activity or at the end to provide feedback.</a:t>
            </a:r>
            <a:endParaRPr dirty="0"/>
          </a:p>
          <a:p>
            <a:pPr marL="0" lvl="0" indent="0" algn="l" rtl="0">
              <a:lnSpc>
                <a:spcPct val="100000"/>
              </a:lnSpc>
              <a:spcBef>
                <a:spcPts val="0"/>
              </a:spcBef>
              <a:spcAft>
                <a:spcPts val="0"/>
              </a:spcAft>
              <a:buSzPts val="1400"/>
              <a:buNone/>
            </a:pPr>
            <a:endParaRPr dirty="0"/>
          </a:p>
        </p:txBody>
      </p:sp>
      <p:sp>
        <p:nvSpPr>
          <p:cNvPr id="667" name="Google Shape;66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Timing: 5 minutes (with potential to extend work on the text for homework)</a:t>
            </a:r>
            <a:br>
              <a:rPr lang="en-GB" dirty="0"/>
            </a:br>
            <a:br>
              <a:rPr lang="en-GB" b="1" dirty="0"/>
            </a:br>
            <a:r>
              <a:rPr lang="en-GB" b="1" dirty="0"/>
              <a:t>Aim: </a:t>
            </a:r>
            <a:r>
              <a:rPr lang="en-GB" b="0" dirty="0"/>
              <a:t>to practise aural comprehension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Click to play audio.  Students listen and read.</a:t>
            </a:r>
            <a:endParaRPr dirty="0"/>
          </a:p>
          <a:p>
            <a:pPr marL="0" lvl="0" indent="0" algn="l" rtl="0">
              <a:lnSpc>
                <a:spcPct val="100000"/>
              </a:lnSpc>
              <a:spcBef>
                <a:spcPts val="0"/>
              </a:spcBef>
              <a:spcAft>
                <a:spcPts val="0"/>
              </a:spcAft>
              <a:buSzPts val="1400"/>
              <a:buNone/>
            </a:pPr>
            <a:r>
              <a:rPr lang="en-GB" i="1" dirty="0"/>
              <a:t>2. </a:t>
            </a:r>
            <a:r>
              <a:rPr lang="en-GB" i="0" dirty="0"/>
              <a:t>Teachers ask the two questions.  Students answer concisely – e.g.,  </a:t>
            </a:r>
            <a:r>
              <a:rPr lang="en-GB" i="1" dirty="0"/>
              <a:t>Sie </a:t>
            </a:r>
            <a:r>
              <a:rPr lang="en-GB" i="1" dirty="0" err="1"/>
              <a:t>ist</a:t>
            </a:r>
            <a:r>
              <a:rPr lang="en-GB" i="1" dirty="0"/>
              <a:t> </a:t>
            </a:r>
            <a:r>
              <a:rPr lang="en-GB" i="1" dirty="0" err="1"/>
              <a:t>Sängerin</a:t>
            </a:r>
            <a:r>
              <a:rPr lang="en-GB" i="1" dirty="0"/>
              <a:t>, Sie </a:t>
            </a:r>
            <a:r>
              <a:rPr lang="en-GB" i="1" dirty="0" err="1"/>
              <a:t>ist</a:t>
            </a:r>
            <a:r>
              <a:rPr lang="en-GB" i="1" dirty="0"/>
              <a:t> das Alter Ego von Tom Neuwirth. Er </a:t>
            </a:r>
            <a:r>
              <a:rPr lang="en-GB" i="1" dirty="0" err="1"/>
              <a:t>ist</a:t>
            </a:r>
            <a:r>
              <a:rPr lang="en-GB" i="1" dirty="0"/>
              <a:t> </a:t>
            </a:r>
            <a:r>
              <a:rPr lang="en-GB" sz="1200" i="1" dirty="0" err="1">
                <a:solidFill>
                  <a:srgbClr val="000000"/>
                </a:solidFill>
              </a:rPr>
              <a:t>Österreicher</a:t>
            </a:r>
            <a:r>
              <a:rPr lang="en-GB" sz="1200" i="1" dirty="0">
                <a:solidFill>
                  <a:srgbClr val="000000"/>
                </a:solidFill>
              </a:rPr>
              <a:t>.</a:t>
            </a:r>
            <a:endParaRPr i="1" dirty="0"/>
          </a:p>
          <a:p>
            <a:pPr marL="0" lvl="0" indent="0" algn="l" rtl="0">
              <a:lnSpc>
                <a:spcPct val="100000"/>
              </a:lnSpc>
              <a:spcBef>
                <a:spcPts val="0"/>
              </a:spcBef>
              <a:spcAft>
                <a:spcPts val="0"/>
              </a:spcAft>
              <a:buSzPts val="1400"/>
              <a:buNone/>
            </a:pPr>
            <a:r>
              <a:rPr lang="en-GB" b="1" dirty="0"/>
              <a:t>Note</a:t>
            </a:r>
            <a:r>
              <a:rPr lang="en-GB" dirty="0"/>
              <a:t>: answers are not provided as several different answers are valid, here.</a:t>
            </a:r>
            <a:br>
              <a:rPr lang="en-GB" dirty="0"/>
            </a:br>
            <a:r>
              <a:rPr lang="en-GB" dirty="0"/>
              <a:t>3. Teachers may wish to ask further questions to draw out comprehension of the text, time permitting.</a:t>
            </a:r>
            <a:endParaRPr dirty="0"/>
          </a:p>
          <a:p>
            <a:pPr marL="0" lvl="0" indent="0" algn="l" rtl="0">
              <a:lnSpc>
                <a:spcPct val="100000"/>
              </a:lnSpc>
              <a:spcBef>
                <a:spcPts val="0"/>
              </a:spcBef>
              <a:spcAft>
                <a:spcPts val="0"/>
              </a:spcAft>
              <a:buSzPts val="1400"/>
              <a:buNone/>
            </a:pPr>
            <a:r>
              <a:rPr lang="en-GB" dirty="0"/>
              <a:t>4. Move on to slide 2</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Transcript:</a:t>
            </a:r>
            <a:endParaRPr dirty="0"/>
          </a:p>
          <a:p>
            <a:pPr marL="0" marR="0" lvl="0" indent="0" algn="l" rtl="0">
              <a:lnSpc>
                <a:spcPct val="100000"/>
              </a:lnSpc>
              <a:spcBef>
                <a:spcPts val="0"/>
              </a:spcBef>
              <a:spcAft>
                <a:spcPts val="0"/>
              </a:spcAft>
              <a:buClr>
                <a:srgbClr val="000000"/>
              </a:buClr>
              <a:buSzPts val="1200"/>
              <a:buFont typeface="Calibri"/>
              <a:buNone/>
            </a:pPr>
            <a:r>
              <a:rPr lang="en-GB" sz="1200" dirty="0">
                <a:solidFill>
                  <a:srgbClr val="000000"/>
                </a:solidFill>
              </a:rPr>
              <a:t>2014 </a:t>
            </a:r>
            <a:r>
              <a:rPr lang="en-GB" sz="1200" dirty="0" err="1">
                <a:solidFill>
                  <a:srgbClr val="000000"/>
                </a:solidFill>
              </a:rPr>
              <a:t>nimmt</a:t>
            </a:r>
            <a:r>
              <a:rPr lang="en-GB" sz="1200" dirty="0">
                <a:solidFill>
                  <a:srgbClr val="000000"/>
                </a:solidFill>
              </a:rPr>
              <a:t> Tom Neuwirth am Eurovision Song Contest in </a:t>
            </a:r>
            <a:r>
              <a:rPr lang="en-GB" sz="1200" dirty="0" err="1">
                <a:solidFill>
                  <a:srgbClr val="000000"/>
                </a:solidFill>
              </a:rPr>
              <a:t>Kopenhagen</a:t>
            </a:r>
            <a:r>
              <a:rPr lang="en-GB" sz="1200" dirty="0">
                <a:solidFill>
                  <a:srgbClr val="000000"/>
                </a:solidFill>
              </a:rPr>
              <a:t> teil. Sein Alter Ego Conchita Wurst </a:t>
            </a:r>
            <a:r>
              <a:rPr lang="en-GB" sz="1200" dirty="0" err="1">
                <a:solidFill>
                  <a:srgbClr val="000000"/>
                </a:solidFill>
              </a:rPr>
              <a:t>singt</a:t>
            </a:r>
            <a:r>
              <a:rPr lang="en-GB" sz="1200" dirty="0">
                <a:solidFill>
                  <a:srgbClr val="000000"/>
                </a:solidFill>
              </a:rPr>
              <a:t> das Lied ˵ Rise Like a Phoenix”. </a:t>
            </a:r>
            <a:r>
              <a:rPr lang="en-GB" sz="1200" dirty="0" err="1">
                <a:solidFill>
                  <a:srgbClr val="000000"/>
                </a:solidFill>
              </a:rPr>
              <a:t>Mit</a:t>
            </a:r>
            <a:r>
              <a:rPr lang="en-GB" sz="1200" dirty="0">
                <a:solidFill>
                  <a:srgbClr val="000000"/>
                </a:solidFill>
              </a:rPr>
              <a:t> </a:t>
            </a:r>
            <a:r>
              <a:rPr lang="en-GB" sz="1200" dirty="0" err="1">
                <a:solidFill>
                  <a:srgbClr val="000000"/>
                </a:solidFill>
              </a:rPr>
              <a:t>Erfolg</a:t>
            </a:r>
            <a:r>
              <a:rPr lang="en-GB" sz="1200" dirty="0">
                <a:solidFill>
                  <a:srgbClr val="000000"/>
                </a:solidFill>
              </a:rPr>
              <a:t>!</a:t>
            </a:r>
            <a:endParaRPr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dirty="0"/>
            </a:br>
            <a:r>
              <a:rPr lang="en-GB" sz="1200" dirty="0">
                <a:effectLst/>
                <a:latin typeface="Century Gothic" panose="020B0502020202020204" pitchFamily="34" charset="0"/>
                <a:ea typeface="SimSun" panose="02010600030101010101" pitchFamily="2" charset="-122"/>
                <a:cs typeface="Times New Roman" panose="02020603050405020304" pitchFamily="18" charset="0"/>
              </a:rPr>
              <a:t>Tom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wurde</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1988 in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Gmunden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Österreich</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geboren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Er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studiert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Mode* in der Stadt Graz.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Mit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19 Jahren </a:t>
            </a:r>
            <a:r>
              <a:rPr lang="en-GB" sz="1200" dirty="0">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war er </a:t>
            </a:r>
            <a:r>
              <a:rPr lang="en-GB" sz="1200" dirty="0" err="1">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mit</a:t>
            </a:r>
            <a:r>
              <a:rPr lang="en-GB" sz="1200" dirty="0">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Freunden</a:t>
            </a:r>
            <a:r>
              <a:rPr lang="en-GB" sz="1200" dirty="0">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 in der Band </a:t>
            </a:r>
            <a:r>
              <a:rPr lang="en-GB" sz="1200" dirty="0">
                <a:effectLst/>
                <a:latin typeface="Arial" panose="020B0604020202020204" pitchFamily="34" charset="0"/>
                <a:ea typeface="SimSun" panose="02010600030101010101" pitchFamily="2" charset="-122"/>
                <a:cs typeface="Times New Roman" panose="02020603050405020304" pitchFamily="18" charset="0"/>
              </a:rPr>
              <a: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Boyband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jetzt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anders</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a:t>
            </a:r>
            <a:r>
              <a:rPr lang="en-GB" sz="1200" dirty="0">
                <a:effectLst/>
                <a:latin typeface="Century Gothic" panose="020B0502020202020204" pitchFamily="34" charset="0"/>
                <a:ea typeface="SimSun" panose="02010600030101010101" pitchFamily="2" charset="-122"/>
                <a:cs typeface="Century Gothic" panose="020B0502020202020204" pitchFamily="34" charset="0"/>
              </a:rPr>
              <a:t>” </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Die Band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aber</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nur</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ein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Jahr</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lang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zusammen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dann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beginnt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Tom eine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neue</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Show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zu</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entwickeln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als</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Drag Queen </a:t>
            </a:r>
            <a:r>
              <a:rPr lang="en-GB" sz="1200" dirty="0">
                <a:effectLst/>
                <a:latin typeface="Arial" panose="020B0604020202020204" pitchFamily="34" charset="0"/>
                <a:ea typeface="SimSun" panose="02010600030101010101" pitchFamily="2" charset="-122"/>
                <a:cs typeface="Times New Roman" panose="02020603050405020304" pitchFamily="18" charset="0"/>
              </a:rPr>
              <a: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Conchita Wurst</a:t>
            </a:r>
            <a:r>
              <a:rPr lang="en-GB" sz="1200" dirty="0">
                <a:effectLst/>
                <a:latin typeface="Century Gothic" panose="020B0502020202020204" pitchFamily="34" charset="0"/>
                <a:ea typeface="SimSun" panose="02010600030101010101" pitchFamily="2" charset="-122"/>
                <a:cs typeface="Century Gothic" panose="020B0502020202020204" pitchFamily="34" charset="0"/>
              </a:rPr>
              <a: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a:effectLst/>
                <a:latin typeface="Century Gothic" panose="020B0502020202020204" pitchFamily="34" charset="0"/>
                <a:ea typeface="SimSun" panose="02010600030101010101" pitchFamily="2" charset="-122"/>
                <a:cs typeface="Century Gothic" panose="020B0502020202020204" pitchFamily="34" charset="0"/>
              </a:rPr>
              <a: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mit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vollem</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Bart*.  </a:t>
            </a:r>
          </a:p>
          <a:p>
            <a:pPr marL="0" marR="0" lvl="0" indent="0" algn="l" rtl="0">
              <a:lnSpc>
                <a:spcPct val="100000"/>
              </a:lnSpc>
              <a:spcBef>
                <a:spcPts val="0"/>
              </a:spcBef>
              <a:spcAft>
                <a:spcPts val="0"/>
              </a:spcAft>
              <a:buClr>
                <a:schemeClr val="dk1"/>
              </a:buClr>
              <a:buSzPts val="1200"/>
              <a:buFont typeface="Calibri"/>
              <a:buNone/>
            </a:pPr>
            <a:endParaRPr sz="1200"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rgbClr val="FF0000"/>
              </a:buClr>
              <a:buSzPts val="1200"/>
              <a:buFont typeface="Calibri"/>
              <a:buNone/>
            </a:pPr>
            <a:r>
              <a:rPr lang="en-GB" b="1" dirty="0">
                <a:solidFill>
                  <a:srgbClr val="FF0000"/>
                </a:solidFill>
              </a:rPr>
              <a:t>Word frequency of unknown words and cognates used (1 is the most frequent word in German): </a:t>
            </a:r>
            <a:endParaRPr dirty="0"/>
          </a:p>
          <a:p>
            <a:pPr marL="0" marR="0" lvl="0" indent="0" algn="l" rtl="0">
              <a:lnSpc>
                <a:spcPct val="100000"/>
              </a:lnSpc>
              <a:spcBef>
                <a:spcPts val="0"/>
              </a:spcBef>
              <a:spcAft>
                <a:spcPts val="0"/>
              </a:spcAft>
              <a:buClr>
                <a:srgbClr val="FFFFFF"/>
              </a:buClr>
              <a:buSzPts val="1200"/>
              <a:buFont typeface="Century Gothic"/>
              <a:buNone/>
            </a:pPr>
            <a:r>
              <a:rPr lang="en-GB" sz="1200" b="0" dirty="0">
                <a:solidFill>
                  <a:srgbClr val="FFFFFF"/>
                </a:solidFill>
                <a:latin typeface="Century Gothic"/>
                <a:ea typeface="Century Gothic"/>
                <a:cs typeface="Century Gothic"/>
                <a:sym typeface="Century Gothic"/>
              </a:rPr>
              <a:t>Bart [n/a] Mode [3867] </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Show [3367] Alter Ego [n/a] Drag Queen [n/a]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homophob</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[n/a]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Hasskommentar</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[n/a]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boykottieren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[n/a]</a:t>
            </a:r>
            <a:endParaRPr dirty="0"/>
          </a:p>
          <a:p>
            <a:pPr marL="0" marR="0" lvl="0" indent="0" algn="l" rtl="0">
              <a:lnSpc>
                <a:spcPct val="100000"/>
              </a:lnSpc>
              <a:spcBef>
                <a:spcPts val="0"/>
              </a:spcBef>
              <a:spcAft>
                <a:spcPts val="0"/>
              </a:spcAft>
              <a:buClr>
                <a:schemeClr val="dk1"/>
              </a:buClr>
              <a:buSzPts val="1200"/>
              <a:buFont typeface="Calibri"/>
              <a:buNone/>
            </a:pPr>
            <a:r>
              <a:rPr lang="en-GB" i="1" dirty="0"/>
              <a:t>Source:  </a:t>
            </a:r>
            <a:r>
              <a:rPr lang="en-GB" sz="1200" i="1" dirty="0">
                <a:solidFill>
                  <a:srgbClr val="000000"/>
                </a:solidFill>
                <a:latin typeface="Calibri"/>
                <a:ea typeface="Calibri"/>
                <a:cs typeface="Calibri"/>
                <a:sym typeface="Calibri"/>
              </a:rPr>
              <a:t>Jones, R.L &amp; </a:t>
            </a:r>
            <a:r>
              <a:rPr lang="en-GB" sz="1200" i="1" dirty="0" err="1">
                <a:solidFill>
                  <a:srgbClr val="000000"/>
                </a:solidFill>
                <a:latin typeface="Calibri"/>
                <a:ea typeface="Calibri"/>
                <a:cs typeface="Calibri"/>
                <a:sym typeface="Calibri"/>
              </a:rPr>
              <a:t>Tschirner</a:t>
            </a:r>
            <a:r>
              <a:rPr lang="en-GB" sz="1200" i="1" dirty="0">
                <a:solidFill>
                  <a:srgbClr val="000000"/>
                </a:solidFill>
                <a:latin typeface="Calibri"/>
                <a:ea typeface="Calibri"/>
                <a:cs typeface="Calibri"/>
                <a:sym typeface="Calibri"/>
              </a:rPr>
              <a:t>, E. (2019). A frequency dictionary of German: Core vocabulary for learners. London: Routledge.</a:t>
            </a:r>
            <a:endParaRPr lang="en-GB" sz="1200" i="1" dirty="0">
              <a:solidFill>
                <a:srgbClr val="000000"/>
              </a:solidFill>
              <a:effectLst/>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i="1" dirty="0">
              <a:solidFill>
                <a:srgbClr val="000000"/>
              </a:solidFill>
              <a:effectLst/>
              <a:latin typeface="Calibri"/>
              <a:ea typeface="SimSun" panose="02010600030101010101" pitchFamily="2" charset="-122"/>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800" b="1" dirty="0">
                <a:effectLst/>
                <a:latin typeface="Century Gothic" panose="020B0502020202020204" pitchFamily="34" charset="0"/>
                <a:ea typeface="SimSun" panose="02010600030101010101" pitchFamily="2" charset="-122"/>
                <a:cs typeface="Times New Roman" panose="02020603050405020304" pitchFamily="18" charset="0"/>
              </a:rPr>
              <a:t>Proper nouns</a:t>
            </a:r>
            <a:r>
              <a:rPr lang="en-GB" sz="1800" dirty="0">
                <a:effectLst/>
                <a:latin typeface="Century Gothic" panose="020B0502020202020204" pitchFamily="34" charset="0"/>
                <a:ea typeface="SimSun" panose="02010600030101010101" pitchFamily="2" charset="-122"/>
                <a:cs typeface="Times New Roman" panose="02020603050405020304" pitchFamily="18" charset="0"/>
              </a:rPr>
              <a:t>: Tom Neuwirth, Conchita, Eurovision Song Contest, </a:t>
            </a:r>
            <a:r>
              <a:rPr lang="en-GB" sz="1800" dirty="0" err="1">
                <a:effectLst/>
                <a:latin typeface="Century Gothic" panose="020B0502020202020204" pitchFamily="34" charset="0"/>
                <a:ea typeface="SimSun" panose="02010600030101010101" pitchFamily="2" charset="-122"/>
                <a:cs typeface="Times New Roman" panose="02020603050405020304" pitchFamily="18" charset="0"/>
              </a:rPr>
              <a:t>Kopenhagen</a:t>
            </a:r>
            <a:r>
              <a:rPr lang="en-GB" sz="18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800" dirty="0" err="1">
                <a:effectLst/>
                <a:latin typeface="Century Gothic" panose="020B0502020202020204" pitchFamily="34" charset="0"/>
                <a:ea typeface="SimSun" panose="02010600030101010101" pitchFamily="2" charset="-122"/>
                <a:cs typeface="Times New Roman" panose="02020603050405020304" pitchFamily="18" charset="0"/>
              </a:rPr>
              <a:t>Gmunden</a:t>
            </a:r>
            <a:r>
              <a:rPr lang="en-GB" sz="1800" dirty="0">
                <a:effectLst/>
                <a:latin typeface="Century Gothic" panose="020B0502020202020204" pitchFamily="34" charset="0"/>
                <a:ea typeface="SimSun" panose="02010600030101010101" pitchFamily="2" charset="-122"/>
                <a:cs typeface="Times New Roman" panose="02020603050405020304" pitchFamily="18" charset="0"/>
              </a:rPr>
              <a:t>, Bogota, Facebook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Image attribution</a:t>
            </a:r>
            <a:r>
              <a:rPr lang="en-GB" dirty="0"/>
              <a:t>:</a:t>
            </a:r>
            <a:br>
              <a:rPr lang="en-GB" dirty="0"/>
            </a:br>
            <a:r>
              <a:rPr lang="en-GB" dirty="0"/>
              <a:t>Manfred Werner - CC by-</a:t>
            </a:r>
            <a:r>
              <a:rPr lang="en-GB" dirty="0" err="1"/>
              <a:t>sa</a:t>
            </a:r>
            <a:r>
              <a:rPr lang="en-GB" dirty="0"/>
              <a:t> 4.0, CC BY-SA 4.0 via Wikimedia Commons</a:t>
            </a:r>
            <a:br>
              <a:rPr lang="en-GB" dirty="0"/>
            </a:br>
            <a:br>
              <a:rPr lang="en-GB" dirty="0"/>
            </a:br>
            <a:r>
              <a:rPr lang="en-GB" b="1" dirty="0"/>
              <a:t>Source:</a:t>
            </a:r>
            <a:br>
              <a:rPr lang="en-GB" dirty="0"/>
            </a:br>
            <a:r>
              <a:rPr lang="en-GB" dirty="0"/>
              <a:t>https://de.wikipedia.org/wiki/Conchita_Wurst</a:t>
            </a:r>
            <a:endParaRPr dirty="0"/>
          </a:p>
        </p:txBody>
      </p:sp>
      <p:sp>
        <p:nvSpPr>
          <p:cNvPr id="690" name="Google Shape;69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Procedure:</a:t>
            </a:r>
            <a:br>
              <a:rPr lang="en-GB" dirty="0"/>
            </a:br>
            <a:r>
              <a:rPr lang="en-GB" dirty="0"/>
              <a:t>1. Click to play audio.  Students listen and read.</a:t>
            </a:r>
            <a:endParaRPr dirty="0"/>
          </a:p>
          <a:p>
            <a:pPr marL="0" lvl="0" indent="0" algn="l" rtl="0">
              <a:lnSpc>
                <a:spcPct val="100000"/>
              </a:lnSpc>
              <a:spcBef>
                <a:spcPts val="0"/>
              </a:spcBef>
              <a:spcAft>
                <a:spcPts val="0"/>
              </a:spcAft>
              <a:buSzPts val="1400"/>
              <a:buNone/>
            </a:pPr>
            <a:r>
              <a:rPr lang="en-GB" i="1" dirty="0"/>
              <a:t>2. </a:t>
            </a:r>
            <a:r>
              <a:rPr lang="en-GB" i="0" dirty="0"/>
              <a:t>Teachers ask the three questions.  Students try to answer concisely – e.g.,  </a:t>
            </a:r>
            <a:r>
              <a:rPr lang="en-GB" i="1" dirty="0"/>
              <a:t>Tom hat eine </a:t>
            </a:r>
            <a:r>
              <a:rPr lang="en-GB" i="1" dirty="0" err="1"/>
              <a:t>Freundin</a:t>
            </a:r>
            <a:r>
              <a:rPr lang="en-GB" i="1" dirty="0"/>
              <a:t> </a:t>
            </a:r>
            <a:r>
              <a:rPr lang="en-GB" i="1" dirty="0" err="1"/>
              <a:t>mit</a:t>
            </a:r>
            <a:r>
              <a:rPr lang="en-GB" i="1" dirty="0"/>
              <a:t> </a:t>
            </a:r>
            <a:r>
              <a:rPr lang="en-GB" i="1" dirty="0" err="1"/>
              <a:t>dem</a:t>
            </a:r>
            <a:r>
              <a:rPr lang="en-GB" i="1" dirty="0"/>
              <a:t> </a:t>
            </a:r>
            <a:r>
              <a:rPr lang="en-GB" i="1" dirty="0" err="1"/>
              <a:t>Namen</a:t>
            </a:r>
            <a:r>
              <a:rPr lang="en-GB" i="1" dirty="0"/>
              <a:t> Conchita / Conchita </a:t>
            </a:r>
            <a:r>
              <a:rPr lang="en-GB" i="1" dirty="0" err="1"/>
              <a:t>ist</a:t>
            </a:r>
            <a:r>
              <a:rPr lang="en-GB" i="1" dirty="0"/>
              <a:t> der Name von </a:t>
            </a:r>
            <a:r>
              <a:rPr lang="en-GB" i="1" dirty="0" err="1"/>
              <a:t>einer</a:t>
            </a:r>
            <a:r>
              <a:rPr lang="en-GB" i="1" dirty="0"/>
              <a:t> </a:t>
            </a:r>
            <a:r>
              <a:rPr lang="en-GB" i="1" dirty="0" err="1"/>
              <a:t>Freundin</a:t>
            </a:r>
            <a:r>
              <a:rPr lang="en-GB" i="1" dirty="0"/>
              <a:t>. Tom </a:t>
            </a:r>
            <a:r>
              <a:rPr lang="en-GB" i="1" dirty="0" err="1"/>
              <a:t>denkt</a:t>
            </a:r>
            <a:r>
              <a:rPr lang="en-GB" i="1" dirty="0"/>
              <a:t>, es </a:t>
            </a:r>
            <a:r>
              <a:rPr lang="en-GB" i="1" dirty="0" err="1"/>
              <a:t>ist</a:t>
            </a:r>
            <a:r>
              <a:rPr lang="en-GB" i="1" dirty="0"/>
              <a:t> </a:t>
            </a:r>
            <a:r>
              <a:rPr lang="en-GB" i="1" dirty="0" err="1"/>
              <a:t>nicht</a:t>
            </a:r>
            <a:r>
              <a:rPr lang="en-GB" i="1" dirty="0"/>
              <a:t> </a:t>
            </a:r>
            <a:r>
              <a:rPr lang="en-GB" i="1" dirty="0" err="1"/>
              <a:t>wichtig</a:t>
            </a:r>
            <a:r>
              <a:rPr lang="en-GB" i="1" dirty="0"/>
              <a:t>, was </a:t>
            </a:r>
            <a:r>
              <a:rPr lang="en-GB" i="1" dirty="0" err="1"/>
              <a:t>andere</a:t>
            </a:r>
            <a:r>
              <a:rPr lang="en-GB" i="1" dirty="0"/>
              <a:t> Menschen/</a:t>
            </a:r>
            <a:r>
              <a:rPr lang="en-GB" i="1" dirty="0" err="1"/>
              <a:t>Personen</a:t>
            </a:r>
            <a:r>
              <a:rPr lang="en-GB" i="1" dirty="0"/>
              <a:t> </a:t>
            </a:r>
            <a:r>
              <a:rPr lang="en-GB" i="1" dirty="0" err="1"/>
              <a:t>denken</a:t>
            </a:r>
            <a:r>
              <a:rPr lang="en-GB" i="1" dirty="0"/>
              <a:t>. Es </a:t>
            </a:r>
            <a:r>
              <a:rPr lang="en-GB" i="1" dirty="0" err="1"/>
              <a:t>ist</a:t>
            </a:r>
            <a:r>
              <a:rPr lang="en-GB" i="1" dirty="0"/>
              <a:t> mir Wurst </a:t>
            </a:r>
            <a:r>
              <a:rPr lang="en-GB" i="1" dirty="0" err="1"/>
              <a:t>heißt</a:t>
            </a:r>
            <a:r>
              <a:rPr lang="en-GB" i="1" dirty="0"/>
              <a:t> auf </a:t>
            </a:r>
            <a:r>
              <a:rPr lang="en-GB" i="1" dirty="0" err="1"/>
              <a:t>Englisch</a:t>
            </a:r>
            <a:r>
              <a:rPr lang="en-GB" i="1" dirty="0"/>
              <a:t> ‘I don’t care’. Conchita </a:t>
            </a:r>
            <a:r>
              <a:rPr lang="en-GB" i="1" dirty="0" err="1"/>
              <a:t>kommt</a:t>
            </a:r>
            <a:r>
              <a:rPr lang="en-GB" i="1" dirty="0"/>
              <a:t> </a:t>
            </a:r>
            <a:r>
              <a:rPr lang="en-GB" i="1" dirty="0" err="1"/>
              <a:t>aus</a:t>
            </a:r>
            <a:r>
              <a:rPr lang="en-GB" i="1" dirty="0"/>
              <a:t> </a:t>
            </a:r>
            <a:r>
              <a:rPr lang="en-GB" i="1" dirty="0" err="1"/>
              <a:t>Kolumbien</a:t>
            </a:r>
            <a:r>
              <a:rPr lang="en-GB" i="1" dirty="0"/>
              <a:t> (</a:t>
            </a:r>
            <a:r>
              <a:rPr lang="en-GB" i="1" dirty="0" err="1"/>
              <a:t>Südamerika</a:t>
            </a:r>
            <a:r>
              <a:rPr lang="en-GB" i="1" dirty="0"/>
              <a:t>). Tom </a:t>
            </a:r>
            <a:r>
              <a:rPr lang="en-GB" i="1" dirty="0" err="1"/>
              <a:t>bekommt</a:t>
            </a:r>
            <a:r>
              <a:rPr lang="en-GB" i="1" dirty="0"/>
              <a:t> </a:t>
            </a:r>
            <a:r>
              <a:rPr lang="en-GB" i="1" dirty="0" err="1"/>
              <a:t>Hasskommentare</a:t>
            </a:r>
            <a:r>
              <a:rPr lang="en-GB" i="1" dirty="0"/>
              <a:t> und das </a:t>
            </a:r>
            <a:r>
              <a:rPr lang="en-GB" i="1" dirty="0" err="1"/>
              <a:t>ist</a:t>
            </a:r>
            <a:r>
              <a:rPr lang="en-GB" i="1" dirty="0"/>
              <a:t> gar </a:t>
            </a:r>
            <a:r>
              <a:rPr lang="en-GB" i="1" dirty="0" err="1"/>
              <a:t>nicht</a:t>
            </a:r>
            <a:r>
              <a:rPr lang="en-GB" i="1" dirty="0"/>
              <a:t> </a:t>
            </a:r>
            <a:r>
              <a:rPr lang="en-GB" i="1" dirty="0" err="1"/>
              <a:t>schön</a:t>
            </a:r>
            <a:r>
              <a:rPr lang="en-GB" i="1" dirty="0"/>
              <a:t>.</a:t>
            </a:r>
            <a:endParaRPr dirty="0"/>
          </a:p>
          <a:p>
            <a:pPr marL="0" marR="0" lvl="0" indent="0" algn="l" rtl="0">
              <a:lnSpc>
                <a:spcPct val="100000"/>
              </a:lnSpc>
              <a:spcBef>
                <a:spcPts val="0"/>
              </a:spcBef>
              <a:spcAft>
                <a:spcPts val="0"/>
              </a:spcAft>
              <a:buClr>
                <a:schemeClr val="dk1"/>
              </a:buClr>
              <a:buSzPts val="1200"/>
              <a:buFont typeface="Calibri"/>
              <a:buNone/>
            </a:pPr>
            <a:r>
              <a:rPr lang="en-GB" b="1" dirty="0"/>
              <a:t>Note: time is short in the lesson to exploit the text more fully. However, teachers may want to set the text with further tasks for homework.  For example, students could be tasked with writing 5 further questions about the text, or they could be asked to translate two of the paragraphs (their choice) into English, or write a summary in English of the text (in 75 words or fewer).</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endParaRPr dirty="0"/>
          </a:p>
          <a:p>
            <a:pPr marL="0" marR="0" lvl="0" indent="0" algn="l" rtl="0">
              <a:lnSpc>
                <a:spcPct val="107000"/>
              </a:lnSpc>
              <a:spcBef>
                <a:spcPts val="0"/>
              </a:spcBef>
              <a:spcAft>
                <a:spcPts val="0"/>
              </a:spcAft>
              <a:buClr>
                <a:srgbClr val="000000"/>
              </a:buClr>
              <a:buSzPts val="1200"/>
              <a:buFont typeface="Century Gothic"/>
              <a:buNone/>
            </a:pPr>
            <a:r>
              <a:rPr lang="en-GB" sz="1200" dirty="0">
                <a:effectLst/>
                <a:latin typeface="Century Gothic" panose="020B0502020202020204" pitchFamily="34" charset="0"/>
                <a:ea typeface="SimSun" panose="02010600030101010101" pitchFamily="2" charset="-122"/>
                <a:cs typeface="Times New Roman" panose="02020603050405020304" pitchFamily="18" charset="0"/>
              </a:rPr>
              <a:t>Der Name, Conchita,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der Name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einer</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guten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Freundin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a:effectLst/>
                <a:latin typeface="Arial" panose="020B0604020202020204" pitchFamily="34" charset="0"/>
                <a:ea typeface="SimSun" panose="02010600030101010101" pitchFamily="2" charset="-122"/>
                <a:cs typeface="Times New Roman" panose="02020603050405020304" pitchFamily="18" charset="0"/>
              </a:rPr>
              <a: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Wurst</a:t>
            </a:r>
            <a:r>
              <a:rPr lang="en-GB" sz="1200" dirty="0">
                <a:effectLst/>
                <a:latin typeface="Century Gothic" panose="020B0502020202020204" pitchFamily="34" charset="0"/>
                <a:ea typeface="SimSun" panose="02010600030101010101" pitchFamily="2" charset="-122"/>
                <a:cs typeface="Century Gothic" panose="020B0502020202020204" pitchFamily="34" charset="0"/>
              </a:rPr>
              <a: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mag er,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weil</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es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ihm</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Wurst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a:effectLst/>
                <a:latin typeface="Century Gothic" panose="020B0502020202020204" pitchFamily="34" charset="0"/>
                <a:ea typeface="SimSun" panose="02010600030101010101" pitchFamily="2" charset="-122"/>
                <a:cs typeface="Century Gothic" panose="020B0502020202020204" pitchFamily="34" charset="0"/>
              </a:rPr>
              <a: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das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hei</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βt, es ist ihm egal </a:t>
            </a:r>
            <a:r>
              <a:rPr lang="en-GB" sz="1200" dirty="0">
                <a:effectLst/>
                <a:latin typeface="Century Gothic" panose="020B0502020202020204" pitchFamily="34" charset="0"/>
                <a:ea typeface="SimSun" panose="02010600030101010101" pitchFamily="2" charset="-122"/>
                <a:cs typeface="Century Gothic" panose="020B0502020202020204" pitchFamily="34" charset="0"/>
              </a:rPr>
              <a: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wie er aussieht und was die Menschen denken.</a:t>
            </a:r>
          </a:p>
          <a:p>
            <a:pPr marL="0" marR="0" lvl="0" indent="0" algn="l" rtl="0">
              <a:lnSpc>
                <a:spcPct val="107000"/>
              </a:lnSpc>
              <a:spcBef>
                <a:spcPts val="0"/>
              </a:spcBef>
              <a:spcAft>
                <a:spcPts val="0"/>
              </a:spcAft>
              <a:buClr>
                <a:srgbClr val="000000"/>
              </a:buClr>
              <a:buSzPts val="1200"/>
              <a:buFont typeface="Century Gothic"/>
              <a:buNone/>
            </a:pPr>
            <a:br>
              <a:rPr lang="en-GB" dirty="0"/>
            </a:br>
            <a:r>
              <a:rPr lang="en-GB" sz="1200" dirty="0">
                <a:effectLst/>
                <a:latin typeface="Century Gothic" panose="020B0502020202020204" pitchFamily="34" charset="0"/>
                <a:ea typeface="SimSun" panose="02010600030101010101" pitchFamily="2" charset="-122"/>
                <a:cs typeface="Times New Roman" panose="02020603050405020304" pitchFamily="18" charset="0"/>
              </a:rPr>
              <a:t>Conchita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keine</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Österreicherin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sie</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stammt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aus</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Bogotá,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reist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als</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Kind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nach</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Deutschland und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wird</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Sängerin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in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Österreich</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rtl="0">
              <a:lnSpc>
                <a:spcPct val="107000"/>
              </a:lnSpc>
              <a:spcBef>
                <a:spcPts val="0"/>
              </a:spcBef>
              <a:spcAft>
                <a:spcPts val="0"/>
              </a:spcAft>
              <a:buClr>
                <a:srgbClr val="000000"/>
              </a:buClr>
              <a:buSzPts val="1200"/>
              <a:buFont typeface="Century Gothic"/>
              <a:buNone/>
            </a:pPr>
            <a:endParaRPr lang="en-GB" sz="1200" dirty="0">
              <a:effectLst/>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rtl="0">
              <a:lnSpc>
                <a:spcPct val="107000"/>
              </a:lnSpc>
              <a:spcBef>
                <a:spcPts val="0"/>
              </a:spcBef>
              <a:spcAft>
                <a:spcPts val="0"/>
              </a:spcAft>
              <a:buClr>
                <a:srgbClr val="000000"/>
              </a:buClr>
              <a:buSzPts val="1200"/>
              <a:buFont typeface="Century Gothic"/>
              <a:buNone/>
            </a:pPr>
            <a:r>
              <a:rPr lang="en-GB" sz="1200" dirty="0">
                <a:effectLst/>
                <a:latin typeface="Century Gothic" panose="020B0502020202020204" pitchFamily="34" charset="0"/>
                <a:ea typeface="SimSun" panose="02010600030101010101" pitchFamily="2" charset="-122"/>
                <a:cs typeface="Times New Roman" panose="02020603050405020304" pitchFamily="18" charset="0"/>
              </a:rPr>
              <a:t>Toms Leben,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als</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schwuler</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Mann und Drag Queen,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gar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nicht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einfach</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obwohl</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er so gut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singt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Nach</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seinem</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Erfolg</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beim</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European Song Contest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gibt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es homophobe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Hasskommentare</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bei</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Facebook.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Einige</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Leute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wollen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leider</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seine Lieder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boykottieren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Ihrer</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Meinung</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nach</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sollen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Kinder seine Shows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nicht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ansehen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rgbClr val="FF0000"/>
              </a:buClr>
              <a:buSzPts val="1200"/>
              <a:buFont typeface="Calibri"/>
              <a:buNone/>
            </a:pPr>
            <a:r>
              <a:rPr lang="en-GB" b="1" dirty="0">
                <a:solidFill>
                  <a:srgbClr val="FF0000"/>
                </a:solidFill>
              </a:rPr>
              <a:t>Word frequency of unknown words and cognates used (1 is the most frequent word in German): </a:t>
            </a:r>
            <a:endParaRPr dirty="0"/>
          </a:p>
          <a:p>
            <a:pPr marL="0" marR="0" lvl="0" indent="0" algn="l" rtl="0">
              <a:lnSpc>
                <a:spcPct val="100000"/>
              </a:lnSpc>
              <a:spcBef>
                <a:spcPts val="0"/>
              </a:spcBef>
              <a:spcAft>
                <a:spcPts val="0"/>
              </a:spcAft>
              <a:buClr>
                <a:srgbClr val="FFFFFF"/>
              </a:buClr>
              <a:buSzPts val="1200"/>
              <a:buFont typeface="Century Gothic"/>
              <a:buNone/>
            </a:pPr>
            <a:r>
              <a:rPr lang="en-GB" sz="1200" b="0" dirty="0">
                <a:solidFill>
                  <a:srgbClr val="FFFFFF"/>
                </a:solidFill>
                <a:latin typeface="Century Gothic"/>
                <a:ea typeface="Century Gothic"/>
                <a:cs typeface="Century Gothic"/>
                <a:sym typeface="Century Gothic"/>
              </a:rPr>
              <a:t>egal [932] Wurst [3923] </a:t>
            </a:r>
            <a:endParaRPr dirty="0"/>
          </a:p>
          <a:p>
            <a:pPr marL="0" marR="0" lvl="0" indent="0" algn="l" rtl="0">
              <a:lnSpc>
                <a:spcPct val="100000"/>
              </a:lnSpc>
              <a:spcBef>
                <a:spcPts val="0"/>
              </a:spcBef>
              <a:spcAft>
                <a:spcPts val="0"/>
              </a:spcAft>
              <a:buClr>
                <a:schemeClr val="dk1"/>
              </a:buClr>
              <a:buSzPts val="1200"/>
              <a:buFont typeface="Calibri"/>
              <a:buNone/>
            </a:pPr>
            <a:r>
              <a:rPr lang="en-GB" i="1" dirty="0"/>
              <a:t>Source:  </a:t>
            </a:r>
            <a:r>
              <a:rPr lang="en-GB" sz="1200" i="1" dirty="0">
                <a:solidFill>
                  <a:srgbClr val="000000"/>
                </a:solidFill>
                <a:latin typeface="Calibri"/>
                <a:ea typeface="Calibri"/>
                <a:cs typeface="Calibri"/>
                <a:sym typeface="Calibri"/>
              </a:rPr>
              <a:t>Jones, R.L &amp; </a:t>
            </a:r>
            <a:r>
              <a:rPr lang="en-GB" sz="1200" i="1" dirty="0" err="1">
                <a:solidFill>
                  <a:srgbClr val="000000"/>
                </a:solidFill>
                <a:latin typeface="Calibri"/>
                <a:ea typeface="Calibri"/>
                <a:cs typeface="Calibri"/>
                <a:sym typeface="Calibri"/>
              </a:rPr>
              <a:t>Tschirner</a:t>
            </a:r>
            <a:r>
              <a:rPr lang="en-GB" sz="1200" i="1" dirty="0">
                <a:solidFill>
                  <a:srgbClr val="000000"/>
                </a:solidFill>
                <a:latin typeface="Calibri"/>
                <a:ea typeface="Calibri"/>
                <a:cs typeface="Calibri"/>
                <a:sym typeface="Calibri"/>
              </a:rPr>
              <a:t>, E. (2019). A frequency dictionary of German: Core vocabulary for learners. London: Routledge.</a:t>
            </a:r>
            <a:endParaRPr sz="1200" i="1" dirty="0">
              <a:solidFill>
                <a:srgbClr val="000000"/>
              </a:solidFill>
            </a:endParaRPr>
          </a:p>
          <a:p>
            <a:pPr marL="0" marR="0" lvl="0" indent="0" algn="l" rtl="0">
              <a:lnSpc>
                <a:spcPct val="100000"/>
              </a:lnSpc>
              <a:spcBef>
                <a:spcPts val="0"/>
              </a:spcBef>
              <a:spcAft>
                <a:spcPts val="0"/>
              </a:spcAft>
              <a:buClr>
                <a:schemeClr val="dk1"/>
              </a:buClr>
              <a:buSzPts val="1200"/>
              <a:buFont typeface="Calibri"/>
              <a:buNone/>
            </a:pPr>
            <a:endParaRPr b="1" dirty="0"/>
          </a:p>
        </p:txBody>
      </p:sp>
      <p:sp>
        <p:nvSpPr>
          <p:cNvPr id="701" name="Google Shape;70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this is a Higher version of the task. The animated callouts are presented as static tip boxes on the handouts.</a:t>
            </a:r>
            <a:br>
              <a:rPr lang="en-GB" b="1" dirty="0"/>
            </a:br>
            <a:endParaRPr b="1" dirty="0"/>
          </a:p>
          <a:p>
            <a:pPr marL="0" lvl="0" indent="0" algn="l" rtl="0">
              <a:lnSpc>
                <a:spcPct val="100000"/>
              </a:lnSpc>
              <a:spcBef>
                <a:spcPts val="0"/>
              </a:spcBef>
              <a:spcAft>
                <a:spcPts val="0"/>
              </a:spcAft>
              <a:buSzPts val="1400"/>
              <a:buNone/>
            </a:pPr>
            <a:r>
              <a:rPr lang="en-GB" b="1" dirty="0"/>
              <a:t>Timing: 10-12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seven sentences from English into German.</a:t>
            </a:r>
            <a:br>
              <a:rPr lang="en-GB" dirty="0"/>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attempt full sentences, but they should also be clear which words are targeted.</a:t>
            </a:r>
            <a:br>
              <a:rPr lang="en-GB" dirty="0"/>
            </a:br>
            <a:r>
              <a:rPr lang="en-GB" dirty="0"/>
              <a:t>Each underlined section is worth 2 points, giving a total of 20 for the task.</a:t>
            </a:r>
            <a:br>
              <a:rPr lang="en-GB" dirty="0"/>
            </a:br>
            <a:br>
              <a:rPr lang="en-GB" dirty="0"/>
            </a:br>
            <a:r>
              <a:rPr lang="en-GB" b="1" dirty="0" err="1"/>
              <a:t>Markscheme</a:t>
            </a:r>
            <a:r>
              <a:rPr lang="en-GB" dirty="0"/>
              <a:t>:</a:t>
            </a:r>
            <a:br>
              <a:rPr lang="en-GB" dirty="0"/>
            </a:br>
            <a:r>
              <a:rPr lang="en-GB" dirty="0"/>
              <a:t>2 points – message communicated accurately</a:t>
            </a:r>
            <a:br>
              <a:rPr lang="en-GB" dirty="0"/>
            </a:br>
            <a:r>
              <a:rPr lang="en-GB" dirty="0"/>
              <a:t>1 point – message communicated</a:t>
            </a:r>
            <a:br>
              <a:rPr lang="en-GB" dirty="0"/>
            </a:br>
            <a:r>
              <a:rPr lang="en-GB" dirty="0"/>
              <a:t>0 – message not communicated</a:t>
            </a:r>
            <a:br>
              <a:rPr lang="en-GB" dirty="0"/>
            </a:br>
            <a:br>
              <a:rPr lang="en-GB" dirty="0"/>
            </a:br>
            <a:r>
              <a:rPr lang="en-GB" dirty="0"/>
              <a:t>Note that item 4 repeats the same target structure as item 1. This is a 2</a:t>
            </a:r>
            <a:r>
              <a:rPr lang="en-GB" baseline="30000" dirty="0"/>
              <a:t>nd</a:t>
            </a:r>
            <a:r>
              <a:rPr lang="en-GB" dirty="0"/>
              <a:t> chance for students to get the 2 points for this structure. If they get it right in both items, they still receive two points (i.e.,  they do not score 22/20).</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b="1" dirty="0"/>
              <a:t>Image attribution</a:t>
            </a:r>
            <a:r>
              <a:rPr lang="en-GB" dirty="0"/>
              <a:t>:</a:t>
            </a:r>
            <a:br>
              <a:rPr lang="en-GB" dirty="0"/>
            </a:br>
            <a:r>
              <a:rPr lang="en-GB" dirty="0"/>
              <a:t>Paul </a:t>
            </a:r>
            <a:r>
              <a:rPr lang="en-GB" dirty="0" err="1"/>
              <a:t>Lannuier</a:t>
            </a:r>
            <a:r>
              <a:rPr lang="en-GB" dirty="0"/>
              <a:t> from Sussex, NJ, USA, CC BY-SA 2.0 via Wikimedia Commons</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b="1" dirty="0"/>
              <a:t>Source</a:t>
            </a:r>
            <a:r>
              <a:rPr lang="en-GB" dirty="0"/>
              <a:t>:</a:t>
            </a:r>
            <a:br>
              <a:rPr lang="en-GB" dirty="0"/>
            </a:br>
            <a:r>
              <a:rPr lang="en-GB" dirty="0"/>
              <a:t>https://de.wikipedia.org/wiki/Michael_Schumacher</a:t>
            </a:r>
            <a:endParaRPr dirty="0"/>
          </a:p>
        </p:txBody>
      </p:sp>
      <p:sp>
        <p:nvSpPr>
          <p:cNvPr id="712" name="Google Shape;7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this is a Foundation version of the task. The animated callouts are presented as static tip boxes on the handouts.</a:t>
            </a:r>
            <a:br>
              <a:rPr lang="en-GB" b="1" dirty="0"/>
            </a:br>
            <a:endParaRPr b="1" dirty="0"/>
          </a:p>
          <a:p>
            <a:pPr marL="0" lvl="0" indent="0" algn="l" rtl="0">
              <a:lnSpc>
                <a:spcPct val="100000"/>
              </a:lnSpc>
              <a:spcBef>
                <a:spcPts val="0"/>
              </a:spcBef>
              <a:spcAft>
                <a:spcPts val="0"/>
              </a:spcAft>
              <a:buSzPts val="1400"/>
              <a:buNone/>
            </a:pPr>
            <a:r>
              <a:rPr lang="en-GB" b="1" dirty="0"/>
              <a:t>Timing: 10-12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seven sentences from English into German.</a:t>
            </a:r>
            <a:br>
              <a:rPr lang="en-GB" dirty="0"/>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attempt full sentences, but they should also be clear which words are targeted.</a:t>
            </a:r>
            <a:br>
              <a:rPr lang="en-GB" dirty="0"/>
            </a:br>
            <a:r>
              <a:rPr lang="en-GB" dirty="0"/>
              <a:t>Each underlined section is worth 2 points, giving a total of 20 for the task. </a:t>
            </a:r>
            <a:br>
              <a:rPr lang="en-GB" dirty="0"/>
            </a:br>
            <a:br>
              <a:rPr lang="en-GB" dirty="0"/>
            </a:br>
            <a:r>
              <a:rPr lang="en-GB" b="1" dirty="0" err="1"/>
              <a:t>Markscheme</a:t>
            </a:r>
            <a:r>
              <a:rPr lang="en-GB" dirty="0"/>
              <a:t>:</a:t>
            </a:r>
            <a:br>
              <a:rPr lang="en-GB" dirty="0"/>
            </a:br>
            <a:r>
              <a:rPr lang="en-GB" dirty="0"/>
              <a:t>2 points – message communicated accurately</a:t>
            </a:r>
            <a:br>
              <a:rPr lang="en-GB" dirty="0"/>
            </a:br>
            <a:r>
              <a:rPr lang="en-GB" dirty="0"/>
              <a:t>1 point – message communicated</a:t>
            </a:r>
            <a:br>
              <a:rPr lang="en-GB" dirty="0"/>
            </a:br>
            <a:r>
              <a:rPr lang="en-GB" dirty="0"/>
              <a:t>0 – message not communicated</a:t>
            </a:r>
            <a:br>
              <a:rPr lang="en-GB" dirty="0"/>
            </a:br>
            <a:br>
              <a:rPr lang="en-GB" dirty="0"/>
            </a:br>
            <a:r>
              <a:rPr lang="en-GB" dirty="0"/>
              <a:t>Note that item 4 repeats the same target structure as item 1. This is a 2</a:t>
            </a:r>
            <a:r>
              <a:rPr lang="en-GB" baseline="30000" dirty="0"/>
              <a:t>nd</a:t>
            </a:r>
            <a:r>
              <a:rPr lang="en-GB" dirty="0"/>
              <a:t> chance for students to get the 2 points for this structure. If they get it right in both items, they still receive two points (i.e., they do not score 22/20).</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Image attribution</a:t>
            </a:r>
            <a:r>
              <a:rPr lang="en-GB" dirty="0"/>
              <a:t>:</a:t>
            </a:r>
            <a:br>
              <a:rPr lang="en-GB" dirty="0"/>
            </a:br>
            <a:r>
              <a:rPr lang="en-GB" dirty="0"/>
              <a:t>Paul </a:t>
            </a:r>
            <a:r>
              <a:rPr lang="en-GB" dirty="0" err="1"/>
              <a:t>Lannuier</a:t>
            </a:r>
            <a:r>
              <a:rPr lang="en-GB" dirty="0"/>
              <a:t> from Sussex, NJ, USA, CC BY-SA 2.0 via Wikimedia Commons</a:t>
            </a:r>
            <a:endParaRPr dirty="0"/>
          </a:p>
          <a:p>
            <a:pPr marL="0" lvl="0" indent="0" algn="l" rtl="0">
              <a:lnSpc>
                <a:spcPct val="100000"/>
              </a:lnSpc>
              <a:spcBef>
                <a:spcPts val="0"/>
              </a:spcBef>
              <a:spcAft>
                <a:spcPts val="0"/>
              </a:spcAft>
              <a:buSzPts val="1400"/>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Source</a:t>
            </a:r>
            <a:r>
              <a:rPr lang="en-GB" dirty="0"/>
              <a:t>:</a:t>
            </a:r>
            <a:br>
              <a:rPr lang="en-GB" dirty="0"/>
            </a:br>
            <a:r>
              <a:rPr lang="en-GB" dirty="0"/>
              <a:t>https://de.wikipedia.org/wiki/Michael_Schumacher</a:t>
            </a:r>
          </a:p>
          <a:p>
            <a:pPr marL="0" lvl="0" indent="0" algn="l" rtl="0">
              <a:lnSpc>
                <a:spcPct val="100000"/>
              </a:lnSpc>
              <a:spcBef>
                <a:spcPts val="0"/>
              </a:spcBef>
              <a:spcAft>
                <a:spcPts val="0"/>
              </a:spcAft>
              <a:buSzPts val="1400"/>
              <a:buNone/>
            </a:pPr>
            <a:endParaRPr dirty="0"/>
          </a:p>
        </p:txBody>
      </p:sp>
      <p:sp>
        <p:nvSpPr>
          <p:cNvPr id="731" name="Google Shape;73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Timing: 2 minutes</a:t>
            </a:r>
            <a:br>
              <a:rPr lang="en-GB" dirty="0"/>
            </a:br>
            <a:br>
              <a:rPr lang="en-GB" b="1" dirty="0"/>
            </a:br>
            <a:r>
              <a:rPr lang="en-GB" b="1" dirty="0"/>
              <a:t>Aim: </a:t>
            </a:r>
            <a:r>
              <a:rPr lang="en-GB" b="0" dirty="0"/>
              <a:t>to set homework for the following week.,</a:t>
            </a:r>
          </a:p>
          <a:p>
            <a:pPr marL="0" lvl="0" indent="0" algn="l" rtl="0">
              <a:lnSpc>
                <a:spcPct val="100000"/>
              </a:lnSpc>
              <a:spcBef>
                <a:spcPts val="0"/>
              </a:spcBef>
              <a:spcAft>
                <a:spcPts val="0"/>
              </a:spcAft>
              <a:buSzPts val="1400"/>
              <a:buNone/>
            </a:pPr>
            <a:r>
              <a:rPr lang="en-GB" b="1" dirty="0"/>
              <a:t>Note</a:t>
            </a:r>
            <a:r>
              <a:rPr lang="en-GB" b="0" dirty="0"/>
              <a:t>: the vocabulary learning is pre-learning for Y10.1.1 Week 2.</a:t>
            </a:r>
            <a:br>
              <a:rPr lang="en-GB" b="0" dirty="0"/>
            </a:br>
            <a:br>
              <a:rPr lang="en-GB" b="0" dirty="0"/>
            </a:br>
            <a:r>
              <a:rPr lang="en-GB" b="1" dirty="0"/>
              <a:t>Procedure:</a:t>
            </a:r>
            <a:br>
              <a:rPr lang="en-GB" b="1" dirty="0"/>
            </a:br>
            <a:r>
              <a:rPr lang="en-GB" b="0" dirty="0"/>
              <a:t>1. Display the slide. Explain the tasks.</a:t>
            </a:r>
            <a:br>
              <a:rPr lang="en-GB" b="0" dirty="0"/>
            </a:br>
            <a:r>
              <a:rPr lang="en-GB" b="0" dirty="0"/>
              <a:t>2. Post this slide or its information for students, using the usual school system for this.</a:t>
            </a:r>
            <a:br>
              <a:rPr lang="en-GB" dirty="0"/>
            </a:br>
            <a:endParaRPr dirty="0"/>
          </a:p>
          <a:p>
            <a:pPr marL="0" lvl="0" indent="0" algn="l" rtl="0">
              <a:lnSpc>
                <a:spcPct val="100000"/>
              </a:lnSpc>
              <a:spcBef>
                <a:spcPts val="0"/>
              </a:spcBef>
              <a:spcAft>
                <a:spcPts val="0"/>
              </a:spcAft>
              <a:buSzPts val="1400"/>
              <a:buNone/>
            </a:pPr>
            <a:r>
              <a:rPr lang="en-GB" b="1" dirty="0"/>
              <a:t>Notes</a:t>
            </a:r>
            <a:r>
              <a:rPr lang="en-GB" dirty="0"/>
              <a:t>: </a:t>
            </a:r>
            <a:br>
              <a:rPr lang="en-GB" dirty="0"/>
            </a:br>
            <a:r>
              <a:rPr lang="en-GB" dirty="0"/>
              <a:t>A regular feature of the scheme of work (as for KS3) is that students spend time learning the vocabulary for the following week’s lessons. This can be done using any platform. We provide the words on Quizlet. Most lists are also available (free to all schools, not just subscribers) on </a:t>
            </a:r>
            <a:r>
              <a:rPr lang="en-GB" dirty="0" err="1"/>
              <a:t>LanguageNut</a:t>
            </a:r>
            <a:r>
              <a:rPr lang="en-GB" dirty="0"/>
              <a:t>. Teachers may of course create their own versions of vocabulary learning activities in any of the different platforms available.</a:t>
            </a:r>
            <a:br>
              <a:rPr lang="en-GB" dirty="0"/>
            </a:br>
            <a:br>
              <a:rPr lang="en-GB" dirty="0"/>
            </a:br>
            <a:r>
              <a:rPr lang="en-GB" dirty="0"/>
              <a:t>At KS4, there are several sets for learning/revisiting:</a:t>
            </a:r>
            <a:br>
              <a:rPr lang="en-GB" dirty="0"/>
            </a:br>
            <a:r>
              <a:rPr lang="en-GB" dirty="0"/>
              <a:t>1. The new vocabulary for the following week.</a:t>
            </a:r>
            <a:br>
              <a:rPr lang="en-GB" dirty="0"/>
            </a:br>
            <a:r>
              <a:rPr lang="en-GB" dirty="0"/>
              <a:t>2. The revisited thematic vocabulary (from KS3 SOW) assigned to the week.</a:t>
            </a:r>
            <a:br>
              <a:rPr lang="en-GB" dirty="0"/>
            </a:br>
            <a:r>
              <a:rPr lang="en-GB" dirty="0"/>
              <a:t>3. The systematic revisiting (at +3 and +9 weekly intervals) of new vocabulary.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In the KS4 SOW every word from the GCSE vocabulary list has been tracked to ensure that:</a:t>
            </a:r>
            <a:br>
              <a:rPr lang="en-GB" dirty="0"/>
            </a:br>
            <a:r>
              <a:rPr lang="en-GB" dirty="0"/>
              <a:t>1. New words are </a:t>
            </a:r>
            <a:r>
              <a:rPr lang="en-GB" b="1" dirty="0"/>
              <a:t>introduced, revisited twice </a:t>
            </a:r>
            <a:r>
              <a:rPr lang="en-GB" dirty="0"/>
              <a:t>at intervals during the course, and </a:t>
            </a:r>
            <a:r>
              <a:rPr lang="en-GB" b="1" dirty="0"/>
              <a:t>once again </a:t>
            </a:r>
            <a:r>
              <a:rPr lang="en-GB" dirty="0"/>
              <a:t>during the final 9-week revision phase.</a:t>
            </a:r>
            <a:br>
              <a:rPr lang="en-GB" dirty="0"/>
            </a:br>
            <a:r>
              <a:rPr lang="en-GB" dirty="0"/>
              <a:t>2. KS3 revisited thematic vocabulary is </a:t>
            </a:r>
            <a:r>
              <a:rPr lang="en-GB" b="1" dirty="0"/>
              <a:t>revisited twice </a:t>
            </a:r>
            <a:r>
              <a:rPr lang="en-GB" dirty="0"/>
              <a:t>during the course, and </a:t>
            </a:r>
            <a:r>
              <a:rPr lang="en-GB" b="1" dirty="0"/>
              <a:t>once again</a:t>
            </a:r>
            <a:r>
              <a:rPr lang="en-GB" dirty="0"/>
              <a:t> during the final 9-week revision phase.</a:t>
            </a:r>
            <a:br>
              <a:rPr lang="en-GB" dirty="0"/>
            </a:br>
            <a:r>
              <a:rPr lang="en-GB" dirty="0"/>
              <a:t>3. KS3 function words (listed as R(</a:t>
            </a:r>
            <a:r>
              <a:rPr lang="en-GB" dirty="0" err="1"/>
              <a:t>equired</a:t>
            </a:r>
            <a:r>
              <a:rPr lang="en-GB" dirty="0"/>
              <a:t>) on Annex E of the GCSE Subject Content are all </a:t>
            </a:r>
            <a:r>
              <a:rPr lang="en-GB" b="1" dirty="0"/>
              <a:t>revisited multiple times </a:t>
            </a:r>
            <a:r>
              <a:rPr lang="en-GB" dirty="0"/>
              <a:t>(Column D on the KS4 SOW) and the revisits are also tracked on the KS4 Vocabulary tracker.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We anticipate that students will spend on average 2 hours on homework per week at KS4.  </a:t>
            </a:r>
            <a:br>
              <a:rPr lang="en-GB" dirty="0"/>
            </a:br>
            <a:r>
              <a:rPr lang="en-GB" dirty="0"/>
              <a:t>As a general rule, one hour would be assigned to vocabulary learning (and ideally this time will be spread across the week). The aim at KS3 was to establish a ‘little and often’ approach to vocabulary learning, using an app to facilitate this. This learning habit will hopefully continue into KS4. The 2</a:t>
            </a:r>
            <a:r>
              <a:rPr lang="en-GB" baseline="30000" dirty="0"/>
              <a:t>nd</a:t>
            </a:r>
            <a:r>
              <a:rPr lang="en-GB" dirty="0"/>
              <a:t> hour will generally include additional reading, listening, speaking tasks. Teachers will be best placed to decide whether to include extended writing tasks for homework. However, given the availability of online translation tools and the strong temptation to use them, such tasks </a:t>
            </a:r>
            <a:r>
              <a:rPr lang="en-GB" i="1" dirty="0"/>
              <a:t>might</a:t>
            </a:r>
            <a:r>
              <a:rPr lang="en-GB" dirty="0"/>
              <a:t> best be undertaken in class, where teachers can replicate the conditions for written language production that will apply for students at GCSE.</a:t>
            </a:r>
            <a:endParaRPr dirty="0"/>
          </a:p>
          <a:p>
            <a:pPr marL="0" lvl="0" indent="0" algn="l" rtl="0">
              <a:lnSpc>
                <a:spcPct val="100000"/>
              </a:lnSpc>
              <a:spcBef>
                <a:spcPts val="0"/>
              </a:spcBef>
              <a:spcAft>
                <a:spcPts val="0"/>
              </a:spcAft>
              <a:buSzPts val="1400"/>
              <a:buNone/>
            </a:pPr>
            <a:endParaRPr dirty="0"/>
          </a:p>
        </p:txBody>
      </p:sp>
      <p:sp>
        <p:nvSpPr>
          <p:cNvPr id="750" name="Google Shape;75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Timing: </a:t>
            </a:r>
            <a:r>
              <a:rPr lang="en-GB" b="0" dirty="0"/>
              <a:t>7 minutes</a:t>
            </a:r>
            <a:br>
              <a:rPr lang="en-GB" b="0" dirty="0"/>
            </a:br>
            <a:br>
              <a:rPr lang="en-GB" b="0" dirty="0"/>
            </a:br>
            <a:r>
              <a:rPr lang="en-GB" b="1" dirty="0"/>
              <a:t>Aim: </a:t>
            </a:r>
            <a:r>
              <a:rPr lang="en-GB" b="0" dirty="0"/>
              <a:t>to practise read aloud of a short text in German, including several examples of this week’s target SSC [</a:t>
            </a:r>
            <a:r>
              <a:rPr lang="en-GB" b="0" dirty="0" err="1"/>
              <a:t>ei</a:t>
            </a:r>
            <a:r>
              <a:rPr lang="en-GB" b="0" dirty="0"/>
              <a:t>] and [</a:t>
            </a:r>
            <a:r>
              <a:rPr lang="en-GB" b="0" dirty="0" err="1"/>
              <a:t>ie</a:t>
            </a:r>
            <a:r>
              <a:rPr lang="en-GB" b="0" dirty="0"/>
              <a:t>]; to practise asking and answering questions; to learn about two German-speaking personalities.</a:t>
            </a:r>
            <a:endParaRPr dirty="0"/>
          </a:p>
          <a:p>
            <a:pPr marL="0" lvl="0" indent="0" algn="l" rtl="0">
              <a:lnSpc>
                <a:spcPct val="100000"/>
              </a:lnSpc>
              <a:spcBef>
                <a:spcPts val="0"/>
              </a:spcBef>
              <a:spcAft>
                <a:spcPts val="0"/>
              </a:spcAft>
              <a:buSzPts val="1400"/>
              <a:buNone/>
            </a:pPr>
            <a:endParaRPr b="0"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Student A reads the first text aloud.</a:t>
            </a:r>
            <a:br>
              <a:rPr lang="en-GB" b="0" dirty="0"/>
            </a:br>
            <a:r>
              <a:rPr lang="en-GB" b="0" dirty="0"/>
              <a:t>2. Student B then asks four questions to follow up. These can pick up on details from the text or can be more general.  Some example questions are:</a:t>
            </a:r>
            <a:br>
              <a:rPr lang="en-GB" b="0" dirty="0"/>
            </a:br>
            <a:r>
              <a:rPr lang="en-GB" b="0" dirty="0" err="1"/>
              <a:t>Wann</a:t>
            </a:r>
            <a:r>
              <a:rPr lang="en-GB" b="0" dirty="0"/>
              <a:t> </a:t>
            </a:r>
            <a:r>
              <a:rPr lang="en-GB" b="0" dirty="0" err="1"/>
              <a:t>heißt</a:t>
            </a:r>
            <a:r>
              <a:rPr lang="en-GB" b="0" dirty="0"/>
              <a:t> er Conchita?</a:t>
            </a:r>
            <a:br>
              <a:rPr lang="en-GB" b="0" dirty="0"/>
            </a:br>
            <a:r>
              <a:rPr lang="en-GB" b="0" dirty="0"/>
              <a:t>Wo </a:t>
            </a:r>
            <a:r>
              <a:rPr lang="en-GB" b="0" dirty="0" err="1"/>
              <a:t>ist</a:t>
            </a:r>
            <a:r>
              <a:rPr lang="en-GB" b="0" dirty="0"/>
              <a:t> Toms/seine Heimat? (Wo </a:t>
            </a:r>
            <a:r>
              <a:rPr lang="en-GB" b="0" dirty="0" err="1"/>
              <a:t>ist</a:t>
            </a:r>
            <a:r>
              <a:rPr lang="en-GB" b="0" dirty="0"/>
              <a:t> Tom </a:t>
            </a:r>
            <a:r>
              <a:rPr lang="en-GB" b="0" dirty="0" err="1"/>
              <a:t>geboren</a:t>
            </a:r>
            <a:r>
              <a:rPr lang="en-GB" b="0" dirty="0"/>
              <a:t>?)</a:t>
            </a:r>
            <a:br>
              <a:rPr lang="en-GB" b="0" dirty="0"/>
            </a:br>
            <a:r>
              <a:rPr lang="en-GB" b="0" dirty="0" err="1"/>
              <a:t>Ist</a:t>
            </a:r>
            <a:r>
              <a:rPr lang="en-GB" b="0" dirty="0"/>
              <a:t> Conchita </a:t>
            </a:r>
            <a:r>
              <a:rPr lang="en-GB" sz="1800" dirty="0" err="1">
                <a:latin typeface="Calibri"/>
                <a:ea typeface="Calibri"/>
                <a:cs typeface="Calibri"/>
                <a:sym typeface="Calibri"/>
              </a:rPr>
              <a:t>Österreicherin</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err="1">
                <a:latin typeface="Calibri"/>
                <a:ea typeface="Calibri"/>
                <a:cs typeface="Calibri"/>
                <a:sym typeface="Calibri"/>
              </a:rPr>
              <a:t>Singt</a:t>
            </a:r>
            <a:r>
              <a:rPr lang="en-GB" sz="1800" dirty="0">
                <a:latin typeface="Calibri"/>
                <a:ea typeface="Calibri"/>
                <a:cs typeface="Calibri"/>
                <a:sym typeface="Calibri"/>
              </a:rPr>
              <a:t> </a:t>
            </a:r>
            <a:r>
              <a:rPr lang="en-GB" sz="1800" dirty="0" err="1">
                <a:latin typeface="Calibri"/>
                <a:ea typeface="Calibri"/>
                <a:cs typeface="Calibri"/>
                <a:sym typeface="Calibri"/>
              </a:rPr>
              <a:t>sie</a:t>
            </a:r>
            <a:r>
              <a:rPr lang="en-GB" sz="1800" dirty="0">
                <a:latin typeface="Calibri"/>
                <a:ea typeface="Calibri"/>
                <a:cs typeface="Calibri"/>
                <a:sym typeface="Calibri"/>
              </a:rPr>
              <a:t> in </a:t>
            </a:r>
            <a:r>
              <a:rPr lang="en-GB" sz="1800" dirty="0" err="1">
                <a:latin typeface="Calibri"/>
                <a:ea typeface="Calibri"/>
                <a:cs typeface="Calibri"/>
                <a:sym typeface="Calibri"/>
              </a:rPr>
              <a:t>einer</a:t>
            </a:r>
            <a:r>
              <a:rPr lang="en-GB" sz="1800" dirty="0">
                <a:latin typeface="Calibri"/>
                <a:ea typeface="Calibri"/>
                <a:cs typeface="Calibri"/>
                <a:sym typeface="Calibri"/>
              </a:rPr>
              <a:t> Band?</a:t>
            </a:r>
            <a:br>
              <a:rPr lang="en-GB" sz="1800" dirty="0">
                <a:latin typeface="Calibri"/>
                <a:ea typeface="Calibri"/>
                <a:cs typeface="Calibri"/>
                <a:sym typeface="Calibri"/>
              </a:rPr>
            </a:br>
            <a:r>
              <a:rPr lang="en-GB" sz="1800" dirty="0">
                <a:latin typeface="Calibri"/>
                <a:ea typeface="Calibri"/>
                <a:cs typeface="Calibri"/>
                <a:sym typeface="Calibri"/>
              </a:rPr>
              <a:t>Was hat </a:t>
            </a:r>
            <a:r>
              <a:rPr lang="en-GB" sz="1800" dirty="0" err="1">
                <a:latin typeface="Calibri"/>
                <a:ea typeface="Calibri"/>
                <a:cs typeface="Calibri"/>
                <a:sym typeface="Calibri"/>
              </a:rPr>
              <a:t>sie</a:t>
            </a:r>
            <a:r>
              <a:rPr lang="en-GB" sz="1800" dirty="0">
                <a:latin typeface="Calibri"/>
                <a:ea typeface="Calibri"/>
                <a:cs typeface="Calibri"/>
                <a:sym typeface="Calibri"/>
              </a:rPr>
              <a:t> 2014 </a:t>
            </a:r>
            <a:r>
              <a:rPr lang="en-GB" sz="1800" dirty="0" err="1">
                <a:latin typeface="Calibri"/>
                <a:ea typeface="Calibri"/>
                <a:cs typeface="Calibri"/>
                <a:sym typeface="Calibri"/>
              </a:rPr>
              <a:t>gemacht</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err="1">
                <a:latin typeface="Calibri"/>
                <a:ea typeface="Calibri"/>
                <a:cs typeface="Calibri"/>
                <a:sym typeface="Calibri"/>
              </a:rPr>
              <a:t>Singst</a:t>
            </a:r>
            <a:r>
              <a:rPr lang="en-GB" sz="1800" dirty="0">
                <a:latin typeface="Calibri"/>
                <a:ea typeface="Calibri"/>
                <a:cs typeface="Calibri"/>
                <a:sym typeface="Calibri"/>
              </a:rPr>
              <a:t> du </a:t>
            </a:r>
            <a:r>
              <a:rPr lang="en-GB" sz="1800" dirty="0" err="1">
                <a:latin typeface="Calibri"/>
                <a:ea typeface="Calibri"/>
                <a:cs typeface="Calibri"/>
                <a:sym typeface="Calibri"/>
              </a:rPr>
              <a:t>auch</a:t>
            </a:r>
            <a:r>
              <a:rPr lang="en-GB" sz="1800" dirty="0">
                <a:latin typeface="Calibri"/>
                <a:ea typeface="Calibri"/>
                <a:cs typeface="Calibri"/>
                <a:sym typeface="Calibri"/>
              </a:rPr>
              <a:t> </a:t>
            </a:r>
            <a:r>
              <a:rPr lang="en-GB" sz="1800" dirty="0" err="1">
                <a:latin typeface="Calibri"/>
                <a:ea typeface="Calibri"/>
                <a:cs typeface="Calibri"/>
                <a:sym typeface="Calibri"/>
              </a:rPr>
              <a:t>gern</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a:latin typeface="Calibri"/>
                <a:ea typeface="Calibri"/>
                <a:cs typeface="Calibri"/>
                <a:sym typeface="Calibri"/>
              </a:rPr>
              <a:t>Was </a:t>
            </a:r>
            <a:r>
              <a:rPr lang="en-GB" sz="1800" dirty="0" err="1">
                <a:latin typeface="Calibri"/>
                <a:ea typeface="Calibri"/>
                <a:cs typeface="Calibri"/>
                <a:sym typeface="Calibri"/>
              </a:rPr>
              <a:t>singst</a:t>
            </a:r>
            <a:r>
              <a:rPr lang="en-GB" sz="1800" dirty="0">
                <a:latin typeface="Calibri"/>
                <a:ea typeface="Calibri"/>
                <a:cs typeface="Calibri"/>
                <a:sym typeface="Calibri"/>
              </a:rPr>
              <a:t> du?</a:t>
            </a:r>
            <a:br>
              <a:rPr lang="en-GB" sz="1800" dirty="0">
                <a:latin typeface="Calibri"/>
                <a:ea typeface="Calibri"/>
                <a:cs typeface="Calibri"/>
                <a:sym typeface="Calibri"/>
              </a:rPr>
            </a:br>
            <a:r>
              <a:rPr lang="en-GB" sz="1800" dirty="0" err="1">
                <a:latin typeface="Calibri"/>
                <a:ea typeface="Calibri"/>
                <a:cs typeface="Calibri"/>
                <a:sym typeface="Calibri"/>
              </a:rPr>
              <a:t>Wer</a:t>
            </a:r>
            <a:r>
              <a:rPr lang="en-GB" sz="1800" dirty="0">
                <a:latin typeface="Calibri"/>
                <a:ea typeface="Calibri"/>
                <a:cs typeface="Calibri"/>
                <a:sym typeface="Calibri"/>
              </a:rPr>
              <a:t> </a:t>
            </a:r>
            <a:r>
              <a:rPr lang="en-GB" sz="1800" dirty="0" err="1">
                <a:latin typeface="Calibri"/>
                <a:ea typeface="Calibri"/>
                <a:cs typeface="Calibri"/>
                <a:sym typeface="Calibri"/>
              </a:rPr>
              <a:t>ist</a:t>
            </a:r>
            <a:r>
              <a:rPr lang="en-GB" sz="1800" dirty="0">
                <a:latin typeface="Calibri"/>
                <a:ea typeface="Calibri"/>
                <a:cs typeface="Calibri"/>
                <a:sym typeface="Calibri"/>
              </a:rPr>
              <a:t> </a:t>
            </a:r>
            <a:r>
              <a:rPr lang="en-GB" sz="1800" dirty="0" err="1">
                <a:latin typeface="Calibri"/>
                <a:ea typeface="Calibri"/>
                <a:cs typeface="Calibri"/>
                <a:sym typeface="Calibri"/>
              </a:rPr>
              <a:t>dein</a:t>
            </a:r>
            <a:r>
              <a:rPr lang="en-GB" sz="1800" dirty="0">
                <a:latin typeface="Calibri"/>
                <a:ea typeface="Calibri"/>
                <a:cs typeface="Calibri"/>
                <a:sym typeface="Calibri"/>
              </a:rPr>
              <a:t> </a:t>
            </a:r>
            <a:r>
              <a:rPr lang="en-GB" sz="1800" dirty="0" err="1">
                <a:latin typeface="Calibri"/>
                <a:ea typeface="Calibri"/>
                <a:cs typeface="Calibri"/>
                <a:sym typeface="Calibri"/>
              </a:rPr>
              <a:t>Lieblingssänger</a:t>
            </a:r>
            <a:r>
              <a:rPr lang="en-GB" sz="1800" dirty="0">
                <a:latin typeface="Calibri"/>
                <a:ea typeface="Calibri"/>
                <a:cs typeface="Calibri"/>
                <a:sym typeface="Calibri"/>
              </a:rPr>
              <a:t>/</a:t>
            </a:r>
            <a:r>
              <a:rPr lang="en-GB" sz="1800" dirty="0" err="1">
                <a:latin typeface="Calibri"/>
                <a:ea typeface="Calibri"/>
                <a:cs typeface="Calibri"/>
                <a:sym typeface="Calibri"/>
              </a:rPr>
              <a:t>deine</a:t>
            </a:r>
            <a:r>
              <a:rPr lang="en-GB" sz="1800" dirty="0">
                <a:latin typeface="Calibri"/>
                <a:ea typeface="Calibri"/>
                <a:cs typeface="Calibri"/>
                <a:sym typeface="Calibri"/>
              </a:rPr>
              <a:t> </a:t>
            </a:r>
            <a:r>
              <a:rPr lang="en-GB" sz="1800" dirty="0" err="1">
                <a:latin typeface="Calibri"/>
                <a:ea typeface="Calibri"/>
                <a:cs typeface="Calibri"/>
                <a:sym typeface="Calibri"/>
              </a:rPr>
              <a:t>Lieblingssängerin</a:t>
            </a:r>
            <a:r>
              <a:rPr lang="en-GB" sz="1800" dirty="0">
                <a:latin typeface="Calibri"/>
                <a:ea typeface="Calibri"/>
                <a:cs typeface="Calibri"/>
                <a:sym typeface="Calibri"/>
              </a:rPr>
              <a:t>/Band?</a:t>
            </a:r>
            <a:br>
              <a:rPr lang="en-GB" sz="1800" dirty="0">
                <a:latin typeface="Calibri"/>
                <a:ea typeface="Calibri"/>
                <a:cs typeface="Calibri"/>
                <a:sym typeface="Calibri"/>
              </a:rPr>
            </a:br>
            <a:r>
              <a:rPr lang="en-GB" sz="1800" dirty="0" err="1">
                <a:latin typeface="Calibri"/>
                <a:ea typeface="Calibri"/>
                <a:cs typeface="Calibri"/>
                <a:sym typeface="Calibri"/>
              </a:rPr>
              <a:t>Hörst</a:t>
            </a:r>
            <a:r>
              <a:rPr lang="en-GB" sz="1800" dirty="0">
                <a:latin typeface="Calibri"/>
                <a:ea typeface="Calibri"/>
                <a:cs typeface="Calibri"/>
                <a:sym typeface="Calibri"/>
              </a:rPr>
              <a:t> du oft </a:t>
            </a:r>
            <a:r>
              <a:rPr lang="en-GB" sz="1800" dirty="0" err="1">
                <a:latin typeface="Calibri"/>
                <a:ea typeface="Calibri"/>
                <a:cs typeface="Calibri"/>
                <a:sym typeface="Calibri"/>
              </a:rPr>
              <a:t>Musik</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a:latin typeface="Calibri"/>
                <a:ea typeface="Calibri"/>
                <a:cs typeface="Calibri"/>
                <a:sym typeface="Calibri"/>
              </a:rPr>
              <a:t>3. Students swap roles for the 2</a:t>
            </a:r>
            <a:r>
              <a:rPr lang="en-GB" sz="1800" baseline="30000" dirty="0">
                <a:latin typeface="Calibri"/>
                <a:ea typeface="Calibri"/>
                <a:cs typeface="Calibri"/>
                <a:sym typeface="Calibri"/>
              </a:rPr>
              <a:t>nd</a:t>
            </a:r>
            <a:r>
              <a:rPr lang="en-GB" sz="1800" dirty="0">
                <a:latin typeface="Calibri"/>
                <a:ea typeface="Calibri"/>
                <a:cs typeface="Calibri"/>
                <a:sym typeface="Calibri"/>
              </a:rPr>
              <a:t> text.</a:t>
            </a:r>
            <a:br>
              <a:rPr lang="en-GB" sz="1800" dirty="0">
                <a:latin typeface="Calibri"/>
                <a:ea typeface="Calibri"/>
                <a:cs typeface="Calibri"/>
                <a:sym typeface="Calibri"/>
              </a:rPr>
            </a:br>
            <a:r>
              <a:rPr lang="en-GB" sz="1800" dirty="0">
                <a:latin typeface="Calibri"/>
                <a:ea typeface="Calibri"/>
                <a:cs typeface="Calibri"/>
                <a:sym typeface="Calibri"/>
              </a:rPr>
              <a:t>4. Some suggested questions for the 2</a:t>
            </a:r>
            <a:r>
              <a:rPr lang="en-GB" sz="1800" baseline="30000" dirty="0">
                <a:latin typeface="Calibri"/>
                <a:ea typeface="Calibri"/>
                <a:cs typeface="Calibri"/>
                <a:sym typeface="Calibri"/>
              </a:rPr>
              <a:t>nd</a:t>
            </a:r>
            <a:r>
              <a:rPr lang="en-GB" sz="1800" dirty="0">
                <a:latin typeface="Calibri"/>
                <a:ea typeface="Calibri"/>
                <a:cs typeface="Calibri"/>
                <a:sym typeface="Calibri"/>
              </a:rPr>
              <a:t> text are as follows:</a:t>
            </a:r>
            <a:br>
              <a:rPr lang="en-GB" sz="1800" dirty="0">
                <a:latin typeface="Calibri"/>
                <a:ea typeface="Calibri"/>
                <a:cs typeface="Calibri"/>
                <a:sym typeface="Calibri"/>
              </a:rPr>
            </a:br>
            <a:r>
              <a:rPr lang="en-GB" sz="1800" dirty="0">
                <a:latin typeface="Calibri"/>
                <a:ea typeface="Calibri"/>
                <a:cs typeface="Calibri"/>
                <a:sym typeface="Calibri"/>
              </a:rPr>
              <a:t>Wie alt </a:t>
            </a:r>
            <a:r>
              <a:rPr lang="en-GB" sz="1800" dirty="0" err="1">
                <a:latin typeface="Calibri"/>
                <a:ea typeface="Calibri"/>
                <a:cs typeface="Calibri"/>
                <a:sym typeface="Calibri"/>
              </a:rPr>
              <a:t>ist</a:t>
            </a:r>
            <a:r>
              <a:rPr lang="en-GB" sz="1800" dirty="0">
                <a:latin typeface="Calibri"/>
                <a:ea typeface="Calibri"/>
                <a:cs typeface="Calibri"/>
                <a:sym typeface="Calibri"/>
              </a:rPr>
              <a:t> Ben?</a:t>
            </a:r>
            <a:br>
              <a:rPr lang="en-GB" sz="1800" dirty="0">
                <a:latin typeface="Calibri"/>
                <a:ea typeface="Calibri"/>
                <a:cs typeface="Calibri"/>
                <a:sym typeface="Calibri"/>
              </a:rPr>
            </a:br>
            <a:r>
              <a:rPr lang="en-GB" sz="1800" dirty="0" err="1">
                <a:latin typeface="Calibri"/>
                <a:ea typeface="Calibri"/>
                <a:cs typeface="Calibri"/>
                <a:sym typeface="Calibri"/>
              </a:rPr>
              <a:t>Ist</a:t>
            </a:r>
            <a:r>
              <a:rPr lang="en-GB" sz="1800" dirty="0">
                <a:latin typeface="Calibri"/>
                <a:ea typeface="Calibri"/>
                <a:cs typeface="Calibri"/>
                <a:sym typeface="Calibri"/>
              </a:rPr>
              <a:t> er </a:t>
            </a:r>
            <a:r>
              <a:rPr lang="en-GB" sz="1800" dirty="0" err="1">
                <a:latin typeface="Calibri"/>
                <a:ea typeface="Calibri"/>
                <a:cs typeface="Calibri"/>
                <a:sym typeface="Calibri"/>
              </a:rPr>
              <a:t>Sänger</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a:latin typeface="Calibri"/>
                <a:ea typeface="Calibri"/>
                <a:cs typeface="Calibri"/>
                <a:sym typeface="Calibri"/>
              </a:rPr>
              <a:t>Wo </a:t>
            </a:r>
            <a:r>
              <a:rPr lang="en-GB" sz="1800" dirty="0" err="1">
                <a:latin typeface="Calibri"/>
                <a:ea typeface="Calibri"/>
                <a:cs typeface="Calibri"/>
                <a:sym typeface="Calibri"/>
              </a:rPr>
              <a:t>wohnt</a:t>
            </a:r>
            <a:r>
              <a:rPr lang="en-GB" sz="1800" dirty="0">
                <a:latin typeface="Calibri"/>
                <a:ea typeface="Calibri"/>
                <a:cs typeface="Calibri"/>
                <a:sym typeface="Calibri"/>
              </a:rPr>
              <a:t> er?</a:t>
            </a:r>
            <a:br>
              <a:rPr lang="en-GB" sz="1800" dirty="0">
                <a:latin typeface="Calibri"/>
                <a:ea typeface="Calibri"/>
                <a:cs typeface="Calibri"/>
                <a:sym typeface="Calibri"/>
              </a:rPr>
            </a:br>
            <a:r>
              <a:rPr lang="en-GB" sz="1800" dirty="0">
                <a:latin typeface="Calibri"/>
                <a:ea typeface="Calibri"/>
                <a:cs typeface="Calibri"/>
                <a:sym typeface="Calibri"/>
              </a:rPr>
              <a:t>Wo </a:t>
            </a:r>
            <a:r>
              <a:rPr lang="en-GB" sz="1800" dirty="0" err="1">
                <a:latin typeface="Calibri"/>
                <a:ea typeface="Calibri"/>
                <a:cs typeface="Calibri"/>
                <a:sym typeface="Calibri"/>
              </a:rPr>
              <a:t>surft</a:t>
            </a:r>
            <a:r>
              <a:rPr lang="en-GB" sz="1800" dirty="0">
                <a:latin typeface="Calibri"/>
                <a:ea typeface="Calibri"/>
                <a:cs typeface="Calibri"/>
                <a:sym typeface="Calibri"/>
              </a:rPr>
              <a:t> er?  Wo </a:t>
            </a:r>
            <a:r>
              <a:rPr lang="en-GB" sz="1800" dirty="0" err="1">
                <a:latin typeface="Calibri"/>
                <a:ea typeface="Calibri"/>
                <a:cs typeface="Calibri"/>
                <a:sym typeface="Calibri"/>
              </a:rPr>
              <a:t>ist</a:t>
            </a:r>
            <a:r>
              <a:rPr lang="en-GB" sz="1800" dirty="0">
                <a:latin typeface="Calibri"/>
                <a:ea typeface="Calibri"/>
                <a:cs typeface="Calibri"/>
                <a:sym typeface="Calibri"/>
              </a:rPr>
              <a:t> der </a:t>
            </a:r>
            <a:r>
              <a:rPr lang="en-GB" sz="1800" dirty="0" err="1">
                <a:latin typeface="Calibri"/>
                <a:ea typeface="Calibri"/>
                <a:cs typeface="Calibri"/>
                <a:sym typeface="Calibri"/>
              </a:rPr>
              <a:t>Fluss</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err="1">
                <a:latin typeface="Calibri"/>
                <a:ea typeface="Calibri"/>
                <a:cs typeface="Calibri"/>
                <a:sym typeface="Calibri"/>
              </a:rPr>
              <a:t>Fährt</a:t>
            </a:r>
            <a:r>
              <a:rPr lang="en-GB" sz="1800" dirty="0">
                <a:latin typeface="Calibri"/>
                <a:ea typeface="Calibri"/>
                <a:cs typeface="Calibri"/>
                <a:sym typeface="Calibri"/>
              </a:rPr>
              <a:t> er Ski?  </a:t>
            </a:r>
            <a:r>
              <a:rPr lang="en-GB" sz="1800" dirty="0" err="1">
                <a:latin typeface="Calibri"/>
                <a:ea typeface="Calibri"/>
                <a:cs typeface="Calibri"/>
                <a:sym typeface="Calibri"/>
              </a:rPr>
              <a:t>Warum</a:t>
            </a:r>
            <a:r>
              <a:rPr lang="en-GB" sz="1800" dirty="0">
                <a:latin typeface="Calibri"/>
                <a:ea typeface="Calibri"/>
                <a:cs typeface="Calibri"/>
                <a:sym typeface="Calibri"/>
              </a:rPr>
              <a:t>/</a:t>
            </a:r>
            <a:r>
              <a:rPr lang="en-GB" sz="1800" dirty="0" err="1">
                <a:latin typeface="Calibri"/>
                <a:ea typeface="Calibri"/>
                <a:cs typeface="Calibri"/>
                <a:sym typeface="Calibri"/>
              </a:rPr>
              <a:t>warum</a:t>
            </a:r>
            <a:r>
              <a:rPr lang="en-GB" sz="1800" dirty="0">
                <a:latin typeface="Calibri"/>
                <a:ea typeface="Calibri"/>
                <a:cs typeface="Calibri"/>
                <a:sym typeface="Calibri"/>
              </a:rPr>
              <a:t> </a:t>
            </a:r>
            <a:r>
              <a:rPr lang="en-GB" sz="1800" dirty="0" err="1">
                <a:latin typeface="Calibri"/>
                <a:ea typeface="Calibri"/>
                <a:cs typeface="Calibri"/>
                <a:sym typeface="Calibri"/>
              </a:rPr>
              <a:t>nicht</a:t>
            </a:r>
            <a:r>
              <a:rPr lang="en-GB" sz="1800" dirty="0">
                <a:latin typeface="Calibri"/>
                <a:ea typeface="Calibri"/>
                <a:cs typeface="Calibri"/>
                <a:sym typeface="Calibri"/>
              </a:rPr>
              <a:t>?</a:t>
            </a:r>
            <a:endParaRPr dirty="0"/>
          </a:p>
          <a:p>
            <a:pPr marL="0" lvl="0" indent="0" algn="l" rtl="0">
              <a:lnSpc>
                <a:spcPct val="100000"/>
              </a:lnSpc>
              <a:spcBef>
                <a:spcPts val="0"/>
              </a:spcBef>
              <a:spcAft>
                <a:spcPts val="0"/>
              </a:spcAft>
              <a:buSzPts val="1400"/>
              <a:buNone/>
            </a:pPr>
            <a:r>
              <a:rPr lang="en-GB" sz="1800" dirty="0">
                <a:latin typeface="Calibri"/>
                <a:ea typeface="Calibri"/>
                <a:cs typeface="Calibri"/>
                <a:sym typeface="Calibri"/>
              </a:rPr>
              <a:t>Was </a:t>
            </a:r>
            <a:r>
              <a:rPr lang="en-GB" sz="1800" dirty="0" err="1">
                <a:latin typeface="Calibri"/>
                <a:ea typeface="Calibri"/>
                <a:cs typeface="Calibri"/>
                <a:sym typeface="Calibri"/>
              </a:rPr>
              <a:t>ist</a:t>
            </a:r>
            <a:r>
              <a:rPr lang="en-GB" sz="1800" dirty="0">
                <a:latin typeface="Calibri"/>
                <a:ea typeface="Calibri"/>
                <a:cs typeface="Calibri"/>
                <a:sym typeface="Calibri"/>
              </a:rPr>
              <a:t> </a:t>
            </a:r>
            <a:r>
              <a:rPr lang="en-GB" sz="1800" dirty="0" err="1">
                <a:latin typeface="Calibri"/>
                <a:ea typeface="Calibri"/>
                <a:cs typeface="Calibri"/>
                <a:sym typeface="Calibri"/>
              </a:rPr>
              <a:t>wichtig</a:t>
            </a:r>
            <a:r>
              <a:rPr lang="en-GB" sz="1800" dirty="0">
                <a:latin typeface="Calibri"/>
                <a:ea typeface="Calibri"/>
                <a:cs typeface="Calibri"/>
                <a:sym typeface="Calibri"/>
              </a:rPr>
              <a:t>, </a:t>
            </a:r>
            <a:r>
              <a:rPr lang="en-GB" sz="1800" dirty="0" err="1">
                <a:latin typeface="Calibri"/>
                <a:ea typeface="Calibri"/>
                <a:cs typeface="Calibri"/>
                <a:sym typeface="Calibri"/>
              </a:rPr>
              <a:t>wenn</a:t>
            </a:r>
            <a:r>
              <a:rPr lang="en-GB" sz="1800" dirty="0">
                <a:latin typeface="Calibri"/>
                <a:ea typeface="Calibri"/>
                <a:cs typeface="Calibri"/>
                <a:sym typeface="Calibri"/>
              </a:rPr>
              <a:t> Ben </a:t>
            </a:r>
            <a:r>
              <a:rPr lang="en-GB" sz="1800" dirty="0" err="1">
                <a:latin typeface="Calibri"/>
                <a:ea typeface="Calibri"/>
                <a:cs typeface="Calibri"/>
                <a:sym typeface="Calibri"/>
              </a:rPr>
              <a:t>surft</a:t>
            </a:r>
            <a:r>
              <a:rPr lang="en-GB" sz="1800" dirty="0">
                <a:latin typeface="Calibri"/>
                <a:ea typeface="Calibri"/>
                <a:cs typeface="Calibri"/>
                <a:sym typeface="Calibri"/>
              </a:rPr>
              <a:t>? </a:t>
            </a:r>
            <a:r>
              <a:rPr lang="en-GB" sz="1800" dirty="0" err="1">
                <a:latin typeface="Calibri"/>
                <a:ea typeface="Calibri"/>
                <a:cs typeface="Calibri"/>
                <a:sym typeface="Calibri"/>
              </a:rPr>
              <a:t>Warum</a:t>
            </a:r>
            <a:r>
              <a:rPr lang="en-GB" sz="1800" dirty="0">
                <a:latin typeface="Calibri"/>
                <a:ea typeface="Calibri"/>
                <a:cs typeface="Calibri"/>
                <a:sym typeface="Calibri"/>
              </a:rPr>
              <a:t>?</a:t>
            </a:r>
            <a:endParaRPr dirty="0"/>
          </a:p>
          <a:p>
            <a:pPr marL="0" lvl="0" indent="0" algn="l" rtl="0">
              <a:lnSpc>
                <a:spcPct val="100000"/>
              </a:lnSpc>
              <a:spcBef>
                <a:spcPts val="0"/>
              </a:spcBef>
              <a:spcAft>
                <a:spcPts val="0"/>
              </a:spcAft>
              <a:buSzPts val="1400"/>
              <a:buNone/>
            </a:pPr>
            <a:r>
              <a:rPr lang="en-GB" sz="1800" dirty="0">
                <a:latin typeface="Calibri"/>
                <a:ea typeface="Calibri"/>
                <a:cs typeface="Calibri"/>
                <a:sym typeface="Calibri"/>
              </a:rPr>
              <a:t>Hast du </a:t>
            </a:r>
            <a:r>
              <a:rPr lang="en-GB" sz="1800" dirty="0" err="1">
                <a:latin typeface="Calibri"/>
                <a:ea typeface="Calibri"/>
                <a:cs typeface="Calibri"/>
                <a:sym typeface="Calibri"/>
              </a:rPr>
              <a:t>Surfen</a:t>
            </a:r>
            <a:r>
              <a:rPr lang="en-GB" sz="1800" dirty="0">
                <a:latin typeface="Calibri"/>
                <a:ea typeface="Calibri"/>
                <a:cs typeface="Calibri"/>
                <a:sym typeface="Calibri"/>
              </a:rPr>
              <a:t> </a:t>
            </a:r>
            <a:r>
              <a:rPr lang="en-GB" sz="1800" dirty="0" err="1">
                <a:latin typeface="Calibri"/>
                <a:ea typeface="Calibri"/>
                <a:cs typeface="Calibri"/>
                <a:sym typeface="Calibri"/>
              </a:rPr>
              <a:t>gemacht</a:t>
            </a:r>
            <a:r>
              <a:rPr lang="en-GB" sz="1800" dirty="0">
                <a:latin typeface="Calibri"/>
                <a:ea typeface="Calibri"/>
                <a:cs typeface="Calibri"/>
                <a:sym typeface="Calibri"/>
              </a:rPr>
              <a:t>?</a:t>
            </a:r>
            <a:endParaRPr dirty="0"/>
          </a:p>
          <a:p>
            <a:pPr marL="0" lvl="0" indent="0" algn="l" rtl="0">
              <a:lnSpc>
                <a:spcPct val="100000"/>
              </a:lnSpc>
              <a:spcBef>
                <a:spcPts val="0"/>
              </a:spcBef>
              <a:spcAft>
                <a:spcPts val="0"/>
              </a:spcAft>
              <a:buSzPts val="1400"/>
              <a:buNone/>
            </a:pPr>
            <a:r>
              <a:rPr lang="en-GB" sz="1800" dirty="0">
                <a:latin typeface="Calibri"/>
                <a:ea typeface="Calibri"/>
                <a:cs typeface="Calibri"/>
                <a:sym typeface="Calibri"/>
              </a:rPr>
              <a:t>Was </a:t>
            </a:r>
            <a:r>
              <a:rPr lang="en-GB" sz="1800" dirty="0" err="1">
                <a:latin typeface="Calibri"/>
                <a:ea typeface="Calibri"/>
                <a:cs typeface="Calibri"/>
                <a:sym typeface="Calibri"/>
              </a:rPr>
              <a:t>ist</a:t>
            </a:r>
            <a:r>
              <a:rPr lang="en-GB" sz="1800" dirty="0">
                <a:latin typeface="Calibri"/>
                <a:ea typeface="Calibri"/>
                <a:cs typeface="Calibri"/>
                <a:sym typeface="Calibri"/>
              </a:rPr>
              <a:t> </a:t>
            </a:r>
            <a:r>
              <a:rPr lang="en-GB" sz="1800" dirty="0" err="1">
                <a:latin typeface="Calibri"/>
                <a:ea typeface="Calibri"/>
                <a:cs typeface="Calibri"/>
                <a:sym typeface="Calibri"/>
              </a:rPr>
              <a:t>dein</a:t>
            </a:r>
            <a:r>
              <a:rPr lang="en-GB" sz="1800" dirty="0">
                <a:latin typeface="Calibri"/>
                <a:ea typeface="Calibri"/>
                <a:cs typeface="Calibri"/>
                <a:sym typeface="Calibri"/>
              </a:rPr>
              <a:t> </a:t>
            </a:r>
            <a:r>
              <a:rPr lang="en-GB" sz="1800" dirty="0" err="1">
                <a:latin typeface="Calibri"/>
                <a:ea typeface="Calibri"/>
                <a:cs typeface="Calibri"/>
                <a:sym typeface="Calibri"/>
              </a:rPr>
              <a:t>Lieblingssport</a:t>
            </a:r>
            <a:r>
              <a:rPr lang="en-GB" sz="1800" dirty="0">
                <a:latin typeface="Calibri"/>
                <a:ea typeface="Calibri"/>
                <a:cs typeface="Calibri"/>
                <a:sym typeface="Calibri"/>
              </a:rPr>
              <a:t>?</a:t>
            </a:r>
            <a:endParaRPr dirty="0"/>
          </a:p>
          <a:p>
            <a:pPr marL="0" lvl="0" indent="0" algn="l" rtl="0">
              <a:lnSpc>
                <a:spcPct val="100000"/>
              </a:lnSpc>
              <a:spcBef>
                <a:spcPts val="0"/>
              </a:spcBef>
              <a:spcAft>
                <a:spcPts val="0"/>
              </a:spcAft>
              <a:buSzPts val="1400"/>
              <a:buNone/>
            </a:pPr>
            <a:br>
              <a:rPr lang="en-GB" sz="1800" dirty="0">
                <a:latin typeface="Calibri"/>
                <a:ea typeface="Calibri"/>
                <a:cs typeface="Calibri"/>
                <a:sym typeface="Calibri"/>
              </a:rPr>
            </a:br>
            <a:r>
              <a:rPr lang="en-GB" sz="1800" dirty="0">
                <a:latin typeface="Calibri"/>
                <a:ea typeface="Calibri"/>
                <a:cs typeface="Calibri"/>
                <a:sym typeface="Calibri"/>
              </a:rPr>
              <a:t>5. If desired, click on the image to hear the text read aloud by a native speaker. This ‘listen and check’ stage could follow the initial read aloud activity.</a:t>
            </a:r>
            <a:endParaRPr dirty="0"/>
          </a:p>
          <a:p>
            <a:pPr marL="0" lvl="0" indent="0" algn="l" rtl="0">
              <a:lnSpc>
                <a:spcPct val="100000"/>
              </a:lnSpc>
              <a:spcBef>
                <a:spcPts val="0"/>
              </a:spcBef>
              <a:spcAft>
                <a:spcPts val="0"/>
              </a:spcAft>
              <a:buSzPts val="1400"/>
              <a:buNone/>
            </a:pPr>
            <a:endParaRPr sz="1800" b="1" dirty="0">
              <a:latin typeface="Calibri"/>
              <a:ea typeface="Calibri"/>
              <a:cs typeface="Calibri"/>
              <a:sym typeface="Calibri"/>
            </a:endParaRPr>
          </a:p>
          <a:p>
            <a:pPr marL="0" lvl="0" indent="0" algn="l" rtl="0">
              <a:lnSpc>
                <a:spcPct val="100000"/>
              </a:lnSpc>
              <a:spcBef>
                <a:spcPts val="0"/>
              </a:spcBef>
              <a:spcAft>
                <a:spcPts val="0"/>
              </a:spcAft>
              <a:buSzPts val="1400"/>
              <a:buNone/>
            </a:pPr>
            <a:r>
              <a:rPr lang="en-GB" sz="1800" b="1" dirty="0">
                <a:latin typeface="Calibri"/>
                <a:ea typeface="Calibri"/>
                <a:cs typeface="Calibri"/>
                <a:sym typeface="Calibri"/>
              </a:rPr>
              <a:t>Image attribution: </a:t>
            </a:r>
            <a:r>
              <a:rPr lang="en-GB" sz="1200" b="0" i="0" u="none" strike="noStrike" cap="none" dirty="0">
                <a:solidFill>
                  <a:schemeClr val="dk1"/>
                </a:solidFill>
                <a:latin typeface="Calibri"/>
                <a:ea typeface="Calibri"/>
                <a:cs typeface="Calibri"/>
                <a:sym typeface="Calibri"/>
              </a:rPr>
              <a:t>"</a:t>
            </a:r>
            <a:r>
              <a:rPr lang="en-GB" sz="12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Eurovision winner: Conchita Wurst at the European Parliament</a:t>
            </a:r>
            <a:r>
              <a:rPr lang="en-GB" sz="1200" b="0" i="0" u="none" strike="noStrike" cap="none" dirty="0">
                <a:solidFill>
                  <a:schemeClr val="dk1"/>
                </a:solidFill>
                <a:latin typeface="Calibri"/>
                <a:ea typeface="Calibri"/>
                <a:cs typeface="Calibri"/>
                <a:sym typeface="Calibri"/>
              </a:rPr>
              <a:t>" by </a:t>
            </a:r>
            <a:r>
              <a:rPr lang="en-GB"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European Parliament</a:t>
            </a:r>
            <a:r>
              <a:rPr lang="en-GB" sz="1200" b="0" i="0" u="none" strike="noStrike" cap="none" dirty="0">
                <a:solidFill>
                  <a:schemeClr val="dk1"/>
                </a:solidFill>
                <a:latin typeface="Calibri"/>
                <a:ea typeface="Calibri"/>
                <a:cs typeface="Calibri"/>
                <a:sym typeface="Calibri"/>
              </a:rPr>
              <a:t> is licensed under </a:t>
            </a:r>
            <a:r>
              <a:rPr lang="en-GB"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BY-NC-ND 2.0</a:t>
            </a:r>
            <a:r>
              <a:rPr lang="en-GB" sz="1200" b="0" i="0" u="none" strike="noStrike" cap="none" dirty="0">
                <a:solidFill>
                  <a:schemeClr val="dk1"/>
                </a:solidFill>
                <a:latin typeface="Calibri"/>
                <a:ea typeface="Calibri"/>
                <a:cs typeface="Calibri"/>
                <a:sym typeface="Calibri"/>
              </a:rPr>
              <a:t>, </a:t>
            </a:r>
            <a:r>
              <a:rPr lang="en-GB" sz="1200" b="0" i="0" u="sng" strike="noStrike" cap="none" dirty="0">
                <a:solidFill>
                  <a:schemeClr val="dk1"/>
                </a:solidFill>
                <a:latin typeface="Calibri"/>
                <a:cs typeface="Calibri"/>
                <a:sym typeface="Calibri"/>
              </a:rPr>
              <a:t>Ben Neumann </a:t>
            </a:r>
            <a:r>
              <a:rPr lang="en-GB" sz="1200" b="0" i="0" u="none" strike="noStrike" cap="none" dirty="0">
                <a:solidFill>
                  <a:schemeClr val="dk1"/>
                </a:solidFill>
                <a:latin typeface="Calibri"/>
                <a:cs typeface="Calibri"/>
                <a:sym typeface="Calibri"/>
              </a:rPr>
              <a:t>by </a:t>
            </a:r>
            <a:r>
              <a:rPr lang="en-GB" sz="1200" b="0" i="0" u="sng" strike="noStrike" cap="none" dirty="0">
                <a:solidFill>
                  <a:schemeClr val="dk1"/>
                </a:solidFill>
                <a:latin typeface="Calibri"/>
                <a:cs typeface="Calibri"/>
                <a:sym typeface="Calibri"/>
              </a:rPr>
              <a:t>Simon at </a:t>
            </a:r>
            <a:r>
              <a:rPr lang="en-GB" sz="1200" b="0" i="0" u="sng" strike="noStrike" cap="none" dirty="0" err="1">
                <a:solidFill>
                  <a:schemeClr val="dk1"/>
                </a:solidFill>
                <a:latin typeface="Calibri"/>
                <a:cs typeface="Calibri"/>
                <a:sym typeface="Calibri"/>
              </a:rPr>
              <a:t>Riverbreak</a:t>
            </a:r>
            <a:r>
              <a:rPr lang="en-GB" sz="1200" b="0" i="0" u="sng" strike="noStrike" cap="none" dirty="0">
                <a:solidFill>
                  <a:schemeClr val="dk1"/>
                </a:solidFill>
                <a:latin typeface="Calibri"/>
                <a:cs typeface="Calibri"/>
                <a:sym typeface="Calibri"/>
              </a:rPr>
              <a:t> Magazine </a:t>
            </a:r>
            <a:endParaRPr b="0" u="sng" dirty="0"/>
          </a:p>
        </p:txBody>
      </p:sp>
      <p:sp>
        <p:nvSpPr>
          <p:cNvPr id="130" name="Google Shape;13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Timing: 5 minutes</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GB" b="1" dirty="0"/>
              <a:t>Aim: </a:t>
            </a:r>
            <a:r>
              <a:rPr lang="en-GB" b="0" dirty="0"/>
              <a:t>to practise written recognition of new words in this week’s vocabulary set.</a:t>
            </a:r>
            <a:endParaRPr b="0"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GB" b="1" dirty="0"/>
              <a:t>Procedure:</a:t>
            </a:r>
            <a:endParaRPr dirty="0"/>
          </a:p>
          <a:p>
            <a:pPr marL="228600" lvl="0" indent="-228600" algn="l" rtl="0">
              <a:lnSpc>
                <a:spcPct val="100000"/>
              </a:lnSpc>
              <a:spcBef>
                <a:spcPts val="0"/>
              </a:spcBef>
              <a:spcAft>
                <a:spcPts val="0"/>
              </a:spcAft>
              <a:buClr>
                <a:schemeClr val="dk1"/>
              </a:buClr>
              <a:buSzPts val="1200"/>
              <a:buFont typeface="Calibri"/>
              <a:buAutoNum type="arabicPeriod"/>
            </a:pPr>
            <a:r>
              <a:rPr lang="en-GB" b="0" dirty="0"/>
              <a:t>Students complete the crossword, reading the clues in German, and writing or saying the answers in English. Students could write the clue numbers and complete the crossword individually, or work in groups to contribute answers orally. </a:t>
            </a:r>
            <a:r>
              <a:rPr lang="en-GB" sz="1200" dirty="0">
                <a:solidFill>
                  <a:schemeClr val="dk1"/>
                </a:solidFill>
                <a:latin typeface="Century Gothic"/>
                <a:ea typeface="Century Gothic"/>
                <a:cs typeface="Century Gothic"/>
                <a:sym typeface="Century Gothic"/>
              </a:rPr>
              <a:t>There should be a space between words for multiple word answers. Circulate to check students’ work.</a:t>
            </a:r>
            <a:endParaRPr b="0" dirty="0"/>
          </a:p>
          <a:p>
            <a:pPr marL="228600" lvl="0" indent="-228600" algn="l" rtl="0">
              <a:lnSpc>
                <a:spcPct val="100000"/>
              </a:lnSpc>
              <a:spcBef>
                <a:spcPts val="0"/>
              </a:spcBef>
              <a:spcAft>
                <a:spcPts val="0"/>
              </a:spcAft>
              <a:buClr>
                <a:schemeClr val="dk1"/>
              </a:buClr>
              <a:buSzPts val="1200"/>
              <a:buFont typeface="Calibri"/>
              <a:buAutoNum type="arabicPeriod"/>
            </a:pPr>
            <a:r>
              <a:rPr lang="en-GB" b="0" dirty="0"/>
              <a:t>Click to reveal the English translation of each word in the crossword and elicit the target German word, chorally, from students. Click again to indicate (with a tick) the German word.</a:t>
            </a:r>
            <a:endParaRPr dirty="0"/>
          </a:p>
          <a:p>
            <a:pPr marL="0" lvl="0" indent="0" algn="l" rtl="0">
              <a:lnSpc>
                <a:spcPct val="100000"/>
              </a:lnSpc>
              <a:spcBef>
                <a:spcPts val="0"/>
              </a:spcBef>
              <a:spcAft>
                <a:spcPts val="0"/>
              </a:spcAft>
              <a:buClr>
                <a:schemeClr val="dk1"/>
              </a:buClr>
              <a:buSzPts val="1200"/>
              <a:buFont typeface="Calibri"/>
              <a:buNone/>
            </a:pPr>
            <a:endParaRPr b="0" dirty="0"/>
          </a:p>
          <a:p>
            <a:pPr marL="0" lvl="0" indent="0" algn="l" rtl="0">
              <a:lnSpc>
                <a:spcPct val="100000"/>
              </a:lnSpc>
              <a:spcBef>
                <a:spcPts val="0"/>
              </a:spcBef>
              <a:spcAft>
                <a:spcPts val="0"/>
              </a:spcAft>
              <a:buClr>
                <a:schemeClr val="dk1"/>
              </a:buClr>
              <a:buSzPts val="1200"/>
              <a:buFont typeface="Calibri"/>
              <a:buNone/>
            </a:pPr>
            <a:r>
              <a:rPr lang="en-GB" b="1" dirty="0"/>
              <a:t>Note</a:t>
            </a:r>
            <a:r>
              <a:rPr lang="en-GB" b="0" dirty="0"/>
              <a:t>: there is a pdf version of this crossword if teachers prefer to print paper copies.</a:t>
            </a:r>
            <a:endParaRPr dirty="0"/>
          </a:p>
          <a:p>
            <a:pPr marL="0" lvl="0" indent="0" algn="l" rtl="0">
              <a:lnSpc>
                <a:spcPct val="100000"/>
              </a:lnSpc>
              <a:spcBef>
                <a:spcPts val="0"/>
              </a:spcBef>
              <a:spcAft>
                <a:spcPts val="0"/>
              </a:spcAft>
              <a:buClr>
                <a:schemeClr val="dk1"/>
              </a:buClr>
              <a:buSzPts val="1200"/>
              <a:buFont typeface="Calibri"/>
              <a:buNone/>
            </a:pPr>
            <a:br>
              <a:rPr lang="en-GB" b="0" dirty="0"/>
            </a:br>
            <a:r>
              <a:rPr lang="en-GB" b="1" dirty="0"/>
              <a:t>Answers:</a:t>
            </a:r>
            <a:endParaRPr dirty="0"/>
          </a:p>
          <a:p>
            <a:pPr marL="0" lvl="0" indent="0" algn="l" rtl="0">
              <a:lnSpc>
                <a:spcPct val="100000"/>
              </a:lnSpc>
              <a:spcBef>
                <a:spcPts val="0"/>
              </a:spcBef>
              <a:spcAft>
                <a:spcPts val="0"/>
              </a:spcAft>
              <a:buClr>
                <a:schemeClr val="dk1"/>
              </a:buClr>
              <a:buSzPts val="1200"/>
              <a:buFont typeface="Calibri"/>
              <a:buNone/>
            </a:pPr>
            <a:r>
              <a:rPr lang="en-GB" b="0" dirty="0"/>
              <a:t>1. customer</a:t>
            </a:r>
            <a:br>
              <a:rPr lang="en-GB" b="0" dirty="0"/>
            </a:br>
            <a:r>
              <a:rPr lang="en-GB" b="0" dirty="0"/>
              <a:t>2. European Union</a:t>
            </a:r>
            <a:br>
              <a:rPr lang="en-GB" b="0" dirty="0"/>
            </a:br>
            <a:r>
              <a:rPr lang="en-GB" b="0" dirty="0"/>
              <a:t>3. to own</a:t>
            </a:r>
            <a:br>
              <a:rPr lang="en-GB" b="0" dirty="0"/>
            </a:br>
            <a:r>
              <a:rPr lang="en-GB" b="0" dirty="0"/>
              <a:t>4. lesbian</a:t>
            </a:r>
            <a:br>
              <a:rPr lang="en-GB" b="0" dirty="0"/>
            </a:br>
            <a:r>
              <a:rPr lang="en-GB" b="0" dirty="0"/>
              <a:t>5. homeland</a:t>
            </a:r>
            <a:br>
              <a:rPr lang="en-GB" b="0" dirty="0"/>
            </a:br>
            <a:r>
              <a:rPr lang="en-GB" b="0" dirty="0"/>
              <a:t>6. a German man</a:t>
            </a:r>
            <a:br>
              <a:rPr lang="en-GB" b="0" dirty="0"/>
            </a:br>
            <a:r>
              <a:rPr lang="en-GB" b="0" dirty="0"/>
              <a:t>7. Spanish</a:t>
            </a:r>
            <a:br>
              <a:rPr lang="en-GB" b="0" dirty="0"/>
            </a:br>
            <a:r>
              <a:rPr lang="en-GB" b="0" dirty="0"/>
              <a:t>8. an English man</a:t>
            </a:r>
            <a:br>
              <a:rPr lang="en-GB" b="0" dirty="0"/>
            </a:br>
            <a:r>
              <a:rPr lang="en-GB" b="0" dirty="0"/>
              <a:t>9. Great Britain</a:t>
            </a:r>
            <a:br>
              <a:rPr lang="en-GB" b="0" dirty="0"/>
            </a:br>
            <a:r>
              <a:rPr lang="en-GB" b="0" dirty="0"/>
              <a:t>10. heterosexual</a:t>
            </a:r>
            <a:br>
              <a:rPr lang="en-GB" b="0" dirty="0"/>
            </a:br>
            <a:r>
              <a:rPr lang="en-GB" b="0" dirty="0"/>
              <a:t>11. French</a:t>
            </a:r>
            <a:br>
              <a:rPr lang="en-GB" b="0" dirty="0"/>
            </a:br>
            <a:r>
              <a:rPr lang="en-GB" b="0" dirty="0"/>
              <a:t>12. a German woman</a:t>
            </a:r>
            <a:br>
              <a:rPr lang="en-GB" b="0" dirty="0"/>
            </a:br>
            <a:r>
              <a:rPr lang="en-GB" b="0" dirty="0"/>
              <a:t>13. gay</a:t>
            </a:r>
            <a:br>
              <a:rPr lang="en-GB" b="0" dirty="0"/>
            </a:br>
            <a:r>
              <a:rPr lang="en-GB" b="0" dirty="0"/>
              <a:t>14. European</a:t>
            </a:r>
            <a:br>
              <a:rPr lang="en-GB" b="0" dirty="0"/>
            </a:br>
            <a:r>
              <a:rPr lang="en-GB" b="0" dirty="0"/>
              <a:t>15. human beings</a:t>
            </a:r>
            <a:br>
              <a:rPr lang="en-GB" b="0" dirty="0"/>
            </a:br>
            <a:r>
              <a:rPr lang="en-GB" b="0" dirty="0"/>
              <a:t>16. gentleman (note that students are learning this 2</a:t>
            </a:r>
            <a:r>
              <a:rPr lang="en-GB" b="0" baseline="30000" dirty="0"/>
              <a:t>nd</a:t>
            </a:r>
            <a:r>
              <a:rPr lang="en-GB" b="0" dirty="0"/>
              <a:t> meaning of Herr this week, having previously learnt the meaning Mr.)</a:t>
            </a:r>
            <a:br>
              <a:rPr lang="en-GB" b="0" dirty="0"/>
            </a:br>
            <a:r>
              <a:rPr lang="en-GB" b="0" dirty="0"/>
              <a:t>17. bisexual</a:t>
            </a:r>
            <a:br>
              <a:rPr lang="en-GB" b="0" dirty="0"/>
            </a:br>
            <a:r>
              <a:rPr lang="en-GB" b="0" dirty="0"/>
              <a:t>18. non-binary</a:t>
            </a:r>
            <a:endParaRPr dirty="0"/>
          </a:p>
        </p:txBody>
      </p:sp>
      <p:sp>
        <p:nvSpPr>
          <p:cNvPr id="144" name="Google Shape;14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a:t>
            </a:r>
            <a:r>
              <a:rPr lang="en-GB" b="0" u="sng" dirty="0"/>
              <a:t>Plural adjectival nouns are a Higher GCSE feature</a:t>
            </a:r>
            <a:r>
              <a:rPr lang="en-GB" b="0" dirty="0"/>
              <a:t>. However, this 2-minute awareness-raising slide also serves the purpose of drawing attention to five of this week’s new vocabulary items and primes for the listening task that follows, so it is recommended for all students.</a:t>
            </a:r>
            <a:br>
              <a:rPr lang="en-GB" b="1" dirty="0"/>
            </a:br>
            <a:br>
              <a:rPr lang="en-GB" b="1" dirty="0"/>
            </a:br>
            <a:r>
              <a:rPr lang="en-GB" b="1" dirty="0"/>
              <a:t>Timing</a:t>
            </a:r>
            <a:r>
              <a:rPr lang="en-GB" dirty="0"/>
              <a:t>: 2 minutes</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GB" b="1" dirty="0"/>
              <a:t>Aim</a:t>
            </a:r>
            <a:r>
              <a:rPr lang="en-GB" dirty="0"/>
              <a:t>: to revisit knowledge about plural adjectival nouns.</a:t>
            </a:r>
            <a:br>
              <a:rPr lang="en-GB" dirty="0"/>
            </a:br>
            <a:endParaRPr b="1" dirty="0"/>
          </a:p>
          <a:p>
            <a:pPr marL="0" lvl="0" indent="0" algn="l" rtl="0">
              <a:lnSpc>
                <a:spcPct val="100000"/>
              </a:lnSpc>
              <a:spcBef>
                <a:spcPts val="0"/>
              </a:spcBef>
              <a:spcAft>
                <a:spcPts val="0"/>
              </a:spcAft>
              <a:buSzPts val="1400"/>
              <a:buNone/>
            </a:pPr>
            <a:r>
              <a:rPr lang="en-GB" b="1" dirty="0"/>
              <a:t>Procedure</a:t>
            </a:r>
            <a:r>
              <a:rPr lang="en-GB" dirty="0"/>
              <a:t>:</a:t>
            </a:r>
            <a:br>
              <a:rPr lang="en-GB" dirty="0"/>
            </a:br>
            <a:r>
              <a:rPr lang="en-GB" dirty="0"/>
              <a:t>1. Click to present the information step by step.</a:t>
            </a:r>
            <a:endParaRPr dirty="0"/>
          </a:p>
          <a:p>
            <a:pPr marL="0" lvl="0" indent="0" algn="l" rtl="0">
              <a:lnSpc>
                <a:spcPct val="100000"/>
              </a:lnSpc>
              <a:spcBef>
                <a:spcPts val="0"/>
              </a:spcBef>
              <a:spcAft>
                <a:spcPts val="0"/>
              </a:spcAft>
              <a:buSzPts val="1400"/>
              <a:buNone/>
            </a:pPr>
            <a:r>
              <a:rPr lang="en-GB" dirty="0"/>
              <a:t>2. Elicit the translations for the English/German examples given.</a:t>
            </a:r>
            <a:endParaRPr dirty="0"/>
          </a:p>
        </p:txBody>
      </p:sp>
      <p:sp>
        <p:nvSpPr>
          <p:cNvPr id="338" name="Google Shape;33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4</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Timing: 6 minutes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GB" b="1" dirty="0"/>
              <a:t>Aim: </a:t>
            </a:r>
            <a:r>
              <a:rPr lang="en-GB" b="0" dirty="0"/>
              <a:t>to practise aural recognition of 15 words from this week’s new vocabulary in context; to introduce the context for this lesson – gender identity and inclusive language use.</a:t>
            </a:r>
            <a:r>
              <a:rPr lang="en-GB" sz="1200" dirty="0">
                <a:solidFill>
                  <a:srgbClr val="1F4E79"/>
                </a:solidFill>
                <a:latin typeface="Century Gothic"/>
                <a:ea typeface="Century Gothic"/>
                <a:cs typeface="Century Gothic"/>
                <a:sym typeface="Century Gothic"/>
              </a:rPr>
              <a:t> </a:t>
            </a:r>
            <a:endParaRPr b="0"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GB" b="1" dirty="0"/>
              <a:t>Procedure:</a:t>
            </a:r>
            <a:endParaRPr dirty="0"/>
          </a:p>
          <a:p>
            <a:pPr marL="0" lvl="0" indent="0" algn="l" rtl="0">
              <a:lnSpc>
                <a:spcPct val="100000"/>
              </a:lnSpc>
              <a:spcBef>
                <a:spcPts val="0"/>
              </a:spcBef>
              <a:spcAft>
                <a:spcPts val="0"/>
              </a:spcAft>
              <a:buSzPts val="1400"/>
              <a:buNone/>
            </a:pPr>
            <a:r>
              <a:rPr lang="en-GB" b="0" dirty="0"/>
              <a:t>1. Click on the numbered audio buttons to hear each sentence. Students will hear the sentences in full.</a:t>
            </a:r>
            <a:endParaRPr dirty="0"/>
          </a:p>
          <a:p>
            <a:pPr marL="0" lvl="0" indent="0" algn="l" rtl="0">
              <a:lnSpc>
                <a:spcPct val="100000"/>
              </a:lnSpc>
              <a:spcBef>
                <a:spcPts val="0"/>
              </a:spcBef>
              <a:spcAft>
                <a:spcPts val="0"/>
              </a:spcAft>
              <a:buSzPts val="1400"/>
              <a:buNone/>
            </a:pPr>
            <a:r>
              <a:rPr lang="en-GB" b="0" dirty="0"/>
              <a:t>2. After each sentence is heard, the teacher asks the students to say which words in German they heard from the English translations in the boxes.</a:t>
            </a:r>
            <a:endParaRPr dirty="0"/>
          </a:p>
          <a:p>
            <a:pPr marL="0" lvl="0" indent="0" algn="l" rtl="0">
              <a:lnSpc>
                <a:spcPct val="100000"/>
              </a:lnSpc>
              <a:spcBef>
                <a:spcPts val="0"/>
              </a:spcBef>
              <a:spcAft>
                <a:spcPts val="0"/>
              </a:spcAft>
              <a:buSzPts val="1400"/>
              <a:buNone/>
            </a:pPr>
            <a:r>
              <a:rPr lang="en-GB" b="0" dirty="0"/>
              <a:t>3. The teacher then clicks to reveal the full sentence.</a:t>
            </a:r>
            <a:endParaRPr dirty="0"/>
          </a:p>
          <a:p>
            <a:pPr marL="0" lvl="0" indent="0" algn="l" rtl="0">
              <a:lnSpc>
                <a:spcPct val="100000"/>
              </a:lnSpc>
              <a:spcBef>
                <a:spcPts val="0"/>
              </a:spcBef>
              <a:spcAft>
                <a:spcPts val="0"/>
              </a:spcAft>
              <a:buSzPts val="1400"/>
              <a:buNone/>
            </a:pPr>
            <a:r>
              <a:rPr lang="en-GB" b="0" dirty="0"/>
              <a:t>4. Oral translation of full sentences.</a:t>
            </a:r>
            <a:endParaRPr b="0"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GB" b="1" dirty="0"/>
              <a:t>Transcript:</a:t>
            </a:r>
            <a:endParaRPr dirty="0"/>
          </a:p>
          <a:p>
            <a:pPr marL="342900" lvl="0" indent="-342900" algn="l" rtl="0">
              <a:lnSpc>
                <a:spcPct val="107000"/>
              </a:lnSpc>
              <a:spcBef>
                <a:spcPts val="0"/>
              </a:spcBef>
              <a:spcAft>
                <a:spcPts val="0"/>
              </a:spcAft>
              <a:buClr>
                <a:schemeClr val="dk1"/>
              </a:buClr>
              <a:buSzPts val="1800"/>
              <a:buFont typeface="Calibri"/>
              <a:buAutoNum type="arabicPeriod"/>
            </a:pPr>
            <a:r>
              <a:rPr lang="en-GB" sz="1800" dirty="0">
                <a:latin typeface="Calibri"/>
                <a:ea typeface="Calibri"/>
                <a:cs typeface="Calibri"/>
                <a:sym typeface="Calibri"/>
              </a:rPr>
              <a:t>20.000 </a:t>
            </a:r>
            <a:r>
              <a:rPr lang="en-GB" sz="1800" b="1" dirty="0">
                <a:highlight>
                  <a:srgbClr val="FFFF00"/>
                </a:highlight>
                <a:latin typeface="Calibri"/>
                <a:ea typeface="Calibri"/>
                <a:cs typeface="Calibri"/>
                <a:sym typeface="Calibri"/>
              </a:rPr>
              <a:t>Menschen</a:t>
            </a:r>
            <a:r>
              <a:rPr lang="en-GB" sz="1800" b="1" dirty="0">
                <a:latin typeface="Calibri"/>
                <a:ea typeface="Calibri"/>
                <a:cs typeface="Calibri"/>
                <a:sym typeface="Calibri"/>
              </a:rPr>
              <a:t> </a:t>
            </a:r>
            <a:r>
              <a:rPr lang="en-GB" sz="1800" dirty="0" err="1">
                <a:latin typeface="Calibri"/>
                <a:ea typeface="Calibri"/>
                <a:cs typeface="Calibri"/>
                <a:sym typeface="Calibri"/>
              </a:rPr>
              <a:t>gehen</a:t>
            </a:r>
            <a:r>
              <a:rPr lang="en-GB" sz="1800" dirty="0">
                <a:latin typeface="Calibri"/>
                <a:ea typeface="Calibri"/>
                <a:cs typeface="Calibri"/>
                <a:sym typeface="Calibri"/>
              </a:rPr>
              <a:t> am 3.  </a:t>
            </a:r>
            <a:r>
              <a:rPr lang="en-GB" sz="1800" dirty="0" err="1">
                <a:latin typeface="Calibri"/>
                <a:ea typeface="Calibri"/>
                <a:cs typeface="Calibri"/>
                <a:sym typeface="Calibri"/>
              </a:rPr>
              <a:t>Juli</a:t>
            </a:r>
            <a:r>
              <a:rPr lang="en-GB" sz="1800" dirty="0">
                <a:latin typeface="Calibri"/>
                <a:ea typeface="Calibri"/>
                <a:cs typeface="Calibri"/>
                <a:sym typeface="Calibri"/>
              </a:rPr>
              <a:t> 2022 in Graz </a:t>
            </a:r>
            <a:r>
              <a:rPr lang="en-GB" sz="1200" dirty="0">
                <a:latin typeface="Calibri"/>
                <a:ea typeface="Calibri"/>
                <a:cs typeface="Calibri"/>
                <a:sym typeface="Calibri"/>
              </a:rPr>
              <a:t>auf die </a:t>
            </a:r>
            <a:r>
              <a:rPr lang="en-GB" sz="1200" dirty="0" err="1">
                <a:latin typeface="Calibri"/>
                <a:ea typeface="Calibri"/>
                <a:cs typeface="Calibri"/>
                <a:sym typeface="Calibri"/>
              </a:rPr>
              <a:t>Straße</a:t>
            </a:r>
            <a:r>
              <a:rPr lang="en-GB" sz="1200" dirty="0">
                <a:latin typeface="Calibri"/>
                <a:ea typeface="Calibri"/>
                <a:cs typeface="Calibri"/>
                <a:sym typeface="Calibri"/>
              </a:rPr>
              <a:t>.</a:t>
            </a:r>
            <a:endParaRPr dirty="0"/>
          </a:p>
          <a:p>
            <a:pPr marL="342900" lvl="0" indent="-342900" algn="l" rtl="0">
              <a:lnSpc>
                <a:spcPct val="107000"/>
              </a:lnSpc>
              <a:spcBef>
                <a:spcPts val="800"/>
              </a:spcBef>
              <a:spcAft>
                <a:spcPts val="0"/>
              </a:spcAft>
              <a:buClr>
                <a:schemeClr val="dk1"/>
              </a:buClr>
              <a:buSzPts val="1800"/>
              <a:buFont typeface="Calibri"/>
              <a:buAutoNum type="arabicPeriod"/>
            </a:pPr>
            <a:r>
              <a:rPr lang="de-DE" sz="1200" b="1" i="0" u="none" strike="noStrike" cap="none" dirty="0">
                <a:solidFill>
                  <a:schemeClr val="dk1"/>
                </a:solidFill>
                <a:effectLst/>
                <a:highlight>
                  <a:srgbClr val="FFFF00"/>
                </a:highlight>
                <a:latin typeface="Calibri"/>
                <a:ea typeface="Calibri"/>
                <a:cs typeface="Calibri"/>
                <a:sym typeface="Calibri"/>
              </a:rPr>
              <a:t>Schwule,</a:t>
            </a:r>
            <a:r>
              <a:rPr lang="de-DE" sz="1200" b="0" i="0" u="none" strike="noStrike" cap="none" dirty="0">
                <a:solidFill>
                  <a:schemeClr val="dk1"/>
                </a:solidFill>
                <a:effectLst/>
                <a:highlight>
                  <a:srgbClr val="FFFF00"/>
                </a:highlight>
                <a:latin typeface="Calibri"/>
                <a:ea typeface="Calibri"/>
                <a:cs typeface="Calibri"/>
                <a:sym typeface="Calibri"/>
              </a:rPr>
              <a:t> </a:t>
            </a:r>
            <a:r>
              <a:rPr lang="de-DE" sz="1200" b="1" i="0" u="none" strike="noStrike" cap="none" dirty="0">
                <a:solidFill>
                  <a:schemeClr val="dk1"/>
                </a:solidFill>
                <a:effectLst/>
                <a:highlight>
                  <a:srgbClr val="FFFF00"/>
                </a:highlight>
                <a:latin typeface="Calibri"/>
                <a:ea typeface="Calibri"/>
                <a:cs typeface="Calibri"/>
                <a:sym typeface="Calibri"/>
              </a:rPr>
              <a:t>Lesbische</a:t>
            </a:r>
            <a:r>
              <a:rPr lang="de-DE" sz="1200" b="0" i="0" u="none" strike="noStrike" cap="none" dirty="0">
                <a:solidFill>
                  <a:schemeClr val="dk1"/>
                </a:solidFill>
                <a:effectLst/>
                <a:highlight>
                  <a:srgbClr val="FFFF00"/>
                </a:highlight>
                <a:latin typeface="Calibri"/>
                <a:ea typeface="Calibri"/>
                <a:cs typeface="Calibri"/>
                <a:sym typeface="Calibri"/>
              </a:rPr>
              <a:t>, </a:t>
            </a:r>
            <a:r>
              <a:rPr lang="de-DE" sz="1200" b="1" i="0" u="none" strike="noStrike" cap="none" dirty="0">
                <a:solidFill>
                  <a:schemeClr val="dk1"/>
                </a:solidFill>
                <a:effectLst/>
                <a:highlight>
                  <a:srgbClr val="FFFF00"/>
                </a:highlight>
                <a:latin typeface="Calibri"/>
                <a:ea typeface="Calibri"/>
                <a:cs typeface="Calibri"/>
                <a:sym typeface="Calibri"/>
              </a:rPr>
              <a:t>Nicht-binäre</a:t>
            </a:r>
            <a:r>
              <a:rPr lang="de-DE" sz="1200" b="0" i="0" u="none" strike="noStrike" cap="none" dirty="0">
                <a:solidFill>
                  <a:schemeClr val="dk1"/>
                </a:solidFill>
                <a:effectLst/>
                <a:highlight>
                  <a:srgbClr val="FFFF00"/>
                </a:highlight>
                <a:latin typeface="Calibri"/>
                <a:ea typeface="Calibri"/>
                <a:cs typeface="Calibri"/>
                <a:sym typeface="Calibri"/>
              </a:rPr>
              <a:t> und </a:t>
            </a:r>
            <a:r>
              <a:rPr lang="de-DE" sz="1200" b="1" i="0" u="none" strike="noStrike" cap="none" dirty="0">
                <a:solidFill>
                  <a:schemeClr val="dk1"/>
                </a:solidFill>
                <a:effectLst/>
                <a:highlight>
                  <a:srgbClr val="FFFF00"/>
                </a:highlight>
                <a:latin typeface="Calibri"/>
                <a:ea typeface="Calibri"/>
                <a:cs typeface="Calibri"/>
                <a:sym typeface="Calibri"/>
              </a:rPr>
              <a:t>Bisexuelle</a:t>
            </a:r>
            <a:r>
              <a:rPr lang="de-DE" sz="1200" b="0" i="0" u="none" strike="noStrike" cap="none" dirty="0">
                <a:solidFill>
                  <a:schemeClr val="dk1"/>
                </a:solidFill>
                <a:effectLst/>
                <a:highlight>
                  <a:srgbClr val="FFFF00"/>
                </a:highlight>
                <a:latin typeface="Calibri"/>
                <a:ea typeface="Calibri"/>
                <a:cs typeface="Calibri"/>
                <a:sym typeface="Calibri"/>
              </a:rPr>
              <a:t>, sowie auch </a:t>
            </a:r>
            <a:r>
              <a:rPr lang="de-DE" sz="1200" b="1" i="0" u="none" strike="noStrike" cap="none" dirty="0">
                <a:solidFill>
                  <a:schemeClr val="dk1"/>
                </a:solidFill>
                <a:effectLst/>
                <a:highlight>
                  <a:srgbClr val="FFFF00"/>
                </a:highlight>
                <a:latin typeface="Calibri"/>
                <a:ea typeface="Calibri"/>
                <a:cs typeface="Calibri"/>
                <a:sym typeface="Calibri"/>
              </a:rPr>
              <a:t>Heterosexuelle</a:t>
            </a:r>
            <a:r>
              <a:rPr lang="de-DE" sz="1200" b="0" i="0" u="none" strike="noStrike" cap="none" dirty="0">
                <a:solidFill>
                  <a:schemeClr val="dk1"/>
                </a:solidFill>
                <a:effectLst/>
                <a:highlight>
                  <a:srgbClr val="FFFF00"/>
                </a:highlight>
                <a:latin typeface="Calibri"/>
                <a:ea typeface="Calibri"/>
                <a:cs typeface="Calibri"/>
                <a:sym typeface="Calibri"/>
              </a:rPr>
              <a:t> kommen zusammen, und sie marschieren friedlich durch die Stadt. </a:t>
            </a:r>
          </a:p>
          <a:p>
            <a:pPr marL="342900" lvl="0" indent="-342900" algn="l" rtl="0">
              <a:lnSpc>
                <a:spcPct val="107000"/>
              </a:lnSpc>
              <a:spcBef>
                <a:spcPts val="800"/>
              </a:spcBef>
              <a:spcAft>
                <a:spcPts val="0"/>
              </a:spcAft>
              <a:buClr>
                <a:schemeClr val="dk1"/>
              </a:buClr>
              <a:buSzPts val="1800"/>
              <a:buFont typeface="Calibri"/>
              <a:buAutoNum type="arabicPeriod"/>
            </a:pPr>
            <a:r>
              <a:rPr lang="en-GB" sz="1800" dirty="0">
                <a:latin typeface="Calibri"/>
                <a:ea typeface="Calibri"/>
                <a:cs typeface="Calibri"/>
                <a:sym typeface="Calibri"/>
              </a:rPr>
              <a:t>Sie </a:t>
            </a:r>
            <a:r>
              <a:rPr lang="en-GB" sz="1800" b="1" dirty="0" err="1">
                <a:highlight>
                  <a:srgbClr val="FFFF00"/>
                </a:highlight>
                <a:latin typeface="Calibri"/>
                <a:ea typeface="Calibri"/>
                <a:cs typeface="Calibri"/>
                <a:sym typeface="Calibri"/>
              </a:rPr>
              <a:t>stammen</a:t>
            </a:r>
            <a:r>
              <a:rPr lang="en-GB" sz="1800" dirty="0">
                <a:latin typeface="Calibri"/>
                <a:ea typeface="Calibri"/>
                <a:cs typeface="Calibri"/>
                <a:sym typeface="Calibri"/>
              </a:rPr>
              <a:t> </a:t>
            </a:r>
            <a:r>
              <a:rPr lang="en-GB" sz="1800" dirty="0" err="1">
                <a:latin typeface="Calibri"/>
                <a:ea typeface="Calibri"/>
                <a:cs typeface="Calibri"/>
                <a:sym typeface="Calibri"/>
              </a:rPr>
              <a:t>aus</a:t>
            </a:r>
            <a:r>
              <a:rPr lang="en-GB" sz="1800" dirty="0">
                <a:latin typeface="Calibri"/>
                <a:ea typeface="Calibri"/>
                <a:cs typeface="Calibri"/>
                <a:sym typeface="Calibri"/>
              </a:rPr>
              <a:t> </a:t>
            </a:r>
            <a:r>
              <a:rPr lang="en-GB" sz="1800" dirty="0" err="1">
                <a:latin typeface="Calibri"/>
                <a:ea typeface="Calibri"/>
                <a:cs typeface="Calibri"/>
                <a:sym typeface="Calibri"/>
              </a:rPr>
              <a:t>allen</a:t>
            </a:r>
            <a:r>
              <a:rPr lang="en-GB" sz="1800" dirty="0">
                <a:latin typeface="Calibri"/>
                <a:ea typeface="Calibri"/>
                <a:cs typeface="Calibri"/>
                <a:sym typeface="Calibri"/>
              </a:rPr>
              <a:t> </a:t>
            </a:r>
            <a:r>
              <a:rPr lang="en-GB" sz="1800" dirty="0" err="1">
                <a:latin typeface="Calibri"/>
                <a:ea typeface="Calibri"/>
                <a:cs typeface="Calibri"/>
                <a:sym typeface="Calibri"/>
              </a:rPr>
              <a:t>Ländern</a:t>
            </a:r>
            <a:r>
              <a:rPr lang="en-GB" sz="1800" dirty="0">
                <a:latin typeface="Calibri"/>
                <a:ea typeface="Calibri"/>
                <a:cs typeface="Calibri"/>
                <a:sym typeface="Calibri"/>
              </a:rPr>
              <a:t> der Welt: </a:t>
            </a:r>
            <a:r>
              <a:rPr lang="en-GB" sz="1800" dirty="0" err="1">
                <a:latin typeface="Calibri"/>
                <a:ea typeface="Calibri"/>
                <a:cs typeface="Calibri"/>
                <a:sym typeface="Calibri"/>
              </a:rPr>
              <a:t>aus</a:t>
            </a:r>
            <a:r>
              <a:rPr lang="en-GB" sz="1800" dirty="0">
                <a:latin typeface="Calibri"/>
                <a:ea typeface="Calibri"/>
                <a:cs typeface="Calibri"/>
                <a:sym typeface="Calibri"/>
              </a:rPr>
              <a:t> den </a:t>
            </a:r>
            <a:r>
              <a:rPr lang="en-GB" sz="1800" b="1" dirty="0" err="1">
                <a:highlight>
                  <a:srgbClr val="FFFF00"/>
                </a:highlight>
                <a:latin typeface="Calibri"/>
                <a:ea typeface="Calibri"/>
                <a:cs typeface="Calibri"/>
                <a:sym typeface="Calibri"/>
              </a:rPr>
              <a:t>Vereinigten</a:t>
            </a:r>
            <a:r>
              <a:rPr lang="en-GB" sz="1800" b="1" dirty="0">
                <a:highlight>
                  <a:srgbClr val="FFFF00"/>
                </a:highlight>
                <a:latin typeface="Calibri"/>
                <a:ea typeface="Calibri"/>
                <a:cs typeface="Calibri"/>
                <a:sym typeface="Calibri"/>
              </a:rPr>
              <a:t> </a:t>
            </a:r>
            <a:r>
              <a:rPr lang="en-GB" sz="1800" b="1" dirty="0" err="1">
                <a:highlight>
                  <a:srgbClr val="FFFF00"/>
                </a:highlight>
                <a:latin typeface="Calibri"/>
                <a:ea typeface="Calibri"/>
                <a:cs typeface="Calibri"/>
                <a:sym typeface="Calibri"/>
              </a:rPr>
              <a:t>Staaten</a:t>
            </a:r>
            <a:r>
              <a:rPr lang="en-GB" sz="1800" b="1" dirty="0">
                <a:highlight>
                  <a:srgbClr val="FFFF00"/>
                </a:highlight>
                <a:latin typeface="Calibri"/>
                <a:ea typeface="Calibri"/>
                <a:cs typeface="Calibri"/>
                <a:sym typeface="Calibri"/>
              </a:rPr>
              <a:t> von Amerika</a:t>
            </a:r>
            <a:r>
              <a:rPr lang="en-GB" sz="1800" dirty="0">
                <a:latin typeface="Calibri"/>
                <a:ea typeface="Calibri"/>
                <a:cs typeface="Calibri"/>
                <a:sym typeface="Calibri"/>
              </a:rPr>
              <a:t>, </a:t>
            </a:r>
            <a:r>
              <a:rPr lang="en-GB" sz="1800" dirty="0" err="1">
                <a:latin typeface="Calibri"/>
                <a:ea typeface="Calibri"/>
                <a:cs typeface="Calibri"/>
                <a:sym typeface="Calibri"/>
              </a:rPr>
              <a:t>aus</a:t>
            </a:r>
            <a:r>
              <a:rPr lang="en-GB" sz="1800" dirty="0">
                <a:latin typeface="Calibri"/>
                <a:ea typeface="Calibri"/>
                <a:cs typeface="Calibri"/>
                <a:sym typeface="Calibri"/>
              </a:rPr>
              <a:t> </a:t>
            </a:r>
            <a:r>
              <a:rPr lang="en-GB" sz="1800" b="1" dirty="0" err="1">
                <a:highlight>
                  <a:srgbClr val="FFFF00"/>
                </a:highlight>
                <a:latin typeface="Calibri"/>
                <a:ea typeface="Calibri"/>
                <a:cs typeface="Calibri"/>
                <a:sym typeface="Calibri"/>
              </a:rPr>
              <a:t>Großbritannien</a:t>
            </a:r>
            <a:r>
              <a:rPr lang="en-GB" sz="1800" dirty="0">
                <a:latin typeface="Calibri"/>
                <a:ea typeface="Calibri"/>
                <a:cs typeface="Calibri"/>
                <a:sym typeface="Calibri"/>
              </a:rPr>
              <a:t>, </a:t>
            </a:r>
            <a:r>
              <a:rPr lang="en-GB" sz="1800" dirty="0" err="1">
                <a:latin typeface="Calibri"/>
                <a:ea typeface="Calibri"/>
                <a:cs typeface="Calibri"/>
                <a:sym typeface="Calibri"/>
              </a:rPr>
              <a:t>aus</a:t>
            </a:r>
            <a:r>
              <a:rPr lang="en-GB" sz="1800" dirty="0">
                <a:latin typeface="Calibri"/>
                <a:ea typeface="Calibri"/>
                <a:cs typeface="Calibri"/>
                <a:sym typeface="Calibri"/>
              </a:rPr>
              <a:t> der </a:t>
            </a:r>
            <a:r>
              <a:rPr lang="en-GB" sz="1800" b="1" dirty="0" err="1">
                <a:highlight>
                  <a:srgbClr val="FFFF00"/>
                </a:highlight>
                <a:latin typeface="Calibri"/>
                <a:ea typeface="Calibri"/>
                <a:cs typeface="Calibri"/>
                <a:sym typeface="Calibri"/>
              </a:rPr>
              <a:t>Europäischen</a:t>
            </a:r>
            <a:r>
              <a:rPr lang="en-GB" sz="1800" b="1" dirty="0">
                <a:highlight>
                  <a:srgbClr val="FFFF00"/>
                </a:highlight>
                <a:latin typeface="Calibri"/>
                <a:ea typeface="Calibri"/>
                <a:cs typeface="Calibri"/>
                <a:sym typeface="Calibri"/>
              </a:rPr>
              <a:t> Union</a:t>
            </a:r>
            <a:r>
              <a:rPr lang="en-GB" sz="1800" dirty="0">
                <a:latin typeface="Calibri"/>
                <a:ea typeface="Calibri"/>
                <a:cs typeface="Calibri"/>
                <a:sym typeface="Calibri"/>
              </a:rPr>
              <a:t>.</a:t>
            </a:r>
            <a:endParaRPr dirty="0"/>
          </a:p>
          <a:p>
            <a:pPr marL="342900" lvl="0" indent="-342900" algn="l" rtl="0">
              <a:lnSpc>
                <a:spcPct val="107000"/>
              </a:lnSpc>
              <a:spcBef>
                <a:spcPts val="800"/>
              </a:spcBef>
              <a:spcAft>
                <a:spcPts val="0"/>
              </a:spcAft>
              <a:buClr>
                <a:schemeClr val="dk1"/>
              </a:buClr>
              <a:buSzPts val="1800"/>
              <a:buFont typeface="Calibri"/>
              <a:buAutoNum type="arabicPeriod"/>
            </a:pPr>
            <a:r>
              <a:rPr lang="en-GB" sz="1800" dirty="0">
                <a:latin typeface="Calibri"/>
                <a:ea typeface="Calibri"/>
                <a:cs typeface="Calibri"/>
                <a:sym typeface="Calibri"/>
              </a:rPr>
              <a:t>Alle </a:t>
            </a:r>
            <a:r>
              <a:rPr lang="en-GB" sz="1800" dirty="0" err="1">
                <a:latin typeface="Calibri"/>
                <a:ea typeface="Calibri"/>
                <a:cs typeface="Calibri"/>
                <a:sym typeface="Calibri"/>
              </a:rPr>
              <a:t>wollen</a:t>
            </a:r>
            <a:r>
              <a:rPr lang="en-GB" sz="1800" dirty="0">
                <a:latin typeface="Calibri"/>
                <a:ea typeface="Calibri"/>
                <a:cs typeface="Calibri"/>
                <a:sym typeface="Calibri"/>
              </a:rPr>
              <a:t> an </a:t>
            </a:r>
            <a:r>
              <a:rPr lang="en-GB" sz="1800" dirty="0" err="1">
                <a:latin typeface="Calibri"/>
                <a:ea typeface="Calibri"/>
                <a:cs typeface="Calibri"/>
                <a:sym typeface="Calibri"/>
              </a:rPr>
              <a:t>einem</a:t>
            </a:r>
            <a:r>
              <a:rPr lang="en-GB" sz="1800" dirty="0">
                <a:latin typeface="Calibri"/>
                <a:ea typeface="Calibri"/>
                <a:cs typeface="Calibri"/>
                <a:sym typeface="Calibri"/>
              </a:rPr>
              <a:t> </a:t>
            </a:r>
            <a:r>
              <a:rPr lang="en-GB" sz="1800" dirty="0" err="1">
                <a:latin typeface="Calibri"/>
                <a:ea typeface="Calibri"/>
                <a:cs typeface="Calibri"/>
                <a:sym typeface="Calibri"/>
              </a:rPr>
              <a:t>sonnigen</a:t>
            </a:r>
            <a:r>
              <a:rPr lang="en-GB" sz="1800" dirty="0">
                <a:latin typeface="Calibri"/>
                <a:ea typeface="Calibri"/>
                <a:cs typeface="Calibri"/>
                <a:sym typeface="Calibri"/>
              </a:rPr>
              <a:t> Tag </a:t>
            </a:r>
            <a:r>
              <a:rPr lang="en-GB" sz="1800" dirty="0" err="1">
                <a:latin typeface="Calibri"/>
                <a:ea typeface="Calibri"/>
                <a:cs typeface="Calibri"/>
                <a:sym typeface="Calibri"/>
              </a:rPr>
              <a:t>im</a:t>
            </a:r>
            <a:r>
              <a:rPr lang="en-GB" sz="1800" dirty="0">
                <a:latin typeface="Calibri"/>
                <a:ea typeface="Calibri"/>
                <a:cs typeface="Calibri"/>
                <a:sym typeface="Calibri"/>
              </a:rPr>
              <a:t> </a:t>
            </a:r>
            <a:r>
              <a:rPr lang="en-GB" sz="1800" dirty="0" err="1">
                <a:latin typeface="Calibri"/>
                <a:ea typeface="Calibri"/>
                <a:cs typeface="Calibri"/>
                <a:sym typeface="Calibri"/>
              </a:rPr>
              <a:t>Volkspark</a:t>
            </a:r>
            <a:r>
              <a:rPr lang="en-GB" sz="1800" dirty="0">
                <a:latin typeface="Calibri"/>
                <a:ea typeface="Calibri"/>
                <a:cs typeface="Calibri"/>
                <a:sym typeface="Calibri"/>
              </a:rPr>
              <a:t> </a:t>
            </a:r>
            <a:r>
              <a:rPr lang="en-GB" sz="1800" dirty="0" err="1">
                <a:latin typeface="Calibri"/>
                <a:ea typeface="Calibri"/>
                <a:cs typeface="Calibri"/>
                <a:sym typeface="Calibri"/>
              </a:rPr>
              <a:t>feiern</a:t>
            </a:r>
            <a:r>
              <a:rPr lang="en-GB" sz="1800" dirty="0">
                <a:latin typeface="Calibri"/>
                <a:ea typeface="Calibri"/>
                <a:cs typeface="Calibri"/>
                <a:sym typeface="Calibri"/>
              </a:rPr>
              <a:t>, </a:t>
            </a:r>
            <a:r>
              <a:rPr lang="en-GB" sz="1800" dirty="0" err="1">
                <a:latin typeface="Calibri"/>
                <a:ea typeface="Calibri"/>
                <a:cs typeface="Calibri"/>
                <a:sym typeface="Calibri"/>
              </a:rPr>
              <a:t>im</a:t>
            </a:r>
            <a:r>
              <a:rPr lang="en-GB" sz="1800" dirty="0">
                <a:latin typeface="Calibri"/>
                <a:ea typeface="Calibri"/>
                <a:cs typeface="Calibri"/>
                <a:sym typeface="Calibri"/>
              </a:rPr>
              <a:t> </a:t>
            </a:r>
            <a:r>
              <a:rPr lang="en-GB" sz="1800" b="1" dirty="0" err="1">
                <a:highlight>
                  <a:srgbClr val="FFFF00"/>
                </a:highlight>
                <a:latin typeface="Calibri"/>
                <a:ea typeface="Calibri"/>
                <a:cs typeface="Calibri"/>
                <a:sym typeface="Calibri"/>
              </a:rPr>
              <a:t>Namen</a:t>
            </a:r>
            <a:r>
              <a:rPr lang="en-GB" sz="1800" dirty="0">
                <a:latin typeface="Calibri"/>
                <a:ea typeface="Calibri"/>
                <a:cs typeface="Calibri"/>
                <a:sym typeface="Calibri"/>
              </a:rPr>
              <a:t> von </a:t>
            </a:r>
            <a:r>
              <a:rPr lang="en-GB" sz="1800" dirty="0" err="1">
                <a:latin typeface="Calibri"/>
                <a:ea typeface="Calibri"/>
                <a:cs typeface="Calibri"/>
                <a:sym typeface="Calibri"/>
              </a:rPr>
              <a:t>Toleranz</a:t>
            </a:r>
            <a:r>
              <a:rPr lang="en-GB" sz="1800" dirty="0">
                <a:latin typeface="Calibri"/>
                <a:ea typeface="Calibri"/>
                <a:cs typeface="Calibri"/>
                <a:sym typeface="Calibri"/>
              </a:rPr>
              <a:t> und von der Liebe.</a:t>
            </a:r>
            <a:endParaRPr dirty="0"/>
          </a:p>
          <a:p>
            <a:pPr marL="342900" lvl="0" indent="-342900" algn="l" rtl="0">
              <a:lnSpc>
                <a:spcPct val="107000"/>
              </a:lnSpc>
              <a:spcBef>
                <a:spcPts val="800"/>
              </a:spcBef>
              <a:spcAft>
                <a:spcPts val="0"/>
              </a:spcAft>
              <a:buClr>
                <a:schemeClr val="dk1"/>
              </a:buClr>
              <a:buSzPts val="1800"/>
              <a:buFont typeface="Calibri"/>
              <a:buAutoNum type="arabicPeriod"/>
            </a:pPr>
            <a:r>
              <a:rPr lang="en-GB" sz="1800" dirty="0">
                <a:latin typeface="Calibri"/>
                <a:ea typeface="Calibri"/>
                <a:cs typeface="Calibri"/>
                <a:sym typeface="Calibri"/>
              </a:rPr>
              <a:t>Alle </a:t>
            </a:r>
            <a:r>
              <a:rPr lang="en-GB" sz="1800" b="1" dirty="0">
                <a:latin typeface="Calibri"/>
                <a:ea typeface="Calibri"/>
                <a:cs typeface="Calibri"/>
                <a:sym typeface="Calibri"/>
              </a:rPr>
              <a:t>Menschen</a:t>
            </a:r>
            <a:r>
              <a:rPr lang="en-GB" sz="1800" dirty="0">
                <a:latin typeface="Calibri"/>
                <a:ea typeface="Calibri"/>
                <a:cs typeface="Calibri"/>
                <a:sym typeface="Calibri"/>
              </a:rPr>
              <a:t> der Welt, </a:t>
            </a:r>
            <a:r>
              <a:rPr lang="en-GB" sz="1800" dirty="0" err="1">
                <a:latin typeface="Calibri"/>
                <a:ea typeface="Calibri"/>
                <a:cs typeface="Calibri"/>
                <a:sym typeface="Calibri"/>
              </a:rPr>
              <a:t>unabhängig</a:t>
            </a:r>
            <a:r>
              <a:rPr lang="en-GB" sz="1800" dirty="0">
                <a:latin typeface="Calibri"/>
                <a:ea typeface="Calibri"/>
                <a:cs typeface="Calibri"/>
                <a:sym typeface="Calibri"/>
              </a:rPr>
              <a:t> von </a:t>
            </a:r>
            <a:r>
              <a:rPr lang="en-GB" sz="1800" dirty="0" err="1">
                <a:latin typeface="Calibri"/>
                <a:ea typeface="Calibri"/>
                <a:cs typeface="Calibri"/>
                <a:sym typeface="Calibri"/>
              </a:rPr>
              <a:t>ihrer</a:t>
            </a:r>
            <a:r>
              <a:rPr lang="en-GB" sz="1800" dirty="0">
                <a:latin typeface="Calibri"/>
                <a:ea typeface="Calibri"/>
                <a:cs typeface="Calibri"/>
                <a:sym typeface="Calibri"/>
              </a:rPr>
              <a:t> </a:t>
            </a:r>
            <a:r>
              <a:rPr lang="en-GB" sz="1800" dirty="0" err="1">
                <a:latin typeface="Calibri"/>
                <a:ea typeface="Calibri"/>
                <a:cs typeface="Calibri"/>
                <a:sym typeface="Calibri"/>
              </a:rPr>
              <a:t>sexuellen</a:t>
            </a:r>
            <a:r>
              <a:rPr lang="en-GB" sz="1800" dirty="0">
                <a:latin typeface="Calibri"/>
                <a:ea typeface="Calibri"/>
                <a:cs typeface="Calibri"/>
                <a:sym typeface="Calibri"/>
              </a:rPr>
              <a:t> </a:t>
            </a:r>
            <a:r>
              <a:rPr lang="en-GB" sz="1800" dirty="0" err="1">
                <a:latin typeface="Calibri"/>
                <a:ea typeface="Calibri"/>
                <a:cs typeface="Calibri"/>
                <a:sym typeface="Calibri"/>
              </a:rPr>
              <a:t>Orientierung</a:t>
            </a:r>
            <a:r>
              <a:rPr lang="en-GB" sz="1800" dirty="0">
                <a:latin typeface="Calibri"/>
                <a:ea typeface="Calibri"/>
                <a:cs typeface="Calibri"/>
                <a:sym typeface="Calibri"/>
              </a:rPr>
              <a:t>, </a:t>
            </a:r>
            <a:r>
              <a:rPr lang="en-GB" sz="1800" dirty="0" err="1">
                <a:latin typeface="Calibri"/>
                <a:ea typeface="Calibri"/>
                <a:cs typeface="Calibri"/>
                <a:sym typeface="Calibri"/>
              </a:rPr>
              <a:t>sollen</a:t>
            </a:r>
            <a:r>
              <a:rPr lang="en-GB" sz="1800" dirty="0">
                <a:latin typeface="Calibri"/>
                <a:ea typeface="Calibri"/>
                <a:cs typeface="Calibri"/>
                <a:sym typeface="Calibri"/>
              </a:rPr>
              <a:t> </a:t>
            </a:r>
            <a:r>
              <a:rPr lang="en-GB" sz="1800" dirty="0" err="1">
                <a:latin typeface="Calibri"/>
                <a:ea typeface="Calibri"/>
                <a:cs typeface="Calibri"/>
                <a:sym typeface="Calibri"/>
              </a:rPr>
              <a:t>ihre</a:t>
            </a:r>
            <a:r>
              <a:rPr lang="en-GB" sz="1800" dirty="0">
                <a:latin typeface="Calibri"/>
                <a:ea typeface="Calibri"/>
                <a:cs typeface="Calibri"/>
                <a:sym typeface="Calibri"/>
              </a:rPr>
              <a:t> Liebe </a:t>
            </a:r>
            <a:r>
              <a:rPr lang="en-GB" sz="1800" dirty="0" err="1">
                <a:latin typeface="Calibri"/>
                <a:ea typeface="Calibri"/>
                <a:cs typeface="Calibri"/>
                <a:sym typeface="Calibri"/>
              </a:rPr>
              <a:t>feiern</a:t>
            </a:r>
            <a:r>
              <a:rPr lang="en-GB" sz="1800" dirty="0">
                <a:latin typeface="Calibri"/>
                <a:ea typeface="Calibri"/>
                <a:cs typeface="Calibri"/>
                <a:sym typeface="Calibri"/>
              </a:rPr>
              <a:t> </a:t>
            </a:r>
            <a:r>
              <a:rPr lang="en-GB" sz="1800" dirty="0" err="1">
                <a:latin typeface="Calibri"/>
                <a:ea typeface="Calibri"/>
                <a:cs typeface="Calibri"/>
                <a:sym typeface="Calibri"/>
              </a:rPr>
              <a:t>können</a:t>
            </a:r>
            <a:r>
              <a:rPr lang="en-GB" sz="1800" dirty="0">
                <a:latin typeface="Calibri"/>
                <a:ea typeface="Calibri"/>
                <a:cs typeface="Calibri"/>
                <a:sym typeface="Calibri"/>
              </a:rPr>
              <a:t>.</a:t>
            </a:r>
            <a:endParaRPr dirty="0"/>
          </a:p>
          <a:p>
            <a:pPr marL="342900" lvl="0" indent="-342900" algn="l" rtl="0">
              <a:lnSpc>
                <a:spcPct val="107000"/>
              </a:lnSpc>
              <a:spcBef>
                <a:spcPts val="800"/>
              </a:spcBef>
              <a:spcAft>
                <a:spcPts val="0"/>
              </a:spcAft>
              <a:buClr>
                <a:schemeClr val="dk1"/>
              </a:buClr>
              <a:buSzPts val="1800"/>
              <a:buFont typeface="Calibri"/>
              <a:buAutoNum type="arabicPeriod"/>
            </a:pPr>
            <a:r>
              <a:rPr lang="en-GB" sz="1800" dirty="0">
                <a:latin typeface="Calibri"/>
                <a:ea typeface="Calibri"/>
                <a:cs typeface="Calibri"/>
                <a:sym typeface="Calibri"/>
              </a:rPr>
              <a:t>Dieses </a:t>
            </a:r>
            <a:r>
              <a:rPr lang="en-GB" sz="1800" dirty="0" err="1">
                <a:latin typeface="Calibri"/>
                <a:ea typeface="Calibri"/>
                <a:cs typeface="Calibri"/>
                <a:sym typeface="Calibri"/>
              </a:rPr>
              <a:t>Parkfest</a:t>
            </a:r>
            <a:r>
              <a:rPr lang="en-GB" sz="1800" dirty="0">
                <a:latin typeface="Calibri"/>
                <a:ea typeface="Calibri"/>
                <a:cs typeface="Calibri"/>
                <a:sym typeface="Calibri"/>
              </a:rPr>
              <a:t> in Graz </a:t>
            </a:r>
            <a:r>
              <a:rPr lang="en-GB" sz="1800" dirty="0" err="1">
                <a:latin typeface="Calibri"/>
                <a:ea typeface="Calibri"/>
                <a:cs typeface="Calibri"/>
                <a:sym typeface="Calibri"/>
              </a:rPr>
              <a:t>macht</a:t>
            </a:r>
            <a:r>
              <a:rPr lang="en-GB" sz="1800" dirty="0">
                <a:latin typeface="Calibri"/>
                <a:ea typeface="Calibri"/>
                <a:cs typeface="Calibri"/>
                <a:sym typeface="Calibri"/>
              </a:rPr>
              <a:t> den </a:t>
            </a:r>
            <a:r>
              <a:rPr lang="en-GB" sz="1800" dirty="0" err="1">
                <a:latin typeface="Calibri"/>
                <a:ea typeface="Calibri"/>
                <a:cs typeface="Calibri"/>
                <a:sym typeface="Calibri"/>
              </a:rPr>
              <a:t>Volksgarten</a:t>
            </a:r>
            <a:r>
              <a:rPr lang="en-GB" sz="1800" dirty="0">
                <a:latin typeface="Calibri"/>
                <a:ea typeface="Calibri"/>
                <a:cs typeface="Calibri"/>
                <a:sym typeface="Calibri"/>
              </a:rPr>
              <a:t> für </a:t>
            </a:r>
            <a:r>
              <a:rPr lang="en-GB" sz="1800" b="1" dirty="0" err="1">
                <a:highlight>
                  <a:srgbClr val="FFFF00"/>
                </a:highlight>
                <a:latin typeface="Calibri"/>
                <a:ea typeface="Calibri"/>
                <a:cs typeface="Calibri"/>
                <a:sym typeface="Calibri"/>
              </a:rPr>
              <a:t>spanische</a:t>
            </a:r>
            <a:r>
              <a:rPr lang="en-GB" sz="1800" dirty="0">
                <a:highlight>
                  <a:srgbClr val="FFFF00"/>
                </a:highlight>
                <a:latin typeface="Calibri"/>
                <a:ea typeface="Calibri"/>
                <a:cs typeface="Calibri"/>
                <a:sym typeface="Calibri"/>
              </a:rPr>
              <a:t>,</a:t>
            </a:r>
            <a:r>
              <a:rPr lang="en-GB" sz="1800" dirty="0">
                <a:latin typeface="Calibri"/>
                <a:ea typeface="Calibri"/>
                <a:cs typeface="Calibri"/>
                <a:sym typeface="Calibri"/>
              </a:rPr>
              <a:t> </a:t>
            </a:r>
            <a:r>
              <a:rPr lang="en-GB" sz="1800" b="1" dirty="0" err="1">
                <a:highlight>
                  <a:srgbClr val="FFFF00"/>
                </a:highlight>
                <a:latin typeface="Calibri"/>
                <a:ea typeface="Calibri"/>
                <a:cs typeface="Calibri"/>
                <a:sym typeface="Calibri"/>
              </a:rPr>
              <a:t>französische</a:t>
            </a:r>
            <a:r>
              <a:rPr lang="en-GB" sz="1800" b="1" dirty="0">
                <a:latin typeface="Calibri"/>
                <a:ea typeface="Calibri"/>
                <a:cs typeface="Calibri"/>
                <a:sym typeface="Calibri"/>
              </a:rPr>
              <a:t> </a:t>
            </a:r>
            <a:r>
              <a:rPr lang="en-GB" sz="1800" dirty="0">
                <a:latin typeface="Calibri"/>
                <a:ea typeface="Calibri"/>
                <a:cs typeface="Calibri"/>
                <a:sym typeface="Calibri"/>
              </a:rPr>
              <a:t>und </a:t>
            </a:r>
            <a:r>
              <a:rPr lang="en-GB" sz="1800" b="1" dirty="0" err="1">
                <a:highlight>
                  <a:srgbClr val="FFFF00"/>
                </a:highlight>
                <a:latin typeface="Calibri"/>
                <a:ea typeface="Calibri"/>
                <a:cs typeface="Calibri"/>
                <a:sym typeface="Calibri"/>
              </a:rPr>
              <a:t>österreichische</a:t>
            </a:r>
            <a:r>
              <a:rPr lang="en-GB" sz="1800" dirty="0">
                <a:latin typeface="Calibri"/>
                <a:ea typeface="Calibri"/>
                <a:cs typeface="Calibri"/>
                <a:sym typeface="Calibri"/>
              </a:rPr>
              <a:t> </a:t>
            </a:r>
            <a:r>
              <a:rPr lang="en-GB" sz="1800" dirty="0" err="1">
                <a:latin typeface="Calibri"/>
                <a:ea typeface="Calibri"/>
                <a:cs typeface="Calibri"/>
                <a:sym typeface="Calibri"/>
              </a:rPr>
              <a:t>Besucher</a:t>
            </a:r>
            <a:r>
              <a:rPr lang="en-GB" sz="1800" dirty="0">
                <a:latin typeface="Calibri"/>
                <a:ea typeface="Calibri"/>
                <a:cs typeface="Calibri"/>
                <a:sym typeface="Calibri"/>
              </a:rPr>
              <a:t> </a:t>
            </a:r>
            <a:r>
              <a:rPr lang="en-GB" sz="1800" dirty="0" err="1">
                <a:latin typeface="Calibri"/>
                <a:ea typeface="Calibri"/>
                <a:cs typeface="Calibri"/>
                <a:sym typeface="Calibri"/>
              </a:rPr>
              <a:t>zu</a:t>
            </a:r>
            <a:r>
              <a:rPr lang="en-GB" sz="1800" dirty="0">
                <a:latin typeface="Calibri"/>
                <a:ea typeface="Calibri"/>
                <a:cs typeface="Calibri"/>
                <a:sym typeface="Calibri"/>
              </a:rPr>
              <a:t> </a:t>
            </a:r>
            <a:r>
              <a:rPr lang="en-GB" sz="1800" dirty="0" err="1">
                <a:latin typeface="Calibri"/>
                <a:ea typeface="Calibri"/>
                <a:cs typeface="Calibri"/>
                <a:sym typeface="Calibri"/>
              </a:rPr>
              <a:t>einem</a:t>
            </a:r>
            <a:r>
              <a:rPr lang="en-GB" sz="1800" dirty="0">
                <a:latin typeface="Calibri"/>
                <a:ea typeface="Calibri"/>
                <a:cs typeface="Calibri"/>
                <a:sym typeface="Calibri"/>
              </a:rPr>
              <a:t> safer Space! </a:t>
            </a:r>
            <a:endParaRPr dirty="0"/>
          </a:p>
          <a:p>
            <a:pPr marL="0" lvl="0" indent="0" algn="l" rtl="0">
              <a:lnSpc>
                <a:spcPct val="107000"/>
              </a:lnSpc>
              <a:spcBef>
                <a:spcPts val="800"/>
              </a:spcBef>
              <a:spcAft>
                <a:spcPts val="0"/>
              </a:spcAft>
              <a:buClr>
                <a:schemeClr val="dk1"/>
              </a:buClr>
              <a:buSzPts val="1800"/>
              <a:buFont typeface="Calibri"/>
              <a:buNone/>
            </a:pPr>
            <a:endParaRPr lang="en-GB" sz="1800" dirty="0">
              <a:latin typeface="Calibri"/>
              <a:ea typeface="Calibri"/>
              <a:cs typeface="Calibri"/>
              <a:sym typeface="Calibri"/>
            </a:endParaRPr>
          </a:p>
          <a:p>
            <a:pPr marL="0" lvl="0" indent="0" algn="l" rtl="0">
              <a:lnSpc>
                <a:spcPct val="107000"/>
              </a:lnSpc>
              <a:spcBef>
                <a:spcPts val="800"/>
              </a:spcBef>
              <a:spcAft>
                <a:spcPts val="0"/>
              </a:spcAft>
              <a:buClr>
                <a:schemeClr val="dk1"/>
              </a:buClr>
              <a:buSzPts val="1800"/>
              <a:buFont typeface="Calibri"/>
              <a:buNone/>
            </a:pPr>
            <a:r>
              <a:rPr lang="en-GB" sz="1800" b="1" dirty="0">
                <a:latin typeface="Calibri"/>
                <a:ea typeface="Calibri"/>
                <a:cs typeface="Calibri"/>
                <a:sym typeface="Calibri"/>
              </a:rPr>
              <a:t>Note: </a:t>
            </a:r>
            <a:r>
              <a:rPr lang="en-GB" sz="1800" dirty="0" err="1">
                <a:latin typeface="Calibri"/>
                <a:ea typeface="Calibri"/>
                <a:cs typeface="Calibri"/>
                <a:sym typeface="Calibri"/>
              </a:rPr>
              <a:t>stammen</a:t>
            </a:r>
            <a:r>
              <a:rPr lang="en-GB" sz="1800" dirty="0">
                <a:latin typeface="Calibri"/>
                <a:ea typeface="Calibri"/>
                <a:cs typeface="Calibri"/>
                <a:sym typeface="Calibri"/>
              </a:rPr>
              <a:t> and </a:t>
            </a:r>
            <a:r>
              <a:rPr lang="en-GB" sz="1800" dirty="0" err="1">
                <a:latin typeface="Calibri"/>
                <a:ea typeface="Calibri"/>
                <a:cs typeface="Calibri"/>
                <a:sym typeface="Calibri"/>
              </a:rPr>
              <a:t>österreichisch</a:t>
            </a:r>
            <a:r>
              <a:rPr lang="en-GB" sz="1800" dirty="0">
                <a:latin typeface="Calibri"/>
                <a:ea typeface="Calibri"/>
                <a:cs typeface="Calibri"/>
                <a:sym typeface="Calibri"/>
              </a:rPr>
              <a:t> are H only words.</a:t>
            </a:r>
            <a:endParaRPr sz="1800" dirty="0">
              <a:latin typeface="Calibri"/>
              <a:ea typeface="Calibri"/>
              <a:cs typeface="Calibri"/>
              <a:sym typeface="Calibri"/>
            </a:endParaRPr>
          </a:p>
          <a:p>
            <a:pPr marL="0" marR="0" lvl="0" indent="0" algn="l" rtl="0">
              <a:lnSpc>
                <a:spcPct val="107000"/>
              </a:lnSpc>
              <a:spcBef>
                <a:spcPts val="800"/>
              </a:spcBef>
              <a:spcAft>
                <a:spcPts val="0"/>
              </a:spcAft>
              <a:buClr>
                <a:schemeClr val="dk1"/>
              </a:buClr>
              <a:buSzPts val="1800"/>
              <a:buFont typeface="Calibri"/>
              <a:buNone/>
            </a:pPr>
            <a:endParaRPr lang="en-GB" sz="1800" b="1" dirty="0">
              <a:latin typeface="Calibri"/>
              <a:ea typeface="Calibri"/>
              <a:cs typeface="Calibri"/>
              <a:sym typeface="Calibri"/>
            </a:endParaRPr>
          </a:p>
          <a:p>
            <a:pPr marL="0" marR="0" lvl="0" indent="0" algn="l" rtl="0">
              <a:lnSpc>
                <a:spcPct val="107000"/>
              </a:lnSpc>
              <a:spcBef>
                <a:spcPts val="800"/>
              </a:spcBef>
              <a:spcAft>
                <a:spcPts val="0"/>
              </a:spcAft>
              <a:buClr>
                <a:schemeClr val="dk1"/>
              </a:buClr>
              <a:buSzPts val="1800"/>
              <a:buFont typeface="Calibri"/>
              <a:buNone/>
            </a:pPr>
            <a:r>
              <a:rPr lang="en-GB" sz="1800" b="1" dirty="0">
                <a:latin typeface="Calibri"/>
                <a:ea typeface="Calibri"/>
                <a:cs typeface="Calibri"/>
                <a:sym typeface="Calibri"/>
              </a:rPr>
              <a:t>Source</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u="sng" dirty="0">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RosaLila PantherInnen - Mehr als 10.000 Menschen verwandelten Graz in ein buntes Meer der Vielfalt (homo.at)</a:t>
            </a:r>
            <a:endParaRPr sz="1800" dirty="0">
              <a:latin typeface="Calibri"/>
              <a:ea typeface="Calibri"/>
              <a:cs typeface="Calibri"/>
              <a:sym typeface="Calibri"/>
            </a:endParaRPr>
          </a:p>
          <a:p>
            <a:pPr marL="0" lvl="0" indent="0" algn="l" rtl="0">
              <a:lnSpc>
                <a:spcPct val="100000"/>
              </a:lnSpc>
              <a:spcBef>
                <a:spcPts val="800"/>
              </a:spcBef>
              <a:spcAft>
                <a:spcPts val="0"/>
              </a:spcAft>
              <a:buSzPts val="1400"/>
              <a:buNone/>
            </a:pPr>
            <a:endParaRPr b="1" dirty="0"/>
          </a:p>
          <a:p>
            <a:pPr marL="0" marR="0" lvl="0" indent="0" algn="l" rtl="0">
              <a:lnSpc>
                <a:spcPct val="100000"/>
              </a:lnSpc>
              <a:spcBef>
                <a:spcPts val="0"/>
              </a:spcBef>
              <a:spcAft>
                <a:spcPts val="0"/>
              </a:spcAft>
              <a:buClr>
                <a:srgbClr val="FF0000"/>
              </a:buClr>
              <a:buSzPts val="1200"/>
              <a:buFont typeface="Calibri"/>
              <a:buNone/>
            </a:pPr>
            <a:r>
              <a:rPr lang="en-GB" b="1" dirty="0">
                <a:solidFill>
                  <a:srgbClr val="FF0000"/>
                </a:solidFill>
              </a:rPr>
              <a:t>Word frequency of unknown words and cognates used (1 is the most frequent word in German): </a:t>
            </a:r>
            <a:endParaRPr dirty="0"/>
          </a:p>
          <a:p>
            <a:pPr marL="0" marR="0" lvl="0" indent="0" algn="l" rtl="0">
              <a:lnSpc>
                <a:spcPct val="100000"/>
              </a:lnSpc>
              <a:spcBef>
                <a:spcPts val="0"/>
              </a:spcBef>
              <a:spcAft>
                <a:spcPts val="0"/>
              </a:spcAft>
              <a:buClr>
                <a:srgbClr val="FFFFFF"/>
              </a:buClr>
              <a:buSzPts val="1200"/>
              <a:buFont typeface="Century Gothic"/>
              <a:buNone/>
            </a:pPr>
            <a:r>
              <a:rPr lang="en-GB" sz="1200" b="0" dirty="0" err="1">
                <a:solidFill>
                  <a:srgbClr val="FFFFFF"/>
                </a:solidFill>
                <a:latin typeface="Century Gothic"/>
                <a:ea typeface="Century Gothic"/>
                <a:cs typeface="Century Gothic"/>
                <a:sym typeface="Century Gothic"/>
              </a:rPr>
              <a:t>marschieren</a:t>
            </a:r>
            <a:r>
              <a:rPr lang="en-GB" sz="1200" b="0" dirty="0">
                <a:solidFill>
                  <a:srgbClr val="FFFFFF"/>
                </a:solidFill>
                <a:latin typeface="Century Gothic"/>
                <a:ea typeface="Century Gothic"/>
                <a:cs typeface="Century Gothic"/>
                <a:sym typeface="Century Gothic"/>
              </a:rPr>
              <a:t> [4544] </a:t>
            </a:r>
            <a:r>
              <a:rPr lang="en-GB" sz="1200" b="0" dirty="0" err="1">
                <a:solidFill>
                  <a:srgbClr val="FFFFFF"/>
                </a:solidFill>
                <a:latin typeface="Century Gothic"/>
                <a:ea typeface="Century Gothic"/>
                <a:cs typeface="Century Gothic"/>
                <a:sym typeface="Century Gothic"/>
              </a:rPr>
              <a:t>sonnig</a:t>
            </a:r>
            <a:r>
              <a:rPr lang="en-GB" sz="1200" b="0" dirty="0">
                <a:solidFill>
                  <a:srgbClr val="FFFFFF"/>
                </a:solidFill>
                <a:latin typeface="Century Gothic"/>
                <a:ea typeface="Century Gothic"/>
                <a:cs typeface="Century Gothic"/>
                <a:sym typeface="Century Gothic"/>
              </a:rPr>
              <a:t> [n/a] </a:t>
            </a:r>
            <a:r>
              <a:rPr lang="en-GB" sz="1200" b="0" dirty="0" err="1">
                <a:solidFill>
                  <a:srgbClr val="FFFFFF"/>
                </a:solidFill>
                <a:latin typeface="Century Gothic"/>
                <a:ea typeface="Century Gothic"/>
                <a:cs typeface="Century Gothic"/>
                <a:sym typeface="Century Gothic"/>
              </a:rPr>
              <a:t>Toleranz</a:t>
            </a:r>
            <a:r>
              <a:rPr lang="en-GB" sz="1200" b="0" dirty="0">
                <a:solidFill>
                  <a:srgbClr val="FFFFFF"/>
                </a:solidFill>
                <a:latin typeface="Century Gothic"/>
                <a:ea typeface="Century Gothic"/>
                <a:cs typeface="Century Gothic"/>
                <a:sym typeface="Century Gothic"/>
              </a:rPr>
              <a:t> [4798] Volk [1032] </a:t>
            </a:r>
            <a:r>
              <a:rPr lang="en-GB" sz="1200" b="0" dirty="0" err="1">
                <a:solidFill>
                  <a:srgbClr val="FFFFFF"/>
                </a:solidFill>
                <a:latin typeface="Century Gothic"/>
                <a:ea typeface="Century Gothic"/>
                <a:cs typeface="Century Gothic"/>
                <a:sym typeface="Century Gothic"/>
              </a:rPr>
              <a:t>unabhängig</a:t>
            </a:r>
            <a:r>
              <a:rPr lang="en-GB" sz="1200" b="0" dirty="0">
                <a:solidFill>
                  <a:srgbClr val="FFFFFF"/>
                </a:solidFill>
                <a:latin typeface="Century Gothic"/>
                <a:ea typeface="Century Gothic"/>
                <a:cs typeface="Century Gothic"/>
                <a:sym typeface="Century Gothic"/>
              </a:rPr>
              <a:t> [751] </a:t>
            </a:r>
            <a:r>
              <a:rPr lang="en-GB" sz="1200" b="0" dirty="0" err="1">
                <a:solidFill>
                  <a:srgbClr val="FFFFFF"/>
                </a:solidFill>
                <a:latin typeface="Century Gothic"/>
                <a:ea typeface="Century Gothic"/>
                <a:cs typeface="Century Gothic"/>
                <a:sym typeface="Century Gothic"/>
              </a:rPr>
              <a:t>Orientierung</a:t>
            </a:r>
            <a:r>
              <a:rPr lang="en-GB" sz="1200" b="0" dirty="0">
                <a:solidFill>
                  <a:srgbClr val="FFFFFF"/>
                </a:solidFill>
                <a:latin typeface="Century Gothic"/>
                <a:ea typeface="Century Gothic"/>
                <a:cs typeface="Century Gothic"/>
                <a:sym typeface="Century Gothic"/>
              </a:rPr>
              <a:t> [3185]</a:t>
            </a:r>
            <a:endParaRPr sz="1200" b="0" i="0" u="none" strike="noStrike" cap="none"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F0000"/>
              </a:buClr>
              <a:buSzPts val="1200"/>
              <a:buFont typeface="Century Gothic"/>
              <a:buNone/>
            </a:pPr>
            <a:r>
              <a:rPr lang="en-GB" sz="1200" b="0" i="0" dirty="0">
                <a:solidFill>
                  <a:srgbClr val="FF0000"/>
                </a:solidFill>
                <a:latin typeface="Century Gothic"/>
                <a:ea typeface="Century Gothic"/>
                <a:cs typeface="Century Gothic"/>
                <a:sym typeface="Century Gothic"/>
              </a:rPr>
              <a:t>Source: </a:t>
            </a:r>
            <a:r>
              <a:rPr lang="en-GB" sz="1200" dirty="0">
                <a:solidFill>
                  <a:srgbClr val="FF0000"/>
                </a:solidFill>
                <a:latin typeface="Century Gothic"/>
                <a:ea typeface="Century Gothic"/>
                <a:cs typeface="Century Gothic"/>
                <a:sym typeface="Century Gothic"/>
              </a:rPr>
              <a:t>Lonsdale, D., &amp; Le Bras, Y.  (2009). </a:t>
            </a:r>
            <a:r>
              <a:rPr lang="en-GB" sz="1200" i="1" dirty="0">
                <a:solidFill>
                  <a:srgbClr val="FF0000"/>
                </a:solidFill>
                <a:latin typeface="Century Gothic"/>
                <a:ea typeface="Century Gothic"/>
                <a:cs typeface="Century Gothic"/>
                <a:sym typeface="Century Gothic"/>
              </a:rPr>
              <a:t>A Frequency Dictionary of French: Core vocabulary for learners </a:t>
            </a:r>
            <a:r>
              <a:rPr lang="en-GB" sz="1200" dirty="0">
                <a:solidFill>
                  <a:srgbClr val="FF0000"/>
                </a:solidFill>
                <a:latin typeface="Century Gothic"/>
                <a:ea typeface="Century Gothic"/>
                <a:cs typeface="Century Gothic"/>
                <a:sym typeface="Century Gothic"/>
              </a:rPr>
              <a:t>London: Routledge.</a:t>
            </a:r>
            <a:endParaRPr dirty="0"/>
          </a:p>
          <a:p>
            <a:pPr marL="0" marR="0" lvl="0" indent="0" algn="l" rtl="0">
              <a:lnSpc>
                <a:spcPct val="100000"/>
              </a:lnSpc>
              <a:spcBef>
                <a:spcPts val="0"/>
              </a:spcBef>
              <a:spcAft>
                <a:spcPts val="0"/>
              </a:spcAft>
              <a:buClr>
                <a:srgbClr val="FF0000"/>
              </a:buClr>
              <a:buSzPts val="1200"/>
              <a:buFont typeface="Century Gothic"/>
              <a:buNone/>
            </a:pPr>
            <a:endParaRPr sz="1200" dirty="0">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F0000"/>
              </a:buClr>
              <a:buSzPts val="1200"/>
              <a:buFont typeface="Century Gothic"/>
              <a:buNone/>
            </a:pPr>
            <a:r>
              <a:rPr lang="en-GB" sz="1200" b="1" dirty="0">
                <a:solidFill>
                  <a:srgbClr val="FF0000"/>
                </a:solidFill>
                <a:latin typeface="Century Gothic"/>
                <a:ea typeface="Century Gothic"/>
                <a:cs typeface="Century Gothic"/>
                <a:sym typeface="Century Gothic"/>
              </a:rPr>
              <a:t>Image attribution</a:t>
            </a:r>
            <a:r>
              <a:rPr lang="en-GB" sz="1200" dirty="0">
                <a:solidFill>
                  <a:srgbClr val="FF0000"/>
                </a:solidFill>
                <a:latin typeface="Century Gothic"/>
                <a:ea typeface="Century Gothic"/>
                <a:cs typeface="Century Gothic"/>
                <a:sym typeface="Century Gothic"/>
              </a:rPr>
              <a:t>: </a:t>
            </a:r>
            <a:r>
              <a:rPr lang="en-GB" sz="1200" b="0" i="0" u="none" strike="noStrike" cap="none" dirty="0">
                <a:solidFill>
                  <a:schemeClr val="dk1"/>
                </a:solidFill>
                <a:latin typeface="Calibri"/>
                <a:ea typeface="Calibri"/>
                <a:cs typeface="Calibri"/>
                <a:sym typeface="Calibri"/>
              </a:rPr>
              <a:t>"</a:t>
            </a:r>
            <a:r>
              <a:rPr lang="en-GB"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File:Transgenialer CSD 2009 06.jpg</a:t>
            </a:r>
            <a:r>
              <a:rPr lang="en-GB" sz="1200" b="0" i="0" u="none" strike="noStrike" cap="none" dirty="0">
                <a:solidFill>
                  <a:schemeClr val="dk1"/>
                </a:solidFill>
                <a:latin typeface="Calibri"/>
                <a:ea typeface="Calibri"/>
                <a:cs typeface="Calibri"/>
                <a:sym typeface="Calibri"/>
              </a:rPr>
              <a:t>" by Michael F. </a:t>
            </a:r>
            <a:r>
              <a:rPr lang="en-GB" sz="1200" b="0" i="0" u="none" strike="noStrike" cap="none" dirty="0" err="1">
                <a:solidFill>
                  <a:schemeClr val="dk1"/>
                </a:solidFill>
                <a:latin typeface="Calibri"/>
                <a:ea typeface="Calibri"/>
                <a:cs typeface="Calibri"/>
                <a:sym typeface="Calibri"/>
              </a:rPr>
              <a:t>Mehnert</a:t>
            </a:r>
            <a:r>
              <a:rPr lang="en-GB" sz="1200" b="0" i="0" u="none" strike="noStrike" cap="none" dirty="0">
                <a:solidFill>
                  <a:schemeClr val="dk1"/>
                </a:solidFill>
                <a:latin typeface="Calibri"/>
                <a:ea typeface="Calibri"/>
                <a:cs typeface="Calibri"/>
                <a:sym typeface="Calibri"/>
              </a:rPr>
              <a:t> is licensed under </a:t>
            </a:r>
            <a:r>
              <a:rPr lang="en-GB"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 3.0</a:t>
            </a:r>
            <a:r>
              <a:rPr lang="en-GB" sz="1200" b="0" i="0" u="none" strike="noStrike" cap="none" dirty="0">
                <a:solidFill>
                  <a:schemeClr val="dk1"/>
                </a:solidFill>
                <a:latin typeface="Calibri"/>
                <a:ea typeface="Calibri"/>
                <a:cs typeface="Calibri"/>
                <a:sym typeface="Calibri"/>
              </a:rPr>
              <a:t>.</a:t>
            </a:r>
            <a:endParaRPr dirty="0"/>
          </a:p>
          <a:p>
            <a:pPr marL="0" lvl="0" indent="0" algn="l" rtl="0">
              <a:lnSpc>
                <a:spcPct val="100000"/>
              </a:lnSpc>
              <a:spcBef>
                <a:spcPts val="0"/>
              </a:spcBef>
              <a:spcAft>
                <a:spcPts val="0"/>
              </a:spcAft>
              <a:buSzPts val="1400"/>
              <a:buNone/>
            </a:pPr>
            <a:endParaRPr dirty="0"/>
          </a:p>
        </p:txBody>
      </p:sp>
      <p:sp>
        <p:nvSpPr>
          <p:cNvPr id="358" name="Google Shape;35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a:t>
            </a:r>
            <a:r>
              <a:rPr lang="en-GB" b="0" i="0" u="sng" dirty="0"/>
              <a:t>Weak nouns are a Higher GCSE feature. Furthermore, they are </a:t>
            </a:r>
            <a:r>
              <a:rPr lang="en-GB" b="1" i="0" u="sng" dirty="0"/>
              <a:t>not</a:t>
            </a:r>
            <a:r>
              <a:rPr lang="en-GB" b="0" i="0" u="sng" dirty="0"/>
              <a:t> credit-bearing</a:t>
            </a:r>
            <a:r>
              <a:rPr lang="en-GB" b="0" dirty="0"/>
              <a:t>. We provide a short practice activity for this feature and the revisit of the preposition ‘</a:t>
            </a:r>
            <a:r>
              <a:rPr lang="en-GB" b="0" dirty="0" err="1"/>
              <a:t>seit</a:t>
            </a:r>
            <a:r>
              <a:rPr lang="en-GB" b="0" dirty="0"/>
              <a:t>’ for Higher tier students. Total teaching time 15 minutes. For mixed F/H classes, we provide a 15-minute set of activities on inclusive language, which those students can complete independently. However, teachers may choose to teach and practise this knowledge with all students, particularly at this stage in the course, to retain flexibility regarding the most appropriate tier of entry.</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GB" b="1" dirty="0"/>
              <a:t>Timing</a:t>
            </a:r>
            <a:r>
              <a:rPr lang="en-GB" dirty="0"/>
              <a:t>: 2 minutes</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GB" b="1" dirty="0"/>
              <a:t>Aim</a:t>
            </a:r>
            <a:r>
              <a:rPr lang="en-GB" dirty="0"/>
              <a:t>: to introduce new knowledge about weak nouns in German.</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GB" b="1" dirty="0"/>
              <a:t>Procedure</a:t>
            </a:r>
            <a:r>
              <a:rPr lang="en-GB" dirty="0"/>
              <a:t>:</a:t>
            </a:r>
            <a:br>
              <a:rPr lang="en-GB" dirty="0"/>
            </a:br>
            <a:r>
              <a:rPr lang="en-GB" dirty="0"/>
              <a:t>1. Click to present the information step by step.</a:t>
            </a:r>
            <a:endParaRPr dirty="0"/>
          </a:p>
          <a:p>
            <a:pPr marL="0" lvl="0" indent="0" algn="l" rtl="0">
              <a:lnSpc>
                <a:spcPct val="100000"/>
              </a:lnSpc>
              <a:spcBef>
                <a:spcPts val="0"/>
              </a:spcBef>
              <a:spcAft>
                <a:spcPts val="0"/>
              </a:spcAft>
              <a:buSzPts val="1400"/>
              <a:buNone/>
            </a:pPr>
            <a:r>
              <a:rPr lang="en-GB" dirty="0"/>
              <a:t>2. Elicit the English translations for the German examples given.</a:t>
            </a:r>
            <a:endParaRPr dirty="0"/>
          </a:p>
        </p:txBody>
      </p:sp>
      <p:sp>
        <p:nvSpPr>
          <p:cNvPr id="411" name="Google Shape;41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6</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Timing</a:t>
            </a:r>
            <a:r>
              <a:rPr lang="en-GB" dirty="0"/>
              <a:t>: 4 minutes</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GB" b="1" dirty="0"/>
              <a:t>Aim</a:t>
            </a:r>
            <a:r>
              <a:rPr lang="en-GB" dirty="0"/>
              <a:t>: to practise aural recognition of the meaning and function of weak nouns.</a:t>
            </a:r>
            <a:br>
              <a:rPr lang="en-GB" dirty="0"/>
            </a:br>
            <a:endParaRPr b="1" dirty="0"/>
          </a:p>
          <a:p>
            <a:pPr marL="0" lvl="0" indent="0" algn="l" rtl="0">
              <a:lnSpc>
                <a:spcPct val="100000"/>
              </a:lnSpc>
              <a:spcBef>
                <a:spcPts val="0"/>
              </a:spcBef>
              <a:spcAft>
                <a:spcPts val="0"/>
              </a:spcAft>
              <a:buSzPts val="1400"/>
              <a:buNone/>
            </a:pPr>
            <a:r>
              <a:rPr lang="en-GB" b="1" dirty="0"/>
              <a:t>Procedure</a:t>
            </a:r>
            <a:r>
              <a:rPr lang="en-GB" dirty="0"/>
              <a:t>:</a:t>
            </a:r>
            <a:br>
              <a:rPr lang="en-GB" dirty="0"/>
            </a:br>
            <a:r>
              <a:rPr lang="en-GB" dirty="0"/>
              <a:t>1. Click to listen. </a:t>
            </a:r>
            <a:endParaRPr dirty="0"/>
          </a:p>
          <a:p>
            <a:pPr marL="0" lvl="0" indent="0" algn="l" rtl="0">
              <a:lnSpc>
                <a:spcPct val="100000"/>
              </a:lnSpc>
              <a:spcBef>
                <a:spcPts val="0"/>
              </a:spcBef>
              <a:spcAft>
                <a:spcPts val="0"/>
              </a:spcAft>
              <a:buSzPts val="1400"/>
              <a:buNone/>
            </a:pPr>
            <a:r>
              <a:rPr lang="en-GB" dirty="0"/>
              <a:t>2. Students select the correct word to finish each sentence/fill the gap.</a:t>
            </a:r>
            <a:endParaRPr dirty="0"/>
          </a:p>
          <a:p>
            <a:pPr marL="0" lvl="0" indent="0" algn="l" rtl="0">
              <a:lnSpc>
                <a:spcPct val="100000"/>
              </a:lnSpc>
              <a:spcBef>
                <a:spcPts val="0"/>
              </a:spcBef>
              <a:spcAft>
                <a:spcPts val="0"/>
              </a:spcAft>
              <a:buSzPts val="1400"/>
              <a:buNone/>
            </a:pPr>
            <a:r>
              <a:rPr lang="en-GB" dirty="0"/>
              <a:t>3. They then decide for each item (1-8) whether the noun is weak or not.</a:t>
            </a:r>
            <a:endParaRPr dirty="0"/>
          </a:p>
          <a:p>
            <a:pPr marL="0" lvl="0" indent="0" algn="l" rtl="0">
              <a:lnSpc>
                <a:spcPct val="100000"/>
              </a:lnSpc>
              <a:spcBef>
                <a:spcPts val="0"/>
              </a:spcBef>
              <a:spcAft>
                <a:spcPts val="0"/>
              </a:spcAft>
              <a:buSzPts val="1400"/>
              <a:buNone/>
            </a:pPr>
            <a:r>
              <a:rPr lang="en-GB" dirty="0"/>
              <a:t>4. Elicit answers and check understanding of each sentence orally, if time. Note that all this vocabulary was previously taught and practised at KS3.</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sz="1800" dirty="0">
                <a:latin typeface="Calibri"/>
                <a:ea typeface="Calibri"/>
                <a:cs typeface="Calibri"/>
                <a:sym typeface="Calibri"/>
              </a:rPr>
              <a:t>1.  Hallo! Ich </a:t>
            </a:r>
            <a:r>
              <a:rPr lang="en-GB" sz="1800" dirty="0" err="1">
                <a:latin typeface="Calibri"/>
                <a:ea typeface="Calibri"/>
                <a:cs typeface="Calibri"/>
                <a:sym typeface="Calibri"/>
              </a:rPr>
              <a:t>heiße</a:t>
            </a:r>
            <a:r>
              <a:rPr lang="en-GB" sz="1800" dirty="0">
                <a:latin typeface="Calibri"/>
                <a:ea typeface="Calibri"/>
                <a:cs typeface="Calibri"/>
                <a:sym typeface="Calibri"/>
              </a:rPr>
              <a:t> Mehmet. Mein </a:t>
            </a:r>
            <a:r>
              <a:rPr lang="en-GB" sz="1800" dirty="0" err="1">
                <a:latin typeface="Calibri"/>
                <a:ea typeface="Calibri"/>
                <a:cs typeface="Calibri"/>
                <a:sym typeface="Calibri"/>
              </a:rPr>
              <a:t>Bruder</a:t>
            </a:r>
            <a:r>
              <a:rPr lang="en-GB" sz="1800" dirty="0">
                <a:latin typeface="Calibri"/>
                <a:ea typeface="Calibri"/>
                <a:cs typeface="Calibri"/>
                <a:sym typeface="Calibri"/>
              </a:rPr>
              <a:t> </a:t>
            </a:r>
            <a:r>
              <a:rPr lang="en-GB" sz="1800" dirty="0" err="1">
                <a:latin typeface="Calibri"/>
                <a:ea typeface="Calibri"/>
                <a:cs typeface="Calibri"/>
                <a:sym typeface="Calibri"/>
              </a:rPr>
              <a:t>ist</a:t>
            </a:r>
            <a:r>
              <a:rPr lang="en-GB" sz="1800" dirty="0">
                <a:latin typeface="Calibri"/>
                <a:ea typeface="Calibri"/>
                <a:cs typeface="Calibri"/>
                <a:sym typeface="Calibri"/>
              </a:rPr>
              <a:t> </a:t>
            </a:r>
            <a:r>
              <a:rPr lang="en-GB" sz="1800" b="1" dirty="0">
                <a:latin typeface="Calibri"/>
                <a:ea typeface="Calibri"/>
                <a:cs typeface="Calibri"/>
                <a:sym typeface="Calibri"/>
              </a:rPr>
              <a:t>Student</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a:latin typeface="Calibri"/>
                <a:ea typeface="Calibri"/>
                <a:cs typeface="Calibri"/>
                <a:sym typeface="Calibri"/>
              </a:rPr>
              <a:t>2.  </a:t>
            </a:r>
            <a:r>
              <a:rPr lang="en-GB" sz="1800" dirty="0" err="1">
                <a:latin typeface="Calibri"/>
                <a:ea typeface="Calibri"/>
                <a:cs typeface="Calibri"/>
                <a:sym typeface="Calibri"/>
              </a:rPr>
              <a:t>Meine</a:t>
            </a:r>
            <a:r>
              <a:rPr lang="en-GB" sz="1800" dirty="0">
                <a:latin typeface="Calibri"/>
                <a:ea typeface="Calibri"/>
                <a:cs typeface="Calibri"/>
                <a:sym typeface="Calibri"/>
              </a:rPr>
              <a:t> </a:t>
            </a:r>
            <a:r>
              <a:rPr lang="en-GB" sz="1800" dirty="0" err="1">
                <a:latin typeface="Calibri"/>
                <a:ea typeface="Calibri"/>
                <a:cs typeface="Calibri"/>
                <a:sym typeface="Calibri"/>
              </a:rPr>
              <a:t>Freundin</a:t>
            </a:r>
            <a:r>
              <a:rPr lang="en-GB" sz="1800" dirty="0">
                <a:latin typeface="Calibri"/>
                <a:ea typeface="Calibri"/>
                <a:cs typeface="Calibri"/>
                <a:sym typeface="Calibri"/>
              </a:rPr>
              <a:t> Mia </a:t>
            </a:r>
            <a:r>
              <a:rPr lang="en-GB" sz="1800" dirty="0" err="1">
                <a:latin typeface="Calibri"/>
                <a:ea typeface="Calibri"/>
                <a:cs typeface="Calibri"/>
                <a:sym typeface="Calibri"/>
              </a:rPr>
              <a:t>ist</a:t>
            </a:r>
            <a:r>
              <a:rPr lang="en-GB" sz="1800" dirty="0">
                <a:latin typeface="Calibri"/>
                <a:ea typeface="Calibri"/>
                <a:cs typeface="Calibri"/>
                <a:sym typeface="Calibri"/>
              </a:rPr>
              <a:t> </a:t>
            </a:r>
            <a:r>
              <a:rPr lang="en-GB" sz="1800" dirty="0" err="1">
                <a:latin typeface="Calibri"/>
                <a:ea typeface="Calibri"/>
                <a:cs typeface="Calibri"/>
                <a:sym typeface="Calibri"/>
              </a:rPr>
              <a:t>eine</a:t>
            </a:r>
            <a:r>
              <a:rPr lang="en-GB" sz="1800" dirty="0">
                <a:latin typeface="Calibri"/>
                <a:ea typeface="Calibri"/>
                <a:cs typeface="Calibri"/>
                <a:sym typeface="Calibri"/>
              </a:rPr>
              <a:t> </a:t>
            </a:r>
            <a:r>
              <a:rPr lang="en-GB" sz="1800" dirty="0" err="1">
                <a:latin typeface="Calibri"/>
                <a:ea typeface="Calibri"/>
                <a:cs typeface="Calibri"/>
                <a:sym typeface="Calibri"/>
              </a:rPr>
              <a:t>gute</a:t>
            </a:r>
            <a:r>
              <a:rPr lang="en-GB" sz="1800" dirty="0">
                <a:latin typeface="Calibri"/>
                <a:ea typeface="Calibri"/>
                <a:cs typeface="Calibri"/>
                <a:sym typeface="Calibri"/>
              </a:rPr>
              <a:t> </a:t>
            </a:r>
            <a:r>
              <a:rPr lang="en-GB" sz="1800" b="1" dirty="0" err="1">
                <a:latin typeface="Calibri"/>
                <a:ea typeface="Calibri"/>
                <a:cs typeface="Calibri"/>
                <a:sym typeface="Calibri"/>
              </a:rPr>
              <a:t>Schülerin</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a:latin typeface="Calibri"/>
                <a:ea typeface="Calibri"/>
                <a:cs typeface="Calibri"/>
                <a:sym typeface="Calibri"/>
              </a:rPr>
              <a:t>3.  Ich </a:t>
            </a:r>
            <a:r>
              <a:rPr lang="en-GB" sz="1800" dirty="0" err="1">
                <a:latin typeface="Calibri"/>
                <a:ea typeface="Calibri"/>
                <a:cs typeface="Calibri"/>
                <a:sym typeface="Calibri"/>
              </a:rPr>
              <a:t>sehe</a:t>
            </a:r>
            <a:r>
              <a:rPr lang="en-GB" sz="1800" dirty="0">
                <a:latin typeface="Calibri"/>
                <a:ea typeface="Calibri"/>
                <a:cs typeface="Calibri"/>
                <a:sym typeface="Calibri"/>
              </a:rPr>
              <a:t> </a:t>
            </a:r>
            <a:r>
              <a:rPr lang="en-GB" sz="1800" dirty="0" err="1">
                <a:latin typeface="Calibri"/>
                <a:ea typeface="Calibri"/>
                <a:cs typeface="Calibri"/>
                <a:sym typeface="Calibri"/>
              </a:rPr>
              <a:t>meinen</a:t>
            </a:r>
            <a:r>
              <a:rPr lang="en-GB" sz="1800" dirty="0">
                <a:latin typeface="Calibri"/>
                <a:ea typeface="Calibri"/>
                <a:cs typeface="Calibri"/>
                <a:sym typeface="Calibri"/>
              </a:rPr>
              <a:t> </a:t>
            </a:r>
            <a:r>
              <a:rPr lang="en-GB" sz="1800" b="1" dirty="0" err="1">
                <a:latin typeface="Calibri"/>
                <a:ea typeface="Calibri"/>
                <a:cs typeface="Calibri"/>
                <a:sym typeface="Calibri"/>
              </a:rPr>
              <a:t>Nachbarn</a:t>
            </a:r>
            <a:r>
              <a:rPr lang="en-GB" sz="1800" dirty="0">
                <a:latin typeface="Calibri"/>
                <a:ea typeface="Calibri"/>
                <a:cs typeface="Calibri"/>
                <a:sym typeface="Calibri"/>
              </a:rPr>
              <a:t> </a:t>
            </a:r>
            <a:r>
              <a:rPr lang="en-GB" sz="1800" dirty="0" err="1">
                <a:latin typeface="Calibri"/>
                <a:ea typeface="Calibri"/>
                <a:cs typeface="Calibri"/>
                <a:sym typeface="Calibri"/>
              </a:rPr>
              <a:t>nicht</a:t>
            </a:r>
            <a:r>
              <a:rPr lang="en-GB" sz="1800" dirty="0">
                <a:latin typeface="Calibri"/>
                <a:ea typeface="Calibri"/>
                <a:cs typeface="Calibri"/>
                <a:sym typeface="Calibri"/>
              </a:rPr>
              <a:t> </a:t>
            </a:r>
            <a:r>
              <a:rPr lang="en-GB" sz="1800" dirty="0" err="1">
                <a:latin typeface="Calibri"/>
                <a:ea typeface="Calibri"/>
                <a:cs typeface="Calibri"/>
                <a:sym typeface="Calibri"/>
              </a:rPr>
              <a:t>sehr</a:t>
            </a:r>
            <a:r>
              <a:rPr lang="en-GB" sz="1800" dirty="0">
                <a:latin typeface="Calibri"/>
                <a:ea typeface="Calibri"/>
                <a:cs typeface="Calibri"/>
                <a:sym typeface="Calibri"/>
              </a:rPr>
              <a:t> oft.</a:t>
            </a:r>
            <a:br>
              <a:rPr lang="en-GB" sz="1800" dirty="0">
                <a:latin typeface="Calibri"/>
                <a:ea typeface="Calibri"/>
                <a:cs typeface="Calibri"/>
                <a:sym typeface="Calibri"/>
              </a:rPr>
            </a:br>
            <a:r>
              <a:rPr lang="en-GB" sz="1800" dirty="0">
                <a:latin typeface="Calibri"/>
                <a:ea typeface="Calibri"/>
                <a:cs typeface="Calibri"/>
                <a:sym typeface="Calibri"/>
              </a:rPr>
              <a:t>4.  Er </a:t>
            </a:r>
            <a:r>
              <a:rPr lang="en-GB" sz="1800" dirty="0" err="1">
                <a:latin typeface="Calibri"/>
                <a:ea typeface="Calibri"/>
                <a:cs typeface="Calibri"/>
                <a:sym typeface="Calibri"/>
              </a:rPr>
              <a:t>heißt</a:t>
            </a:r>
            <a:r>
              <a:rPr lang="en-GB" sz="1800" dirty="0">
                <a:latin typeface="Calibri"/>
                <a:ea typeface="Calibri"/>
                <a:cs typeface="Calibri"/>
                <a:sym typeface="Calibri"/>
              </a:rPr>
              <a:t> </a:t>
            </a:r>
            <a:r>
              <a:rPr lang="en-GB" sz="1800" b="1" dirty="0">
                <a:latin typeface="Calibri"/>
                <a:ea typeface="Calibri"/>
                <a:cs typeface="Calibri"/>
                <a:sym typeface="Calibri"/>
              </a:rPr>
              <a:t>Herr</a:t>
            </a:r>
            <a:r>
              <a:rPr lang="en-GB" sz="1800" dirty="0">
                <a:latin typeface="Calibri"/>
                <a:ea typeface="Calibri"/>
                <a:cs typeface="Calibri"/>
                <a:sym typeface="Calibri"/>
              </a:rPr>
              <a:t> Müller.</a:t>
            </a:r>
            <a:br>
              <a:rPr lang="en-GB" sz="1800" dirty="0">
                <a:latin typeface="Calibri"/>
                <a:ea typeface="Calibri"/>
                <a:cs typeface="Calibri"/>
                <a:sym typeface="Calibri"/>
              </a:rPr>
            </a:br>
            <a:r>
              <a:rPr lang="en-GB" sz="1800" dirty="0">
                <a:latin typeface="Calibri"/>
                <a:ea typeface="Calibri"/>
                <a:cs typeface="Calibri"/>
                <a:sym typeface="Calibri"/>
              </a:rPr>
              <a:t>5. Ich </a:t>
            </a:r>
            <a:r>
              <a:rPr lang="en-GB" sz="1800" dirty="0" err="1">
                <a:latin typeface="Calibri"/>
                <a:ea typeface="Calibri"/>
                <a:cs typeface="Calibri"/>
                <a:sym typeface="Calibri"/>
              </a:rPr>
              <a:t>frage</a:t>
            </a:r>
            <a:r>
              <a:rPr lang="en-GB" sz="1800" dirty="0">
                <a:latin typeface="Calibri"/>
                <a:ea typeface="Calibri"/>
                <a:cs typeface="Calibri"/>
                <a:sym typeface="Calibri"/>
              </a:rPr>
              <a:t> </a:t>
            </a:r>
            <a:r>
              <a:rPr lang="en-GB" sz="1800" dirty="0" err="1">
                <a:latin typeface="Calibri"/>
                <a:ea typeface="Calibri"/>
                <a:cs typeface="Calibri"/>
                <a:sym typeface="Calibri"/>
              </a:rPr>
              <a:t>ihn</a:t>
            </a:r>
            <a:r>
              <a:rPr lang="en-GB" sz="1800" dirty="0">
                <a:latin typeface="Calibri"/>
                <a:ea typeface="Calibri"/>
                <a:cs typeface="Calibri"/>
                <a:sym typeface="Calibri"/>
              </a:rPr>
              <a:t>: </a:t>
            </a:r>
            <a:r>
              <a:rPr lang="en-GB" sz="1800" dirty="0" err="1">
                <a:latin typeface="Calibri"/>
                <a:ea typeface="Calibri"/>
                <a:cs typeface="Calibri"/>
                <a:sym typeface="Calibri"/>
              </a:rPr>
              <a:t>Haben</a:t>
            </a:r>
            <a:r>
              <a:rPr lang="en-GB" sz="1800" dirty="0">
                <a:latin typeface="Calibri"/>
                <a:ea typeface="Calibri"/>
                <a:cs typeface="Calibri"/>
                <a:sym typeface="Calibri"/>
              </a:rPr>
              <a:t> Sie </a:t>
            </a:r>
            <a:r>
              <a:rPr lang="en-GB" sz="1800" dirty="0" err="1">
                <a:latin typeface="Calibri"/>
                <a:ea typeface="Calibri"/>
                <a:cs typeface="Calibri"/>
                <a:sym typeface="Calibri"/>
              </a:rPr>
              <a:t>meinen</a:t>
            </a:r>
            <a:r>
              <a:rPr lang="en-GB" sz="1800" dirty="0">
                <a:latin typeface="Calibri"/>
                <a:ea typeface="Calibri"/>
                <a:cs typeface="Calibri"/>
                <a:sym typeface="Calibri"/>
              </a:rPr>
              <a:t> </a:t>
            </a:r>
            <a:r>
              <a:rPr lang="en-GB" sz="1800" b="1" dirty="0" err="1">
                <a:latin typeface="Calibri"/>
                <a:ea typeface="Calibri"/>
                <a:cs typeface="Calibri"/>
                <a:sym typeface="Calibri"/>
              </a:rPr>
              <a:t>Namen</a:t>
            </a:r>
            <a:r>
              <a:rPr lang="en-GB" sz="1800" dirty="0">
                <a:latin typeface="Calibri"/>
                <a:ea typeface="Calibri"/>
                <a:cs typeface="Calibri"/>
                <a:sym typeface="Calibri"/>
              </a:rPr>
              <a:t> </a:t>
            </a:r>
            <a:r>
              <a:rPr lang="en-GB" sz="1800" dirty="0" err="1">
                <a:latin typeface="Calibri"/>
                <a:ea typeface="Calibri"/>
                <a:cs typeface="Calibri"/>
                <a:sym typeface="Calibri"/>
              </a:rPr>
              <a:t>vergessen</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a:latin typeface="Calibri"/>
                <a:ea typeface="Calibri"/>
                <a:cs typeface="Calibri"/>
                <a:sym typeface="Calibri"/>
              </a:rPr>
              <a:t>6. Er </a:t>
            </a:r>
            <a:r>
              <a:rPr lang="en-GB" sz="1800" dirty="0" err="1">
                <a:latin typeface="Calibri"/>
                <a:ea typeface="Calibri"/>
                <a:cs typeface="Calibri"/>
                <a:sym typeface="Calibri"/>
              </a:rPr>
              <a:t>sagt</a:t>
            </a:r>
            <a:r>
              <a:rPr lang="en-GB" sz="1800" dirty="0">
                <a:latin typeface="Calibri"/>
                <a:ea typeface="Calibri"/>
                <a:cs typeface="Calibri"/>
                <a:sym typeface="Calibri"/>
              </a:rPr>
              <a:t>: Wie </a:t>
            </a:r>
            <a:r>
              <a:rPr lang="en-GB" sz="1800" dirty="0" err="1">
                <a:latin typeface="Calibri"/>
                <a:ea typeface="Calibri"/>
                <a:cs typeface="Calibri"/>
                <a:sym typeface="Calibri"/>
              </a:rPr>
              <a:t>ist</a:t>
            </a:r>
            <a:r>
              <a:rPr lang="en-GB" sz="1800" dirty="0">
                <a:latin typeface="Calibri"/>
                <a:ea typeface="Calibri"/>
                <a:cs typeface="Calibri"/>
                <a:sym typeface="Calibri"/>
              </a:rPr>
              <a:t> </a:t>
            </a:r>
            <a:r>
              <a:rPr lang="en-GB" sz="1800" dirty="0" err="1">
                <a:latin typeface="Calibri"/>
                <a:ea typeface="Calibri"/>
                <a:cs typeface="Calibri"/>
                <a:sym typeface="Calibri"/>
              </a:rPr>
              <a:t>dein</a:t>
            </a:r>
            <a:r>
              <a:rPr lang="en-GB" sz="1800" dirty="0">
                <a:latin typeface="Calibri"/>
                <a:ea typeface="Calibri"/>
                <a:cs typeface="Calibri"/>
                <a:sym typeface="Calibri"/>
              </a:rPr>
              <a:t> </a:t>
            </a:r>
            <a:r>
              <a:rPr lang="en-GB" sz="1800" b="1" dirty="0">
                <a:latin typeface="Calibri"/>
                <a:ea typeface="Calibri"/>
                <a:cs typeface="Calibri"/>
                <a:sym typeface="Calibri"/>
              </a:rPr>
              <a:t>Name</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a:latin typeface="Calibri"/>
                <a:ea typeface="Calibri"/>
                <a:cs typeface="Calibri"/>
                <a:sym typeface="Calibri"/>
              </a:rPr>
              <a:t>7.  Er </a:t>
            </a:r>
            <a:r>
              <a:rPr lang="en-GB" sz="1800" dirty="0" err="1">
                <a:latin typeface="Calibri"/>
                <a:ea typeface="Calibri"/>
                <a:cs typeface="Calibri"/>
                <a:sym typeface="Calibri"/>
              </a:rPr>
              <a:t>ist</a:t>
            </a:r>
            <a:r>
              <a:rPr lang="en-GB" sz="1800" dirty="0">
                <a:latin typeface="Calibri"/>
                <a:ea typeface="Calibri"/>
                <a:cs typeface="Calibri"/>
                <a:sym typeface="Calibri"/>
              </a:rPr>
              <a:t> </a:t>
            </a:r>
            <a:r>
              <a:rPr lang="en-GB" sz="1800" dirty="0" err="1">
                <a:latin typeface="Calibri"/>
                <a:ea typeface="Calibri"/>
                <a:cs typeface="Calibri"/>
                <a:sym typeface="Calibri"/>
              </a:rPr>
              <a:t>eine</a:t>
            </a:r>
            <a:r>
              <a:rPr lang="en-GB" sz="1800" dirty="0">
                <a:latin typeface="Calibri"/>
                <a:ea typeface="Calibri"/>
                <a:cs typeface="Calibri"/>
                <a:sym typeface="Calibri"/>
              </a:rPr>
              <a:t> </a:t>
            </a:r>
            <a:r>
              <a:rPr lang="en-GB" sz="1800" dirty="0" err="1">
                <a:latin typeface="Calibri"/>
                <a:ea typeface="Calibri"/>
                <a:cs typeface="Calibri"/>
                <a:sym typeface="Calibri"/>
              </a:rPr>
              <a:t>freundliche</a:t>
            </a:r>
            <a:r>
              <a:rPr lang="en-GB" sz="1800" dirty="0">
                <a:latin typeface="Calibri"/>
                <a:ea typeface="Calibri"/>
                <a:cs typeface="Calibri"/>
                <a:sym typeface="Calibri"/>
              </a:rPr>
              <a:t> </a:t>
            </a:r>
            <a:r>
              <a:rPr lang="en-GB" sz="1800" b="1" dirty="0">
                <a:latin typeface="Calibri"/>
                <a:ea typeface="Calibri"/>
                <a:cs typeface="Calibri"/>
                <a:sym typeface="Calibri"/>
              </a:rPr>
              <a:t>Person</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a:latin typeface="Calibri"/>
                <a:ea typeface="Calibri"/>
                <a:cs typeface="Calibri"/>
                <a:sym typeface="Calibri"/>
              </a:rPr>
              <a:t>8.  Er </a:t>
            </a:r>
            <a:r>
              <a:rPr lang="en-GB" sz="1800" dirty="0" err="1">
                <a:latin typeface="Calibri"/>
                <a:ea typeface="Calibri"/>
                <a:cs typeface="Calibri"/>
                <a:sym typeface="Calibri"/>
              </a:rPr>
              <a:t>wohnt</a:t>
            </a:r>
            <a:r>
              <a:rPr lang="en-GB" sz="1800" dirty="0">
                <a:latin typeface="Calibri"/>
                <a:ea typeface="Calibri"/>
                <a:cs typeface="Calibri"/>
                <a:sym typeface="Calibri"/>
              </a:rPr>
              <a:t> </a:t>
            </a:r>
            <a:r>
              <a:rPr lang="en-GB" sz="1800" dirty="0" err="1">
                <a:latin typeface="Calibri"/>
                <a:ea typeface="Calibri"/>
                <a:cs typeface="Calibri"/>
                <a:sym typeface="Calibri"/>
              </a:rPr>
              <a:t>zusammen</a:t>
            </a:r>
            <a:r>
              <a:rPr lang="en-GB" sz="1800" dirty="0">
                <a:latin typeface="Calibri"/>
                <a:ea typeface="Calibri"/>
                <a:cs typeface="Calibri"/>
                <a:sym typeface="Calibri"/>
              </a:rPr>
              <a:t> </a:t>
            </a:r>
            <a:r>
              <a:rPr lang="en-GB" sz="1800" dirty="0" err="1">
                <a:latin typeface="Calibri"/>
                <a:ea typeface="Calibri"/>
                <a:cs typeface="Calibri"/>
                <a:sym typeface="Calibri"/>
              </a:rPr>
              <a:t>mit</a:t>
            </a:r>
            <a:r>
              <a:rPr lang="en-GB" sz="1800" dirty="0">
                <a:latin typeface="Calibri"/>
                <a:ea typeface="Calibri"/>
                <a:cs typeface="Calibri"/>
                <a:sym typeface="Calibri"/>
              </a:rPr>
              <a:t> </a:t>
            </a:r>
            <a:r>
              <a:rPr lang="en-GB" sz="1800" dirty="0" err="1">
                <a:latin typeface="Calibri"/>
                <a:ea typeface="Calibri"/>
                <a:cs typeface="Calibri"/>
                <a:sym typeface="Calibri"/>
              </a:rPr>
              <a:t>seinem</a:t>
            </a:r>
            <a:r>
              <a:rPr lang="en-GB" sz="1800" dirty="0">
                <a:latin typeface="Calibri"/>
                <a:ea typeface="Calibri"/>
                <a:cs typeface="Calibri"/>
                <a:sym typeface="Calibri"/>
              </a:rPr>
              <a:t> </a:t>
            </a:r>
            <a:r>
              <a:rPr lang="en-GB" sz="1800" b="1" dirty="0">
                <a:latin typeface="Calibri"/>
                <a:ea typeface="Calibri"/>
                <a:cs typeface="Calibri"/>
                <a:sym typeface="Calibri"/>
              </a:rPr>
              <a:t>Partner</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a:latin typeface="Calibri"/>
                <a:ea typeface="Calibri"/>
                <a:cs typeface="Calibri"/>
                <a:sym typeface="Calibri"/>
              </a:rPr>
              <a:t>9.  Sie </a:t>
            </a:r>
            <a:r>
              <a:rPr lang="en-GB" sz="1800" dirty="0" err="1">
                <a:latin typeface="Calibri"/>
                <a:ea typeface="Calibri"/>
                <a:cs typeface="Calibri"/>
                <a:sym typeface="Calibri"/>
              </a:rPr>
              <a:t>sind</a:t>
            </a:r>
            <a:r>
              <a:rPr lang="en-GB" sz="1800" dirty="0">
                <a:latin typeface="Calibri"/>
                <a:ea typeface="Calibri"/>
                <a:cs typeface="Calibri"/>
                <a:sym typeface="Calibri"/>
              </a:rPr>
              <a:t> </a:t>
            </a:r>
            <a:r>
              <a:rPr lang="en-GB" sz="1800" dirty="0" err="1">
                <a:latin typeface="Calibri"/>
                <a:ea typeface="Calibri"/>
                <a:cs typeface="Calibri"/>
                <a:sym typeface="Calibri"/>
              </a:rPr>
              <a:t>beide</a:t>
            </a:r>
            <a:r>
              <a:rPr lang="en-GB" sz="1800" dirty="0">
                <a:latin typeface="Calibri"/>
                <a:ea typeface="Calibri"/>
                <a:cs typeface="Calibri"/>
                <a:sym typeface="Calibri"/>
              </a:rPr>
              <a:t> </a:t>
            </a:r>
            <a:r>
              <a:rPr lang="en-GB" sz="1800" dirty="0" err="1">
                <a:latin typeface="Calibri"/>
                <a:ea typeface="Calibri"/>
                <a:cs typeface="Calibri"/>
                <a:sym typeface="Calibri"/>
              </a:rPr>
              <a:t>sehr</a:t>
            </a:r>
            <a:r>
              <a:rPr lang="en-GB" sz="1800" dirty="0">
                <a:latin typeface="Calibri"/>
                <a:ea typeface="Calibri"/>
                <a:cs typeface="Calibri"/>
                <a:sym typeface="Calibri"/>
              </a:rPr>
              <a:t> </a:t>
            </a:r>
            <a:r>
              <a:rPr lang="en-GB" sz="1800" dirty="0" err="1">
                <a:latin typeface="Calibri"/>
                <a:ea typeface="Calibri"/>
                <a:cs typeface="Calibri"/>
                <a:sym typeface="Calibri"/>
              </a:rPr>
              <a:t>nette</a:t>
            </a:r>
            <a:r>
              <a:rPr lang="en-GB" sz="1800" dirty="0">
                <a:latin typeface="Calibri"/>
                <a:ea typeface="Calibri"/>
                <a:cs typeface="Calibri"/>
                <a:sym typeface="Calibri"/>
              </a:rPr>
              <a:t> </a:t>
            </a:r>
            <a:r>
              <a:rPr lang="en-GB" sz="1800" b="1" dirty="0">
                <a:latin typeface="Calibri"/>
                <a:ea typeface="Calibri"/>
                <a:cs typeface="Calibri"/>
                <a:sym typeface="Calibri"/>
              </a:rPr>
              <a:t>Menschen</a:t>
            </a:r>
            <a:r>
              <a:rPr lang="en-GB" sz="1800" dirty="0">
                <a:latin typeface="Calibri"/>
                <a:ea typeface="Calibri"/>
                <a:cs typeface="Calibri"/>
                <a:sym typeface="Calibri"/>
              </a:rPr>
              <a:t>.</a:t>
            </a:r>
            <a:endParaRPr dirty="0"/>
          </a:p>
          <a:p>
            <a:pPr marL="0" lvl="0" indent="0" algn="l" rtl="0">
              <a:lnSpc>
                <a:spcPct val="100000"/>
              </a:lnSpc>
              <a:spcBef>
                <a:spcPts val="0"/>
              </a:spcBef>
              <a:spcAft>
                <a:spcPts val="0"/>
              </a:spcAft>
              <a:buSzPts val="1400"/>
              <a:buNone/>
            </a:pPr>
            <a:endParaRPr dirty="0"/>
          </a:p>
        </p:txBody>
      </p:sp>
      <p:sp>
        <p:nvSpPr>
          <p:cNvPr id="447" name="Google Shape;44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i="0" u="sng" dirty="0"/>
              <a:t>Use of </a:t>
            </a:r>
            <a:r>
              <a:rPr lang="en-GB" b="1" i="1" u="sng" dirty="0" err="1"/>
              <a:t>seit</a:t>
            </a:r>
            <a:r>
              <a:rPr lang="en-GB" b="1" i="1" u="sng" dirty="0"/>
              <a:t> </a:t>
            </a:r>
            <a:r>
              <a:rPr lang="en-GB" b="0" i="0" u="sng" dirty="0"/>
              <a:t>is a Higher GCSE feature. However, for any schools who use the NCELP KS3 SOW, it was introduced half-way through Y8</a:t>
            </a:r>
            <a:r>
              <a:rPr lang="en-GB" b="0" dirty="0"/>
              <a:t>. Teachers can decide whether to include it for all or just some students. In this lesson, we provide a short practice activity for this feature. There is an alternative activity on inclusive language, if preferred. However, teachers may choose to teach and practise this knowledge with all students, particularly at this stage in the course, to retain flexibility regarding the most appropriate tier of entry.</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GB" b="1" dirty="0"/>
              <a:t>Timing</a:t>
            </a:r>
            <a:r>
              <a:rPr lang="en-GB" dirty="0"/>
              <a:t>: 3 minutes (two slides)</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GB" b="1" dirty="0"/>
              <a:t>Aim</a:t>
            </a:r>
            <a:r>
              <a:rPr lang="en-GB" dirty="0"/>
              <a:t>: to revisit meanings and use of </a:t>
            </a:r>
            <a:r>
              <a:rPr lang="en-GB" i="1" dirty="0" err="1"/>
              <a:t>seit</a:t>
            </a:r>
            <a:r>
              <a:rPr lang="en-GB" i="1" dirty="0"/>
              <a:t>.</a:t>
            </a:r>
            <a:br>
              <a:rPr lang="en-GB" i="1" dirty="0"/>
            </a:br>
            <a:endParaRPr b="1" i="1" dirty="0"/>
          </a:p>
          <a:p>
            <a:pPr marL="0" lvl="0" indent="0" algn="l" rtl="0">
              <a:lnSpc>
                <a:spcPct val="100000"/>
              </a:lnSpc>
              <a:spcBef>
                <a:spcPts val="0"/>
              </a:spcBef>
              <a:spcAft>
                <a:spcPts val="0"/>
              </a:spcAft>
              <a:buSzPts val="1400"/>
              <a:buNone/>
            </a:pPr>
            <a:r>
              <a:rPr lang="en-GB" b="1" dirty="0"/>
              <a:t>Procedure</a:t>
            </a:r>
            <a:r>
              <a:rPr lang="en-GB" dirty="0"/>
              <a:t>:</a:t>
            </a:r>
            <a:br>
              <a:rPr lang="en-GB" dirty="0"/>
            </a:br>
            <a:r>
              <a:rPr lang="en-GB" dirty="0"/>
              <a:t>1. Click to present the information step by step.</a:t>
            </a:r>
            <a:endParaRPr dirty="0"/>
          </a:p>
          <a:p>
            <a:pPr marL="0" lvl="0" indent="0" algn="l" rtl="0">
              <a:lnSpc>
                <a:spcPct val="100000"/>
              </a:lnSpc>
              <a:spcBef>
                <a:spcPts val="0"/>
              </a:spcBef>
              <a:spcAft>
                <a:spcPts val="0"/>
              </a:spcAft>
              <a:buSzPts val="1400"/>
              <a:buNone/>
            </a:pPr>
            <a:r>
              <a:rPr lang="en-GB" dirty="0"/>
              <a:t>2. Elicit the English translations for the German examples given.</a:t>
            </a:r>
            <a:endParaRPr dirty="0"/>
          </a:p>
        </p:txBody>
      </p:sp>
      <p:sp>
        <p:nvSpPr>
          <p:cNvPr id="498" name="Google Shape;49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8</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t>Aim</a:t>
            </a:r>
            <a:r>
              <a:rPr lang="en-GB"/>
              <a:t>: to revisit meanings and use of </a:t>
            </a:r>
            <a:r>
              <a:rPr lang="en-GB" i="1"/>
              <a:t>seit.</a:t>
            </a:r>
            <a:br>
              <a:rPr lang="en-GB" i="1"/>
            </a:br>
            <a:endParaRPr b="1" i="1"/>
          </a:p>
          <a:p>
            <a:pPr marL="0" lvl="0" indent="0" algn="l" rtl="0">
              <a:lnSpc>
                <a:spcPct val="100000"/>
              </a:lnSpc>
              <a:spcBef>
                <a:spcPts val="0"/>
              </a:spcBef>
              <a:spcAft>
                <a:spcPts val="0"/>
              </a:spcAft>
              <a:buSzPts val="1400"/>
              <a:buNone/>
            </a:pPr>
            <a:r>
              <a:rPr lang="en-GB" b="1"/>
              <a:t>Procedure</a:t>
            </a:r>
            <a:r>
              <a:rPr lang="en-GB"/>
              <a:t>:</a:t>
            </a:r>
            <a:br>
              <a:rPr lang="en-GB"/>
            </a:br>
            <a:r>
              <a:rPr lang="en-GB"/>
              <a:t>1. Click to present the information step by step.</a:t>
            </a:r>
            <a:endParaRPr/>
          </a:p>
          <a:p>
            <a:pPr marL="0" lvl="0" indent="0" algn="l" rtl="0">
              <a:lnSpc>
                <a:spcPct val="100000"/>
              </a:lnSpc>
              <a:spcBef>
                <a:spcPts val="0"/>
              </a:spcBef>
              <a:spcAft>
                <a:spcPts val="0"/>
              </a:spcAft>
              <a:buSzPts val="1400"/>
              <a:buNone/>
            </a:pPr>
            <a:r>
              <a:rPr lang="en-GB"/>
              <a:t>2. Elicit the English translations for the German examples given.</a:t>
            </a:r>
            <a:endParaRPr/>
          </a:p>
        </p:txBody>
      </p:sp>
      <p:sp>
        <p:nvSpPr>
          <p:cNvPr id="526" name="Google Shape;52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9</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12"/>
        <p:cNvGrpSpPr/>
        <p:nvPr/>
      </p:nvGrpSpPr>
      <p:grpSpPr>
        <a:xfrm>
          <a:off x="0" y="0"/>
          <a:ext cx="0" cy="0"/>
          <a:chOff x="0" y="0"/>
          <a:chExt cx="0" cy="0"/>
        </a:xfrm>
      </p:grpSpPr>
      <p:pic>
        <p:nvPicPr>
          <p:cNvPr id="13" name="Google Shape;13;p19" descr="Shap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4" name="Google Shape;14;p19" descr="Map&#10;&#10;Description automatically generated"/>
          <p:cNvPicPr preferRelativeResize="0"/>
          <p:nvPr/>
        </p:nvPicPr>
        <p:blipFill rotWithShape="1">
          <a:blip r:embed="rId3">
            <a:alphaModFix/>
          </a:blip>
          <a:srcRect/>
          <a:stretch/>
        </p:blipFill>
        <p:spPr>
          <a:xfrm>
            <a:off x="11083630" y="161531"/>
            <a:ext cx="921940" cy="1180730"/>
          </a:xfrm>
          <a:prstGeom prst="rect">
            <a:avLst/>
          </a:prstGeom>
          <a:noFill/>
          <a:ln>
            <a:noFill/>
          </a:ln>
        </p:spPr>
      </p:pic>
      <p:pic>
        <p:nvPicPr>
          <p:cNvPr id="15" name="Google Shape;15;p19"/>
          <p:cNvPicPr preferRelativeResize="0"/>
          <p:nvPr/>
        </p:nvPicPr>
        <p:blipFill rotWithShape="1">
          <a:blip r:embed="rId4">
            <a:alphaModFix/>
          </a:blip>
          <a:srcRect/>
          <a:stretch/>
        </p:blipFill>
        <p:spPr>
          <a:xfrm>
            <a:off x="9731478" y="6483598"/>
            <a:ext cx="2274092" cy="212871"/>
          </a:xfrm>
          <a:prstGeom prst="rect">
            <a:avLst/>
          </a:prstGeom>
          <a:noFill/>
          <a:ln>
            <a:noFill/>
          </a:ln>
        </p:spPr>
      </p:pic>
      <p:sp>
        <p:nvSpPr>
          <p:cNvPr id="16" name="Google Shape;16;p19"/>
          <p:cNvSpPr txBox="1">
            <a:spLocks noGrp="1"/>
          </p:cNvSpPr>
          <p:nvPr>
            <p:ph type="body" idx="1"/>
          </p:nvPr>
        </p:nvSpPr>
        <p:spPr>
          <a:xfrm>
            <a:off x="363538" y="5329486"/>
            <a:ext cx="2974975" cy="11541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19"/>
          <p:cNvSpPr txBox="1">
            <a:spLocks noGrp="1"/>
          </p:cNvSpPr>
          <p:nvPr>
            <p:ph type="body" idx="2"/>
          </p:nvPr>
        </p:nvSpPr>
        <p:spPr>
          <a:xfrm>
            <a:off x="363538" y="2796466"/>
            <a:ext cx="4864546" cy="47939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9"/>
          <p:cNvSpPr txBox="1">
            <a:spLocks noGrp="1"/>
          </p:cNvSpPr>
          <p:nvPr>
            <p:ph type="body" idx="3"/>
          </p:nvPr>
        </p:nvSpPr>
        <p:spPr>
          <a:xfrm>
            <a:off x="363538" y="1952625"/>
            <a:ext cx="6640512" cy="8445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5400"/>
              <a:buNone/>
              <a:defRPr sz="5400" b="1">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Gloss_Box_Only">
  <p:cSld name="Gloss_Box_Only">
    <p:spTree>
      <p:nvGrpSpPr>
        <p:cNvPr id="1" name="Shape 38"/>
        <p:cNvGrpSpPr/>
        <p:nvPr/>
      </p:nvGrpSpPr>
      <p:grpSpPr>
        <a:xfrm>
          <a:off x="0" y="0"/>
          <a:ext cx="0" cy="0"/>
          <a:chOff x="0" y="0"/>
          <a:chExt cx="0" cy="0"/>
        </a:xfrm>
      </p:grpSpPr>
      <p:sp>
        <p:nvSpPr>
          <p:cNvPr id="39" name="Google Shape;39;p30"/>
          <p:cNvSpPr>
            <a:spLocks noGrp="1"/>
          </p:cNvSpPr>
          <p:nvPr>
            <p:ph type="body" idx="1"/>
          </p:nvPr>
        </p:nvSpPr>
        <p:spPr>
          <a:xfrm>
            <a:off x="3544261" y="1951024"/>
            <a:ext cx="4826664" cy="2645545"/>
          </a:xfrm>
          <a:prstGeom prst="roundRect">
            <a:avLst>
              <a:gd name="adj"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_&amp;_Chart">
  <p:cSld name="Title_&amp;_Chart">
    <p:spTree>
      <p:nvGrpSpPr>
        <p:cNvPr id="1" name="Shape 40"/>
        <p:cNvGrpSpPr/>
        <p:nvPr/>
      </p:nvGrpSpPr>
      <p:grpSpPr>
        <a:xfrm>
          <a:off x="0" y="0"/>
          <a:ext cx="0" cy="0"/>
          <a:chOff x="0" y="0"/>
          <a:chExt cx="0" cy="0"/>
        </a:xfrm>
      </p:grpSpPr>
      <p:sp>
        <p:nvSpPr>
          <p:cNvPr id="41" name="Google Shape;41;p31"/>
          <p:cNvSpPr>
            <a:spLocks noGrp="1"/>
          </p:cNvSpPr>
          <p:nvPr>
            <p:ph type="chart" idx="2"/>
          </p:nvPr>
        </p:nvSpPr>
        <p:spPr>
          <a:xfrm>
            <a:off x="534193" y="1260306"/>
            <a:ext cx="11123613" cy="46878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525050"/>
              </a:buClr>
              <a:buSzPts val="2400"/>
              <a:buFont typeface="Arial"/>
              <a:buNone/>
              <a:defRPr sz="2400" b="0" i="0" u="none" strike="noStrike" cap="none">
                <a:solidFill>
                  <a:srgbClr val="525050"/>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525050"/>
              </a:buClr>
              <a:buSzPts val="2200"/>
              <a:buFont typeface="Arial"/>
              <a:buNone/>
              <a:defRPr sz="2200" b="0" i="0" u="none" strike="noStrike" cap="none">
                <a:solidFill>
                  <a:srgbClr val="525050"/>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525050"/>
              </a:buClr>
              <a:buSzPts val="2000"/>
              <a:buFont typeface="Arial"/>
              <a:buNone/>
              <a:defRPr sz="2000" b="0" i="0" u="none" strike="noStrike" cap="none">
                <a:solidFill>
                  <a:srgbClr val="525050"/>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31"/>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hart_Only">
  <p:cSld name="Chart_Only">
    <p:spTree>
      <p:nvGrpSpPr>
        <p:cNvPr id="1" name="Shape 43"/>
        <p:cNvGrpSpPr/>
        <p:nvPr/>
      </p:nvGrpSpPr>
      <p:grpSpPr>
        <a:xfrm>
          <a:off x="0" y="0"/>
          <a:ext cx="0" cy="0"/>
          <a:chOff x="0" y="0"/>
          <a:chExt cx="0" cy="0"/>
        </a:xfrm>
      </p:grpSpPr>
      <p:sp>
        <p:nvSpPr>
          <p:cNvPr id="44" name="Google Shape;44;p32"/>
          <p:cNvSpPr>
            <a:spLocks noGrp="1"/>
          </p:cNvSpPr>
          <p:nvPr>
            <p:ph type="chart" idx="2"/>
          </p:nvPr>
        </p:nvSpPr>
        <p:spPr>
          <a:xfrm>
            <a:off x="558800" y="461639"/>
            <a:ext cx="11123613" cy="543313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525050"/>
              </a:buClr>
              <a:buSzPts val="2400"/>
              <a:buFont typeface="Arial"/>
              <a:buNone/>
              <a:defRPr sz="2400" b="0" i="0" u="none" strike="noStrike" cap="none">
                <a:solidFill>
                  <a:srgbClr val="525050"/>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525050"/>
              </a:buClr>
              <a:buSzPts val="2200"/>
              <a:buFont typeface="Arial"/>
              <a:buNone/>
              <a:defRPr sz="2200" b="0" i="0" u="none" strike="noStrike" cap="none">
                <a:solidFill>
                  <a:srgbClr val="525050"/>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525050"/>
              </a:buClr>
              <a:buSzPts val="2000"/>
              <a:buFont typeface="Arial"/>
              <a:buNone/>
              <a:defRPr sz="2000" b="0" i="0" u="none" strike="noStrike" cap="none">
                <a:solidFill>
                  <a:srgbClr val="525050"/>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amp;_Numbers">
  <p:cSld name="Title_&amp;_Numbers">
    <p:spTree>
      <p:nvGrpSpPr>
        <p:cNvPr id="1" name="Shape 45"/>
        <p:cNvGrpSpPr/>
        <p:nvPr/>
      </p:nvGrpSpPr>
      <p:grpSpPr>
        <a:xfrm>
          <a:off x="0" y="0"/>
          <a:ext cx="0" cy="0"/>
          <a:chOff x="0" y="0"/>
          <a:chExt cx="0" cy="0"/>
        </a:xfrm>
      </p:grpSpPr>
      <p:sp>
        <p:nvSpPr>
          <p:cNvPr id="46" name="Google Shape;46;p33"/>
          <p:cNvSpPr>
            <a:spLocks noGrp="1"/>
          </p:cNvSpPr>
          <p:nvPr>
            <p:ph type="body" idx="1"/>
          </p:nvPr>
        </p:nvSpPr>
        <p:spPr>
          <a:xfrm>
            <a:off x="1099128" y="1707156"/>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3"/>
          <p:cNvSpPr>
            <a:spLocks noGrp="1"/>
          </p:cNvSpPr>
          <p:nvPr>
            <p:ph type="body" idx="2"/>
          </p:nvPr>
        </p:nvSpPr>
        <p:spPr>
          <a:xfrm>
            <a:off x="1082563" y="2754077"/>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3"/>
          <p:cNvSpPr>
            <a:spLocks noGrp="1"/>
          </p:cNvSpPr>
          <p:nvPr>
            <p:ph type="body" idx="3"/>
          </p:nvPr>
        </p:nvSpPr>
        <p:spPr>
          <a:xfrm>
            <a:off x="1075937" y="3860634"/>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3"/>
          <p:cNvSpPr>
            <a:spLocks noGrp="1"/>
          </p:cNvSpPr>
          <p:nvPr>
            <p:ph type="body" idx="4"/>
          </p:nvPr>
        </p:nvSpPr>
        <p:spPr>
          <a:xfrm>
            <a:off x="1089189" y="5076521"/>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3"/>
          <p:cNvSpPr>
            <a:spLocks noGrp="1"/>
          </p:cNvSpPr>
          <p:nvPr>
            <p:ph type="body" idx="5"/>
          </p:nvPr>
        </p:nvSpPr>
        <p:spPr>
          <a:xfrm>
            <a:off x="6608720" y="1720408"/>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3"/>
          <p:cNvSpPr>
            <a:spLocks noGrp="1"/>
          </p:cNvSpPr>
          <p:nvPr>
            <p:ph type="body" idx="6"/>
          </p:nvPr>
        </p:nvSpPr>
        <p:spPr>
          <a:xfrm>
            <a:off x="6592155" y="2767329"/>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3"/>
          <p:cNvSpPr>
            <a:spLocks noGrp="1"/>
          </p:cNvSpPr>
          <p:nvPr>
            <p:ph type="body" idx="7"/>
          </p:nvPr>
        </p:nvSpPr>
        <p:spPr>
          <a:xfrm>
            <a:off x="6585529" y="3873886"/>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3"/>
          <p:cNvSpPr>
            <a:spLocks noGrp="1"/>
          </p:cNvSpPr>
          <p:nvPr>
            <p:ph type="body" idx="8"/>
          </p:nvPr>
        </p:nvSpPr>
        <p:spPr>
          <a:xfrm>
            <a:off x="6598781" y="5089773"/>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3"/>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_Only">
  <p:cSld name="Numbers_Only">
    <p:spTree>
      <p:nvGrpSpPr>
        <p:cNvPr id="1" name="Shape 55"/>
        <p:cNvGrpSpPr/>
        <p:nvPr/>
      </p:nvGrpSpPr>
      <p:grpSpPr>
        <a:xfrm>
          <a:off x="0" y="0"/>
          <a:ext cx="0" cy="0"/>
          <a:chOff x="0" y="0"/>
          <a:chExt cx="0" cy="0"/>
        </a:xfrm>
      </p:grpSpPr>
      <p:sp>
        <p:nvSpPr>
          <p:cNvPr id="56" name="Google Shape;56;p34"/>
          <p:cNvSpPr>
            <a:spLocks noGrp="1"/>
          </p:cNvSpPr>
          <p:nvPr>
            <p:ph type="body" idx="1"/>
          </p:nvPr>
        </p:nvSpPr>
        <p:spPr>
          <a:xfrm>
            <a:off x="1099128" y="1240017"/>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34"/>
          <p:cNvSpPr>
            <a:spLocks noGrp="1"/>
          </p:cNvSpPr>
          <p:nvPr>
            <p:ph type="body" idx="2"/>
          </p:nvPr>
        </p:nvSpPr>
        <p:spPr>
          <a:xfrm>
            <a:off x="1082563" y="2286938"/>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4"/>
          <p:cNvSpPr>
            <a:spLocks noGrp="1"/>
          </p:cNvSpPr>
          <p:nvPr>
            <p:ph type="body" idx="3"/>
          </p:nvPr>
        </p:nvSpPr>
        <p:spPr>
          <a:xfrm>
            <a:off x="1075937" y="3393495"/>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4"/>
          <p:cNvSpPr>
            <a:spLocks noGrp="1"/>
          </p:cNvSpPr>
          <p:nvPr>
            <p:ph type="body" idx="4"/>
          </p:nvPr>
        </p:nvSpPr>
        <p:spPr>
          <a:xfrm>
            <a:off x="1089189" y="4609382"/>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4"/>
          <p:cNvSpPr>
            <a:spLocks noGrp="1"/>
          </p:cNvSpPr>
          <p:nvPr>
            <p:ph type="body" idx="5"/>
          </p:nvPr>
        </p:nvSpPr>
        <p:spPr>
          <a:xfrm>
            <a:off x="6608720" y="1253269"/>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4"/>
          <p:cNvSpPr>
            <a:spLocks noGrp="1"/>
          </p:cNvSpPr>
          <p:nvPr>
            <p:ph type="body" idx="6"/>
          </p:nvPr>
        </p:nvSpPr>
        <p:spPr>
          <a:xfrm>
            <a:off x="6592155" y="2300190"/>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4"/>
          <p:cNvSpPr>
            <a:spLocks noGrp="1"/>
          </p:cNvSpPr>
          <p:nvPr>
            <p:ph type="body" idx="7"/>
          </p:nvPr>
        </p:nvSpPr>
        <p:spPr>
          <a:xfrm>
            <a:off x="6585529" y="3406747"/>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4"/>
          <p:cNvSpPr>
            <a:spLocks noGrp="1"/>
          </p:cNvSpPr>
          <p:nvPr>
            <p:ph type="body" idx="8"/>
          </p:nvPr>
        </p:nvSpPr>
        <p:spPr>
          <a:xfrm>
            <a:off x="6598781" y="4622634"/>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_&amp;_Text Box">
  <p:cSld name="Title_&amp;_Text Box">
    <p:spTree>
      <p:nvGrpSpPr>
        <p:cNvPr id="1" name="Shape 67"/>
        <p:cNvGrpSpPr/>
        <p:nvPr/>
      </p:nvGrpSpPr>
      <p:grpSpPr>
        <a:xfrm>
          <a:off x="0" y="0"/>
          <a:ext cx="0" cy="0"/>
          <a:chOff x="0" y="0"/>
          <a:chExt cx="0" cy="0"/>
        </a:xfrm>
      </p:grpSpPr>
      <p:sp>
        <p:nvSpPr>
          <p:cNvPr id="68" name="Google Shape;68;p22"/>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2"/>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solidFill>
                  <a:srgbClr val="525050"/>
                </a:solidFill>
              </a:defRPr>
            </a:lvl1pPr>
            <a:lvl2pPr marL="914400" lvl="1" indent="-228600" algn="l">
              <a:lnSpc>
                <a:spcPct val="90000"/>
              </a:lnSpc>
              <a:spcBef>
                <a:spcPts val="500"/>
              </a:spcBef>
              <a:spcAft>
                <a:spcPts val="0"/>
              </a:spcAft>
              <a:buClr>
                <a:srgbClr val="525050"/>
              </a:buClr>
              <a:buSzPts val="2200"/>
              <a:buNone/>
              <a:defRPr sz="2200">
                <a:solidFill>
                  <a:srgbClr val="525050"/>
                </a:solidFill>
              </a:defRPr>
            </a:lvl2pPr>
            <a:lvl3pPr marL="1371600" lvl="2" indent="-228600" algn="l">
              <a:lnSpc>
                <a:spcPct val="90000"/>
              </a:lnSpc>
              <a:spcBef>
                <a:spcPts val="500"/>
              </a:spcBef>
              <a:spcAft>
                <a:spcPts val="0"/>
              </a:spcAft>
              <a:buClr>
                <a:srgbClr val="525050"/>
              </a:buClr>
              <a:buSzPts val="2000"/>
              <a:buNone/>
              <a:defRPr>
                <a:solidFill>
                  <a:srgbClr val="525050"/>
                </a:solidFill>
              </a:defRPr>
            </a:lvl3pPr>
            <a:lvl4pPr marL="1828800" lvl="3" indent="-228600" algn="l">
              <a:lnSpc>
                <a:spcPct val="90000"/>
              </a:lnSpc>
              <a:spcBef>
                <a:spcPts val="500"/>
              </a:spcBef>
              <a:spcAft>
                <a:spcPts val="0"/>
              </a:spcAft>
              <a:buClr>
                <a:srgbClr val="525050"/>
              </a:buClr>
              <a:buSzPts val="1800"/>
              <a:buNone/>
              <a:defRPr>
                <a:solidFill>
                  <a:srgbClr val="525050"/>
                </a:solidFill>
              </a:defRPr>
            </a:lvl4pPr>
            <a:lvl5pPr marL="2286000" lvl="4" indent="-228600" algn="l">
              <a:lnSpc>
                <a:spcPct val="90000"/>
              </a:lnSpc>
              <a:spcBef>
                <a:spcPts val="500"/>
              </a:spcBef>
              <a:spcAft>
                <a:spcPts val="0"/>
              </a:spcAft>
              <a:buClr>
                <a:srgbClr val="525050"/>
              </a:buClr>
              <a:buSzPts val="1600"/>
              <a:buNone/>
              <a:defRPr sz="1600">
                <a:solidFill>
                  <a:srgbClr val="5250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70"/>
        <p:cNvGrpSpPr/>
        <p:nvPr/>
      </p:nvGrpSpPr>
      <p:grpSpPr>
        <a:xfrm>
          <a:off x="0" y="0"/>
          <a:ext cx="0" cy="0"/>
          <a:chOff x="0" y="0"/>
          <a:chExt cx="0" cy="0"/>
        </a:xfrm>
      </p:grpSpPr>
      <p:pic>
        <p:nvPicPr>
          <p:cNvPr id="71" name="Google Shape;71;p35" descr="Shap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2" name="Google Shape;72;p35" descr="Map&#10;&#10;Description automatically generated"/>
          <p:cNvPicPr preferRelativeResize="0"/>
          <p:nvPr/>
        </p:nvPicPr>
        <p:blipFill rotWithShape="1">
          <a:blip r:embed="rId3">
            <a:alphaModFix/>
          </a:blip>
          <a:srcRect/>
          <a:stretch/>
        </p:blipFill>
        <p:spPr>
          <a:xfrm>
            <a:off x="11083630" y="161531"/>
            <a:ext cx="921940" cy="1180730"/>
          </a:xfrm>
          <a:prstGeom prst="rect">
            <a:avLst/>
          </a:prstGeom>
          <a:noFill/>
          <a:ln>
            <a:noFill/>
          </a:ln>
        </p:spPr>
      </p:pic>
      <p:pic>
        <p:nvPicPr>
          <p:cNvPr id="73" name="Google Shape;73;p35"/>
          <p:cNvPicPr preferRelativeResize="0"/>
          <p:nvPr/>
        </p:nvPicPr>
        <p:blipFill rotWithShape="1">
          <a:blip r:embed="rId4">
            <a:alphaModFix/>
          </a:blip>
          <a:srcRect/>
          <a:stretch/>
        </p:blipFill>
        <p:spPr>
          <a:xfrm>
            <a:off x="9731478" y="6483598"/>
            <a:ext cx="2274092" cy="212871"/>
          </a:xfrm>
          <a:prstGeom prst="rect">
            <a:avLst/>
          </a:prstGeom>
          <a:noFill/>
          <a:ln>
            <a:noFill/>
          </a:ln>
        </p:spPr>
      </p:pic>
      <p:sp>
        <p:nvSpPr>
          <p:cNvPr id="74" name="Google Shape;74;p35"/>
          <p:cNvSpPr txBox="1">
            <a:spLocks noGrp="1"/>
          </p:cNvSpPr>
          <p:nvPr>
            <p:ph type="body" idx="1"/>
          </p:nvPr>
        </p:nvSpPr>
        <p:spPr>
          <a:xfrm>
            <a:off x="363538" y="5329486"/>
            <a:ext cx="2974975" cy="11541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body" idx="2"/>
          </p:nvPr>
        </p:nvSpPr>
        <p:spPr>
          <a:xfrm>
            <a:off x="363538" y="2796466"/>
            <a:ext cx="4864546" cy="47939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5"/>
          <p:cNvSpPr txBox="1">
            <a:spLocks noGrp="1"/>
          </p:cNvSpPr>
          <p:nvPr>
            <p:ph type="body" idx="3"/>
          </p:nvPr>
        </p:nvSpPr>
        <p:spPr>
          <a:xfrm>
            <a:off x="363538" y="1952625"/>
            <a:ext cx="6640512" cy="8445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5400"/>
              <a:buNone/>
              <a:defRPr sz="5400" b="1">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_Slide" type="blank">
  <p:cSld name="BLANK">
    <p:spTree>
      <p:nvGrpSpPr>
        <p:cNvPr id="1" name="Shape 77"/>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_Box_Only">
  <p:cSld name="Text_Box_Only">
    <p:spTree>
      <p:nvGrpSpPr>
        <p:cNvPr id="1" name="Shape 78"/>
        <p:cNvGrpSpPr/>
        <p:nvPr/>
      </p:nvGrpSpPr>
      <p:grpSpPr>
        <a:xfrm>
          <a:off x="0" y="0"/>
          <a:ext cx="0" cy="0"/>
          <a:chOff x="0" y="0"/>
          <a:chExt cx="0" cy="0"/>
        </a:xfrm>
      </p:grpSpPr>
      <p:sp>
        <p:nvSpPr>
          <p:cNvPr id="79" name="Google Shape;79;p37"/>
          <p:cNvSpPr txBox="1">
            <a:spLocks noGrp="1"/>
          </p:cNvSpPr>
          <p:nvPr>
            <p:ph type="body" idx="1"/>
          </p:nvPr>
        </p:nvSpPr>
        <p:spPr>
          <a:xfrm>
            <a:off x="266531" y="212956"/>
            <a:ext cx="11691690" cy="60191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lvl1pPr>
            <a:lvl2pPr marL="914400" lvl="1" indent="-228600" algn="l">
              <a:lnSpc>
                <a:spcPct val="90000"/>
              </a:lnSpc>
              <a:spcBef>
                <a:spcPts val="500"/>
              </a:spcBef>
              <a:spcAft>
                <a:spcPts val="0"/>
              </a:spcAft>
              <a:buClr>
                <a:srgbClr val="525050"/>
              </a:buClr>
              <a:buSzPts val="2200"/>
              <a:buNone/>
              <a:defRPr sz="2200"/>
            </a:lvl2pPr>
            <a:lvl3pPr marL="1371600" lvl="2" indent="-228600" algn="l">
              <a:lnSpc>
                <a:spcPct val="90000"/>
              </a:lnSpc>
              <a:spcBef>
                <a:spcPts val="500"/>
              </a:spcBef>
              <a:spcAft>
                <a:spcPts val="0"/>
              </a:spcAft>
              <a:buClr>
                <a:srgbClr val="525050"/>
              </a:buClr>
              <a:buSzPts val="20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_&amp;_Table">
  <p:cSld name="Title_&amp;_Table">
    <p:spTree>
      <p:nvGrpSpPr>
        <p:cNvPr id="1" name="Shape 80"/>
        <p:cNvGrpSpPr/>
        <p:nvPr/>
      </p:nvGrpSpPr>
      <p:grpSpPr>
        <a:xfrm>
          <a:off x="0" y="0"/>
          <a:ext cx="0" cy="0"/>
          <a:chOff x="0" y="0"/>
          <a:chExt cx="0" cy="0"/>
        </a:xfrm>
      </p:grpSpPr>
      <p:sp>
        <p:nvSpPr>
          <p:cNvPr id="81" name="Google Shape;81;p38"/>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_&amp;_Text Box">
  <p:cSld name="Title_&amp;_Text Box">
    <p:spTree>
      <p:nvGrpSpPr>
        <p:cNvPr id="1" name="Shape 19"/>
        <p:cNvGrpSpPr/>
        <p:nvPr/>
      </p:nvGrpSpPr>
      <p:grpSpPr>
        <a:xfrm>
          <a:off x="0" y="0"/>
          <a:ext cx="0" cy="0"/>
          <a:chOff x="0" y="0"/>
          <a:chExt cx="0" cy="0"/>
        </a:xfrm>
      </p:grpSpPr>
      <p:sp>
        <p:nvSpPr>
          <p:cNvPr id="20" name="Google Shape;20;p20"/>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solidFill>
                  <a:srgbClr val="525050"/>
                </a:solidFill>
              </a:defRPr>
            </a:lvl1pPr>
            <a:lvl2pPr marL="914400" lvl="1" indent="-228600" algn="l">
              <a:lnSpc>
                <a:spcPct val="90000"/>
              </a:lnSpc>
              <a:spcBef>
                <a:spcPts val="500"/>
              </a:spcBef>
              <a:spcAft>
                <a:spcPts val="0"/>
              </a:spcAft>
              <a:buClr>
                <a:srgbClr val="525050"/>
              </a:buClr>
              <a:buSzPts val="2200"/>
              <a:buNone/>
              <a:defRPr sz="2200">
                <a:solidFill>
                  <a:srgbClr val="525050"/>
                </a:solidFill>
              </a:defRPr>
            </a:lvl2pPr>
            <a:lvl3pPr marL="1371600" lvl="2" indent="-228600" algn="l">
              <a:lnSpc>
                <a:spcPct val="90000"/>
              </a:lnSpc>
              <a:spcBef>
                <a:spcPts val="500"/>
              </a:spcBef>
              <a:spcAft>
                <a:spcPts val="0"/>
              </a:spcAft>
              <a:buClr>
                <a:srgbClr val="525050"/>
              </a:buClr>
              <a:buSzPts val="2000"/>
              <a:buNone/>
              <a:defRPr>
                <a:solidFill>
                  <a:srgbClr val="525050"/>
                </a:solidFill>
              </a:defRPr>
            </a:lvl3pPr>
            <a:lvl4pPr marL="1828800" lvl="3" indent="-228600" algn="l">
              <a:lnSpc>
                <a:spcPct val="90000"/>
              </a:lnSpc>
              <a:spcBef>
                <a:spcPts val="500"/>
              </a:spcBef>
              <a:spcAft>
                <a:spcPts val="0"/>
              </a:spcAft>
              <a:buClr>
                <a:srgbClr val="525050"/>
              </a:buClr>
              <a:buSzPts val="1800"/>
              <a:buNone/>
              <a:defRPr>
                <a:solidFill>
                  <a:srgbClr val="525050"/>
                </a:solidFill>
              </a:defRPr>
            </a:lvl4pPr>
            <a:lvl5pPr marL="2286000" lvl="4" indent="-228600" algn="l">
              <a:lnSpc>
                <a:spcPct val="90000"/>
              </a:lnSpc>
              <a:spcBef>
                <a:spcPts val="500"/>
              </a:spcBef>
              <a:spcAft>
                <a:spcPts val="0"/>
              </a:spcAft>
              <a:buClr>
                <a:srgbClr val="525050"/>
              </a:buClr>
              <a:buSzPts val="1600"/>
              <a:buNone/>
              <a:defRPr sz="1600">
                <a:solidFill>
                  <a:srgbClr val="5250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_Only">
  <p:cSld name="Table_Only">
    <p:spTree>
      <p:nvGrpSpPr>
        <p:cNvPr id="1" name="Shape 82"/>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_&amp;_Callout">
  <p:cSld name="Title_&amp;_Callout">
    <p:spTree>
      <p:nvGrpSpPr>
        <p:cNvPr id="1" name="Shape 83"/>
        <p:cNvGrpSpPr/>
        <p:nvPr/>
      </p:nvGrpSpPr>
      <p:grpSpPr>
        <a:xfrm>
          <a:off x="0" y="0"/>
          <a:ext cx="0" cy="0"/>
          <a:chOff x="0" y="0"/>
          <a:chExt cx="0" cy="0"/>
        </a:xfrm>
      </p:grpSpPr>
      <p:sp>
        <p:nvSpPr>
          <p:cNvPr id="84" name="Google Shape;84;p40"/>
          <p:cNvSpPr>
            <a:spLocks noGrp="1"/>
          </p:cNvSpPr>
          <p:nvPr>
            <p:ph type="body" idx="1"/>
          </p:nvPr>
        </p:nvSpPr>
        <p:spPr>
          <a:xfrm>
            <a:off x="1449850" y="1757778"/>
            <a:ext cx="3681444"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40"/>
          <p:cNvSpPr>
            <a:spLocks noGrp="1"/>
          </p:cNvSpPr>
          <p:nvPr>
            <p:ph type="body" idx="2"/>
          </p:nvPr>
        </p:nvSpPr>
        <p:spPr>
          <a:xfrm flipH="1">
            <a:off x="6991927" y="1790106"/>
            <a:ext cx="3694546"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40"/>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llout_Only">
  <p:cSld name="Callout_Only">
    <p:spTree>
      <p:nvGrpSpPr>
        <p:cNvPr id="1" name="Shape 87"/>
        <p:cNvGrpSpPr/>
        <p:nvPr/>
      </p:nvGrpSpPr>
      <p:grpSpPr>
        <a:xfrm>
          <a:off x="0" y="0"/>
          <a:ext cx="0" cy="0"/>
          <a:chOff x="0" y="0"/>
          <a:chExt cx="0" cy="0"/>
        </a:xfrm>
      </p:grpSpPr>
      <p:sp>
        <p:nvSpPr>
          <p:cNvPr id="88" name="Google Shape;88;p41"/>
          <p:cNvSpPr>
            <a:spLocks noGrp="1"/>
          </p:cNvSpPr>
          <p:nvPr>
            <p:ph type="body" idx="1"/>
          </p:nvPr>
        </p:nvSpPr>
        <p:spPr>
          <a:xfrm>
            <a:off x="1449850" y="1757778"/>
            <a:ext cx="3681444"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41"/>
          <p:cNvSpPr>
            <a:spLocks noGrp="1"/>
          </p:cNvSpPr>
          <p:nvPr>
            <p:ph type="body" idx="2"/>
          </p:nvPr>
        </p:nvSpPr>
        <p:spPr>
          <a:xfrm flipH="1">
            <a:off x="6991927" y="1790106"/>
            <a:ext cx="3694546"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_&amp;_Gloss_Box">
  <p:cSld name="Title_&amp;_Gloss_Box">
    <p:spTree>
      <p:nvGrpSpPr>
        <p:cNvPr id="1" name="Shape 90"/>
        <p:cNvGrpSpPr/>
        <p:nvPr/>
      </p:nvGrpSpPr>
      <p:grpSpPr>
        <a:xfrm>
          <a:off x="0" y="0"/>
          <a:ext cx="0" cy="0"/>
          <a:chOff x="0" y="0"/>
          <a:chExt cx="0" cy="0"/>
        </a:xfrm>
      </p:grpSpPr>
      <p:sp>
        <p:nvSpPr>
          <p:cNvPr id="91" name="Google Shape;91;p42"/>
          <p:cNvSpPr>
            <a:spLocks noGrp="1"/>
          </p:cNvSpPr>
          <p:nvPr>
            <p:ph type="body" idx="1"/>
          </p:nvPr>
        </p:nvSpPr>
        <p:spPr>
          <a:xfrm>
            <a:off x="3544261" y="1951024"/>
            <a:ext cx="4826664" cy="2645545"/>
          </a:xfrm>
          <a:prstGeom prst="roundRect">
            <a:avLst>
              <a:gd name="adj"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42"/>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Gloss_Box_Only">
  <p:cSld name="Gloss_Box_Only">
    <p:spTree>
      <p:nvGrpSpPr>
        <p:cNvPr id="1" name="Shape 93"/>
        <p:cNvGrpSpPr/>
        <p:nvPr/>
      </p:nvGrpSpPr>
      <p:grpSpPr>
        <a:xfrm>
          <a:off x="0" y="0"/>
          <a:ext cx="0" cy="0"/>
          <a:chOff x="0" y="0"/>
          <a:chExt cx="0" cy="0"/>
        </a:xfrm>
      </p:grpSpPr>
      <p:sp>
        <p:nvSpPr>
          <p:cNvPr id="94" name="Google Shape;94;p43"/>
          <p:cNvSpPr>
            <a:spLocks noGrp="1"/>
          </p:cNvSpPr>
          <p:nvPr>
            <p:ph type="body" idx="1"/>
          </p:nvPr>
        </p:nvSpPr>
        <p:spPr>
          <a:xfrm>
            <a:off x="3544261" y="1951024"/>
            <a:ext cx="4826664" cy="2645545"/>
          </a:xfrm>
          <a:prstGeom prst="roundRect">
            <a:avLst>
              <a:gd name="adj"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_&amp;_Chart">
  <p:cSld name="Title_&amp;_Chart">
    <p:spTree>
      <p:nvGrpSpPr>
        <p:cNvPr id="1" name="Shape 95"/>
        <p:cNvGrpSpPr/>
        <p:nvPr/>
      </p:nvGrpSpPr>
      <p:grpSpPr>
        <a:xfrm>
          <a:off x="0" y="0"/>
          <a:ext cx="0" cy="0"/>
          <a:chOff x="0" y="0"/>
          <a:chExt cx="0" cy="0"/>
        </a:xfrm>
      </p:grpSpPr>
      <p:sp>
        <p:nvSpPr>
          <p:cNvPr id="96" name="Google Shape;96;p44"/>
          <p:cNvSpPr>
            <a:spLocks noGrp="1"/>
          </p:cNvSpPr>
          <p:nvPr>
            <p:ph type="chart" idx="2"/>
          </p:nvPr>
        </p:nvSpPr>
        <p:spPr>
          <a:xfrm>
            <a:off x="534193" y="1260306"/>
            <a:ext cx="11123613" cy="46878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525050"/>
              </a:buClr>
              <a:buSzPts val="2400"/>
              <a:buFont typeface="Arial"/>
              <a:buNone/>
              <a:defRPr sz="2400" b="0" i="0" u="none" strike="noStrike" cap="none">
                <a:solidFill>
                  <a:srgbClr val="525050"/>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525050"/>
              </a:buClr>
              <a:buSzPts val="2200"/>
              <a:buFont typeface="Arial"/>
              <a:buNone/>
              <a:defRPr sz="2200" b="0" i="0" u="none" strike="noStrike" cap="none">
                <a:solidFill>
                  <a:srgbClr val="525050"/>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525050"/>
              </a:buClr>
              <a:buSzPts val="2000"/>
              <a:buFont typeface="Arial"/>
              <a:buNone/>
              <a:defRPr sz="2000" b="0" i="0" u="none" strike="noStrike" cap="none">
                <a:solidFill>
                  <a:srgbClr val="525050"/>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7" name="Google Shape;97;p44"/>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hart_Only">
  <p:cSld name="Chart_Only">
    <p:spTree>
      <p:nvGrpSpPr>
        <p:cNvPr id="1" name="Shape 98"/>
        <p:cNvGrpSpPr/>
        <p:nvPr/>
      </p:nvGrpSpPr>
      <p:grpSpPr>
        <a:xfrm>
          <a:off x="0" y="0"/>
          <a:ext cx="0" cy="0"/>
          <a:chOff x="0" y="0"/>
          <a:chExt cx="0" cy="0"/>
        </a:xfrm>
      </p:grpSpPr>
      <p:sp>
        <p:nvSpPr>
          <p:cNvPr id="99" name="Google Shape;99;p45"/>
          <p:cNvSpPr>
            <a:spLocks noGrp="1"/>
          </p:cNvSpPr>
          <p:nvPr>
            <p:ph type="chart" idx="2"/>
          </p:nvPr>
        </p:nvSpPr>
        <p:spPr>
          <a:xfrm>
            <a:off x="558800" y="461639"/>
            <a:ext cx="11123613" cy="543313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525050"/>
              </a:buClr>
              <a:buSzPts val="2400"/>
              <a:buFont typeface="Arial"/>
              <a:buNone/>
              <a:defRPr sz="2400" b="0" i="0" u="none" strike="noStrike" cap="none">
                <a:solidFill>
                  <a:srgbClr val="525050"/>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525050"/>
              </a:buClr>
              <a:buSzPts val="2200"/>
              <a:buFont typeface="Arial"/>
              <a:buNone/>
              <a:defRPr sz="2200" b="0" i="0" u="none" strike="noStrike" cap="none">
                <a:solidFill>
                  <a:srgbClr val="525050"/>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525050"/>
              </a:buClr>
              <a:buSzPts val="2000"/>
              <a:buFont typeface="Arial"/>
              <a:buNone/>
              <a:defRPr sz="2000" b="0" i="0" u="none" strike="noStrike" cap="none">
                <a:solidFill>
                  <a:srgbClr val="525050"/>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_&amp;_Numbers">
  <p:cSld name="Title_&amp;_Numbers">
    <p:spTree>
      <p:nvGrpSpPr>
        <p:cNvPr id="1" name="Shape 100"/>
        <p:cNvGrpSpPr/>
        <p:nvPr/>
      </p:nvGrpSpPr>
      <p:grpSpPr>
        <a:xfrm>
          <a:off x="0" y="0"/>
          <a:ext cx="0" cy="0"/>
          <a:chOff x="0" y="0"/>
          <a:chExt cx="0" cy="0"/>
        </a:xfrm>
      </p:grpSpPr>
      <p:sp>
        <p:nvSpPr>
          <p:cNvPr id="101" name="Google Shape;101;p46"/>
          <p:cNvSpPr>
            <a:spLocks noGrp="1"/>
          </p:cNvSpPr>
          <p:nvPr>
            <p:ph type="body" idx="1"/>
          </p:nvPr>
        </p:nvSpPr>
        <p:spPr>
          <a:xfrm>
            <a:off x="1099128" y="1707156"/>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46"/>
          <p:cNvSpPr>
            <a:spLocks noGrp="1"/>
          </p:cNvSpPr>
          <p:nvPr>
            <p:ph type="body" idx="2"/>
          </p:nvPr>
        </p:nvSpPr>
        <p:spPr>
          <a:xfrm>
            <a:off x="1082563" y="2754077"/>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46"/>
          <p:cNvSpPr>
            <a:spLocks noGrp="1"/>
          </p:cNvSpPr>
          <p:nvPr>
            <p:ph type="body" idx="3"/>
          </p:nvPr>
        </p:nvSpPr>
        <p:spPr>
          <a:xfrm>
            <a:off x="1075937" y="3860634"/>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46"/>
          <p:cNvSpPr>
            <a:spLocks noGrp="1"/>
          </p:cNvSpPr>
          <p:nvPr>
            <p:ph type="body" idx="4"/>
          </p:nvPr>
        </p:nvSpPr>
        <p:spPr>
          <a:xfrm>
            <a:off x="1089189" y="5076521"/>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46"/>
          <p:cNvSpPr>
            <a:spLocks noGrp="1"/>
          </p:cNvSpPr>
          <p:nvPr>
            <p:ph type="body" idx="5"/>
          </p:nvPr>
        </p:nvSpPr>
        <p:spPr>
          <a:xfrm>
            <a:off x="6608720" y="1720408"/>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46"/>
          <p:cNvSpPr>
            <a:spLocks noGrp="1"/>
          </p:cNvSpPr>
          <p:nvPr>
            <p:ph type="body" idx="6"/>
          </p:nvPr>
        </p:nvSpPr>
        <p:spPr>
          <a:xfrm>
            <a:off x="6592155" y="2767329"/>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46"/>
          <p:cNvSpPr>
            <a:spLocks noGrp="1"/>
          </p:cNvSpPr>
          <p:nvPr>
            <p:ph type="body" idx="7"/>
          </p:nvPr>
        </p:nvSpPr>
        <p:spPr>
          <a:xfrm>
            <a:off x="6585529" y="3873886"/>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46"/>
          <p:cNvSpPr>
            <a:spLocks noGrp="1"/>
          </p:cNvSpPr>
          <p:nvPr>
            <p:ph type="body" idx="8"/>
          </p:nvPr>
        </p:nvSpPr>
        <p:spPr>
          <a:xfrm>
            <a:off x="6598781" y="5089773"/>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46"/>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_Only">
  <p:cSld name="Numbers_Only">
    <p:spTree>
      <p:nvGrpSpPr>
        <p:cNvPr id="1" name="Shape 110"/>
        <p:cNvGrpSpPr/>
        <p:nvPr/>
      </p:nvGrpSpPr>
      <p:grpSpPr>
        <a:xfrm>
          <a:off x="0" y="0"/>
          <a:ext cx="0" cy="0"/>
          <a:chOff x="0" y="0"/>
          <a:chExt cx="0" cy="0"/>
        </a:xfrm>
      </p:grpSpPr>
      <p:sp>
        <p:nvSpPr>
          <p:cNvPr id="111" name="Google Shape;111;p47"/>
          <p:cNvSpPr>
            <a:spLocks noGrp="1"/>
          </p:cNvSpPr>
          <p:nvPr>
            <p:ph type="body" idx="1"/>
          </p:nvPr>
        </p:nvSpPr>
        <p:spPr>
          <a:xfrm>
            <a:off x="1099128" y="1240017"/>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47"/>
          <p:cNvSpPr>
            <a:spLocks noGrp="1"/>
          </p:cNvSpPr>
          <p:nvPr>
            <p:ph type="body" idx="2"/>
          </p:nvPr>
        </p:nvSpPr>
        <p:spPr>
          <a:xfrm>
            <a:off x="1082563" y="2286938"/>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47"/>
          <p:cNvSpPr>
            <a:spLocks noGrp="1"/>
          </p:cNvSpPr>
          <p:nvPr>
            <p:ph type="body" idx="3"/>
          </p:nvPr>
        </p:nvSpPr>
        <p:spPr>
          <a:xfrm>
            <a:off x="1075937" y="3393495"/>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47"/>
          <p:cNvSpPr>
            <a:spLocks noGrp="1"/>
          </p:cNvSpPr>
          <p:nvPr>
            <p:ph type="body" idx="4"/>
          </p:nvPr>
        </p:nvSpPr>
        <p:spPr>
          <a:xfrm>
            <a:off x="1089189" y="4609382"/>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47"/>
          <p:cNvSpPr>
            <a:spLocks noGrp="1"/>
          </p:cNvSpPr>
          <p:nvPr>
            <p:ph type="body" idx="5"/>
          </p:nvPr>
        </p:nvSpPr>
        <p:spPr>
          <a:xfrm>
            <a:off x="6608720" y="1253269"/>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47"/>
          <p:cNvSpPr>
            <a:spLocks noGrp="1"/>
          </p:cNvSpPr>
          <p:nvPr>
            <p:ph type="body" idx="6"/>
          </p:nvPr>
        </p:nvSpPr>
        <p:spPr>
          <a:xfrm>
            <a:off x="6592155" y="2300190"/>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47"/>
          <p:cNvSpPr>
            <a:spLocks noGrp="1"/>
          </p:cNvSpPr>
          <p:nvPr>
            <p:ph type="body" idx="7"/>
          </p:nvPr>
        </p:nvSpPr>
        <p:spPr>
          <a:xfrm>
            <a:off x="6585529" y="3406747"/>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47"/>
          <p:cNvSpPr>
            <a:spLocks noGrp="1"/>
          </p:cNvSpPr>
          <p:nvPr>
            <p:ph type="body" idx="8"/>
          </p:nvPr>
        </p:nvSpPr>
        <p:spPr>
          <a:xfrm>
            <a:off x="6598781" y="4622634"/>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_Slide" type="blank">
  <p:cSld name="BLANK">
    <p:spTree>
      <p:nvGrpSpPr>
        <p:cNvPr id="1" name="Shape 2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_Box_Only">
  <p:cSld name="Text_Box_Only">
    <p:spTree>
      <p:nvGrpSpPr>
        <p:cNvPr id="1" name="Shape 23"/>
        <p:cNvGrpSpPr/>
        <p:nvPr/>
      </p:nvGrpSpPr>
      <p:grpSpPr>
        <a:xfrm>
          <a:off x="0" y="0"/>
          <a:ext cx="0" cy="0"/>
          <a:chOff x="0" y="0"/>
          <a:chExt cx="0" cy="0"/>
        </a:xfrm>
      </p:grpSpPr>
      <p:sp>
        <p:nvSpPr>
          <p:cNvPr id="24" name="Google Shape;24;p24"/>
          <p:cNvSpPr txBox="1">
            <a:spLocks noGrp="1"/>
          </p:cNvSpPr>
          <p:nvPr>
            <p:ph type="body" idx="1"/>
          </p:nvPr>
        </p:nvSpPr>
        <p:spPr>
          <a:xfrm>
            <a:off x="266531" y="212956"/>
            <a:ext cx="11691690" cy="60191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lvl1pPr>
            <a:lvl2pPr marL="914400" lvl="1" indent="-228600" algn="l">
              <a:lnSpc>
                <a:spcPct val="90000"/>
              </a:lnSpc>
              <a:spcBef>
                <a:spcPts val="500"/>
              </a:spcBef>
              <a:spcAft>
                <a:spcPts val="0"/>
              </a:spcAft>
              <a:buClr>
                <a:srgbClr val="525050"/>
              </a:buClr>
              <a:buSzPts val="2200"/>
              <a:buNone/>
              <a:defRPr sz="2200"/>
            </a:lvl2pPr>
            <a:lvl3pPr marL="1371600" lvl="2" indent="-228600" algn="l">
              <a:lnSpc>
                <a:spcPct val="90000"/>
              </a:lnSpc>
              <a:spcBef>
                <a:spcPts val="500"/>
              </a:spcBef>
              <a:spcAft>
                <a:spcPts val="0"/>
              </a:spcAft>
              <a:buClr>
                <a:srgbClr val="525050"/>
              </a:buClr>
              <a:buSzPts val="20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_&amp;_Table">
  <p:cSld name="Title_&amp;_Table">
    <p:spTree>
      <p:nvGrpSpPr>
        <p:cNvPr id="1" name="Shape 25"/>
        <p:cNvGrpSpPr/>
        <p:nvPr/>
      </p:nvGrpSpPr>
      <p:grpSpPr>
        <a:xfrm>
          <a:off x="0" y="0"/>
          <a:ext cx="0" cy="0"/>
          <a:chOff x="0" y="0"/>
          <a:chExt cx="0" cy="0"/>
        </a:xfrm>
      </p:grpSpPr>
      <p:sp>
        <p:nvSpPr>
          <p:cNvPr id="26" name="Google Shape;26;p25"/>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_Only">
  <p:cSld name="Table_Only">
    <p:spTree>
      <p:nvGrpSpPr>
        <p:cNvPr id="1" name="Shape 2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_&amp;_Callout">
  <p:cSld name="Title_&amp;_Callout">
    <p:spTree>
      <p:nvGrpSpPr>
        <p:cNvPr id="1" name="Shape 28"/>
        <p:cNvGrpSpPr/>
        <p:nvPr/>
      </p:nvGrpSpPr>
      <p:grpSpPr>
        <a:xfrm>
          <a:off x="0" y="0"/>
          <a:ext cx="0" cy="0"/>
          <a:chOff x="0" y="0"/>
          <a:chExt cx="0" cy="0"/>
        </a:xfrm>
      </p:grpSpPr>
      <p:sp>
        <p:nvSpPr>
          <p:cNvPr id="29" name="Google Shape;29;p27"/>
          <p:cNvSpPr>
            <a:spLocks noGrp="1"/>
          </p:cNvSpPr>
          <p:nvPr>
            <p:ph type="body" idx="1"/>
          </p:nvPr>
        </p:nvSpPr>
        <p:spPr>
          <a:xfrm>
            <a:off x="1449850" y="1757778"/>
            <a:ext cx="3681444"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7"/>
          <p:cNvSpPr>
            <a:spLocks noGrp="1"/>
          </p:cNvSpPr>
          <p:nvPr>
            <p:ph type="body" idx="2"/>
          </p:nvPr>
        </p:nvSpPr>
        <p:spPr>
          <a:xfrm flipH="1">
            <a:off x="6991927" y="1790106"/>
            <a:ext cx="3694546"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7"/>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llout_Only">
  <p:cSld name="Callout_Only">
    <p:spTree>
      <p:nvGrpSpPr>
        <p:cNvPr id="1" name="Shape 32"/>
        <p:cNvGrpSpPr/>
        <p:nvPr/>
      </p:nvGrpSpPr>
      <p:grpSpPr>
        <a:xfrm>
          <a:off x="0" y="0"/>
          <a:ext cx="0" cy="0"/>
          <a:chOff x="0" y="0"/>
          <a:chExt cx="0" cy="0"/>
        </a:xfrm>
      </p:grpSpPr>
      <p:sp>
        <p:nvSpPr>
          <p:cNvPr id="33" name="Google Shape;33;p28"/>
          <p:cNvSpPr>
            <a:spLocks noGrp="1"/>
          </p:cNvSpPr>
          <p:nvPr>
            <p:ph type="body" idx="1"/>
          </p:nvPr>
        </p:nvSpPr>
        <p:spPr>
          <a:xfrm>
            <a:off x="1449850" y="1757778"/>
            <a:ext cx="3681444"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8"/>
          <p:cNvSpPr>
            <a:spLocks noGrp="1"/>
          </p:cNvSpPr>
          <p:nvPr>
            <p:ph type="body" idx="2"/>
          </p:nvPr>
        </p:nvSpPr>
        <p:spPr>
          <a:xfrm flipH="1">
            <a:off x="6991927" y="1790106"/>
            <a:ext cx="3694546"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_&amp;_Gloss_Box">
  <p:cSld name="Title_&amp;_Gloss_Box">
    <p:spTree>
      <p:nvGrpSpPr>
        <p:cNvPr id="1" name="Shape 35"/>
        <p:cNvGrpSpPr/>
        <p:nvPr/>
      </p:nvGrpSpPr>
      <p:grpSpPr>
        <a:xfrm>
          <a:off x="0" y="0"/>
          <a:ext cx="0" cy="0"/>
          <a:chOff x="0" y="0"/>
          <a:chExt cx="0" cy="0"/>
        </a:xfrm>
      </p:grpSpPr>
      <p:sp>
        <p:nvSpPr>
          <p:cNvPr id="36" name="Google Shape;36;p29"/>
          <p:cNvSpPr>
            <a:spLocks noGrp="1"/>
          </p:cNvSpPr>
          <p:nvPr>
            <p:ph type="body" idx="1"/>
          </p:nvPr>
        </p:nvSpPr>
        <p:spPr>
          <a:xfrm>
            <a:off x="3544261" y="1951024"/>
            <a:ext cx="4826664" cy="2645545"/>
          </a:xfrm>
          <a:prstGeom prst="roundRect">
            <a:avLst>
              <a:gd name="adj"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9"/>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jp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25050"/>
              </a:buClr>
              <a:buSzPts val="3200"/>
              <a:buFont typeface="Century Gothic"/>
              <a:buNone/>
              <a:defRPr sz="3200" b="1" i="0" u="none" strike="noStrike" cap="none">
                <a:solidFill>
                  <a:srgbClr val="52505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525050"/>
              </a:buClr>
              <a:buSzPts val="2400"/>
              <a:buFont typeface="Arial"/>
              <a:buNone/>
              <a:defRPr sz="2400" b="0" i="0" u="none" strike="noStrike" cap="none">
                <a:solidFill>
                  <a:srgbClr val="525050"/>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525050"/>
              </a:buClr>
              <a:buSzPts val="2200"/>
              <a:buFont typeface="Arial"/>
              <a:buNone/>
              <a:defRPr sz="2200" b="0" i="0" u="none" strike="noStrike" cap="none">
                <a:solidFill>
                  <a:srgbClr val="525050"/>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525050"/>
              </a:buClr>
              <a:buSzPts val="2000"/>
              <a:buFont typeface="Arial"/>
              <a:buNone/>
              <a:defRPr sz="2000" b="0" i="0" u="none" strike="noStrike" cap="none">
                <a:solidFill>
                  <a:srgbClr val="525050"/>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64"/>
        <p:cNvGrpSpPr/>
        <p:nvPr/>
      </p:nvGrpSpPr>
      <p:grpSpPr>
        <a:xfrm>
          <a:off x="0" y="0"/>
          <a:ext cx="0" cy="0"/>
          <a:chOff x="0" y="0"/>
          <a:chExt cx="0" cy="0"/>
        </a:xfrm>
      </p:grpSpPr>
      <p:sp>
        <p:nvSpPr>
          <p:cNvPr id="65" name="Google Shape;65;p2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25050"/>
              </a:buClr>
              <a:buSzPts val="3200"/>
              <a:buFont typeface="Century Gothic"/>
              <a:buNone/>
              <a:defRPr sz="3200" b="1" i="0" u="none" strike="noStrike" cap="none">
                <a:solidFill>
                  <a:srgbClr val="52505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6" name="Google Shape;66;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525050"/>
              </a:buClr>
              <a:buSzPts val="2400"/>
              <a:buFont typeface="Arial"/>
              <a:buNone/>
              <a:defRPr sz="2400" b="0" i="0" u="none" strike="noStrike" cap="none">
                <a:solidFill>
                  <a:srgbClr val="525050"/>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525050"/>
              </a:buClr>
              <a:buSzPts val="2200"/>
              <a:buFont typeface="Arial"/>
              <a:buNone/>
              <a:defRPr sz="2200" b="0" i="0" u="none" strike="noStrike" cap="none">
                <a:solidFill>
                  <a:srgbClr val="525050"/>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525050"/>
              </a:buClr>
              <a:buSzPts val="2000"/>
              <a:buFont typeface="Arial"/>
              <a:buNone/>
              <a:defRPr sz="2000" b="0" i="0" u="none" strike="noStrike" cap="none">
                <a:solidFill>
                  <a:srgbClr val="525050"/>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20.wav"/><Relationship Id="rId5" Type="http://schemas.openxmlformats.org/officeDocument/2006/relationships/audio" Target="../media/audio19.wav"/><Relationship Id="rId4" Type="http://schemas.openxmlformats.org/officeDocument/2006/relationships/audio" Target="../media/audio18.wav"/></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png"/><Relationship Id="rId7"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audio" Target="../media/audio1.wav"/><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image" Target="../media/image5.png"/><Relationship Id="rId7" Type="http://schemas.openxmlformats.org/officeDocument/2006/relationships/audio" Target="../media/audio6.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11.jpg"/><Relationship Id="rId4" Type="http://schemas.openxmlformats.org/officeDocument/2006/relationships/audio" Target="../media/audio3.wav"/><Relationship Id="rId9" Type="http://schemas.openxmlformats.org/officeDocument/2006/relationships/audio" Target="../media/audio8.wav"/></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4.gif"/><Relationship Id="rId3" Type="http://schemas.openxmlformats.org/officeDocument/2006/relationships/image" Target="../media/image5.png"/><Relationship Id="rId7" Type="http://schemas.openxmlformats.org/officeDocument/2006/relationships/audio" Target="../media/audio12.wav"/><Relationship Id="rId12"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5" Type="http://schemas.openxmlformats.org/officeDocument/2006/relationships/audio" Target="../media/audio17.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3.gif"/><Relationship Id="rId5" Type="http://schemas.openxmlformats.org/officeDocument/2006/relationships/image" Target="../media/image16.gif"/><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
          <p:cNvSpPr txBox="1">
            <a:spLocks noGrp="1"/>
          </p:cNvSpPr>
          <p:nvPr>
            <p:ph type="body" idx="1"/>
          </p:nvPr>
        </p:nvSpPr>
        <p:spPr>
          <a:xfrm>
            <a:off x="162202" y="5703888"/>
            <a:ext cx="4141350" cy="1154112"/>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l" rtl="0">
              <a:lnSpc>
                <a:spcPct val="90000"/>
              </a:lnSpc>
              <a:spcBef>
                <a:spcPts val="0"/>
              </a:spcBef>
              <a:spcAft>
                <a:spcPts val="0"/>
              </a:spcAft>
              <a:buClr>
                <a:srgbClr val="525050"/>
              </a:buClr>
              <a:buSzPct val="100000"/>
              <a:buFont typeface="Century Gothic"/>
              <a:buNone/>
            </a:pPr>
            <a:r>
              <a:rPr lang="en-GB" sz="2400" b="0" i="0" u="none" strike="noStrike" cap="none" dirty="0">
                <a:solidFill>
                  <a:srgbClr val="525050"/>
                </a:solidFill>
                <a:latin typeface="Century Gothic"/>
                <a:ea typeface="Century Gothic"/>
                <a:cs typeface="Century Gothic"/>
                <a:sym typeface="Century Gothic"/>
              </a:rPr>
              <a:t>Janine Turner / Rachel Hawkes</a:t>
            </a:r>
            <a:endParaRPr dirty="0"/>
          </a:p>
          <a:p>
            <a:pPr marL="0" marR="0" lvl="0" indent="0" algn="l" rtl="0">
              <a:lnSpc>
                <a:spcPct val="90000"/>
              </a:lnSpc>
              <a:spcBef>
                <a:spcPts val="0"/>
              </a:spcBef>
              <a:spcAft>
                <a:spcPts val="0"/>
              </a:spcAft>
              <a:buClr>
                <a:srgbClr val="525050"/>
              </a:buClr>
              <a:buSzPct val="100000"/>
              <a:buFont typeface="Century Gothic"/>
              <a:buNone/>
            </a:pPr>
            <a:r>
              <a:rPr lang="en-GB" sz="2400" b="0" i="0" u="none" strike="noStrike" cap="none" dirty="0">
                <a:solidFill>
                  <a:srgbClr val="525050"/>
                </a:solidFill>
                <a:latin typeface="Century Gothic"/>
                <a:ea typeface="Century Gothic"/>
                <a:cs typeface="Century Gothic"/>
                <a:sym typeface="Century Gothic"/>
              </a:rPr>
              <a:t>Artwork: Steve Clarke</a:t>
            </a:r>
            <a:endParaRPr dirty="0"/>
          </a:p>
          <a:p>
            <a:pPr marL="0" marR="0" lvl="0" indent="0" algn="l" rtl="0">
              <a:lnSpc>
                <a:spcPct val="90000"/>
              </a:lnSpc>
              <a:spcBef>
                <a:spcPts val="0"/>
              </a:spcBef>
              <a:spcAft>
                <a:spcPts val="0"/>
              </a:spcAft>
              <a:buClr>
                <a:schemeClr val="lt1"/>
              </a:buClr>
              <a:buSzPct val="100000"/>
              <a:buFont typeface="Century Gothic"/>
              <a:buNone/>
            </a:pPr>
            <a:endParaRPr sz="2400" b="0" i="0" u="none" strike="noStrike" cap="none" dirty="0">
              <a:solidFill>
                <a:srgbClr val="525050"/>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525050"/>
              </a:buClr>
              <a:buSzPct val="100000"/>
              <a:buFont typeface="Century Gothic"/>
              <a:buNone/>
            </a:pPr>
            <a:r>
              <a:rPr lang="en-GB" sz="2400">
                <a:solidFill>
                  <a:srgbClr val="525050"/>
                </a:solidFill>
                <a:latin typeface="Century Gothic"/>
                <a:ea typeface="Century Gothic"/>
                <a:cs typeface="Century Gothic"/>
                <a:sym typeface="Century Gothic"/>
              </a:rPr>
              <a:t>Date updated: 0</a:t>
            </a:r>
            <a:r>
              <a:rPr lang="en-GB">
                <a:solidFill>
                  <a:srgbClr val="525050"/>
                </a:solidFill>
              </a:rPr>
              <a:t>7</a:t>
            </a:r>
            <a:r>
              <a:rPr lang="en-GB" sz="2400">
                <a:solidFill>
                  <a:srgbClr val="525050"/>
                </a:solidFill>
                <a:latin typeface="Century Gothic"/>
                <a:ea typeface="Century Gothic"/>
                <a:cs typeface="Century Gothic"/>
                <a:sym typeface="Century Gothic"/>
              </a:rPr>
              <a:t>/09/22</a:t>
            </a:r>
            <a:endParaRPr sz="2400" b="0" i="0" u="none" strike="noStrike" cap="none" dirty="0">
              <a:solidFill>
                <a:srgbClr val="525050"/>
              </a:solidFill>
              <a:latin typeface="Century Gothic"/>
              <a:ea typeface="Century Gothic"/>
              <a:cs typeface="Century Gothic"/>
              <a:sym typeface="Century Gothic"/>
            </a:endParaRPr>
          </a:p>
          <a:p>
            <a:pPr marL="0" lvl="0" indent="0" algn="l" rtl="0">
              <a:lnSpc>
                <a:spcPct val="90000"/>
              </a:lnSpc>
              <a:spcBef>
                <a:spcPts val="1000"/>
              </a:spcBef>
              <a:spcAft>
                <a:spcPts val="0"/>
              </a:spcAft>
              <a:buClr>
                <a:schemeClr val="lt1"/>
              </a:buClr>
              <a:buSzPct val="100000"/>
              <a:buNone/>
            </a:pPr>
            <a:endParaRPr dirty="0"/>
          </a:p>
        </p:txBody>
      </p:sp>
      <p:sp>
        <p:nvSpPr>
          <p:cNvPr id="125" name="Google Shape;125;p1"/>
          <p:cNvSpPr txBox="1">
            <a:spLocks noGrp="1"/>
          </p:cNvSpPr>
          <p:nvPr>
            <p:ph type="body" idx="2"/>
          </p:nvPr>
        </p:nvSpPr>
        <p:spPr>
          <a:xfrm>
            <a:off x="363537" y="2796466"/>
            <a:ext cx="6164011" cy="4793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en-GB" dirty="0"/>
              <a:t>Year 10 Term 1.1 Week 1 Lesson 3</a:t>
            </a:r>
            <a:endParaRPr dirty="0"/>
          </a:p>
        </p:txBody>
      </p:sp>
      <p:sp>
        <p:nvSpPr>
          <p:cNvPr id="126" name="Google Shape;126;p1"/>
          <p:cNvSpPr txBox="1">
            <a:spLocks noGrp="1"/>
          </p:cNvSpPr>
          <p:nvPr>
            <p:ph type="body" idx="3"/>
          </p:nvPr>
        </p:nvSpPr>
        <p:spPr>
          <a:xfrm>
            <a:off x="363538" y="1736521"/>
            <a:ext cx="6640512" cy="1127766"/>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lt1"/>
              </a:buClr>
              <a:buSzPct val="100000"/>
              <a:buNone/>
            </a:pPr>
            <a:r>
              <a:rPr lang="en-GB" sz="7000" i="1"/>
              <a:t>Gender</a:t>
            </a:r>
            <a:r>
              <a:rPr lang="en-GB" sz="7000"/>
              <a:t>identität</a:t>
            </a:r>
            <a:endParaRPr sz="5400" b="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10" descr="A picture containing text, vector graphics&#10;&#10;Description automatically generated"/>
          <p:cNvPicPr preferRelativeResize="0"/>
          <p:nvPr/>
        </p:nvPicPr>
        <p:blipFill rotWithShape="1">
          <a:blip r:embed="rId3">
            <a:alphaModFix/>
          </a:blip>
          <a:srcRect/>
          <a:stretch/>
        </p:blipFill>
        <p:spPr>
          <a:xfrm>
            <a:off x="6002027" y="1429253"/>
            <a:ext cx="1455183" cy="1652672"/>
          </a:xfrm>
          <a:prstGeom prst="rect">
            <a:avLst/>
          </a:prstGeom>
          <a:noFill/>
          <a:ln>
            <a:noFill/>
          </a:ln>
        </p:spPr>
      </p:pic>
      <p:sp>
        <p:nvSpPr>
          <p:cNvPr id="565" name="Google Shape;565;p10"/>
          <p:cNvSpPr/>
          <p:nvPr/>
        </p:nvSpPr>
        <p:spPr>
          <a:xfrm>
            <a:off x="7395644" y="1564772"/>
            <a:ext cx="2275894" cy="1456591"/>
          </a:xfrm>
          <a:prstGeom prst="cloudCallout">
            <a:avLst>
              <a:gd name="adj1" fmla="val -62013"/>
              <a:gd name="adj2" fmla="val -44235"/>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66" name="Google Shape;566;p10"/>
          <p:cNvSpPr txBox="1">
            <a:spLocks noGrp="1"/>
          </p:cNvSpPr>
          <p:nvPr>
            <p:ph type="title"/>
          </p:nvPr>
        </p:nvSpPr>
        <p:spPr>
          <a:xfrm>
            <a:off x="0" y="213557"/>
            <a:ext cx="3815256" cy="647577"/>
          </a:xfrm>
          <a:prstGeom prst="rect">
            <a:avLst/>
          </a:prstGeom>
          <a:blipFill rotWithShape="1">
            <a:blip r:embed="rId4">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dirty="0"/>
              <a:t>Neue </a:t>
            </a:r>
            <a:r>
              <a:rPr lang="en-GB" dirty="0" err="1"/>
              <a:t>Schüler</a:t>
            </a:r>
            <a:r>
              <a:rPr lang="en-GB" dirty="0"/>
              <a:t>*in</a:t>
            </a:r>
            <a:endParaRPr dirty="0"/>
          </a:p>
        </p:txBody>
      </p:sp>
      <p:sp>
        <p:nvSpPr>
          <p:cNvPr id="567" name="Google Shape;567;p10"/>
          <p:cNvSpPr/>
          <p:nvPr/>
        </p:nvSpPr>
        <p:spPr>
          <a:xfrm>
            <a:off x="11155680" y="86962"/>
            <a:ext cx="965980" cy="349135"/>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lesen</a:t>
            </a:r>
            <a:endParaRPr sz="2000" b="1" i="0" u="none" strike="noStrike" cap="none">
              <a:solidFill>
                <a:schemeClr val="lt1"/>
              </a:solidFill>
              <a:latin typeface="Century Gothic"/>
              <a:ea typeface="Century Gothic"/>
              <a:cs typeface="Century Gothic"/>
              <a:sym typeface="Century Gothic"/>
            </a:endParaRPr>
          </a:p>
        </p:txBody>
      </p:sp>
      <p:graphicFrame>
        <p:nvGraphicFramePr>
          <p:cNvPr id="568" name="Google Shape;568;p10"/>
          <p:cNvGraphicFramePr/>
          <p:nvPr>
            <p:extLst>
              <p:ext uri="{D42A27DB-BD31-4B8C-83A1-F6EECF244321}">
                <p14:modId xmlns:p14="http://schemas.microsoft.com/office/powerpoint/2010/main" val="454093094"/>
              </p:ext>
            </p:extLst>
          </p:nvPr>
        </p:nvGraphicFramePr>
        <p:xfrm>
          <a:off x="9791163" y="1921943"/>
          <a:ext cx="2406175" cy="3984075"/>
        </p:xfrm>
        <a:graphic>
          <a:graphicData uri="http://schemas.openxmlformats.org/drawingml/2006/table">
            <a:tbl>
              <a:tblPr>
                <a:noFill/>
                <a:tableStyleId>{A65544C3-E90A-4863-963B-AEDDE51FDBD1}</a:tableStyleId>
              </a:tblPr>
              <a:tblGrid>
                <a:gridCol w="489800">
                  <a:extLst>
                    <a:ext uri="{9D8B030D-6E8A-4147-A177-3AD203B41FA5}">
                      <a16:colId xmlns:a16="http://schemas.microsoft.com/office/drawing/2014/main" val="20000"/>
                    </a:ext>
                  </a:extLst>
                </a:gridCol>
                <a:gridCol w="919925">
                  <a:extLst>
                    <a:ext uri="{9D8B030D-6E8A-4147-A177-3AD203B41FA5}">
                      <a16:colId xmlns:a16="http://schemas.microsoft.com/office/drawing/2014/main" val="20001"/>
                    </a:ext>
                  </a:extLst>
                </a:gridCol>
                <a:gridCol w="996450">
                  <a:extLst>
                    <a:ext uri="{9D8B030D-6E8A-4147-A177-3AD203B41FA5}">
                      <a16:colId xmlns:a16="http://schemas.microsoft.com/office/drawing/2014/main" val="20002"/>
                    </a:ext>
                  </a:extLst>
                </a:gridCol>
              </a:tblGrid>
              <a:tr h="44267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u="none" strike="noStrike" cap="none" dirty="0">
                          <a:latin typeface="Century Gothic" panose="020B0502020202020204" pitchFamily="34" charset="0"/>
                        </a:rPr>
                        <a:t>since</a:t>
                      </a:r>
                      <a:endParaRPr sz="2000" b="0" u="none" strike="noStrike" cap="none" dirty="0">
                        <a:latin typeface="Century Gothic" panose="020B0502020202020204" pitchFamily="34" charset="0"/>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u="none" strike="noStrike" cap="none" dirty="0">
                          <a:latin typeface="Century Gothic" panose="020B0502020202020204" pitchFamily="34" charset="0"/>
                        </a:rPr>
                        <a:t>for</a:t>
                      </a:r>
                      <a:endParaRPr sz="2000" b="0" u="none" strike="noStrike" cap="none" dirty="0">
                        <a:latin typeface="Century Gothic" panose="020B0502020202020204" pitchFamily="34" charset="0"/>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442675">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a:solidFill>
                            <a:srgbClr val="115076"/>
                          </a:solidFill>
                        </a:rPr>
                        <a:t>1</a:t>
                      </a:r>
                      <a:endParaRPr sz="14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E8CA"/>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E8CA"/>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E8CA"/>
                    </a:solidFill>
                  </a:tcPr>
                </a:tc>
                <a:extLst>
                  <a:ext uri="{0D108BD9-81ED-4DB2-BD59-A6C34878D82A}">
                    <a16:rowId xmlns:a16="http://schemas.microsoft.com/office/drawing/2014/main" val="10001"/>
                  </a:ext>
                </a:extLst>
              </a:tr>
              <a:tr h="442675">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a:solidFill>
                            <a:srgbClr val="115076"/>
                          </a:solidFill>
                        </a:rPr>
                        <a:t>2</a:t>
                      </a:r>
                      <a:endParaRPr sz="14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4E6"/>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4E6"/>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4E6"/>
                    </a:solidFill>
                  </a:tcPr>
                </a:tc>
                <a:extLst>
                  <a:ext uri="{0D108BD9-81ED-4DB2-BD59-A6C34878D82A}">
                    <a16:rowId xmlns:a16="http://schemas.microsoft.com/office/drawing/2014/main" val="10002"/>
                  </a:ext>
                </a:extLst>
              </a:tr>
              <a:tr h="442675">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a:solidFill>
                            <a:srgbClr val="115076"/>
                          </a:solidFill>
                        </a:rPr>
                        <a:t>3</a:t>
                      </a:r>
                      <a:endParaRPr sz="14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E8CA"/>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E8CA"/>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E8CA"/>
                    </a:solidFill>
                  </a:tcPr>
                </a:tc>
                <a:extLst>
                  <a:ext uri="{0D108BD9-81ED-4DB2-BD59-A6C34878D82A}">
                    <a16:rowId xmlns:a16="http://schemas.microsoft.com/office/drawing/2014/main" val="10003"/>
                  </a:ext>
                </a:extLst>
              </a:tr>
              <a:tr h="442675">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a:solidFill>
                            <a:srgbClr val="115076"/>
                          </a:solidFill>
                        </a:rPr>
                        <a:t>4</a:t>
                      </a:r>
                      <a:endParaRPr sz="14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4E6"/>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4E6"/>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4E6"/>
                    </a:solidFill>
                  </a:tcPr>
                </a:tc>
                <a:extLst>
                  <a:ext uri="{0D108BD9-81ED-4DB2-BD59-A6C34878D82A}">
                    <a16:rowId xmlns:a16="http://schemas.microsoft.com/office/drawing/2014/main" val="10004"/>
                  </a:ext>
                </a:extLst>
              </a:tr>
              <a:tr h="442675">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a:solidFill>
                            <a:srgbClr val="115076"/>
                          </a:solidFill>
                        </a:rPr>
                        <a:t>5</a:t>
                      </a:r>
                      <a:endParaRPr sz="14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E8CA"/>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E8CA"/>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E8CA"/>
                    </a:solidFill>
                  </a:tcPr>
                </a:tc>
                <a:extLst>
                  <a:ext uri="{0D108BD9-81ED-4DB2-BD59-A6C34878D82A}">
                    <a16:rowId xmlns:a16="http://schemas.microsoft.com/office/drawing/2014/main" val="10005"/>
                  </a:ext>
                </a:extLst>
              </a:tr>
              <a:tr h="442675">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a:solidFill>
                            <a:srgbClr val="115076"/>
                          </a:solidFill>
                        </a:rPr>
                        <a:t>6</a:t>
                      </a:r>
                      <a:endParaRPr sz="14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4E6"/>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4E6"/>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4E6"/>
                    </a:solidFill>
                  </a:tcPr>
                </a:tc>
                <a:extLst>
                  <a:ext uri="{0D108BD9-81ED-4DB2-BD59-A6C34878D82A}">
                    <a16:rowId xmlns:a16="http://schemas.microsoft.com/office/drawing/2014/main" val="10006"/>
                  </a:ext>
                </a:extLst>
              </a:tr>
              <a:tr h="442675">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a:solidFill>
                            <a:srgbClr val="115076"/>
                          </a:solidFill>
                        </a:rPr>
                        <a:t>7</a:t>
                      </a:r>
                      <a:endParaRPr sz="14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E8CA"/>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E8CA"/>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E8CA"/>
                    </a:solidFill>
                  </a:tcPr>
                </a:tc>
                <a:extLst>
                  <a:ext uri="{0D108BD9-81ED-4DB2-BD59-A6C34878D82A}">
                    <a16:rowId xmlns:a16="http://schemas.microsoft.com/office/drawing/2014/main" val="10007"/>
                  </a:ext>
                </a:extLst>
              </a:tr>
              <a:tr h="442675">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a:solidFill>
                            <a:srgbClr val="115076"/>
                          </a:solidFill>
                        </a:rPr>
                        <a:t>8</a:t>
                      </a:r>
                      <a:endParaRPr sz="14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4E6"/>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4E6"/>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4E6"/>
                    </a:solidFill>
                  </a:tcPr>
                </a:tc>
                <a:extLst>
                  <a:ext uri="{0D108BD9-81ED-4DB2-BD59-A6C34878D82A}">
                    <a16:rowId xmlns:a16="http://schemas.microsoft.com/office/drawing/2014/main" val="10008"/>
                  </a:ext>
                </a:extLst>
              </a:tr>
            </a:tbl>
          </a:graphicData>
        </a:graphic>
      </p:graphicFrame>
      <p:pic>
        <p:nvPicPr>
          <p:cNvPr id="569" name="Google Shape;569;p10" descr="green checkmark"/>
          <p:cNvPicPr preferRelativeResize="0"/>
          <p:nvPr/>
        </p:nvPicPr>
        <p:blipFill rotWithShape="1">
          <a:blip r:embed="rId5">
            <a:alphaModFix/>
          </a:blip>
          <a:srcRect/>
          <a:stretch/>
        </p:blipFill>
        <p:spPr>
          <a:xfrm>
            <a:off x="11573783" y="2391326"/>
            <a:ext cx="282522" cy="294294"/>
          </a:xfrm>
          <a:prstGeom prst="rect">
            <a:avLst/>
          </a:prstGeom>
          <a:noFill/>
          <a:ln>
            <a:noFill/>
          </a:ln>
        </p:spPr>
      </p:pic>
      <p:pic>
        <p:nvPicPr>
          <p:cNvPr id="570" name="Google Shape;570;p10" descr="green checkmark"/>
          <p:cNvPicPr preferRelativeResize="0"/>
          <p:nvPr/>
        </p:nvPicPr>
        <p:blipFill rotWithShape="1">
          <a:blip r:embed="rId5">
            <a:alphaModFix/>
          </a:blip>
          <a:srcRect/>
          <a:stretch/>
        </p:blipFill>
        <p:spPr>
          <a:xfrm>
            <a:off x="10671308" y="2828943"/>
            <a:ext cx="282522" cy="294294"/>
          </a:xfrm>
          <a:prstGeom prst="rect">
            <a:avLst/>
          </a:prstGeom>
          <a:noFill/>
          <a:ln>
            <a:noFill/>
          </a:ln>
        </p:spPr>
      </p:pic>
      <p:pic>
        <p:nvPicPr>
          <p:cNvPr id="571" name="Google Shape;571;p10" descr="green checkmark"/>
          <p:cNvPicPr preferRelativeResize="0"/>
          <p:nvPr/>
        </p:nvPicPr>
        <p:blipFill rotWithShape="1">
          <a:blip r:embed="rId5">
            <a:alphaModFix/>
          </a:blip>
          <a:srcRect/>
          <a:stretch/>
        </p:blipFill>
        <p:spPr>
          <a:xfrm>
            <a:off x="11617663" y="3334208"/>
            <a:ext cx="282522" cy="294294"/>
          </a:xfrm>
          <a:prstGeom prst="rect">
            <a:avLst/>
          </a:prstGeom>
          <a:noFill/>
          <a:ln>
            <a:noFill/>
          </a:ln>
        </p:spPr>
      </p:pic>
      <p:pic>
        <p:nvPicPr>
          <p:cNvPr id="572" name="Google Shape;572;p10" descr="green checkmark"/>
          <p:cNvPicPr preferRelativeResize="0"/>
          <p:nvPr/>
        </p:nvPicPr>
        <p:blipFill rotWithShape="1">
          <a:blip r:embed="rId5">
            <a:alphaModFix/>
          </a:blip>
          <a:srcRect/>
          <a:stretch/>
        </p:blipFill>
        <p:spPr>
          <a:xfrm>
            <a:off x="10671308" y="3731312"/>
            <a:ext cx="282522" cy="294294"/>
          </a:xfrm>
          <a:prstGeom prst="rect">
            <a:avLst/>
          </a:prstGeom>
          <a:noFill/>
          <a:ln>
            <a:noFill/>
          </a:ln>
        </p:spPr>
      </p:pic>
      <p:pic>
        <p:nvPicPr>
          <p:cNvPr id="573" name="Google Shape;573;p10" descr="green checkmark"/>
          <p:cNvPicPr preferRelativeResize="0"/>
          <p:nvPr/>
        </p:nvPicPr>
        <p:blipFill rotWithShape="1">
          <a:blip r:embed="rId5">
            <a:alphaModFix/>
          </a:blip>
          <a:srcRect/>
          <a:stretch/>
        </p:blipFill>
        <p:spPr>
          <a:xfrm>
            <a:off x="11638670" y="4204527"/>
            <a:ext cx="282522" cy="294294"/>
          </a:xfrm>
          <a:prstGeom prst="rect">
            <a:avLst/>
          </a:prstGeom>
          <a:noFill/>
          <a:ln>
            <a:noFill/>
          </a:ln>
        </p:spPr>
      </p:pic>
      <p:pic>
        <p:nvPicPr>
          <p:cNvPr id="574" name="Google Shape;574;p10" descr="green checkmark"/>
          <p:cNvPicPr preferRelativeResize="0"/>
          <p:nvPr/>
        </p:nvPicPr>
        <p:blipFill rotWithShape="1">
          <a:blip r:embed="rId5">
            <a:alphaModFix/>
          </a:blip>
          <a:srcRect/>
          <a:stretch/>
        </p:blipFill>
        <p:spPr>
          <a:xfrm>
            <a:off x="11638670" y="4680342"/>
            <a:ext cx="282522" cy="294294"/>
          </a:xfrm>
          <a:prstGeom prst="rect">
            <a:avLst/>
          </a:prstGeom>
          <a:noFill/>
          <a:ln>
            <a:noFill/>
          </a:ln>
        </p:spPr>
      </p:pic>
      <p:pic>
        <p:nvPicPr>
          <p:cNvPr id="575" name="Google Shape;575;p10" descr="green checkmark"/>
          <p:cNvPicPr preferRelativeResize="0"/>
          <p:nvPr/>
        </p:nvPicPr>
        <p:blipFill rotWithShape="1">
          <a:blip r:embed="rId5">
            <a:alphaModFix/>
          </a:blip>
          <a:srcRect/>
          <a:stretch/>
        </p:blipFill>
        <p:spPr>
          <a:xfrm>
            <a:off x="10665639" y="5058708"/>
            <a:ext cx="282522" cy="294294"/>
          </a:xfrm>
          <a:prstGeom prst="rect">
            <a:avLst/>
          </a:prstGeom>
          <a:noFill/>
          <a:ln>
            <a:noFill/>
          </a:ln>
        </p:spPr>
      </p:pic>
      <p:pic>
        <p:nvPicPr>
          <p:cNvPr id="576" name="Google Shape;576;p10" descr="green checkmark"/>
          <p:cNvPicPr preferRelativeResize="0"/>
          <p:nvPr/>
        </p:nvPicPr>
        <p:blipFill rotWithShape="1">
          <a:blip r:embed="rId5">
            <a:alphaModFix/>
          </a:blip>
          <a:srcRect/>
          <a:stretch/>
        </p:blipFill>
        <p:spPr>
          <a:xfrm>
            <a:off x="11617663" y="5547655"/>
            <a:ext cx="282522" cy="294294"/>
          </a:xfrm>
          <a:prstGeom prst="rect">
            <a:avLst/>
          </a:prstGeom>
          <a:noFill/>
          <a:ln>
            <a:noFill/>
          </a:ln>
        </p:spPr>
      </p:pic>
      <p:sp>
        <p:nvSpPr>
          <p:cNvPr id="577" name="Google Shape;577;p10"/>
          <p:cNvSpPr txBox="1"/>
          <p:nvPr/>
        </p:nvSpPr>
        <p:spPr>
          <a:xfrm>
            <a:off x="4675492" y="296559"/>
            <a:ext cx="6335407"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1" i="0" u="none" strike="noStrike" cap="none" dirty="0">
                <a:solidFill>
                  <a:srgbClr val="3D3C3C"/>
                </a:solidFill>
                <a:latin typeface="Century Gothic"/>
                <a:ea typeface="Century Gothic"/>
                <a:cs typeface="Century Gothic"/>
                <a:sym typeface="Century Gothic"/>
              </a:rPr>
              <a:t>Lies die SMS von Mia und Katja.</a:t>
            </a:r>
            <a:br>
              <a:rPr lang="en-GB" sz="2200" b="1" i="0" u="none" strike="noStrike" cap="none" dirty="0">
                <a:solidFill>
                  <a:srgbClr val="3D3C3C"/>
                </a:solidFill>
                <a:latin typeface="Century Gothic"/>
                <a:ea typeface="Century Gothic"/>
                <a:cs typeface="Century Gothic"/>
                <a:sym typeface="Century Gothic"/>
              </a:rPr>
            </a:br>
            <a:r>
              <a:rPr lang="en-GB" sz="2200" b="1" i="0" u="none" strike="noStrike" cap="none" dirty="0" err="1">
                <a:solidFill>
                  <a:srgbClr val="3D3C3C"/>
                </a:solidFill>
                <a:latin typeface="Century Gothic"/>
                <a:ea typeface="Century Gothic"/>
                <a:cs typeface="Century Gothic"/>
                <a:sym typeface="Century Gothic"/>
              </a:rPr>
              <a:t>Schreib</a:t>
            </a:r>
            <a:r>
              <a:rPr lang="en-GB" sz="2200" b="1" i="0" u="none" strike="noStrike" cap="none" dirty="0">
                <a:solidFill>
                  <a:srgbClr val="3D3C3C"/>
                </a:solidFill>
                <a:latin typeface="Century Gothic"/>
                <a:ea typeface="Century Gothic"/>
                <a:cs typeface="Century Gothic"/>
                <a:sym typeface="Century Gothic"/>
              </a:rPr>
              <a:t> 1-8 und ‘</a:t>
            </a:r>
            <a:r>
              <a:rPr lang="en-GB" sz="2200" b="1" i="1" u="none" strike="noStrike" cap="none" dirty="0">
                <a:solidFill>
                  <a:srgbClr val="3D3C3C"/>
                </a:solidFill>
                <a:latin typeface="Century Gothic"/>
                <a:ea typeface="Century Gothic"/>
                <a:cs typeface="Century Gothic"/>
                <a:sym typeface="Century Gothic"/>
              </a:rPr>
              <a:t>since</a:t>
            </a:r>
            <a:r>
              <a:rPr lang="en-GB" sz="2200" b="1" i="0" u="none" strike="noStrike" cap="none" dirty="0">
                <a:solidFill>
                  <a:srgbClr val="3D3C3C"/>
                </a:solidFill>
                <a:latin typeface="Century Gothic"/>
                <a:ea typeface="Century Gothic"/>
                <a:cs typeface="Century Gothic"/>
                <a:sym typeface="Century Gothic"/>
              </a:rPr>
              <a:t>’ </a:t>
            </a:r>
            <a:r>
              <a:rPr lang="en-GB" sz="2200" b="1" i="0" u="none" strike="noStrike" cap="none" dirty="0" err="1">
                <a:solidFill>
                  <a:srgbClr val="3D3C3C"/>
                </a:solidFill>
                <a:latin typeface="Century Gothic"/>
                <a:ea typeface="Century Gothic"/>
                <a:cs typeface="Century Gothic"/>
                <a:sym typeface="Century Gothic"/>
              </a:rPr>
              <a:t>oder</a:t>
            </a:r>
            <a:r>
              <a:rPr lang="en-GB" sz="2200" b="1" i="0" u="none" strike="noStrike" cap="none" dirty="0">
                <a:solidFill>
                  <a:srgbClr val="3D3C3C"/>
                </a:solidFill>
                <a:latin typeface="Century Gothic"/>
                <a:ea typeface="Century Gothic"/>
                <a:cs typeface="Century Gothic"/>
                <a:sym typeface="Century Gothic"/>
              </a:rPr>
              <a:t> ‘</a:t>
            </a:r>
            <a:r>
              <a:rPr lang="en-GB" sz="2200" b="1" i="1" u="none" strike="noStrike" cap="none" dirty="0">
                <a:solidFill>
                  <a:srgbClr val="3D3C3C"/>
                </a:solidFill>
                <a:latin typeface="Century Gothic"/>
                <a:ea typeface="Century Gothic"/>
                <a:cs typeface="Century Gothic"/>
                <a:sym typeface="Century Gothic"/>
              </a:rPr>
              <a:t>for</a:t>
            </a:r>
            <a:r>
              <a:rPr lang="en-GB" sz="2200" b="1" i="0" u="none" strike="noStrike" cap="none" dirty="0">
                <a:solidFill>
                  <a:srgbClr val="3D3C3C"/>
                </a:solidFill>
                <a:latin typeface="Century Gothic"/>
                <a:ea typeface="Century Gothic"/>
                <a:cs typeface="Century Gothic"/>
                <a:sym typeface="Century Gothic"/>
              </a:rPr>
              <a:t>’.</a:t>
            </a:r>
            <a:endParaRPr sz="1400" b="1" i="0" u="none" strike="noStrike" cap="none" dirty="0">
              <a:solidFill>
                <a:srgbClr val="000000"/>
              </a:solidFill>
              <a:sym typeface="Arial"/>
            </a:endParaRPr>
          </a:p>
        </p:txBody>
      </p:sp>
      <p:sp>
        <p:nvSpPr>
          <p:cNvPr id="578" name="Google Shape;578;p10"/>
          <p:cNvSpPr txBox="1"/>
          <p:nvPr/>
        </p:nvSpPr>
        <p:spPr>
          <a:xfrm>
            <a:off x="15138" y="1176095"/>
            <a:ext cx="1233003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1" i="0" u="none" strike="noStrike" cap="none" dirty="0">
                <a:solidFill>
                  <a:srgbClr val="3D3C3C"/>
                </a:solidFill>
                <a:latin typeface="Century Gothic"/>
                <a:ea typeface="Century Gothic"/>
                <a:cs typeface="Century Gothic"/>
                <a:sym typeface="Century Gothic"/>
              </a:rPr>
              <a:t>Lies die </a:t>
            </a:r>
            <a:r>
              <a:rPr lang="en-GB" sz="2200" b="1" i="0" u="none" strike="noStrike" cap="none" dirty="0" err="1">
                <a:solidFill>
                  <a:srgbClr val="3D3C3C"/>
                </a:solidFill>
                <a:latin typeface="Century Gothic"/>
                <a:ea typeface="Century Gothic"/>
                <a:cs typeface="Century Gothic"/>
                <a:sym typeface="Century Gothic"/>
              </a:rPr>
              <a:t>ganzen</a:t>
            </a:r>
            <a:r>
              <a:rPr lang="en-GB" sz="2200" b="1" i="0" u="none" strike="noStrike" cap="none" dirty="0">
                <a:solidFill>
                  <a:srgbClr val="3D3C3C"/>
                </a:solidFill>
                <a:latin typeface="Century Gothic"/>
                <a:ea typeface="Century Gothic"/>
                <a:cs typeface="Century Gothic"/>
                <a:sym typeface="Century Gothic"/>
              </a:rPr>
              <a:t> SMS. Wie </a:t>
            </a:r>
            <a:r>
              <a:rPr lang="en-GB" sz="2200" b="1" i="0" u="none" strike="noStrike" cap="none" dirty="0" err="1">
                <a:solidFill>
                  <a:srgbClr val="3D3C3C"/>
                </a:solidFill>
                <a:latin typeface="Century Gothic"/>
                <a:ea typeface="Century Gothic"/>
                <a:cs typeface="Century Gothic"/>
                <a:sym typeface="Century Gothic"/>
              </a:rPr>
              <a:t>heißt</a:t>
            </a:r>
            <a:r>
              <a:rPr lang="en-GB" sz="2200" b="1" i="0" u="none" strike="noStrike" cap="none" dirty="0">
                <a:solidFill>
                  <a:srgbClr val="3D3C3C"/>
                </a:solidFill>
                <a:latin typeface="Century Gothic"/>
                <a:ea typeface="Century Gothic"/>
                <a:cs typeface="Century Gothic"/>
                <a:sym typeface="Century Gothic"/>
              </a:rPr>
              <a:t> das auf </a:t>
            </a:r>
            <a:r>
              <a:rPr lang="en-GB" sz="2200" b="1" i="0" u="none" strike="noStrike" cap="none" dirty="0" err="1">
                <a:solidFill>
                  <a:srgbClr val="3D3C3C"/>
                </a:solidFill>
                <a:latin typeface="Century Gothic"/>
                <a:ea typeface="Century Gothic"/>
                <a:cs typeface="Century Gothic"/>
                <a:sym typeface="Century Gothic"/>
              </a:rPr>
              <a:t>Englisch</a:t>
            </a:r>
            <a:r>
              <a:rPr lang="en-GB" sz="2200" b="1" i="0" u="none" strike="noStrike" cap="none" dirty="0">
                <a:solidFill>
                  <a:srgbClr val="3D3C3C"/>
                </a:solidFill>
                <a:latin typeface="Century Gothic"/>
                <a:ea typeface="Century Gothic"/>
                <a:cs typeface="Century Gothic"/>
                <a:sym typeface="Century Gothic"/>
              </a:rPr>
              <a:t>? Sag </a:t>
            </a:r>
            <a:r>
              <a:rPr lang="en-GB" sz="2200" b="1" i="0" u="none" strike="noStrike" cap="none" dirty="0" err="1">
                <a:solidFill>
                  <a:srgbClr val="3D3C3C"/>
                </a:solidFill>
                <a:latin typeface="Century Gothic"/>
                <a:ea typeface="Century Gothic"/>
                <a:cs typeface="Century Gothic"/>
                <a:sym typeface="Century Gothic"/>
              </a:rPr>
              <a:t>deinem</a:t>
            </a:r>
            <a:r>
              <a:rPr lang="en-GB" sz="2200" b="1" i="0" u="none" strike="noStrike" cap="none" dirty="0">
                <a:solidFill>
                  <a:srgbClr val="3D3C3C"/>
                </a:solidFill>
                <a:latin typeface="Century Gothic"/>
                <a:ea typeface="Century Gothic"/>
                <a:cs typeface="Century Gothic"/>
                <a:sym typeface="Century Gothic"/>
              </a:rPr>
              <a:t> Partner / </a:t>
            </a:r>
            <a:r>
              <a:rPr lang="en-GB" sz="2200" b="1" i="0" u="none" strike="noStrike" cap="none" dirty="0" err="1">
                <a:solidFill>
                  <a:srgbClr val="3D3C3C"/>
                </a:solidFill>
                <a:latin typeface="Century Gothic"/>
                <a:ea typeface="Century Gothic"/>
                <a:cs typeface="Century Gothic"/>
                <a:sym typeface="Century Gothic"/>
              </a:rPr>
              <a:t>deiner</a:t>
            </a:r>
            <a:r>
              <a:rPr lang="en-GB" sz="2200" b="1" i="0" u="none" strike="noStrike" cap="none" dirty="0">
                <a:solidFill>
                  <a:srgbClr val="3D3C3C"/>
                </a:solidFill>
                <a:latin typeface="Century Gothic"/>
                <a:ea typeface="Century Gothic"/>
                <a:cs typeface="Century Gothic"/>
                <a:sym typeface="Century Gothic"/>
              </a:rPr>
              <a:t> </a:t>
            </a:r>
            <a:r>
              <a:rPr lang="en-GB" sz="2200" b="1" i="0" u="none" strike="noStrike" cap="none" dirty="0" err="1">
                <a:solidFill>
                  <a:srgbClr val="3D3C3C"/>
                </a:solidFill>
                <a:latin typeface="Century Gothic"/>
                <a:ea typeface="Century Gothic"/>
                <a:cs typeface="Century Gothic"/>
                <a:sym typeface="Century Gothic"/>
              </a:rPr>
              <a:t>Partnerin</a:t>
            </a:r>
            <a:r>
              <a:rPr lang="en-GB" sz="2200" b="1" i="0" u="none" strike="noStrike" cap="none" dirty="0">
                <a:solidFill>
                  <a:srgbClr val="3D3C3C"/>
                </a:solidFill>
                <a:latin typeface="Century Gothic"/>
                <a:ea typeface="Century Gothic"/>
                <a:cs typeface="Century Gothic"/>
                <a:sym typeface="Century Gothic"/>
              </a:rPr>
              <a:t>.</a:t>
            </a:r>
            <a:endParaRPr sz="1400" b="1" i="0" u="none" strike="noStrike" cap="none" dirty="0">
              <a:solidFill>
                <a:srgbClr val="000000"/>
              </a:solidFill>
              <a:sym typeface="Arial"/>
            </a:endParaRPr>
          </a:p>
        </p:txBody>
      </p:sp>
      <p:sp>
        <p:nvSpPr>
          <p:cNvPr id="579" name="Google Shape;579;p10"/>
          <p:cNvSpPr/>
          <p:nvPr/>
        </p:nvSpPr>
        <p:spPr>
          <a:xfrm>
            <a:off x="130439" y="1734434"/>
            <a:ext cx="2800330" cy="1405850"/>
          </a:xfrm>
          <a:prstGeom prst="wedgeRectCallout">
            <a:avLst>
              <a:gd name="adj1" fmla="val -20833"/>
              <a:gd name="adj2" fmla="val 62500"/>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Hey! Ich warte </a:t>
            </a:r>
            <a:r>
              <a:rPr lang="en-GB" sz="2000" b="1" i="0" u="none" strike="noStrike" cap="none">
                <a:solidFill>
                  <a:srgbClr val="3D3C3C"/>
                </a:solidFill>
                <a:latin typeface="Century Gothic"/>
                <a:ea typeface="Century Gothic"/>
                <a:cs typeface="Century Gothic"/>
                <a:sym typeface="Century Gothic"/>
              </a:rPr>
              <a:t>seit zwei Stunden</a:t>
            </a:r>
            <a:r>
              <a:rPr lang="en-GB" sz="2000" b="0" i="0" u="none" strike="noStrike" cap="none">
                <a:solidFill>
                  <a:srgbClr val="3D3C3C"/>
                </a:solidFill>
                <a:latin typeface="Century Gothic"/>
                <a:ea typeface="Century Gothic"/>
                <a:cs typeface="Century Gothic"/>
                <a:sym typeface="Century Gothic"/>
              </a:rPr>
              <a:t>! Wo bist du denn eigentlich?</a:t>
            </a:r>
            <a:endParaRPr sz="1400" b="0" i="0" u="none" strike="noStrike" cap="none">
              <a:solidFill>
                <a:srgbClr val="000000"/>
              </a:solidFill>
              <a:latin typeface="Arial"/>
              <a:ea typeface="Arial"/>
              <a:cs typeface="Arial"/>
              <a:sym typeface="Arial"/>
            </a:endParaRPr>
          </a:p>
        </p:txBody>
      </p:sp>
      <p:sp>
        <p:nvSpPr>
          <p:cNvPr id="580" name="Google Shape;580;p10"/>
          <p:cNvSpPr/>
          <p:nvPr/>
        </p:nvSpPr>
        <p:spPr>
          <a:xfrm>
            <a:off x="130438" y="3376321"/>
            <a:ext cx="2800330" cy="1004276"/>
          </a:xfrm>
          <a:prstGeom prst="wedgeRectCallout">
            <a:avLst>
              <a:gd name="adj1" fmla="val -20833"/>
              <a:gd name="adj2" fmla="val 62500"/>
            </a:avLst>
          </a:prstGeom>
          <a:solidFill>
            <a:srgbClr val="FFFFFF"/>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Ich bin </a:t>
            </a:r>
            <a:r>
              <a:rPr lang="en-GB" sz="2000" b="1" i="0" u="none" strike="noStrike" cap="none">
                <a:solidFill>
                  <a:srgbClr val="3D3C3C"/>
                </a:solidFill>
                <a:latin typeface="Century Gothic"/>
                <a:ea typeface="Century Gothic"/>
                <a:cs typeface="Century Gothic"/>
                <a:sym typeface="Century Gothic"/>
              </a:rPr>
              <a:t>seit heute morgen </a:t>
            </a:r>
            <a:r>
              <a:rPr lang="en-GB" sz="2000" b="0" i="0" u="none" strike="noStrike" cap="none">
                <a:solidFill>
                  <a:srgbClr val="3D3C3C"/>
                </a:solidFill>
                <a:latin typeface="Century Gothic"/>
                <a:ea typeface="Century Gothic"/>
                <a:cs typeface="Century Gothic"/>
                <a:sym typeface="Century Gothic"/>
              </a:rPr>
              <a:t>in der Bibliothek.</a:t>
            </a:r>
            <a:endParaRPr sz="1400" b="0" i="0" u="none" strike="noStrike" cap="none">
              <a:solidFill>
                <a:srgbClr val="000000"/>
              </a:solidFill>
              <a:latin typeface="Arial"/>
              <a:ea typeface="Arial"/>
              <a:cs typeface="Arial"/>
              <a:sym typeface="Arial"/>
            </a:endParaRPr>
          </a:p>
        </p:txBody>
      </p:sp>
      <p:sp>
        <p:nvSpPr>
          <p:cNvPr id="581" name="Google Shape;581;p10"/>
          <p:cNvSpPr/>
          <p:nvPr/>
        </p:nvSpPr>
        <p:spPr>
          <a:xfrm>
            <a:off x="179504" y="4652550"/>
            <a:ext cx="2794621" cy="1157750"/>
          </a:xfrm>
          <a:prstGeom prst="wedgeRectCallout">
            <a:avLst>
              <a:gd name="adj1" fmla="val -20833"/>
              <a:gd name="adj2" fmla="val 62500"/>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Ach, so lange?! </a:t>
            </a:r>
            <a:r>
              <a:rPr lang="en-GB" sz="2000" b="1" i="0" u="none" strike="noStrike" cap="none">
                <a:solidFill>
                  <a:srgbClr val="3D3C3C"/>
                </a:solidFill>
                <a:latin typeface="Century Gothic"/>
                <a:ea typeface="Century Gothic"/>
                <a:cs typeface="Century Gothic"/>
                <a:sym typeface="Century Gothic"/>
              </a:rPr>
              <a:t>Seit wie lange </a:t>
            </a:r>
            <a:r>
              <a:rPr lang="en-GB" sz="2000" b="0" i="0" u="none" strike="noStrike" cap="none">
                <a:solidFill>
                  <a:srgbClr val="3D3C3C"/>
                </a:solidFill>
                <a:latin typeface="Century Gothic"/>
                <a:ea typeface="Century Gothic"/>
                <a:cs typeface="Century Gothic"/>
                <a:sym typeface="Century Gothic"/>
              </a:rPr>
              <a:t>lernst du schon Polnisch?</a:t>
            </a:r>
            <a:endParaRPr sz="1400" b="0" i="0" u="none" strike="noStrike" cap="none">
              <a:solidFill>
                <a:srgbClr val="000000"/>
              </a:solidFill>
              <a:latin typeface="Arial"/>
              <a:ea typeface="Arial"/>
              <a:cs typeface="Arial"/>
              <a:sym typeface="Arial"/>
            </a:endParaRPr>
          </a:p>
        </p:txBody>
      </p:sp>
      <p:sp>
        <p:nvSpPr>
          <p:cNvPr id="582" name="Google Shape;582;p10"/>
          <p:cNvSpPr/>
          <p:nvPr/>
        </p:nvSpPr>
        <p:spPr>
          <a:xfrm>
            <a:off x="2563818" y="5407534"/>
            <a:ext cx="410307" cy="401573"/>
          </a:xfrm>
          <a:prstGeom prst="rect">
            <a:avLst/>
          </a:prstGeom>
          <a:solidFill>
            <a:srgbClr val="FFFFFF"/>
          </a:solidFill>
          <a:ln w="12700" cap="flat" cmpd="sng">
            <a:solidFill>
              <a:srgbClr val="20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3</a:t>
            </a:r>
            <a:endParaRPr sz="1400" b="0" i="0" u="none" strike="noStrike" cap="none">
              <a:solidFill>
                <a:srgbClr val="000000"/>
              </a:solidFill>
              <a:latin typeface="Arial"/>
              <a:ea typeface="Arial"/>
              <a:cs typeface="Arial"/>
              <a:sym typeface="Arial"/>
            </a:endParaRPr>
          </a:p>
        </p:txBody>
      </p:sp>
      <p:sp>
        <p:nvSpPr>
          <p:cNvPr id="583" name="Google Shape;583;p10"/>
          <p:cNvSpPr/>
          <p:nvPr/>
        </p:nvSpPr>
        <p:spPr>
          <a:xfrm>
            <a:off x="3021459" y="1734434"/>
            <a:ext cx="2800330" cy="1004276"/>
          </a:xfrm>
          <a:prstGeom prst="wedgeRectCallout">
            <a:avLst>
              <a:gd name="adj1" fmla="val -20833"/>
              <a:gd name="adj2" fmla="val 62500"/>
            </a:avLst>
          </a:prstGeom>
          <a:solidFill>
            <a:srgbClr val="FFFFFF"/>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1" i="0" u="none" strike="noStrike" cap="none">
                <a:solidFill>
                  <a:srgbClr val="3D3C3C"/>
                </a:solidFill>
                <a:latin typeface="Century Gothic"/>
                <a:ea typeface="Century Gothic"/>
                <a:cs typeface="Century Gothic"/>
                <a:sym typeface="Century Gothic"/>
              </a:rPr>
              <a:t>Seit März </a:t>
            </a:r>
            <a:r>
              <a:rPr lang="en-GB" sz="2000" b="0" i="0" u="none" strike="noStrike" cap="none">
                <a:solidFill>
                  <a:srgbClr val="3D3C3C"/>
                </a:solidFill>
                <a:latin typeface="Century Gothic"/>
                <a:ea typeface="Century Gothic"/>
                <a:cs typeface="Century Gothic"/>
                <a:sym typeface="Century Gothic"/>
              </a:rPr>
              <a:t>mache ich diesen Kurs. </a:t>
            </a:r>
            <a:endParaRPr sz="1400" b="0" i="0" u="none" strike="noStrike" cap="none">
              <a:solidFill>
                <a:srgbClr val="000000"/>
              </a:solidFill>
              <a:latin typeface="Arial"/>
              <a:ea typeface="Arial"/>
              <a:cs typeface="Arial"/>
              <a:sym typeface="Arial"/>
            </a:endParaRPr>
          </a:p>
        </p:txBody>
      </p:sp>
      <p:sp>
        <p:nvSpPr>
          <p:cNvPr id="584" name="Google Shape;584;p10"/>
          <p:cNvSpPr/>
          <p:nvPr/>
        </p:nvSpPr>
        <p:spPr>
          <a:xfrm>
            <a:off x="3021459" y="3123237"/>
            <a:ext cx="2800330" cy="1069719"/>
          </a:xfrm>
          <a:prstGeom prst="wedgeRectCallout">
            <a:avLst>
              <a:gd name="adj1" fmla="val -20833"/>
              <a:gd name="adj2" fmla="val 62500"/>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Ich habe </a:t>
            </a:r>
            <a:r>
              <a:rPr lang="en-GB" sz="2000" b="1" i="0" u="none" strike="noStrike" cap="none">
                <a:solidFill>
                  <a:srgbClr val="3D3C3C"/>
                </a:solidFill>
                <a:latin typeface="Century Gothic"/>
                <a:ea typeface="Century Gothic"/>
                <a:cs typeface="Century Gothic"/>
                <a:sym typeface="Century Gothic"/>
              </a:rPr>
              <a:t>ein Jahr </a:t>
            </a:r>
            <a:r>
              <a:rPr lang="en-GB" sz="2000" b="0" i="0" u="none" strike="noStrike" cap="none">
                <a:solidFill>
                  <a:srgbClr val="3D3C3C"/>
                </a:solidFill>
                <a:latin typeface="Century Gothic"/>
                <a:ea typeface="Century Gothic"/>
                <a:cs typeface="Century Gothic"/>
                <a:sym typeface="Century Gothic"/>
              </a:rPr>
              <a:t>Chinesisch gelernt. Das war toll.</a:t>
            </a:r>
            <a:endParaRPr sz="1400" b="0" i="0" u="none" strike="noStrike" cap="none">
              <a:solidFill>
                <a:srgbClr val="000000"/>
              </a:solidFill>
              <a:latin typeface="Arial"/>
              <a:ea typeface="Arial"/>
              <a:cs typeface="Arial"/>
              <a:sym typeface="Arial"/>
            </a:endParaRPr>
          </a:p>
        </p:txBody>
      </p:sp>
      <p:sp>
        <p:nvSpPr>
          <p:cNvPr id="585" name="Google Shape;585;p10"/>
          <p:cNvSpPr/>
          <p:nvPr/>
        </p:nvSpPr>
        <p:spPr>
          <a:xfrm>
            <a:off x="3027167" y="4680342"/>
            <a:ext cx="2794621" cy="1345320"/>
          </a:xfrm>
          <a:prstGeom prst="wedgeRectCallout">
            <a:avLst>
              <a:gd name="adj1" fmla="val -20833"/>
              <a:gd name="adj2" fmla="val 62500"/>
            </a:avLst>
          </a:prstGeom>
          <a:solidFill>
            <a:schemeClr val="lt2"/>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err="1">
                <a:solidFill>
                  <a:srgbClr val="3D3C3C"/>
                </a:solidFill>
                <a:latin typeface="Century Gothic"/>
                <a:ea typeface="Century Gothic"/>
                <a:cs typeface="Century Gothic"/>
                <a:sym typeface="Century Gothic"/>
              </a:rPr>
              <a:t>Kennst</a:t>
            </a:r>
            <a:r>
              <a:rPr lang="en-GB" sz="2000" b="0" i="0" u="none" strike="noStrike" cap="none" dirty="0">
                <a:solidFill>
                  <a:srgbClr val="3D3C3C"/>
                </a:solidFill>
                <a:latin typeface="Century Gothic"/>
                <a:ea typeface="Century Gothic"/>
                <a:cs typeface="Century Gothic"/>
                <a:sym typeface="Century Gothic"/>
              </a:rPr>
              <a:t> du Marta? Sie </a:t>
            </a:r>
            <a:r>
              <a:rPr lang="en-GB" sz="2000" b="0" i="0" u="none" strike="noStrike" cap="none" dirty="0" err="1">
                <a:solidFill>
                  <a:srgbClr val="3D3C3C"/>
                </a:solidFill>
                <a:latin typeface="Century Gothic"/>
                <a:ea typeface="Century Gothic"/>
                <a:cs typeface="Century Gothic"/>
                <a:sym typeface="Century Gothic"/>
              </a:rPr>
              <a:t>ist</a:t>
            </a:r>
            <a:r>
              <a:rPr lang="en-GB" sz="2000" b="0" i="0" u="none" strike="noStrike" cap="none" dirty="0">
                <a:solidFill>
                  <a:srgbClr val="3D3C3C"/>
                </a:solidFill>
                <a:latin typeface="Century Gothic"/>
                <a:ea typeface="Century Gothic"/>
                <a:cs typeface="Century Gothic"/>
                <a:sym typeface="Century Gothic"/>
              </a:rPr>
              <a:t> neu an der Schule und </a:t>
            </a:r>
            <a:r>
              <a:rPr lang="en-GB" sz="2000" b="0" i="0" u="none" strike="noStrike" cap="none" dirty="0" err="1">
                <a:solidFill>
                  <a:srgbClr val="3D3C3C"/>
                </a:solidFill>
                <a:latin typeface="Century Gothic"/>
                <a:ea typeface="Century Gothic"/>
                <a:cs typeface="Century Gothic"/>
                <a:sym typeface="Century Gothic"/>
              </a:rPr>
              <a:t>wohnt</a:t>
            </a:r>
            <a:r>
              <a:rPr lang="en-GB" sz="2000" b="0" i="0" u="none" strike="noStrike" cap="none" dirty="0">
                <a:solidFill>
                  <a:srgbClr val="3D3C3C"/>
                </a:solidFill>
                <a:latin typeface="Century Gothic"/>
                <a:ea typeface="Century Gothic"/>
                <a:cs typeface="Century Gothic"/>
                <a:sym typeface="Century Gothic"/>
              </a:rPr>
              <a:t> </a:t>
            </a:r>
            <a:r>
              <a:rPr lang="en-GB" sz="2000" b="1" i="0" u="none" strike="noStrike" cap="none" dirty="0" err="1">
                <a:solidFill>
                  <a:srgbClr val="3D3C3C"/>
                </a:solidFill>
                <a:latin typeface="Century Gothic"/>
                <a:ea typeface="Century Gothic"/>
                <a:cs typeface="Century Gothic"/>
                <a:sym typeface="Century Gothic"/>
              </a:rPr>
              <a:t>seit</a:t>
            </a:r>
            <a:r>
              <a:rPr lang="en-GB" sz="2000" b="1" i="0" u="none" strike="noStrike" cap="none" dirty="0">
                <a:solidFill>
                  <a:srgbClr val="3D3C3C"/>
                </a:solidFill>
                <a:latin typeface="Century Gothic"/>
                <a:ea typeface="Century Gothic"/>
                <a:cs typeface="Century Gothic"/>
                <a:sym typeface="Century Gothic"/>
              </a:rPr>
              <a:t> </a:t>
            </a:r>
            <a:r>
              <a:rPr lang="en-GB" sz="2000" b="1" i="0" u="none" strike="noStrike" cap="none" dirty="0" err="1">
                <a:solidFill>
                  <a:srgbClr val="3D3C3C"/>
                </a:solidFill>
                <a:latin typeface="Century Gothic"/>
                <a:ea typeface="Century Gothic"/>
                <a:cs typeface="Century Gothic"/>
                <a:sym typeface="Century Gothic"/>
              </a:rPr>
              <a:t>drei</a:t>
            </a:r>
            <a:r>
              <a:rPr lang="en-GB" sz="2000" b="1" i="0" u="none" strike="noStrike" cap="none" dirty="0">
                <a:solidFill>
                  <a:srgbClr val="3D3C3C"/>
                </a:solidFill>
                <a:latin typeface="Century Gothic"/>
                <a:ea typeface="Century Gothic"/>
                <a:cs typeface="Century Gothic"/>
                <a:sym typeface="Century Gothic"/>
              </a:rPr>
              <a:t> </a:t>
            </a:r>
            <a:r>
              <a:rPr lang="en-GB" sz="2000" b="1" i="0" u="none" strike="noStrike" cap="none" dirty="0" err="1">
                <a:solidFill>
                  <a:srgbClr val="3D3C3C"/>
                </a:solidFill>
                <a:latin typeface="Century Gothic"/>
                <a:ea typeface="Century Gothic"/>
                <a:cs typeface="Century Gothic"/>
                <a:sym typeface="Century Gothic"/>
              </a:rPr>
              <a:t>Wochen</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hier</a:t>
            </a:r>
            <a:r>
              <a:rPr lang="en-GB" sz="2000" b="0" i="0" u="none" strike="noStrike" cap="none" dirty="0">
                <a:solidFill>
                  <a:srgbClr val="3D3C3C"/>
                </a:solidFill>
                <a:latin typeface="Century Gothic"/>
                <a:ea typeface="Century Gothic"/>
                <a:cs typeface="Century Gothic"/>
                <a:sym typeface="Century Gothic"/>
              </a:rPr>
              <a:t>... </a:t>
            </a:r>
            <a:endParaRPr sz="1400" b="0" i="0" u="none" strike="noStrike" cap="none" dirty="0">
              <a:solidFill>
                <a:srgbClr val="000000"/>
              </a:solidFill>
              <a:latin typeface="Arial"/>
              <a:ea typeface="Arial"/>
              <a:cs typeface="Arial"/>
              <a:sym typeface="Arial"/>
            </a:endParaRPr>
          </a:p>
        </p:txBody>
      </p:sp>
      <p:sp>
        <p:nvSpPr>
          <p:cNvPr id="586" name="Google Shape;586;p10"/>
          <p:cNvSpPr/>
          <p:nvPr/>
        </p:nvSpPr>
        <p:spPr>
          <a:xfrm>
            <a:off x="5411480" y="2342036"/>
            <a:ext cx="410307" cy="401573"/>
          </a:xfrm>
          <a:prstGeom prst="rect">
            <a:avLst/>
          </a:prstGeom>
          <a:solidFill>
            <a:srgbClr val="FFF2CC"/>
          </a:solidFill>
          <a:ln w="12700" cap="flat" cmpd="sng">
            <a:solidFill>
              <a:srgbClr val="20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4</a:t>
            </a:r>
            <a:endParaRPr sz="1400" b="0" i="0" u="none" strike="noStrike" cap="none">
              <a:solidFill>
                <a:srgbClr val="000000"/>
              </a:solidFill>
              <a:latin typeface="Arial"/>
              <a:ea typeface="Arial"/>
              <a:cs typeface="Arial"/>
              <a:sym typeface="Arial"/>
            </a:endParaRPr>
          </a:p>
        </p:txBody>
      </p:sp>
      <p:sp>
        <p:nvSpPr>
          <p:cNvPr id="587" name="Google Shape;587;p10"/>
          <p:cNvSpPr/>
          <p:nvPr/>
        </p:nvSpPr>
        <p:spPr>
          <a:xfrm>
            <a:off x="6062355" y="3090592"/>
            <a:ext cx="2800330" cy="1157750"/>
          </a:xfrm>
          <a:prstGeom prst="wedgeRectCallout">
            <a:avLst>
              <a:gd name="adj1" fmla="val -20833"/>
              <a:gd name="adj2" fmla="val 62500"/>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Ja, aber nur </a:t>
            </a:r>
            <a:r>
              <a:rPr lang="en-GB" sz="2000" b="1" i="0" u="none" strike="noStrike" cap="none">
                <a:solidFill>
                  <a:srgbClr val="3D3C3C"/>
                </a:solidFill>
                <a:latin typeface="Century Gothic"/>
                <a:ea typeface="Century Gothic"/>
                <a:cs typeface="Century Gothic"/>
                <a:sym typeface="Century Gothic"/>
              </a:rPr>
              <a:t>seit gestern</a:t>
            </a:r>
            <a:r>
              <a:rPr lang="en-GB" sz="2000" b="0" i="0" u="none" strike="noStrike" cap="none">
                <a:solidFill>
                  <a:srgbClr val="3D3C3C"/>
                </a:solidFill>
                <a:latin typeface="Century Gothic"/>
                <a:ea typeface="Century Gothic"/>
                <a:cs typeface="Century Gothic"/>
                <a:sym typeface="Century Gothic"/>
              </a:rPr>
              <a:t>...sie ist nett..</a:t>
            </a:r>
            <a:endParaRPr sz="1400" b="0" i="0" u="none" strike="noStrike" cap="none">
              <a:solidFill>
                <a:srgbClr val="000000"/>
              </a:solidFill>
              <a:latin typeface="Arial"/>
              <a:ea typeface="Arial"/>
              <a:cs typeface="Arial"/>
              <a:sym typeface="Arial"/>
            </a:endParaRPr>
          </a:p>
        </p:txBody>
      </p:sp>
      <p:sp>
        <p:nvSpPr>
          <p:cNvPr id="588" name="Google Shape;588;p10"/>
          <p:cNvSpPr/>
          <p:nvPr/>
        </p:nvSpPr>
        <p:spPr>
          <a:xfrm>
            <a:off x="6062355" y="4463354"/>
            <a:ext cx="3102478" cy="1670745"/>
          </a:xfrm>
          <a:prstGeom prst="wedgeRectCallout">
            <a:avLst>
              <a:gd name="adj1" fmla="val -20833"/>
              <a:gd name="adj2" fmla="val 62500"/>
            </a:avLst>
          </a:prstGeom>
          <a:solidFill>
            <a:schemeClr val="lt2"/>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err="1">
                <a:solidFill>
                  <a:srgbClr val="3D3C3C"/>
                </a:solidFill>
                <a:latin typeface="Century Gothic"/>
                <a:ea typeface="Century Gothic"/>
                <a:cs typeface="Century Gothic"/>
                <a:sym typeface="Century Gothic"/>
              </a:rPr>
              <a:t>Eigentlich</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heißt</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sie</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jetzt</a:t>
            </a:r>
            <a:r>
              <a:rPr lang="en-GB" sz="2000" b="0" i="0" u="none" strike="noStrike" cap="none" dirty="0">
                <a:solidFill>
                  <a:srgbClr val="3D3C3C"/>
                </a:solidFill>
                <a:latin typeface="Century Gothic"/>
                <a:ea typeface="Century Gothic"/>
                <a:cs typeface="Century Gothic"/>
                <a:sym typeface="Century Gothic"/>
              </a:rPr>
              <a:t> Martin und </a:t>
            </a:r>
            <a:r>
              <a:rPr lang="en-GB" sz="2000" b="0" i="0" u="none" strike="noStrike" cap="none" dirty="0" err="1">
                <a:solidFill>
                  <a:srgbClr val="3D3C3C"/>
                </a:solidFill>
                <a:latin typeface="Century Gothic"/>
                <a:ea typeface="Century Gothic"/>
                <a:cs typeface="Century Gothic"/>
                <a:sym typeface="Century Gothic"/>
              </a:rPr>
              <a:t>benutzt</a:t>
            </a:r>
            <a:r>
              <a:rPr lang="en-GB" sz="2000" b="0" i="0" u="none" strike="noStrike" cap="none" dirty="0">
                <a:solidFill>
                  <a:srgbClr val="3D3C3C"/>
                </a:solidFill>
                <a:latin typeface="Century Gothic"/>
                <a:ea typeface="Century Gothic"/>
                <a:cs typeface="Century Gothic"/>
                <a:sym typeface="Century Gothic"/>
              </a:rPr>
              <a:t> das </a:t>
            </a:r>
            <a:r>
              <a:rPr lang="en-GB" sz="2000" b="0" i="0" u="none" strike="noStrike" cap="none" dirty="0" err="1">
                <a:solidFill>
                  <a:srgbClr val="3D3C3C"/>
                </a:solidFill>
                <a:latin typeface="Century Gothic"/>
                <a:ea typeface="Century Gothic"/>
                <a:cs typeface="Century Gothic"/>
                <a:sym typeface="Century Gothic"/>
              </a:rPr>
              <a:t>Pronomen</a:t>
            </a:r>
            <a:r>
              <a:rPr lang="en-GB" sz="2000" b="0" i="0" u="none" strike="noStrike" cap="none" dirty="0">
                <a:solidFill>
                  <a:srgbClr val="3D3C3C"/>
                </a:solidFill>
                <a:latin typeface="Century Gothic"/>
                <a:ea typeface="Century Gothic"/>
                <a:cs typeface="Century Gothic"/>
                <a:sym typeface="Century Gothic"/>
              </a:rPr>
              <a:t> ‚they‘. Sie </a:t>
            </a:r>
            <a:r>
              <a:rPr lang="en-GB" sz="2000" b="0" i="0" u="none" strike="noStrike" cap="none" dirty="0" err="1">
                <a:solidFill>
                  <a:srgbClr val="3D3C3C"/>
                </a:solidFill>
                <a:latin typeface="Century Gothic"/>
                <a:ea typeface="Century Gothic"/>
                <a:cs typeface="Century Gothic"/>
                <a:sym typeface="Century Gothic"/>
              </a:rPr>
              <a:t>weiß</a:t>
            </a:r>
            <a:r>
              <a:rPr lang="en-GB" sz="2000" b="0" i="0" u="none" strike="noStrike" cap="none" dirty="0">
                <a:solidFill>
                  <a:srgbClr val="3D3C3C"/>
                </a:solidFill>
                <a:latin typeface="Century Gothic"/>
                <a:ea typeface="Century Gothic"/>
                <a:cs typeface="Century Gothic"/>
                <a:sym typeface="Century Gothic"/>
              </a:rPr>
              <a:t> </a:t>
            </a:r>
            <a:r>
              <a:rPr lang="en-GB" sz="2000" b="1" i="0" u="none" strike="noStrike" cap="none" dirty="0" err="1">
                <a:solidFill>
                  <a:srgbClr val="3D3C3C"/>
                </a:solidFill>
                <a:latin typeface="Century Gothic"/>
                <a:ea typeface="Century Gothic"/>
                <a:cs typeface="Century Gothic"/>
                <a:sym typeface="Century Gothic"/>
              </a:rPr>
              <a:t>seit</a:t>
            </a:r>
            <a:r>
              <a:rPr lang="en-GB" sz="2000" b="1" i="0" u="none" strike="noStrike" cap="none" dirty="0">
                <a:solidFill>
                  <a:srgbClr val="3D3C3C"/>
                </a:solidFill>
                <a:latin typeface="Century Gothic"/>
                <a:ea typeface="Century Gothic"/>
                <a:cs typeface="Century Gothic"/>
                <a:sym typeface="Century Gothic"/>
              </a:rPr>
              <a:t> </a:t>
            </a:r>
            <a:r>
              <a:rPr lang="en-GB" sz="2000" b="1" i="0" u="none" strike="noStrike" cap="none" dirty="0" err="1">
                <a:solidFill>
                  <a:srgbClr val="3D3C3C"/>
                </a:solidFill>
                <a:latin typeface="Century Gothic"/>
                <a:ea typeface="Century Gothic"/>
                <a:cs typeface="Century Gothic"/>
                <a:sym typeface="Century Gothic"/>
              </a:rPr>
              <a:t>einem</a:t>
            </a:r>
            <a:r>
              <a:rPr lang="en-GB" sz="2000" b="1" i="0" u="none" strike="noStrike" cap="none" dirty="0">
                <a:solidFill>
                  <a:srgbClr val="3D3C3C"/>
                </a:solidFill>
                <a:latin typeface="Century Gothic"/>
                <a:ea typeface="Century Gothic"/>
                <a:cs typeface="Century Gothic"/>
                <a:sym typeface="Century Gothic"/>
              </a:rPr>
              <a:t> </a:t>
            </a:r>
            <a:r>
              <a:rPr lang="en-GB" sz="2000" b="1" i="0" u="none" strike="noStrike" cap="none" dirty="0" err="1">
                <a:solidFill>
                  <a:srgbClr val="3D3C3C"/>
                </a:solidFill>
                <a:latin typeface="Century Gothic"/>
                <a:ea typeface="Century Gothic"/>
                <a:cs typeface="Century Gothic"/>
                <a:sym typeface="Century Gothic"/>
              </a:rPr>
              <a:t>Jahr</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dass</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sie</a:t>
            </a:r>
            <a:r>
              <a:rPr lang="en-GB" sz="2000" b="0" i="0" u="none" strike="noStrike" cap="none" dirty="0">
                <a:solidFill>
                  <a:srgbClr val="3D3C3C"/>
                </a:solidFill>
                <a:latin typeface="Century Gothic"/>
                <a:ea typeface="Century Gothic"/>
                <a:cs typeface="Century Gothic"/>
                <a:sym typeface="Century Gothic"/>
              </a:rPr>
              <a:t> trans </a:t>
            </a:r>
            <a:r>
              <a:rPr lang="en-GB" sz="2000" b="0" i="0" u="none" strike="noStrike" cap="none" dirty="0" err="1">
                <a:solidFill>
                  <a:srgbClr val="3D3C3C"/>
                </a:solidFill>
                <a:latin typeface="Century Gothic"/>
                <a:ea typeface="Century Gothic"/>
                <a:cs typeface="Century Gothic"/>
                <a:sym typeface="Century Gothic"/>
              </a:rPr>
              <a:t>ist</a:t>
            </a:r>
            <a:r>
              <a:rPr lang="en-GB" sz="2000" b="0" i="0" u="none" strike="noStrike" cap="none" dirty="0">
                <a:solidFill>
                  <a:srgbClr val="3D3C3C"/>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589" name="Google Shape;589;p10"/>
          <p:cNvSpPr/>
          <p:nvPr/>
        </p:nvSpPr>
        <p:spPr>
          <a:xfrm>
            <a:off x="8452378" y="3849337"/>
            <a:ext cx="410307" cy="401573"/>
          </a:xfrm>
          <a:prstGeom prst="rect">
            <a:avLst/>
          </a:prstGeom>
          <a:solidFill>
            <a:schemeClr val="lt2"/>
          </a:solidFill>
          <a:ln w="12700" cap="flat" cmpd="sng">
            <a:solidFill>
              <a:srgbClr val="20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7</a:t>
            </a:r>
            <a:endParaRPr sz="1400" b="0" i="0" u="none" strike="noStrike" cap="none">
              <a:solidFill>
                <a:srgbClr val="000000"/>
              </a:solidFill>
              <a:latin typeface="Arial"/>
              <a:ea typeface="Arial"/>
              <a:cs typeface="Arial"/>
              <a:sym typeface="Arial"/>
            </a:endParaRPr>
          </a:p>
        </p:txBody>
      </p:sp>
      <p:sp>
        <p:nvSpPr>
          <p:cNvPr id="590" name="Google Shape;590;p10" descr="text box hiding answer"/>
          <p:cNvSpPr txBox="1"/>
          <p:nvPr/>
        </p:nvSpPr>
        <p:spPr>
          <a:xfrm>
            <a:off x="166789" y="1832297"/>
            <a:ext cx="2022438" cy="307777"/>
          </a:xfrm>
          <a:prstGeom prst="rect">
            <a:avLst/>
          </a:prstGeom>
          <a:solidFill>
            <a:srgbClr val="FFF2C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________</a:t>
            </a:r>
            <a:endParaRPr sz="1400" b="0" i="0" u="none" strike="noStrike" cap="none">
              <a:solidFill>
                <a:srgbClr val="000000"/>
              </a:solidFill>
              <a:latin typeface="Arial"/>
              <a:ea typeface="Arial"/>
              <a:cs typeface="Arial"/>
              <a:sym typeface="Arial"/>
            </a:endParaRPr>
          </a:p>
        </p:txBody>
      </p:sp>
      <p:sp>
        <p:nvSpPr>
          <p:cNvPr id="591" name="Google Shape;591;p10" descr="text box hiding answer"/>
          <p:cNvSpPr txBox="1"/>
          <p:nvPr/>
        </p:nvSpPr>
        <p:spPr>
          <a:xfrm>
            <a:off x="406853" y="3406188"/>
            <a:ext cx="896330" cy="307776"/>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a:t>
            </a:r>
            <a:endParaRPr sz="1400" b="0" i="0" u="none" strike="noStrike" cap="none">
              <a:solidFill>
                <a:srgbClr val="000000"/>
              </a:solidFill>
              <a:latin typeface="Arial"/>
              <a:ea typeface="Arial"/>
              <a:cs typeface="Arial"/>
              <a:sym typeface="Arial"/>
            </a:endParaRPr>
          </a:p>
        </p:txBody>
      </p:sp>
      <p:sp>
        <p:nvSpPr>
          <p:cNvPr id="592" name="Google Shape;592;p10" descr="text box hiding answer"/>
          <p:cNvSpPr txBox="1"/>
          <p:nvPr/>
        </p:nvSpPr>
        <p:spPr>
          <a:xfrm>
            <a:off x="1715898" y="3701860"/>
            <a:ext cx="916259" cy="307776"/>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a:t>
            </a:r>
            <a:endParaRPr sz="1400" b="0" i="0" u="none" strike="noStrike" cap="none">
              <a:solidFill>
                <a:srgbClr val="000000"/>
              </a:solidFill>
              <a:latin typeface="Arial"/>
              <a:ea typeface="Arial"/>
              <a:cs typeface="Arial"/>
              <a:sym typeface="Arial"/>
            </a:endParaRPr>
          </a:p>
        </p:txBody>
      </p:sp>
      <p:sp>
        <p:nvSpPr>
          <p:cNvPr id="593" name="Google Shape;593;p10"/>
          <p:cNvSpPr/>
          <p:nvPr/>
        </p:nvSpPr>
        <p:spPr>
          <a:xfrm>
            <a:off x="5411482" y="3791383"/>
            <a:ext cx="410307" cy="401573"/>
          </a:xfrm>
          <a:prstGeom prst="rect">
            <a:avLst/>
          </a:prstGeom>
          <a:solidFill>
            <a:srgbClr val="FFFFFF"/>
          </a:solidFill>
          <a:ln w="12700" cap="flat" cmpd="sng">
            <a:solidFill>
              <a:srgbClr val="20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5</a:t>
            </a:r>
            <a:endParaRPr sz="1400" b="0" i="0" u="none" strike="noStrike" cap="none">
              <a:solidFill>
                <a:srgbClr val="000000"/>
              </a:solidFill>
              <a:latin typeface="Arial"/>
              <a:ea typeface="Arial"/>
              <a:cs typeface="Arial"/>
              <a:sym typeface="Arial"/>
            </a:endParaRPr>
          </a:p>
        </p:txBody>
      </p:sp>
      <p:sp>
        <p:nvSpPr>
          <p:cNvPr id="594" name="Google Shape;594;p10"/>
          <p:cNvSpPr/>
          <p:nvPr/>
        </p:nvSpPr>
        <p:spPr>
          <a:xfrm>
            <a:off x="8754526" y="5732475"/>
            <a:ext cx="410307" cy="401573"/>
          </a:xfrm>
          <a:prstGeom prst="rect">
            <a:avLst/>
          </a:prstGeom>
          <a:solidFill>
            <a:srgbClr val="FFF2CC"/>
          </a:solidFill>
          <a:ln w="12700" cap="flat" cmpd="sng">
            <a:solidFill>
              <a:srgbClr val="20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8</a:t>
            </a:r>
            <a:endParaRPr sz="1400" b="0" i="0" u="none" strike="noStrike" cap="none">
              <a:solidFill>
                <a:srgbClr val="000000"/>
              </a:solidFill>
              <a:latin typeface="Arial"/>
              <a:ea typeface="Arial"/>
              <a:cs typeface="Arial"/>
              <a:sym typeface="Arial"/>
            </a:endParaRPr>
          </a:p>
        </p:txBody>
      </p:sp>
      <p:sp>
        <p:nvSpPr>
          <p:cNvPr id="595" name="Google Shape;595;p10" descr="text box hiding answer"/>
          <p:cNvSpPr txBox="1"/>
          <p:nvPr/>
        </p:nvSpPr>
        <p:spPr>
          <a:xfrm>
            <a:off x="2148641" y="2107674"/>
            <a:ext cx="692578" cy="307777"/>
          </a:xfrm>
          <a:prstGeom prst="rect">
            <a:avLst/>
          </a:prstGeom>
          <a:solidFill>
            <a:srgbClr val="FFF2C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a:t>
            </a:r>
            <a:endParaRPr sz="1400" b="0" i="0" u="none" strike="noStrike" cap="none">
              <a:solidFill>
                <a:srgbClr val="000000"/>
              </a:solidFill>
              <a:latin typeface="Arial"/>
              <a:ea typeface="Arial"/>
              <a:cs typeface="Arial"/>
              <a:sym typeface="Arial"/>
            </a:endParaRPr>
          </a:p>
        </p:txBody>
      </p:sp>
      <p:sp>
        <p:nvSpPr>
          <p:cNvPr id="596" name="Google Shape;596;p10" descr="text box hiding answer"/>
          <p:cNvSpPr txBox="1"/>
          <p:nvPr/>
        </p:nvSpPr>
        <p:spPr>
          <a:xfrm>
            <a:off x="281405" y="2439908"/>
            <a:ext cx="2456028" cy="307777"/>
          </a:xfrm>
          <a:prstGeom prst="rect">
            <a:avLst/>
          </a:prstGeom>
          <a:solidFill>
            <a:srgbClr val="FFF2C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_______________ </a:t>
            </a:r>
            <a:endParaRPr sz="1400" b="0" i="0" u="none" strike="noStrike" cap="none">
              <a:solidFill>
                <a:srgbClr val="000000"/>
              </a:solidFill>
              <a:latin typeface="Arial"/>
              <a:ea typeface="Arial"/>
              <a:cs typeface="Arial"/>
              <a:sym typeface="Arial"/>
            </a:endParaRPr>
          </a:p>
        </p:txBody>
      </p:sp>
      <p:sp>
        <p:nvSpPr>
          <p:cNvPr id="597" name="Google Shape;597;p10"/>
          <p:cNvSpPr/>
          <p:nvPr/>
        </p:nvSpPr>
        <p:spPr>
          <a:xfrm>
            <a:off x="2520462" y="2740302"/>
            <a:ext cx="410307" cy="401573"/>
          </a:xfrm>
          <a:prstGeom prst="rect">
            <a:avLst/>
          </a:prstGeom>
          <a:solidFill>
            <a:srgbClr val="FFFFFF"/>
          </a:solidFill>
          <a:ln w="12700" cap="flat" cmpd="sng">
            <a:solidFill>
              <a:srgbClr val="20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1</a:t>
            </a:r>
            <a:endParaRPr sz="1400" b="0" i="0" u="none" strike="noStrike" cap="none">
              <a:solidFill>
                <a:srgbClr val="000000"/>
              </a:solidFill>
              <a:latin typeface="Arial"/>
              <a:ea typeface="Arial"/>
              <a:cs typeface="Arial"/>
              <a:sym typeface="Arial"/>
            </a:endParaRPr>
          </a:p>
        </p:txBody>
      </p:sp>
      <p:sp>
        <p:nvSpPr>
          <p:cNvPr id="598" name="Google Shape;598;p10" descr="text box hiding answer"/>
          <p:cNvSpPr txBox="1"/>
          <p:nvPr/>
        </p:nvSpPr>
        <p:spPr>
          <a:xfrm>
            <a:off x="782110" y="2796591"/>
            <a:ext cx="1478490" cy="307777"/>
          </a:xfrm>
          <a:prstGeom prst="rect">
            <a:avLst/>
          </a:prstGeom>
          <a:solidFill>
            <a:srgbClr val="FFF2C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a:t>
            </a:r>
            <a:endParaRPr sz="1400" b="0" i="0" u="none" strike="noStrike" cap="none">
              <a:solidFill>
                <a:srgbClr val="000000"/>
              </a:solidFill>
              <a:latin typeface="Arial"/>
              <a:ea typeface="Arial"/>
              <a:cs typeface="Arial"/>
              <a:sym typeface="Arial"/>
            </a:endParaRPr>
          </a:p>
        </p:txBody>
      </p:sp>
      <p:sp>
        <p:nvSpPr>
          <p:cNvPr id="599" name="Google Shape;599;p10"/>
          <p:cNvSpPr/>
          <p:nvPr/>
        </p:nvSpPr>
        <p:spPr>
          <a:xfrm>
            <a:off x="5411480" y="5620043"/>
            <a:ext cx="410307" cy="401573"/>
          </a:xfrm>
          <a:prstGeom prst="rect">
            <a:avLst/>
          </a:prstGeom>
          <a:solidFill>
            <a:srgbClr val="FFF2CC"/>
          </a:solidFill>
          <a:ln w="12700" cap="flat" cmpd="sng">
            <a:solidFill>
              <a:srgbClr val="20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6</a:t>
            </a:r>
            <a:endParaRPr sz="1400" b="0" i="0" u="none" strike="noStrike" cap="none">
              <a:solidFill>
                <a:srgbClr val="000000"/>
              </a:solidFill>
              <a:latin typeface="Arial"/>
              <a:ea typeface="Arial"/>
              <a:cs typeface="Arial"/>
              <a:sym typeface="Arial"/>
            </a:endParaRPr>
          </a:p>
        </p:txBody>
      </p:sp>
      <p:pic>
        <p:nvPicPr>
          <p:cNvPr id="600" name="Google Shape;600;p10" descr="A picture containing text&#10;&#10;Description automatically generated"/>
          <p:cNvPicPr preferRelativeResize="0"/>
          <p:nvPr/>
        </p:nvPicPr>
        <p:blipFill rotWithShape="1">
          <a:blip r:embed="rId6">
            <a:alphaModFix/>
          </a:blip>
          <a:srcRect/>
          <a:stretch/>
        </p:blipFill>
        <p:spPr>
          <a:xfrm>
            <a:off x="7843195" y="1669249"/>
            <a:ext cx="1455183" cy="1084295"/>
          </a:xfrm>
          <a:prstGeom prst="rect">
            <a:avLst/>
          </a:prstGeom>
          <a:noFill/>
          <a:ln>
            <a:noFill/>
          </a:ln>
        </p:spPr>
      </p:pic>
      <p:sp>
        <p:nvSpPr>
          <p:cNvPr id="601" name="Google Shape;601;p10" descr="text box hiding answer"/>
          <p:cNvSpPr txBox="1"/>
          <p:nvPr/>
        </p:nvSpPr>
        <p:spPr>
          <a:xfrm>
            <a:off x="808044" y="4051006"/>
            <a:ext cx="1436271" cy="307777"/>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_________</a:t>
            </a:r>
            <a:endParaRPr sz="1400" b="0" i="0" u="none" strike="noStrike" cap="none">
              <a:solidFill>
                <a:srgbClr val="000000"/>
              </a:solidFill>
              <a:latin typeface="Arial"/>
              <a:ea typeface="Arial"/>
              <a:cs typeface="Arial"/>
              <a:sym typeface="Arial"/>
            </a:endParaRPr>
          </a:p>
        </p:txBody>
      </p:sp>
      <p:sp>
        <p:nvSpPr>
          <p:cNvPr id="602" name="Google Shape;602;p10"/>
          <p:cNvSpPr/>
          <p:nvPr/>
        </p:nvSpPr>
        <p:spPr>
          <a:xfrm>
            <a:off x="2520461" y="3979024"/>
            <a:ext cx="410307" cy="401573"/>
          </a:xfrm>
          <a:prstGeom prst="rect">
            <a:avLst/>
          </a:prstGeom>
          <a:solidFill>
            <a:srgbClr val="FFF2CC"/>
          </a:solidFill>
          <a:ln w="12700" cap="flat" cmpd="sng">
            <a:solidFill>
              <a:srgbClr val="20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2</a:t>
            </a:r>
            <a:endParaRPr sz="1400" b="0" i="0" u="none" strike="noStrike" cap="none">
              <a:solidFill>
                <a:srgbClr val="000000"/>
              </a:solidFill>
              <a:latin typeface="Arial"/>
              <a:ea typeface="Arial"/>
              <a:cs typeface="Arial"/>
              <a:sym typeface="Arial"/>
            </a:endParaRPr>
          </a:p>
        </p:txBody>
      </p:sp>
      <p:sp>
        <p:nvSpPr>
          <p:cNvPr id="604" name="Google Shape;604;p10" descr="text box hiding answer"/>
          <p:cNvSpPr txBox="1"/>
          <p:nvPr/>
        </p:nvSpPr>
        <p:spPr>
          <a:xfrm>
            <a:off x="270808" y="4745218"/>
            <a:ext cx="2022438" cy="307777"/>
          </a:xfrm>
          <a:prstGeom prst="rect">
            <a:avLst/>
          </a:prstGeom>
          <a:solidFill>
            <a:srgbClr val="FFF2C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________</a:t>
            </a:r>
            <a:endParaRPr sz="1400" b="0" i="0" u="none" strike="noStrike" cap="none">
              <a:solidFill>
                <a:srgbClr val="000000"/>
              </a:solidFill>
              <a:latin typeface="Arial"/>
              <a:ea typeface="Arial"/>
              <a:cs typeface="Arial"/>
              <a:sym typeface="Arial"/>
            </a:endParaRPr>
          </a:p>
        </p:txBody>
      </p:sp>
      <p:sp>
        <p:nvSpPr>
          <p:cNvPr id="605" name="Google Shape;605;p10" descr="text box hiding answer"/>
          <p:cNvSpPr txBox="1"/>
          <p:nvPr/>
        </p:nvSpPr>
        <p:spPr>
          <a:xfrm>
            <a:off x="1702783" y="5049825"/>
            <a:ext cx="1138436" cy="307777"/>
          </a:xfrm>
          <a:prstGeom prst="rect">
            <a:avLst/>
          </a:prstGeom>
          <a:solidFill>
            <a:srgbClr val="FFF2C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________</a:t>
            </a:r>
            <a:endParaRPr sz="1400" b="0" i="0" u="none" strike="noStrike" cap="none">
              <a:solidFill>
                <a:srgbClr val="000000"/>
              </a:solidFill>
              <a:latin typeface="Arial"/>
              <a:ea typeface="Arial"/>
              <a:cs typeface="Arial"/>
              <a:sym typeface="Arial"/>
            </a:endParaRPr>
          </a:p>
        </p:txBody>
      </p:sp>
      <p:sp>
        <p:nvSpPr>
          <p:cNvPr id="606" name="Google Shape;606;p10" descr="text box hiding answer"/>
          <p:cNvSpPr txBox="1"/>
          <p:nvPr/>
        </p:nvSpPr>
        <p:spPr>
          <a:xfrm>
            <a:off x="564347" y="5379978"/>
            <a:ext cx="1836490" cy="307777"/>
          </a:xfrm>
          <a:prstGeom prst="rect">
            <a:avLst/>
          </a:prstGeom>
          <a:solidFill>
            <a:srgbClr val="FFF2C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________</a:t>
            </a:r>
            <a:endParaRPr sz="1400" b="0" i="0" u="none" strike="noStrike" cap="none">
              <a:solidFill>
                <a:srgbClr val="000000"/>
              </a:solidFill>
              <a:latin typeface="Arial"/>
              <a:ea typeface="Arial"/>
              <a:cs typeface="Arial"/>
              <a:sym typeface="Arial"/>
            </a:endParaRPr>
          </a:p>
        </p:txBody>
      </p:sp>
      <p:sp>
        <p:nvSpPr>
          <p:cNvPr id="607" name="Google Shape;607;p10" descr="text box hiding answer"/>
          <p:cNvSpPr txBox="1"/>
          <p:nvPr/>
        </p:nvSpPr>
        <p:spPr>
          <a:xfrm>
            <a:off x="4311979" y="1932476"/>
            <a:ext cx="1489523" cy="315293"/>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a:t>
            </a:r>
            <a:endParaRPr sz="1400" b="0" i="0" u="none" strike="noStrike" cap="none">
              <a:solidFill>
                <a:srgbClr val="000000"/>
              </a:solidFill>
              <a:latin typeface="Arial"/>
              <a:ea typeface="Arial"/>
              <a:cs typeface="Arial"/>
              <a:sym typeface="Arial"/>
            </a:endParaRPr>
          </a:p>
        </p:txBody>
      </p:sp>
      <p:sp>
        <p:nvSpPr>
          <p:cNvPr id="608" name="Google Shape;608;p10" descr="text box hiding answer"/>
          <p:cNvSpPr txBox="1"/>
          <p:nvPr/>
        </p:nvSpPr>
        <p:spPr>
          <a:xfrm>
            <a:off x="3605267" y="2247769"/>
            <a:ext cx="1569905" cy="307777"/>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a:t>
            </a:r>
            <a:endParaRPr sz="1400" b="0" i="0" u="none" strike="noStrike" cap="none">
              <a:solidFill>
                <a:srgbClr val="000000"/>
              </a:solidFill>
              <a:latin typeface="Arial"/>
              <a:ea typeface="Arial"/>
              <a:cs typeface="Arial"/>
              <a:sym typeface="Arial"/>
            </a:endParaRPr>
          </a:p>
        </p:txBody>
      </p:sp>
      <p:sp>
        <p:nvSpPr>
          <p:cNvPr id="609" name="Google Shape;609;p10" descr="text box hiding answer"/>
          <p:cNvSpPr txBox="1"/>
          <p:nvPr/>
        </p:nvSpPr>
        <p:spPr>
          <a:xfrm>
            <a:off x="3160039" y="3160069"/>
            <a:ext cx="1296912" cy="305763"/>
          </a:xfrm>
          <a:prstGeom prst="rect">
            <a:avLst/>
          </a:prstGeom>
          <a:solidFill>
            <a:srgbClr val="FFF2C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________</a:t>
            </a:r>
            <a:endParaRPr sz="1400" b="0" i="0" u="none" strike="noStrike" cap="none">
              <a:solidFill>
                <a:srgbClr val="000000"/>
              </a:solidFill>
              <a:latin typeface="Arial"/>
              <a:ea typeface="Arial"/>
              <a:cs typeface="Arial"/>
              <a:sym typeface="Arial"/>
            </a:endParaRPr>
          </a:p>
        </p:txBody>
      </p:sp>
      <p:sp>
        <p:nvSpPr>
          <p:cNvPr id="610" name="Google Shape;610;p10" descr="text box hiding answer"/>
          <p:cNvSpPr txBox="1"/>
          <p:nvPr/>
        </p:nvSpPr>
        <p:spPr>
          <a:xfrm>
            <a:off x="3133940" y="3471988"/>
            <a:ext cx="2667562" cy="307777"/>
          </a:xfrm>
          <a:prstGeom prst="rect">
            <a:avLst/>
          </a:prstGeom>
          <a:solidFill>
            <a:srgbClr val="FFF2C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_________________</a:t>
            </a:r>
            <a:endParaRPr sz="1400" b="0" i="0" u="none" strike="noStrike" cap="none" dirty="0">
              <a:solidFill>
                <a:srgbClr val="000000"/>
              </a:solidFill>
              <a:latin typeface="Arial"/>
              <a:ea typeface="Arial"/>
              <a:cs typeface="Arial"/>
              <a:sym typeface="Arial"/>
            </a:endParaRPr>
          </a:p>
        </p:txBody>
      </p:sp>
      <p:sp>
        <p:nvSpPr>
          <p:cNvPr id="611" name="Google Shape;611;p10" descr="text box hiding answer"/>
          <p:cNvSpPr txBox="1"/>
          <p:nvPr/>
        </p:nvSpPr>
        <p:spPr>
          <a:xfrm>
            <a:off x="3522668" y="3782418"/>
            <a:ext cx="1688589" cy="307777"/>
          </a:xfrm>
          <a:prstGeom prst="rect">
            <a:avLst/>
          </a:prstGeom>
          <a:solidFill>
            <a:srgbClr val="FFF2C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____________</a:t>
            </a:r>
            <a:endParaRPr sz="1400" b="0" i="0" u="none" strike="noStrike" cap="none">
              <a:solidFill>
                <a:srgbClr val="000000"/>
              </a:solidFill>
              <a:latin typeface="Arial"/>
              <a:ea typeface="Arial"/>
              <a:cs typeface="Arial"/>
              <a:sym typeface="Arial"/>
            </a:endParaRPr>
          </a:p>
        </p:txBody>
      </p:sp>
      <p:sp>
        <p:nvSpPr>
          <p:cNvPr id="612" name="Google Shape;612;p10" descr="text box hiding answer"/>
          <p:cNvSpPr txBox="1"/>
          <p:nvPr/>
        </p:nvSpPr>
        <p:spPr>
          <a:xfrm>
            <a:off x="6115298" y="3327467"/>
            <a:ext cx="1532991" cy="307777"/>
          </a:xfrm>
          <a:prstGeom prst="rect">
            <a:avLst/>
          </a:prstGeom>
          <a:solidFill>
            <a:srgbClr val="FFF2C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____________</a:t>
            </a:r>
            <a:endParaRPr sz="1400" b="0" i="0" u="none" strike="noStrike" cap="none">
              <a:solidFill>
                <a:srgbClr val="000000"/>
              </a:solidFill>
              <a:latin typeface="Arial"/>
              <a:ea typeface="Arial"/>
              <a:cs typeface="Arial"/>
              <a:sym typeface="Arial"/>
            </a:endParaRPr>
          </a:p>
        </p:txBody>
      </p:sp>
      <p:sp>
        <p:nvSpPr>
          <p:cNvPr id="613" name="Google Shape;613;p10" descr="text box hiding answer"/>
          <p:cNvSpPr txBox="1"/>
          <p:nvPr/>
        </p:nvSpPr>
        <p:spPr>
          <a:xfrm>
            <a:off x="7240038" y="3652486"/>
            <a:ext cx="1206567" cy="307777"/>
          </a:xfrm>
          <a:prstGeom prst="rect">
            <a:avLst/>
          </a:prstGeom>
          <a:solidFill>
            <a:srgbClr val="FFF2C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_______</a:t>
            </a:r>
            <a:endParaRPr sz="1400" b="0" i="0" u="none" strike="noStrike" cap="none" dirty="0">
              <a:solidFill>
                <a:srgbClr val="000000"/>
              </a:solidFill>
              <a:latin typeface="Arial"/>
              <a:ea typeface="Arial"/>
              <a:cs typeface="Arial"/>
              <a:sym typeface="Arial"/>
            </a:endParaRPr>
          </a:p>
        </p:txBody>
      </p:sp>
      <p:sp>
        <p:nvSpPr>
          <p:cNvPr id="614" name="Google Shape;614;p10" descr="text box hiding answer"/>
          <p:cNvSpPr txBox="1"/>
          <p:nvPr/>
        </p:nvSpPr>
        <p:spPr>
          <a:xfrm>
            <a:off x="3077478" y="4742048"/>
            <a:ext cx="2708731" cy="307777"/>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__________________</a:t>
            </a:r>
            <a:endParaRPr sz="1400" b="0" i="0" u="none" strike="noStrike" cap="none">
              <a:solidFill>
                <a:srgbClr val="000000"/>
              </a:solidFill>
              <a:latin typeface="Arial"/>
              <a:ea typeface="Arial"/>
              <a:cs typeface="Arial"/>
              <a:sym typeface="Arial"/>
            </a:endParaRPr>
          </a:p>
        </p:txBody>
      </p:sp>
      <p:sp>
        <p:nvSpPr>
          <p:cNvPr id="615" name="Google Shape;615;p10" descr="text box hiding answer"/>
          <p:cNvSpPr txBox="1"/>
          <p:nvPr/>
        </p:nvSpPr>
        <p:spPr>
          <a:xfrm>
            <a:off x="3055287" y="5027156"/>
            <a:ext cx="2708731" cy="307777"/>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__________________</a:t>
            </a:r>
            <a:endParaRPr sz="1400" b="0" i="0" u="none" strike="noStrike" cap="none">
              <a:solidFill>
                <a:srgbClr val="000000"/>
              </a:solidFill>
              <a:latin typeface="Arial"/>
              <a:ea typeface="Arial"/>
              <a:cs typeface="Arial"/>
              <a:sym typeface="Arial"/>
            </a:endParaRPr>
          </a:p>
        </p:txBody>
      </p:sp>
      <p:sp>
        <p:nvSpPr>
          <p:cNvPr id="616" name="Google Shape;616;p10" descr="text box hiding answer"/>
          <p:cNvSpPr txBox="1"/>
          <p:nvPr/>
        </p:nvSpPr>
        <p:spPr>
          <a:xfrm>
            <a:off x="3108818" y="5341559"/>
            <a:ext cx="1364208" cy="307777"/>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__________</a:t>
            </a:r>
            <a:endParaRPr sz="1400" b="0" i="0" u="none" strike="noStrike" cap="none" dirty="0">
              <a:solidFill>
                <a:srgbClr val="000000"/>
              </a:solidFill>
              <a:latin typeface="Arial"/>
              <a:ea typeface="Arial"/>
              <a:cs typeface="Arial"/>
              <a:sym typeface="Arial"/>
            </a:endParaRPr>
          </a:p>
        </p:txBody>
      </p:sp>
      <p:sp>
        <p:nvSpPr>
          <p:cNvPr id="618" name="Google Shape;618;p10" descr="text box hiding answer"/>
          <p:cNvSpPr txBox="1"/>
          <p:nvPr/>
        </p:nvSpPr>
        <p:spPr>
          <a:xfrm>
            <a:off x="6125301" y="4531408"/>
            <a:ext cx="2928063" cy="307777"/>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__________________</a:t>
            </a:r>
            <a:endParaRPr sz="1400" b="0" i="0" u="none" strike="noStrike" cap="none">
              <a:solidFill>
                <a:srgbClr val="000000"/>
              </a:solidFill>
              <a:latin typeface="Arial"/>
              <a:ea typeface="Arial"/>
              <a:cs typeface="Arial"/>
              <a:sym typeface="Arial"/>
            </a:endParaRPr>
          </a:p>
        </p:txBody>
      </p:sp>
      <p:sp>
        <p:nvSpPr>
          <p:cNvPr id="619" name="Google Shape;619;p10" descr="text box hiding answer"/>
          <p:cNvSpPr txBox="1"/>
          <p:nvPr/>
        </p:nvSpPr>
        <p:spPr>
          <a:xfrm>
            <a:off x="6125302" y="4808031"/>
            <a:ext cx="2928063" cy="307777"/>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__________________</a:t>
            </a:r>
            <a:endParaRPr sz="1400" b="0" i="0" u="none" strike="noStrike" cap="none" dirty="0">
              <a:solidFill>
                <a:srgbClr val="000000"/>
              </a:solidFill>
              <a:latin typeface="Arial"/>
              <a:ea typeface="Arial"/>
              <a:cs typeface="Arial"/>
              <a:sym typeface="Arial"/>
            </a:endParaRPr>
          </a:p>
        </p:txBody>
      </p:sp>
      <p:sp>
        <p:nvSpPr>
          <p:cNvPr id="620" name="Google Shape;620;p10" descr="text box hiding answer"/>
          <p:cNvSpPr txBox="1"/>
          <p:nvPr/>
        </p:nvSpPr>
        <p:spPr>
          <a:xfrm>
            <a:off x="6134887" y="5106537"/>
            <a:ext cx="2928063" cy="307777"/>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__________________</a:t>
            </a:r>
            <a:endParaRPr sz="1400" b="0" i="0" u="none" strike="noStrike" cap="none" dirty="0">
              <a:solidFill>
                <a:srgbClr val="000000"/>
              </a:solidFill>
              <a:latin typeface="Arial"/>
              <a:ea typeface="Arial"/>
              <a:cs typeface="Arial"/>
              <a:sym typeface="Arial"/>
            </a:endParaRPr>
          </a:p>
        </p:txBody>
      </p:sp>
      <p:sp>
        <p:nvSpPr>
          <p:cNvPr id="621" name="Google Shape;621;p10" descr="text box hiding answer"/>
          <p:cNvSpPr txBox="1"/>
          <p:nvPr/>
        </p:nvSpPr>
        <p:spPr>
          <a:xfrm>
            <a:off x="6070610" y="5413262"/>
            <a:ext cx="659008" cy="307777"/>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___</a:t>
            </a:r>
            <a:endParaRPr sz="1400" b="0" i="0" u="none" strike="noStrike" cap="none" dirty="0">
              <a:solidFill>
                <a:srgbClr val="000000"/>
              </a:solidFill>
              <a:latin typeface="Arial"/>
              <a:ea typeface="Arial"/>
              <a:cs typeface="Arial"/>
              <a:sym typeface="Arial"/>
            </a:endParaRPr>
          </a:p>
        </p:txBody>
      </p:sp>
      <p:sp>
        <p:nvSpPr>
          <p:cNvPr id="622" name="Google Shape;622;p10" descr="text box hiding answer"/>
          <p:cNvSpPr txBox="1"/>
          <p:nvPr/>
        </p:nvSpPr>
        <p:spPr>
          <a:xfrm>
            <a:off x="6125301" y="5721039"/>
            <a:ext cx="2030439" cy="307777"/>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_______________</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90"/>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595"/>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596"/>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598"/>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607"/>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608"/>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591"/>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592"/>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601"/>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604"/>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605"/>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606"/>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609"/>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610"/>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611"/>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614"/>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615"/>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616"/>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612"/>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613"/>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618"/>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620"/>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622"/>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621"/>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6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 grpId="0" animBg="1"/>
      <p:bldP spid="591" grpId="0" animBg="1"/>
      <p:bldP spid="592" grpId="0" animBg="1"/>
      <p:bldP spid="595" grpId="0" animBg="1"/>
      <p:bldP spid="596" grpId="0" animBg="1"/>
      <p:bldP spid="598" grpId="0" animBg="1"/>
      <p:bldP spid="601" grpId="0" animBg="1"/>
      <p:bldP spid="604" grpId="0" animBg="1"/>
      <p:bldP spid="605" grpId="0" animBg="1"/>
      <p:bldP spid="606" grpId="0" animBg="1"/>
      <p:bldP spid="607" grpId="0" animBg="1"/>
      <p:bldP spid="608" grpId="0" animBg="1"/>
      <p:bldP spid="609" grpId="0" animBg="1"/>
      <p:bldP spid="610" grpId="0" animBg="1"/>
      <p:bldP spid="611" grpId="0" animBg="1"/>
      <p:bldP spid="612" grpId="0" animBg="1"/>
      <p:bldP spid="613" grpId="0" animBg="1"/>
      <p:bldP spid="614" grpId="0" animBg="1"/>
      <p:bldP spid="615" grpId="0" animBg="1"/>
      <p:bldP spid="616" grpId="0" animBg="1"/>
      <p:bldP spid="618" grpId="0" animBg="1"/>
      <p:bldP spid="619" grpId="0" animBg="1"/>
      <p:bldP spid="620" grpId="0" animBg="1"/>
      <p:bldP spid="621" grpId="0" animBg="1"/>
      <p:bldP spid="6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11"/>
          <p:cNvSpPr txBox="1">
            <a:spLocks noGrp="1"/>
          </p:cNvSpPr>
          <p:nvPr>
            <p:ph type="title"/>
          </p:nvPr>
        </p:nvSpPr>
        <p:spPr>
          <a:xfrm>
            <a:off x="0" y="213557"/>
            <a:ext cx="633730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800"/>
              <a:buFont typeface="Century Gothic"/>
              <a:buNone/>
            </a:pPr>
            <a:r>
              <a:rPr lang="en-GB" sz="2800"/>
              <a:t>Genderneutrale Sprache [1/2]</a:t>
            </a:r>
            <a:endParaRPr/>
          </a:p>
        </p:txBody>
      </p:sp>
      <p:sp>
        <p:nvSpPr>
          <p:cNvPr id="629" name="Google Shape;629;p11"/>
          <p:cNvSpPr/>
          <p:nvPr/>
        </p:nvSpPr>
        <p:spPr>
          <a:xfrm>
            <a:off x="11057206" y="86962"/>
            <a:ext cx="1064454" cy="349135"/>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lesen</a:t>
            </a:r>
            <a:endParaRPr sz="2000" b="1" i="0" u="none" strike="noStrike" cap="none">
              <a:solidFill>
                <a:schemeClr val="lt1"/>
              </a:solidFill>
              <a:latin typeface="Century Gothic"/>
              <a:ea typeface="Century Gothic"/>
              <a:cs typeface="Century Gothic"/>
              <a:sym typeface="Century Gothic"/>
            </a:endParaRPr>
          </a:p>
        </p:txBody>
      </p:sp>
      <p:sp>
        <p:nvSpPr>
          <p:cNvPr id="630" name="Google Shape;630;p11"/>
          <p:cNvSpPr/>
          <p:nvPr/>
        </p:nvSpPr>
        <p:spPr>
          <a:xfrm>
            <a:off x="6717184" y="2406834"/>
            <a:ext cx="5004916" cy="3803682"/>
          </a:xfrm>
          <a:prstGeom prst="rect">
            <a:avLst/>
          </a:prstGeom>
          <a:solidFill>
            <a:srgbClr val="E3EAFD"/>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631" name="Google Shape;631;p11"/>
          <p:cNvSpPr txBox="1"/>
          <p:nvPr/>
        </p:nvSpPr>
        <p:spPr>
          <a:xfrm>
            <a:off x="101600" y="943544"/>
            <a:ext cx="117475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i="0" u="none" strike="noStrike" cap="none" dirty="0">
                <a:solidFill>
                  <a:schemeClr val="dk1"/>
                </a:solidFill>
                <a:latin typeface="Century Gothic"/>
                <a:ea typeface="Century Gothic"/>
                <a:cs typeface="Century Gothic"/>
                <a:sym typeface="Century Gothic"/>
              </a:rPr>
              <a:t>1. </a:t>
            </a:r>
            <a:r>
              <a:rPr lang="en-GB" sz="2000" b="1" i="0" u="none" strike="noStrike" cap="none" dirty="0">
                <a:solidFill>
                  <a:schemeClr val="dk1"/>
                </a:solidFill>
                <a:latin typeface="Century Gothic"/>
                <a:ea typeface="Century Gothic"/>
                <a:cs typeface="Century Gothic"/>
                <a:sym typeface="Century Gothic"/>
              </a:rPr>
              <a:t>Which of these German words for people are (biological) gender neutral?</a:t>
            </a:r>
            <a:endParaRPr sz="1400" b="1" i="0" u="none" strike="noStrike" cap="none" dirty="0">
              <a:solidFill>
                <a:srgbClr val="000000"/>
              </a:solidFill>
              <a:latin typeface="Arial"/>
              <a:ea typeface="Arial"/>
              <a:cs typeface="Arial"/>
              <a:sym typeface="Arial"/>
            </a:endParaRPr>
          </a:p>
        </p:txBody>
      </p:sp>
      <p:sp>
        <p:nvSpPr>
          <p:cNvPr id="632" name="Google Shape;632;p11"/>
          <p:cNvSpPr txBox="1"/>
          <p:nvPr/>
        </p:nvSpPr>
        <p:spPr>
          <a:xfrm>
            <a:off x="6717184" y="1922263"/>
            <a:ext cx="500491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Ich, du, er, sie, es, wir, ihr, sie, Sie</a:t>
            </a:r>
            <a:endParaRPr sz="1400" b="0" i="0" u="none" strike="noStrike" cap="none">
              <a:solidFill>
                <a:srgbClr val="000000"/>
              </a:solidFill>
              <a:latin typeface="Arial"/>
              <a:ea typeface="Arial"/>
              <a:cs typeface="Arial"/>
              <a:sym typeface="Arial"/>
            </a:endParaRPr>
          </a:p>
        </p:txBody>
      </p:sp>
      <p:sp>
        <p:nvSpPr>
          <p:cNvPr id="633" name="Google Shape;633;p11"/>
          <p:cNvSpPr txBox="1"/>
          <p:nvPr/>
        </p:nvSpPr>
        <p:spPr>
          <a:xfrm>
            <a:off x="101600" y="1933453"/>
            <a:ext cx="661558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i="0" u="none" strike="noStrike" cap="none" dirty="0">
                <a:solidFill>
                  <a:schemeClr val="dk1"/>
                </a:solidFill>
                <a:latin typeface="Century Gothic"/>
                <a:ea typeface="Century Gothic"/>
                <a:cs typeface="Century Gothic"/>
                <a:sym typeface="Century Gothic"/>
              </a:rPr>
              <a:t>2. </a:t>
            </a:r>
            <a:r>
              <a:rPr lang="en-GB" sz="2000" b="1" i="0" u="none" strike="noStrike" cap="none" dirty="0">
                <a:solidFill>
                  <a:schemeClr val="dk1"/>
                </a:solidFill>
                <a:latin typeface="Century Gothic"/>
                <a:ea typeface="Century Gothic"/>
                <a:cs typeface="Century Gothic"/>
                <a:sym typeface="Century Gothic"/>
              </a:rPr>
              <a:t>Which German pronouns are gender neutral?</a:t>
            </a:r>
            <a:endParaRPr sz="1400" b="1" i="0" u="none" strike="noStrike" cap="none" dirty="0">
              <a:solidFill>
                <a:srgbClr val="000000"/>
              </a:solidFill>
              <a:latin typeface="Arial"/>
              <a:ea typeface="Arial"/>
              <a:cs typeface="Arial"/>
              <a:sym typeface="Arial"/>
            </a:endParaRPr>
          </a:p>
        </p:txBody>
      </p:sp>
      <p:sp>
        <p:nvSpPr>
          <p:cNvPr id="634" name="Google Shape;634;p11"/>
          <p:cNvSpPr/>
          <p:nvPr/>
        </p:nvSpPr>
        <p:spPr>
          <a:xfrm>
            <a:off x="191395" y="1444700"/>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Mensch</a:t>
            </a:r>
            <a:endParaRPr sz="1400" b="0" i="0" u="none" strike="noStrike" cap="none">
              <a:solidFill>
                <a:srgbClr val="000000"/>
              </a:solidFill>
              <a:latin typeface="Arial"/>
              <a:ea typeface="Arial"/>
              <a:cs typeface="Arial"/>
              <a:sym typeface="Arial"/>
            </a:endParaRPr>
          </a:p>
        </p:txBody>
      </p:sp>
      <p:sp>
        <p:nvSpPr>
          <p:cNvPr id="635" name="Google Shape;635;p11"/>
          <p:cNvSpPr/>
          <p:nvPr/>
        </p:nvSpPr>
        <p:spPr>
          <a:xfrm>
            <a:off x="1575695" y="1444700"/>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Junge</a:t>
            </a:r>
            <a:endParaRPr sz="2000" b="1" i="0" u="none" strike="noStrike" cap="none">
              <a:solidFill>
                <a:schemeClr val="lt1"/>
              </a:solidFill>
              <a:latin typeface="Century Gothic"/>
              <a:ea typeface="Century Gothic"/>
              <a:cs typeface="Century Gothic"/>
              <a:sym typeface="Century Gothic"/>
            </a:endParaRPr>
          </a:p>
        </p:txBody>
      </p:sp>
      <p:sp>
        <p:nvSpPr>
          <p:cNvPr id="636" name="Google Shape;636;p11"/>
          <p:cNvSpPr/>
          <p:nvPr/>
        </p:nvSpPr>
        <p:spPr>
          <a:xfrm>
            <a:off x="2959995" y="1426064"/>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Herr</a:t>
            </a:r>
            <a:endParaRPr sz="1400" b="0" i="0" u="none" strike="noStrike" cap="none">
              <a:solidFill>
                <a:srgbClr val="000000"/>
              </a:solidFill>
              <a:latin typeface="Arial"/>
              <a:ea typeface="Arial"/>
              <a:cs typeface="Arial"/>
              <a:sym typeface="Arial"/>
            </a:endParaRPr>
          </a:p>
        </p:txBody>
      </p:sp>
      <p:sp>
        <p:nvSpPr>
          <p:cNvPr id="637" name="Google Shape;637;p11"/>
          <p:cNvSpPr/>
          <p:nvPr/>
        </p:nvSpPr>
        <p:spPr>
          <a:xfrm>
            <a:off x="4344295" y="1426063"/>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Person</a:t>
            </a:r>
            <a:endParaRPr sz="1400" b="0" i="0" u="none" strike="noStrike" cap="none">
              <a:solidFill>
                <a:srgbClr val="000000"/>
              </a:solidFill>
              <a:latin typeface="Arial"/>
              <a:ea typeface="Arial"/>
              <a:cs typeface="Arial"/>
              <a:sym typeface="Arial"/>
            </a:endParaRPr>
          </a:p>
        </p:txBody>
      </p:sp>
      <p:sp>
        <p:nvSpPr>
          <p:cNvPr id="639" name="Google Shape;639;p11"/>
          <p:cNvSpPr/>
          <p:nvPr/>
        </p:nvSpPr>
        <p:spPr>
          <a:xfrm>
            <a:off x="5677795" y="1417596"/>
            <a:ext cx="1548505"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Deutscher</a:t>
            </a:r>
            <a:endParaRPr sz="2000" b="1" i="0" u="none" strike="noStrike" cap="none">
              <a:solidFill>
                <a:schemeClr val="lt1"/>
              </a:solidFill>
              <a:latin typeface="Century Gothic"/>
              <a:ea typeface="Century Gothic"/>
              <a:cs typeface="Century Gothic"/>
              <a:sym typeface="Century Gothic"/>
            </a:endParaRPr>
          </a:p>
        </p:txBody>
      </p:sp>
      <p:sp>
        <p:nvSpPr>
          <p:cNvPr id="640" name="Google Shape;640;p11"/>
          <p:cNvSpPr/>
          <p:nvPr/>
        </p:nvSpPr>
        <p:spPr>
          <a:xfrm>
            <a:off x="7405354" y="1417596"/>
            <a:ext cx="1775851"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Engländerin</a:t>
            </a:r>
            <a:endParaRPr sz="2000" b="1" i="0" u="none" strike="noStrike" cap="none">
              <a:solidFill>
                <a:schemeClr val="lt1"/>
              </a:solidFill>
              <a:latin typeface="Century Gothic"/>
              <a:ea typeface="Century Gothic"/>
              <a:cs typeface="Century Gothic"/>
              <a:sym typeface="Century Gothic"/>
            </a:endParaRPr>
          </a:p>
        </p:txBody>
      </p:sp>
      <p:sp>
        <p:nvSpPr>
          <p:cNvPr id="641" name="Google Shape;641;p11"/>
          <p:cNvSpPr/>
          <p:nvPr/>
        </p:nvSpPr>
        <p:spPr>
          <a:xfrm>
            <a:off x="9360262" y="1417596"/>
            <a:ext cx="1260550"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Freunde</a:t>
            </a:r>
            <a:endParaRPr sz="1400" b="0" i="0" u="none" strike="noStrike" cap="none">
              <a:solidFill>
                <a:srgbClr val="000000"/>
              </a:solidFill>
              <a:latin typeface="Arial"/>
              <a:ea typeface="Arial"/>
              <a:cs typeface="Arial"/>
              <a:sym typeface="Arial"/>
            </a:endParaRPr>
          </a:p>
        </p:txBody>
      </p:sp>
      <p:sp>
        <p:nvSpPr>
          <p:cNvPr id="642" name="Google Shape;642;p11"/>
          <p:cNvSpPr txBox="1"/>
          <p:nvPr/>
        </p:nvSpPr>
        <p:spPr>
          <a:xfrm>
            <a:off x="101600" y="2502689"/>
            <a:ext cx="6615584"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entury Gothic"/>
                <a:ea typeface="Century Gothic"/>
                <a:cs typeface="Century Gothic"/>
                <a:sym typeface="Century Gothic"/>
              </a:rPr>
              <a:t>3. Some Germans who speak English well and want to be gender neutral use the pronoun ‘they’ in German, too. </a:t>
            </a:r>
            <a:r>
              <a:rPr lang="en-GB" sz="2000" b="1" i="0" u="none" strike="noStrike" cap="none" dirty="0">
                <a:solidFill>
                  <a:schemeClr val="dk1"/>
                </a:solidFill>
                <a:latin typeface="Century Gothic"/>
                <a:ea typeface="Century Gothic"/>
                <a:cs typeface="Century Gothic"/>
                <a:sym typeface="Century Gothic"/>
              </a:rPr>
              <a:t>What do these sentences mean?</a:t>
            </a:r>
            <a:endParaRPr sz="1400" b="1" i="0" u="none" strike="noStrike" cap="none" dirty="0">
              <a:solidFill>
                <a:srgbClr val="000000"/>
              </a:solidFill>
              <a:latin typeface="Arial"/>
              <a:ea typeface="Arial"/>
              <a:cs typeface="Arial"/>
              <a:sym typeface="Arial"/>
            </a:endParaRPr>
          </a:p>
        </p:txBody>
      </p:sp>
      <p:sp>
        <p:nvSpPr>
          <p:cNvPr id="643" name="Google Shape;643;p11"/>
          <p:cNvSpPr txBox="1"/>
          <p:nvPr/>
        </p:nvSpPr>
        <p:spPr>
          <a:xfrm>
            <a:off x="136088" y="3614207"/>
            <a:ext cx="500491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i</a:t>
            </a:r>
            <a:r>
              <a:rPr lang="en-GB" sz="2000" b="0" i="0" u="none" strike="noStrike" cap="none">
                <a:solidFill>
                  <a:schemeClr val="dk1"/>
                </a:solidFill>
                <a:latin typeface="Century Gothic"/>
                <a:ea typeface="Century Gothic"/>
                <a:cs typeface="Century Gothic"/>
                <a:sym typeface="Century Gothic"/>
              </a:rPr>
              <a:t>. </a:t>
            </a:r>
            <a:r>
              <a:rPr lang="en-GB" sz="2000" b="1" i="0" u="none" strike="noStrike" cap="none">
                <a:solidFill>
                  <a:schemeClr val="dk1"/>
                </a:solidFill>
                <a:latin typeface="Century Gothic"/>
                <a:ea typeface="Century Gothic"/>
                <a:cs typeface="Century Gothic"/>
                <a:sym typeface="Century Gothic"/>
              </a:rPr>
              <a:t>They </a:t>
            </a:r>
            <a:r>
              <a:rPr lang="en-GB" sz="2000" b="0" i="0" u="none" strike="noStrike" cap="none">
                <a:solidFill>
                  <a:schemeClr val="dk1"/>
                </a:solidFill>
                <a:latin typeface="Century Gothic"/>
                <a:ea typeface="Century Gothic"/>
                <a:cs typeface="Century Gothic"/>
                <a:sym typeface="Century Gothic"/>
              </a:rPr>
              <a:t>geht zum Supermarkt.</a:t>
            </a:r>
            <a:br>
              <a:rPr lang="en-GB" sz="2000" b="0" i="0" u="none" strike="noStrike" cap="none">
                <a:solidFill>
                  <a:schemeClr val="dk1"/>
                </a:solidFill>
                <a:latin typeface="Century Gothic"/>
                <a:ea typeface="Century Gothic"/>
                <a:cs typeface="Century Gothic"/>
                <a:sym typeface="Century Gothic"/>
              </a:rPr>
            </a:br>
            <a:r>
              <a:rPr lang="en-GB" sz="2000" b="1" i="0" u="none" strike="noStrike" cap="none">
                <a:solidFill>
                  <a:schemeClr val="dk1"/>
                </a:solidFill>
                <a:latin typeface="Century Gothic"/>
                <a:ea typeface="Century Gothic"/>
                <a:cs typeface="Century Gothic"/>
                <a:sym typeface="Century Gothic"/>
              </a:rPr>
              <a:t>ii</a:t>
            </a:r>
            <a:r>
              <a:rPr lang="en-GB" sz="2000" b="0" i="0" u="none" strike="noStrike" cap="none">
                <a:solidFill>
                  <a:schemeClr val="dk1"/>
                </a:solidFill>
                <a:latin typeface="Century Gothic"/>
                <a:ea typeface="Century Gothic"/>
                <a:cs typeface="Century Gothic"/>
                <a:sym typeface="Century Gothic"/>
              </a:rPr>
              <a:t>. Ich besuche </a:t>
            </a:r>
            <a:r>
              <a:rPr lang="en-GB" sz="2000" b="1" i="0" u="none" strike="noStrike" cap="none">
                <a:solidFill>
                  <a:schemeClr val="dk1"/>
                </a:solidFill>
                <a:latin typeface="Century Gothic"/>
                <a:ea typeface="Century Gothic"/>
                <a:cs typeface="Century Gothic"/>
                <a:sym typeface="Century Gothic"/>
              </a:rPr>
              <a:t>them</a:t>
            </a:r>
            <a:r>
              <a:rPr lang="en-GB" sz="2000" b="0" i="0" u="none" strike="noStrike" cap="none">
                <a:solidFill>
                  <a:schemeClr val="dk1"/>
                </a:solidFill>
                <a:latin typeface="Century Gothic"/>
                <a:ea typeface="Century Gothic"/>
                <a:cs typeface="Century Gothic"/>
                <a:sym typeface="Century Gothic"/>
              </a:rPr>
              <a:t> jede Woche.</a:t>
            </a:r>
            <a:br>
              <a:rPr lang="en-GB" sz="2000" b="0" i="0" u="none" strike="noStrike" cap="none">
                <a:solidFill>
                  <a:schemeClr val="dk1"/>
                </a:solidFill>
                <a:latin typeface="Century Gothic"/>
                <a:ea typeface="Century Gothic"/>
                <a:cs typeface="Century Gothic"/>
                <a:sym typeface="Century Gothic"/>
              </a:rPr>
            </a:br>
            <a:r>
              <a:rPr lang="en-GB" sz="2000" b="1" i="0" u="none" strike="noStrike" cap="none">
                <a:solidFill>
                  <a:schemeClr val="dk1"/>
                </a:solidFill>
                <a:latin typeface="Century Gothic"/>
                <a:ea typeface="Century Gothic"/>
                <a:cs typeface="Century Gothic"/>
                <a:sym typeface="Century Gothic"/>
              </a:rPr>
              <a:t>iii</a:t>
            </a:r>
            <a:r>
              <a:rPr lang="en-GB" sz="2000" b="0" i="0" u="none" strike="noStrike" cap="none">
                <a:solidFill>
                  <a:schemeClr val="dk1"/>
                </a:solidFill>
                <a:latin typeface="Century Gothic"/>
                <a:ea typeface="Century Gothic"/>
                <a:cs typeface="Century Gothic"/>
                <a:sym typeface="Century Gothic"/>
              </a:rPr>
              <a:t>. Ich gebe </a:t>
            </a:r>
            <a:r>
              <a:rPr lang="en-GB" sz="2000" b="1" i="0" u="none" strike="noStrike" cap="none">
                <a:solidFill>
                  <a:schemeClr val="dk1"/>
                </a:solidFill>
                <a:latin typeface="Century Gothic"/>
                <a:ea typeface="Century Gothic"/>
                <a:cs typeface="Century Gothic"/>
                <a:sym typeface="Century Gothic"/>
              </a:rPr>
              <a:t>them</a:t>
            </a:r>
            <a:r>
              <a:rPr lang="en-GB" sz="2000" b="0" i="0" u="none" strike="noStrike" cap="none">
                <a:solidFill>
                  <a:schemeClr val="dk1"/>
                </a:solidFill>
                <a:latin typeface="Century Gothic"/>
                <a:ea typeface="Century Gothic"/>
                <a:cs typeface="Century Gothic"/>
                <a:sym typeface="Century Gothic"/>
              </a:rPr>
              <a:t> ein Buch.</a:t>
            </a:r>
            <a:endParaRPr sz="1400" b="0" i="0" u="none" strike="noStrike" cap="none">
              <a:solidFill>
                <a:srgbClr val="000000"/>
              </a:solidFill>
              <a:latin typeface="Arial"/>
              <a:ea typeface="Arial"/>
              <a:cs typeface="Arial"/>
              <a:sym typeface="Arial"/>
            </a:endParaRPr>
          </a:p>
        </p:txBody>
      </p:sp>
      <p:sp>
        <p:nvSpPr>
          <p:cNvPr id="644" name="Google Shape;644;p11"/>
          <p:cNvSpPr/>
          <p:nvPr/>
        </p:nvSpPr>
        <p:spPr>
          <a:xfrm>
            <a:off x="6777900" y="1933453"/>
            <a:ext cx="448400" cy="388920"/>
          </a:xfrm>
          <a:prstGeom prst="roundRect">
            <a:avLst>
              <a:gd name="adj" fmla="val 16667"/>
            </a:avLst>
          </a:prstGeom>
          <a:solidFill>
            <a:schemeClr val="accen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45" name="Google Shape;645;p11"/>
          <p:cNvSpPr/>
          <p:nvPr/>
        </p:nvSpPr>
        <p:spPr>
          <a:xfrm>
            <a:off x="7272471" y="1933453"/>
            <a:ext cx="448400" cy="388920"/>
          </a:xfrm>
          <a:prstGeom prst="roundRect">
            <a:avLst>
              <a:gd name="adj" fmla="val 16667"/>
            </a:avLst>
          </a:prstGeom>
          <a:solidFill>
            <a:schemeClr val="accen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46" name="Google Shape;646;p11"/>
          <p:cNvSpPr/>
          <p:nvPr/>
        </p:nvSpPr>
        <p:spPr>
          <a:xfrm>
            <a:off x="9013617" y="1933453"/>
            <a:ext cx="448400" cy="388920"/>
          </a:xfrm>
          <a:prstGeom prst="roundRect">
            <a:avLst>
              <a:gd name="adj" fmla="val 16667"/>
            </a:avLst>
          </a:prstGeom>
          <a:solidFill>
            <a:schemeClr val="accen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47" name="Google Shape;647;p11"/>
          <p:cNvSpPr/>
          <p:nvPr/>
        </p:nvSpPr>
        <p:spPr>
          <a:xfrm>
            <a:off x="9504178" y="1922262"/>
            <a:ext cx="448400" cy="388920"/>
          </a:xfrm>
          <a:prstGeom prst="roundRect">
            <a:avLst>
              <a:gd name="adj" fmla="val 16667"/>
            </a:avLst>
          </a:prstGeom>
          <a:solidFill>
            <a:schemeClr val="accen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48" name="Google Shape;648;p11"/>
          <p:cNvSpPr/>
          <p:nvPr/>
        </p:nvSpPr>
        <p:spPr>
          <a:xfrm>
            <a:off x="9994010" y="1922262"/>
            <a:ext cx="448400" cy="388920"/>
          </a:xfrm>
          <a:prstGeom prst="roundRect">
            <a:avLst>
              <a:gd name="adj" fmla="val 16667"/>
            </a:avLst>
          </a:prstGeom>
          <a:solidFill>
            <a:schemeClr val="accen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49" name="Google Shape;649;p11"/>
          <p:cNvSpPr txBox="1"/>
          <p:nvPr/>
        </p:nvSpPr>
        <p:spPr>
          <a:xfrm>
            <a:off x="48304" y="4725725"/>
            <a:ext cx="6615584" cy="16312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entury Gothic"/>
                <a:ea typeface="Century Gothic"/>
                <a:cs typeface="Century Gothic"/>
                <a:sym typeface="Century Gothic"/>
              </a:rPr>
              <a:t>4. There are many other options for gender neutral 3</a:t>
            </a:r>
            <a:r>
              <a:rPr lang="en-GB" sz="2000" b="0" i="0" u="none" strike="noStrike" cap="none" baseline="30000" dirty="0">
                <a:solidFill>
                  <a:schemeClr val="dk1"/>
                </a:solidFill>
                <a:latin typeface="Century Gothic"/>
                <a:ea typeface="Century Gothic"/>
                <a:cs typeface="Century Gothic"/>
                <a:sym typeface="Century Gothic"/>
              </a:rPr>
              <a:t>rd</a:t>
            </a:r>
            <a:r>
              <a:rPr lang="en-GB" sz="2000" b="0" i="0" u="none" strike="noStrike" cap="none" dirty="0">
                <a:solidFill>
                  <a:schemeClr val="dk1"/>
                </a:solidFill>
                <a:latin typeface="Century Gothic"/>
                <a:ea typeface="Century Gothic"/>
                <a:cs typeface="Century Gothic"/>
                <a:sym typeface="Century Gothic"/>
              </a:rPr>
              <a:t> person pronouns, but no widely accepted one. One option is ‘</a:t>
            </a:r>
            <a:r>
              <a:rPr lang="en-GB" sz="2000" b="1" i="0" u="none" strike="noStrike" cap="none" dirty="0" err="1">
                <a:solidFill>
                  <a:schemeClr val="dk1"/>
                </a:solidFill>
                <a:latin typeface="Century Gothic"/>
                <a:ea typeface="Century Gothic"/>
                <a:cs typeface="Century Gothic"/>
                <a:sym typeface="Century Gothic"/>
              </a:rPr>
              <a:t>xier</a:t>
            </a:r>
            <a:r>
              <a:rPr lang="en-GB" sz="2000" b="0" i="0" u="none" strike="noStrike" cap="none" dirty="0">
                <a:solidFill>
                  <a:schemeClr val="dk1"/>
                </a:solidFill>
                <a:latin typeface="Century Gothic"/>
                <a:ea typeface="Century Gothic"/>
                <a:cs typeface="Century Gothic"/>
                <a:sym typeface="Century Gothic"/>
              </a:rPr>
              <a:t>’. It changes form in R2(acc.) and R3(dat.), a bit like ‘er’. </a:t>
            </a:r>
            <a:r>
              <a:rPr lang="en-GB" sz="2000" b="1" i="0" u="none" strike="noStrike" cap="none" dirty="0">
                <a:solidFill>
                  <a:schemeClr val="dk1"/>
                </a:solidFill>
                <a:latin typeface="Century Gothic"/>
                <a:ea typeface="Century Gothic"/>
                <a:cs typeface="Century Gothic"/>
                <a:sym typeface="Century Gothic"/>
              </a:rPr>
              <a:t>Rewrite the sentences above using ‘</a:t>
            </a:r>
            <a:r>
              <a:rPr lang="en-GB" sz="2000" b="1" i="0" u="none" strike="noStrike" cap="none" dirty="0" err="1">
                <a:solidFill>
                  <a:schemeClr val="dk1"/>
                </a:solidFill>
                <a:latin typeface="Century Gothic"/>
                <a:ea typeface="Century Gothic"/>
                <a:cs typeface="Century Gothic"/>
                <a:sym typeface="Century Gothic"/>
              </a:rPr>
              <a:t>sie</a:t>
            </a:r>
            <a:r>
              <a:rPr lang="en-GB" sz="2000" b="1" i="0" u="none" strike="noStrike" cap="none" dirty="0">
                <a:solidFill>
                  <a:schemeClr val="dk1"/>
                </a:solidFill>
                <a:latin typeface="Century Gothic"/>
                <a:ea typeface="Century Gothic"/>
                <a:cs typeface="Century Gothic"/>
                <a:sym typeface="Century Gothic"/>
              </a:rPr>
              <a:t>’, ‘er’ and ‘</a:t>
            </a:r>
            <a:r>
              <a:rPr lang="en-GB" sz="2000" b="1" i="0" u="none" strike="noStrike" cap="none" dirty="0" err="1">
                <a:solidFill>
                  <a:schemeClr val="dk1"/>
                </a:solidFill>
                <a:latin typeface="Century Gothic"/>
                <a:ea typeface="Century Gothic"/>
                <a:cs typeface="Century Gothic"/>
                <a:sym typeface="Century Gothic"/>
              </a:rPr>
              <a:t>xier</a:t>
            </a:r>
            <a:r>
              <a:rPr lang="en-GB" sz="2000" b="1" i="0" u="none" strike="noStrike" cap="none" dirty="0">
                <a:solidFill>
                  <a:schemeClr val="dk1"/>
                </a:solidFill>
                <a:latin typeface="Century Gothic"/>
                <a:ea typeface="Century Gothic"/>
                <a:cs typeface="Century Gothic"/>
                <a:sym typeface="Century Gothic"/>
              </a:rPr>
              <a:t>’.</a:t>
            </a:r>
            <a:endParaRPr sz="1400" b="1" i="0" u="none" strike="noStrike" cap="none" dirty="0">
              <a:solidFill>
                <a:srgbClr val="000000"/>
              </a:solidFill>
              <a:latin typeface="Arial"/>
              <a:ea typeface="Arial"/>
              <a:cs typeface="Arial"/>
              <a:sym typeface="Arial"/>
            </a:endParaRPr>
          </a:p>
        </p:txBody>
      </p:sp>
      <p:sp>
        <p:nvSpPr>
          <p:cNvPr id="650" name="Google Shape;650;p11"/>
          <p:cNvSpPr txBox="1"/>
          <p:nvPr/>
        </p:nvSpPr>
        <p:spPr>
          <a:xfrm>
            <a:off x="6933839" y="5078556"/>
            <a:ext cx="488366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525050"/>
                </a:solidFill>
                <a:latin typeface="Century Gothic"/>
                <a:ea typeface="Century Gothic"/>
                <a:cs typeface="Century Gothic"/>
                <a:sym typeface="Century Gothic"/>
              </a:rPr>
              <a:t>i</a:t>
            </a:r>
            <a:r>
              <a:rPr lang="en-GB" sz="2000" b="0" i="0" u="none" strike="noStrike" cap="none">
                <a:solidFill>
                  <a:srgbClr val="525050"/>
                </a:solidFill>
                <a:latin typeface="Century Gothic"/>
                <a:ea typeface="Century Gothic"/>
                <a:cs typeface="Century Gothic"/>
                <a:sym typeface="Century Gothic"/>
              </a:rPr>
              <a:t>. </a:t>
            </a:r>
            <a:r>
              <a:rPr lang="en-GB" sz="2000" b="1" i="0" u="none" strike="noStrike" cap="none">
                <a:solidFill>
                  <a:srgbClr val="525050"/>
                </a:solidFill>
                <a:latin typeface="Century Gothic"/>
                <a:ea typeface="Century Gothic"/>
                <a:cs typeface="Century Gothic"/>
                <a:sym typeface="Century Gothic"/>
              </a:rPr>
              <a:t>Xier </a:t>
            </a:r>
            <a:r>
              <a:rPr lang="en-GB" sz="2000" b="0" i="0" u="none" strike="noStrike" cap="none">
                <a:solidFill>
                  <a:srgbClr val="525050"/>
                </a:solidFill>
                <a:latin typeface="Century Gothic"/>
                <a:ea typeface="Century Gothic"/>
                <a:cs typeface="Century Gothic"/>
                <a:sym typeface="Century Gothic"/>
              </a:rPr>
              <a:t>geht zum Supermarkt.</a:t>
            </a:r>
            <a:endParaRPr sz="1800" b="0" i="0" u="none" strike="noStrike" cap="none">
              <a:solidFill>
                <a:schemeClr val="dk1"/>
              </a:solidFill>
              <a:latin typeface="Century Gothic"/>
              <a:ea typeface="Century Gothic"/>
              <a:cs typeface="Century Gothic"/>
              <a:sym typeface="Century Gothic"/>
            </a:endParaRPr>
          </a:p>
        </p:txBody>
      </p:sp>
      <p:sp>
        <p:nvSpPr>
          <p:cNvPr id="651" name="Google Shape;651;p11"/>
          <p:cNvSpPr txBox="1"/>
          <p:nvPr/>
        </p:nvSpPr>
        <p:spPr>
          <a:xfrm>
            <a:off x="6868204" y="5428965"/>
            <a:ext cx="488366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525050"/>
                </a:solidFill>
                <a:latin typeface="Century Gothic"/>
                <a:ea typeface="Century Gothic"/>
                <a:cs typeface="Century Gothic"/>
                <a:sym typeface="Century Gothic"/>
              </a:rPr>
              <a:t>ii</a:t>
            </a:r>
            <a:r>
              <a:rPr lang="en-GB" sz="2000" b="0" i="0" u="none" strike="noStrike" cap="none">
                <a:solidFill>
                  <a:srgbClr val="525050"/>
                </a:solidFill>
                <a:latin typeface="Century Gothic"/>
                <a:ea typeface="Century Gothic"/>
                <a:cs typeface="Century Gothic"/>
                <a:sym typeface="Century Gothic"/>
              </a:rPr>
              <a:t>. Ich besuche </a:t>
            </a:r>
            <a:r>
              <a:rPr lang="en-GB" sz="2000" b="1" i="0" u="none" strike="noStrike" cap="none">
                <a:solidFill>
                  <a:srgbClr val="525050"/>
                </a:solidFill>
                <a:latin typeface="Century Gothic"/>
                <a:ea typeface="Century Gothic"/>
                <a:cs typeface="Century Gothic"/>
                <a:sym typeface="Century Gothic"/>
              </a:rPr>
              <a:t>xien</a:t>
            </a:r>
            <a:r>
              <a:rPr lang="en-GB" sz="2000" b="0" i="0" u="none" strike="noStrike" cap="none">
                <a:solidFill>
                  <a:srgbClr val="525050"/>
                </a:solidFill>
                <a:latin typeface="Century Gothic"/>
                <a:ea typeface="Century Gothic"/>
                <a:cs typeface="Century Gothic"/>
                <a:sym typeface="Century Gothic"/>
              </a:rPr>
              <a:t> jede Woche.</a:t>
            </a:r>
            <a:endParaRPr sz="1800" b="0" i="0" u="none" strike="noStrike" cap="none">
              <a:solidFill>
                <a:schemeClr val="dk1"/>
              </a:solidFill>
              <a:latin typeface="Century Gothic"/>
              <a:ea typeface="Century Gothic"/>
              <a:cs typeface="Century Gothic"/>
              <a:sym typeface="Century Gothic"/>
            </a:endParaRPr>
          </a:p>
        </p:txBody>
      </p:sp>
      <p:sp>
        <p:nvSpPr>
          <p:cNvPr id="652" name="Google Shape;652;p11"/>
          <p:cNvSpPr txBox="1"/>
          <p:nvPr/>
        </p:nvSpPr>
        <p:spPr>
          <a:xfrm>
            <a:off x="6838440" y="5786058"/>
            <a:ext cx="488366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525050"/>
                </a:solidFill>
                <a:latin typeface="Century Gothic"/>
                <a:ea typeface="Century Gothic"/>
                <a:cs typeface="Century Gothic"/>
                <a:sym typeface="Century Gothic"/>
              </a:rPr>
              <a:t>iii</a:t>
            </a:r>
            <a:r>
              <a:rPr lang="en-GB" sz="2000" b="0" i="0" u="none" strike="noStrike" cap="none">
                <a:solidFill>
                  <a:srgbClr val="525050"/>
                </a:solidFill>
                <a:latin typeface="Century Gothic"/>
                <a:ea typeface="Century Gothic"/>
                <a:cs typeface="Century Gothic"/>
                <a:sym typeface="Century Gothic"/>
              </a:rPr>
              <a:t>. Ich gebe </a:t>
            </a:r>
            <a:r>
              <a:rPr lang="en-GB" sz="2000" b="1" i="0" u="none" strike="noStrike" cap="none">
                <a:solidFill>
                  <a:srgbClr val="525050"/>
                </a:solidFill>
                <a:latin typeface="Century Gothic"/>
                <a:ea typeface="Century Gothic"/>
                <a:cs typeface="Century Gothic"/>
                <a:sym typeface="Century Gothic"/>
              </a:rPr>
              <a:t>xiem</a:t>
            </a:r>
            <a:r>
              <a:rPr lang="en-GB" sz="2000" b="0" i="0" u="none" strike="noStrike" cap="none">
                <a:solidFill>
                  <a:srgbClr val="525050"/>
                </a:solidFill>
                <a:latin typeface="Century Gothic"/>
                <a:ea typeface="Century Gothic"/>
                <a:cs typeface="Century Gothic"/>
                <a:sym typeface="Century Gothic"/>
              </a:rPr>
              <a:t> ein Buch.</a:t>
            </a:r>
            <a:endParaRPr sz="1800" b="0" i="0" u="none" strike="noStrike" cap="none">
              <a:solidFill>
                <a:schemeClr val="dk1"/>
              </a:solidFill>
              <a:latin typeface="Century Gothic"/>
              <a:ea typeface="Century Gothic"/>
              <a:cs typeface="Century Gothic"/>
              <a:sym typeface="Century Gothic"/>
            </a:endParaRPr>
          </a:p>
        </p:txBody>
      </p:sp>
      <p:sp>
        <p:nvSpPr>
          <p:cNvPr id="653" name="Google Shape;653;p11"/>
          <p:cNvSpPr txBox="1"/>
          <p:nvPr/>
        </p:nvSpPr>
        <p:spPr>
          <a:xfrm>
            <a:off x="6838440" y="2435028"/>
            <a:ext cx="488366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525050"/>
                </a:solidFill>
                <a:latin typeface="Century Gothic"/>
                <a:ea typeface="Century Gothic"/>
                <a:cs typeface="Century Gothic"/>
                <a:sym typeface="Century Gothic"/>
              </a:rPr>
              <a:t>i</a:t>
            </a:r>
            <a:r>
              <a:rPr lang="en-GB" sz="2000" b="0" i="0" u="none" strike="noStrike" cap="none">
                <a:solidFill>
                  <a:srgbClr val="525050"/>
                </a:solidFill>
                <a:latin typeface="Century Gothic"/>
                <a:ea typeface="Century Gothic"/>
                <a:cs typeface="Century Gothic"/>
                <a:sym typeface="Century Gothic"/>
              </a:rPr>
              <a:t>. </a:t>
            </a:r>
            <a:r>
              <a:rPr lang="en-GB" sz="2000" b="1" i="0" u="none" strike="noStrike" cap="none">
                <a:solidFill>
                  <a:srgbClr val="525050"/>
                </a:solidFill>
                <a:latin typeface="Century Gothic"/>
                <a:ea typeface="Century Gothic"/>
                <a:cs typeface="Century Gothic"/>
                <a:sym typeface="Century Gothic"/>
              </a:rPr>
              <a:t>Sie </a:t>
            </a:r>
            <a:r>
              <a:rPr lang="en-GB" sz="2000" b="0" i="0" u="none" strike="noStrike" cap="none">
                <a:solidFill>
                  <a:srgbClr val="525050"/>
                </a:solidFill>
                <a:latin typeface="Century Gothic"/>
                <a:ea typeface="Century Gothic"/>
                <a:cs typeface="Century Gothic"/>
                <a:sym typeface="Century Gothic"/>
              </a:rPr>
              <a:t>geht zum Supermarkt.</a:t>
            </a:r>
            <a:endParaRPr sz="1800" b="0" i="0" u="none" strike="noStrike" cap="none">
              <a:solidFill>
                <a:schemeClr val="dk1"/>
              </a:solidFill>
              <a:latin typeface="Century Gothic"/>
              <a:ea typeface="Century Gothic"/>
              <a:cs typeface="Century Gothic"/>
              <a:sym typeface="Century Gothic"/>
            </a:endParaRPr>
          </a:p>
        </p:txBody>
      </p:sp>
      <p:sp>
        <p:nvSpPr>
          <p:cNvPr id="654" name="Google Shape;654;p11"/>
          <p:cNvSpPr txBox="1"/>
          <p:nvPr/>
        </p:nvSpPr>
        <p:spPr>
          <a:xfrm>
            <a:off x="6772805" y="2785437"/>
            <a:ext cx="488366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525050"/>
                </a:solidFill>
                <a:latin typeface="Century Gothic"/>
                <a:ea typeface="Century Gothic"/>
                <a:cs typeface="Century Gothic"/>
                <a:sym typeface="Century Gothic"/>
              </a:rPr>
              <a:t>ii</a:t>
            </a:r>
            <a:r>
              <a:rPr lang="en-GB" sz="2000" b="0" i="0" u="none" strike="noStrike" cap="none">
                <a:solidFill>
                  <a:srgbClr val="525050"/>
                </a:solidFill>
                <a:latin typeface="Century Gothic"/>
                <a:ea typeface="Century Gothic"/>
                <a:cs typeface="Century Gothic"/>
                <a:sym typeface="Century Gothic"/>
              </a:rPr>
              <a:t>. Ich besuche </a:t>
            </a:r>
            <a:r>
              <a:rPr lang="en-GB" sz="2000" b="1" i="0" u="none" strike="noStrike" cap="none">
                <a:solidFill>
                  <a:srgbClr val="525050"/>
                </a:solidFill>
                <a:latin typeface="Century Gothic"/>
                <a:ea typeface="Century Gothic"/>
                <a:cs typeface="Century Gothic"/>
                <a:sym typeface="Century Gothic"/>
              </a:rPr>
              <a:t>sie</a:t>
            </a:r>
            <a:r>
              <a:rPr lang="en-GB" sz="2000" b="0" i="0" u="none" strike="noStrike" cap="none">
                <a:solidFill>
                  <a:srgbClr val="525050"/>
                </a:solidFill>
                <a:latin typeface="Century Gothic"/>
                <a:ea typeface="Century Gothic"/>
                <a:cs typeface="Century Gothic"/>
                <a:sym typeface="Century Gothic"/>
              </a:rPr>
              <a:t> jede Woche.</a:t>
            </a:r>
            <a:endParaRPr sz="1800" b="0" i="0" u="none" strike="noStrike" cap="none">
              <a:solidFill>
                <a:schemeClr val="dk1"/>
              </a:solidFill>
              <a:latin typeface="Century Gothic"/>
              <a:ea typeface="Century Gothic"/>
              <a:cs typeface="Century Gothic"/>
              <a:sym typeface="Century Gothic"/>
            </a:endParaRPr>
          </a:p>
        </p:txBody>
      </p:sp>
      <p:sp>
        <p:nvSpPr>
          <p:cNvPr id="655" name="Google Shape;655;p11"/>
          <p:cNvSpPr txBox="1"/>
          <p:nvPr/>
        </p:nvSpPr>
        <p:spPr>
          <a:xfrm>
            <a:off x="6743041" y="3142530"/>
            <a:ext cx="488366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525050"/>
                </a:solidFill>
                <a:latin typeface="Century Gothic"/>
                <a:ea typeface="Century Gothic"/>
                <a:cs typeface="Century Gothic"/>
                <a:sym typeface="Century Gothic"/>
              </a:rPr>
              <a:t>iii</a:t>
            </a:r>
            <a:r>
              <a:rPr lang="en-GB" sz="2000" b="0" i="0" u="none" strike="noStrike" cap="none">
                <a:solidFill>
                  <a:srgbClr val="525050"/>
                </a:solidFill>
                <a:latin typeface="Century Gothic"/>
                <a:ea typeface="Century Gothic"/>
                <a:cs typeface="Century Gothic"/>
                <a:sym typeface="Century Gothic"/>
              </a:rPr>
              <a:t>. Ich gebe </a:t>
            </a:r>
            <a:r>
              <a:rPr lang="en-GB" sz="2000" b="1" i="0" u="none" strike="noStrike" cap="none">
                <a:solidFill>
                  <a:srgbClr val="525050"/>
                </a:solidFill>
                <a:latin typeface="Century Gothic"/>
                <a:ea typeface="Century Gothic"/>
                <a:cs typeface="Century Gothic"/>
                <a:sym typeface="Century Gothic"/>
              </a:rPr>
              <a:t>ihr</a:t>
            </a:r>
            <a:r>
              <a:rPr lang="en-GB" sz="2000" b="0" i="0" u="none" strike="noStrike" cap="none">
                <a:solidFill>
                  <a:srgbClr val="525050"/>
                </a:solidFill>
                <a:latin typeface="Century Gothic"/>
                <a:ea typeface="Century Gothic"/>
                <a:cs typeface="Century Gothic"/>
                <a:sym typeface="Century Gothic"/>
              </a:rPr>
              <a:t> ein Buch.</a:t>
            </a:r>
            <a:endParaRPr sz="1800" b="0" i="0" u="none" strike="noStrike" cap="none">
              <a:solidFill>
                <a:schemeClr val="dk1"/>
              </a:solidFill>
              <a:latin typeface="Century Gothic"/>
              <a:ea typeface="Century Gothic"/>
              <a:cs typeface="Century Gothic"/>
              <a:sym typeface="Century Gothic"/>
            </a:endParaRPr>
          </a:p>
        </p:txBody>
      </p:sp>
      <p:sp>
        <p:nvSpPr>
          <p:cNvPr id="656" name="Google Shape;656;p11"/>
          <p:cNvSpPr txBox="1"/>
          <p:nvPr/>
        </p:nvSpPr>
        <p:spPr>
          <a:xfrm>
            <a:off x="6868204" y="3669424"/>
            <a:ext cx="488366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525050"/>
                </a:solidFill>
                <a:latin typeface="Century Gothic"/>
                <a:ea typeface="Century Gothic"/>
                <a:cs typeface="Century Gothic"/>
                <a:sym typeface="Century Gothic"/>
              </a:rPr>
              <a:t>i</a:t>
            </a:r>
            <a:r>
              <a:rPr lang="en-GB" sz="2000" b="0" i="0" u="none" strike="noStrike" cap="none">
                <a:solidFill>
                  <a:srgbClr val="525050"/>
                </a:solidFill>
                <a:latin typeface="Century Gothic"/>
                <a:ea typeface="Century Gothic"/>
                <a:cs typeface="Century Gothic"/>
                <a:sym typeface="Century Gothic"/>
              </a:rPr>
              <a:t>. </a:t>
            </a:r>
            <a:r>
              <a:rPr lang="en-GB" sz="2000" b="1" i="0" u="none" strike="noStrike" cap="none">
                <a:solidFill>
                  <a:srgbClr val="525050"/>
                </a:solidFill>
                <a:latin typeface="Century Gothic"/>
                <a:ea typeface="Century Gothic"/>
                <a:cs typeface="Century Gothic"/>
                <a:sym typeface="Century Gothic"/>
              </a:rPr>
              <a:t>Er </a:t>
            </a:r>
            <a:r>
              <a:rPr lang="en-GB" sz="2000" b="0" i="0" u="none" strike="noStrike" cap="none">
                <a:solidFill>
                  <a:srgbClr val="525050"/>
                </a:solidFill>
                <a:latin typeface="Century Gothic"/>
                <a:ea typeface="Century Gothic"/>
                <a:cs typeface="Century Gothic"/>
                <a:sym typeface="Century Gothic"/>
              </a:rPr>
              <a:t>geht zum Supermarkt.</a:t>
            </a:r>
            <a:endParaRPr sz="1800" b="0" i="0" u="none" strike="noStrike" cap="none">
              <a:solidFill>
                <a:schemeClr val="dk1"/>
              </a:solidFill>
              <a:latin typeface="Century Gothic"/>
              <a:ea typeface="Century Gothic"/>
              <a:cs typeface="Century Gothic"/>
              <a:sym typeface="Century Gothic"/>
            </a:endParaRPr>
          </a:p>
        </p:txBody>
      </p:sp>
      <p:sp>
        <p:nvSpPr>
          <p:cNvPr id="657" name="Google Shape;657;p11"/>
          <p:cNvSpPr txBox="1"/>
          <p:nvPr/>
        </p:nvSpPr>
        <p:spPr>
          <a:xfrm>
            <a:off x="6802569" y="4019833"/>
            <a:ext cx="488366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525050"/>
                </a:solidFill>
                <a:latin typeface="Century Gothic"/>
                <a:ea typeface="Century Gothic"/>
                <a:cs typeface="Century Gothic"/>
                <a:sym typeface="Century Gothic"/>
              </a:rPr>
              <a:t>ii</a:t>
            </a:r>
            <a:r>
              <a:rPr lang="en-GB" sz="2000" b="0" i="0" u="none" strike="noStrike" cap="none">
                <a:solidFill>
                  <a:srgbClr val="525050"/>
                </a:solidFill>
                <a:latin typeface="Century Gothic"/>
                <a:ea typeface="Century Gothic"/>
                <a:cs typeface="Century Gothic"/>
                <a:sym typeface="Century Gothic"/>
              </a:rPr>
              <a:t>. Ich besuche </a:t>
            </a:r>
            <a:r>
              <a:rPr lang="en-GB" sz="2000" b="1" i="0" u="none" strike="noStrike" cap="none">
                <a:solidFill>
                  <a:srgbClr val="525050"/>
                </a:solidFill>
                <a:latin typeface="Century Gothic"/>
                <a:ea typeface="Century Gothic"/>
                <a:cs typeface="Century Gothic"/>
                <a:sym typeface="Century Gothic"/>
              </a:rPr>
              <a:t>ihn</a:t>
            </a:r>
            <a:r>
              <a:rPr lang="en-GB" sz="2000" b="0" i="0" u="none" strike="noStrike" cap="none">
                <a:solidFill>
                  <a:srgbClr val="525050"/>
                </a:solidFill>
                <a:latin typeface="Century Gothic"/>
                <a:ea typeface="Century Gothic"/>
                <a:cs typeface="Century Gothic"/>
                <a:sym typeface="Century Gothic"/>
              </a:rPr>
              <a:t> jede Woche.</a:t>
            </a:r>
            <a:endParaRPr sz="1800" b="0" i="0" u="none" strike="noStrike" cap="none">
              <a:solidFill>
                <a:schemeClr val="dk1"/>
              </a:solidFill>
              <a:latin typeface="Century Gothic"/>
              <a:ea typeface="Century Gothic"/>
              <a:cs typeface="Century Gothic"/>
              <a:sym typeface="Century Gothic"/>
            </a:endParaRPr>
          </a:p>
        </p:txBody>
      </p:sp>
      <p:sp>
        <p:nvSpPr>
          <p:cNvPr id="658" name="Google Shape;658;p11"/>
          <p:cNvSpPr txBox="1"/>
          <p:nvPr/>
        </p:nvSpPr>
        <p:spPr>
          <a:xfrm>
            <a:off x="6772805" y="4376926"/>
            <a:ext cx="488366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525050"/>
                </a:solidFill>
                <a:latin typeface="Century Gothic"/>
                <a:ea typeface="Century Gothic"/>
                <a:cs typeface="Century Gothic"/>
                <a:sym typeface="Century Gothic"/>
              </a:rPr>
              <a:t>iii</a:t>
            </a:r>
            <a:r>
              <a:rPr lang="en-GB" sz="2000" b="0" i="0" u="none" strike="noStrike" cap="none">
                <a:solidFill>
                  <a:srgbClr val="525050"/>
                </a:solidFill>
                <a:latin typeface="Century Gothic"/>
                <a:ea typeface="Century Gothic"/>
                <a:cs typeface="Century Gothic"/>
                <a:sym typeface="Century Gothic"/>
              </a:rPr>
              <a:t>. Ich gebe </a:t>
            </a:r>
            <a:r>
              <a:rPr lang="en-GB" sz="2000" b="1" i="0" u="none" strike="noStrike" cap="none">
                <a:solidFill>
                  <a:srgbClr val="525050"/>
                </a:solidFill>
                <a:latin typeface="Century Gothic"/>
                <a:ea typeface="Century Gothic"/>
                <a:cs typeface="Century Gothic"/>
                <a:sym typeface="Century Gothic"/>
              </a:rPr>
              <a:t>ihm</a:t>
            </a:r>
            <a:r>
              <a:rPr lang="en-GB" sz="2000" b="0" i="0" u="none" strike="noStrike" cap="none">
                <a:solidFill>
                  <a:srgbClr val="525050"/>
                </a:solidFill>
                <a:latin typeface="Century Gothic"/>
                <a:ea typeface="Century Gothic"/>
                <a:cs typeface="Century Gothic"/>
                <a:sym typeface="Century Gothic"/>
              </a:rPr>
              <a:t> ein Buch.</a:t>
            </a:r>
            <a:endParaRPr sz="1800" b="0" i="0" u="none" strike="noStrike" cap="none">
              <a:solidFill>
                <a:schemeClr val="dk1"/>
              </a:solidFill>
              <a:latin typeface="Century Gothic"/>
              <a:ea typeface="Century Gothic"/>
              <a:cs typeface="Century Gothic"/>
              <a:sym typeface="Century Gothic"/>
            </a:endParaRPr>
          </a:p>
        </p:txBody>
      </p:sp>
      <p:sp>
        <p:nvSpPr>
          <p:cNvPr id="659" name="Google Shape;659;p11"/>
          <p:cNvSpPr/>
          <p:nvPr/>
        </p:nvSpPr>
        <p:spPr>
          <a:xfrm>
            <a:off x="6868204" y="37329"/>
            <a:ext cx="4036602" cy="874420"/>
          </a:xfrm>
          <a:prstGeom prst="wedgeRoundRectCallout">
            <a:avLst>
              <a:gd name="adj1" fmla="val -70237"/>
              <a:gd name="adj2" fmla="val 36357"/>
              <a:gd name="adj3" fmla="val 16667"/>
            </a:avLst>
          </a:prstGeom>
          <a:solidFill>
            <a:schemeClr val="accent1"/>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entury Gothic"/>
                <a:ea typeface="Century Gothic"/>
                <a:cs typeface="Century Gothic"/>
                <a:sym typeface="Century Gothic"/>
              </a:rPr>
              <a:t>The word ‘Gender’ in German can be pronounced with hard [g] OR soft [g], as in English.</a:t>
            </a:r>
            <a:endParaRPr sz="1400" b="0" i="0" u="none" strike="noStrike" cap="none">
              <a:solidFill>
                <a:srgbClr val="000000"/>
              </a:solidFill>
              <a:latin typeface="Arial"/>
              <a:ea typeface="Arial"/>
              <a:cs typeface="Arial"/>
              <a:sym typeface="Arial"/>
            </a:endParaRPr>
          </a:p>
        </p:txBody>
      </p:sp>
      <p:sp>
        <p:nvSpPr>
          <p:cNvPr id="660" name="Google Shape;660;p11"/>
          <p:cNvSpPr/>
          <p:nvPr/>
        </p:nvSpPr>
        <p:spPr>
          <a:xfrm>
            <a:off x="10456406" y="1933498"/>
            <a:ext cx="448400" cy="388920"/>
          </a:xfrm>
          <a:prstGeom prst="roundRect">
            <a:avLst>
              <a:gd name="adj" fmla="val 16667"/>
            </a:avLst>
          </a:prstGeom>
          <a:solidFill>
            <a:schemeClr val="accen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61" name="Google Shape;661;p11">
            <a:hlinkClick r:id="" action="ppaction://noaction">
              <a:snd r:embed="rId4" name="10.1.1.3 slide 10 1.wav"/>
            </a:hlinkClick>
          </p:cNvPr>
          <p:cNvSpPr/>
          <p:nvPr/>
        </p:nvSpPr>
        <p:spPr>
          <a:xfrm>
            <a:off x="11151220" y="5078556"/>
            <a:ext cx="367990" cy="326061"/>
          </a:xfrm>
          <a:custGeom>
            <a:avLst/>
            <a:gdLst/>
            <a:ahLst/>
            <a:cxnLst/>
            <a:rect l="l" t="t" r="r" b="b"/>
            <a:pathLst>
              <a:path w="120000" h="120000" extrusionOk="0">
                <a:moveTo>
                  <a:pt x="0" y="0"/>
                </a:moveTo>
                <a:lnTo>
                  <a:pt x="120000" y="0"/>
                </a:lnTo>
                <a:lnTo>
                  <a:pt x="120000" y="120000"/>
                </a:lnTo>
                <a:lnTo>
                  <a:pt x="0" y="120000"/>
                </a:lnTo>
                <a:close/>
                <a:moveTo>
                  <a:pt x="99873" y="60000"/>
                </a:moveTo>
                <a:lnTo>
                  <a:pt x="20127" y="15000"/>
                </a:lnTo>
                <a:lnTo>
                  <a:pt x="20127" y="105000"/>
                </a:lnTo>
                <a:close/>
              </a:path>
              <a:path w="120000" h="120000" fill="darken" extrusionOk="0">
                <a:moveTo>
                  <a:pt x="99873" y="60000"/>
                </a:moveTo>
                <a:lnTo>
                  <a:pt x="20127" y="15000"/>
                </a:lnTo>
                <a:lnTo>
                  <a:pt x="20127" y="105000"/>
                </a:lnTo>
                <a:close/>
              </a:path>
              <a:path w="120000" h="120000" fill="none" extrusionOk="0">
                <a:moveTo>
                  <a:pt x="99873" y="60000"/>
                </a:moveTo>
                <a:lnTo>
                  <a:pt x="20127" y="105000"/>
                </a:lnTo>
                <a:lnTo>
                  <a:pt x="20127" y="15000"/>
                </a:lnTo>
                <a:close/>
              </a:path>
              <a:path w="120000" h="120000" fill="none" extrusionOk="0">
                <a:moveTo>
                  <a:pt x="0" y="0"/>
                </a:moveTo>
                <a:lnTo>
                  <a:pt x="120000" y="0"/>
                </a:lnTo>
                <a:lnTo>
                  <a:pt x="120000" y="120000"/>
                </a:lnTo>
                <a:lnTo>
                  <a:pt x="0" y="120000"/>
                </a:lnTo>
                <a:close/>
              </a:path>
            </a:pathLst>
          </a:custGeom>
          <a:solidFill>
            <a:schemeClr val="accen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62" name="Google Shape;662;p11">
            <a:hlinkClick r:id="" action="ppaction://noaction">
              <a:snd r:embed="rId5" name="10.1.1.3 slide 10 2.wav"/>
            </a:hlinkClick>
          </p:cNvPr>
          <p:cNvSpPr/>
          <p:nvPr/>
        </p:nvSpPr>
        <p:spPr>
          <a:xfrm>
            <a:off x="11151220" y="5455632"/>
            <a:ext cx="367990" cy="326061"/>
          </a:xfrm>
          <a:custGeom>
            <a:avLst/>
            <a:gdLst/>
            <a:ahLst/>
            <a:cxnLst/>
            <a:rect l="l" t="t" r="r" b="b"/>
            <a:pathLst>
              <a:path w="120000" h="120000" extrusionOk="0">
                <a:moveTo>
                  <a:pt x="0" y="0"/>
                </a:moveTo>
                <a:lnTo>
                  <a:pt x="120000" y="0"/>
                </a:lnTo>
                <a:lnTo>
                  <a:pt x="120000" y="120000"/>
                </a:lnTo>
                <a:lnTo>
                  <a:pt x="0" y="120000"/>
                </a:lnTo>
                <a:close/>
                <a:moveTo>
                  <a:pt x="99873" y="60000"/>
                </a:moveTo>
                <a:lnTo>
                  <a:pt x="20127" y="15000"/>
                </a:lnTo>
                <a:lnTo>
                  <a:pt x="20127" y="105000"/>
                </a:lnTo>
                <a:close/>
              </a:path>
              <a:path w="120000" h="120000" fill="darken" extrusionOk="0">
                <a:moveTo>
                  <a:pt x="99873" y="60000"/>
                </a:moveTo>
                <a:lnTo>
                  <a:pt x="20127" y="15000"/>
                </a:lnTo>
                <a:lnTo>
                  <a:pt x="20127" y="105000"/>
                </a:lnTo>
                <a:close/>
              </a:path>
              <a:path w="120000" h="120000" fill="none" extrusionOk="0">
                <a:moveTo>
                  <a:pt x="99873" y="60000"/>
                </a:moveTo>
                <a:lnTo>
                  <a:pt x="20127" y="105000"/>
                </a:lnTo>
                <a:lnTo>
                  <a:pt x="20127" y="15000"/>
                </a:lnTo>
                <a:close/>
              </a:path>
              <a:path w="120000" h="120000" fill="none" extrusionOk="0">
                <a:moveTo>
                  <a:pt x="0" y="0"/>
                </a:moveTo>
                <a:lnTo>
                  <a:pt x="120000" y="0"/>
                </a:lnTo>
                <a:lnTo>
                  <a:pt x="120000" y="120000"/>
                </a:lnTo>
                <a:lnTo>
                  <a:pt x="0" y="120000"/>
                </a:lnTo>
                <a:close/>
              </a:path>
            </a:pathLst>
          </a:custGeom>
          <a:solidFill>
            <a:schemeClr val="accen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63" name="Google Shape;663;p11">
            <a:hlinkClick r:id="" action="ppaction://noaction">
              <a:snd r:embed="rId6" name="10.1.1.3 slide 10 3.wav"/>
            </a:hlinkClick>
          </p:cNvPr>
          <p:cNvSpPr/>
          <p:nvPr/>
        </p:nvSpPr>
        <p:spPr>
          <a:xfrm>
            <a:off x="11151220" y="5810406"/>
            <a:ext cx="367990" cy="326061"/>
          </a:xfrm>
          <a:custGeom>
            <a:avLst/>
            <a:gdLst/>
            <a:ahLst/>
            <a:cxnLst/>
            <a:rect l="l" t="t" r="r" b="b"/>
            <a:pathLst>
              <a:path w="120000" h="120000" extrusionOk="0">
                <a:moveTo>
                  <a:pt x="0" y="0"/>
                </a:moveTo>
                <a:lnTo>
                  <a:pt x="120000" y="0"/>
                </a:lnTo>
                <a:lnTo>
                  <a:pt x="120000" y="120000"/>
                </a:lnTo>
                <a:lnTo>
                  <a:pt x="0" y="120000"/>
                </a:lnTo>
                <a:close/>
                <a:moveTo>
                  <a:pt x="99873" y="60000"/>
                </a:moveTo>
                <a:lnTo>
                  <a:pt x="20127" y="15000"/>
                </a:lnTo>
                <a:lnTo>
                  <a:pt x="20127" y="105000"/>
                </a:lnTo>
                <a:close/>
              </a:path>
              <a:path w="120000" h="120000" fill="darken" extrusionOk="0">
                <a:moveTo>
                  <a:pt x="99873" y="60000"/>
                </a:moveTo>
                <a:lnTo>
                  <a:pt x="20127" y="15000"/>
                </a:lnTo>
                <a:lnTo>
                  <a:pt x="20127" y="105000"/>
                </a:lnTo>
                <a:close/>
              </a:path>
              <a:path w="120000" h="120000" fill="none" extrusionOk="0">
                <a:moveTo>
                  <a:pt x="99873" y="60000"/>
                </a:moveTo>
                <a:lnTo>
                  <a:pt x="20127" y="105000"/>
                </a:lnTo>
                <a:lnTo>
                  <a:pt x="20127" y="15000"/>
                </a:lnTo>
                <a:close/>
              </a:path>
              <a:path w="120000" h="120000" fill="none" extrusionOk="0">
                <a:moveTo>
                  <a:pt x="0" y="0"/>
                </a:moveTo>
                <a:lnTo>
                  <a:pt x="120000" y="0"/>
                </a:lnTo>
                <a:lnTo>
                  <a:pt x="120000" y="120000"/>
                </a:lnTo>
                <a:lnTo>
                  <a:pt x="0" y="120000"/>
                </a:lnTo>
                <a:close/>
              </a:path>
            </a:pathLst>
          </a:custGeom>
          <a:solidFill>
            <a:schemeClr val="accen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34"/>
                                        </p:tgtEl>
                                        <p:attrNameLst>
                                          <p:attrName>fillcolor</p:attrName>
                                        </p:attrNameLst>
                                      </p:cBhvr>
                                      <p:to>
                                        <a:srgbClr val="FFC000"/>
                                      </p:to>
                                    </p:animClr>
                                    <p:set>
                                      <p:cBhvr>
                                        <p:cTn id="7" dur="2000" fill="hold"/>
                                        <p:tgtEl>
                                          <p:spTgt spid="634"/>
                                        </p:tgtEl>
                                        <p:attrNameLst>
                                          <p:attrName>fill.type</p:attrName>
                                        </p:attrNameLst>
                                      </p:cBhvr>
                                      <p:to>
                                        <p:strVal val="solid"/>
                                      </p:to>
                                    </p:set>
                                    <p:set>
                                      <p:cBhvr>
                                        <p:cTn id="8" dur="2000" fill="hold"/>
                                        <p:tgtEl>
                                          <p:spTgt spid="634"/>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637"/>
                                        </p:tgtEl>
                                        <p:attrNameLst>
                                          <p:attrName>fillcolor</p:attrName>
                                        </p:attrNameLst>
                                      </p:cBhvr>
                                      <p:to>
                                        <a:srgbClr val="FFC000"/>
                                      </p:to>
                                    </p:animClr>
                                    <p:set>
                                      <p:cBhvr>
                                        <p:cTn id="11" dur="2000" fill="hold"/>
                                        <p:tgtEl>
                                          <p:spTgt spid="637"/>
                                        </p:tgtEl>
                                        <p:attrNameLst>
                                          <p:attrName>fill.type</p:attrName>
                                        </p:attrNameLst>
                                      </p:cBhvr>
                                      <p:to>
                                        <p:strVal val="solid"/>
                                      </p:to>
                                    </p:set>
                                    <p:set>
                                      <p:cBhvr>
                                        <p:cTn id="12" dur="2000" fill="hold"/>
                                        <p:tgtEl>
                                          <p:spTgt spid="637"/>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6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6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2"/>
          <p:cNvSpPr txBox="1">
            <a:spLocks noGrp="1"/>
          </p:cNvSpPr>
          <p:nvPr>
            <p:ph type="title"/>
          </p:nvPr>
        </p:nvSpPr>
        <p:spPr>
          <a:xfrm>
            <a:off x="0" y="213557"/>
            <a:ext cx="6615584"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800"/>
              <a:buFont typeface="Century Gothic"/>
              <a:buNone/>
            </a:pPr>
            <a:r>
              <a:rPr lang="en-GB" sz="2800"/>
              <a:t>Genderneutrale Sprache [2/2]</a:t>
            </a:r>
            <a:endParaRPr/>
          </a:p>
        </p:txBody>
      </p:sp>
      <p:sp>
        <p:nvSpPr>
          <p:cNvPr id="670" name="Google Shape;670;p12"/>
          <p:cNvSpPr/>
          <p:nvPr/>
        </p:nvSpPr>
        <p:spPr>
          <a:xfrm>
            <a:off x="11057206" y="86962"/>
            <a:ext cx="1064454" cy="349135"/>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lesen</a:t>
            </a:r>
            <a:endParaRPr sz="2000" b="1" i="0" u="none" strike="noStrike" cap="none">
              <a:solidFill>
                <a:schemeClr val="lt1"/>
              </a:solidFill>
              <a:latin typeface="Century Gothic"/>
              <a:ea typeface="Century Gothic"/>
              <a:cs typeface="Century Gothic"/>
              <a:sym typeface="Century Gothic"/>
            </a:endParaRPr>
          </a:p>
        </p:txBody>
      </p:sp>
      <p:sp>
        <p:nvSpPr>
          <p:cNvPr id="671" name="Google Shape;671;p12"/>
          <p:cNvSpPr txBox="1"/>
          <p:nvPr/>
        </p:nvSpPr>
        <p:spPr>
          <a:xfrm>
            <a:off x="101600" y="1077356"/>
            <a:ext cx="117475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entury Gothic"/>
                <a:ea typeface="Century Gothic"/>
                <a:cs typeface="Century Gothic"/>
                <a:sym typeface="Century Gothic"/>
              </a:rPr>
              <a:t>5. You have already met the </a:t>
            </a:r>
            <a:r>
              <a:rPr lang="en-GB" sz="2000" b="1" i="0" u="none" strike="noStrike" cap="none" dirty="0" err="1">
                <a:solidFill>
                  <a:schemeClr val="dk1"/>
                </a:solidFill>
                <a:latin typeface="Century Gothic"/>
                <a:ea typeface="Century Gothic"/>
                <a:cs typeface="Century Gothic"/>
                <a:sym typeface="Century Gothic"/>
              </a:rPr>
              <a:t>Gendersternchen</a:t>
            </a:r>
            <a:r>
              <a:rPr lang="en-GB" sz="2000" b="0" i="0" u="none" strike="noStrike" cap="none" dirty="0">
                <a:solidFill>
                  <a:schemeClr val="dk1"/>
                </a:solidFill>
                <a:latin typeface="Century Gothic"/>
                <a:ea typeface="Century Gothic"/>
                <a:cs typeface="Century Gothic"/>
                <a:sym typeface="Century Gothic"/>
              </a:rPr>
              <a:t>. </a:t>
            </a:r>
            <a:r>
              <a:rPr lang="en-GB" sz="2000" b="1" i="0" u="none" strike="noStrike" cap="none" dirty="0">
                <a:solidFill>
                  <a:schemeClr val="dk1"/>
                </a:solidFill>
                <a:latin typeface="Century Gothic"/>
                <a:ea typeface="Century Gothic"/>
                <a:cs typeface="Century Gothic"/>
                <a:sym typeface="Century Gothic"/>
              </a:rPr>
              <a:t>Write one example of its use.  </a:t>
            </a:r>
            <a:endParaRPr sz="1400" b="1" i="0" u="none" strike="noStrike" cap="none" dirty="0">
              <a:solidFill>
                <a:srgbClr val="000000"/>
              </a:solidFill>
              <a:sym typeface="Arial"/>
            </a:endParaRPr>
          </a:p>
        </p:txBody>
      </p:sp>
      <p:sp>
        <p:nvSpPr>
          <p:cNvPr id="672" name="Google Shape;672;p12"/>
          <p:cNvSpPr txBox="1"/>
          <p:nvPr/>
        </p:nvSpPr>
        <p:spPr>
          <a:xfrm>
            <a:off x="222250" y="2439427"/>
            <a:ext cx="11747500" cy="2246769"/>
          </a:xfrm>
          <a:prstGeom prst="rect">
            <a:avLst/>
          </a:prstGeom>
          <a:solidFill>
            <a:srgbClr val="FFF6E7"/>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entury Gothic"/>
                <a:ea typeface="Century Gothic"/>
                <a:cs typeface="Century Gothic"/>
                <a:sym typeface="Century Gothic"/>
              </a:rPr>
              <a:t>In der </a:t>
            </a:r>
            <a:r>
              <a:rPr lang="en-GB" sz="2000" b="0" i="0" u="none" strike="noStrike" cap="none" dirty="0" err="1">
                <a:solidFill>
                  <a:schemeClr val="dk1"/>
                </a:solidFill>
                <a:latin typeface="Century Gothic"/>
                <a:ea typeface="Century Gothic"/>
                <a:cs typeface="Century Gothic"/>
                <a:sym typeface="Century Gothic"/>
              </a:rPr>
              <a:t>deutschen</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Sprache</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haben</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Wörter</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für</a:t>
            </a:r>
            <a:r>
              <a:rPr lang="en-GB" sz="2000" b="0" i="0" u="none" strike="noStrike" cap="none" dirty="0">
                <a:solidFill>
                  <a:schemeClr val="dk1"/>
                </a:solidFill>
                <a:latin typeface="Century Gothic"/>
                <a:ea typeface="Century Gothic"/>
                <a:cs typeface="Century Gothic"/>
                <a:sym typeface="Century Gothic"/>
              </a:rPr>
              <a:t> Menschen </a:t>
            </a:r>
            <a:r>
              <a:rPr lang="en-GB" sz="2000" b="0" i="0" u="none" strike="noStrike" cap="none" dirty="0" err="1">
                <a:solidFill>
                  <a:schemeClr val="dk1"/>
                </a:solidFill>
                <a:latin typeface="Century Gothic"/>
                <a:ea typeface="Century Gothic"/>
                <a:cs typeface="Century Gothic"/>
                <a:sym typeface="Century Gothic"/>
              </a:rPr>
              <a:t>zwei</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Formen</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wie</a:t>
            </a:r>
            <a:r>
              <a:rPr lang="en-GB" sz="2000" b="0" i="0" u="none" strike="noStrike" cap="none" dirty="0">
                <a:solidFill>
                  <a:schemeClr val="dk1"/>
                </a:solidFill>
                <a:latin typeface="Century Gothic"/>
                <a:ea typeface="Century Gothic"/>
                <a:cs typeface="Century Gothic"/>
                <a:sym typeface="Century Gothic"/>
              </a:rPr>
              <a:t> „Freunde“ </a:t>
            </a:r>
            <a:r>
              <a:rPr lang="en-GB" sz="2000" b="0" i="0" u="none" strike="noStrike" cap="none" dirty="0" err="1">
                <a:solidFill>
                  <a:schemeClr val="dk1"/>
                </a:solidFill>
                <a:latin typeface="Century Gothic"/>
                <a:ea typeface="Century Gothic"/>
                <a:cs typeface="Century Gothic"/>
                <a:sym typeface="Century Gothic"/>
              </a:rPr>
              <a:t>für</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Männer</a:t>
            </a:r>
            <a:r>
              <a:rPr lang="en-GB" sz="2000" b="0" i="0" u="none" strike="noStrike" cap="none" dirty="0">
                <a:solidFill>
                  <a:schemeClr val="dk1"/>
                </a:solidFill>
                <a:latin typeface="Century Gothic"/>
                <a:ea typeface="Century Gothic"/>
                <a:cs typeface="Century Gothic"/>
                <a:sym typeface="Century Gothic"/>
              </a:rPr>
              <a:t> und „</a:t>
            </a:r>
            <a:r>
              <a:rPr lang="en-GB" sz="2000" b="0" i="0" u="none" strike="noStrike" cap="none" dirty="0" err="1">
                <a:solidFill>
                  <a:schemeClr val="dk1"/>
                </a:solidFill>
                <a:latin typeface="Century Gothic"/>
                <a:ea typeface="Century Gothic"/>
                <a:cs typeface="Century Gothic"/>
                <a:sym typeface="Century Gothic"/>
              </a:rPr>
              <a:t>Freundinnen</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für</a:t>
            </a:r>
            <a:r>
              <a:rPr lang="en-GB" sz="2000" b="0" i="0" u="none" strike="noStrike" cap="none" dirty="0">
                <a:solidFill>
                  <a:schemeClr val="dk1"/>
                </a:solidFill>
                <a:latin typeface="Century Gothic"/>
                <a:ea typeface="Century Gothic"/>
                <a:cs typeface="Century Gothic"/>
                <a:sym typeface="Century Gothic"/>
              </a:rPr>
              <a:t> Frauen. </a:t>
            </a:r>
            <a:r>
              <a:rPr lang="en-GB" sz="2000" b="0" i="0" u="none" strike="noStrike" cap="none" dirty="0" err="1">
                <a:solidFill>
                  <a:schemeClr val="dk1"/>
                </a:solidFill>
                <a:latin typeface="Century Gothic"/>
                <a:ea typeface="Century Gothic"/>
                <a:cs typeface="Century Gothic"/>
                <a:sym typeface="Century Gothic"/>
              </a:rPr>
              <a:t>Einige</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Personen</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sagen</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dass</a:t>
            </a:r>
            <a:r>
              <a:rPr lang="en-GB" sz="2000" b="0" i="0" u="none" strike="noStrike" cap="none" dirty="0">
                <a:solidFill>
                  <a:schemeClr val="dk1"/>
                </a:solidFill>
                <a:latin typeface="Century Gothic"/>
                <a:ea typeface="Century Gothic"/>
                <a:cs typeface="Century Gothic"/>
                <a:sym typeface="Century Gothic"/>
              </a:rPr>
              <a:t> „Freunde“ alle Menschen </a:t>
            </a:r>
            <a:r>
              <a:rPr lang="en-GB" sz="2000" b="0" i="0" u="none" strike="noStrike" cap="none" dirty="0" err="1">
                <a:solidFill>
                  <a:schemeClr val="dk1"/>
                </a:solidFill>
                <a:latin typeface="Century Gothic"/>
                <a:ea typeface="Century Gothic"/>
                <a:cs typeface="Century Gothic"/>
                <a:sym typeface="Century Gothic"/>
              </a:rPr>
              <a:t>bedeutet</a:t>
            </a:r>
            <a:r>
              <a:rPr lang="en-GB" sz="2000" b="0" i="0" u="none" strike="noStrike" cap="none" dirty="0">
                <a:solidFill>
                  <a:schemeClr val="dk1"/>
                </a:solidFill>
                <a:latin typeface="Century Gothic"/>
                <a:ea typeface="Century Gothic"/>
                <a:cs typeface="Century Gothic"/>
                <a:sym typeface="Century Gothic"/>
              </a:rPr>
              <a:t>. </a:t>
            </a:r>
            <a:r>
              <a:rPr lang="en-GB" sz="2000" b="1" i="0" u="none" strike="noStrike" cap="none" dirty="0">
                <a:solidFill>
                  <a:srgbClr val="FF0000"/>
                </a:solidFill>
                <a:latin typeface="Century Gothic"/>
                <a:ea typeface="Century Gothic"/>
                <a:cs typeface="Century Gothic"/>
                <a:sym typeface="Century Gothic"/>
              </a:rPr>
              <a:t>//</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Für</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andere</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bedeutet</a:t>
            </a:r>
            <a:r>
              <a:rPr lang="en-GB" sz="2000" b="0" i="0" u="none" strike="noStrike" cap="none" dirty="0">
                <a:solidFill>
                  <a:schemeClr val="dk1"/>
                </a:solidFill>
                <a:latin typeface="Century Gothic"/>
                <a:ea typeface="Century Gothic"/>
                <a:cs typeface="Century Gothic"/>
                <a:sym typeface="Century Gothic"/>
              </a:rPr>
              <a:t> das </a:t>
            </a:r>
            <a:r>
              <a:rPr lang="en-GB" sz="2000" b="0" i="0" u="none" strike="noStrike" cap="none" dirty="0" err="1">
                <a:solidFill>
                  <a:schemeClr val="dk1"/>
                </a:solidFill>
                <a:latin typeface="Century Gothic"/>
                <a:ea typeface="Century Gothic"/>
                <a:cs typeface="Century Gothic"/>
                <a:sym typeface="Century Gothic"/>
              </a:rPr>
              <a:t>nur</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Männer</a:t>
            </a:r>
            <a:r>
              <a:rPr lang="en-GB" sz="2000" b="0" i="0" u="none" strike="noStrike" cap="none" dirty="0">
                <a:solidFill>
                  <a:schemeClr val="dk1"/>
                </a:solidFill>
                <a:latin typeface="Century Gothic"/>
                <a:ea typeface="Century Gothic"/>
                <a:cs typeface="Century Gothic"/>
                <a:sym typeface="Century Gothic"/>
              </a:rPr>
              <a:t>, und </a:t>
            </a:r>
            <a:r>
              <a:rPr lang="en-GB" sz="2000" b="0" i="0" u="none" strike="noStrike" cap="none" dirty="0" err="1">
                <a:solidFill>
                  <a:schemeClr val="dk1"/>
                </a:solidFill>
                <a:latin typeface="Century Gothic"/>
                <a:ea typeface="Century Gothic"/>
                <a:cs typeface="Century Gothic"/>
                <a:sym typeface="Century Gothic"/>
              </a:rPr>
              <a:t>sie</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sagen</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lieber</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Freundinnen</a:t>
            </a:r>
            <a:r>
              <a:rPr lang="en-GB" sz="2000" b="0" i="0" u="none" strike="noStrike" cap="none" dirty="0">
                <a:solidFill>
                  <a:schemeClr val="dk1"/>
                </a:solidFill>
                <a:latin typeface="Century Gothic"/>
                <a:ea typeface="Century Gothic"/>
                <a:cs typeface="Century Gothic"/>
                <a:sym typeface="Century Gothic"/>
              </a:rPr>
              <a:t> und Freunde“. Für </a:t>
            </a:r>
            <a:r>
              <a:rPr lang="en-GB" sz="2000" b="0" i="0" u="none" strike="noStrike" cap="none" dirty="0" err="1">
                <a:solidFill>
                  <a:schemeClr val="dk1"/>
                </a:solidFill>
                <a:latin typeface="Century Gothic"/>
                <a:ea typeface="Century Gothic"/>
                <a:cs typeface="Century Gothic"/>
                <a:sym typeface="Century Gothic"/>
              </a:rPr>
              <a:t>andere</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Personen</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sind</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Gendersternchen</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wie</a:t>
            </a:r>
            <a:r>
              <a:rPr lang="en-GB" sz="2000" b="0" i="0" u="none" strike="noStrike" cap="none" dirty="0">
                <a:solidFill>
                  <a:schemeClr val="dk1"/>
                </a:solidFill>
                <a:latin typeface="Century Gothic"/>
                <a:ea typeface="Century Gothic"/>
                <a:cs typeface="Century Gothic"/>
                <a:sym typeface="Century Gothic"/>
              </a:rPr>
              <a:t> „Freund*</a:t>
            </a:r>
            <a:r>
              <a:rPr lang="en-GB" sz="2000" b="0" i="0" u="none" strike="noStrike" cap="none" dirty="0" err="1">
                <a:solidFill>
                  <a:schemeClr val="dk1"/>
                </a:solidFill>
                <a:latin typeface="Century Gothic"/>
                <a:ea typeface="Century Gothic"/>
                <a:cs typeface="Century Gothic"/>
                <a:sym typeface="Century Gothic"/>
              </a:rPr>
              <a:t>innen</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besser</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weil</a:t>
            </a:r>
            <a:r>
              <a:rPr lang="en-GB" sz="2000" b="0" i="0" u="none" strike="noStrike" cap="none" dirty="0">
                <a:solidFill>
                  <a:schemeClr val="dk1"/>
                </a:solidFill>
                <a:latin typeface="Century Gothic"/>
                <a:ea typeface="Century Gothic"/>
                <a:cs typeface="Century Gothic"/>
                <a:sym typeface="Century Gothic"/>
              </a:rPr>
              <a:t> das alle Gender </a:t>
            </a:r>
            <a:r>
              <a:rPr lang="en-GB" sz="2000" b="0" i="0" u="none" strike="noStrike" cap="none" dirty="0" err="1">
                <a:solidFill>
                  <a:schemeClr val="dk1"/>
                </a:solidFill>
                <a:latin typeface="Century Gothic"/>
                <a:ea typeface="Century Gothic"/>
                <a:cs typeface="Century Gothic"/>
                <a:sym typeface="Century Gothic"/>
              </a:rPr>
              <a:t>bedeutet</a:t>
            </a:r>
            <a:r>
              <a:rPr lang="en-GB" sz="2000" b="0" i="0" u="none" strike="noStrike" cap="none" dirty="0">
                <a:solidFill>
                  <a:schemeClr val="dk1"/>
                </a:solidFill>
                <a:latin typeface="Century Gothic"/>
                <a:ea typeface="Century Gothic"/>
                <a:cs typeface="Century Gothic"/>
                <a:sym typeface="Century Gothic"/>
              </a:rPr>
              <a:t>. </a:t>
            </a:r>
            <a:r>
              <a:rPr lang="en-GB" sz="2000" b="1" i="0" u="none" strike="noStrike" cap="none" dirty="0">
                <a:solidFill>
                  <a:srgbClr val="FF0000"/>
                </a:solidFill>
                <a:latin typeface="Century Gothic"/>
                <a:ea typeface="Century Gothic"/>
                <a:cs typeface="Century Gothic"/>
                <a:sym typeface="Century Gothic"/>
              </a:rPr>
              <a:t>//</a:t>
            </a:r>
            <a:r>
              <a:rPr lang="en-GB" sz="2000" b="0" i="0" u="none" strike="noStrike" cap="none" dirty="0">
                <a:solidFill>
                  <a:schemeClr val="dk1"/>
                </a:solidFill>
                <a:latin typeface="Century Gothic"/>
                <a:ea typeface="Century Gothic"/>
                <a:cs typeface="Century Gothic"/>
                <a:sym typeface="Century Gothic"/>
              </a:rPr>
              <a:t> Die </a:t>
            </a:r>
            <a:r>
              <a:rPr lang="en-GB" sz="2000" b="0" i="0" u="none" strike="noStrike" cap="none" dirty="0" err="1">
                <a:solidFill>
                  <a:schemeClr val="dk1"/>
                </a:solidFill>
                <a:latin typeface="Century Gothic"/>
                <a:ea typeface="Century Gothic"/>
                <a:cs typeface="Century Gothic"/>
                <a:sym typeface="Century Gothic"/>
              </a:rPr>
              <a:t>Sprache</a:t>
            </a:r>
            <a:r>
              <a:rPr lang="en-GB" sz="2000" b="0" i="0" u="none" strike="noStrike" cap="none" dirty="0">
                <a:solidFill>
                  <a:schemeClr val="dk1"/>
                </a:solidFill>
                <a:latin typeface="Century Gothic"/>
                <a:ea typeface="Century Gothic"/>
                <a:cs typeface="Century Gothic"/>
                <a:sym typeface="Century Gothic"/>
              </a:rPr>
              <a:t> in Hannover </a:t>
            </a:r>
            <a:r>
              <a:rPr lang="en-GB" sz="2000" b="0" i="0" u="none" strike="noStrike" cap="none" dirty="0" err="1">
                <a:solidFill>
                  <a:schemeClr val="dk1"/>
                </a:solidFill>
                <a:latin typeface="Century Gothic"/>
                <a:ea typeface="Century Gothic"/>
                <a:cs typeface="Century Gothic"/>
                <a:sym typeface="Century Gothic"/>
              </a:rPr>
              <a:t>ist</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jetzt</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offiziell</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genderneutral</a:t>
            </a:r>
            <a:r>
              <a:rPr lang="en-GB" sz="2000" b="0" i="0" u="none" strike="noStrike" cap="none" dirty="0">
                <a:solidFill>
                  <a:schemeClr val="dk1"/>
                </a:solidFill>
                <a:latin typeface="Century Gothic"/>
                <a:ea typeface="Century Gothic"/>
                <a:cs typeface="Century Gothic"/>
                <a:sym typeface="Century Gothic"/>
              </a:rPr>
              <a:t>. Dort </a:t>
            </a:r>
            <a:r>
              <a:rPr lang="en-GB" sz="2000" b="0" i="0" u="none" strike="noStrike" cap="none" dirty="0" err="1">
                <a:solidFill>
                  <a:schemeClr val="dk1"/>
                </a:solidFill>
                <a:latin typeface="Century Gothic"/>
                <a:ea typeface="Century Gothic"/>
                <a:cs typeface="Century Gothic"/>
                <a:sym typeface="Century Gothic"/>
              </a:rPr>
              <a:t>benutzt</a:t>
            </a:r>
            <a:r>
              <a:rPr lang="en-GB" sz="2000" b="0" i="0" u="none" strike="noStrike" cap="none" dirty="0">
                <a:solidFill>
                  <a:schemeClr val="dk1"/>
                </a:solidFill>
                <a:latin typeface="Century Gothic"/>
                <a:ea typeface="Century Gothic"/>
                <a:cs typeface="Century Gothic"/>
                <a:sym typeface="Century Gothic"/>
              </a:rPr>
              <a:t> man </a:t>
            </a:r>
            <a:r>
              <a:rPr lang="en-GB" sz="2000" b="0" i="0" u="none" strike="noStrike" cap="none" dirty="0" err="1">
                <a:solidFill>
                  <a:schemeClr val="dk1"/>
                </a:solidFill>
                <a:latin typeface="Century Gothic"/>
                <a:ea typeface="Century Gothic"/>
                <a:cs typeface="Century Gothic"/>
                <a:sym typeface="Century Gothic"/>
              </a:rPr>
              <a:t>Formen</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wie</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Studentinnen</a:t>
            </a:r>
            <a:r>
              <a:rPr lang="en-GB" sz="2000" b="0" i="0" u="none" strike="noStrike" cap="none" dirty="0">
                <a:solidFill>
                  <a:schemeClr val="dk1"/>
                </a:solidFill>
                <a:latin typeface="Century Gothic"/>
                <a:ea typeface="Century Gothic"/>
                <a:cs typeface="Century Gothic"/>
                <a:sym typeface="Century Gothic"/>
              </a:rPr>
              <a:t> und </a:t>
            </a:r>
            <a:r>
              <a:rPr lang="en-GB" sz="2000" b="0" i="0" u="none" strike="noStrike" cap="none" dirty="0" err="1">
                <a:solidFill>
                  <a:schemeClr val="dk1"/>
                </a:solidFill>
                <a:latin typeface="Century Gothic"/>
                <a:ea typeface="Century Gothic"/>
                <a:cs typeface="Century Gothic"/>
                <a:sym typeface="Century Gothic"/>
              </a:rPr>
              <a:t>Studenten</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nicht</a:t>
            </a:r>
            <a:r>
              <a:rPr lang="en-GB" sz="2000" b="0" i="0" u="none" strike="noStrike" cap="none" dirty="0">
                <a:solidFill>
                  <a:schemeClr val="dk1"/>
                </a:solidFill>
                <a:latin typeface="Century Gothic"/>
                <a:ea typeface="Century Gothic"/>
                <a:cs typeface="Century Gothic"/>
                <a:sym typeface="Century Gothic"/>
              </a:rPr>
              <a:t>. </a:t>
            </a:r>
            <a:r>
              <a:rPr lang="en-GB" sz="2000" b="1" i="0" u="none" strike="noStrike" cap="none" dirty="0">
                <a:solidFill>
                  <a:srgbClr val="FF0000"/>
                </a:solidFill>
                <a:latin typeface="Century Gothic"/>
                <a:ea typeface="Century Gothic"/>
                <a:cs typeface="Century Gothic"/>
                <a:sym typeface="Century Gothic"/>
              </a:rPr>
              <a:t>//</a:t>
            </a:r>
            <a:r>
              <a:rPr lang="en-GB" sz="2000" b="0" i="0" u="none" strike="noStrike" cap="none" dirty="0">
                <a:solidFill>
                  <a:schemeClr val="dk1"/>
                </a:solidFill>
                <a:latin typeface="Century Gothic"/>
                <a:ea typeface="Century Gothic"/>
                <a:cs typeface="Century Gothic"/>
                <a:sym typeface="Century Gothic"/>
              </a:rPr>
              <a:t> In Hannover </a:t>
            </a:r>
            <a:r>
              <a:rPr lang="en-GB" sz="2000" b="0" i="0" u="none" strike="noStrike" cap="none" dirty="0" err="1">
                <a:solidFill>
                  <a:schemeClr val="dk1"/>
                </a:solidFill>
                <a:latin typeface="Century Gothic"/>
                <a:ea typeface="Century Gothic"/>
                <a:cs typeface="Century Gothic"/>
                <a:sym typeface="Century Gothic"/>
              </a:rPr>
              <a:t>benutzt</a:t>
            </a:r>
            <a:r>
              <a:rPr lang="en-GB" sz="2000" b="0" i="0" u="none" strike="noStrike" cap="none" dirty="0">
                <a:solidFill>
                  <a:schemeClr val="dk1"/>
                </a:solidFill>
                <a:latin typeface="Century Gothic"/>
                <a:ea typeface="Century Gothic"/>
                <a:cs typeface="Century Gothic"/>
                <a:sym typeface="Century Gothic"/>
              </a:rPr>
              <a:t> man </a:t>
            </a:r>
            <a:r>
              <a:rPr lang="en-GB" sz="2000" b="0" i="0" u="none" strike="noStrike" cap="none" dirty="0" err="1">
                <a:solidFill>
                  <a:schemeClr val="dk1"/>
                </a:solidFill>
                <a:latin typeface="Century Gothic"/>
                <a:ea typeface="Century Gothic"/>
                <a:cs typeface="Century Gothic"/>
                <a:sym typeface="Century Gothic"/>
              </a:rPr>
              <a:t>Wörter</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wie</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Studierende</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für</a:t>
            </a:r>
            <a:r>
              <a:rPr lang="en-GB" sz="2000" b="0" i="0" u="none" strike="noStrike" cap="none" dirty="0">
                <a:solidFill>
                  <a:schemeClr val="dk1"/>
                </a:solidFill>
                <a:latin typeface="Century Gothic"/>
                <a:ea typeface="Century Gothic"/>
                <a:cs typeface="Century Gothic"/>
                <a:sym typeface="Century Gothic"/>
              </a:rPr>
              <a:t> Menschen, die </a:t>
            </a:r>
            <a:r>
              <a:rPr lang="en-GB" sz="2000" b="0" i="0" u="none" strike="noStrike" cap="none" dirty="0" err="1">
                <a:solidFill>
                  <a:schemeClr val="dk1"/>
                </a:solidFill>
                <a:latin typeface="Century Gothic"/>
                <a:ea typeface="Century Gothic"/>
                <a:cs typeface="Century Gothic"/>
                <a:sym typeface="Century Gothic"/>
              </a:rPr>
              <a:t>studieren</a:t>
            </a:r>
            <a:r>
              <a:rPr lang="en-GB" sz="2000" b="0" i="0" u="none" strike="noStrike" cap="none" dirty="0">
                <a:solidFill>
                  <a:schemeClr val="dk1"/>
                </a:solidFill>
                <a:latin typeface="Century Gothic"/>
                <a:ea typeface="Century Gothic"/>
                <a:cs typeface="Century Gothic"/>
                <a:sym typeface="Century Gothic"/>
              </a:rPr>
              <a:t>. </a:t>
            </a:r>
            <a:endParaRPr sz="1400" b="0" i="0" u="none" strike="noStrike" cap="none" dirty="0">
              <a:solidFill>
                <a:srgbClr val="000000"/>
              </a:solidFill>
              <a:latin typeface="Arial"/>
              <a:ea typeface="Arial"/>
              <a:cs typeface="Arial"/>
              <a:sym typeface="Arial"/>
            </a:endParaRPr>
          </a:p>
        </p:txBody>
      </p:sp>
      <p:sp>
        <p:nvSpPr>
          <p:cNvPr id="673" name="Google Shape;673;p12"/>
          <p:cNvSpPr/>
          <p:nvPr/>
        </p:nvSpPr>
        <p:spPr>
          <a:xfrm>
            <a:off x="3239394" y="1519260"/>
            <a:ext cx="1548505"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Lehrer*in</a:t>
            </a:r>
            <a:endParaRPr sz="1400" b="0" i="0" u="none" strike="noStrike" cap="none">
              <a:solidFill>
                <a:srgbClr val="000000"/>
              </a:solidFill>
              <a:latin typeface="Arial"/>
              <a:ea typeface="Arial"/>
              <a:cs typeface="Arial"/>
              <a:sym typeface="Arial"/>
            </a:endParaRPr>
          </a:p>
        </p:txBody>
      </p:sp>
      <p:sp>
        <p:nvSpPr>
          <p:cNvPr id="674" name="Google Shape;674;p12"/>
          <p:cNvSpPr/>
          <p:nvPr/>
        </p:nvSpPr>
        <p:spPr>
          <a:xfrm>
            <a:off x="5270500" y="1519260"/>
            <a:ext cx="1930400"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Partner*innen</a:t>
            </a:r>
            <a:endParaRPr sz="2000" b="1" i="0" u="none" strike="noStrike" cap="none">
              <a:solidFill>
                <a:schemeClr val="lt1"/>
              </a:solidFill>
              <a:latin typeface="Century Gothic"/>
              <a:ea typeface="Century Gothic"/>
              <a:cs typeface="Century Gothic"/>
              <a:sym typeface="Century Gothic"/>
            </a:endParaRPr>
          </a:p>
        </p:txBody>
      </p:sp>
      <p:sp>
        <p:nvSpPr>
          <p:cNvPr id="675" name="Google Shape;675;p12"/>
          <p:cNvSpPr txBox="1"/>
          <p:nvPr/>
        </p:nvSpPr>
        <p:spPr>
          <a:xfrm>
            <a:off x="101600" y="1953926"/>
            <a:ext cx="117475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i="0" u="none" strike="noStrike" cap="none" dirty="0">
                <a:solidFill>
                  <a:schemeClr val="dk1"/>
                </a:solidFill>
                <a:latin typeface="Century Gothic"/>
                <a:ea typeface="Century Gothic"/>
                <a:cs typeface="Century Gothic"/>
                <a:sym typeface="Century Gothic"/>
              </a:rPr>
              <a:t>6. </a:t>
            </a:r>
            <a:r>
              <a:rPr lang="en-GB" sz="2000" b="1" i="0" u="none" strike="noStrike" cap="none" dirty="0">
                <a:solidFill>
                  <a:schemeClr val="dk1"/>
                </a:solidFill>
                <a:latin typeface="Century Gothic"/>
                <a:ea typeface="Century Gothic"/>
                <a:cs typeface="Century Gothic"/>
                <a:sym typeface="Century Gothic"/>
              </a:rPr>
              <a:t>Read the text aloud alternating with a partner, two sentences at a time.</a:t>
            </a:r>
            <a:endParaRPr sz="1400" b="1" i="0" u="none" strike="noStrike" cap="none" dirty="0">
              <a:solidFill>
                <a:srgbClr val="000000"/>
              </a:solidFill>
              <a:sym typeface="Arial"/>
            </a:endParaRPr>
          </a:p>
        </p:txBody>
      </p:sp>
      <p:sp>
        <p:nvSpPr>
          <p:cNvPr id="676" name="Google Shape;676;p12"/>
          <p:cNvSpPr txBox="1"/>
          <p:nvPr/>
        </p:nvSpPr>
        <p:spPr>
          <a:xfrm>
            <a:off x="101600" y="4733897"/>
            <a:ext cx="117475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entury Gothic"/>
                <a:ea typeface="Century Gothic"/>
                <a:cs typeface="Century Gothic"/>
                <a:sym typeface="Century Gothic"/>
              </a:rPr>
              <a:t>7. </a:t>
            </a:r>
            <a:r>
              <a:rPr lang="en-GB" sz="2000" b="1" i="0" u="none" strike="noStrike" cap="none" dirty="0">
                <a:solidFill>
                  <a:schemeClr val="dk1"/>
                </a:solidFill>
                <a:latin typeface="Century Gothic"/>
                <a:ea typeface="Century Gothic"/>
                <a:cs typeface="Century Gothic"/>
                <a:sym typeface="Century Gothic"/>
              </a:rPr>
              <a:t>Discuss what you have found out about gender neutrality in German.</a:t>
            </a:r>
            <a:endParaRPr sz="1400" b="1" i="0" u="none" strike="noStrike" cap="none" dirty="0">
              <a:solidFill>
                <a:srgbClr val="000000"/>
              </a:solidFill>
              <a:sym typeface="Arial"/>
            </a:endParaRPr>
          </a:p>
        </p:txBody>
      </p:sp>
      <p:sp>
        <p:nvSpPr>
          <p:cNvPr id="677" name="Google Shape;677;p12"/>
          <p:cNvSpPr txBox="1"/>
          <p:nvPr/>
        </p:nvSpPr>
        <p:spPr>
          <a:xfrm>
            <a:off x="101600" y="5406309"/>
            <a:ext cx="117475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entury Gothic"/>
                <a:ea typeface="Century Gothic"/>
                <a:cs typeface="Century Gothic"/>
                <a:sym typeface="Century Gothic"/>
              </a:rPr>
              <a:t>8. </a:t>
            </a:r>
            <a:r>
              <a:rPr lang="en-GB" sz="2000" b="1" i="0" u="none" strike="noStrike" cap="none" dirty="0">
                <a:solidFill>
                  <a:schemeClr val="dk1"/>
                </a:solidFill>
                <a:latin typeface="Century Gothic"/>
                <a:ea typeface="Century Gothic"/>
                <a:cs typeface="Century Gothic"/>
                <a:sym typeface="Century Gothic"/>
              </a:rPr>
              <a:t>Note down all the different ways to write ‘singers’ in German.</a:t>
            </a:r>
            <a:endParaRPr sz="1400" b="1" i="0" u="none" strike="noStrike" cap="none" dirty="0">
              <a:solidFill>
                <a:srgbClr val="000000"/>
              </a:solidFill>
              <a:sym typeface="Arial"/>
            </a:endParaRPr>
          </a:p>
        </p:txBody>
      </p:sp>
      <p:sp>
        <p:nvSpPr>
          <p:cNvPr id="678" name="Google Shape;678;p12"/>
          <p:cNvSpPr/>
          <p:nvPr/>
        </p:nvSpPr>
        <p:spPr>
          <a:xfrm>
            <a:off x="3239394" y="5911310"/>
            <a:ext cx="1768973"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Sängerinnen</a:t>
            </a:r>
            <a:endParaRPr sz="2000" b="1" i="0" u="none" strike="noStrike" cap="none">
              <a:solidFill>
                <a:schemeClr val="lt1"/>
              </a:solidFill>
              <a:latin typeface="Century Gothic"/>
              <a:ea typeface="Century Gothic"/>
              <a:cs typeface="Century Gothic"/>
              <a:sym typeface="Century Gothic"/>
            </a:endParaRPr>
          </a:p>
        </p:txBody>
      </p:sp>
      <p:sp>
        <p:nvSpPr>
          <p:cNvPr id="679" name="Google Shape;679;p12"/>
          <p:cNvSpPr/>
          <p:nvPr/>
        </p:nvSpPr>
        <p:spPr>
          <a:xfrm>
            <a:off x="1333500" y="5911310"/>
            <a:ext cx="1206500"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Sänger</a:t>
            </a:r>
            <a:endParaRPr sz="2000" b="1" i="0" u="none" strike="noStrike" cap="none">
              <a:solidFill>
                <a:schemeClr val="lt1"/>
              </a:solidFill>
              <a:latin typeface="Century Gothic"/>
              <a:ea typeface="Century Gothic"/>
              <a:cs typeface="Century Gothic"/>
              <a:sym typeface="Century Gothic"/>
            </a:endParaRPr>
          </a:p>
        </p:txBody>
      </p:sp>
      <p:sp>
        <p:nvSpPr>
          <p:cNvPr id="680" name="Google Shape;680;p12"/>
          <p:cNvSpPr/>
          <p:nvPr/>
        </p:nvSpPr>
        <p:spPr>
          <a:xfrm>
            <a:off x="5706645" y="5911310"/>
            <a:ext cx="1912466"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Sänger*innen</a:t>
            </a:r>
            <a:endParaRPr sz="2000" b="1" i="0" u="none" strike="noStrike" cap="none">
              <a:solidFill>
                <a:schemeClr val="lt1"/>
              </a:solidFill>
              <a:latin typeface="Century Gothic"/>
              <a:ea typeface="Century Gothic"/>
              <a:cs typeface="Century Gothic"/>
              <a:sym typeface="Century Gothic"/>
            </a:endParaRPr>
          </a:p>
        </p:txBody>
      </p:sp>
      <p:sp>
        <p:nvSpPr>
          <p:cNvPr id="681" name="Google Shape;681;p12"/>
          <p:cNvSpPr/>
          <p:nvPr/>
        </p:nvSpPr>
        <p:spPr>
          <a:xfrm>
            <a:off x="8317389" y="5911310"/>
            <a:ext cx="1460501"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Singende</a:t>
            </a:r>
            <a:endParaRPr sz="2000" b="1" i="0" u="none" strike="noStrike" cap="none">
              <a:solidFill>
                <a:schemeClr val="lt1"/>
              </a:solidFill>
              <a:latin typeface="Century Gothic"/>
              <a:ea typeface="Century Gothic"/>
              <a:cs typeface="Century Gothic"/>
              <a:sym typeface="Century Gothic"/>
            </a:endParaRPr>
          </a:p>
        </p:txBody>
      </p:sp>
      <p:grpSp>
        <p:nvGrpSpPr>
          <p:cNvPr id="682" name="Google Shape;682;p12"/>
          <p:cNvGrpSpPr/>
          <p:nvPr/>
        </p:nvGrpSpPr>
        <p:grpSpPr>
          <a:xfrm>
            <a:off x="2598404" y="1937571"/>
            <a:ext cx="6449235" cy="3803682"/>
            <a:chOff x="-2435589" y="2995763"/>
            <a:chExt cx="6449235" cy="3803682"/>
          </a:xfrm>
        </p:grpSpPr>
        <p:sp>
          <p:nvSpPr>
            <p:cNvPr id="683" name="Google Shape;683;p12"/>
            <p:cNvSpPr/>
            <p:nvPr/>
          </p:nvSpPr>
          <p:spPr>
            <a:xfrm>
              <a:off x="-2435589" y="2995763"/>
              <a:ext cx="6449235" cy="3803682"/>
            </a:xfrm>
            <a:prstGeom prst="rect">
              <a:avLst/>
            </a:prstGeom>
            <a:solidFill>
              <a:srgbClr val="E3EAFD"/>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684" name="Google Shape;684;p12"/>
            <p:cNvSpPr txBox="1"/>
            <p:nvPr/>
          </p:nvSpPr>
          <p:spPr>
            <a:xfrm>
              <a:off x="-1338761" y="3119304"/>
              <a:ext cx="412655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1" i="0" u="none" strike="noStrike" cap="none">
                  <a:solidFill>
                    <a:srgbClr val="3D3C3C"/>
                  </a:solidFill>
                  <a:latin typeface="Century Gothic"/>
                  <a:ea typeface="Century Gothic"/>
                  <a:cs typeface="Century Gothic"/>
                  <a:sym typeface="Century Gothic"/>
                </a:rPr>
                <a:t>das Gendersternchen </a:t>
              </a:r>
              <a:br>
                <a:rPr lang="en-GB" sz="2000" b="0" i="0" u="none" strike="noStrike" cap="none">
                  <a:solidFill>
                    <a:srgbClr val="3D3C3C"/>
                  </a:solidFill>
                  <a:latin typeface="Century Gothic"/>
                  <a:ea typeface="Century Gothic"/>
                  <a:cs typeface="Century Gothic"/>
                  <a:sym typeface="Century Gothic"/>
                </a:rPr>
              </a:br>
              <a:r>
                <a:rPr lang="en-GB" sz="2000" b="0" i="0" u="none" strike="noStrike" cap="none">
                  <a:solidFill>
                    <a:srgbClr val="3D3C3C"/>
                  </a:solidFill>
                  <a:latin typeface="Century Gothic"/>
                  <a:ea typeface="Century Gothic"/>
                  <a:cs typeface="Century Gothic"/>
                  <a:sym typeface="Century Gothic"/>
                </a:rPr>
                <a:t>(Gender Star)</a:t>
              </a:r>
              <a:endParaRPr sz="1400" b="0" i="0" u="none" strike="noStrike" cap="none">
                <a:solidFill>
                  <a:srgbClr val="000000"/>
                </a:solidFill>
                <a:latin typeface="Arial"/>
                <a:ea typeface="Arial"/>
                <a:cs typeface="Arial"/>
                <a:sym typeface="Arial"/>
              </a:endParaRPr>
            </a:p>
          </p:txBody>
        </p:sp>
        <p:sp>
          <p:nvSpPr>
            <p:cNvPr id="685" name="Google Shape;685;p12"/>
            <p:cNvSpPr txBox="1"/>
            <p:nvPr/>
          </p:nvSpPr>
          <p:spPr>
            <a:xfrm>
              <a:off x="-2025510" y="3965259"/>
              <a:ext cx="5837706"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The * symbol is sometimes used as a more inclusive way of differentiating male/female role nouns, e.g.,  </a:t>
              </a:r>
              <a:r>
                <a:rPr lang="en-GB" sz="2000" b="1" i="0" u="none" strike="noStrike" cap="none" dirty="0">
                  <a:solidFill>
                    <a:srgbClr val="3D3C3C"/>
                  </a:solidFill>
                  <a:latin typeface="Century Gothic"/>
                  <a:ea typeface="Century Gothic"/>
                  <a:cs typeface="Century Gothic"/>
                  <a:sym typeface="Century Gothic"/>
                </a:rPr>
                <a:t>Lehrer*in </a:t>
              </a:r>
              <a:r>
                <a:rPr lang="en-GB" sz="2000" b="0" i="0" u="none" strike="noStrike" cap="none" dirty="0">
                  <a:solidFill>
                    <a:srgbClr val="3D3C3C"/>
                  </a:solidFill>
                  <a:latin typeface="Century Gothic"/>
                  <a:ea typeface="Century Gothic"/>
                  <a:cs typeface="Century Gothic"/>
                  <a:sym typeface="Century Gothic"/>
                </a:rPr>
                <a:t>not </a:t>
              </a:r>
              <a:r>
                <a:rPr lang="en-GB" sz="2000" b="1" i="0" u="none" strike="noStrike" cap="none" dirty="0">
                  <a:solidFill>
                    <a:srgbClr val="3D3C3C"/>
                  </a:solidFill>
                  <a:latin typeface="Century Gothic"/>
                  <a:ea typeface="Century Gothic"/>
                  <a:cs typeface="Century Gothic"/>
                  <a:sym typeface="Century Gothic"/>
                </a:rPr>
                <a:t>Lehrer/</a:t>
              </a:r>
              <a:r>
                <a:rPr lang="en-GB" sz="2000" b="1" i="0" u="none" strike="noStrike" cap="none" dirty="0" err="1">
                  <a:solidFill>
                    <a:srgbClr val="3D3C3C"/>
                  </a:solidFill>
                  <a:latin typeface="Century Gothic"/>
                  <a:ea typeface="Century Gothic"/>
                  <a:cs typeface="Century Gothic"/>
                  <a:sym typeface="Century Gothic"/>
                </a:rPr>
                <a:t>Lehrerin</a:t>
              </a:r>
              <a:r>
                <a:rPr lang="en-GB" sz="2000" b="0" i="0" u="none" strike="noStrike" cap="none" dirty="0">
                  <a:solidFill>
                    <a:srgbClr val="3D3C3C"/>
                  </a:solidFill>
                  <a:latin typeface="Century Gothic"/>
                  <a:ea typeface="Century Gothic"/>
                  <a:cs typeface="Century Gothic"/>
                  <a:sym typeface="Century Gothic"/>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br>
                <a:rPr lang="en-GB" sz="2000" b="0" i="0" u="none" strike="noStrike" cap="none" dirty="0">
                  <a:solidFill>
                    <a:srgbClr val="3D3C3C"/>
                  </a:solidFill>
                  <a:latin typeface="Century Gothic"/>
                  <a:ea typeface="Century Gothic"/>
                  <a:cs typeface="Century Gothic"/>
                  <a:sym typeface="Century Gothic"/>
                </a:rPr>
              </a:br>
              <a:r>
                <a:rPr lang="en-GB" sz="2000" b="0" i="0" u="none" strike="noStrike" cap="none" dirty="0">
                  <a:solidFill>
                    <a:srgbClr val="3D3C3C"/>
                  </a:solidFill>
                  <a:latin typeface="Century Gothic"/>
                  <a:ea typeface="Century Gothic"/>
                  <a:cs typeface="Century Gothic"/>
                  <a:sym typeface="Century Gothic"/>
                </a:rPr>
                <a:t>It is placed between the m/f forms to symbolise all genders in between and it makes it possible (sometimes) not to specify gender, e.g. </a:t>
              </a:r>
              <a:r>
                <a:rPr lang="en-GB" sz="2000" b="1" i="0" u="none" strike="noStrike" cap="none" dirty="0">
                  <a:solidFill>
                    <a:srgbClr val="3D3C3C"/>
                  </a:solidFill>
                  <a:latin typeface="Century Gothic"/>
                  <a:ea typeface="Century Gothic"/>
                  <a:cs typeface="Century Gothic"/>
                  <a:sym typeface="Century Gothic"/>
                </a:rPr>
                <a:t>Alex </a:t>
              </a:r>
              <a:r>
                <a:rPr lang="en-GB" sz="2000" b="1" i="0" u="none" strike="noStrike" cap="none" dirty="0" err="1">
                  <a:solidFill>
                    <a:srgbClr val="3D3C3C"/>
                  </a:solidFill>
                  <a:latin typeface="Century Gothic"/>
                  <a:ea typeface="Century Gothic"/>
                  <a:cs typeface="Century Gothic"/>
                  <a:sym typeface="Century Gothic"/>
                </a:rPr>
                <a:t>ist</a:t>
              </a:r>
              <a:r>
                <a:rPr lang="en-GB" sz="2000" b="1" i="0" u="none" strike="noStrike" cap="none" dirty="0">
                  <a:solidFill>
                    <a:srgbClr val="3D3C3C"/>
                  </a:solidFill>
                  <a:latin typeface="Century Gothic"/>
                  <a:ea typeface="Century Gothic"/>
                  <a:cs typeface="Century Gothic"/>
                  <a:sym typeface="Century Gothic"/>
                </a:rPr>
                <a:t> </a:t>
              </a:r>
              <a:r>
                <a:rPr lang="en-GB" sz="2000" b="1" i="0" u="none" strike="noStrike" cap="none" dirty="0" err="1">
                  <a:solidFill>
                    <a:srgbClr val="3D3C3C"/>
                  </a:solidFill>
                  <a:latin typeface="Century Gothic"/>
                  <a:ea typeface="Century Gothic"/>
                  <a:cs typeface="Century Gothic"/>
                  <a:sym typeface="Century Gothic"/>
                </a:rPr>
                <a:t>Künstler</a:t>
              </a:r>
              <a:r>
                <a:rPr lang="en-GB" sz="2000" b="1" i="0" u="none" strike="noStrike" cap="none" dirty="0">
                  <a:solidFill>
                    <a:srgbClr val="3D3C3C"/>
                  </a:solidFill>
                  <a:latin typeface="Century Gothic"/>
                  <a:ea typeface="Century Gothic"/>
                  <a:cs typeface="Century Gothic"/>
                  <a:sym typeface="Century Gothic"/>
                </a:rPr>
                <a:t>*in</a:t>
              </a:r>
              <a:r>
                <a:rPr lang="en-GB" sz="2000" b="0" i="0" u="none" strike="noStrike" cap="none" dirty="0">
                  <a:solidFill>
                    <a:srgbClr val="3D3C3C"/>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grpSp>
      <p:sp>
        <p:nvSpPr>
          <p:cNvPr id="686" name="Google Shape;686;p12"/>
          <p:cNvSpPr/>
          <p:nvPr/>
        </p:nvSpPr>
        <p:spPr>
          <a:xfrm>
            <a:off x="6826575" y="62793"/>
            <a:ext cx="4019640" cy="647577"/>
          </a:xfrm>
          <a:prstGeom prst="rect">
            <a:avLst/>
          </a:prstGeom>
          <a:solidFill>
            <a:srgbClr val="525050"/>
          </a:solidFill>
          <a:ln w="12700" cap="flat" cmpd="sng">
            <a:solidFill>
              <a:srgbClr val="FFF6E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rgbClr val="FFF6D4"/>
                </a:solidFill>
                <a:latin typeface="Century Gothic"/>
                <a:ea typeface="Century Gothic"/>
                <a:cs typeface="Century Gothic"/>
                <a:sym typeface="Century Gothic"/>
              </a:rPr>
              <a:t>der </a:t>
            </a:r>
            <a:r>
              <a:rPr lang="en-GB" sz="2000" b="0" i="0" u="none" strike="noStrike" cap="none" dirty="0" err="1">
                <a:solidFill>
                  <a:srgbClr val="FFF6D4"/>
                </a:solidFill>
                <a:latin typeface="Century Gothic"/>
                <a:ea typeface="Century Gothic"/>
                <a:cs typeface="Century Gothic"/>
                <a:sym typeface="Century Gothic"/>
              </a:rPr>
              <a:t>Substantiv</a:t>
            </a:r>
            <a:r>
              <a:rPr lang="en-GB" sz="2000" b="0" i="0" u="none" strike="noStrike" cap="none" dirty="0">
                <a:solidFill>
                  <a:srgbClr val="FFF6D4"/>
                </a:solidFill>
                <a:latin typeface="Century Gothic"/>
                <a:ea typeface="Century Gothic"/>
                <a:cs typeface="Century Gothic"/>
                <a:sym typeface="Century Gothic"/>
              </a:rPr>
              <a:t> – noun </a:t>
            </a:r>
            <a:br>
              <a:rPr lang="en-GB" sz="2000" b="0" i="0" u="none" strike="noStrike" cap="none" dirty="0">
                <a:solidFill>
                  <a:srgbClr val="FFF6D4"/>
                </a:solidFill>
                <a:latin typeface="Century Gothic"/>
                <a:ea typeface="Century Gothic"/>
                <a:cs typeface="Century Gothic"/>
                <a:sym typeface="Century Gothic"/>
              </a:rPr>
            </a:br>
            <a:r>
              <a:rPr lang="en-GB" sz="2000" b="0" i="0" u="none" strike="noStrike" cap="none" dirty="0" err="1">
                <a:solidFill>
                  <a:srgbClr val="FFF6D4"/>
                </a:solidFill>
                <a:latin typeface="Century Gothic"/>
                <a:ea typeface="Century Gothic"/>
                <a:cs typeface="Century Gothic"/>
                <a:sym typeface="Century Gothic"/>
              </a:rPr>
              <a:t>unterschiedlich</a:t>
            </a:r>
            <a:r>
              <a:rPr lang="en-GB" sz="2000" b="0" i="0" u="none" strike="noStrike" cap="none" dirty="0">
                <a:solidFill>
                  <a:srgbClr val="FFF6D4"/>
                </a:solidFill>
                <a:latin typeface="Century Gothic"/>
                <a:ea typeface="Century Gothic"/>
                <a:cs typeface="Century Gothic"/>
                <a:sym typeface="Century Gothic"/>
              </a:rPr>
              <a:t> – different</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68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7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7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7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7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7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8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13"/>
          <p:cNvSpPr txBox="1">
            <a:spLocks noGrp="1"/>
          </p:cNvSpPr>
          <p:nvPr>
            <p:ph type="title"/>
          </p:nvPr>
        </p:nvSpPr>
        <p:spPr>
          <a:xfrm>
            <a:off x="0" y="213557"/>
            <a:ext cx="4800600" cy="647577"/>
          </a:xfrm>
          <a:prstGeom prst="rect">
            <a:avLst/>
          </a:prstGeom>
          <a:blipFill rotWithShape="1">
            <a:blip r:embed="rId5">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Conchita Wurst [1/2]</a:t>
            </a:r>
            <a:endParaRPr/>
          </a:p>
        </p:txBody>
      </p:sp>
      <p:sp>
        <p:nvSpPr>
          <p:cNvPr id="693" name="Google Shape;693;p13"/>
          <p:cNvSpPr/>
          <p:nvPr/>
        </p:nvSpPr>
        <p:spPr>
          <a:xfrm>
            <a:off x="10337180" y="86962"/>
            <a:ext cx="1784480" cy="349135"/>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hören|lesen</a:t>
            </a:r>
            <a:endParaRPr sz="2000" b="1" i="0" u="none" strike="noStrike" cap="none">
              <a:solidFill>
                <a:schemeClr val="lt1"/>
              </a:solidFill>
              <a:latin typeface="Century Gothic"/>
              <a:ea typeface="Century Gothic"/>
              <a:cs typeface="Century Gothic"/>
              <a:sym typeface="Century Gothic"/>
            </a:endParaRPr>
          </a:p>
        </p:txBody>
      </p:sp>
      <p:pic>
        <p:nvPicPr>
          <p:cNvPr id="694" name="Google Shape;694;p13" descr="A person with long hair&#10;&#10;Description automatically generated with medium confidence"/>
          <p:cNvPicPr preferRelativeResize="0"/>
          <p:nvPr/>
        </p:nvPicPr>
        <p:blipFill rotWithShape="1">
          <a:blip r:embed="rId6">
            <a:alphaModFix/>
          </a:blip>
          <a:srcRect/>
          <a:stretch/>
        </p:blipFill>
        <p:spPr>
          <a:xfrm>
            <a:off x="6965560" y="861134"/>
            <a:ext cx="4190120" cy="5237650"/>
          </a:xfrm>
          <a:prstGeom prst="rect">
            <a:avLst/>
          </a:prstGeom>
          <a:noFill/>
          <a:ln>
            <a:noFill/>
          </a:ln>
        </p:spPr>
      </p:pic>
      <p:sp>
        <p:nvSpPr>
          <p:cNvPr id="695" name="Google Shape;695;p13"/>
          <p:cNvSpPr txBox="1"/>
          <p:nvPr/>
        </p:nvSpPr>
        <p:spPr>
          <a:xfrm>
            <a:off x="114300" y="1051634"/>
            <a:ext cx="6172200" cy="554506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2000"/>
              <a:buFont typeface="Arial"/>
              <a:buNone/>
            </a:pPr>
            <a:r>
              <a:rPr lang="en-GB" sz="2000" b="1" i="0" u="none" strike="noStrike" cap="none" dirty="0" err="1">
                <a:solidFill>
                  <a:srgbClr val="000000"/>
                </a:solidFill>
                <a:latin typeface="Century Gothic"/>
                <a:ea typeface="Century Gothic"/>
                <a:cs typeface="Century Gothic"/>
                <a:sym typeface="Century Gothic"/>
              </a:rPr>
              <a:t>Wer</a:t>
            </a:r>
            <a:r>
              <a:rPr lang="en-GB" sz="2000" b="1" i="0" u="none" strike="noStrike" cap="none" dirty="0">
                <a:solidFill>
                  <a:srgbClr val="000000"/>
                </a:solidFill>
                <a:latin typeface="Century Gothic"/>
                <a:ea typeface="Century Gothic"/>
                <a:cs typeface="Century Gothic"/>
                <a:sym typeface="Century Gothic"/>
              </a:rPr>
              <a:t> </a:t>
            </a:r>
            <a:r>
              <a:rPr lang="en-GB" sz="2000" b="1" i="0" u="none" strike="noStrike" cap="none" dirty="0" err="1">
                <a:solidFill>
                  <a:srgbClr val="000000"/>
                </a:solidFill>
                <a:latin typeface="Century Gothic"/>
                <a:ea typeface="Century Gothic"/>
                <a:cs typeface="Century Gothic"/>
                <a:sym typeface="Century Gothic"/>
              </a:rPr>
              <a:t>ist</a:t>
            </a:r>
            <a:r>
              <a:rPr lang="en-GB" sz="2000" b="1" i="0" u="none" strike="noStrike" cap="none" dirty="0">
                <a:solidFill>
                  <a:srgbClr val="000000"/>
                </a:solidFill>
                <a:latin typeface="Century Gothic"/>
                <a:ea typeface="Century Gothic"/>
                <a:cs typeface="Century Gothic"/>
                <a:sym typeface="Century Gothic"/>
              </a:rPr>
              <a:t> Conchita Wurst? </a:t>
            </a:r>
            <a:endParaRPr sz="2000" b="0" i="0" u="none" strike="noStrike" cap="none" dirty="0">
              <a:solidFill>
                <a:schemeClr val="dk1"/>
              </a:solidFill>
              <a:latin typeface="Century Gothic"/>
              <a:ea typeface="Century Gothic"/>
              <a:cs typeface="Century Gothic"/>
              <a:sym typeface="Century Gothic"/>
            </a:endParaRPr>
          </a:p>
          <a:p>
            <a:pPr marL="0" marR="0" lvl="0" indent="0" algn="l" rtl="0">
              <a:lnSpc>
                <a:spcPct val="107000"/>
              </a:lnSpc>
              <a:spcBef>
                <a:spcPts val="800"/>
              </a:spcBef>
              <a:spcAft>
                <a:spcPts val="0"/>
              </a:spcAft>
              <a:buClr>
                <a:srgbClr val="000000"/>
              </a:buClr>
              <a:buSzPts val="2000"/>
              <a:buFont typeface="Arial"/>
              <a:buNone/>
            </a:pPr>
            <a:r>
              <a:rPr lang="en-GB" sz="2000" b="0" i="0" u="none" strike="noStrike" cap="none" dirty="0">
                <a:solidFill>
                  <a:srgbClr val="000000"/>
                </a:solidFill>
                <a:latin typeface="Century Gothic"/>
                <a:ea typeface="Century Gothic"/>
                <a:cs typeface="Century Gothic"/>
                <a:sym typeface="Century Gothic"/>
              </a:rPr>
              <a:t>2014 </a:t>
            </a:r>
            <a:r>
              <a:rPr lang="en-GB" sz="2000" b="0" i="0" u="none" strike="noStrike" cap="none" dirty="0" err="1">
                <a:solidFill>
                  <a:srgbClr val="000000"/>
                </a:solidFill>
                <a:latin typeface="Century Gothic"/>
                <a:ea typeface="Century Gothic"/>
                <a:cs typeface="Century Gothic"/>
                <a:sym typeface="Century Gothic"/>
              </a:rPr>
              <a:t>nimmt</a:t>
            </a:r>
            <a:r>
              <a:rPr lang="en-GB" sz="2000" b="0" i="0" u="none" strike="noStrike" cap="none" dirty="0">
                <a:solidFill>
                  <a:srgbClr val="000000"/>
                </a:solidFill>
                <a:latin typeface="Century Gothic"/>
                <a:ea typeface="Century Gothic"/>
                <a:cs typeface="Century Gothic"/>
                <a:sym typeface="Century Gothic"/>
              </a:rPr>
              <a:t> Tom Neuwirth am Eurovision Song Contest in </a:t>
            </a:r>
            <a:r>
              <a:rPr lang="en-GB" sz="2000" b="0" i="0" u="none" strike="noStrike" cap="none" dirty="0" err="1">
                <a:solidFill>
                  <a:srgbClr val="000000"/>
                </a:solidFill>
                <a:latin typeface="Century Gothic"/>
                <a:ea typeface="Century Gothic"/>
                <a:cs typeface="Century Gothic"/>
                <a:sym typeface="Century Gothic"/>
              </a:rPr>
              <a:t>Kopenhagen</a:t>
            </a:r>
            <a:r>
              <a:rPr lang="en-GB" sz="2000" b="0" i="0" u="none" strike="noStrike" cap="none" dirty="0">
                <a:solidFill>
                  <a:srgbClr val="000000"/>
                </a:solidFill>
                <a:latin typeface="Century Gothic"/>
                <a:ea typeface="Century Gothic"/>
                <a:cs typeface="Century Gothic"/>
                <a:sym typeface="Century Gothic"/>
              </a:rPr>
              <a:t> teil. Sein Alter Ego Conchita Wurst </a:t>
            </a:r>
            <a:r>
              <a:rPr lang="en-GB" sz="2000" b="0" i="0" u="none" strike="noStrike" cap="none" dirty="0" err="1">
                <a:solidFill>
                  <a:srgbClr val="000000"/>
                </a:solidFill>
                <a:latin typeface="Century Gothic"/>
                <a:ea typeface="Century Gothic"/>
                <a:cs typeface="Century Gothic"/>
                <a:sym typeface="Century Gothic"/>
              </a:rPr>
              <a:t>singt</a:t>
            </a:r>
            <a:r>
              <a:rPr lang="en-GB" sz="2000" b="0" i="0" u="none" strike="noStrike" cap="none" dirty="0">
                <a:solidFill>
                  <a:srgbClr val="000000"/>
                </a:solidFill>
                <a:latin typeface="Century Gothic"/>
                <a:ea typeface="Century Gothic"/>
                <a:cs typeface="Century Gothic"/>
                <a:sym typeface="Century Gothic"/>
              </a:rPr>
              <a:t> das Lied ˵Rise Like a Phoenix”. </a:t>
            </a:r>
            <a:r>
              <a:rPr lang="en-GB" sz="2000" b="0" i="0" u="none" strike="noStrike" cap="none" dirty="0" err="1">
                <a:solidFill>
                  <a:srgbClr val="000000"/>
                </a:solidFill>
                <a:latin typeface="Century Gothic"/>
                <a:ea typeface="Century Gothic"/>
                <a:cs typeface="Century Gothic"/>
                <a:sym typeface="Century Gothic"/>
              </a:rPr>
              <a:t>Mit</a:t>
            </a:r>
            <a:r>
              <a:rPr lang="en-GB" sz="2000" b="0" i="0" u="none" strike="noStrike" cap="none" dirty="0">
                <a:solidFill>
                  <a:srgbClr val="000000"/>
                </a:solidFill>
                <a:latin typeface="Century Gothic"/>
                <a:ea typeface="Century Gothic"/>
                <a:cs typeface="Century Gothic"/>
                <a:sym typeface="Century Gothic"/>
              </a:rPr>
              <a:t> </a:t>
            </a:r>
            <a:r>
              <a:rPr lang="en-GB" sz="2000" b="0" i="0" u="none" strike="noStrike" cap="none" dirty="0" err="1">
                <a:solidFill>
                  <a:srgbClr val="000000"/>
                </a:solidFill>
                <a:latin typeface="Century Gothic"/>
                <a:ea typeface="Century Gothic"/>
                <a:cs typeface="Century Gothic"/>
                <a:sym typeface="Century Gothic"/>
              </a:rPr>
              <a:t>Erfolg</a:t>
            </a:r>
            <a:r>
              <a:rPr lang="en-GB" sz="2000" b="0" i="0" u="none" strike="noStrike" cap="none" dirty="0">
                <a:solidFill>
                  <a:srgbClr val="000000"/>
                </a:solidFill>
                <a:latin typeface="Century Gothic"/>
                <a:ea typeface="Century Gothic"/>
                <a:cs typeface="Century Gothic"/>
                <a:sym typeface="Century Gothic"/>
              </a:rPr>
              <a:t>!</a:t>
            </a:r>
            <a:endParaRPr sz="2000" b="0" i="0" u="none" strike="noStrike" cap="none" dirty="0">
              <a:solidFill>
                <a:schemeClr val="dk1"/>
              </a:solidFill>
              <a:latin typeface="Century Gothic"/>
              <a:ea typeface="Century Gothic"/>
              <a:cs typeface="Century Gothic"/>
              <a:sym typeface="Century Gothic"/>
            </a:endParaRPr>
          </a:p>
          <a:p>
            <a:pPr marL="0" marR="0" lvl="0" indent="0" algn="l" rtl="0">
              <a:lnSpc>
                <a:spcPct val="107000"/>
              </a:lnSpc>
              <a:spcBef>
                <a:spcPts val="800"/>
              </a:spcBef>
              <a:spcAft>
                <a:spcPts val="0"/>
              </a:spcAft>
              <a:buClr>
                <a:srgbClr val="000000"/>
              </a:buClr>
              <a:buSzPts val="2000"/>
              <a:buFont typeface="Arial"/>
              <a:buNone/>
            </a:pPr>
            <a:r>
              <a:rPr lang="en-GB" sz="2000" b="0" i="0" u="none" strike="noStrike" cap="none" dirty="0">
                <a:solidFill>
                  <a:srgbClr val="000000"/>
                </a:solidFill>
                <a:latin typeface="Century Gothic"/>
                <a:ea typeface="Century Gothic"/>
                <a:cs typeface="Century Gothic"/>
                <a:sym typeface="Century Gothic"/>
              </a:rPr>
              <a:t> </a:t>
            </a:r>
            <a:endParaRPr sz="2000" b="0" i="0" u="none" strike="noStrike" cap="none" dirty="0">
              <a:solidFill>
                <a:schemeClr val="dk1"/>
              </a:solidFill>
              <a:latin typeface="Century Gothic"/>
              <a:ea typeface="Century Gothic"/>
              <a:cs typeface="Century Gothic"/>
              <a:sym typeface="Century Gothic"/>
            </a:endParaRPr>
          </a:p>
          <a:p>
            <a:pPr marL="0" marR="0" lvl="0" indent="0" algn="l" rtl="0">
              <a:lnSpc>
                <a:spcPct val="107000"/>
              </a:lnSpc>
              <a:spcBef>
                <a:spcPts val="800"/>
              </a:spcBef>
              <a:spcAft>
                <a:spcPts val="0"/>
              </a:spcAft>
              <a:buClr>
                <a:srgbClr val="000000"/>
              </a:buClr>
              <a:buSzPts val="2000"/>
              <a:buFont typeface="Arial"/>
              <a:buNone/>
            </a:pPr>
            <a:r>
              <a:rPr lang="en-GB" sz="2000" b="1" i="0" u="none" strike="noStrike" cap="none" dirty="0" err="1">
                <a:solidFill>
                  <a:srgbClr val="000000"/>
                </a:solidFill>
                <a:latin typeface="Century Gothic"/>
                <a:ea typeface="Century Gothic"/>
                <a:cs typeface="Century Gothic"/>
                <a:sym typeface="Century Gothic"/>
              </a:rPr>
              <a:t>Woher</a:t>
            </a:r>
            <a:r>
              <a:rPr lang="en-GB" sz="2000" b="1" i="0" u="none" strike="noStrike" cap="none" dirty="0">
                <a:solidFill>
                  <a:srgbClr val="000000"/>
                </a:solidFill>
                <a:latin typeface="Century Gothic"/>
                <a:ea typeface="Century Gothic"/>
                <a:cs typeface="Century Gothic"/>
                <a:sym typeface="Century Gothic"/>
              </a:rPr>
              <a:t> </a:t>
            </a:r>
            <a:r>
              <a:rPr lang="en-GB" sz="2000" b="1" i="0" u="none" strike="noStrike" cap="none" dirty="0" err="1">
                <a:solidFill>
                  <a:srgbClr val="000000"/>
                </a:solidFill>
                <a:latin typeface="Century Gothic"/>
                <a:ea typeface="Century Gothic"/>
                <a:cs typeface="Century Gothic"/>
                <a:sym typeface="Century Gothic"/>
              </a:rPr>
              <a:t>kommt</a:t>
            </a:r>
            <a:r>
              <a:rPr lang="en-GB" sz="2000" b="1" i="0" u="none" strike="noStrike" cap="none" dirty="0">
                <a:solidFill>
                  <a:srgbClr val="000000"/>
                </a:solidFill>
                <a:latin typeface="Century Gothic"/>
                <a:ea typeface="Century Gothic"/>
                <a:cs typeface="Century Gothic"/>
                <a:sym typeface="Century Gothic"/>
              </a:rPr>
              <a:t> Tom?</a:t>
            </a:r>
            <a:endParaRPr sz="2000" b="0" i="0" u="none" strike="noStrike" cap="none" dirty="0">
              <a:solidFill>
                <a:schemeClr val="dk1"/>
              </a:solidFill>
              <a:latin typeface="Century Gothic"/>
              <a:ea typeface="Century Gothic"/>
              <a:cs typeface="Century Gothic"/>
              <a:sym typeface="Century Gothic"/>
            </a:endParaRPr>
          </a:p>
          <a:p>
            <a:pPr>
              <a:lnSpc>
                <a:spcPct val="107000"/>
              </a:lnSpc>
              <a:spcAft>
                <a:spcPts val="800"/>
              </a:spcAft>
            </a:pPr>
            <a:r>
              <a:rPr lang="en-GB" sz="2000" dirty="0">
                <a:effectLst/>
                <a:latin typeface="Century Gothic" panose="020B0502020202020204" pitchFamily="34" charset="0"/>
                <a:ea typeface="SimSun" panose="02010600030101010101" pitchFamily="2" charset="-122"/>
                <a:cs typeface="Times New Roman" panose="02020603050405020304" pitchFamily="18" charset="0"/>
              </a:rPr>
              <a:t>Tom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wurde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1988 in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Gmunden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Österreich</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geboren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Er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studiert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Mode* in der Stadt Graz.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Mit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19 Jahren </a:t>
            </a:r>
            <a:r>
              <a:rPr lang="en-GB" sz="2000" dirty="0">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war er </a:t>
            </a:r>
            <a:r>
              <a:rPr lang="en-GB" sz="2000" dirty="0" err="1">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mit</a:t>
            </a:r>
            <a:r>
              <a:rPr lang="en-GB" sz="2000" dirty="0">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Freunden</a:t>
            </a:r>
            <a:r>
              <a:rPr lang="en-GB" sz="2000" dirty="0">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 in der Band </a:t>
            </a:r>
            <a:r>
              <a:rPr lang="en-GB" sz="2000" dirty="0">
                <a:effectLst/>
                <a:latin typeface="Arial" panose="020B0604020202020204" pitchFamily="34" charset="0"/>
                <a:ea typeface="SimSun" panose="02010600030101010101" pitchFamily="2" charset="-122"/>
                <a:cs typeface="Times New Roman" panose="02020603050405020304" pitchFamily="18" charset="0"/>
              </a:rPr>
              <a: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Boyband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jetzt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anders</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a:t>
            </a:r>
            <a:r>
              <a:rPr lang="en-GB" sz="2000" dirty="0">
                <a:effectLst/>
                <a:latin typeface="Century Gothic" panose="020B0502020202020204" pitchFamily="34" charset="0"/>
                <a:ea typeface="SimSun" panose="02010600030101010101" pitchFamily="2" charset="-122"/>
                <a:cs typeface="Century Gothic" panose="020B0502020202020204" pitchFamily="34" charset="0"/>
              </a:rPr>
              <a:t>” </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Die Band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aber</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nur</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ein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Jahr</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lang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zusammen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dann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beginnt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Tom eine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neue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Show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zu</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entwickeln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als</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Drag Queen </a:t>
            </a:r>
            <a:r>
              <a:rPr lang="en-GB" sz="2000" dirty="0">
                <a:effectLst/>
                <a:latin typeface="Arial" panose="020B0604020202020204" pitchFamily="34" charset="0"/>
                <a:ea typeface="SimSun" panose="02010600030101010101" pitchFamily="2" charset="-122"/>
                <a:cs typeface="Times New Roman" panose="02020603050405020304" pitchFamily="18" charset="0"/>
              </a:rPr>
              <a: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Conchita Wurst</a:t>
            </a:r>
            <a:r>
              <a:rPr lang="en-GB" sz="2000" dirty="0">
                <a:effectLst/>
                <a:latin typeface="Century Gothic" panose="020B0502020202020204" pitchFamily="34" charset="0"/>
                <a:ea typeface="SimSun" panose="02010600030101010101" pitchFamily="2" charset="-122"/>
                <a:cs typeface="Century Gothic" panose="020B0502020202020204" pitchFamily="34" charset="0"/>
              </a:rPr>
              <a: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effectLst/>
                <a:latin typeface="Century Gothic" panose="020B0502020202020204" pitchFamily="34" charset="0"/>
                <a:ea typeface="SimSun" panose="02010600030101010101" pitchFamily="2" charset="-122"/>
                <a:cs typeface="Century Gothic" panose="020B0502020202020204" pitchFamily="34" charset="0"/>
              </a:rPr>
              <a: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mit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vollem</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Bart*.  </a:t>
            </a:r>
          </a:p>
          <a:p>
            <a:pPr marL="0" marR="0" lvl="0" indent="0" algn="l" rtl="0">
              <a:lnSpc>
                <a:spcPct val="107000"/>
              </a:lnSpc>
              <a:spcBef>
                <a:spcPts val="800"/>
              </a:spcBef>
              <a:spcAft>
                <a:spcPts val="0"/>
              </a:spcAft>
              <a:buClr>
                <a:srgbClr val="000000"/>
              </a:buClr>
              <a:buSzPts val="2000"/>
              <a:buFont typeface="Arial"/>
              <a:buNone/>
            </a:pPr>
            <a:r>
              <a:rPr lang="en-GB" sz="2000" b="0" i="0" u="none" strike="noStrike" cap="none" dirty="0">
                <a:solidFill>
                  <a:schemeClr val="dk1"/>
                </a:solidFill>
                <a:latin typeface="Century Gothic"/>
                <a:ea typeface="Century Gothic"/>
                <a:cs typeface="Century Gothic"/>
                <a:sym typeface="Century Gothic"/>
              </a:rPr>
              <a:t> </a:t>
            </a:r>
            <a:endParaRPr sz="2000" b="0" i="0" u="none" strike="noStrike" cap="none" dirty="0">
              <a:solidFill>
                <a:schemeClr val="dk1"/>
              </a:solidFill>
              <a:latin typeface="Century Gothic"/>
              <a:ea typeface="Century Gothic"/>
              <a:cs typeface="Century Gothic"/>
              <a:sym typeface="Century Gothic"/>
            </a:endParaRPr>
          </a:p>
        </p:txBody>
      </p:sp>
      <p:sp>
        <p:nvSpPr>
          <p:cNvPr id="696" name="Google Shape;696;p13"/>
          <p:cNvSpPr txBox="1"/>
          <p:nvPr/>
        </p:nvSpPr>
        <p:spPr>
          <a:xfrm>
            <a:off x="5707380" y="6063468"/>
            <a:ext cx="5448300"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0" i="0" u="none" strike="noStrike" cap="none">
                <a:solidFill>
                  <a:srgbClr val="3D3C3C"/>
                </a:solidFill>
                <a:latin typeface="Century Gothic"/>
                <a:ea typeface="Century Gothic"/>
                <a:cs typeface="Century Gothic"/>
                <a:sym typeface="Century Gothic"/>
              </a:rPr>
              <a:t>Manfred Werner, Wikimedia Commons </a:t>
            </a:r>
            <a:endParaRPr sz="1400" b="0" i="0" u="none" strike="noStrike" cap="none">
              <a:solidFill>
                <a:srgbClr val="3D3C3C"/>
              </a:solidFill>
              <a:latin typeface="Century Gothic"/>
              <a:ea typeface="Century Gothic"/>
              <a:cs typeface="Century Gothic"/>
              <a:sym typeface="Century Gothic"/>
            </a:endParaRPr>
          </a:p>
        </p:txBody>
      </p:sp>
      <p:sp>
        <p:nvSpPr>
          <p:cNvPr id="697" name="Google Shape;697;p13"/>
          <p:cNvSpPr/>
          <p:nvPr/>
        </p:nvSpPr>
        <p:spPr>
          <a:xfrm>
            <a:off x="6096000" y="600151"/>
            <a:ext cx="2598868" cy="735941"/>
          </a:xfrm>
          <a:prstGeom prst="rect">
            <a:avLst/>
          </a:prstGeom>
          <a:solidFill>
            <a:srgbClr val="525050"/>
          </a:solidFill>
          <a:ln w="12700" cap="flat" cmpd="sng">
            <a:solidFill>
              <a:srgbClr val="FFF6E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rgbClr val="FFF6D4"/>
                </a:solidFill>
                <a:latin typeface="Century Gothic"/>
                <a:ea typeface="Century Gothic"/>
                <a:cs typeface="Century Gothic"/>
                <a:sym typeface="Century Gothic"/>
              </a:rPr>
              <a:t>die Mode – fashion </a:t>
            </a:r>
            <a:br>
              <a:rPr lang="en-GB" sz="2000" b="0" i="0" u="none" strike="noStrike" cap="none" dirty="0">
                <a:solidFill>
                  <a:srgbClr val="FFF6D4"/>
                </a:solidFill>
                <a:latin typeface="Century Gothic"/>
                <a:ea typeface="Century Gothic"/>
                <a:cs typeface="Century Gothic"/>
                <a:sym typeface="Century Gothic"/>
              </a:rPr>
            </a:br>
            <a:r>
              <a:rPr lang="en-GB" sz="2000" b="0" i="0" u="none" strike="noStrike" cap="none" dirty="0">
                <a:solidFill>
                  <a:srgbClr val="FFF6D4"/>
                </a:solidFill>
                <a:latin typeface="Century Gothic"/>
                <a:ea typeface="Century Gothic"/>
                <a:cs typeface="Century Gothic"/>
                <a:sym typeface="Century Gothic"/>
              </a:rPr>
              <a:t>der Bart – beard</a:t>
            </a:r>
            <a:endParaRPr sz="1400" b="0" i="0" u="none" strike="noStrike" cap="none" dirty="0">
              <a:solidFill>
                <a:srgbClr val="000000"/>
              </a:solidFill>
              <a:latin typeface="Arial"/>
              <a:ea typeface="Arial"/>
              <a:cs typeface="Arial"/>
              <a:sym typeface="Arial"/>
            </a:endParaRPr>
          </a:p>
        </p:txBody>
      </p:sp>
      <p:pic>
        <p:nvPicPr>
          <p:cNvPr id="9" name="10.1.1.3 slide 13">
            <a:hlinkClick r:id="" action="ppaction://media"/>
            <a:extLst>
              <a:ext uri="{FF2B5EF4-FFF2-40B4-BE49-F238E27FC236}">
                <a16:creationId xmlns:a16="http://schemas.microsoft.com/office/drawing/2014/main" id="{009D2AFF-9C02-4AE5-8D35-453EC887EC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36620" y="214851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14"/>
          <p:cNvSpPr txBox="1">
            <a:spLocks noGrp="1"/>
          </p:cNvSpPr>
          <p:nvPr>
            <p:ph type="title"/>
          </p:nvPr>
        </p:nvSpPr>
        <p:spPr>
          <a:xfrm>
            <a:off x="0" y="213557"/>
            <a:ext cx="4953000" cy="647577"/>
          </a:xfrm>
          <a:prstGeom prst="rect">
            <a:avLst/>
          </a:prstGeom>
          <a:blipFill rotWithShape="1">
            <a:blip r:embed="rId5">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Conchita Wurst [2/2] </a:t>
            </a:r>
            <a:endParaRPr/>
          </a:p>
        </p:txBody>
      </p:sp>
      <p:sp>
        <p:nvSpPr>
          <p:cNvPr id="704" name="Google Shape;704;p14"/>
          <p:cNvSpPr txBox="1"/>
          <p:nvPr/>
        </p:nvSpPr>
        <p:spPr>
          <a:xfrm>
            <a:off x="340555" y="861134"/>
            <a:ext cx="5393495" cy="5318339"/>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chemeClr val="dk1"/>
              </a:buClr>
              <a:buSzPts val="2000"/>
              <a:buFont typeface="Century Gothic"/>
              <a:buNone/>
            </a:pPr>
            <a:endParaRPr sz="2000" b="0" i="0" u="none" strike="noStrike" cap="none" dirty="0">
              <a:solidFill>
                <a:srgbClr val="525050"/>
              </a:solidFill>
              <a:latin typeface="Century Gothic"/>
              <a:ea typeface="Century Gothic"/>
              <a:cs typeface="Century Gothic"/>
              <a:sym typeface="Century Gothic"/>
            </a:endParaRPr>
          </a:p>
          <a:p>
            <a:pPr marL="0" marR="0" lvl="0" indent="0" algn="l" rtl="0">
              <a:lnSpc>
                <a:spcPct val="107000"/>
              </a:lnSpc>
              <a:spcBef>
                <a:spcPts val="800"/>
              </a:spcBef>
              <a:spcAft>
                <a:spcPts val="0"/>
              </a:spcAft>
              <a:buClr>
                <a:srgbClr val="000000"/>
              </a:buClr>
              <a:buSzPts val="2000"/>
              <a:buFont typeface="Century Gothic"/>
              <a:buNone/>
            </a:pPr>
            <a:r>
              <a:rPr lang="en-GB" sz="2000" b="1" i="0" u="none" strike="noStrike" cap="none" dirty="0" err="1">
                <a:solidFill>
                  <a:srgbClr val="000000"/>
                </a:solidFill>
                <a:latin typeface="Century Gothic"/>
                <a:ea typeface="Century Gothic"/>
                <a:cs typeface="Century Gothic"/>
                <a:sym typeface="Century Gothic"/>
              </a:rPr>
              <a:t>Warum</a:t>
            </a:r>
            <a:r>
              <a:rPr lang="en-GB" sz="2000" b="1" i="0" u="none" strike="noStrike" cap="none" dirty="0">
                <a:solidFill>
                  <a:srgbClr val="000000"/>
                </a:solidFill>
                <a:latin typeface="Century Gothic"/>
                <a:ea typeface="Century Gothic"/>
                <a:cs typeface="Century Gothic"/>
                <a:sym typeface="Century Gothic"/>
              </a:rPr>
              <a:t> </a:t>
            </a:r>
            <a:r>
              <a:rPr lang="en-GB" sz="2000" b="1" i="0" u="none" strike="noStrike" cap="none" dirty="0" err="1">
                <a:solidFill>
                  <a:srgbClr val="000000"/>
                </a:solidFill>
                <a:latin typeface="Century Gothic"/>
                <a:ea typeface="Century Gothic"/>
                <a:cs typeface="Century Gothic"/>
                <a:sym typeface="Century Gothic"/>
              </a:rPr>
              <a:t>heißt</a:t>
            </a:r>
            <a:r>
              <a:rPr lang="en-GB" sz="2000" b="1" i="0" u="none" strike="noStrike" cap="none" dirty="0">
                <a:solidFill>
                  <a:srgbClr val="000000"/>
                </a:solidFill>
                <a:latin typeface="Century Gothic"/>
                <a:ea typeface="Century Gothic"/>
                <a:cs typeface="Century Gothic"/>
                <a:sym typeface="Century Gothic"/>
              </a:rPr>
              <a:t> </a:t>
            </a:r>
            <a:r>
              <a:rPr lang="en-GB" sz="2000" b="1" i="0" u="none" strike="noStrike" cap="none" dirty="0" err="1">
                <a:solidFill>
                  <a:srgbClr val="000000"/>
                </a:solidFill>
                <a:latin typeface="Century Gothic"/>
                <a:ea typeface="Century Gothic"/>
                <a:cs typeface="Century Gothic"/>
                <a:sym typeface="Century Gothic"/>
              </a:rPr>
              <a:t>sie</a:t>
            </a:r>
            <a:r>
              <a:rPr lang="en-GB" sz="2000" b="1" i="0" u="none" strike="noStrike" cap="none" dirty="0">
                <a:solidFill>
                  <a:srgbClr val="000000"/>
                </a:solidFill>
                <a:latin typeface="Century Gothic"/>
                <a:ea typeface="Century Gothic"/>
                <a:cs typeface="Century Gothic"/>
                <a:sym typeface="Century Gothic"/>
              </a:rPr>
              <a:t> Conchita Wurst? </a:t>
            </a:r>
            <a:endParaRPr sz="2000" b="0" i="0" u="none" strike="noStrike" cap="none" dirty="0">
              <a:solidFill>
                <a:srgbClr val="525050"/>
              </a:solidFill>
              <a:latin typeface="Century Gothic"/>
              <a:ea typeface="Century Gothic"/>
              <a:cs typeface="Century Gothic"/>
              <a:sym typeface="Century Gothic"/>
            </a:endParaRPr>
          </a:p>
          <a:p>
            <a:pPr>
              <a:lnSpc>
                <a:spcPct val="107000"/>
              </a:lnSpc>
              <a:spcAft>
                <a:spcPts val="800"/>
              </a:spcAft>
            </a:pPr>
            <a:r>
              <a:rPr lang="en-GB" sz="2000" dirty="0">
                <a:effectLst/>
                <a:latin typeface="Century Gothic" panose="020B0502020202020204" pitchFamily="34" charset="0"/>
                <a:ea typeface="SimSun" panose="02010600030101010101" pitchFamily="2" charset="-122"/>
                <a:cs typeface="Times New Roman" panose="02020603050405020304" pitchFamily="18" charset="0"/>
              </a:rPr>
              <a:t>Der Name, Conchita,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der Name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einer</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guten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Freundin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effectLst/>
                <a:latin typeface="Arial" panose="020B0604020202020204" pitchFamily="34" charset="0"/>
                <a:ea typeface="SimSun" panose="02010600030101010101" pitchFamily="2" charset="-122"/>
                <a:cs typeface="Times New Roman" panose="02020603050405020304" pitchFamily="18" charset="0"/>
              </a:rPr>
              <a: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Wurst</a:t>
            </a:r>
            <a:r>
              <a:rPr lang="en-GB" sz="2000" dirty="0">
                <a:effectLst/>
                <a:latin typeface="Century Gothic" panose="020B0502020202020204" pitchFamily="34" charset="0"/>
                <a:ea typeface="SimSun" panose="02010600030101010101" pitchFamily="2" charset="-122"/>
                <a:cs typeface="Century Gothic" panose="020B0502020202020204" pitchFamily="34" charset="0"/>
              </a:rPr>
              <a: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mag er,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weil</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es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ihm</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Wurst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effectLst/>
                <a:latin typeface="Century Gothic" panose="020B0502020202020204" pitchFamily="34" charset="0"/>
                <a:ea typeface="SimSun" panose="02010600030101010101" pitchFamily="2" charset="-122"/>
                <a:cs typeface="Century Gothic" panose="020B0502020202020204" pitchFamily="34" charset="0"/>
              </a:rPr>
              <a: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das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hei</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βt, es ist ihm egal </a:t>
            </a:r>
            <a:r>
              <a:rPr lang="en-GB" sz="2000" dirty="0">
                <a:effectLst/>
                <a:latin typeface="Century Gothic" panose="020B0502020202020204" pitchFamily="34" charset="0"/>
                <a:ea typeface="SimSun" panose="02010600030101010101" pitchFamily="2" charset="-122"/>
                <a:cs typeface="Century Gothic" panose="020B0502020202020204" pitchFamily="34" charset="0"/>
              </a:rPr>
              <a: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wie er aussieht und was die Menschen denken.</a:t>
            </a:r>
          </a:p>
          <a:p>
            <a:pPr marL="0" marR="0" lvl="0" indent="0" algn="l" rtl="0">
              <a:lnSpc>
                <a:spcPct val="107000"/>
              </a:lnSpc>
              <a:spcBef>
                <a:spcPts val="800"/>
              </a:spcBef>
              <a:spcAft>
                <a:spcPts val="0"/>
              </a:spcAft>
              <a:buClr>
                <a:srgbClr val="000000"/>
              </a:buClr>
              <a:buSzPts val="2000"/>
              <a:buFont typeface="Century Gothic"/>
              <a:buNone/>
            </a:pPr>
            <a:r>
              <a:rPr lang="en-GB" sz="2000" b="0" i="0" u="none" strike="noStrike" cap="none" dirty="0">
                <a:solidFill>
                  <a:srgbClr val="000000"/>
                </a:solidFill>
                <a:latin typeface="Century Gothic"/>
                <a:ea typeface="Century Gothic"/>
                <a:cs typeface="Century Gothic"/>
                <a:sym typeface="Century Gothic"/>
              </a:rPr>
              <a:t> </a:t>
            </a:r>
            <a:endParaRPr sz="2000" b="0" i="0" u="none" strike="noStrike" cap="none" dirty="0">
              <a:solidFill>
                <a:srgbClr val="525050"/>
              </a:solidFill>
              <a:latin typeface="Century Gothic"/>
              <a:ea typeface="Century Gothic"/>
              <a:cs typeface="Century Gothic"/>
              <a:sym typeface="Century Gothic"/>
            </a:endParaRPr>
          </a:p>
          <a:p>
            <a:pPr marL="0" marR="0" lvl="0" indent="0" algn="l" rtl="0">
              <a:lnSpc>
                <a:spcPct val="107000"/>
              </a:lnSpc>
              <a:spcBef>
                <a:spcPts val="800"/>
              </a:spcBef>
              <a:spcAft>
                <a:spcPts val="0"/>
              </a:spcAft>
              <a:buClr>
                <a:srgbClr val="000000"/>
              </a:buClr>
              <a:buSzPts val="2000"/>
              <a:buFont typeface="Century Gothic"/>
              <a:buNone/>
            </a:pPr>
            <a:r>
              <a:rPr lang="en-GB" sz="2000" b="1" i="0" u="none" strike="noStrike" cap="none" dirty="0" err="1">
                <a:solidFill>
                  <a:srgbClr val="000000"/>
                </a:solidFill>
                <a:latin typeface="Century Gothic"/>
                <a:ea typeface="Century Gothic"/>
                <a:cs typeface="Century Gothic"/>
                <a:sym typeface="Century Gothic"/>
              </a:rPr>
              <a:t>Woher</a:t>
            </a:r>
            <a:r>
              <a:rPr lang="en-GB" sz="2000" b="1" i="0" u="none" strike="noStrike" cap="none" dirty="0">
                <a:solidFill>
                  <a:srgbClr val="000000"/>
                </a:solidFill>
                <a:latin typeface="Century Gothic"/>
                <a:ea typeface="Century Gothic"/>
                <a:cs typeface="Century Gothic"/>
                <a:sym typeface="Century Gothic"/>
              </a:rPr>
              <a:t> </a:t>
            </a:r>
            <a:r>
              <a:rPr lang="en-GB" sz="2000" b="1" i="0" u="none" strike="noStrike" cap="none" dirty="0" err="1">
                <a:solidFill>
                  <a:srgbClr val="000000"/>
                </a:solidFill>
                <a:latin typeface="Century Gothic"/>
                <a:ea typeface="Century Gothic"/>
                <a:cs typeface="Century Gothic"/>
                <a:sym typeface="Century Gothic"/>
              </a:rPr>
              <a:t>kommt</a:t>
            </a:r>
            <a:r>
              <a:rPr lang="en-GB" sz="2000" b="1" i="0" u="none" strike="noStrike" cap="none" dirty="0">
                <a:solidFill>
                  <a:srgbClr val="000000"/>
                </a:solidFill>
                <a:latin typeface="Century Gothic"/>
                <a:ea typeface="Century Gothic"/>
                <a:cs typeface="Century Gothic"/>
                <a:sym typeface="Century Gothic"/>
              </a:rPr>
              <a:t> Conchita?</a:t>
            </a:r>
            <a:endParaRPr sz="2000" b="0" i="0" u="none" strike="noStrike" cap="none" dirty="0">
              <a:solidFill>
                <a:srgbClr val="525050"/>
              </a:solidFill>
              <a:latin typeface="Century Gothic"/>
              <a:ea typeface="Century Gothic"/>
              <a:cs typeface="Century Gothic"/>
              <a:sym typeface="Century Gothic"/>
            </a:endParaRPr>
          </a:p>
          <a:p>
            <a:pPr>
              <a:lnSpc>
                <a:spcPct val="107000"/>
              </a:lnSpc>
              <a:spcAft>
                <a:spcPts val="800"/>
              </a:spcAft>
            </a:pPr>
            <a:r>
              <a:rPr lang="en-GB" sz="2000" dirty="0">
                <a:effectLst/>
                <a:latin typeface="Century Gothic" panose="020B0502020202020204" pitchFamily="34" charset="0"/>
                <a:ea typeface="SimSun" panose="02010600030101010101" pitchFamily="2" charset="-122"/>
                <a:cs typeface="Times New Roman" panose="02020603050405020304" pitchFamily="18" charset="0"/>
              </a:rPr>
              <a:t>Conchita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keine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Österreicherin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sie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stammt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aus</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Bogotá,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reist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als</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Kind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nach</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Deutschland und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wird</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Sängerin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in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Österreich</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rtl="0">
              <a:lnSpc>
                <a:spcPct val="107000"/>
              </a:lnSpc>
              <a:spcBef>
                <a:spcPts val="800"/>
              </a:spcBef>
              <a:spcAft>
                <a:spcPts val="0"/>
              </a:spcAft>
              <a:buClr>
                <a:srgbClr val="000000"/>
              </a:buClr>
              <a:buSzPts val="2000"/>
              <a:buFont typeface="Century Gothic"/>
              <a:buNone/>
            </a:pPr>
            <a:r>
              <a:rPr lang="en-GB" sz="2000" b="0" i="0" u="none" strike="noStrike" cap="none" dirty="0">
                <a:solidFill>
                  <a:srgbClr val="000000"/>
                </a:solidFill>
                <a:latin typeface="Century Gothic"/>
                <a:ea typeface="Century Gothic"/>
                <a:cs typeface="Century Gothic"/>
                <a:sym typeface="Century Gothic"/>
              </a:rPr>
              <a:t> </a:t>
            </a:r>
            <a:endParaRPr sz="1800" b="0" i="0" u="none" strike="noStrike" cap="none" dirty="0">
              <a:solidFill>
                <a:schemeClr val="dk1"/>
              </a:solidFill>
              <a:latin typeface="Century Gothic"/>
              <a:ea typeface="Century Gothic"/>
              <a:cs typeface="Century Gothic"/>
              <a:sym typeface="Century Gothic"/>
            </a:endParaRPr>
          </a:p>
        </p:txBody>
      </p:sp>
      <p:sp>
        <p:nvSpPr>
          <p:cNvPr id="705" name="Google Shape;705;p14"/>
          <p:cNvSpPr txBox="1"/>
          <p:nvPr/>
        </p:nvSpPr>
        <p:spPr>
          <a:xfrm>
            <a:off x="6096000" y="1237063"/>
            <a:ext cx="5755445" cy="442155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chemeClr val="dk1"/>
              </a:buClr>
              <a:buSzPts val="2000"/>
              <a:buFont typeface="Century Gothic"/>
              <a:buNone/>
            </a:pPr>
            <a:endParaRPr sz="2000" b="0" i="0" u="none" strike="noStrike" cap="none" dirty="0">
              <a:solidFill>
                <a:srgbClr val="525050"/>
              </a:solidFill>
              <a:latin typeface="Century Gothic"/>
              <a:ea typeface="Century Gothic"/>
              <a:cs typeface="Century Gothic"/>
              <a:sym typeface="Century Gothic"/>
            </a:endParaRPr>
          </a:p>
          <a:p>
            <a:pPr marL="0" marR="0" lvl="0" indent="0" algn="l" rtl="0">
              <a:lnSpc>
                <a:spcPct val="107000"/>
              </a:lnSpc>
              <a:spcBef>
                <a:spcPts val="800"/>
              </a:spcBef>
              <a:spcAft>
                <a:spcPts val="0"/>
              </a:spcAft>
              <a:buClr>
                <a:srgbClr val="000000"/>
              </a:buClr>
              <a:buSzPts val="2000"/>
              <a:buFont typeface="Century Gothic"/>
              <a:buNone/>
            </a:pPr>
            <a:r>
              <a:rPr lang="en-GB" sz="2000" b="1" i="0" u="none" strike="noStrike" cap="none" dirty="0">
                <a:solidFill>
                  <a:srgbClr val="000000"/>
                </a:solidFill>
                <a:latin typeface="Century Gothic"/>
                <a:ea typeface="Century Gothic"/>
                <a:cs typeface="Century Gothic"/>
                <a:sym typeface="Century Gothic"/>
              </a:rPr>
              <a:t>Was </a:t>
            </a:r>
            <a:r>
              <a:rPr lang="en-GB" sz="2000" b="1" i="0" u="none" strike="noStrike" cap="none" dirty="0" err="1">
                <a:solidFill>
                  <a:srgbClr val="000000"/>
                </a:solidFill>
                <a:latin typeface="Century Gothic"/>
                <a:ea typeface="Century Gothic"/>
                <a:cs typeface="Century Gothic"/>
                <a:sym typeface="Century Gothic"/>
              </a:rPr>
              <a:t>für</a:t>
            </a:r>
            <a:r>
              <a:rPr lang="en-GB" sz="2000" b="1" i="0" u="none" strike="noStrike" cap="none" dirty="0">
                <a:solidFill>
                  <a:srgbClr val="000000"/>
                </a:solidFill>
                <a:latin typeface="Century Gothic"/>
                <a:ea typeface="Century Gothic"/>
                <a:cs typeface="Century Gothic"/>
                <a:sym typeface="Century Gothic"/>
              </a:rPr>
              <a:t> </a:t>
            </a:r>
            <a:r>
              <a:rPr lang="en-GB" sz="2000" b="1" i="0" u="none" strike="noStrike" cap="none" dirty="0" err="1">
                <a:solidFill>
                  <a:srgbClr val="000000"/>
                </a:solidFill>
                <a:latin typeface="Century Gothic"/>
                <a:ea typeface="Century Gothic"/>
                <a:cs typeface="Century Gothic"/>
                <a:sym typeface="Century Gothic"/>
              </a:rPr>
              <a:t>Probleme</a:t>
            </a:r>
            <a:r>
              <a:rPr lang="en-GB" sz="2000" b="1" i="0" u="none" strike="noStrike" cap="none" dirty="0">
                <a:solidFill>
                  <a:srgbClr val="000000"/>
                </a:solidFill>
                <a:latin typeface="Century Gothic"/>
                <a:ea typeface="Century Gothic"/>
                <a:cs typeface="Century Gothic"/>
                <a:sym typeface="Century Gothic"/>
              </a:rPr>
              <a:t> hat Tom? </a:t>
            </a:r>
            <a:endParaRPr sz="2000" b="0" i="0" u="none" strike="noStrike" cap="none" dirty="0">
              <a:solidFill>
                <a:srgbClr val="525050"/>
              </a:solidFill>
              <a:latin typeface="Century Gothic"/>
              <a:ea typeface="Century Gothic"/>
              <a:cs typeface="Century Gothic"/>
              <a:sym typeface="Century Gothic"/>
            </a:endParaRPr>
          </a:p>
          <a:p>
            <a:pPr>
              <a:lnSpc>
                <a:spcPct val="107000"/>
              </a:lnSpc>
              <a:spcAft>
                <a:spcPts val="800"/>
              </a:spcAft>
            </a:pPr>
            <a:r>
              <a:rPr lang="en-GB" sz="2000" dirty="0">
                <a:effectLst/>
                <a:latin typeface="Century Gothic" panose="020B0502020202020204" pitchFamily="34" charset="0"/>
                <a:ea typeface="SimSun" panose="02010600030101010101" pitchFamily="2" charset="-122"/>
                <a:cs typeface="Times New Roman" panose="02020603050405020304" pitchFamily="18" charset="0"/>
              </a:rPr>
              <a:t>Toms Leben,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als</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schwuler</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Mann und Drag Queen,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gar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nicht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einfach</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obwohl</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er so gut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singt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Nach</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seinem</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Erfolg</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beim</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European Song Contest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gibt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es homophobe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Hasskommentare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bei</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Facebook.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Einige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Leute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wollen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leider</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seine Lieder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boykottieren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Ihrer</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Meinung</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nach</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sollen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Kinder seine Shows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nicht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ansehen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a:t>
            </a:r>
          </a:p>
          <a:p>
            <a:pPr>
              <a:lnSpc>
                <a:spcPct val="107000"/>
              </a:lnSpc>
              <a:spcAft>
                <a:spcPts val="800"/>
              </a:spcAft>
            </a:pPr>
            <a:r>
              <a:rPr lang="en-GB" sz="1800" dirty="0">
                <a:effectLst/>
                <a:latin typeface="Century Gothic" panose="020B0502020202020204" pitchFamily="34" charset="0"/>
                <a:ea typeface="SimSun" panose="02010600030101010101" pitchFamily="2" charset="-122"/>
                <a:cs typeface="Times New Roman" panose="02020603050405020304" pitchFamily="18" charset="0"/>
              </a:rPr>
              <a:t> </a:t>
            </a:r>
          </a:p>
          <a:p>
            <a:pPr marL="0" marR="0" lvl="0" indent="0" algn="l" rtl="0">
              <a:lnSpc>
                <a:spcPct val="107000"/>
              </a:lnSpc>
              <a:spcBef>
                <a:spcPts val="800"/>
              </a:spcBef>
              <a:spcAft>
                <a:spcPts val="0"/>
              </a:spcAft>
              <a:buClr>
                <a:srgbClr val="000000"/>
              </a:buClr>
              <a:buSzPts val="2000"/>
              <a:buFont typeface="Century Gothic"/>
              <a:buNone/>
            </a:pPr>
            <a:r>
              <a:rPr lang="en-GB" sz="2000" b="0" i="0" u="none" strike="noStrike" cap="none" dirty="0">
                <a:solidFill>
                  <a:srgbClr val="000000"/>
                </a:solidFill>
                <a:latin typeface="Century Gothic"/>
                <a:ea typeface="Century Gothic"/>
                <a:cs typeface="Century Gothic"/>
                <a:sym typeface="Century Gothic"/>
              </a:rPr>
              <a:t>Was </a:t>
            </a:r>
            <a:r>
              <a:rPr lang="en-GB" sz="2000" b="0" i="0" u="none" strike="noStrike" cap="none" dirty="0" err="1">
                <a:solidFill>
                  <a:srgbClr val="000000"/>
                </a:solidFill>
                <a:latin typeface="Century Gothic"/>
                <a:ea typeface="Century Gothic"/>
                <a:cs typeface="Century Gothic"/>
                <a:sym typeface="Century Gothic"/>
              </a:rPr>
              <a:t>meint</a:t>
            </a:r>
            <a:r>
              <a:rPr lang="en-GB" sz="2000" b="0" i="0" u="none" strike="noStrike" cap="none" dirty="0">
                <a:solidFill>
                  <a:srgbClr val="000000"/>
                </a:solidFill>
                <a:latin typeface="Century Gothic"/>
                <a:ea typeface="Century Gothic"/>
                <a:cs typeface="Century Gothic"/>
                <a:sym typeface="Century Gothic"/>
              </a:rPr>
              <a:t> </a:t>
            </a:r>
            <a:r>
              <a:rPr lang="en-GB" sz="2000" b="0" i="0" u="none" strike="noStrike" cap="none" dirty="0" err="1">
                <a:solidFill>
                  <a:srgbClr val="000000"/>
                </a:solidFill>
                <a:latin typeface="Century Gothic"/>
                <a:ea typeface="Century Gothic"/>
                <a:cs typeface="Century Gothic"/>
                <a:sym typeface="Century Gothic"/>
              </a:rPr>
              <a:t>ihr</a:t>
            </a:r>
            <a:r>
              <a:rPr lang="en-GB" sz="2000" b="0" i="0" u="none" strike="noStrike" cap="none" dirty="0">
                <a:solidFill>
                  <a:srgbClr val="000000"/>
                </a:solidFill>
                <a:latin typeface="Century Gothic"/>
                <a:ea typeface="Century Gothic"/>
                <a:cs typeface="Century Gothic"/>
                <a:sym typeface="Century Gothic"/>
              </a:rPr>
              <a:t>?</a:t>
            </a:r>
            <a:endParaRPr sz="1800" b="0" i="0" u="none" strike="noStrike" cap="none" dirty="0">
              <a:solidFill>
                <a:schemeClr val="dk1"/>
              </a:solidFill>
              <a:latin typeface="Century Gothic"/>
              <a:ea typeface="Century Gothic"/>
              <a:cs typeface="Century Gothic"/>
              <a:sym typeface="Century Gothic"/>
            </a:endParaRPr>
          </a:p>
        </p:txBody>
      </p:sp>
      <p:sp>
        <p:nvSpPr>
          <p:cNvPr id="706" name="Google Shape;706;p14"/>
          <p:cNvSpPr/>
          <p:nvPr/>
        </p:nvSpPr>
        <p:spPr>
          <a:xfrm>
            <a:off x="5896650" y="237946"/>
            <a:ext cx="3147611" cy="975534"/>
          </a:xfrm>
          <a:prstGeom prst="rect">
            <a:avLst/>
          </a:prstGeom>
          <a:solidFill>
            <a:srgbClr val="525050"/>
          </a:solidFill>
          <a:ln w="12700" cap="flat" cmpd="sng">
            <a:solidFill>
              <a:srgbClr val="FFF6E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rgbClr val="FFF6D4"/>
                </a:solidFill>
                <a:latin typeface="Century Gothic"/>
                <a:ea typeface="Century Gothic"/>
                <a:cs typeface="Century Gothic"/>
                <a:sym typeface="Century Gothic"/>
              </a:rPr>
              <a:t>die Wurst – sausage</a:t>
            </a:r>
            <a:br>
              <a:rPr lang="en-GB" sz="2000" b="0" i="0" u="none" strike="noStrike" cap="none" dirty="0">
                <a:solidFill>
                  <a:srgbClr val="FFF6D4"/>
                </a:solidFill>
                <a:latin typeface="Century Gothic"/>
                <a:ea typeface="Century Gothic"/>
                <a:cs typeface="Century Gothic"/>
                <a:sym typeface="Century Gothic"/>
              </a:rPr>
            </a:br>
            <a:r>
              <a:rPr lang="en-GB" sz="2000" b="0" i="0" u="none" strike="noStrike" cap="none" dirty="0">
                <a:solidFill>
                  <a:srgbClr val="FFF6D4"/>
                </a:solidFill>
                <a:latin typeface="Century Gothic"/>
                <a:ea typeface="Century Gothic"/>
                <a:cs typeface="Century Gothic"/>
                <a:sym typeface="Century Gothic"/>
              </a:rPr>
              <a:t>Es </a:t>
            </a:r>
            <a:r>
              <a:rPr lang="en-GB" sz="2000" b="0" i="0" u="none" strike="noStrike" cap="none" dirty="0" err="1">
                <a:solidFill>
                  <a:srgbClr val="FFF6D4"/>
                </a:solidFill>
                <a:latin typeface="Century Gothic"/>
                <a:ea typeface="Century Gothic"/>
                <a:cs typeface="Century Gothic"/>
                <a:sym typeface="Century Gothic"/>
              </a:rPr>
              <a:t>ist</a:t>
            </a:r>
            <a:r>
              <a:rPr lang="en-GB" sz="2000" b="0" i="0" u="none" strike="noStrike" cap="none" dirty="0">
                <a:solidFill>
                  <a:srgbClr val="FFF6D4"/>
                </a:solidFill>
                <a:latin typeface="Century Gothic"/>
                <a:ea typeface="Century Gothic"/>
                <a:cs typeface="Century Gothic"/>
                <a:sym typeface="Century Gothic"/>
              </a:rPr>
              <a:t> </a:t>
            </a:r>
            <a:r>
              <a:rPr lang="en-GB" sz="2000" b="0" i="0" u="none" strike="noStrike" cap="none" dirty="0" err="1">
                <a:solidFill>
                  <a:srgbClr val="FFF6D4"/>
                </a:solidFill>
                <a:latin typeface="Century Gothic"/>
                <a:ea typeface="Century Gothic"/>
                <a:cs typeface="Century Gothic"/>
                <a:sym typeface="Century Gothic"/>
              </a:rPr>
              <a:t>ihm</a:t>
            </a:r>
            <a:r>
              <a:rPr lang="en-GB" sz="2000" b="0" i="0" u="none" strike="noStrike" cap="none" dirty="0">
                <a:solidFill>
                  <a:srgbClr val="FFF6D4"/>
                </a:solidFill>
                <a:latin typeface="Century Gothic"/>
                <a:ea typeface="Century Gothic"/>
                <a:cs typeface="Century Gothic"/>
                <a:sym typeface="Century Gothic"/>
              </a:rPr>
              <a:t> egal /Wurst – </a:t>
            </a:r>
            <a:br>
              <a:rPr lang="en-GB" sz="2000" b="0" i="0" u="none" strike="noStrike" cap="none" dirty="0">
                <a:solidFill>
                  <a:srgbClr val="FFF6D4"/>
                </a:solidFill>
                <a:latin typeface="Century Gothic"/>
                <a:ea typeface="Century Gothic"/>
                <a:cs typeface="Century Gothic"/>
                <a:sym typeface="Century Gothic"/>
              </a:rPr>
            </a:br>
            <a:r>
              <a:rPr lang="en-GB" sz="2000" b="0" i="0" u="none" strike="noStrike" cap="none" dirty="0">
                <a:solidFill>
                  <a:srgbClr val="FFF6D4"/>
                </a:solidFill>
                <a:latin typeface="Century Gothic"/>
                <a:ea typeface="Century Gothic"/>
                <a:cs typeface="Century Gothic"/>
                <a:sym typeface="Century Gothic"/>
              </a:rPr>
              <a:t>he doesn’t care</a:t>
            </a:r>
            <a:endParaRPr sz="1400" b="0" i="0" u="none" strike="noStrike" cap="none" dirty="0">
              <a:solidFill>
                <a:srgbClr val="000000"/>
              </a:solidFill>
              <a:latin typeface="Arial"/>
              <a:ea typeface="Arial"/>
              <a:cs typeface="Arial"/>
              <a:sym typeface="Arial"/>
            </a:endParaRPr>
          </a:p>
        </p:txBody>
      </p:sp>
      <p:sp>
        <p:nvSpPr>
          <p:cNvPr id="707" name="Google Shape;707;p14"/>
          <p:cNvSpPr/>
          <p:nvPr/>
        </p:nvSpPr>
        <p:spPr>
          <a:xfrm>
            <a:off x="9611400" y="576716"/>
            <a:ext cx="2476500" cy="762000"/>
          </a:xfrm>
          <a:prstGeom prst="wedgeRoundRectCallout">
            <a:avLst>
              <a:gd name="adj1" fmla="val -79932"/>
              <a:gd name="adj2" fmla="val -28508"/>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Century Gothic"/>
                <a:ea typeface="Century Gothic"/>
                <a:cs typeface="Century Gothic"/>
                <a:sym typeface="Century Gothic"/>
              </a:rPr>
              <a:t>Literally,‘</a:t>
            </a:r>
            <a:r>
              <a:rPr lang="en-GB" sz="2000" b="0" i="1" u="none" strike="noStrike" cap="none">
                <a:solidFill>
                  <a:schemeClr val="lt1"/>
                </a:solidFill>
                <a:latin typeface="Century Gothic"/>
                <a:ea typeface="Century Gothic"/>
                <a:cs typeface="Century Gothic"/>
                <a:sym typeface="Century Gothic"/>
              </a:rPr>
              <a:t>it is sausage to him</a:t>
            </a:r>
            <a:r>
              <a:rPr lang="en-GB" sz="2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708" name="Google Shape;708;p14"/>
          <p:cNvSpPr/>
          <p:nvPr/>
        </p:nvSpPr>
        <p:spPr>
          <a:xfrm>
            <a:off x="10337180" y="86962"/>
            <a:ext cx="1784480" cy="349135"/>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hören|lesen</a:t>
            </a:r>
            <a:endParaRPr sz="2000" b="1" i="0" u="none" strike="noStrike" cap="none">
              <a:solidFill>
                <a:schemeClr val="lt1"/>
              </a:solidFill>
              <a:latin typeface="Century Gothic"/>
              <a:ea typeface="Century Gothic"/>
              <a:cs typeface="Century Gothic"/>
              <a:sym typeface="Century Gothic"/>
            </a:endParaRPr>
          </a:p>
        </p:txBody>
      </p:sp>
      <p:pic>
        <p:nvPicPr>
          <p:cNvPr id="4" name="10.1.1.3 slide 14">
            <a:hlinkClick r:id="" action="ppaction://media"/>
            <a:extLst>
              <a:ext uri="{FF2B5EF4-FFF2-40B4-BE49-F238E27FC236}">
                <a16:creationId xmlns:a16="http://schemas.microsoft.com/office/drawing/2014/main" id="{524CAC2E-E4F6-430D-9A24-8CB35AC274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03500" y="556987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15"/>
          <p:cNvSpPr txBox="1">
            <a:spLocks noGrp="1"/>
          </p:cNvSpPr>
          <p:nvPr>
            <p:ph type="title"/>
          </p:nvPr>
        </p:nvSpPr>
        <p:spPr>
          <a:xfrm>
            <a:off x="0" y="213557"/>
            <a:ext cx="539115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Michael Schumacher</a:t>
            </a:r>
            <a:endParaRPr/>
          </a:p>
        </p:txBody>
      </p:sp>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schreiben</a:t>
            </a:r>
            <a:endParaRPr sz="2000" b="1" i="0" u="none" strike="noStrike" cap="none">
              <a:solidFill>
                <a:schemeClr val="lt1"/>
              </a:solidFill>
              <a:latin typeface="Century Gothic"/>
              <a:ea typeface="Century Gothic"/>
              <a:cs typeface="Century Gothic"/>
              <a:sym typeface="Century Gothic"/>
            </a:endParaRPr>
          </a:p>
        </p:txBody>
      </p:sp>
      <p:graphicFrame>
        <p:nvGraphicFramePr>
          <p:cNvPr id="716" name="Google Shape;716;p15"/>
          <p:cNvGraphicFramePr/>
          <p:nvPr>
            <p:extLst>
              <p:ext uri="{D42A27DB-BD31-4B8C-83A1-F6EECF244321}">
                <p14:modId xmlns:p14="http://schemas.microsoft.com/office/powerpoint/2010/main" val="867682858"/>
              </p:ext>
            </p:extLst>
          </p:nvPr>
        </p:nvGraphicFramePr>
        <p:xfrm>
          <a:off x="317500" y="861134"/>
          <a:ext cx="11550650" cy="5349175"/>
        </p:xfrm>
        <a:graphic>
          <a:graphicData uri="http://schemas.openxmlformats.org/drawingml/2006/table">
            <a:tbl>
              <a:tblPr firstRow="1" bandRow="1">
                <a:noFill/>
                <a:tableStyleId>{2B51D604-781F-4D49-9C52-5A913C55A5AA}</a:tableStyleId>
              </a:tblPr>
              <a:tblGrid>
                <a:gridCol w="11550650">
                  <a:extLst>
                    <a:ext uri="{9D8B030D-6E8A-4147-A177-3AD203B41FA5}">
                      <a16:colId xmlns:a16="http://schemas.microsoft.com/office/drawing/2014/main" val="20000"/>
                    </a:ext>
                  </a:extLst>
                </a:gridCol>
              </a:tblGrid>
              <a:tr h="435875">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t>Schreib die Sätze auf Deutsch.</a:t>
                      </a:r>
                      <a:endParaRPr sz="1400" u="none" strike="noStrike" cap="none"/>
                    </a:p>
                  </a:txBody>
                  <a:tcPr marL="91450" marR="91450" marT="45725" marB="45725" anchor="ctr"/>
                </a:tc>
                <a:extLst>
                  <a:ext uri="{0D108BD9-81ED-4DB2-BD59-A6C34878D82A}">
                    <a16:rowId xmlns:a16="http://schemas.microsoft.com/office/drawing/2014/main" val="10000"/>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t>1. Michael Schuhmacher was an F1 driver </a:t>
                      </a:r>
                      <a:r>
                        <a:rPr lang="en-GB" sz="2000" u="sng" strike="noStrike" cap="none"/>
                        <a:t>for 17 years</a:t>
                      </a:r>
                      <a:r>
                        <a:rPr lang="en-GB" sz="2000" u="none" strike="noStrike" cap="none"/>
                        <a:t>.</a:t>
                      </a:r>
                      <a:endParaRPr sz="1400" u="none" strike="noStrike" cap="none"/>
                    </a:p>
                  </a:txBody>
                  <a:tcPr marL="91450" marR="91450" marT="45725" marB="45725"/>
                </a:tc>
                <a:extLst>
                  <a:ext uri="{0D108BD9-81ED-4DB2-BD59-A6C34878D82A}">
                    <a16:rowId xmlns:a16="http://schemas.microsoft.com/office/drawing/2014/main" val="10001"/>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2. In 2013, </a:t>
                      </a:r>
                      <a:r>
                        <a:rPr lang="en-GB" sz="2000" u="sng" strike="noStrike" cap="none" dirty="0"/>
                        <a:t>the German </a:t>
                      </a:r>
                      <a:r>
                        <a:rPr lang="en-GB" sz="2000" u="none" strike="noStrike" cap="none" dirty="0"/>
                        <a:t>has a ski accident.</a:t>
                      </a:r>
                      <a:endParaRPr sz="1400" u="none" strike="noStrike" cap="none" dirty="0"/>
                    </a:p>
                  </a:txBody>
                  <a:tcPr marL="91450" marR="91450" marT="45725" marB="45725"/>
                </a:tc>
                <a:extLst>
                  <a:ext uri="{0D108BD9-81ED-4DB2-BD59-A6C34878D82A}">
                    <a16:rowId xmlns:a16="http://schemas.microsoft.com/office/drawing/2014/main" val="10002"/>
                  </a:ext>
                </a:extLst>
              </a:tr>
              <a:tr h="701900">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t>3. </a:t>
                      </a:r>
                      <a:r>
                        <a:rPr lang="en-GB" sz="2000" u="sng" strike="noStrike" cap="none" dirty="0"/>
                        <a:t>Since 2013, he has not been driving</a:t>
                      </a:r>
                      <a:r>
                        <a:rPr lang="en-GB" sz="2000" u="none" strike="noStrike" cap="none" dirty="0"/>
                        <a:t>.</a:t>
                      </a:r>
                      <a:endParaRPr sz="1400" u="none" strike="noStrike" cap="none" dirty="0"/>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t>4. He was in a hospital* in Grenoble </a:t>
                      </a:r>
                      <a:r>
                        <a:rPr lang="en-GB" sz="2000" u="sng" strike="noStrike" cap="none"/>
                        <a:t>for a year</a:t>
                      </a:r>
                      <a:r>
                        <a:rPr lang="en-GB" sz="2000" u="none" strike="noStrike" cap="none"/>
                        <a:t>.</a:t>
                      </a:r>
                      <a:endParaRPr sz="1400" u="none" strike="noStrike" cap="none"/>
                    </a:p>
                  </a:txBody>
                  <a:tcPr marL="91450" marR="91450" marT="45725" marB="45725"/>
                </a:tc>
                <a:extLst>
                  <a:ext uri="{0D108BD9-81ED-4DB2-BD59-A6C34878D82A}">
                    <a16:rowId xmlns:a16="http://schemas.microsoft.com/office/drawing/2014/main" val="10004"/>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5. In 2021, Netflix makes a film, which is in </a:t>
                      </a:r>
                      <a:r>
                        <a:rPr lang="en-GB" sz="2000" u="sng" strike="noStrike" cap="none" dirty="0"/>
                        <a:t>English</a:t>
                      </a:r>
                      <a:r>
                        <a:rPr lang="en-GB" sz="2000" u="none" strike="noStrike" cap="none" dirty="0"/>
                        <a:t>, </a:t>
                      </a:r>
                      <a:r>
                        <a:rPr lang="en-GB" sz="2000" u="sng" strike="noStrike" cap="none" dirty="0"/>
                        <a:t>German</a:t>
                      </a:r>
                      <a:r>
                        <a:rPr lang="en-GB" sz="2000" u="none" strike="noStrike" cap="none" dirty="0"/>
                        <a:t> and </a:t>
                      </a:r>
                      <a:r>
                        <a:rPr lang="en-GB" sz="2000" u="sng" strike="noStrike" cap="none" dirty="0"/>
                        <a:t>French</a:t>
                      </a:r>
                      <a:r>
                        <a:rPr lang="en-GB" sz="2000" u="none" strike="noStrike" cap="none" dirty="0"/>
                        <a:t>. </a:t>
                      </a:r>
                      <a:endParaRPr sz="1400" u="none" strike="noStrike" cap="none" dirty="0"/>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t>6. There are interviews with three </a:t>
                      </a:r>
                      <a:r>
                        <a:rPr lang="en-GB" sz="2000" u="sng" strike="noStrike" cap="none"/>
                        <a:t>Englishmen</a:t>
                      </a:r>
                      <a:r>
                        <a:rPr lang="en-GB" sz="2000" u="none" strike="noStrike" cap="none"/>
                        <a:t>, Bernie Eccleston, Damon Hill and David Coulthard.</a:t>
                      </a:r>
                      <a:endParaRPr sz="1400" u="none" strike="noStrike" cap="none"/>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7. </a:t>
                      </a:r>
                      <a:r>
                        <a:rPr lang="en-GB" sz="2000" u="sng" strike="noStrike" cap="none" dirty="0"/>
                        <a:t>Does </a:t>
                      </a:r>
                      <a:r>
                        <a:rPr lang="en-GB" sz="2000" u="sng" strike="noStrike" cap="none" dirty="0" err="1"/>
                        <a:t>Schuhmacher</a:t>
                      </a:r>
                      <a:r>
                        <a:rPr lang="en-GB" sz="2000" u="sng" strike="noStrike" cap="none" dirty="0"/>
                        <a:t> speak </a:t>
                      </a:r>
                      <a:r>
                        <a:rPr lang="en-GB" sz="2000" u="none" strike="noStrike" cap="none" dirty="0"/>
                        <a:t>now? Unfortunately, the answer is no.</a:t>
                      </a:r>
                      <a:endParaRPr sz="1400" u="none" strike="noStrike" cap="none" dirty="0"/>
                    </a:p>
                  </a:txBody>
                  <a:tcPr marL="91450" marR="91450" marT="45725" marB="45725"/>
                </a:tc>
                <a:extLst>
                  <a:ext uri="{0D108BD9-81ED-4DB2-BD59-A6C34878D82A}">
                    <a16:rowId xmlns:a16="http://schemas.microsoft.com/office/drawing/2014/main" val="10007"/>
                  </a:ext>
                </a:extLst>
              </a:tr>
            </a:tbl>
          </a:graphicData>
        </a:graphic>
      </p:graphicFrame>
      <p:sp>
        <p:nvSpPr>
          <p:cNvPr id="717" name="Google Shape;717;p15"/>
          <p:cNvSpPr txBox="1"/>
          <p:nvPr/>
        </p:nvSpPr>
        <p:spPr>
          <a:xfrm>
            <a:off x="614363" y="1588765"/>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Michael Schumacher war </a:t>
            </a:r>
            <a:r>
              <a:rPr lang="en-GB" sz="2000" b="1" i="0" u="sng" strike="noStrike" cap="none">
                <a:solidFill>
                  <a:schemeClr val="dk1"/>
                </a:solidFill>
                <a:latin typeface="Century Gothic"/>
                <a:ea typeface="Century Gothic"/>
                <a:cs typeface="Century Gothic"/>
                <a:sym typeface="Century Gothic"/>
              </a:rPr>
              <a:t>17 Jahre </a:t>
            </a:r>
            <a:r>
              <a:rPr lang="en-GB" sz="2000" b="1" i="0" u="none" strike="noStrike" cap="none">
                <a:solidFill>
                  <a:schemeClr val="dk1"/>
                </a:solidFill>
                <a:latin typeface="Century Gothic"/>
                <a:ea typeface="Century Gothic"/>
                <a:cs typeface="Century Gothic"/>
                <a:sym typeface="Century Gothic"/>
              </a:rPr>
              <a:t>lang F1-Fahrer.</a:t>
            </a:r>
            <a:endParaRPr sz="2000" b="1" i="0" u="none" strike="noStrike" cap="none">
              <a:solidFill>
                <a:schemeClr val="dk1"/>
              </a:solidFill>
              <a:latin typeface="Century Gothic"/>
              <a:ea typeface="Century Gothic"/>
              <a:cs typeface="Century Gothic"/>
              <a:sym typeface="Century Gothic"/>
            </a:endParaRPr>
          </a:p>
        </p:txBody>
      </p:sp>
      <p:sp>
        <p:nvSpPr>
          <p:cNvPr id="718" name="Google Shape;718;p15"/>
          <p:cNvSpPr txBox="1"/>
          <p:nvPr/>
        </p:nvSpPr>
        <p:spPr>
          <a:xfrm>
            <a:off x="614363" y="3708866"/>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dirty="0">
                <a:solidFill>
                  <a:schemeClr val="dk1"/>
                </a:solidFill>
                <a:latin typeface="Century Gothic"/>
                <a:ea typeface="Century Gothic"/>
                <a:cs typeface="Century Gothic"/>
                <a:sym typeface="Century Gothic"/>
              </a:rPr>
              <a:t>Er war </a:t>
            </a:r>
            <a:r>
              <a:rPr lang="en-GB" sz="2000" b="1" i="0" u="sng" strike="noStrike" cap="none" dirty="0" err="1">
                <a:solidFill>
                  <a:schemeClr val="dk1"/>
                </a:solidFill>
                <a:latin typeface="Century Gothic"/>
                <a:ea typeface="Century Gothic"/>
                <a:cs typeface="Century Gothic"/>
                <a:sym typeface="Century Gothic"/>
              </a:rPr>
              <a:t>ein</a:t>
            </a:r>
            <a:r>
              <a:rPr lang="en-GB" sz="2000" b="1" i="0" u="sng" strike="noStrike" cap="none" dirty="0">
                <a:solidFill>
                  <a:schemeClr val="dk1"/>
                </a:solidFill>
                <a:latin typeface="Century Gothic"/>
                <a:ea typeface="Century Gothic"/>
                <a:cs typeface="Century Gothic"/>
                <a:sym typeface="Century Gothic"/>
              </a:rPr>
              <a:t> </a:t>
            </a:r>
            <a:r>
              <a:rPr lang="en-GB" sz="2000" b="1" i="0" u="sng" strike="noStrike" cap="none" dirty="0" err="1">
                <a:solidFill>
                  <a:schemeClr val="dk1"/>
                </a:solidFill>
                <a:latin typeface="Century Gothic"/>
                <a:ea typeface="Century Gothic"/>
                <a:cs typeface="Century Gothic"/>
                <a:sym typeface="Century Gothic"/>
              </a:rPr>
              <a:t>Jahr</a:t>
            </a:r>
            <a:r>
              <a:rPr lang="en-GB" sz="2000" b="1" i="0" strike="noStrike" cap="none" dirty="0">
                <a:solidFill>
                  <a:schemeClr val="dk1"/>
                </a:solidFill>
                <a:latin typeface="Century Gothic"/>
                <a:ea typeface="Century Gothic"/>
                <a:cs typeface="Century Gothic"/>
                <a:sym typeface="Century Gothic"/>
              </a:rPr>
              <a:t> </a:t>
            </a:r>
            <a:r>
              <a:rPr lang="en-GB" sz="2000" b="1" i="0" u="none" strike="noStrike" cap="none" dirty="0">
                <a:solidFill>
                  <a:schemeClr val="dk1"/>
                </a:solidFill>
                <a:latin typeface="Century Gothic"/>
                <a:ea typeface="Century Gothic"/>
                <a:cs typeface="Century Gothic"/>
                <a:sym typeface="Century Gothic"/>
              </a:rPr>
              <a:t>in </a:t>
            </a:r>
            <a:r>
              <a:rPr lang="en-GB" sz="2000" b="1" i="0" u="none" strike="noStrike" cap="none" dirty="0" err="1">
                <a:solidFill>
                  <a:schemeClr val="dk1"/>
                </a:solidFill>
                <a:latin typeface="Century Gothic"/>
                <a:ea typeface="Century Gothic"/>
                <a:cs typeface="Century Gothic"/>
                <a:sym typeface="Century Gothic"/>
              </a:rPr>
              <a:t>einem</a:t>
            </a:r>
            <a:r>
              <a:rPr lang="en-GB" sz="2000" b="1" i="0" u="none" strike="noStrike" cap="none" dirty="0">
                <a:solidFill>
                  <a:schemeClr val="dk1"/>
                </a:solidFill>
                <a:latin typeface="Century Gothic"/>
                <a:ea typeface="Century Gothic"/>
                <a:cs typeface="Century Gothic"/>
                <a:sym typeface="Century Gothic"/>
              </a:rPr>
              <a:t> </a:t>
            </a:r>
            <a:r>
              <a:rPr lang="en-GB" sz="2000" b="1" i="0" u="none" strike="noStrike" cap="none" dirty="0" err="1">
                <a:solidFill>
                  <a:schemeClr val="dk1"/>
                </a:solidFill>
                <a:latin typeface="Century Gothic"/>
                <a:ea typeface="Century Gothic"/>
                <a:cs typeface="Century Gothic"/>
                <a:sym typeface="Century Gothic"/>
              </a:rPr>
              <a:t>Krankenhaus</a:t>
            </a:r>
            <a:r>
              <a:rPr lang="en-GB" sz="2000" b="1" i="0" u="none" strike="noStrike" cap="none" dirty="0">
                <a:solidFill>
                  <a:schemeClr val="dk1"/>
                </a:solidFill>
                <a:latin typeface="Century Gothic"/>
                <a:ea typeface="Century Gothic"/>
                <a:cs typeface="Century Gothic"/>
                <a:sym typeface="Century Gothic"/>
              </a:rPr>
              <a:t> in Grenoble.</a:t>
            </a:r>
            <a:endParaRPr sz="2000" b="1" i="0" u="none" strike="noStrike" cap="none" dirty="0">
              <a:solidFill>
                <a:schemeClr val="dk1"/>
              </a:solidFill>
              <a:latin typeface="Century Gothic"/>
              <a:ea typeface="Century Gothic"/>
              <a:cs typeface="Century Gothic"/>
              <a:sym typeface="Century Gothic"/>
            </a:endParaRPr>
          </a:p>
        </p:txBody>
      </p:sp>
      <p:sp>
        <p:nvSpPr>
          <p:cNvPr id="719" name="Google Shape;719;p15"/>
          <p:cNvSpPr txBox="1"/>
          <p:nvPr/>
        </p:nvSpPr>
        <p:spPr>
          <a:xfrm>
            <a:off x="614363" y="2316396"/>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2013 hat </a:t>
            </a:r>
            <a:r>
              <a:rPr lang="en-GB" sz="2000" b="1" i="0" u="sng" strike="noStrike" cap="none">
                <a:solidFill>
                  <a:schemeClr val="dk1"/>
                </a:solidFill>
                <a:latin typeface="Century Gothic"/>
                <a:ea typeface="Century Gothic"/>
                <a:cs typeface="Century Gothic"/>
                <a:sym typeface="Century Gothic"/>
              </a:rPr>
              <a:t>der Deutsche </a:t>
            </a:r>
            <a:r>
              <a:rPr lang="en-GB" sz="2000" b="1" i="0" u="none" strike="noStrike" cap="none">
                <a:solidFill>
                  <a:schemeClr val="dk1"/>
                </a:solidFill>
                <a:latin typeface="Century Gothic"/>
                <a:ea typeface="Century Gothic"/>
                <a:cs typeface="Century Gothic"/>
                <a:sym typeface="Century Gothic"/>
              </a:rPr>
              <a:t>einen Skiunfall.</a:t>
            </a:r>
            <a:endParaRPr sz="2000" b="1" i="0" u="none" strike="noStrike" cap="none">
              <a:solidFill>
                <a:schemeClr val="dk1"/>
              </a:solidFill>
              <a:latin typeface="Century Gothic"/>
              <a:ea typeface="Century Gothic"/>
              <a:cs typeface="Century Gothic"/>
              <a:sym typeface="Century Gothic"/>
            </a:endParaRPr>
          </a:p>
        </p:txBody>
      </p:sp>
      <p:sp>
        <p:nvSpPr>
          <p:cNvPr id="720" name="Google Shape;720;p15"/>
          <p:cNvSpPr txBox="1"/>
          <p:nvPr/>
        </p:nvSpPr>
        <p:spPr>
          <a:xfrm>
            <a:off x="614363" y="3028890"/>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sng" strike="noStrike" cap="none">
                <a:solidFill>
                  <a:schemeClr val="dk1"/>
                </a:solidFill>
                <a:latin typeface="Century Gothic"/>
                <a:ea typeface="Century Gothic"/>
                <a:cs typeface="Century Gothic"/>
                <a:sym typeface="Century Gothic"/>
              </a:rPr>
              <a:t>Seit 2013</a:t>
            </a:r>
            <a:r>
              <a:rPr lang="en-GB" sz="2000" b="1" i="0" u="none" strike="noStrike" cap="none">
                <a:solidFill>
                  <a:schemeClr val="dk1"/>
                </a:solidFill>
                <a:latin typeface="Century Gothic"/>
                <a:ea typeface="Century Gothic"/>
                <a:cs typeface="Century Gothic"/>
                <a:sym typeface="Century Gothic"/>
              </a:rPr>
              <a:t> </a:t>
            </a:r>
            <a:r>
              <a:rPr lang="en-GB" sz="2000" b="1" i="0" u="sng" strike="noStrike" cap="none">
                <a:solidFill>
                  <a:schemeClr val="dk1"/>
                </a:solidFill>
                <a:latin typeface="Century Gothic"/>
                <a:ea typeface="Century Gothic"/>
                <a:cs typeface="Century Gothic"/>
                <a:sym typeface="Century Gothic"/>
              </a:rPr>
              <a:t>fährt er nicht</a:t>
            </a:r>
            <a:r>
              <a:rPr lang="en-GB" sz="2000" b="1" i="0" u="none" strike="noStrike" cap="none">
                <a:solidFill>
                  <a:schemeClr val="dk1"/>
                </a:solidFill>
                <a:latin typeface="Century Gothic"/>
                <a:ea typeface="Century Gothic"/>
                <a:cs typeface="Century Gothic"/>
                <a:sym typeface="Century Gothic"/>
              </a:rPr>
              <a:t>.</a:t>
            </a:r>
            <a:endParaRPr sz="2000" b="1" i="0" u="none" strike="noStrike" cap="none">
              <a:solidFill>
                <a:schemeClr val="dk1"/>
              </a:solidFill>
              <a:latin typeface="Century Gothic"/>
              <a:ea typeface="Century Gothic"/>
              <a:cs typeface="Century Gothic"/>
              <a:sym typeface="Century Gothic"/>
            </a:endParaRPr>
          </a:p>
        </p:txBody>
      </p:sp>
      <p:sp>
        <p:nvSpPr>
          <p:cNvPr id="721" name="Google Shape;721;p15"/>
          <p:cNvSpPr txBox="1"/>
          <p:nvPr/>
        </p:nvSpPr>
        <p:spPr>
          <a:xfrm>
            <a:off x="573882" y="4432007"/>
            <a:ext cx="112942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2021 </a:t>
            </a:r>
            <a:r>
              <a:rPr lang="en-GB" sz="2000" b="1" i="0" u="sng" strike="noStrike" cap="none">
                <a:solidFill>
                  <a:schemeClr val="dk1"/>
                </a:solidFill>
                <a:latin typeface="Century Gothic"/>
                <a:ea typeface="Century Gothic"/>
                <a:cs typeface="Century Gothic"/>
                <a:sym typeface="Century Gothic"/>
              </a:rPr>
              <a:t>macht</a:t>
            </a:r>
            <a:r>
              <a:rPr lang="en-GB" sz="2000" b="1" i="0" u="none" strike="noStrike" cap="none">
                <a:solidFill>
                  <a:schemeClr val="dk1"/>
                </a:solidFill>
                <a:latin typeface="Century Gothic"/>
                <a:ea typeface="Century Gothic"/>
                <a:cs typeface="Century Gothic"/>
                <a:sym typeface="Century Gothic"/>
              </a:rPr>
              <a:t> Netflix einen Film, der auf </a:t>
            </a:r>
            <a:r>
              <a:rPr lang="en-GB" sz="2000" b="1" i="0" u="sng" strike="noStrike" cap="none">
                <a:solidFill>
                  <a:schemeClr val="dk1"/>
                </a:solidFill>
                <a:latin typeface="Century Gothic"/>
                <a:ea typeface="Century Gothic"/>
                <a:cs typeface="Century Gothic"/>
                <a:sym typeface="Century Gothic"/>
              </a:rPr>
              <a:t>Englisch</a:t>
            </a:r>
            <a:r>
              <a:rPr lang="en-GB" sz="2000" b="1" i="0" u="none" strike="noStrike" cap="none">
                <a:solidFill>
                  <a:schemeClr val="dk1"/>
                </a:solidFill>
                <a:latin typeface="Century Gothic"/>
                <a:ea typeface="Century Gothic"/>
                <a:cs typeface="Century Gothic"/>
                <a:sym typeface="Century Gothic"/>
              </a:rPr>
              <a:t>, </a:t>
            </a:r>
            <a:r>
              <a:rPr lang="en-GB" sz="2000" b="1" i="0" u="sng" strike="noStrike" cap="none">
                <a:solidFill>
                  <a:schemeClr val="dk1"/>
                </a:solidFill>
                <a:latin typeface="Century Gothic"/>
                <a:ea typeface="Century Gothic"/>
                <a:cs typeface="Century Gothic"/>
                <a:sym typeface="Century Gothic"/>
              </a:rPr>
              <a:t>Deutsch</a:t>
            </a:r>
            <a:r>
              <a:rPr lang="en-GB" sz="2000" b="1" i="0" u="none" strike="noStrike" cap="none">
                <a:solidFill>
                  <a:schemeClr val="dk1"/>
                </a:solidFill>
                <a:latin typeface="Century Gothic"/>
                <a:ea typeface="Century Gothic"/>
                <a:cs typeface="Century Gothic"/>
                <a:sym typeface="Century Gothic"/>
              </a:rPr>
              <a:t> und </a:t>
            </a:r>
            <a:r>
              <a:rPr lang="en-GB" sz="2000" b="1" i="0" u="sng" strike="noStrike" cap="none">
                <a:solidFill>
                  <a:schemeClr val="dk1"/>
                </a:solidFill>
                <a:latin typeface="Century Gothic"/>
                <a:ea typeface="Century Gothic"/>
                <a:cs typeface="Century Gothic"/>
                <a:sym typeface="Century Gothic"/>
              </a:rPr>
              <a:t>Französich</a:t>
            </a:r>
            <a:r>
              <a:rPr lang="en-GB" sz="2000" b="1" i="0" u="none" strike="noStrike" cap="none">
                <a:solidFill>
                  <a:schemeClr val="dk1"/>
                </a:solidFill>
                <a:latin typeface="Century Gothic"/>
                <a:ea typeface="Century Gothic"/>
                <a:cs typeface="Century Gothic"/>
                <a:sym typeface="Century Gothic"/>
              </a:rPr>
              <a:t> ist.</a:t>
            </a:r>
            <a:endParaRPr sz="2000" b="1" i="0" u="none" strike="noStrike" cap="none">
              <a:solidFill>
                <a:schemeClr val="dk1"/>
              </a:solidFill>
              <a:latin typeface="Century Gothic"/>
              <a:ea typeface="Century Gothic"/>
              <a:cs typeface="Century Gothic"/>
              <a:sym typeface="Century Gothic"/>
            </a:endParaRPr>
          </a:p>
        </p:txBody>
      </p:sp>
      <p:sp>
        <p:nvSpPr>
          <p:cNvPr id="722" name="Google Shape;722;p15"/>
          <p:cNvSpPr txBox="1"/>
          <p:nvPr/>
        </p:nvSpPr>
        <p:spPr>
          <a:xfrm>
            <a:off x="1763316" y="5118945"/>
            <a:ext cx="112942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Es gibt Interviews mit drei </a:t>
            </a:r>
            <a:r>
              <a:rPr lang="en-GB" sz="2000" b="1" i="0" u="sng" strike="noStrike" cap="none">
                <a:solidFill>
                  <a:schemeClr val="dk1"/>
                </a:solidFill>
                <a:latin typeface="Century Gothic"/>
                <a:ea typeface="Century Gothic"/>
                <a:cs typeface="Century Gothic"/>
                <a:sym typeface="Century Gothic"/>
              </a:rPr>
              <a:t>Engländern</a:t>
            </a:r>
            <a:r>
              <a:rPr lang="en-GB" sz="2000" b="1" i="0" u="none" strike="noStrike" cap="none">
                <a:solidFill>
                  <a:schemeClr val="dk1"/>
                </a:solidFill>
                <a:latin typeface="Century Gothic"/>
                <a:ea typeface="Century Gothic"/>
                <a:cs typeface="Century Gothic"/>
                <a:sym typeface="Century Gothic"/>
              </a:rPr>
              <a:t>, Bernie E, Damon H and David C.</a:t>
            </a:r>
            <a:endParaRPr sz="2000" b="1" i="0" u="none" strike="noStrike" cap="none">
              <a:solidFill>
                <a:schemeClr val="dk1"/>
              </a:solidFill>
              <a:latin typeface="Century Gothic"/>
              <a:ea typeface="Century Gothic"/>
              <a:cs typeface="Century Gothic"/>
              <a:sym typeface="Century Gothic"/>
            </a:endParaRPr>
          </a:p>
        </p:txBody>
      </p:sp>
      <p:sp>
        <p:nvSpPr>
          <p:cNvPr id="723" name="Google Shape;723;p15"/>
          <p:cNvSpPr txBox="1"/>
          <p:nvPr/>
        </p:nvSpPr>
        <p:spPr>
          <a:xfrm>
            <a:off x="614363" y="5858224"/>
            <a:ext cx="112942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sng" strike="noStrike" cap="none">
                <a:solidFill>
                  <a:schemeClr val="dk1"/>
                </a:solidFill>
                <a:latin typeface="Century Gothic"/>
                <a:ea typeface="Century Gothic"/>
                <a:cs typeface="Century Gothic"/>
                <a:sym typeface="Century Gothic"/>
              </a:rPr>
              <a:t>Spricht Schuhmacher </a:t>
            </a:r>
            <a:r>
              <a:rPr lang="en-GB" sz="2000" b="1" i="0" u="none" strike="noStrike" cap="none">
                <a:solidFill>
                  <a:schemeClr val="dk1"/>
                </a:solidFill>
                <a:latin typeface="Century Gothic"/>
                <a:ea typeface="Century Gothic"/>
                <a:cs typeface="Century Gothic"/>
                <a:sym typeface="Century Gothic"/>
              </a:rPr>
              <a:t>jetzt? Leider ist die Antwort nein.</a:t>
            </a:r>
            <a:endParaRPr sz="2000" b="1" i="0" u="none" strike="noStrike" cap="none">
              <a:solidFill>
                <a:schemeClr val="dk1"/>
              </a:solidFill>
              <a:latin typeface="Century Gothic"/>
              <a:ea typeface="Century Gothic"/>
              <a:cs typeface="Century Gothic"/>
              <a:sym typeface="Century Gothic"/>
            </a:endParaRPr>
          </a:p>
        </p:txBody>
      </p:sp>
      <p:sp>
        <p:nvSpPr>
          <p:cNvPr id="724" name="Google Shape;724;p15"/>
          <p:cNvSpPr/>
          <p:nvPr/>
        </p:nvSpPr>
        <p:spPr>
          <a:xfrm>
            <a:off x="6800852" y="195408"/>
            <a:ext cx="3726456" cy="458302"/>
          </a:xfrm>
          <a:prstGeom prst="rect">
            <a:avLst/>
          </a:prstGeom>
          <a:solidFill>
            <a:srgbClr val="525050"/>
          </a:solidFill>
          <a:ln w="12700" cap="flat" cmpd="sng">
            <a:solidFill>
              <a:srgbClr val="FFF6E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rgbClr val="FFF6D4"/>
                </a:solidFill>
                <a:latin typeface="Century Gothic"/>
                <a:ea typeface="Century Gothic"/>
                <a:cs typeface="Century Gothic"/>
                <a:sym typeface="Century Gothic"/>
              </a:rPr>
              <a:t>hospital – das Krankenhaus </a:t>
            </a:r>
            <a:endParaRPr sz="1400" b="0" i="0" u="none" strike="noStrike" cap="none">
              <a:solidFill>
                <a:srgbClr val="000000"/>
              </a:solidFill>
              <a:latin typeface="Arial"/>
              <a:ea typeface="Arial"/>
              <a:cs typeface="Arial"/>
              <a:sym typeface="Arial"/>
            </a:endParaRPr>
          </a:p>
        </p:txBody>
      </p:sp>
      <p:grpSp>
        <p:nvGrpSpPr>
          <p:cNvPr id="725" name="Google Shape;725;p15"/>
          <p:cNvGrpSpPr/>
          <p:nvPr/>
        </p:nvGrpSpPr>
        <p:grpSpPr>
          <a:xfrm>
            <a:off x="9701945" y="682269"/>
            <a:ext cx="2325683" cy="1370104"/>
            <a:chOff x="9701945" y="682269"/>
            <a:chExt cx="2325683" cy="1370104"/>
          </a:xfrm>
        </p:grpSpPr>
        <p:pic>
          <p:nvPicPr>
            <p:cNvPr id="726" name="Google Shape;726;p15" descr="A red race car&#10;&#10;Description automatically generated with medium confidence"/>
            <p:cNvPicPr preferRelativeResize="0"/>
            <p:nvPr/>
          </p:nvPicPr>
          <p:blipFill rotWithShape="1">
            <a:blip r:embed="rId4">
              <a:alphaModFix/>
            </a:blip>
            <a:srcRect/>
            <a:stretch/>
          </p:blipFill>
          <p:spPr>
            <a:xfrm>
              <a:off x="9701945" y="682269"/>
              <a:ext cx="2266583" cy="1321743"/>
            </a:xfrm>
            <a:prstGeom prst="rect">
              <a:avLst/>
            </a:prstGeom>
            <a:noFill/>
            <a:ln>
              <a:noFill/>
            </a:ln>
          </p:spPr>
        </p:pic>
        <p:sp>
          <p:nvSpPr>
            <p:cNvPr id="727" name="Google Shape;727;p15"/>
            <p:cNvSpPr txBox="1"/>
            <p:nvPr/>
          </p:nvSpPr>
          <p:spPr>
            <a:xfrm>
              <a:off x="9849152" y="1683041"/>
              <a:ext cx="2178476" cy="3693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GB" sz="1800" b="1" i="0" u="none" strike="noStrike" cap="none">
                  <a:solidFill>
                    <a:schemeClr val="lt2"/>
                  </a:solidFill>
                  <a:latin typeface="Century Gothic"/>
                  <a:ea typeface="Century Gothic"/>
                  <a:cs typeface="Century Gothic"/>
                  <a:sym typeface="Century Gothic"/>
                </a:rPr>
                <a:t>2001, Canada</a:t>
              </a:r>
              <a:endParaRPr sz="1400" b="0" i="0" u="none" strike="noStrike" cap="none">
                <a:solidFill>
                  <a:srgbClr val="000000"/>
                </a:solidFill>
                <a:latin typeface="Arial"/>
                <a:ea typeface="Arial"/>
                <a:cs typeface="Arial"/>
                <a:sym typeface="Arial"/>
              </a:endParaRPr>
            </a:p>
          </p:txBody>
        </p:sp>
      </p:grpSp>
      <p:sp>
        <p:nvSpPr>
          <p:cNvPr id="16" name="Speech Bubble: Rectangle with Corners Rounded 15">
            <a:extLst>
              <a:ext uri="{FF2B5EF4-FFF2-40B4-BE49-F238E27FC236}">
                <a16:creationId xmlns:a16="http://schemas.microsoft.com/office/drawing/2014/main" id="{4E1C47FD-BA76-4B89-BB22-F784664264F4}"/>
              </a:ext>
            </a:extLst>
          </p:cNvPr>
          <p:cNvSpPr/>
          <p:nvPr/>
        </p:nvSpPr>
        <p:spPr>
          <a:xfrm>
            <a:off x="7443152" y="553970"/>
            <a:ext cx="2799080" cy="845541"/>
          </a:xfrm>
          <a:prstGeom prst="wedgeRoundRectCallout">
            <a:avLst>
              <a:gd name="adj1" fmla="val -63705"/>
              <a:gd name="adj2" fmla="val 96448"/>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1E1E1E"/>
                </a:solidFill>
                <a:effectLst/>
                <a:uLnTx/>
                <a:uFillTx/>
                <a:latin typeface="Century Gothic"/>
                <a:ea typeface="Times New Roman" panose="02020603050405020304" pitchFamily="18" charset="0"/>
                <a:cs typeface="+mn-cs"/>
              </a:rPr>
              <a:t>Do you need a preposition if the action is finished?</a:t>
            </a:r>
            <a:endParaRPr kumimoji="0" lang="en-GB" sz="2000" b="0" i="0" u="none" strike="noStrike" kern="0" cap="none" spc="0" normalizeH="0" baseline="0" noProof="0">
              <a:ln>
                <a:noFill/>
              </a:ln>
              <a:solidFill>
                <a:srgbClr val="3D3C3C"/>
              </a:solidFill>
              <a:effectLst/>
              <a:uLnTx/>
              <a:uFillTx/>
              <a:latin typeface="Times New Roman" panose="02020603050405020304" pitchFamily="18" charset="0"/>
              <a:ea typeface="Times New Roman" panose="02020603050405020304" pitchFamily="18" charset="0"/>
              <a:cs typeface="+mn-cs"/>
            </a:endParaRPr>
          </a:p>
        </p:txBody>
      </p:sp>
      <p:sp>
        <p:nvSpPr>
          <p:cNvPr id="17" name="Speech Bubble: Rectangle with Corners Rounded 16">
            <a:extLst>
              <a:ext uri="{FF2B5EF4-FFF2-40B4-BE49-F238E27FC236}">
                <a16:creationId xmlns:a16="http://schemas.microsoft.com/office/drawing/2014/main" id="{ACD7633C-F64F-4652-8F36-8ACA3A935846}"/>
              </a:ext>
            </a:extLst>
          </p:cNvPr>
          <p:cNvSpPr/>
          <p:nvPr/>
        </p:nvSpPr>
        <p:spPr>
          <a:xfrm>
            <a:off x="8092966" y="1452342"/>
            <a:ext cx="4028694" cy="1260303"/>
          </a:xfrm>
          <a:prstGeom prst="wedgeRoundRectCallout">
            <a:avLst>
              <a:gd name="adj1" fmla="val -78349"/>
              <a:gd name="adj2" fmla="val 40511"/>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a:effectLst/>
                <a:latin typeface="Century Gothic" panose="020B0502020202020204" pitchFamily="34" charset="0"/>
                <a:ea typeface="Times New Roman" panose="02020603050405020304" pitchFamily="18" charset="0"/>
              </a:rPr>
              <a:t>This nationality noun behaves like an adjective. </a:t>
            </a:r>
            <a:br>
              <a:rPr lang="en-GB" sz="2000">
                <a:effectLst/>
                <a:latin typeface="Century Gothic" panose="020B0502020202020204" pitchFamily="34" charset="0"/>
                <a:ea typeface="Times New Roman" panose="02020603050405020304" pitchFamily="18" charset="0"/>
              </a:rPr>
            </a:br>
            <a:r>
              <a:rPr lang="en-GB" sz="2000">
                <a:effectLst/>
                <a:latin typeface="Century Gothic" panose="020B0502020202020204" pitchFamily="34" charset="0"/>
                <a:ea typeface="Times New Roman" panose="02020603050405020304" pitchFamily="18" charset="0"/>
              </a:rPr>
              <a:t>Think: the German (citizen) </a:t>
            </a:r>
            <a:r>
              <a:rPr lang="en-GB" sz="2000">
                <a:effectLst/>
                <a:latin typeface="Century Gothic" panose="020B0502020202020204" pitchFamily="34" charset="0"/>
                <a:ea typeface="Times New Roman" panose="02020603050405020304" pitchFamily="18" charset="0"/>
                <a:sym typeface="Wingdings" panose="05000000000000000000" pitchFamily="2" charset="2"/>
              </a:rPr>
              <a:t></a:t>
            </a:r>
            <a:br>
              <a:rPr lang="en-GB" sz="2000">
                <a:effectLst/>
                <a:latin typeface="Century Gothic" panose="020B0502020202020204" pitchFamily="34" charset="0"/>
                <a:ea typeface="Times New Roman" panose="02020603050405020304" pitchFamily="18" charset="0"/>
              </a:rPr>
            </a:br>
            <a:r>
              <a:rPr lang="en-GB" sz="2000">
                <a:effectLst/>
                <a:latin typeface="Century Gothic" panose="020B0502020202020204" pitchFamily="34" charset="0"/>
                <a:ea typeface="Times New Roman" panose="02020603050405020304" pitchFamily="18" charset="0"/>
              </a:rPr>
              <a:t>der ……… (Bürger)</a:t>
            </a:r>
            <a:endParaRPr lang="en-GB" sz="2000">
              <a:effectLst/>
              <a:latin typeface="Times New Roman" panose="02020603050405020304" pitchFamily="18" charset="0"/>
              <a:ea typeface="Times New Roman" panose="02020603050405020304" pitchFamily="18" charset="0"/>
            </a:endParaRPr>
          </a:p>
        </p:txBody>
      </p:sp>
      <p:sp>
        <p:nvSpPr>
          <p:cNvPr id="18" name="Speech Bubble: Rectangle with Corners Rounded 17">
            <a:extLst>
              <a:ext uri="{FF2B5EF4-FFF2-40B4-BE49-F238E27FC236}">
                <a16:creationId xmlns:a16="http://schemas.microsoft.com/office/drawing/2014/main" id="{7CBCF1FD-DCC4-47FB-89E1-6586673ECF76}"/>
              </a:ext>
            </a:extLst>
          </p:cNvPr>
          <p:cNvSpPr/>
          <p:nvPr/>
        </p:nvSpPr>
        <p:spPr>
          <a:xfrm>
            <a:off x="8107190" y="2748333"/>
            <a:ext cx="4014470" cy="917657"/>
          </a:xfrm>
          <a:prstGeom prst="wedgeRoundRectCallout">
            <a:avLst>
              <a:gd name="adj1" fmla="val -75469"/>
              <a:gd name="adj2" fmla="val -5303"/>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a:solidFill>
                  <a:srgbClr val="1E1E1E"/>
                </a:solidFill>
                <a:effectLst/>
                <a:latin typeface="Century Gothic" panose="020B0502020202020204" pitchFamily="34" charset="0"/>
                <a:ea typeface="Times New Roman" panose="02020603050405020304" pitchFamily="18" charset="0"/>
              </a:rPr>
              <a:t>Remember! Use the present tense with the preposition </a:t>
            </a:r>
            <a:r>
              <a:rPr lang="en-GB" sz="2000" i="1">
                <a:solidFill>
                  <a:srgbClr val="1E1E1E"/>
                </a:solidFill>
                <a:effectLst/>
                <a:latin typeface="Century Gothic" panose="020B0502020202020204" pitchFamily="34" charset="0"/>
                <a:ea typeface="Times New Roman" panose="02020603050405020304" pitchFamily="18" charset="0"/>
              </a:rPr>
              <a:t>since </a:t>
            </a:r>
            <a:r>
              <a:rPr lang="en-GB" sz="2000">
                <a:solidFill>
                  <a:srgbClr val="1E1E1E"/>
                </a:solidFill>
                <a:effectLst/>
                <a:latin typeface="Century Gothic" panose="020B0502020202020204" pitchFamily="34" charset="0"/>
                <a:ea typeface="Times New Roman" panose="02020603050405020304" pitchFamily="18" charset="0"/>
              </a:rPr>
              <a:t>in German. </a:t>
            </a:r>
            <a:endParaRPr lang="en-GB" sz="2000">
              <a:effectLst/>
              <a:latin typeface="Times New Roman" panose="02020603050405020304" pitchFamily="18" charset="0"/>
              <a:ea typeface="Times New Roman" panose="02020603050405020304" pitchFamily="18" charset="0"/>
            </a:endParaRPr>
          </a:p>
        </p:txBody>
      </p:sp>
      <p:sp>
        <p:nvSpPr>
          <p:cNvPr id="19" name="Speech Bubble: Rectangle with Corners Rounded 18">
            <a:extLst>
              <a:ext uri="{FF2B5EF4-FFF2-40B4-BE49-F238E27FC236}">
                <a16:creationId xmlns:a16="http://schemas.microsoft.com/office/drawing/2014/main" id="{028CF617-DEBC-47B0-B01D-BC26125D4627}"/>
              </a:ext>
            </a:extLst>
          </p:cNvPr>
          <p:cNvSpPr/>
          <p:nvPr/>
        </p:nvSpPr>
        <p:spPr>
          <a:xfrm>
            <a:off x="9417269" y="3798815"/>
            <a:ext cx="2711179" cy="937639"/>
          </a:xfrm>
          <a:prstGeom prst="wedgeRoundRectCallout">
            <a:avLst>
              <a:gd name="adj1" fmla="val -185747"/>
              <a:gd name="adj2" fmla="val 67279"/>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dirty="0">
                <a:solidFill>
                  <a:srgbClr val="1E1E1E"/>
                </a:solidFill>
                <a:effectLst/>
                <a:latin typeface="Century Gothic" panose="020B0502020202020204" pitchFamily="34" charset="0"/>
                <a:ea typeface="Times New Roman" panose="02020603050405020304" pitchFamily="18" charset="0"/>
              </a:rPr>
              <a:t>Do you need to add anything to R3 (dat.) plural nouns?</a:t>
            </a:r>
            <a:endParaRPr lang="en-GB" sz="2000" dirty="0">
              <a:effectLst/>
              <a:latin typeface="Times New Roman" panose="02020603050405020304" pitchFamily="18" charset="0"/>
              <a:ea typeface="Times New Roman" panose="02020603050405020304" pitchFamily="18" charset="0"/>
            </a:endParaRPr>
          </a:p>
        </p:txBody>
      </p:sp>
      <p:sp>
        <p:nvSpPr>
          <p:cNvPr id="20" name="Speech Bubble: Rectangle with Corners Rounded 19">
            <a:extLst>
              <a:ext uri="{FF2B5EF4-FFF2-40B4-BE49-F238E27FC236}">
                <a16:creationId xmlns:a16="http://schemas.microsoft.com/office/drawing/2014/main" id="{4071F66E-7DB6-4568-86D0-0C80F1F4C34B}"/>
              </a:ext>
            </a:extLst>
          </p:cNvPr>
          <p:cNvSpPr/>
          <p:nvPr/>
        </p:nvSpPr>
        <p:spPr>
          <a:xfrm>
            <a:off x="9080938" y="5519055"/>
            <a:ext cx="3025827" cy="827677"/>
          </a:xfrm>
          <a:prstGeom prst="wedgeRoundRectCallout">
            <a:avLst>
              <a:gd name="adj1" fmla="val -98844"/>
              <a:gd name="adj2" fmla="val 21601"/>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a:solidFill>
                  <a:srgbClr val="1E1E1E"/>
                </a:solidFill>
                <a:effectLst/>
                <a:latin typeface="Century Gothic" panose="020B0502020202020204" pitchFamily="34" charset="0"/>
                <a:ea typeface="Times New Roman" panose="02020603050405020304" pitchFamily="18" charset="0"/>
              </a:rPr>
              <a:t>Remember how to form yes/no questions in German.</a:t>
            </a:r>
            <a:endParaRPr lang="en-GB" sz="200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graphicFrame>
        <p:nvGraphicFramePr>
          <p:cNvPr id="733" name="Google Shape;733;p16"/>
          <p:cNvGraphicFramePr/>
          <p:nvPr>
            <p:extLst>
              <p:ext uri="{D42A27DB-BD31-4B8C-83A1-F6EECF244321}">
                <p14:modId xmlns:p14="http://schemas.microsoft.com/office/powerpoint/2010/main" val="1332662896"/>
              </p:ext>
            </p:extLst>
          </p:nvPr>
        </p:nvGraphicFramePr>
        <p:xfrm>
          <a:off x="283370" y="861134"/>
          <a:ext cx="11550650" cy="5349175"/>
        </p:xfrm>
        <a:graphic>
          <a:graphicData uri="http://schemas.openxmlformats.org/drawingml/2006/table">
            <a:tbl>
              <a:tblPr firstRow="1" bandRow="1">
                <a:noFill/>
                <a:tableStyleId>{2B51D604-781F-4D49-9C52-5A913C55A5AA}</a:tableStyleId>
              </a:tblPr>
              <a:tblGrid>
                <a:gridCol w="11550650">
                  <a:extLst>
                    <a:ext uri="{9D8B030D-6E8A-4147-A177-3AD203B41FA5}">
                      <a16:colId xmlns:a16="http://schemas.microsoft.com/office/drawing/2014/main" val="20000"/>
                    </a:ext>
                  </a:extLst>
                </a:gridCol>
              </a:tblGrid>
              <a:tr h="435875">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t>Schreib die Sätze auf Deutsch.</a:t>
                      </a:r>
                      <a:endParaRPr sz="1400" u="none" strike="noStrike" cap="none"/>
                    </a:p>
                  </a:txBody>
                  <a:tcPr marL="91450" marR="91450" marT="45725" marB="45725"/>
                </a:tc>
                <a:extLst>
                  <a:ext uri="{0D108BD9-81ED-4DB2-BD59-A6C34878D82A}">
                    <a16:rowId xmlns:a16="http://schemas.microsoft.com/office/drawing/2014/main" val="10000"/>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t>1. Michael Schuhmacher was </a:t>
                      </a:r>
                      <a:r>
                        <a:rPr lang="en-GB" sz="2000" u="sng" strike="noStrike" cap="none"/>
                        <a:t>a German</a:t>
                      </a:r>
                      <a:r>
                        <a:rPr lang="en-GB" sz="2000" u="none" strike="noStrike" cap="none"/>
                        <a:t> F1 driver.</a:t>
                      </a:r>
                      <a:endParaRPr sz="1400" u="none" strike="noStrike" cap="none"/>
                    </a:p>
                  </a:txBody>
                  <a:tcPr marL="91450" marR="91450" marT="45725" marB="45725"/>
                </a:tc>
                <a:extLst>
                  <a:ext uri="{0D108BD9-81ED-4DB2-BD59-A6C34878D82A}">
                    <a16:rowId xmlns:a16="http://schemas.microsoft.com/office/drawing/2014/main" val="10001"/>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t>2. His wife Corinna is also </a:t>
                      </a:r>
                      <a:r>
                        <a:rPr lang="en-GB" sz="2000" u="sng" strike="noStrike" cap="none"/>
                        <a:t>German</a:t>
                      </a:r>
                      <a:r>
                        <a:rPr lang="en-GB" sz="2000" u="none" strike="noStrike" cap="none"/>
                        <a:t>.</a:t>
                      </a:r>
                      <a:endParaRPr sz="1400" u="none" strike="noStrike" cap="none"/>
                    </a:p>
                  </a:txBody>
                  <a:tcPr marL="91450" marR="91450" marT="45725" marB="45725"/>
                </a:tc>
                <a:extLst>
                  <a:ext uri="{0D108BD9-81ED-4DB2-BD59-A6C34878D82A}">
                    <a16:rowId xmlns:a16="http://schemas.microsoft.com/office/drawing/2014/main" val="10002"/>
                  </a:ext>
                </a:extLst>
              </a:tr>
              <a:tr h="701900">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a:t>3. </a:t>
                      </a:r>
                      <a:r>
                        <a:rPr lang="en-GB" sz="2000" u="sng" strike="noStrike" cap="none"/>
                        <a:t>Is he driving</a:t>
                      </a:r>
                      <a:r>
                        <a:rPr lang="en-GB" sz="2000" u="none" strike="noStrike" cap="none"/>
                        <a:t> F1 now?</a:t>
                      </a:r>
                      <a:endParaRPr sz="2000" u="none" strike="noStrike" cap="none"/>
                    </a:p>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4. No, in 2013, </a:t>
                      </a:r>
                      <a:r>
                        <a:rPr lang="en-GB" sz="2000" u="sng" strike="noStrike" cap="none" dirty="0"/>
                        <a:t>the German </a:t>
                      </a:r>
                      <a:r>
                        <a:rPr lang="en-GB" sz="2000" u="none" strike="noStrike" cap="none" dirty="0"/>
                        <a:t>had a ski accident.</a:t>
                      </a:r>
                      <a:endParaRPr sz="1400" u="none" strike="noStrike" cap="none" dirty="0"/>
                    </a:p>
                  </a:txBody>
                  <a:tcPr marL="91450" marR="91450" marT="45725" marB="45725"/>
                </a:tc>
                <a:extLst>
                  <a:ext uri="{0D108BD9-81ED-4DB2-BD59-A6C34878D82A}">
                    <a16:rowId xmlns:a16="http://schemas.microsoft.com/office/drawing/2014/main" val="10004"/>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5. In 2021, Netflix makes a film in </a:t>
                      </a:r>
                      <a:r>
                        <a:rPr lang="en-GB" sz="2000" u="sng" strike="noStrike" cap="none" dirty="0"/>
                        <a:t>English</a:t>
                      </a:r>
                      <a:r>
                        <a:rPr lang="en-GB" sz="2000" u="none" strike="noStrike" cap="none" dirty="0"/>
                        <a:t>, </a:t>
                      </a:r>
                      <a:r>
                        <a:rPr lang="en-GB" sz="2000" u="sng" strike="noStrike" cap="none" dirty="0"/>
                        <a:t>German</a:t>
                      </a:r>
                      <a:r>
                        <a:rPr lang="en-GB" sz="2000" u="none" strike="noStrike" cap="none" dirty="0"/>
                        <a:t> and </a:t>
                      </a:r>
                      <a:r>
                        <a:rPr lang="en-GB" sz="2000" u="sng" strike="noStrike" cap="none" dirty="0"/>
                        <a:t>French</a:t>
                      </a:r>
                      <a:r>
                        <a:rPr lang="en-GB" sz="2000" u="none" strike="noStrike" cap="none" dirty="0"/>
                        <a:t>. </a:t>
                      </a:r>
                      <a:endParaRPr sz="1400" u="none" strike="noStrike" cap="none" dirty="0"/>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t>6. The </a:t>
                      </a:r>
                      <a:r>
                        <a:rPr lang="en-GB" sz="2000" u="sng" strike="noStrike" cap="none"/>
                        <a:t>Englishmen</a:t>
                      </a:r>
                      <a:r>
                        <a:rPr lang="en-GB" sz="2000" u="none" strike="noStrike" cap="none"/>
                        <a:t> Bernie Eccleston, Damon Hill and David Coulthard </a:t>
                      </a:r>
                      <a:r>
                        <a:rPr lang="en-GB" sz="2000" u="sng" strike="noStrike" cap="none"/>
                        <a:t>give</a:t>
                      </a:r>
                      <a:r>
                        <a:rPr lang="en-GB" sz="2000" u="none" strike="noStrike" cap="none"/>
                        <a:t> interviews.</a:t>
                      </a:r>
                      <a:endParaRPr sz="1400" u="none" strike="noStrike" cap="none"/>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7. </a:t>
                      </a:r>
                      <a:r>
                        <a:rPr lang="en-GB" sz="2000" u="sng" strike="noStrike" cap="none" dirty="0"/>
                        <a:t>Does </a:t>
                      </a:r>
                      <a:r>
                        <a:rPr lang="en-GB" sz="2000" u="sng" strike="noStrike" cap="none" dirty="0" err="1"/>
                        <a:t>Schuhmacher</a:t>
                      </a:r>
                      <a:r>
                        <a:rPr lang="en-GB" sz="2000" u="sng" strike="noStrike" cap="none" dirty="0"/>
                        <a:t> speak </a:t>
                      </a:r>
                      <a:r>
                        <a:rPr lang="en-GB" sz="2000" u="none" strike="noStrike" cap="none" dirty="0"/>
                        <a:t>in the film? Unfortunately not.</a:t>
                      </a:r>
                      <a:endParaRPr sz="1400" u="none" strike="noStrike" cap="none" dirty="0"/>
                    </a:p>
                  </a:txBody>
                  <a:tcPr marL="91450" marR="91450" marT="45725" marB="45725"/>
                </a:tc>
                <a:extLst>
                  <a:ext uri="{0D108BD9-81ED-4DB2-BD59-A6C34878D82A}">
                    <a16:rowId xmlns:a16="http://schemas.microsoft.com/office/drawing/2014/main" val="10007"/>
                  </a:ext>
                </a:extLst>
              </a:tr>
            </a:tbl>
          </a:graphicData>
        </a:graphic>
      </p:graphicFrame>
      <p:sp>
        <p:nvSpPr>
          <p:cNvPr id="734" name="Google Shape;734;p16"/>
          <p:cNvSpPr txBox="1">
            <a:spLocks noGrp="1"/>
          </p:cNvSpPr>
          <p:nvPr>
            <p:ph type="title"/>
          </p:nvPr>
        </p:nvSpPr>
        <p:spPr>
          <a:xfrm>
            <a:off x="0" y="213557"/>
            <a:ext cx="539115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Michael Schumacher</a:t>
            </a:r>
            <a:endParaRPr/>
          </a:p>
        </p:txBody>
      </p:sp>
      <p:sp>
        <p:nvSpPr>
          <p:cNvPr id="735" name="Google Shape;735;p16"/>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schreiben</a:t>
            </a:r>
            <a:endParaRPr sz="2000" b="1" i="0" u="none" strike="noStrike" cap="none">
              <a:solidFill>
                <a:schemeClr val="lt1"/>
              </a:solidFill>
              <a:latin typeface="Century Gothic"/>
              <a:ea typeface="Century Gothic"/>
              <a:cs typeface="Century Gothic"/>
              <a:sym typeface="Century Gothic"/>
            </a:endParaRPr>
          </a:p>
        </p:txBody>
      </p:sp>
      <p:sp>
        <p:nvSpPr>
          <p:cNvPr id="736" name="Google Shape;736;p16"/>
          <p:cNvSpPr txBox="1"/>
          <p:nvPr/>
        </p:nvSpPr>
        <p:spPr>
          <a:xfrm>
            <a:off x="614363" y="1588765"/>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Michael Schumacher war </a:t>
            </a:r>
            <a:r>
              <a:rPr lang="en-GB" sz="2000" b="1" i="0" u="sng" strike="noStrike" cap="none">
                <a:solidFill>
                  <a:schemeClr val="dk1"/>
                </a:solidFill>
                <a:latin typeface="Century Gothic"/>
                <a:ea typeface="Century Gothic"/>
                <a:cs typeface="Century Gothic"/>
                <a:sym typeface="Century Gothic"/>
              </a:rPr>
              <a:t>ein deutscher</a:t>
            </a:r>
            <a:r>
              <a:rPr lang="en-GB" sz="2000" b="1" i="0" u="none" strike="noStrike" cap="none">
                <a:solidFill>
                  <a:schemeClr val="dk1"/>
                </a:solidFill>
                <a:latin typeface="Century Gothic"/>
                <a:ea typeface="Century Gothic"/>
                <a:cs typeface="Century Gothic"/>
                <a:sym typeface="Century Gothic"/>
              </a:rPr>
              <a:t> F1-Fahrer.</a:t>
            </a:r>
            <a:endParaRPr sz="2000" b="1" i="0" u="none" strike="noStrike" cap="none">
              <a:solidFill>
                <a:schemeClr val="dk1"/>
              </a:solidFill>
              <a:latin typeface="Century Gothic"/>
              <a:ea typeface="Century Gothic"/>
              <a:cs typeface="Century Gothic"/>
              <a:sym typeface="Century Gothic"/>
            </a:endParaRPr>
          </a:p>
        </p:txBody>
      </p:sp>
      <p:sp>
        <p:nvSpPr>
          <p:cNvPr id="737" name="Google Shape;737;p16"/>
          <p:cNvSpPr txBox="1"/>
          <p:nvPr/>
        </p:nvSpPr>
        <p:spPr>
          <a:xfrm>
            <a:off x="614363" y="3708866"/>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Nein, 2013 hatte </a:t>
            </a:r>
            <a:r>
              <a:rPr lang="en-GB" sz="2000" b="1" i="0" u="sng" strike="noStrike" cap="none">
                <a:solidFill>
                  <a:schemeClr val="dk1"/>
                </a:solidFill>
                <a:latin typeface="Century Gothic"/>
                <a:ea typeface="Century Gothic"/>
                <a:cs typeface="Century Gothic"/>
                <a:sym typeface="Century Gothic"/>
              </a:rPr>
              <a:t>der Deutsche </a:t>
            </a:r>
            <a:r>
              <a:rPr lang="en-GB" sz="2000" b="1" i="0" u="none" strike="noStrike" cap="none">
                <a:solidFill>
                  <a:schemeClr val="dk1"/>
                </a:solidFill>
                <a:latin typeface="Century Gothic"/>
                <a:ea typeface="Century Gothic"/>
                <a:cs typeface="Century Gothic"/>
                <a:sym typeface="Century Gothic"/>
              </a:rPr>
              <a:t>einen Skiunfall.</a:t>
            </a:r>
            <a:endParaRPr sz="2000" b="1" i="0" u="none" strike="noStrike" cap="none">
              <a:solidFill>
                <a:schemeClr val="dk1"/>
              </a:solidFill>
              <a:latin typeface="Century Gothic"/>
              <a:ea typeface="Century Gothic"/>
              <a:cs typeface="Century Gothic"/>
              <a:sym typeface="Century Gothic"/>
            </a:endParaRPr>
          </a:p>
        </p:txBody>
      </p:sp>
      <p:sp>
        <p:nvSpPr>
          <p:cNvPr id="738" name="Google Shape;738;p16"/>
          <p:cNvSpPr txBox="1"/>
          <p:nvPr/>
        </p:nvSpPr>
        <p:spPr>
          <a:xfrm>
            <a:off x="614363" y="2316396"/>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Seine Frau Corinna ist auch </a:t>
            </a:r>
            <a:r>
              <a:rPr lang="en-GB" sz="2000" b="1" i="0" u="sng" strike="noStrike" cap="none">
                <a:solidFill>
                  <a:schemeClr val="dk1"/>
                </a:solidFill>
                <a:latin typeface="Century Gothic"/>
                <a:ea typeface="Century Gothic"/>
                <a:cs typeface="Century Gothic"/>
                <a:sym typeface="Century Gothic"/>
              </a:rPr>
              <a:t>Deutsche</a:t>
            </a:r>
            <a:r>
              <a:rPr lang="en-GB" sz="2000" b="1" i="0" u="none" strike="noStrike" cap="none">
                <a:solidFill>
                  <a:schemeClr val="dk1"/>
                </a:solidFill>
                <a:latin typeface="Century Gothic"/>
                <a:ea typeface="Century Gothic"/>
                <a:cs typeface="Century Gothic"/>
                <a:sym typeface="Century Gothic"/>
              </a:rPr>
              <a:t>.</a:t>
            </a:r>
            <a:endParaRPr sz="2000" b="1" i="0" u="none" strike="noStrike" cap="none">
              <a:solidFill>
                <a:schemeClr val="dk1"/>
              </a:solidFill>
              <a:latin typeface="Century Gothic"/>
              <a:ea typeface="Century Gothic"/>
              <a:cs typeface="Century Gothic"/>
              <a:sym typeface="Century Gothic"/>
            </a:endParaRPr>
          </a:p>
        </p:txBody>
      </p:sp>
      <p:sp>
        <p:nvSpPr>
          <p:cNvPr id="739" name="Google Shape;739;p16"/>
          <p:cNvSpPr txBox="1"/>
          <p:nvPr/>
        </p:nvSpPr>
        <p:spPr>
          <a:xfrm>
            <a:off x="614363" y="3028890"/>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sng" strike="noStrike" cap="none">
                <a:solidFill>
                  <a:schemeClr val="dk1"/>
                </a:solidFill>
                <a:latin typeface="Century Gothic"/>
                <a:ea typeface="Century Gothic"/>
                <a:cs typeface="Century Gothic"/>
                <a:sym typeface="Century Gothic"/>
              </a:rPr>
              <a:t>Fährt er</a:t>
            </a:r>
            <a:r>
              <a:rPr lang="en-GB" sz="2000" b="1" i="0" u="none" strike="noStrike" cap="none">
                <a:solidFill>
                  <a:schemeClr val="dk1"/>
                </a:solidFill>
                <a:latin typeface="Century Gothic"/>
                <a:ea typeface="Century Gothic"/>
                <a:cs typeface="Century Gothic"/>
                <a:sym typeface="Century Gothic"/>
              </a:rPr>
              <a:t> F1 jetzt?</a:t>
            </a:r>
            <a:endParaRPr sz="2000" b="1" i="0" u="none" strike="noStrike" cap="none">
              <a:solidFill>
                <a:schemeClr val="dk1"/>
              </a:solidFill>
              <a:latin typeface="Century Gothic"/>
              <a:ea typeface="Century Gothic"/>
              <a:cs typeface="Century Gothic"/>
              <a:sym typeface="Century Gothic"/>
            </a:endParaRPr>
          </a:p>
        </p:txBody>
      </p:sp>
      <p:sp>
        <p:nvSpPr>
          <p:cNvPr id="740" name="Google Shape;740;p16"/>
          <p:cNvSpPr txBox="1"/>
          <p:nvPr/>
        </p:nvSpPr>
        <p:spPr>
          <a:xfrm>
            <a:off x="573882" y="4432007"/>
            <a:ext cx="112942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2021 </a:t>
            </a:r>
            <a:r>
              <a:rPr lang="en-GB" sz="2000" b="1" i="0" u="sng" strike="noStrike" cap="none">
                <a:solidFill>
                  <a:schemeClr val="dk1"/>
                </a:solidFill>
                <a:latin typeface="Century Gothic"/>
                <a:ea typeface="Century Gothic"/>
                <a:cs typeface="Century Gothic"/>
                <a:sym typeface="Century Gothic"/>
              </a:rPr>
              <a:t>macht</a:t>
            </a:r>
            <a:r>
              <a:rPr lang="en-GB" sz="2000" b="1" i="0" u="none" strike="noStrike" cap="none">
                <a:solidFill>
                  <a:schemeClr val="dk1"/>
                </a:solidFill>
                <a:latin typeface="Century Gothic"/>
                <a:ea typeface="Century Gothic"/>
                <a:cs typeface="Century Gothic"/>
                <a:sym typeface="Century Gothic"/>
              </a:rPr>
              <a:t> Netflix einen Film auf </a:t>
            </a:r>
            <a:r>
              <a:rPr lang="en-GB" sz="2000" b="1" i="0" u="sng" strike="noStrike" cap="none">
                <a:solidFill>
                  <a:schemeClr val="dk1"/>
                </a:solidFill>
                <a:latin typeface="Century Gothic"/>
                <a:ea typeface="Century Gothic"/>
                <a:cs typeface="Century Gothic"/>
                <a:sym typeface="Century Gothic"/>
              </a:rPr>
              <a:t>Englisch</a:t>
            </a:r>
            <a:r>
              <a:rPr lang="en-GB" sz="2000" b="1" i="0" u="none" strike="noStrike" cap="none">
                <a:solidFill>
                  <a:schemeClr val="dk1"/>
                </a:solidFill>
                <a:latin typeface="Century Gothic"/>
                <a:ea typeface="Century Gothic"/>
                <a:cs typeface="Century Gothic"/>
                <a:sym typeface="Century Gothic"/>
              </a:rPr>
              <a:t>, </a:t>
            </a:r>
            <a:r>
              <a:rPr lang="en-GB" sz="2000" b="1" i="0" u="sng" strike="noStrike" cap="none">
                <a:solidFill>
                  <a:schemeClr val="dk1"/>
                </a:solidFill>
                <a:latin typeface="Century Gothic"/>
                <a:ea typeface="Century Gothic"/>
                <a:cs typeface="Century Gothic"/>
                <a:sym typeface="Century Gothic"/>
              </a:rPr>
              <a:t>Deutsch</a:t>
            </a:r>
            <a:r>
              <a:rPr lang="en-GB" sz="2000" b="1" i="0" u="none" strike="noStrike" cap="none">
                <a:solidFill>
                  <a:schemeClr val="dk1"/>
                </a:solidFill>
                <a:latin typeface="Century Gothic"/>
                <a:ea typeface="Century Gothic"/>
                <a:cs typeface="Century Gothic"/>
                <a:sym typeface="Century Gothic"/>
              </a:rPr>
              <a:t> und </a:t>
            </a:r>
            <a:r>
              <a:rPr lang="en-GB" sz="2000" b="1" i="0" u="sng" strike="noStrike" cap="none">
                <a:solidFill>
                  <a:schemeClr val="dk1"/>
                </a:solidFill>
                <a:latin typeface="Century Gothic"/>
                <a:ea typeface="Century Gothic"/>
                <a:cs typeface="Century Gothic"/>
                <a:sym typeface="Century Gothic"/>
              </a:rPr>
              <a:t>Französich.</a:t>
            </a:r>
            <a:endParaRPr sz="2000" b="1" i="0" u="none" strike="noStrike" cap="none">
              <a:solidFill>
                <a:schemeClr val="dk1"/>
              </a:solidFill>
              <a:latin typeface="Century Gothic"/>
              <a:ea typeface="Century Gothic"/>
              <a:cs typeface="Century Gothic"/>
              <a:sym typeface="Century Gothic"/>
            </a:endParaRPr>
          </a:p>
        </p:txBody>
      </p:sp>
      <p:sp>
        <p:nvSpPr>
          <p:cNvPr id="741" name="Google Shape;741;p16"/>
          <p:cNvSpPr txBox="1"/>
          <p:nvPr/>
        </p:nvSpPr>
        <p:spPr>
          <a:xfrm>
            <a:off x="573882" y="5133499"/>
            <a:ext cx="112942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Die </a:t>
            </a:r>
            <a:r>
              <a:rPr lang="en-GB" sz="2000" b="1" i="0" u="sng" strike="noStrike" cap="none">
                <a:solidFill>
                  <a:schemeClr val="dk1"/>
                </a:solidFill>
                <a:latin typeface="Century Gothic"/>
                <a:ea typeface="Century Gothic"/>
                <a:cs typeface="Century Gothic"/>
                <a:sym typeface="Century Gothic"/>
              </a:rPr>
              <a:t>Engländer</a:t>
            </a:r>
            <a:r>
              <a:rPr lang="en-GB" sz="2000" b="1" i="0" u="none" strike="noStrike" cap="none">
                <a:solidFill>
                  <a:schemeClr val="dk1"/>
                </a:solidFill>
                <a:latin typeface="Century Gothic"/>
                <a:ea typeface="Century Gothic"/>
                <a:cs typeface="Century Gothic"/>
                <a:sym typeface="Century Gothic"/>
              </a:rPr>
              <a:t>, Bernie E, Damon H and David C geben Interviews.</a:t>
            </a:r>
            <a:endParaRPr sz="2000" b="1" i="0" u="none" strike="noStrike" cap="none">
              <a:solidFill>
                <a:schemeClr val="dk1"/>
              </a:solidFill>
              <a:latin typeface="Century Gothic"/>
              <a:ea typeface="Century Gothic"/>
              <a:cs typeface="Century Gothic"/>
              <a:sym typeface="Century Gothic"/>
            </a:endParaRPr>
          </a:p>
        </p:txBody>
      </p:sp>
      <p:sp>
        <p:nvSpPr>
          <p:cNvPr id="742" name="Google Shape;742;p16"/>
          <p:cNvSpPr txBox="1"/>
          <p:nvPr/>
        </p:nvSpPr>
        <p:spPr>
          <a:xfrm>
            <a:off x="573882" y="5834991"/>
            <a:ext cx="112942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sng" strike="noStrike" cap="none">
                <a:solidFill>
                  <a:schemeClr val="dk1"/>
                </a:solidFill>
                <a:latin typeface="Century Gothic"/>
                <a:ea typeface="Century Gothic"/>
                <a:cs typeface="Century Gothic"/>
                <a:sym typeface="Century Gothic"/>
              </a:rPr>
              <a:t>Spricht Schuhmacher </a:t>
            </a:r>
            <a:r>
              <a:rPr lang="en-GB" sz="2000" b="1" i="0" u="none" strike="noStrike" cap="none">
                <a:solidFill>
                  <a:schemeClr val="dk1"/>
                </a:solidFill>
                <a:latin typeface="Century Gothic"/>
                <a:ea typeface="Century Gothic"/>
                <a:cs typeface="Century Gothic"/>
                <a:sym typeface="Century Gothic"/>
              </a:rPr>
              <a:t>im Film? Leider nicht.</a:t>
            </a:r>
            <a:endParaRPr sz="2000" b="1" i="0" u="none" strike="noStrike" cap="none">
              <a:solidFill>
                <a:schemeClr val="dk1"/>
              </a:solidFill>
              <a:latin typeface="Century Gothic"/>
              <a:ea typeface="Century Gothic"/>
              <a:cs typeface="Century Gothic"/>
              <a:sym typeface="Century Gothic"/>
            </a:endParaRPr>
          </a:p>
        </p:txBody>
      </p:sp>
      <p:grpSp>
        <p:nvGrpSpPr>
          <p:cNvPr id="744" name="Google Shape;744;p16"/>
          <p:cNvGrpSpPr/>
          <p:nvPr/>
        </p:nvGrpSpPr>
        <p:grpSpPr>
          <a:xfrm>
            <a:off x="9701945" y="682269"/>
            <a:ext cx="2325683" cy="1370104"/>
            <a:chOff x="9701945" y="682269"/>
            <a:chExt cx="2325683" cy="1370104"/>
          </a:xfrm>
        </p:grpSpPr>
        <p:pic>
          <p:nvPicPr>
            <p:cNvPr id="745" name="Google Shape;745;p16" descr="A red race car&#10;&#10;Description automatically generated with medium confidence"/>
            <p:cNvPicPr preferRelativeResize="0"/>
            <p:nvPr/>
          </p:nvPicPr>
          <p:blipFill rotWithShape="1">
            <a:blip r:embed="rId4">
              <a:alphaModFix/>
            </a:blip>
            <a:srcRect/>
            <a:stretch/>
          </p:blipFill>
          <p:spPr>
            <a:xfrm>
              <a:off x="9701945" y="682269"/>
              <a:ext cx="2266583" cy="1321743"/>
            </a:xfrm>
            <a:prstGeom prst="rect">
              <a:avLst/>
            </a:prstGeom>
            <a:noFill/>
            <a:ln>
              <a:noFill/>
            </a:ln>
          </p:spPr>
        </p:pic>
        <p:sp>
          <p:nvSpPr>
            <p:cNvPr id="746" name="Google Shape;746;p16"/>
            <p:cNvSpPr txBox="1"/>
            <p:nvPr/>
          </p:nvSpPr>
          <p:spPr>
            <a:xfrm>
              <a:off x="9849152" y="1683041"/>
              <a:ext cx="2178476" cy="3693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GB" sz="1800" b="1" i="0" u="none" strike="noStrike" cap="none">
                  <a:solidFill>
                    <a:schemeClr val="lt2"/>
                  </a:solidFill>
                  <a:latin typeface="Century Gothic"/>
                  <a:ea typeface="Century Gothic"/>
                  <a:cs typeface="Century Gothic"/>
                  <a:sym typeface="Century Gothic"/>
                </a:rPr>
                <a:t>2001, Canada</a:t>
              </a:r>
              <a:endParaRPr sz="1400" b="0" i="0" u="none" strike="noStrike" cap="none">
                <a:solidFill>
                  <a:srgbClr val="000000"/>
                </a:solidFill>
                <a:latin typeface="Arial"/>
                <a:ea typeface="Arial"/>
                <a:cs typeface="Arial"/>
                <a:sym typeface="Arial"/>
              </a:endParaRPr>
            </a:p>
          </p:txBody>
        </p:sp>
      </p:grpSp>
      <p:sp>
        <p:nvSpPr>
          <p:cNvPr id="15" name="Speech Bubble: Rectangle with Corners Rounded 14">
            <a:extLst>
              <a:ext uri="{FF2B5EF4-FFF2-40B4-BE49-F238E27FC236}">
                <a16:creationId xmlns:a16="http://schemas.microsoft.com/office/drawing/2014/main" id="{ACEB22C5-FF01-4218-A126-4C180252B7DB}"/>
              </a:ext>
            </a:extLst>
          </p:cNvPr>
          <p:cNvSpPr/>
          <p:nvPr/>
        </p:nvSpPr>
        <p:spPr>
          <a:xfrm>
            <a:off x="6634761" y="108193"/>
            <a:ext cx="3530709" cy="945771"/>
          </a:xfrm>
          <a:prstGeom prst="wedgeRoundRectCallout">
            <a:avLst>
              <a:gd name="adj1" fmla="val -54237"/>
              <a:gd name="adj2" fmla="val 113857"/>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a:solidFill>
                  <a:srgbClr val="1E1E1E"/>
                </a:solidFill>
                <a:effectLst/>
                <a:latin typeface="Century Gothic" panose="020B0502020202020204" pitchFamily="34" charset="0"/>
                <a:ea typeface="Times New Roman" panose="02020603050405020304" pitchFamily="18" charset="0"/>
              </a:rPr>
              <a:t>Think about the R1 (nom.) adjective ending here: </a:t>
            </a:r>
            <a:r>
              <a:rPr lang="en-GB" sz="2000">
                <a:solidFill>
                  <a:srgbClr val="1E1E1E"/>
                </a:solidFill>
                <a:effectLst/>
                <a:latin typeface="Century Gothic" panose="020B0502020202020204" pitchFamily="34" charset="0"/>
                <a:ea typeface="Times New Roman" panose="02020603050405020304" pitchFamily="18" charset="0"/>
                <a:sym typeface="Wingdings" panose="05000000000000000000" pitchFamily="2" charset="2"/>
              </a:rPr>
              <a:t></a:t>
            </a:r>
            <a:br>
              <a:rPr lang="en-GB" sz="2000">
                <a:solidFill>
                  <a:srgbClr val="1E1E1E"/>
                </a:solidFill>
                <a:effectLst/>
                <a:latin typeface="Century Gothic" panose="020B0502020202020204" pitchFamily="34" charset="0"/>
                <a:ea typeface="Times New Roman" panose="02020603050405020304" pitchFamily="18" charset="0"/>
              </a:rPr>
            </a:br>
            <a:r>
              <a:rPr lang="en-GB" sz="2000">
                <a:solidFill>
                  <a:srgbClr val="1E1E1E"/>
                </a:solidFill>
                <a:effectLst/>
                <a:latin typeface="Century Gothic" panose="020B0502020202020204" pitchFamily="34" charset="0"/>
                <a:ea typeface="Times New Roman" panose="02020603050405020304" pitchFamily="18" charset="0"/>
              </a:rPr>
              <a:t>ein ………….. F1 Fahrer.</a:t>
            </a:r>
            <a:endParaRPr lang="en-GB" sz="2000">
              <a:effectLst/>
              <a:latin typeface="Times New Roman" panose="02020603050405020304" pitchFamily="18" charset="0"/>
              <a:ea typeface="Times New Roman" panose="02020603050405020304" pitchFamily="18" charset="0"/>
            </a:endParaRPr>
          </a:p>
        </p:txBody>
      </p:sp>
      <p:sp>
        <p:nvSpPr>
          <p:cNvPr id="16" name="Speech Bubble: Rectangle with Corners Rounded 15">
            <a:extLst>
              <a:ext uri="{FF2B5EF4-FFF2-40B4-BE49-F238E27FC236}">
                <a16:creationId xmlns:a16="http://schemas.microsoft.com/office/drawing/2014/main" id="{931B6BC6-5D55-4474-AB8C-894CF179F278}"/>
              </a:ext>
            </a:extLst>
          </p:cNvPr>
          <p:cNvSpPr/>
          <p:nvPr/>
        </p:nvSpPr>
        <p:spPr>
          <a:xfrm>
            <a:off x="8081417" y="1485151"/>
            <a:ext cx="4035973" cy="905217"/>
          </a:xfrm>
          <a:prstGeom prst="wedgeRoundRectCallout">
            <a:avLst>
              <a:gd name="adj1" fmla="val -78349"/>
              <a:gd name="adj2" fmla="val 40511"/>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a:solidFill>
                  <a:srgbClr val="1E1E1E"/>
                </a:solidFill>
                <a:effectLst/>
                <a:latin typeface="Century Gothic" panose="020B0502020202020204" pitchFamily="34" charset="0"/>
                <a:ea typeface="Times New Roman" panose="02020603050405020304" pitchFamily="18" charset="0"/>
              </a:rPr>
              <a:t>Use the nationality noun here. Do you need the masculine or feminine version?</a:t>
            </a:r>
            <a:endParaRPr lang="en-GB" sz="2000">
              <a:effectLst/>
              <a:latin typeface="Times New Roman" panose="02020603050405020304" pitchFamily="18" charset="0"/>
              <a:ea typeface="Times New Roman" panose="02020603050405020304" pitchFamily="18" charset="0"/>
            </a:endParaRPr>
          </a:p>
        </p:txBody>
      </p:sp>
      <p:sp>
        <p:nvSpPr>
          <p:cNvPr id="17" name="Speech Bubble: Rectangle with Corners Rounded 16">
            <a:extLst>
              <a:ext uri="{FF2B5EF4-FFF2-40B4-BE49-F238E27FC236}">
                <a16:creationId xmlns:a16="http://schemas.microsoft.com/office/drawing/2014/main" id="{6A31634F-7381-4ABF-8862-0E83CC5CBD32}"/>
              </a:ext>
            </a:extLst>
          </p:cNvPr>
          <p:cNvSpPr/>
          <p:nvPr/>
        </p:nvSpPr>
        <p:spPr>
          <a:xfrm>
            <a:off x="7452538" y="2430078"/>
            <a:ext cx="4664852" cy="961345"/>
          </a:xfrm>
          <a:prstGeom prst="wedgeRoundRectCallout">
            <a:avLst>
              <a:gd name="adj1" fmla="val -74519"/>
              <a:gd name="adj2" fmla="val 39418"/>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a:solidFill>
                  <a:srgbClr val="1E1E1E"/>
                </a:solidFill>
                <a:effectLst/>
                <a:latin typeface="Century Gothic" panose="020B0502020202020204" pitchFamily="34" charset="0"/>
                <a:ea typeface="Times New Roman" panose="02020603050405020304" pitchFamily="18" charset="0"/>
              </a:rPr>
              <a:t>Remember! There’s only one present tense in German. And how do you create yes/no questions?</a:t>
            </a:r>
            <a:endParaRPr lang="en-GB" sz="2000">
              <a:effectLst/>
              <a:latin typeface="Times New Roman" panose="02020603050405020304" pitchFamily="18" charset="0"/>
              <a:ea typeface="Times New Roman" panose="02020603050405020304" pitchFamily="18" charset="0"/>
            </a:endParaRPr>
          </a:p>
        </p:txBody>
      </p:sp>
      <p:sp>
        <p:nvSpPr>
          <p:cNvPr id="18" name="Speech Bubble: Rectangle with Corners Rounded 17">
            <a:extLst>
              <a:ext uri="{FF2B5EF4-FFF2-40B4-BE49-F238E27FC236}">
                <a16:creationId xmlns:a16="http://schemas.microsoft.com/office/drawing/2014/main" id="{7571F937-43E4-42A3-B68C-5D38CFCCC21D}"/>
              </a:ext>
            </a:extLst>
          </p:cNvPr>
          <p:cNvSpPr/>
          <p:nvPr/>
        </p:nvSpPr>
        <p:spPr>
          <a:xfrm>
            <a:off x="8172288" y="3466578"/>
            <a:ext cx="3945102" cy="905217"/>
          </a:xfrm>
          <a:prstGeom prst="wedgeRoundRectCallout">
            <a:avLst>
              <a:gd name="adj1" fmla="val -195572"/>
              <a:gd name="adj2" fmla="val 113659"/>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a:solidFill>
                  <a:srgbClr val="1E1E1E"/>
                </a:solidFill>
                <a:effectLst/>
                <a:latin typeface="Century Gothic" panose="020B0502020202020204" pitchFamily="34" charset="0"/>
                <a:ea typeface="Times New Roman" panose="02020603050405020304" pitchFamily="18" charset="0"/>
              </a:rPr>
              <a:t>Many nationality nouns are the country + -er, often with an umlaut.</a:t>
            </a:r>
            <a:endParaRPr lang="en-GB" sz="2000">
              <a:effectLst/>
              <a:latin typeface="Times New Roman" panose="02020603050405020304" pitchFamily="18" charset="0"/>
              <a:ea typeface="Times New Roman" panose="02020603050405020304" pitchFamily="18" charset="0"/>
            </a:endParaRPr>
          </a:p>
        </p:txBody>
      </p:sp>
      <p:sp>
        <p:nvSpPr>
          <p:cNvPr id="19" name="Speech Bubble: Rectangle with Corners Rounded 18">
            <a:extLst>
              <a:ext uri="{FF2B5EF4-FFF2-40B4-BE49-F238E27FC236}">
                <a16:creationId xmlns:a16="http://schemas.microsoft.com/office/drawing/2014/main" id="{812E439B-ED51-46E6-A653-5144F66005AD}"/>
              </a:ext>
            </a:extLst>
          </p:cNvPr>
          <p:cNvSpPr/>
          <p:nvPr/>
        </p:nvSpPr>
        <p:spPr>
          <a:xfrm>
            <a:off x="8648293" y="5333012"/>
            <a:ext cx="3510368" cy="1030600"/>
          </a:xfrm>
          <a:prstGeom prst="wedgeRoundRectCallout">
            <a:avLst>
              <a:gd name="adj1" fmla="val -93619"/>
              <a:gd name="adj2" fmla="val 30313"/>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a:solidFill>
                  <a:srgbClr val="1E1E1E"/>
                </a:solidFill>
                <a:effectLst/>
                <a:latin typeface="Century Gothic" panose="020B0502020202020204" pitchFamily="34" charset="0"/>
                <a:ea typeface="Times New Roman" panose="02020603050405020304" pitchFamily="18" charset="0"/>
              </a:rPr>
              <a:t>Another yes/no question. There’s no room for ‘does’ in German questions!</a:t>
            </a:r>
            <a:endParaRPr lang="en-GB" sz="200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7"/>
          <p:cNvSpPr txBox="1">
            <a:spLocks noGrp="1"/>
          </p:cNvSpPr>
          <p:nvPr>
            <p:ph type="title"/>
          </p:nvPr>
        </p:nvSpPr>
        <p:spPr>
          <a:xfrm>
            <a:off x="0" y="213557"/>
            <a:ext cx="442758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Hausaufgaben</a:t>
            </a:r>
            <a:endParaRPr/>
          </a:p>
        </p:txBody>
      </p:sp>
      <p:sp>
        <p:nvSpPr>
          <p:cNvPr id="753" name="Google Shape;753;p17"/>
          <p:cNvSpPr txBox="1"/>
          <p:nvPr/>
        </p:nvSpPr>
        <p:spPr>
          <a:xfrm>
            <a:off x="328246" y="1072323"/>
            <a:ext cx="508781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Century Gothic"/>
                <a:ea typeface="Century Gothic"/>
                <a:cs typeface="Century Gothic"/>
                <a:sym typeface="Century Gothic"/>
              </a:rPr>
              <a:t>New vocabulary</a:t>
            </a:r>
            <a:r>
              <a:rPr lang="en-GB" sz="2400" b="0" i="0" u="none" strike="noStrike" cap="none" dirty="0">
                <a:solidFill>
                  <a:schemeClr val="dk1"/>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754" name="Google Shape;754;p17"/>
          <p:cNvSpPr txBox="1"/>
          <p:nvPr/>
        </p:nvSpPr>
        <p:spPr>
          <a:xfrm>
            <a:off x="328246" y="3024684"/>
            <a:ext cx="508781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Century Gothic"/>
                <a:ea typeface="Century Gothic"/>
                <a:cs typeface="Century Gothic"/>
                <a:sym typeface="Century Gothic"/>
              </a:rPr>
              <a:t>Revisited vocabulary</a:t>
            </a:r>
            <a:r>
              <a:rPr lang="en-GB" sz="2400" b="0" i="0" u="none" strike="noStrike" cap="none" dirty="0">
                <a:solidFill>
                  <a:schemeClr val="dk1"/>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755" name="Google Shape;755;p17"/>
          <p:cNvSpPr txBox="1"/>
          <p:nvPr/>
        </p:nvSpPr>
        <p:spPr>
          <a:xfrm>
            <a:off x="328246" y="5202160"/>
            <a:ext cx="508781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err="1">
                <a:solidFill>
                  <a:schemeClr val="dk1"/>
                </a:solidFill>
                <a:latin typeface="Century Gothic"/>
                <a:ea typeface="Century Gothic"/>
                <a:cs typeface="Century Gothic"/>
                <a:sym typeface="Century Gothic"/>
              </a:rPr>
              <a:t>Hausaufgabenblatt</a:t>
            </a:r>
            <a:r>
              <a:rPr lang="en-GB" sz="2400" b="1" i="0" u="none" strike="noStrike" cap="none" dirty="0">
                <a:solidFill>
                  <a:schemeClr val="dk1"/>
                </a:solidFill>
                <a:latin typeface="Century Gothic"/>
                <a:ea typeface="Century Gothic"/>
                <a:cs typeface="Century Gothic"/>
                <a:sym typeface="Century Gothic"/>
              </a:rPr>
              <a:t> 10.1.1.1</a:t>
            </a:r>
            <a:endParaRPr sz="1400" b="0" i="0" u="none" strike="noStrike" cap="none" dirty="0">
              <a:solidFill>
                <a:srgbClr val="000000"/>
              </a:solidFill>
              <a:latin typeface="Arial"/>
              <a:ea typeface="Arial"/>
              <a:cs typeface="Arial"/>
              <a:sym typeface="Arial"/>
            </a:endParaRPr>
          </a:p>
        </p:txBody>
      </p:sp>
      <p:sp>
        <p:nvSpPr>
          <p:cNvPr id="4" name="Google Shape;753;p17">
            <a:extLst>
              <a:ext uri="{FF2B5EF4-FFF2-40B4-BE49-F238E27FC236}">
                <a16:creationId xmlns:a16="http://schemas.microsoft.com/office/drawing/2014/main" id="{B6F85C8A-26ED-26B0-D4BC-9944B56D116B}"/>
              </a:ext>
            </a:extLst>
          </p:cNvPr>
          <p:cNvSpPr txBox="1"/>
          <p:nvPr/>
        </p:nvSpPr>
        <p:spPr>
          <a:xfrm>
            <a:off x="4359967" y="2377340"/>
            <a:ext cx="188014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Century Gothic"/>
                <a:ea typeface="Century Gothic"/>
                <a:cs typeface="Century Gothic"/>
                <a:sym typeface="Century Gothic"/>
              </a:rPr>
              <a:t>Foundation</a:t>
            </a:r>
            <a:endParaRPr lang="en-GB" sz="1400" b="0" i="0" u="none" strike="noStrike" cap="none" dirty="0">
              <a:solidFill>
                <a:srgbClr val="000000"/>
              </a:solidFill>
              <a:latin typeface="Arial"/>
              <a:ea typeface="Arial"/>
              <a:cs typeface="Arial"/>
              <a:sym typeface="Arial"/>
            </a:endParaRPr>
          </a:p>
        </p:txBody>
      </p:sp>
      <p:sp>
        <p:nvSpPr>
          <p:cNvPr id="5" name="Google Shape;753;p17">
            <a:extLst>
              <a:ext uri="{FF2B5EF4-FFF2-40B4-BE49-F238E27FC236}">
                <a16:creationId xmlns:a16="http://schemas.microsoft.com/office/drawing/2014/main" id="{C74C749F-9C0E-D7C6-1690-A64A15C3D151}"/>
              </a:ext>
            </a:extLst>
          </p:cNvPr>
          <p:cNvSpPr txBox="1"/>
          <p:nvPr/>
        </p:nvSpPr>
        <p:spPr>
          <a:xfrm>
            <a:off x="7374837" y="2377340"/>
            <a:ext cx="188014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Century Gothic"/>
                <a:ea typeface="Century Gothic"/>
                <a:cs typeface="Century Gothic"/>
                <a:sym typeface="Century Gothic"/>
              </a:rPr>
              <a:t>Higher</a:t>
            </a:r>
            <a:endParaRPr lang="en-GB" sz="1400" b="0" i="0" u="none" strike="noStrike" cap="none" dirty="0">
              <a:solidFill>
                <a:srgbClr val="000000"/>
              </a:solidFill>
              <a:latin typeface="Arial"/>
              <a:ea typeface="Arial"/>
              <a:cs typeface="Arial"/>
              <a:sym typeface="Arial"/>
            </a:endParaRPr>
          </a:p>
        </p:txBody>
      </p:sp>
      <p:sp>
        <p:nvSpPr>
          <p:cNvPr id="8" name="Google Shape;753;p17">
            <a:extLst>
              <a:ext uri="{FF2B5EF4-FFF2-40B4-BE49-F238E27FC236}">
                <a16:creationId xmlns:a16="http://schemas.microsoft.com/office/drawing/2014/main" id="{BF1EDB79-A8A0-A972-F2D2-95977700497C}"/>
              </a:ext>
            </a:extLst>
          </p:cNvPr>
          <p:cNvSpPr txBox="1"/>
          <p:nvPr/>
        </p:nvSpPr>
        <p:spPr>
          <a:xfrm>
            <a:off x="4697571" y="4306424"/>
            <a:ext cx="4095531"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Century Gothic"/>
                <a:ea typeface="Century Gothic"/>
                <a:cs typeface="Century Gothic"/>
                <a:sym typeface="Century Gothic"/>
              </a:rPr>
              <a:t>Foundation | Higher</a:t>
            </a:r>
            <a:endParaRPr lang="en-GB" sz="1400" b="0" i="0" u="none" strike="noStrike" cap="none" dirty="0">
              <a:solidFill>
                <a:srgbClr val="000000"/>
              </a:solidFill>
              <a:latin typeface="Arial"/>
              <a:ea typeface="Arial"/>
              <a:cs typeface="Arial"/>
              <a:sym typeface="Arial"/>
            </a:endParaRPr>
          </a:p>
        </p:txBody>
      </p:sp>
      <p:pic>
        <p:nvPicPr>
          <p:cNvPr id="11" name="Picture 10" descr="Qr code&#10;&#10;Description automatically generated">
            <a:extLst>
              <a:ext uri="{FF2B5EF4-FFF2-40B4-BE49-F238E27FC236}">
                <a16:creationId xmlns:a16="http://schemas.microsoft.com/office/drawing/2014/main" id="{8DACC109-8D3F-4EFC-AE74-D70309860941}"/>
              </a:ext>
            </a:extLst>
          </p:cNvPr>
          <p:cNvPicPr>
            <a:picLocks noChangeAspect="1"/>
          </p:cNvPicPr>
          <p:nvPr/>
        </p:nvPicPr>
        <p:blipFill>
          <a:blip r:embed="rId4"/>
          <a:stretch>
            <a:fillRect/>
          </a:stretch>
        </p:blipFill>
        <p:spPr>
          <a:xfrm>
            <a:off x="4521476" y="825081"/>
            <a:ext cx="1631008" cy="1631008"/>
          </a:xfrm>
          <a:prstGeom prst="rect">
            <a:avLst/>
          </a:prstGeom>
        </p:spPr>
      </p:pic>
      <p:pic>
        <p:nvPicPr>
          <p:cNvPr id="13" name="Picture 12" descr="Qr code&#10;&#10;Description automatically generated">
            <a:extLst>
              <a:ext uri="{FF2B5EF4-FFF2-40B4-BE49-F238E27FC236}">
                <a16:creationId xmlns:a16="http://schemas.microsoft.com/office/drawing/2014/main" id="{473D13E2-C465-4EDD-92A3-FEDEDF83270B}"/>
              </a:ext>
            </a:extLst>
          </p:cNvPr>
          <p:cNvPicPr>
            <a:picLocks noChangeAspect="1"/>
          </p:cNvPicPr>
          <p:nvPr/>
        </p:nvPicPr>
        <p:blipFill>
          <a:blip r:embed="rId5"/>
          <a:stretch>
            <a:fillRect/>
          </a:stretch>
        </p:blipFill>
        <p:spPr>
          <a:xfrm>
            <a:off x="7071783" y="850373"/>
            <a:ext cx="1631008" cy="1631008"/>
          </a:xfrm>
          <a:prstGeom prst="rect">
            <a:avLst/>
          </a:prstGeom>
        </p:spPr>
      </p:pic>
      <p:pic>
        <p:nvPicPr>
          <p:cNvPr id="17" name="Picture 16" descr="Qr code&#10;&#10;Description automatically generated">
            <a:extLst>
              <a:ext uri="{FF2B5EF4-FFF2-40B4-BE49-F238E27FC236}">
                <a16:creationId xmlns:a16="http://schemas.microsoft.com/office/drawing/2014/main" id="{1CF1B040-BFF4-4CD9-9060-9313A2F34265}"/>
              </a:ext>
            </a:extLst>
          </p:cNvPr>
          <p:cNvPicPr>
            <a:picLocks noChangeAspect="1"/>
          </p:cNvPicPr>
          <p:nvPr/>
        </p:nvPicPr>
        <p:blipFill>
          <a:blip r:embed="rId6"/>
          <a:stretch>
            <a:fillRect/>
          </a:stretch>
        </p:blipFill>
        <p:spPr>
          <a:xfrm>
            <a:off x="5816528" y="2832914"/>
            <a:ext cx="1558309" cy="155830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
          <p:cNvSpPr txBox="1">
            <a:spLocks noGrp="1"/>
          </p:cNvSpPr>
          <p:nvPr>
            <p:ph type="title"/>
          </p:nvPr>
        </p:nvSpPr>
        <p:spPr>
          <a:xfrm>
            <a:off x="0" y="213557"/>
            <a:ext cx="442758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Online-Austausch</a:t>
            </a:r>
            <a:endParaRPr/>
          </a:p>
        </p:txBody>
      </p:sp>
      <p:sp>
        <p:nvSpPr>
          <p:cNvPr id="133" name="Google Shape;133;p2"/>
          <p:cNvSpPr txBox="1">
            <a:spLocks noGrp="1"/>
          </p:cNvSpPr>
          <p:nvPr>
            <p:ph type="body" idx="1"/>
          </p:nvPr>
        </p:nvSpPr>
        <p:spPr>
          <a:xfrm>
            <a:off x="254440" y="3272197"/>
            <a:ext cx="5405437" cy="26304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25050"/>
              </a:buClr>
              <a:buSzPts val="2000"/>
              <a:buNone/>
            </a:pPr>
            <a:r>
              <a:rPr lang="en-GB" sz="2000" dirty="0">
                <a:latin typeface="Century Gothic"/>
                <a:ea typeface="Century Gothic"/>
                <a:cs typeface="Century Gothic"/>
                <a:sym typeface="Century Gothic"/>
              </a:rPr>
              <a:t>Ich </a:t>
            </a:r>
            <a:r>
              <a:rPr lang="en-GB" sz="2000" dirty="0" err="1">
                <a:latin typeface="Century Gothic"/>
                <a:ea typeface="Century Gothic"/>
                <a:cs typeface="Century Gothic"/>
                <a:sym typeface="Century Gothic"/>
              </a:rPr>
              <a:t>h</a:t>
            </a:r>
            <a:r>
              <a:rPr lang="en-GB" sz="2000" b="1" dirty="0" err="1">
                <a:latin typeface="Century Gothic"/>
                <a:ea typeface="Century Gothic"/>
                <a:cs typeface="Century Gothic"/>
                <a:sym typeface="Century Gothic"/>
              </a:rPr>
              <a:t>ei</a:t>
            </a:r>
            <a:r>
              <a:rPr lang="en-GB" sz="2000" dirty="0" err="1">
                <a:latin typeface="Century Gothic"/>
                <a:ea typeface="Century Gothic"/>
                <a:cs typeface="Century Gothic"/>
                <a:sym typeface="Century Gothic"/>
              </a:rPr>
              <a:t>ße</a:t>
            </a:r>
            <a:r>
              <a:rPr lang="en-GB" sz="2000" dirty="0">
                <a:latin typeface="Century Gothic"/>
                <a:ea typeface="Century Gothic"/>
                <a:cs typeface="Century Gothic"/>
                <a:sym typeface="Century Gothic"/>
              </a:rPr>
              <a:t> Tom, </a:t>
            </a:r>
            <a:r>
              <a:rPr lang="en-GB" sz="2000" dirty="0" err="1">
                <a:latin typeface="Century Gothic"/>
                <a:ea typeface="Century Gothic"/>
                <a:cs typeface="Century Gothic"/>
                <a:sym typeface="Century Gothic"/>
              </a:rPr>
              <a:t>aber</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m</a:t>
            </a:r>
            <a:r>
              <a:rPr lang="en-GB" sz="2000" b="1" dirty="0" err="1">
                <a:latin typeface="Century Gothic"/>
                <a:ea typeface="Century Gothic"/>
                <a:cs typeface="Century Gothic"/>
                <a:sym typeface="Century Gothic"/>
              </a:rPr>
              <a:t>ei</a:t>
            </a:r>
            <a:r>
              <a:rPr lang="en-GB" sz="2000" dirty="0" err="1">
                <a:latin typeface="Century Gothic"/>
                <a:ea typeface="Century Gothic"/>
                <a:cs typeface="Century Gothic"/>
                <a:sym typeface="Century Gothic"/>
              </a:rPr>
              <a:t>n</a:t>
            </a:r>
            <a:r>
              <a:rPr lang="en-GB" sz="2000" dirty="0">
                <a:latin typeface="Century Gothic"/>
                <a:ea typeface="Century Gothic"/>
                <a:cs typeface="Century Gothic"/>
                <a:sym typeface="Century Gothic"/>
              </a:rPr>
              <a:t> Name </a:t>
            </a:r>
            <a:r>
              <a:rPr lang="en-GB" sz="2000" dirty="0" err="1">
                <a:latin typeface="Century Gothic"/>
                <a:ea typeface="Century Gothic"/>
                <a:cs typeface="Century Gothic"/>
                <a:sym typeface="Century Gothic"/>
              </a:rPr>
              <a:t>ist</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auch</a:t>
            </a:r>
            <a:r>
              <a:rPr lang="en-GB" sz="2000" dirty="0">
                <a:latin typeface="Century Gothic"/>
                <a:ea typeface="Century Gothic"/>
                <a:cs typeface="Century Gothic"/>
                <a:sym typeface="Century Gothic"/>
              </a:rPr>
              <a:t> Conchita, </a:t>
            </a:r>
            <a:r>
              <a:rPr lang="en-GB" sz="2000" dirty="0" err="1">
                <a:latin typeface="Century Gothic"/>
                <a:ea typeface="Century Gothic"/>
                <a:cs typeface="Century Gothic"/>
                <a:sym typeface="Century Gothic"/>
              </a:rPr>
              <a:t>wenn</a:t>
            </a:r>
            <a:r>
              <a:rPr lang="en-GB" sz="2000" dirty="0">
                <a:latin typeface="Century Gothic"/>
                <a:ea typeface="Century Gothic"/>
                <a:cs typeface="Century Gothic"/>
                <a:sym typeface="Century Gothic"/>
              </a:rPr>
              <a:t> ich in Shows singe. </a:t>
            </a:r>
            <a:r>
              <a:rPr lang="en-GB" sz="2000" dirty="0" err="1">
                <a:latin typeface="Century Gothic"/>
                <a:ea typeface="Century Gothic"/>
                <a:cs typeface="Century Gothic"/>
                <a:sym typeface="Century Gothic"/>
              </a:rPr>
              <a:t>Österr</a:t>
            </a:r>
            <a:r>
              <a:rPr lang="en-GB" sz="2000" b="1" dirty="0" err="1">
                <a:latin typeface="Century Gothic"/>
                <a:ea typeface="Century Gothic"/>
                <a:cs typeface="Century Gothic"/>
                <a:sym typeface="Century Gothic"/>
              </a:rPr>
              <a:t>ei</a:t>
            </a:r>
            <a:r>
              <a:rPr lang="en-GB" sz="2000" dirty="0" err="1">
                <a:latin typeface="Century Gothic"/>
                <a:ea typeface="Century Gothic"/>
                <a:cs typeface="Century Gothic"/>
                <a:sym typeface="Century Gothic"/>
              </a:rPr>
              <a:t>ch</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ist</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m</a:t>
            </a:r>
            <a:r>
              <a:rPr lang="en-GB" sz="2000" b="1" dirty="0" err="1">
                <a:latin typeface="Century Gothic"/>
                <a:ea typeface="Century Gothic"/>
                <a:cs typeface="Century Gothic"/>
                <a:sym typeface="Century Gothic"/>
              </a:rPr>
              <a:t>ei</a:t>
            </a:r>
            <a:r>
              <a:rPr lang="en-GB" sz="2000" dirty="0" err="1">
                <a:latin typeface="Century Gothic"/>
                <a:ea typeface="Century Gothic"/>
                <a:cs typeface="Century Gothic"/>
                <a:sym typeface="Century Gothic"/>
              </a:rPr>
              <a:t>ne</a:t>
            </a:r>
            <a:r>
              <a:rPr lang="en-GB" sz="2000" dirty="0">
                <a:latin typeface="Century Gothic"/>
                <a:ea typeface="Century Gothic"/>
                <a:cs typeface="Century Gothic"/>
                <a:sym typeface="Century Gothic"/>
              </a:rPr>
              <a:t> H</a:t>
            </a:r>
            <a:r>
              <a:rPr lang="en-GB" sz="2000" b="1" dirty="0">
                <a:latin typeface="Century Gothic"/>
                <a:ea typeface="Century Gothic"/>
                <a:cs typeface="Century Gothic"/>
                <a:sym typeface="Century Gothic"/>
              </a:rPr>
              <a:t>ei</a:t>
            </a:r>
            <a:r>
              <a:rPr lang="en-GB" sz="2000" dirty="0">
                <a:latin typeface="Century Gothic"/>
                <a:ea typeface="Century Gothic"/>
                <a:cs typeface="Century Gothic"/>
                <a:sym typeface="Century Gothic"/>
              </a:rPr>
              <a:t>mat und ich </a:t>
            </a:r>
            <a:r>
              <a:rPr lang="en-GB" sz="2000" dirty="0" err="1">
                <a:latin typeface="Century Gothic"/>
                <a:ea typeface="Century Gothic"/>
                <a:cs typeface="Century Gothic"/>
                <a:sym typeface="Century Gothic"/>
              </a:rPr>
              <a:t>habe</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h</a:t>
            </a:r>
            <a:r>
              <a:rPr lang="en-GB" sz="2000" b="1" dirty="0" err="1">
                <a:latin typeface="Century Gothic"/>
                <a:ea typeface="Century Gothic"/>
                <a:cs typeface="Century Gothic"/>
                <a:sym typeface="Century Gothic"/>
              </a:rPr>
              <a:t>ie</a:t>
            </a:r>
            <a:r>
              <a:rPr lang="en-GB" sz="2000" dirty="0" err="1">
                <a:latin typeface="Century Gothic"/>
                <a:ea typeface="Century Gothic"/>
                <a:cs typeface="Century Gothic"/>
                <a:sym typeface="Century Gothic"/>
              </a:rPr>
              <a:t>r</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stud</a:t>
            </a:r>
            <a:r>
              <a:rPr lang="en-GB" sz="2000" b="1" dirty="0" err="1">
                <a:latin typeface="Century Gothic"/>
                <a:ea typeface="Century Gothic"/>
                <a:cs typeface="Century Gothic"/>
                <a:sym typeface="Century Gothic"/>
              </a:rPr>
              <a:t>ie</a:t>
            </a:r>
            <a:r>
              <a:rPr lang="en-GB" sz="2000" dirty="0" err="1">
                <a:latin typeface="Century Gothic"/>
                <a:ea typeface="Century Gothic"/>
                <a:cs typeface="Century Gothic"/>
                <a:sym typeface="Century Gothic"/>
              </a:rPr>
              <a:t>rt</a:t>
            </a:r>
            <a:r>
              <a:rPr lang="en-GB" sz="2000" dirty="0">
                <a:latin typeface="Century Gothic"/>
                <a:ea typeface="Century Gothic"/>
                <a:cs typeface="Century Gothic"/>
                <a:sym typeface="Century Gothic"/>
              </a:rPr>
              <a:t>. Conchita </a:t>
            </a:r>
            <a:r>
              <a:rPr lang="en-GB" sz="2000" dirty="0" err="1">
                <a:latin typeface="Century Gothic"/>
                <a:ea typeface="Century Gothic"/>
                <a:cs typeface="Century Gothic"/>
                <a:sym typeface="Century Gothic"/>
              </a:rPr>
              <a:t>ist</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k</a:t>
            </a:r>
            <a:r>
              <a:rPr lang="en-GB" sz="2000" b="1" dirty="0" err="1">
                <a:latin typeface="Century Gothic"/>
                <a:ea typeface="Century Gothic"/>
                <a:cs typeface="Century Gothic"/>
                <a:sym typeface="Century Gothic"/>
              </a:rPr>
              <a:t>ei</a:t>
            </a:r>
            <a:r>
              <a:rPr lang="en-GB" sz="2000" dirty="0" err="1">
                <a:latin typeface="Century Gothic"/>
                <a:ea typeface="Century Gothic"/>
                <a:cs typeface="Century Gothic"/>
                <a:sym typeface="Century Gothic"/>
              </a:rPr>
              <a:t>ne</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Österr</a:t>
            </a:r>
            <a:r>
              <a:rPr lang="en-GB" sz="2000" b="1" dirty="0" err="1">
                <a:latin typeface="Century Gothic"/>
                <a:ea typeface="Century Gothic"/>
                <a:cs typeface="Century Gothic"/>
                <a:sym typeface="Century Gothic"/>
              </a:rPr>
              <a:t>ei</a:t>
            </a:r>
            <a:r>
              <a:rPr lang="en-GB" sz="2000" dirty="0" err="1">
                <a:latin typeface="Century Gothic"/>
                <a:ea typeface="Century Gothic"/>
                <a:cs typeface="Century Gothic"/>
                <a:sym typeface="Century Gothic"/>
              </a:rPr>
              <a:t>cherin</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sie</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ist</a:t>
            </a:r>
            <a:r>
              <a:rPr lang="en-GB" sz="2000" dirty="0">
                <a:latin typeface="Century Gothic"/>
                <a:ea typeface="Century Gothic"/>
                <a:cs typeface="Century Gothic"/>
                <a:sym typeface="Century Gothic"/>
              </a:rPr>
              <a:t> in </a:t>
            </a:r>
            <a:r>
              <a:rPr lang="en-GB" sz="2000" dirty="0" err="1">
                <a:latin typeface="Century Gothic"/>
                <a:ea typeface="Century Gothic"/>
                <a:cs typeface="Century Gothic"/>
                <a:sym typeface="Century Gothic"/>
              </a:rPr>
              <a:t>Südamerika</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geboren</a:t>
            </a:r>
            <a:r>
              <a:rPr lang="en-GB" sz="2000" dirty="0">
                <a:latin typeface="Century Gothic"/>
                <a:ea typeface="Century Gothic"/>
                <a:cs typeface="Century Gothic"/>
                <a:sym typeface="Century Gothic"/>
              </a:rPr>
              <a:t>. Ich singe </a:t>
            </a:r>
            <a:r>
              <a:rPr lang="en-GB" sz="2000" dirty="0" err="1">
                <a:latin typeface="Century Gothic"/>
                <a:ea typeface="Century Gothic"/>
                <a:cs typeface="Century Gothic"/>
                <a:sym typeface="Century Gothic"/>
              </a:rPr>
              <a:t>sehr</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gern</a:t>
            </a:r>
            <a:r>
              <a:rPr lang="en-GB" sz="2000" dirty="0">
                <a:latin typeface="Century Gothic"/>
                <a:ea typeface="Century Gothic"/>
                <a:cs typeface="Century Gothic"/>
                <a:sym typeface="Century Gothic"/>
              </a:rPr>
              <a:t> L</a:t>
            </a:r>
            <a:r>
              <a:rPr lang="en-GB" sz="2000" b="1" dirty="0">
                <a:latin typeface="Century Gothic"/>
                <a:ea typeface="Century Gothic"/>
                <a:cs typeface="Century Gothic"/>
                <a:sym typeface="Century Gothic"/>
              </a:rPr>
              <a:t>ie</a:t>
            </a:r>
            <a:r>
              <a:rPr lang="en-GB" sz="2000" dirty="0">
                <a:latin typeface="Century Gothic"/>
                <a:ea typeface="Century Gothic"/>
                <a:cs typeface="Century Gothic"/>
                <a:sym typeface="Century Gothic"/>
              </a:rPr>
              <a:t>der und ich </a:t>
            </a:r>
            <a:r>
              <a:rPr lang="en-GB" sz="2000" dirty="0" err="1">
                <a:latin typeface="Century Gothic"/>
                <a:ea typeface="Century Gothic"/>
                <a:cs typeface="Century Gothic"/>
                <a:sym typeface="Century Gothic"/>
              </a:rPr>
              <a:t>habe</a:t>
            </a:r>
            <a:r>
              <a:rPr lang="en-GB" sz="2000" dirty="0">
                <a:latin typeface="Century Gothic"/>
                <a:ea typeface="Century Gothic"/>
                <a:cs typeface="Century Gothic"/>
                <a:sym typeface="Century Gothic"/>
              </a:rPr>
              <a:t> in </a:t>
            </a:r>
            <a:r>
              <a:rPr lang="en-GB" sz="2000" dirty="0" err="1">
                <a:latin typeface="Century Gothic"/>
                <a:ea typeface="Century Gothic"/>
                <a:cs typeface="Century Gothic"/>
                <a:sym typeface="Century Gothic"/>
              </a:rPr>
              <a:t>einer</a:t>
            </a:r>
            <a:r>
              <a:rPr lang="en-GB" sz="2000" dirty="0">
                <a:latin typeface="Century Gothic"/>
                <a:ea typeface="Century Gothic"/>
                <a:cs typeface="Century Gothic"/>
                <a:sym typeface="Century Gothic"/>
              </a:rPr>
              <a:t> Boyband </a:t>
            </a:r>
            <a:r>
              <a:rPr lang="en-GB" sz="2000" dirty="0" err="1">
                <a:latin typeface="Century Gothic"/>
                <a:ea typeface="Century Gothic"/>
                <a:cs typeface="Century Gothic"/>
                <a:sym typeface="Century Gothic"/>
              </a:rPr>
              <a:t>gesungen</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aber</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jetzt</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arb</a:t>
            </a:r>
            <a:r>
              <a:rPr lang="en-GB" sz="2000" b="1" dirty="0" err="1">
                <a:latin typeface="Century Gothic"/>
                <a:ea typeface="Century Gothic"/>
                <a:cs typeface="Century Gothic"/>
                <a:sym typeface="Century Gothic"/>
              </a:rPr>
              <a:t>ei</a:t>
            </a:r>
            <a:r>
              <a:rPr lang="en-GB" sz="2000" dirty="0" err="1">
                <a:latin typeface="Century Gothic"/>
                <a:ea typeface="Century Gothic"/>
                <a:cs typeface="Century Gothic"/>
                <a:sym typeface="Century Gothic"/>
              </a:rPr>
              <a:t>te</a:t>
            </a:r>
            <a:r>
              <a:rPr lang="en-GB" sz="2000" dirty="0">
                <a:latin typeface="Century Gothic"/>
                <a:ea typeface="Century Gothic"/>
                <a:cs typeface="Century Gothic"/>
                <a:sym typeface="Century Gothic"/>
              </a:rPr>
              <a:t> ich solo. 2014 </a:t>
            </a:r>
            <a:r>
              <a:rPr lang="en-GB" sz="2000" dirty="0" err="1">
                <a:latin typeface="Century Gothic"/>
                <a:ea typeface="Century Gothic"/>
                <a:cs typeface="Century Gothic"/>
                <a:sym typeface="Century Gothic"/>
              </a:rPr>
              <a:t>habe</a:t>
            </a:r>
            <a:r>
              <a:rPr lang="en-GB" sz="2000" dirty="0">
                <a:latin typeface="Century Gothic"/>
                <a:ea typeface="Century Gothic"/>
                <a:cs typeface="Century Gothic"/>
                <a:sym typeface="Century Gothic"/>
              </a:rPr>
              <a:t> ich den Eurovision Song Contest </a:t>
            </a:r>
            <a:r>
              <a:rPr lang="en-GB" sz="2000" dirty="0" err="1">
                <a:latin typeface="Century Gothic"/>
                <a:ea typeface="Century Gothic"/>
                <a:cs typeface="Century Gothic"/>
                <a:sym typeface="Century Gothic"/>
              </a:rPr>
              <a:t>gewonnen</a:t>
            </a:r>
            <a:r>
              <a:rPr lang="en-GB" sz="2000" dirty="0">
                <a:latin typeface="Century Gothic"/>
                <a:ea typeface="Century Gothic"/>
                <a:cs typeface="Century Gothic"/>
                <a:sym typeface="Century Gothic"/>
              </a:rPr>
              <a:t>. </a:t>
            </a:r>
            <a:endParaRPr sz="2000" dirty="0">
              <a:latin typeface="Century Gothic"/>
              <a:ea typeface="Century Gothic"/>
              <a:cs typeface="Century Gothic"/>
              <a:sym typeface="Century Gothic"/>
            </a:endParaRPr>
          </a:p>
        </p:txBody>
      </p:sp>
      <p:sp>
        <p:nvSpPr>
          <p:cNvPr id="134" name="Google Shape;134;p2"/>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sprechen</a:t>
            </a:r>
            <a:endParaRPr sz="2000" b="1" i="0" u="none" strike="noStrike" cap="none">
              <a:solidFill>
                <a:schemeClr val="lt1"/>
              </a:solidFill>
              <a:latin typeface="Century Gothic"/>
              <a:ea typeface="Century Gothic"/>
              <a:cs typeface="Century Gothic"/>
              <a:sym typeface="Century Gothic"/>
            </a:endParaRPr>
          </a:p>
        </p:txBody>
      </p:sp>
      <p:pic>
        <p:nvPicPr>
          <p:cNvPr id="135" name="Google Shape;135;p2" descr="Icon&#10;&#10;Description automatically generated"/>
          <p:cNvPicPr preferRelativeResize="0"/>
          <p:nvPr/>
        </p:nvPicPr>
        <p:blipFill rotWithShape="1">
          <a:blip r:embed="rId4">
            <a:alphaModFix/>
          </a:blip>
          <a:srcRect/>
          <a:stretch/>
        </p:blipFill>
        <p:spPr>
          <a:xfrm>
            <a:off x="9418993" y="86963"/>
            <a:ext cx="1241062" cy="819947"/>
          </a:xfrm>
          <a:prstGeom prst="rect">
            <a:avLst/>
          </a:prstGeom>
          <a:noFill/>
          <a:ln>
            <a:noFill/>
          </a:ln>
        </p:spPr>
      </p:pic>
      <p:sp>
        <p:nvSpPr>
          <p:cNvPr id="136" name="Google Shape;136;p2"/>
          <p:cNvSpPr txBox="1"/>
          <p:nvPr/>
        </p:nvSpPr>
        <p:spPr>
          <a:xfrm>
            <a:off x="4343402" y="97320"/>
            <a:ext cx="4991413"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entury Gothic"/>
                <a:ea typeface="Century Gothic"/>
                <a:cs typeface="Century Gothic"/>
                <a:sym typeface="Century Gothic"/>
              </a:rPr>
              <a:t>Du hast </a:t>
            </a:r>
            <a:r>
              <a:rPr lang="en-GB" sz="1800" b="0" i="0" u="none" strike="noStrike" cap="none" dirty="0" err="1">
                <a:solidFill>
                  <a:schemeClr val="dk1"/>
                </a:solidFill>
                <a:latin typeface="Century Gothic"/>
                <a:ea typeface="Century Gothic"/>
                <a:cs typeface="Century Gothic"/>
                <a:sym typeface="Century Gothic"/>
              </a:rPr>
              <a:t>ein</a:t>
            </a:r>
            <a:r>
              <a:rPr lang="en-GB" sz="1800" b="0" i="0" u="none" strike="noStrike" cap="none" dirty="0">
                <a:solidFill>
                  <a:schemeClr val="dk1"/>
                </a:solidFill>
                <a:latin typeface="Century Gothic"/>
                <a:ea typeface="Century Gothic"/>
                <a:cs typeface="Century Gothic"/>
                <a:sym typeface="Century Gothic"/>
              </a:rPr>
              <a:t> </a:t>
            </a:r>
            <a:r>
              <a:rPr lang="en-GB" sz="1800" b="0" i="0" u="none" strike="noStrike" cap="none" dirty="0" err="1">
                <a:solidFill>
                  <a:schemeClr val="dk1"/>
                </a:solidFill>
                <a:latin typeface="Century Gothic"/>
                <a:ea typeface="Century Gothic"/>
                <a:cs typeface="Century Gothic"/>
                <a:sym typeface="Century Gothic"/>
              </a:rPr>
              <a:t>Profil</a:t>
            </a:r>
            <a:r>
              <a:rPr lang="en-GB" sz="1800" b="0" i="0" u="none" strike="noStrike" cap="none" dirty="0">
                <a:solidFill>
                  <a:schemeClr val="dk1"/>
                </a:solidFill>
                <a:latin typeface="Century Gothic"/>
                <a:ea typeface="Century Gothic"/>
                <a:cs typeface="Century Gothic"/>
                <a:sym typeface="Century Gothic"/>
              </a:rPr>
              <a:t> </a:t>
            </a:r>
            <a:r>
              <a:rPr lang="en-GB" sz="1800" b="0" i="0" u="none" strike="noStrike" cap="none" dirty="0" err="1">
                <a:solidFill>
                  <a:schemeClr val="dk1"/>
                </a:solidFill>
                <a:latin typeface="Century Gothic"/>
                <a:ea typeface="Century Gothic"/>
                <a:cs typeface="Century Gothic"/>
                <a:sym typeface="Century Gothic"/>
              </a:rPr>
              <a:t>geschrieben</a:t>
            </a:r>
            <a:r>
              <a:rPr lang="en-GB" sz="1800" b="0" i="0" u="none" strike="noStrike" cap="none" dirty="0">
                <a:solidFill>
                  <a:schemeClr val="dk1"/>
                </a:solidFill>
                <a:latin typeface="Century Gothic"/>
                <a:ea typeface="Century Gothic"/>
                <a:cs typeface="Century Gothic"/>
                <a:sym typeface="Century Gothic"/>
              </a:rPr>
              <a:t>. </a:t>
            </a:r>
            <a:br>
              <a:rPr lang="en-GB" sz="1800" b="0" i="0" u="none" strike="noStrike" cap="none" dirty="0">
                <a:solidFill>
                  <a:schemeClr val="dk1"/>
                </a:solidFill>
                <a:latin typeface="Century Gothic"/>
                <a:ea typeface="Century Gothic"/>
                <a:cs typeface="Century Gothic"/>
                <a:sym typeface="Century Gothic"/>
              </a:rPr>
            </a:br>
            <a:r>
              <a:rPr lang="en-GB" sz="1800" b="1" i="0" u="none" strike="noStrike" cap="none" dirty="0">
                <a:solidFill>
                  <a:schemeClr val="dk1"/>
                </a:solidFill>
                <a:latin typeface="Century Gothic"/>
                <a:ea typeface="Century Gothic"/>
                <a:cs typeface="Century Gothic"/>
                <a:sym typeface="Century Gothic"/>
              </a:rPr>
              <a:t>Lies </a:t>
            </a:r>
            <a:r>
              <a:rPr lang="en-GB" sz="1800" b="1" i="0" u="none" strike="noStrike" cap="none" dirty="0" err="1">
                <a:solidFill>
                  <a:schemeClr val="dk1"/>
                </a:solidFill>
                <a:latin typeface="Century Gothic"/>
                <a:ea typeface="Century Gothic"/>
                <a:cs typeface="Century Gothic"/>
                <a:sym typeface="Century Gothic"/>
              </a:rPr>
              <a:t>deinen</a:t>
            </a:r>
            <a:r>
              <a:rPr lang="en-GB" sz="1800" b="1" i="0" u="none" strike="noStrike" cap="none" dirty="0">
                <a:solidFill>
                  <a:schemeClr val="dk1"/>
                </a:solidFill>
                <a:latin typeface="Century Gothic"/>
                <a:ea typeface="Century Gothic"/>
                <a:cs typeface="Century Gothic"/>
                <a:sym typeface="Century Gothic"/>
              </a:rPr>
              <a:t> Text </a:t>
            </a:r>
            <a:r>
              <a:rPr lang="en-GB" sz="1800" b="1" i="0" u="none" strike="noStrike" cap="none" dirty="0" err="1">
                <a:solidFill>
                  <a:schemeClr val="dk1"/>
                </a:solidFill>
                <a:latin typeface="Century Gothic"/>
                <a:ea typeface="Century Gothic"/>
                <a:cs typeface="Century Gothic"/>
                <a:sym typeface="Century Gothic"/>
              </a:rPr>
              <a:t>vor</a:t>
            </a:r>
            <a:r>
              <a:rPr lang="en-GB" sz="1800" b="1" i="0" u="none" strike="noStrike" cap="none" dirty="0">
                <a:solidFill>
                  <a:schemeClr val="dk1"/>
                </a:solidFill>
                <a:latin typeface="Century Gothic"/>
                <a:ea typeface="Century Gothic"/>
                <a:cs typeface="Century Gothic"/>
                <a:sym typeface="Century Gothic"/>
              </a:rPr>
              <a:t>. Dann </a:t>
            </a:r>
            <a:r>
              <a:rPr lang="en-GB" sz="1800" b="1" i="0" u="none" strike="noStrike" cap="none" dirty="0" err="1">
                <a:solidFill>
                  <a:schemeClr val="dk1"/>
                </a:solidFill>
                <a:latin typeface="Century Gothic"/>
                <a:ea typeface="Century Gothic"/>
                <a:cs typeface="Century Gothic"/>
                <a:sym typeface="Century Gothic"/>
              </a:rPr>
              <a:t>beantworte</a:t>
            </a:r>
            <a:r>
              <a:rPr lang="en-GB" sz="1800" b="1" i="0" u="none" strike="noStrike" cap="none" dirty="0">
                <a:solidFill>
                  <a:schemeClr val="dk1"/>
                </a:solidFill>
                <a:latin typeface="Century Gothic"/>
                <a:ea typeface="Century Gothic"/>
                <a:cs typeface="Century Gothic"/>
                <a:sym typeface="Century Gothic"/>
              </a:rPr>
              <a:t> die </a:t>
            </a:r>
            <a:r>
              <a:rPr lang="en-GB" sz="1800" b="1" i="0" u="none" strike="noStrike" cap="none" dirty="0" err="1">
                <a:solidFill>
                  <a:schemeClr val="dk1"/>
                </a:solidFill>
                <a:latin typeface="Century Gothic"/>
                <a:ea typeface="Century Gothic"/>
                <a:cs typeface="Century Gothic"/>
                <a:sym typeface="Century Gothic"/>
              </a:rPr>
              <a:t>Fragen</a:t>
            </a:r>
            <a:r>
              <a:rPr lang="en-GB" sz="1800" b="1" i="0" u="none" strike="noStrike" cap="none" dirty="0">
                <a:solidFill>
                  <a:schemeClr val="dk1"/>
                </a:solidFill>
                <a:latin typeface="Century Gothic"/>
                <a:ea typeface="Century Gothic"/>
                <a:cs typeface="Century Gothic"/>
                <a:sym typeface="Century Gothic"/>
              </a:rPr>
              <a:t> von </a:t>
            </a:r>
            <a:r>
              <a:rPr lang="en-GB" sz="1800" b="1" i="0" u="none" strike="noStrike" cap="none" dirty="0" err="1">
                <a:solidFill>
                  <a:schemeClr val="dk1"/>
                </a:solidFill>
                <a:latin typeface="Century Gothic"/>
                <a:ea typeface="Century Gothic"/>
                <a:cs typeface="Century Gothic"/>
                <a:sym typeface="Century Gothic"/>
              </a:rPr>
              <a:t>deinem</a:t>
            </a:r>
            <a:r>
              <a:rPr lang="en-GB" sz="1800" b="1" i="0" u="none" strike="noStrike" cap="none" dirty="0">
                <a:solidFill>
                  <a:schemeClr val="dk1"/>
                </a:solidFill>
                <a:latin typeface="Century Gothic"/>
                <a:ea typeface="Century Gothic"/>
                <a:cs typeface="Century Gothic"/>
                <a:sym typeface="Century Gothic"/>
              </a:rPr>
              <a:t>/</a:t>
            </a:r>
            <a:r>
              <a:rPr lang="en-GB" sz="1800" b="1" i="0" u="none" strike="noStrike" cap="none" dirty="0" err="1">
                <a:solidFill>
                  <a:schemeClr val="dk1"/>
                </a:solidFill>
                <a:latin typeface="Century Gothic"/>
                <a:ea typeface="Century Gothic"/>
                <a:cs typeface="Century Gothic"/>
                <a:sym typeface="Century Gothic"/>
              </a:rPr>
              <a:t>deiner</a:t>
            </a:r>
            <a:r>
              <a:rPr lang="en-GB" sz="1800" b="1" i="0" u="none" strike="noStrike" cap="none" dirty="0">
                <a:solidFill>
                  <a:schemeClr val="dk1"/>
                </a:solidFill>
                <a:latin typeface="Century Gothic"/>
                <a:ea typeface="Century Gothic"/>
                <a:cs typeface="Century Gothic"/>
                <a:sym typeface="Century Gothic"/>
              </a:rPr>
              <a:t> Partner*in.</a:t>
            </a:r>
            <a:endParaRPr sz="1400" b="1" i="0" u="none" strike="noStrike" cap="none" dirty="0">
              <a:solidFill>
                <a:srgbClr val="000000"/>
              </a:solidFill>
              <a:latin typeface="Arial"/>
              <a:ea typeface="Arial"/>
              <a:cs typeface="Arial"/>
              <a:sym typeface="Arial"/>
            </a:endParaRPr>
          </a:p>
        </p:txBody>
      </p:sp>
      <p:sp>
        <p:nvSpPr>
          <p:cNvPr id="137" name="Google Shape;137;p2"/>
          <p:cNvSpPr txBox="1"/>
          <p:nvPr/>
        </p:nvSpPr>
        <p:spPr>
          <a:xfrm>
            <a:off x="6389796" y="3272196"/>
            <a:ext cx="5773737" cy="263048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25050"/>
              </a:buClr>
              <a:buSzPts val="2000"/>
              <a:buFont typeface="Arial"/>
              <a:buNone/>
            </a:pPr>
            <a:r>
              <a:rPr lang="en-GB" sz="2000" b="0" i="0" u="none" strike="noStrike" cap="none" dirty="0">
                <a:solidFill>
                  <a:srgbClr val="525050"/>
                </a:solidFill>
                <a:latin typeface="Century Gothic"/>
                <a:ea typeface="Century Gothic"/>
                <a:cs typeface="Century Gothic"/>
                <a:sym typeface="Century Gothic"/>
              </a:rPr>
              <a:t>Ich </a:t>
            </a:r>
            <a:r>
              <a:rPr lang="en-GB" sz="2000" b="0" i="0" u="none" strike="noStrike" cap="none" dirty="0" err="1">
                <a:solidFill>
                  <a:srgbClr val="525050"/>
                </a:solidFill>
                <a:latin typeface="Century Gothic"/>
                <a:ea typeface="Century Gothic"/>
                <a:cs typeface="Century Gothic"/>
                <a:sym typeface="Century Gothic"/>
              </a:rPr>
              <a:t>h</a:t>
            </a:r>
            <a:r>
              <a:rPr lang="en-GB" sz="2000" b="1" i="0" u="none" strike="noStrike" cap="none" dirty="0" err="1">
                <a:solidFill>
                  <a:srgbClr val="525050"/>
                </a:solidFill>
                <a:latin typeface="Century Gothic"/>
                <a:ea typeface="Century Gothic"/>
                <a:cs typeface="Century Gothic"/>
                <a:sym typeface="Century Gothic"/>
              </a:rPr>
              <a:t>ei</a:t>
            </a:r>
            <a:r>
              <a:rPr lang="en-GB" sz="2000" b="0" i="0" u="none" strike="noStrike" cap="none" dirty="0" err="1">
                <a:solidFill>
                  <a:srgbClr val="525050"/>
                </a:solidFill>
                <a:latin typeface="Century Gothic"/>
                <a:ea typeface="Century Gothic"/>
                <a:cs typeface="Century Gothic"/>
                <a:sym typeface="Century Gothic"/>
              </a:rPr>
              <a:t>ße</a:t>
            </a:r>
            <a:r>
              <a:rPr lang="en-GB" sz="2000" b="0" i="0" u="none" strike="noStrike" cap="none" dirty="0">
                <a:solidFill>
                  <a:srgbClr val="525050"/>
                </a:solidFill>
                <a:latin typeface="Century Gothic"/>
                <a:ea typeface="Century Gothic"/>
                <a:cs typeface="Century Gothic"/>
                <a:sym typeface="Century Gothic"/>
              </a:rPr>
              <a:t> Ben Neumann, ich bin 16 Jahre alt und ich bin Surfer. Und ich bin blind. B</a:t>
            </a:r>
            <a:r>
              <a:rPr lang="en-GB" sz="2000" b="1" i="0" u="none" strike="noStrike" cap="none" dirty="0">
                <a:solidFill>
                  <a:srgbClr val="525050"/>
                </a:solidFill>
                <a:latin typeface="Century Gothic"/>
                <a:ea typeface="Century Gothic"/>
                <a:cs typeface="Century Gothic"/>
                <a:sym typeface="Century Gothic"/>
              </a:rPr>
              <a:t>ei</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jedem</a:t>
            </a:r>
            <a:r>
              <a:rPr lang="en-GB" sz="2000" b="0" i="0" u="none" strike="noStrike" cap="none" dirty="0">
                <a:solidFill>
                  <a:srgbClr val="525050"/>
                </a:solidFill>
                <a:latin typeface="Century Gothic"/>
                <a:ea typeface="Century Gothic"/>
                <a:cs typeface="Century Gothic"/>
                <a:sym typeface="Century Gothic"/>
              </a:rPr>
              <a:t> Wetter </a:t>
            </a:r>
            <a:r>
              <a:rPr lang="en-GB" sz="2000" b="0" i="0" u="none" strike="noStrike" cap="none" dirty="0" err="1">
                <a:solidFill>
                  <a:srgbClr val="525050"/>
                </a:solidFill>
                <a:latin typeface="Century Gothic"/>
                <a:ea typeface="Century Gothic"/>
                <a:cs typeface="Century Gothic"/>
                <a:sym typeface="Century Gothic"/>
              </a:rPr>
              <a:t>surfe</a:t>
            </a:r>
            <a:r>
              <a:rPr lang="en-GB" sz="2000" b="0" i="0" u="none" strike="noStrike" cap="none" dirty="0">
                <a:solidFill>
                  <a:srgbClr val="525050"/>
                </a:solidFill>
                <a:latin typeface="Century Gothic"/>
                <a:ea typeface="Century Gothic"/>
                <a:cs typeface="Century Gothic"/>
                <a:sym typeface="Century Gothic"/>
              </a:rPr>
              <a:t> ich auf </a:t>
            </a:r>
            <a:r>
              <a:rPr lang="en-GB" sz="2000" b="0" i="0" u="none" strike="noStrike" cap="none" dirty="0" err="1">
                <a:solidFill>
                  <a:srgbClr val="525050"/>
                </a:solidFill>
                <a:latin typeface="Century Gothic"/>
                <a:ea typeface="Century Gothic"/>
                <a:cs typeface="Century Gothic"/>
                <a:sym typeface="Century Gothic"/>
              </a:rPr>
              <a:t>dem</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Fluss</a:t>
            </a:r>
            <a:r>
              <a:rPr lang="en-GB" sz="2000" b="0" i="0" u="none" strike="noStrike" cap="none" dirty="0">
                <a:solidFill>
                  <a:srgbClr val="525050"/>
                </a:solidFill>
                <a:latin typeface="Century Gothic"/>
                <a:ea typeface="Century Gothic"/>
                <a:cs typeface="Century Gothic"/>
                <a:sym typeface="Century Gothic"/>
              </a:rPr>
              <a:t> </a:t>
            </a:r>
            <a:r>
              <a:rPr lang="en-GB" sz="2000" b="1" i="0" u="none" strike="noStrike" cap="none" dirty="0" err="1">
                <a:solidFill>
                  <a:srgbClr val="525050"/>
                </a:solidFill>
                <a:latin typeface="Century Gothic"/>
                <a:ea typeface="Century Gothic"/>
                <a:cs typeface="Century Gothic"/>
                <a:sym typeface="Century Gothic"/>
              </a:rPr>
              <a:t>Ei</a:t>
            </a:r>
            <a:r>
              <a:rPr lang="en-GB" sz="2000" b="0" i="0" u="none" strike="noStrike" cap="none" dirty="0" err="1">
                <a:solidFill>
                  <a:srgbClr val="525050"/>
                </a:solidFill>
                <a:latin typeface="Century Gothic"/>
                <a:ea typeface="Century Gothic"/>
                <a:cs typeface="Century Gothic"/>
                <a:sym typeface="Century Gothic"/>
              </a:rPr>
              <a:t>sbach</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h</a:t>
            </a:r>
            <a:r>
              <a:rPr lang="en-GB" sz="2000" b="1" i="0" u="none" strike="noStrike" cap="none" dirty="0" err="1">
                <a:solidFill>
                  <a:srgbClr val="525050"/>
                </a:solidFill>
                <a:latin typeface="Century Gothic"/>
                <a:ea typeface="Century Gothic"/>
                <a:cs typeface="Century Gothic"/>
                <a:sym typeface="Century Gothic"/>
              </a:rPr>
              <a:t>ie</a:t>
            </a:r>
            <a:r>
              <a:rPr lang="en-GB" sz="2000" b="0" i="0" u="none" strike="noStrike" cap="none" dirty="0" err="1">
                <a:solidFill>
                  <a:srgbClr val="525050"/>
                </a:solidFill>
                <a:latin typeface="Century Gothic"/>
                <a:ea typeface="Century Gothic"/>
                <a:cs typeface="Century Gothic"/>
                <a:sym typeface="Century Gothic"/>
              </a:rPr>
              <a:t>r</a:t>
            </a:r>
            <a:r>
              <a:rPr lang="en-GB" sz="2000" b="0" i="0" u="none" strike="noStrike" cap="none" dirty="0">
                <a:solidFill>
                  <a:srgbClr val="525050"/>
                </a:solidFill>
                <a:latin typeface="Century Gothic"/>
                <a:ea typeface="Century Gothic"/>
                <a:cs typeface="Century Gothic"/>
                <a:sym typeface="Century Gothic"/>
              </a:rPr>
              <a:t> in München. Er </a:t>
            </a:r>
            <a:r>
              <a:rPr lang="en-GB" sz="2000" b="0" i="0" u="none" strike="noStrike" cap="none" dirty="0" err="1">
                <a:solidFill>
                  <a:srgbClr val="525050"/>
                </a:solidFill>
                <a:latin typeface="Century Gothic"/>
                <a:ea typeface="Century Gothic"/>
                <a:cs typeface="Century Gothic"/>
                <a:sym typeface="Century Gothic"/>
              </a:rPr>
              <a:t>fl</a:t>
            </a:r>
            <a:r>
              <a:rPr lang="en-GB" sz="2000" b="1" i="0" u="none" strike="noStrike" cap="none" dirty="0" err="1">
                <a:solidFill>
                  <a:srgbClr val="525050"/>
                </a:solidFill>
                <a:latin typeface="Century Gothic"/>
                <a:ea typeface="Century Gothic"/>
                <a:cs typeface="Century Gothic"/>
                <a:sym typeface="Century Gothic"/>
              </a:rPr>
              <a:t>ie</a:t>
            </a:r>
            <a:r>
              <a:rPr lang="en-GB" sz="2000" b="0" i="0" u="none" strike="noStrike" cap="none" dirty="0" err="1">
                <a:solidFill>
                  <a:srgbClr val="525050"/>
                </a:solidFill>
                <a:latin typeface="Century Gothic"/>
                <a:ea typeface="Century Gothic"/>
                <a:cs typeface="Century Gothic"/>
                <a:sym typeface="Century Gothic"/>
              </a:rPr>
              <a:t>ßt</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durch</a:t>
            </a:r>
            <a:r>
              <a:rPr lang="en-GB" sz="2000" b="0" i="0" u="none" strike="noStrike" cap="none" dirty="0">
                <a:solidFill>
                  <a:srgbClr val="525050"/>
                </a:solidFill>
                <a:latin typeface="Century Gothic"/>
                <a:ea typeface="Century Gothic"/>
                <a:cs typeface="Century Gothic"/>
                <a:sym typeface="Century Gothic"/>
              </a:rPr>
              <a:t> den </a:t>
            </a:r>
            <a:r>
              <a:rPr lang="en-GB" sz="2000" b="0" i="0" u="none" strike="noStrike" cap="none" dirty="0" err="1">
                <a:solidFill>
                  <a:srgbClr val="525050"/>
                </a:solidFill>
                <a:latin typeface="Century Gothic"/>
                <a:ea typeface="Century Gothic"/>
                <a:cs typeface="Century Gothic"/>
                <a:sym typeface="Century Gothic"/>
              </a:rPr>
              <a:t>Englischen</a:t>
            </a:r>
            <a:r>
              <a:rPr lang="en-GB" sz="2000" b="0" i="0" u="none" strike="noStrike" cap="none" dirty="0">
                <a:solidFill>
                  <a:srgbClr val="525050"/>
                </a:solidFill>
                <a:latin typeface="Century Gothic"/>
                <a:ea typeface="Century Gothic"/>
                <a:cs typeface="Century Gothic"/>
                <a:sym typeface="Century Gothic"/>
              </a:rPr>
              <a:t> Garten. Als ich </a:t>
            </a:r>
            <a:r>
              <a:rPr lang="en-GB" sz="2000" b="0" i="0" u="none" strike="noStrike" cap="none" dirty="0" err="1">
                <a:solidFill>
                  <a:srgbClr val="525050"/>
                </a:solidFill>
                <a:latin typeface="Century Gothic"/>
                <a:ea typeface="Century Gothic"/>
                <a:cs typeface="Century Gothic"/>
                <a:sym typeface="Century Gothic"/>
              </a:rPr>
              <a:t>kl</a:t>
            </a:r>
            <a:r>
              <a:rPr lang="en-GB" sz="2000" b="1" i="0" u="none" strike="noStrike" cap="none" dirty="0" err="1">
                <a:solidFill>
                  <a:srgbClr val="525050"/>
                </a:solidFill>
                <a:latin typeface="Century Gothic"/>
                <a:ea typeface="Century Gothic"/>
                <a:cs typeface="Century Gothic"/>
                <a:sym typeface="Century Gothic"/>
              </a:rPr>
              <a:t>ei</a:t>
            </a:r>
            <a:r>
              <a:rPr lang="en-GB" sz="2000" b="0" i="0" u="none" strike="noStrike" cap="none" dirty="0" err="1">
                <a:solidFill>
                  <a:srgbClr val="525050"/>
                </a:solidFill>
                <a:latin typeface="Century Gothic"/>
                <a:ea typeface="Century Gothic"/>
                <a:cs typeface="Century Gothic"/>
                <a:sym typeface="Century Gothic"/>
              </a:rPr>
              <a:t>n</a:t>
            </a:r>
            <a:r>
              <a:rPr lang="en-GB" sz="2000" b="0" i="0" u="none" strike="noStrike" cap="none" dirty="0">
                <a:solidFill>
                  <a:srgbClr val="525050"/>
                </a:solidFill>
                <a:latin typeface="Century Gothic"/>
                <a:ea typeface="Century Gothic"/>
                <a:cs typeface="Century Gothic"/>
                <a:sym typeface="Century Gothic"/>
              </a:rPr>
              <a:t> war, bin ich Ski </a:t>
            </a:r>
            <a:r>
              <a:rPr lang="en-GB" sz="2000" b="0" i="0" u="none" strike="noStrike" cap="none" dirty="0" err="1">
                <a:solidFill>
                  <a:srgbClr val="525050"/>
                </a:solidFill>
                <a:latin typeface="Century Gothic"/>
                <a:ea typeface="Century Gothic"/>
                <a:cs typeface="Century Gothic"/>
                <a:sym typeface="Century Gothic"/>
              </a:rPr>
              <a:t>gefahren</a:t>
            </a:r>
            <a:r>
              <a:rPr lang="en-GB" sz="2000" b="0" i="0" u="none" strike="noStrike" cap="none" dirty="0">
                <a:solidFill>
                  <a:srgbClr val="525050"/>
                </a:solidFill>
                <a:latin typeface="Century Gothic"/>
                <a:ea typeface="Century Gothic"/>
                <a:cs typeface="Century Gothic"/>
                <a:sym typeface="Century Gothic"/>
              </a:rPr>
              <a:t>. Dann hat </a:t>
            </a:r>
            <a:r>
              <a:rPr lang="en-GB" sz="2000" b="1" i="0" u="none" strike="noStrike" cap="none" dirty="0" err="1">
                <a:solidFill>
                  <a:srgbClr val="525050"/>
                </a:solidFill>
                <a:latin typeface="Century Gothic"/>
                <a:ea typeface="Century Gothic"/>
                <a:cs typeface="Century Gothic"/>
                <a:sym typeface="Century Gothic"/>
              </a:rPr>
              <a:t>ei</a:t>
            </a:r>
            <a:r>
              <a:rPr lang="en-GB" sz="2000" b="0" i="0" u="none" strike="noStrike" cap="none" dirty="0" err="1">
                <a:solidFill>
                  <a:srgbClr val="525050"/>
                </a:solidFill>
                <a:latin typeface="Century Gothic"/>
                <a:ea typeface="Century Gothic"/>
                <a:cs typeface="Century Gothic"/>
                <a:sym typeface="Century Gothic"/>
              </a:rPr>
              <a:t>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Gendefekt</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mich</a:t>
            </a:r>
            <a:r>
              <a:rPr lang="en-GB" sz="2000" b="0" i="0" u="none" strike="noStrike" cap="none" dirty="0">
                <a:solidFill>
                  <a:srgbClr val="525050"/>
                </a:solidFill>
                <a:latin typeface="Century Gothic"/>
                <a:ea typeface="Century Gothic"/>
                <a:cs typeface="Century Gothic"/>
                <a:sym typeface="Century Gothic"/>
              </a:rPr>
              <a:t> blind </a:t>
            </a:r>
            <a:r>
              <a:rPr lang="en-GB" sz="2000" b="0" i="0" u="none" strike="noStrike" cap="none" dirty="0" err="1">
                <a:solidFill>
                  <a:srgbClr val="525050"/>
                </a:solidFill>
                <a:latin typeface="Century Gothic"/>
                <a:ea typeface="Century Gothic"/>
                <a:cs typeface="Century Gothic"/>
                <a:sym typeface="Century Gothic"/>
              </a:rPr>
              <a:t>gemacht</a:t>
            </a:r>
            <a:r>
              <a:rPr lang="en-GB" sz="2000" b="0" i="0" u="none" strike="noStrike" cap="none" dirty="0">
                <a:solidFill>
                  <a:srgbClr val="525050"/>
                </a:solidFill>
                <a:latin typeface="Century Gothic"/>
                <a:ea typeface="Century Gothic"/>
                <a:cs typeface="Century Gothic"/>
                <a:sym typeface="Century Gothic"/>
              </a:rPr>
              <a:t>. Ich </a:t>
            </a:r>
            <a:r>
              <a:rPr lang="en-GB" sz="2000" b="0" i="0" u="none" strike="noStrike" cap="none" dirty="0" err="1">
                <a:solidFill>
                  <a:srgbClr val="525050"/>
                </a:solidFill>
                <a:latin typeface="Century Gothic"/>
                <a:ea typeface="Century Gothic"/>
                <a:cs typeface="Century Gothic"/>
                <a:sym typeface="Century Gothic"/>
              </a:rPr>
              <a:t>höre</a:t>
            </a:r>
            <a:r>
              <a:rPr lang="en-GB" sz="2000" b="0" i="0" u="none" strike="noStrike" cap="none" dirty="0">
                <a:solidFill>
                  <a:srgbClr val="525050"/>
                </a:solidFill>
                <a:latin typeface="Century Gothic"/>
                <a:ea typeface="Century Gothic"/>
                <a:cs typeface="Century Gothic"/>
                <a:sym typeface="Century Gothic"/>
              </a:rPr>
              <a:t> das Wasser und ich </a:t>
            </a:r>
            <a:r>
              <a:rPr lang="en-GB" sz="2000" b="0" i="0" u="none" strike="noStrike" cap="none" dirty="0" err="1">
                <a:solidFill>
                  <a:srgbClr val="525050"/>
                </a:solidFill>
                <a:latin typeface="Century Gothic"/>
                <a:ea typeface="Century Gothic"/>
                <a:cs typeface="Century Gothic"/>
                <a:sym typeface="Century Gothic"/>
              </a:rPr>
              <a:t>verstehe</a:t>
            </a:r>
            <a:r>
              <a:rPr lang="en-GB" sz="2000" b="0" i="0" u="none" strike="noStrike" cap="none" dirty="0">
                <a:solidFill>
                  <a:srgbClr val="525050"/>
                </a:solidFill>
                <a:latin typeface="Century Gothic"/>
                <a:ea typeface="Century Gothic"/>
                <a:cs typeface="Century Gothic"/>
                <a:sym typeface="Century Gothic"/>
              </a:rPr>
              <a:t> das Wasser, </a:t>
            </a:r>
            <a:r>
              <a:rPr lang="en-GB" sz="2000" b="0" i="0" u="none" strike="noStrike" cap="none" dirty="0" err="1">
                <a:solidFill>
                  <a:srgbClr val="525050"/>
                </a:solidFill>
                <a:latin typeface="Century Gothic"/>
                <a:ea typeface="Century Gothic"/>
                <a:cs typeface="Century Gothic"/>
                <a:sym typeface="Century Gothic"/>
              </a:rPr>
              <a:t>wenn</a:t>
            </a:r>
            <a:r>
              <a:rPr lang="en-GB" sz="2000" b="0" i="0" u="none" strike="noStrike" cap="none" dirty="0">
                <a:solidFill>
                  <a:srgbClr val="525050"/>
                </a:solidFill>
                <a:latin typeface="Century Gothic"/>
                <a:ea typeface="Century Gothic"/>
                <a:cs typeface="Century Gothic"/>
                <a:sym typeface="Century Gothic"/>
              </a:rPr>
              <a:t> ich </a:t>
            </a:r>
            <a:r>
              <a:rPr lang="en-GB" sz="2000" b="0" i="0" u="none" strike="noStrike" cap="none" dirty="0" err="1">
                <a:solidFill>
                  <a:srgbClr val="525050"/>
                </a:solidFill>
                <a:latin typeface="Century Gothic"/>
                <a:ea typeface="Century Gothic"/>
                <a:cs typeface="Century Gothic"/>
                <a:sym typeface="Century Gothic"/>
              </a:rPr>
              <a:t>surfe</a:t>
            </a:r>
            <a:r>
              <a:rPr lang="en-GB" sz="2000" b="0" i="0" u="none" strike="noStrike" cap="none" dirty="0">
                <a:solidFill>
                  <a:srgbClr val="525050"/>
                </a:solidFill>
                <a:latin typeface="Century Gothic"/>
                <a:ea typeface="Century Gothic"/>
                <a:cs typeface="Century Gothic"/>
                <a:sym typeface="Century Gothic"/>
              </a:rPr>
              <a:t>. </a:t>
            </a:r>
            <a:endParaRPr sz="2000" b="0" i="0" u="none" strike="noStrike" cap="none" dirty="0">
              <a:solidFill>
                <a:srgbClr val="525050"/>
              </a:solidFill>
              <a:latin typeface="Century Gothic"/>
              <a:ea typeface="Century Gothic"/>
              <a:cs typeface="Century Gothic"/>
              <a:sym typeface="Century Gothic"/>
            </a:endParaRPr>
          </a:p>
        </p:txBody>
      </p:sp>
      <p:sp>
        <p:nvSpPr>
          <p:cNvPr id="139" name="Google Shape;139;p2"/>
          <p:cNvSpPr/>
          <p:nvPr/>
        </p:nvSpPr>
        <p:spPr>
          <a:xfrm>
            <a:off x="9985972" y="5864586"/>
            <a:ext cx="2135688" cy="410799"/>
          </a:xfrm>
          <a:prstGeom prst="rect">
            <a:avLst/>
          </a:prstGeom>
          <a:solidFill>
            <a:srgbClr val="525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err="1">
                <a:solidFill>
                  <a:srgbClr val="FFF6D4"/>
                </a:solidFill>
                <a:latin typeface="Century Gothic"/>
                <a:ea typeface="Century Gothic"/>
                <a:cs typeface="Century Gothic"/>
                <a:sym typeface="Century Gothic"/>
              </a:rPr>
              <a:t>fließen</a:t>
            </a:r>
            <a:r>
              <a:rPr lang="en-GB" sz="2000" b="0" i="0" u="none" strike="noStrike" cap="none" dirty="0">
                <a:solidFill>
                  <a:srgbClr val="FFF6D4"/>
                </a:solidFill>
                <a:latin typeface="Century Gothic"/>
                <a:ea typeface="Century Gothic"/>
                <a:cs typeface="Century Gothic"/>
                <a:sym typeface="Century Gothic"/>
              </a:rPr>
              <a:t> – to flow</a:t>
            </a:r>
            <a:endParaRPr sz="1400" b="0" i="0" u="none" strike="noStrike" cap="none" dirty="0">
              <a:solidFill>
                <a:srgbClr val="000000"/>
              </a:solidFill>
              <a:latin typeface="Arial"/>
              <a:ea typeface="Arial"/>
              <a:cs typeface="Arial"/>
              <a:sym typeface="Arial"/>
            </a:endParaRPr>
          </a:p>
        </p:txBody>
      </p:sp>
      <p:pic>
        <p:nvPicPr>
          <p:cNvPr id="140" name="Google Shape;140;p2">
            <a:hlinkClick r:id="" action="ppaction://noaction">
              <a:snd r:embed="rId5" name="10.1.1.3 slide 2 1.wav"/>
            </a:hlinkClick>
          </p:cNvPr>
          <p:cNvPicPr preferRelativeResize="0"/>
          <p:nvPr/>
        </p:nvPicPr>
        <p:blipFill rotWithShape="1">
          <a:blip r:embed="rId6">
            <a:alphaModFix/>
          </a:blip>
          <a:srcRect/>
          <a:stretch/>
        </p:blipFill>
        <p:spPr>
          <a:xfrm>
            <a:off x="851880" y="977371"/>
            <a:ext cx="3491522" cy="2091257"/>
          </a:xfrm>
          <a:prstGeom prst="rect">
            <a:avLst/>
          </a:prstGeom>
          <a:noFill/>
          <a:ln>
            <a:noFill/>
          </a:ln>
        </p:spPr>
      </p:pic>
      <p:pic>
        <p:nvPicPr>
          <p:cNvPr id="1026" name="Picture 2">
            <a:hlinkClick r:id="" action="ppaction://noaction">
              <a:snd r:embed="rId7" name="10.1.1.3 slide 2 2.wav"/>
            </a:hlinkClick>
            <a:extLst>
              <a:ext uri="{FF2B5EF4-FFF2-40B4-BE49-F238E27FC236}">
                <a16:creationId xmlns:a16="http://schemas.microsoft.com/office/drawing/2014/main" id="{34EE77D6-1806-33FA-A4A2-AB1F54FBFD6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009" t="9879" r="15664" b="33701"/>
          <a:stretch/>
        </p:blipFill>
        <p:spPr bwMode="auto">
          <a:xfrm>
            <a:off x="7239013" y="1116765"/>
            <a:ext cx="3491522" cy="20912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3"/>
          <p:cNvSpPr txBox="1">
            <a:spLocks noGrp="1"/>
          </p:cNvSpPr>
          <p:nvPr>
            <p:ph type="title"/>
          </p:nvPr>
        </p:nvSpPr>
        <p:spPr>
          <a:xfrm>
            <a:off x="0" y="213557"/>
            <a:ext cx="442758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Identität</a:t>
            </a:r>
            <a:endParaRPr/>
          </a:p>
        </p:txBody>
      </p:sp>
      <p:pic>
        <p:nvPicPr>
          <p:cNvPr id="147" name="Google Shape;147;p3" descr="Diagram&#10;&#10;Description automatically generated with medium confidence"/>
          <p:cNvPicPr preferRelativeResize="0"/>
          <p:nvPr/>
        </p:nvPicPr>
        <p:blipFill rotWithShape="1">
          <a:blip r:embed="rId4">
            <a:alphaModFix/>
          </a:blip>
          <a:srcRect t="8333" b="25371"/>
          <a:stretch/>
        </p:blipFill>
        <p:spPr>
          <a:xfrm>
            <a:off x="5211841" y="193888"/>
            <a:ext cx="6424420" cy="6154193"/>
          </a:xfrm>
          <a:prstGeom prst="rect">
            <a:avLst/>
          </a:prstGeom>
          <a:noFill/>
          <a:ln>
            <a:noFill/>
          </a:ln>
        </p:spPr>
      </p:pic>
      <p:sp>
        <p:nvSpPr>
          <p:cNvPr id="148" name="Google Shape;148;p3"/>
          <p:cNvSpPr txBox="1"/>
          <p:nvPr/>
        </p:nvSpPr>
        <p:spPr>
          <a:xfrm>
            <a:off x="60041" y="861134"/>
            <a:ext cx="3640589" cy="3477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000"/>
              <a:buFont typeface="Century Gothic"/>
              <a:buNone/>
            </a:pPr>
            <a:r>
              <a:rPr lang="en-GB" sz="2000" b="1" i="0" u="sng" strike="noStrike" cap="none" dirty="0">
                <a:solidFill>
                  <a:srgbClr val="3D3C3C"/>
                </a:solidFill>
                <a:latin typeface="Century Gothic"/>
                <a:ea typeface="Century Gothic"/>
                <a:cs typeface="Century Gothic"/>
                <a:sym typeface="Century Gothic"/>
              </a:rPr>
              <a:t>Across: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1. der Kunde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5. Heimat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7. </a:t>
            </a:r>
            <a:r>
              <a:rPr lang="en-GB" sz="2000" b="0" i="0" u="none" strike="noStrike" cap="none" dirty="0" err="1">
                <a:solidFill>
                  <a:srgbClr val="3D3C3C"/>
                </a:solidFill>
                <a:latin typeface="Century Gothic"/>
                <a:ea typeface="Century Gothic"/>
                <a:cs typeface="Century Gothic"/>
                <a:sym typeface="Century Gothic"/>
              </a:rPr>
              <a:t>spanisch</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Spanisch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8. (</a:t>
            </a:r>
            <a:r>
              <a:rPr lang="en-GB" sz="2000" b="0" i="0" u="none" strike="noStrike" cap="none" dirty="0" err="1">
                <a:solidFill>
                  <a:srgbClr val="3D3C3C"/>
                </a:solidFill>
                <a:latin typeface="Century Gothic"/>
                <a:ea typeface="Century Gothic"/>
                <a:cs typeface="Century Gothic"/>
                <a:sym typeface="Century Gothic"/>
              </a:rPr>
              <a:t>ein</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Engländer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11. </a:t>
            </a:r>
            <a:r>
              <a:rPr lang="en-GB" sz="2000" b="0" i="0" u="none" strike="noStrike" cap="none" dirty="0" err="1">
                <a:solidFill>
                  <a:srgbClr val="3D3C3C"/>
                </a:solidFill>
                <a:latin typeface="Century Gothic"/>
                <a:ea typeface="Century Gothic"/>
                <a:cs typeface="Century Gothic"/>
                <a:sym typeface="Century Gothic"/>
              </a:rPr>
              <a:t>französisch</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Französisch</a:t>
            </a:r>
            <a:endParaRPr sz="2000" b="0" i="0" u="none" strike="noStrike" cap="none" dirty="0">
              <a:solidFill>
                <a:srgbClr val="3D3C3C"/>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12. (eine) Deutsche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15. Menschen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rgbClr val="3D3C3C"/>
                </a:solidFill>
                <a:latin typeface="Century Gothic"/>
                <a:ea typeface="Century Gothic"/>
                <a:cs typeface="Century Gothic"/>
                <a:sym typeface="Century Gothic"/>
              </a:rPr>
              <a:t>16. Herr</a:t>
            </a:r>
            <a:br>
              <a:rPr lang="en-GB" sz="2000" b="0" i="0" u="none" strike="noStrike" cap="none" dirty="0">
                <a:solidFill>
                  <a:srgbClr val="3D3C3C"/>
                </a:solidFill>
                <a:latin typeface="Century Gothic"/>
                <a:ea typeface="Century Gothic"/>
                <a:cs typeface="Century Gothic"/>
                <a:sym typeface="Century Gothic"/>
              </a:rPr>
            </a:br>
            <a:r>
              <a:rPr lang="en-GB" sz="2000" b="0" i="0" u="none" strike="noStrike" cap="none" dirty="0">
                <a:solidFill>
                  <a:srgbClr val="3D3C3C"/>
                </a:solidFill>
                <a:latin typeface="Century Gothic"/>
                <a:ea typeface="Century Gothic"/>
                <a:cs typeface="Century Gothic"/>
                <a:sym typeface="Century Gothic"/>
              </a:rPr>
              <a:t>17. bi(</a:t>
            </a:r>
            <a:r>
              <a:rPr lang="en-GB" sz="2000" b="0" i="0" u="none" strike="noStrike" cap="none" dirty="0" err="1">
                <a:solidFill>
                  <a:srgbClr val="3D3C3C"/>
                </a:solidFill>
                <a:latin typeface="Century Gothic"/>
                <a:ea typeface="Century Gothic"/>
                <a:cs typeface="Century Gothic"/>
                <a:sym typeface="Century Gothic"/>
              </a:rPr>
              <a:t>sexuell</a:t>
            </a:r>
            <a:r>
              <a:rPr lang="en-GB" sz="2000" b="0" i="0" u="none" strike="noStrike" cap="none" dirty="0">
                <a:solidFill>
                  <a:srgbClr val="3D3C3C"/>
                </a:solidFill>
                <a:latin typeface="Century Gothic"/>
                <a:ea typeface="Century Gothic"/>
                <a:cs typeface="Century Gothic"/>
                <a:sym typeface="Century Gothic"/>
              </a:rPr>
              <a:t>)</a:t>
            </a:r>
            <a:br>
              <a:rPr lang="en-GB" sz="2000" b="0" i="0" u="none" strike="noStrike" cap="none" dirty="0">
                <a:solidFill>
                  <a:srgbClr val="3D3C3C"/>
                </a:solidFill>
                <a:latin typeface="Century Gothic"/>
                <a:ea typeface="Century Gothic"/>
                <a:cs typeface="Century Gothic"/>
                <a:sym typeface="Century Gothic"/>
              </a:rPr>
            </a:br>
            <a:r>
              <a:rPr lang="en-GB" sz="2000" b="0" i="0" u="none" strike="noStrike" cap="none" dirty="0">
                <a:solidFill>
                  <a:srgbClr val="3D3C3C"/>
                </a:solidFill>
                <a:latin typeface="Century Gothic"/>
                <a:ea typeface="Century Gothic"/>
                <a:cs typeface="Century Gothic"/>
                <a:sym typeface="Century Gothic"/>
              </a:rPr>
              <a:t>18. </a:t>
            </a:r>
            <a:r>
              <a:rPr lang="en-GB" sz="2000" b="0" i="0" u="none" strike="noStrike" cap="none" dirty="0" err="1">
                <a:solidFill>
                  <a:srgbClr val="3D3C3C"/>
                </a:solidFill>
                <a:latin typeface="Century Gothic"/>
                <a:ea typeface="Century Gothic"/>
                <a:cs typeface="Century Gothic"/>
                <a:sym typeface="Century Gothic"/>
              </a:rPr>
              <a:t>nicht</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binär</a:t>
            </a:r>
            <a:endParaRPr sz="2000" b="0" i="0" u="none" strike="noStrike" cap="none" dirty="0">
              <a:solidFill>
                <a:srgbClr val="3D3C3C"/>
              </a:solidFill>
              <a:latin typeface="Century Gothic"/>
              <a:ea typeface="Century Gothic"/>
              <a:cs typeface="Century Gothic"/>
              <a:sym typeface="Century Gothic"/>
            </a:endParaRPr>
          </a:p>
        </p:txBody>
      </p:sp>
      <p:sp>
        <p:nvSpPr>
          <p:cNvPr id="149" name="Google Shape;149;p3"/>
          <p:cNvSpPr txBox="1"/>
          <p:nvPr/>
        </p:nvSpPr>
        <p:spPr>
          <a:xfrm>
            <a:off x="2213790" y="3505428"/>
            <a:ext cx="2999488" cy="28623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000"/>
              <a:buFont typeface="Century Gothic"/>
              <a:buNone/>
            </a:pPr>
            <a:r>
              <a:rPr lang="en-GB" sz="2000" b="1" i="0" u="sng" strike="noStrike" cap="none" dirty="0">
                <a:solidFill>
                  <a:srgbClr val="3D3C3C"/>
                </a:solidFill>
                <a:latin typeface="Century Gothic"/>
                <a:ea typeface="Century Gothic"/>
                <a:cs typeface="Century Gothic"/>
                <a:sym typeface="Century Gothic"/>
              </a:rPr>
              <a:t>Down: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2. </a:t>
            </a:r>
            <a:r>
              <a:rPr lang="en-GB" sz="2000" b="0" i="0" u="none" strike="noStrike" cap="none" dirty="0" err="1">
                <a:solidFill>
                  <a:srgbClr val="3D3C3C"/>
                </a:solidFill>
                <a:latin typeface="Century Gothic"/>
                <a:ea typeface="Century Gothic"/>
                <a:cs typeface="Century Gothic"/>
                <a:sym typeface="Century Gothic"/>
              </a:rPr>
              <a:t>Europäische</a:t>
            </a:r>
            <a:r>
              <a:rPr lang="en-GB" sz="2000" b="0" i="0" u="none" strike="noStrike" cap="none" dirty="0">
                <a:solidFill>
                  <a:srgbClr val="3D3C3C"/>
                </a:solidFill>
                <a:latin typeface="Century Gothic"/>
                <a:ea typeface="Century Gothic"/>
                <a:cs typeface="Century Gothic"/>
                <a:sym typeface="Century Gothic"/>
              </a:rPr>
              <a:t> Union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3. </a:t>
            </a:r>
            <a:r>
              <a:rPr lang="en-GB" sz="2000" b="0" i="0" u="none" strike="noStrike" cap="none" dirty="0" err="1">
                <a:solidFill>
                  <a:srgbClr val="3D3C3C"/>
                </a:solidFill>
                <a:latin typeface="Century Gothic"/>
                <a:ea typeface="Century Gothic"/>
                <a:cs typeface="Century Gothic"/>
                <a:sym typeface="Century Gothic"/>
              </a:rPr>
              <a:t>besitzen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4. </a:t>
            </a:r>
            <a:r>
              <a:rPr lang="en-GB" sz="2000" b="0" i="0" u="none" strike="noStrike" cap="none" dirty="0" err="1">
                <a:solidFill>
                  <a:srgbClr val="3D3C3C"/>
                </a:solidFill>
                <a:latin typeface="Century Gothic"/>
                <a:ea typeface="Century Gothic"/>
                <a:cs typeface="Century Gothic"/>
                <a:sym typeface="Century Gothic"/>
              </a:rPr>
              <a:t>lesbisch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6. (</a:t>
            </a:r>
            <a:r>
              <a:rPr lang="en-GB" sz="2000" b="0" i="0" u="none" strike="noStrike" cap="none" dirty="0" err="1">
                <a:solidFill>
                  <a:srgbClr val="3D3C3C"/>
                </a:solidFill>
                <a:latin typeface="Century Gothic"/>
                <a:ea typeface="Century Gothic"/>
                <a:cs typeface="Century Gothic"/>
                <a:sym typeface="Century Gothic"/>
              </a:rPr>
              <a:t>ein</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Deutscher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9. </a:t>
            </a:r>
            <a:r>
              <a:rPr lang="en-GB" sz="2000" b="0" i="0" u="none" strike="noStrike" cap="none" dirty="0" err="1">
                <a:solidFill>
                  <a:srgbClr val="3D3C3C"/>
                </a:solidFill>
                <a:latin typeface="Century Gothic"/>
                <a:ea typeface="Century Gothic"/>
                <a:cs typeface="Century Gothic"/>
                <a:sym typeface="Century Gothic"/>
              </a:rPr>
              <a:t>Großbritannien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10. hetero(</a:t>
            </a:r>
            <a:r>
              <a:rPr lang="en-GB" sz="2000" b="0" i="0" u="none" strike="noStrike" cap="none" dirty="0" err="1">
                <a:solidFill>
                  <a:srgbClr val="3D3C3C"/>
                </a:solidFill>
                <a:latin typeface="Century Gothic"/>
                <a:ea typeface="Century Gothic"/>
                <a:cs typeface="Century Gothic"/>
                <a:sym typeface="Century Gothic"/>
              </a:rPr>
              <a:t>sexuell</a:t>
            </a:r>
            <a:r>
              <a:rPr lang="en-GB" sz="2000" b="0" i="0" u="none" strike="noStrike" cap="none" dirty="0">
                <a:solidFill>
                  <a:srgbClr val="3D3C3C"/>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13. </a:t>
            </a:r>
            <a:r>
              <a:rPr lang="en-GB" sz="2000" b="0" i="0" u="none" strike="noStrike" cap="none" dirty="0" err="1">
                <a:solidFill>
                  <a:srgbClr val="3D3C3C"/>
                </a:solidFill>
                <a:latin typeface="Century Gothic"/>
                <a:ea typeface="Century Gothic"/>
                <a:cs typeface="Century Gothic"/>
                <a:sym typeface="Century Gothic"/>
              </a:rPr>
              <a:t>schwul</a:t>
            </a:r>
            <a:br>
              <a:rPr lang="en-GB" sz="2000" b="0" i="0" u="none" strike="noStrike" cap="none" dirty="0">
                <a:solidFill>
                  <a:srgbClr val="3D3C3C"/>
                </a:solidFill>
                <a:latin typeface="Century Gothic"/>
                <a:ea typeface="Century Gothic"/>
                <a:cs typeface="Century Gothic"/>
                <a:sym typeface="Century Gothic"/>
              </a:rPr>
            </a:br>
            <a:r>
              <a:rPr lang="en-GB" sz="2000" b="0" i="0" u="none" strike="noStrike" cap="none" dirty="0">
                <a:solidFill>
                  <a:srgbClr val="3D3C3C"/>
                </a:solidFill>
                <a:latin typeface="Century Gothic"/>
                <a:ea typeface="Century Gothic"/>
                <a:cs typeface="Century Gothic"/>
                <a:sym typeface="Century Gothic"/>
              </a:rPr>
              <a:t>14. </a:t>
            </a:r>
            <a:r>
              <a:rPr lang="en-GB" sz="2000" b="0" i="0" u="none" strike="noStrike" cap="none" dirty="0" err="1">
                <a:solidFill>
                  <a:srgbClr val="3D3C3C"/>
                </a:solidFill>
                <a:latin typeface="Century Gothic"/>
                <a:ea typeface="Century Gothic"/>
                <a:cs typeface="Century Gothic"/>
                <a:sym typeface="Century Gothic"/>
              </a:rPr>
              <a:t>europäisch</a:t>
            </a:r>
            <a:endParaRPr sz="2000" b="0" i="0" u="none" strike="noStrike" cap="none" dirty="0">
              <a:solidFill>
                <a:srgbClr val="3D3C3C"/>
              </a:solidFill>
              <a:latin typeface="Century Gothic"/>
              <a:ea typeface="Century Gothic"/>
              <a:cs typeface="Century Gothic"/>
              <a:sym typeface="Century Gothic"/>
            </a:endParaRPr>
          </a:p>
        </p:txBody>
      </p:sp>
      <p:pic>
        <p:nvPicPr>
          <p:cNvPr id="150" name="Google Shape;150;p3" descr="Shape, arrow&#10;&#10;Description automatically generated"/>
          <p:cNvPicPr preferRelativeResize="0"/>
          <p:nvPr/>
        </p:nvPicPr>
        <p:blipFill rotWithShape="1">
          <a:blip r:embed="rId5">
            <a:alphaModFix/>
          </a:blip>
          <a:srcRect/>
          <a:stretch/>
        </p:blipFill>
        <p:spPr>
          <a:xfrm>
            <a:off x="1891304" y="1168911"/>
            <a:ext cx="322486" cy="298803"/>
          </a:xfrm>
          <a:prstGeom prst="rect">
            <a:avLst/>
          </a:prstGeom>
          <a:noFill/>
          <a:ln>
            <a:noFill/>
          </a:ln>
        </p:spPr>
      </p:pic>
      <p:grpSp>
        <p:nvGrpSpPr>
          <p:cNvPr id="151" name="Google Shape;151;p3"/>
          <p:cNvGrpSpPr/>
          <p:nvPr/>
        </p:nvGrpSpPr>
        <p:grpSpPr>
          <a:xfrm>
            <a:off x="8009835" y="213557"/>
            <a:ext cx="2300952" cy="465374"/>
            <a:chOff x="8009835" y="213557"/>
            <a:chExt cx="2300952" cy="465374"/>
          </a:xfrm>
        </p:grpSpPr>
        <p:sp>
          <p:nvSpPr>
            <p:cNvPr id="152" name="Google Shape;152;p3"/>
            <p:cNvSpPr txBox="1"/>
            <p:nvPr/>
          </p:nvSpPr>
          <p:spPr>
            <a:xfrm>
              <a:off x="8009835" y="213557"/>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dirty="0">
                  <a:solidFill>
                    <a:srgbClr val="3D3C3C"/>
                  </a:solidFill>
                  <a:latin typeface="Century Gothic"/>
                  <a:ea typeface="Century Gothic"/>
                  <a:cs typeface="Century Gothic"/>
                  <a:sym typeface="Century Gothic"/>
                </a:rPr>
                <a:t>c</a:t>
              </a:r>
              <a:endParaRPr sz="1400" b="0" i="0" u="none" strike="noStrike" cap="none" dirty="0">
                <a:solidFill>
                  <a:srgbClr val="000000"/>
                </a:solidFill>
                <a:latin typeface="Arial"/>
                <a:ea typeface="Arial"/>
                <a:cs typeface="Arial"/>
                <a:sym typeface="Arial"/>
              </a:endParaRPr>
            </a:p>
          </p:txBody>
        </p:sp>
        <p:sp>
          <p:nvSpPr>
            <p:cNvPr id="153" name="Google Shape;153;p3"/>
            <p:cNvSpPr txBox="1"/>
            <p:nvPr/>
          </p:nvSpPr>
          <p:spPr>
            <a:xfrm>
              <a:off x="8299556" y="213557"/>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u</a:t>
              </a:r>
              <a:endParaRPr sz="1400" b="0" i="0" u="none" strike="noStrike" cap="none">
                <a:solidFill>
                  <a:srgbClr val="000000"/>
                </a:solidFill>
                <a:latin typeface="Arial"/>
                <a:ea typeface="Arial"/>
                <a:cs typeface="Arial"/>
                <a:sym typeface="Arial"/>
              </a:endParaRPr>
            </a:p>
          </p:txBody>
        </p:sp>
        <p:sp>
          <p:nvSpPr>
            <p:cNvPr id="154" name="Google Shape;154;p3"/>
            <p:cNvSpPr txBox="1"/>
            <p:nvPr/>
          </p:nvSpPr>
          <p:spPr>
            <a:xfrm>
              <a:off x="8600035" y="213557"/>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s</a:t>
              </a:r>
              <a:endParaRPr sz="1400" b="0" i="0" u="none" strike="noStrike" cap="none">
                <a:solidFill>
                  <a:srgbClr val="000000"/>
                </a:solidFill>
                <a:latin typeface="Arial"/>
                <a:ea typeface="Arial"/>
                <a:cs typeface="Arial"/>
                <a:sym typeface="Arial"/>
              </a:endParaRPr>
            </a:p>
          </p:txBody>
        </p:sp>
        <p:sp>
          <p:nvSpPr>
            <p:cNvPr id="155" name="Google Shape;155;p3"/>
            <p:cNvSpPr txBox="1"/>
            <p:nvPr/>
          </p:nvSpPr>
          <p:spPr>
            <a:xfrm>
              <a:off x="8889756" y="213557"/>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t</a:t>
              </a:r>
              <a:endParaRPr sz="2400" b="1" i="0" u="none" strike="noStrike" cap="none">
                <a:solidFill>
                  <a:srgbClr val="3D3C3C"/>
                </a:solidFill>
                <a:latin typeface="Century Gothic"/>
                <a:ea typeface="Century Gothic"/>
                <a:cs typeface="Century Gothic"/>
                <a:sym typeface="Century Gothic"/>
              </a:endParaRPr>
            </a:p>
          </p:txBody>
        </p:sp>
        <p:sp>
          <p:nvSpPr>
            <p:cNvPr id="156" name="Google Shape;156;p3"/>
            <p:cNvSpPr txBox="1"/>
            <p:nvPr/>
          </p:nvSpPr>
          <p:spPr>
            <a:xfrm>
              <a:off x="9178826" y="217266"/>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o</a:t>
              </a:r>
              <a:endParaRPr sz="1400" b="0" i="0" u="none" strike="noStrike" cap="none">
                <a:solidFill>
                  <a:srgbClr val="000000"/>
                </a:solidFill>
                <a:latin typeface="Arial"/>
                <a:ea typeface="Arial"/>
                <a:cs typeface="Arial"/>
                <a:sym typeface="Arial"/>
              </a:endParaRPr>
            </a:p>
          </p:txBody>
        </p:sp>
        <p:sp>
          <p:nvSpPr>
            <p:cNvPr id="157" name="Google Shape;157;p3"/>
            <p:cNvSpPr txBox="1"/>
            <p:nvPr/>
          </p:nvSpPr>
          <p:spPr>
            <a:xfrm>
              <a:off x="9475734" y="213557"/>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m</a:t>
              </a:r>
              <a:endParaRPr sz="1400" b="0" i="0" u="none" strike="noStrike" cap="none">
                <a:solidFill>
                  <a:srgbClr val="000000"/>
                </a:solidFill>
                <a:latin typeface="Arial"/>
                <a:ea typeface="Arial"/>
                <a:cs typeface="Arial"/>
                <a:sym typeface="Arial"/>
              </a:endParaRPr>
            </a:p>
          </p:txBody>
        </p:sp>
        <p:sp>
          <p:nvSpPr>
            <p:cNvPr id="158" name="Google Shape;158;p3"/>
            <p:cNvSpPr txBox="1"/>
            <p:nvPr/>
          </p:nvSpPr>
          <p:spPr>
            <a:xfrm>
              <a:off x="9776517" y="213557"/>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1400" b="0" i="0" u="none" strike="noStrike" cap="none">
                <a:solidFill>
                  <a:srgbClr val="000000"/>
                </a:solidFill>
                <a:latin typeface="Arial"/>
                <a:ea typeface="Arial"/>
                <a:cs typeface="Arial"/>
                <a:sym typeface="Arial"/>
              </a:endParaRPr>
            </a:p>
          </p:txBody>
        </p:sp>
        <p:sp>
          <p:nvSpPr>
            <p:cNvPr id="159" name="Google Shape;159;p3"/>
            <p:cNvSpPr txBox="1"/>
            <p:nvPr/>
          </p:nvSpPr>
          <p:spPr>
            <a:xfrm>
              <a:off x="10066238" y="213557"/>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r</a:t>
              </a:r>
              <a:endParaRPr sz="1400" b="0" i="0" u="none" strike="noStrike" cap="none">
                <a:solidFill>
                  <a:srgbClr val="000000"/>
                </a:solidFill>
                <a:latin typeface="Arial"/>
                <a:ea typeface="Arial"/>
                <a:cs typeface="Arial"/>
                <a:sym typeface="Arial"/>
              </a:endParaRPr>
            </a:p>
          </p:txBody>
        </p:sp>
      </p:grpSp>
      <p:pic>
        <p:nvPicPr>
          <p:cNvPr id="160" name="Google Shape;160;p3" descr="Shape, arrow&#10;&#10;Description automatically generated"/>
          <p:cNvPicPr preferRelativeResize="0"/>
          <p:nvPr/>
        </p:nvPicPr>
        <p:blipFill rotWithShape="1">
          <a:blip r:embed="rId5">
            <a:alphaModFix/>
          </a:blip>
          <a:srcRect/>
          <a:stretch/>
        </p:blipFill>
        <p:spPr>
          <a:xfrm>
            <a:off x="1407342" y="1427300"/>
            <a:ext cx="322486" cy="298803"/>
          </a:xfrm>
          <a:prstGeom prst="rect">
            <a:avLst/>
          </a:prstGeom>
          <a:noFill/>
          <a:ln>
            <a:noFill/>
          </a:ln>
        </p:spPr>
      </p:pic>
      <p:grpSp>
        <p:nvGrpSpPr>
          <p:cNvPr id="161" name="Google Shape;161;p3"/>
          <p:cNvGrpSpPr/>
          <p:nvPr/>
        </p:nvGrpSpPr>
        <p:grpSpPr>
          <a:xfrm>
            <a:off x="6302352" y="1366591"/>
            <a:ext cx="2300952" cy="484373"/>
            <a:chOff x="6302352" y="1366591"/>
            <a:chExt cx="2300952" cy="484373"/>
          </a:xfrm>
        </p:grpSpPr>
        <p:sp>
          <p:nvSpPr>
            <p:cNvPr id="162" name="Google Shape;162;p3"/>
            <p:cNvSpPr txBox="1"/>
            <p:nvPr/>
          </p:nvSpPr>
          <p:spPr>
            <a:xfrm>
              <a:off x="6302352" y="137845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h</a:t>
              </a:r>
              <a:endParaRPr sz="1400" b="0" i="0" u="none" strike="noStrike" cap="none">
                <a:solidFill>
                  <a:srgbClr val="000000"/>
                </a:solidFill>
                <a:latin typeface="Arial"/>
                <a:ea typeface="Arial"/>
                <a:cs typeface="Arial"/>
                <a:sym typeface="Arial"/>
              </a:endParaRPr>
            </a:p>
          </p:txBody>
        </p:sp>
        <p:sp>
          <p:nvSpPr>
            <p:cNvPr id="163" name="Google Shape;163;p3"/>
            <p:cNvSpPr txBox="1"/>
            <p:nvPr/>
          </p:nvSpPr>
          <p:spPr>
            <a:xfrm>
              <a:off x="6563264" y="1378449"/>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o</a:t>
              </a:r>
              <a:endParaRPr sz="2400" b="1" i="0" u="none" strike="noStrike" cap="none">
                <a:solidFill>
                  <a:srgbClr val="3D3C3C"/>
                </a:solidFill>
                <a:latin typeface="Century Gothic"/>
                <a:ea typeface="Century Gothic"/>
                <a:cs typeface="Century Gothic"/>
                <a:sym typeface="Century Gothic"/>
              </a:endParaRPr>
            </a:p>
          </p:txBody>
        </p:sp>
        <p:sp>
          <p:nvSpPr>
            <p:cNvPr id="164" name="Google Shape;164;p3"/>
            <p:cNvSpPr txBox="1"/>
            <p:nvPr/>
          </p:nvSpPr>
          <p:spPr>
            <a:xfrm>
              <a:off x="6862648" y="1378449"/>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m</a:t>
              </a:r>
              <a:endParaRPr sz="1400" b="0" i="0" u="none" strike="noStrike" cap="none">
                <a:solidFill>
                  <a:srgbClr val="000000"/>
                </a:solidFill>
                <a:latin typeface="Arial"/>
                <a:ea typeface="Arial"/>
                <a:cs typeface="Arial"/>
                <a:sym typeface="Arial"/>
              </a:endParaRPr>
            </a:p>
          </p:txBody>
        </p:sp>
        <p:sp>
          <p:nvSpPr>
            <p:cNvPr id="165" name="Google Shape;165;p3"/>
            <p:cNvSpPr txBox="1"/>
            <p:nvPr/>
          </p:nvSpPr>
          <p:spPr>
            <a:xfrm>
              <a:off x="7182087" y="1366591"/>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2400" b="1" i="0" u="none" strike="noStrike" cap="none">
                <a:solidFill>
                  <a:srgbClr val="3D3C3C"/>
                </a:solidFill>
                <a:latin typeface="Century Gothic"/>
                <a:ea typeface="Century Gothic"/>
                <a:cs typeface="Century Gothic"/>
                <a:sym typeface="Century Gothic"/>
              </a:endParaRPr>
            </a:p>
          </p:txBody>
        </p:sp>
        <p:sp>
          <p:nvSpPr>
            <p:cNvPr id="166" name="Google Shape;166;p3"/>
            <p:cNvSpPr txBox="1"/>
            <p:nvPr/>
          </p:nvSpPr>
          <p:spPr>
            <a:xfrm>
              <a:off x="7466415" y="1389299"/>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l</a:t>
              </a:r>
              <a:endParaRPr sz="1400" b="0" i="0" u="none" strike="noStrike" cap="none">
                <a:solidFill>
                  <a:srgbClr val="000000"/>
                </a:solidFill>
                <a:latin typeface="Arial"/>
                <a:ea typeface="Arial"/>
                <a:cs typeface="Arial"/>
                <a:sym typeface="Arial"/>
              </a:endParaRPr>
            </a:p>
          </p:txBody>
        </p:sp>
        <p:sp>
          <p:nvSpPr>
            <p:cNvPr id="167" name="Google Shape;167;p3"/>
            <p:cNvSpPr txBox="1"/>
            <p:nvPr/>
          </p:nvSpPr>
          <p:spPr>
            <a:xfrm>
              <a:off x="7733550" y="1378449"/>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168" name="Google Shape;168;p3"/>
            <p:cNvSpPr txBox="1"/>
            <p:nvPr/>
          </p:nvSpPr>
          <p:spPr>
            <a:xfrm>
              <a:off x="8069034" y="137845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169" name="Google Shape;169;p3"/>
            <p:cNvSpPr txBox="1"/>
            <p:nvPr/>
          </p:nvSpPr>
          <p:spPr>
            <a:xfrm>
              <a:off x="8358755" y="137845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d</a:t>
              </a:r>
              <a:endParaRPr sz="1400" b="0" i="0" u="none" strike="noStrike" cap="none">
                <a:solidFill>
                  <a:srgbClr val="000000"/>
                </a:solidFill>
                <a:latin typeface="Arial"/>
                <a:ea typeface="Arial"/>
                <a:cs typeface="Arial"/>
                <a:sym typeface="Arial"/>
              </a:endParaRPr>
            </a:p>
          </p:txBody>
        </p:sp>
      </p:grpSp>
      <p:pic>
        <p:nvPicPr>
          <p:cNvPr id="170" name="Google Shape;170;p3" descr="Shape, arrow&#10;&#10;Description automatically generated"/>
          <p:cNvPicPr preferRelativeResize="0"/>
          <p:nvPr/>
        </p:nvPicPr>
        <p:blipFill rotWithShape="1">
          <a:blip r:embed="rId5">
            <a:alphaModFix/>
          </a:blip>
          <a:srcRect/>
          <a:stretch/>
        </p:blipFill>
        <p:spPr>
          <a:xfrm>
            <a:off x="2800739" y="1735076"/>
            <a:ext cx="322486" cy="298803"/>
          </a:xfrm>
          <a:prstGeom prst="rect">
            <a:avLst/>
          </a:prstGeom>
          <a:noFill/>
          <a:ln>
            <a:noFill/>
          </a:ln>
        </p:spPr>
      </p:pic>
      <p:sp>
        <p:nvSpPr>
          <p:cNvPr id="171" name="Google Shape;171;p3"/>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Vokabeln</a:t>
            </a:r>
            <a:endParaRPr sz="2000" b="1" i="0" u="none" strike="noStrike" cap="none">
              <a:solidFill>
                <a:schemeClr val="lt1"/>
              </a:solidFill>
              <a:latin typeface="Century Gothic"/>
              <a:ea typeface="Century Gothic"/>
              <a:cs typeface="Century Gothic"/>
              <a:sym typeface="Century Gothic"/>
            </a:endParaRPr>
          </a:p>
        </p:txBody>
      </p:sp>
      <p:grpSp>
        <p:nvGrpSpPr>
          <p:cNvPr id="172" name="Google Shape;172;p3"/>
          <p:cNvGrpSpPr/>
          <p:nvPr/>
        </p:nvGrpSpPr>
        <p:grpSpPr>
          <a:xfrm>
            <a:off x="9475733" y="1391536"/>
            <a:ext cx="1990937" cy="461624"/>
            <a:chOff x="9475733" y="1391536"/>
            <a:chExt cx="1990937" cy="461624"/>
          </a:xfrm>
        </p:grpSpPr>
        <p:sp>
          <p:nvSpPr>
            <p:cNvPr id="173" name="Google Shape;173;p3"/>
            <p:cNvSpPr txBox="1"/>
            <p:nvPr/>
          </p:nvSpPr>
          <p:spPr>
            <a:xfrm>
              <a:off x="9475733" y="1391536"/>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S</a:t>
              </a:r>
              <a:endParaRPr sz="1400" b="0" i="0" u="none" strike="noStrike" cap="none">
                <a:solidFill>
                  <a:srgbClr val="000000"/>
                </a:solidFill>
                <a:latin typeface="Arial"/>
                <a:ea typeface="Arial"/>
                <a:cs typeface="Arial"/>
                <a:sym typeface="Arial"/>
              </a:endParaRPr>
            </a:p>
          </p:txBody>
        </p:sp>
        <p:sp>
          <p:nvSpPr>
            <p:cNvPr id="174" name="Google Shape;174;p3"/>
            <p:cNvSpPr txBox="1"/>
            <p:nvPr/>
          </p:nvSpPr>
          <p:spPr>
            <a:xfrm>
              <a:off x="9776212" y="1391536"/>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p</a:t>
              </a:r>
              <a:endParaRPr sz="1400" b="0" i="0" u="none" strike="noStrike" cap="none">
                <a:solidFill>
                  <a:srgbClr val="000000"/>
                </a:solidFill>
                <a:latin typeface="Arial"/>
                <a:ea typeface="Arial"/>
                <a:cs typeface="Arial"/>
                <a:sym typeface="Arial"/>
              </a:endParaRPr>
            </a:p>
          </p:txBody>
        </p:sp>
        <p:sp>
          <p:nvSpPr>
            <p:cNvPr id="175" name="Google Shape;175;p3"/>
            <p:cNvSpPr txBox="1"/>
            <p:nvPr/>
          </p:nvSpPr>
          <p:spPr>
            <a:xfrm>
              <a:off x="10066237" y="1391536"/>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176" name="Google Shape;176;p3"/>
            <p:cNvSpPr txBox="1"/>
            <p:nvPr/>
          </p:nvSpPr>
          <p:spPr>
            <a:xfrm>
              <a:off x="10362494" y="1391536"/>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dirty="0">
                  <a:solidFill>
                    <a:srgbClr val="3D3C3C"/>
                  </a:solidFill>
                  <a:latin typeface="Century Gothic"/>
                  <a:ea typeface="Century Gothic"/>
                  <a:cs typeface="Century Gothic"/>
                  <a:sym typeface="Century Gothic"/>
                </a:rPr>
                <a:t>n</a:t>
              </a:r>
              <a:endParaRPr sz="1400" b="0" i="0" u="none" strike="noStrike" cap="none" dirty="0">
                <a:solidFill>
                  <a:srgbClr val="000000"/>
                </a:solidFill>
                <a:latin typeface="Arial"/>
                <a:ea typeface="Arial"/>
                <a:cs typeface="Arial"/>
                <a:sym typeface="Arial"/>
              </a:endParaRPr>
            </a:p>
          </p:txBody>
        </p:sp>
        <p:sp>
          <p:nvSpPr>
            <p:cNvPr id="177" name="Google Shape;177;p3"/>
            <p:cNvSpPr txBox="1"/>
            <p:nvPr/>
          </p:nvSpPr>
          <p:spPr>
            <a:xfrm>
              <a:off x="10637883" y="1391536"/>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i</a:t>
              </a:r>
              <a:endParaRPr sz="1400" b="0" i="0" u="none" strike="noStrike" cap="none">
                <a:solidFill>
                  <a:srgbClr val="000000"/>
                </a:solidFill>
                <a:latin typeface="Arial"/>
                <a:ea typeface="Arial"/>
                <a:cs typeface="Arial"/>
                <a:sym typeface="Arial"/>
              </a:endParaRPr>
            </a:p>
          </p:txBody>
        </p:sp>
        <p:sp>
          <p:nvSpPr>
            <p:cNvPr id="178" name="Google Shape;178;p3"/>
            <p:cNvSpPr txBox="1"/>
            <p:nvPr/>
          </p:nvSpPr>
          <p:spPr>
            <a:xfrm>
              <a:off x="10938666" y="1391536"/>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s</a:t>
              </a:r>
              <a:endParaRPr sz="1400" b="0" i="0" u="none" strike="noStrike" cap="none">
                <a:solidFill>
                  <a:srgbClr val="000000"/>
                </a:solidFill>
                <a:latin typeface="Arial"/>
                <a:ea typeface="Arial"/>
                <a:cs typeface="Arial"/>
                <a:sym typeface="Arial"/>
              </a:endParaRPr>
            </a:p>
          </p:txBody>
        </p:sp>
        <p:sp>
          <p:nvSpPr>
            <p:cNvPr id="179" name="Google Shape;179;p3"/>
            <p:cNvSpPr txBox="1"/>
            <p:nvPr/>
          </p:nvSpPr>
          <p:spPr>
            <a:xfrm>
              <a:off x="11222121" y="1391536"/>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h</a:t>
              </a:r>
              <a:endParaRPr sz="1400" b="0" i="0" u="none" strike="noStrike" cap="none">
                <a:solidFill>
                  <a:srgbClr val="000000"/>
                </a:solidFill>
                <a:latin typeface="Arial"/>
                <a:ea typeface="Arial"/>
                <a:cs typeface="Arial"/>
                <a:sym typeface="Arial"/>
              </a:endParaRPr>
            </a:p>
          </p:txBody>
        </p:sp>
      </p:grpSp>
      <p:pic>
        <p:nvPicPr>
          <p:cNvPr id="180" name="Google Shape;180;p3" descr="Shape, arrow&#10;&#10;Description automatically generated"/>
          <p:cNvPicPr preferRelativeResize="0"/>
          <p:nvPr/>
        </p:nvPicPr>
        <p:blipFill rotWithShape="1">
          <a:blip r:embed="rId5">
            <a:alphaModFix/>
          </a:blip>
          <a:srcRect/>
          <a:stretch/>
        </p:blipFill>
        <p:spPr>
          <a:xfrm>
            <a:off x="2662333" y="2128346"/>
            <a:ext cx="322486" cy="298803"/>
          </a:xfrm>
          <a:prstGeom prst="rect">
            <a:avLst/>
          </a:prstGeom>
          <a:noFill/>
          <a:ln>
            <a:noFill/>
          </a:ln>
        </p:spPr>
      </p:pic>
      <p:grpSp>
        <p:nvGrpSpPr>
          <p:cNvPr id="181" name="Google Shape;181;p3"/>
          <p:cNvGrpSpPr/>
          <p:nvPr/>
        </p:nvGrpSpPr>
        <p:grpSpPr>
          <a:xfrm>
            <a:off x="6294968" y="1956687"/>
            <a:ext cx="4021088" cy="484394"/>
            <a:chOff x="6278605" y="1930722"/>
            <a:chExt cx="4021088" cy="484394"/>
          </a:xfrm>
        </p:grpSpPr>
        <p:sp>
          <p:nvSpPr>
            <p:cNvPr id="182" name="Google Shape;182;p3"/>
            <p:cNvSpPr txBox="1"/>
            <p:nvPr/>
          </p:nvSpPr>
          <p:spPr>
            <a:xfrm>
              <a:off x="9752374" y="1930722"/>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183" name="Google Shape;183;p3"/>
            <p:cNvSpPr txBox="1"/>
            <p:nvPr/>
          </p:nvSpPr>
          <p:spPr>
            <a:xfrm>
              <a:off x="6546901" y="1930722"/>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184" name="Google Shape;184;p3"/>
            <p:cNvSpPr txBox="1"/>
            <p:nvPr/>
          </p:nvSpPr>
          <p:spPr>
            <a:xfrm>
              <a:off x="7104906" y="1930722"/>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2400" b="1" i="0" u="none" strike="noStrike" cap="none">
                <a:solidFill>
                  <a:srgbClr val="3D3C3C"/>
                </a:solidFill>
                <a:latin typeface="Century Gothic"/>
                <a:ea typeface="Century Gothic"/>
                <a:cs typeface="Century Gothic"/>
                <a:sym typeface="Century Gothic"/>
              </a:endParaRPr>
            </a:p>
          </p:txBody>
        </p:sp>
        <p:sp>
          <p:nvSpPr>
            <p:cNvPr id="185" name="Google Shape;185;p3"/>
            <p:cNvSpPr txBox="1"/>
            <p:nvPr/>
          </p:nvSpPr>
          <p:spPr>
            <a:xfrm>
              <a:off x="7394627" y="1930722"/>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186" name="Google Shape;186;p3"/>
            <p:cNvSpPr txBox="1"/>
            <p:nvPr/>
          </p:nvSpPr>
          <p:spPr>
            <a:xfrm>
              <a:off x="7705804" y="1930722"/>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g</a:t>
              </a:r>
              <a:endParaRPr sz="1400" b="0" i="0" u="none" strike="noStrike" cap="none">
                <a:solidFill>
                  <a:srgbClr val="000000"/>
                </a:solidFill>
                <a:latin typeface="Arial"/>
                <a:ea typeface="Arial"/>
                <a:cs typeface="Arial"/>
                <a:sym typeface="Arial"/>
              </a:endParaRPr>
            </a:p>
          </p:txBody>
        </p:sp>
        <p:sp>
          <p:nvSpPr>
            <p:cNvPr id="187" name="Google Shape;187;p3"/>
            <p:cNvSpPr txBox="1"/>
            <p:nvPr/>
          </p:nvSpPr>
          <p:spPr>
            <a:xfrm>
              <a:off x="7975319" y="1942855"/>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l</a:t>
              </a:r>
              <a:endParaRPr sz="1400" b="0" i="0" u="none" strike="noStrike" cap="none">
                <a:solidFill>
                  <a:srgbClr val="000000"/>
                </a:solidFill>
                <a:latin typeface="Arial"/>
                <a:ea typeface="Arial"/>
                <a:cs typeface="Arial"/>
                <a:sym typeface="Arial"/>
              </a:endParaRPr>
            </a:p>
          </p:txBody>
        </p:sp>
        <p:sp>
          <p:nvSpPr>
            <p:cNvPr id="188" name="Google Shape;188;p3"/>
            <p:cNvSpPr txBox="1"/>
            <p:nvPr/>
          </p:nvSpPr>
          <p:spPr>
            <a:xfrm>
              <a:off x="8282291" y="1953492"/>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i</a:t>
              </a:r>
              <a:endParaRPr sz="1400" b="0" i="0" u="none" strike="noStrike" cap="none">
                <a:solidFill>
                  <a:srgbClr val="000000"/>
                </a:solidFill>
                <a:latin typeface="Arial"/>
                <a:ea typeface="Arial"/>
                <a:cs typeface="Arial"/>
                <a:sym typeface="Arial"/>
              </a:endParaRPr>
            </a:p>
          </p:txBody>
        </p:sp>
        <p:sp>
          <p:nvSpPr>
            <p:cNvPr id="189" name="Google Shape;189;p3"/>
            <p:cNvSpPr txBox="1"/>
            <p:nvPr/>
          </p:nvSpPr>
          <p:spPr>
            <a:xfrm>
              <a:off x="8592320" y="1930722"/>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s</a:t>
              </a:r>
              <a:endParaRPr sz="1400" b="0" i="0" u="none" strike="noStrike" cap="none">
                <a:solidFill>
                  <a:srgbClr val="000000"/>
                </a:solidFill>
                <a:latin typeface="Arial"/>
                <a:ea typeface="Arial"/>
                <a:cs typeface="Arial"/>
                <a:sym typeface="Arial"/>
              </a:endParaRPr>
            </a:p>
          </p:txBody>
        </p:sp>
        <p:sp>
          <p:nvSpPr>
            <p:cNvPr id="190" name="Google Shape;190;p3"/>
            <p:cNvSpPr txBox="1"/>
            <p:nvPr/>
          </p:nvSpPr>
          <p:spPr>
            <a:xfrm>
              <a:off x="8889756" y="1930722"/>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h</a:t>
              </a:r>
              <a:endParaRPr sz="1400" b="0" i="0" u="none" strike="noStrike" cap="none">
                <a:solidFill>
                  <a:srgbClr val="000000"/>
                </a:solidFill>
                <a:latin typeface="Arial"/>
                <a:ea typeface="Arial"/>
                <a:cs typeface="Arial"/>
                <a:sym typeface="Arial"/>
              </a:endParaRPr>
            </a:p>
          </p:txBody>
        </p:sp>
        <p:sp>
          <p:nvSpPr>
            <p:cNvPr id="191" name="Google Shape;191;p3"/>
            <p:cNvSpPr txBox="1"/>
            <p:nvPr/>
          </p:nvSpPr>
          <p:spPr>
            <a:xfrm>
              <a:off x="9471703" y="1930722"/>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m</a:t>
              </a:r>
              <a:endParaRPr sz="1400" b="0" i="0" u="none" strike="noStrike" cap="none">
                <a:solidFill>
                  <a:srgbClr val="000000"/>
                </a:solidFill>
                <a:latin typeface="Arial"/>
                <a:ea typeface="Arial"/>
                <a:cs typeface="Arial"/>
                <a:sym typeface="Arial"/>
              </a:endParaRPr>
            </a:p>
          </p:txBody>
        </p:sp>
        <p:sp>
          <p:nvSpPr>
            <p:cNvPr id="192" name="Google Shape;192;p3"/>
            <p:cNvSpPr txBox="1"/>
            <p:nvPr/>
          </p:nvSpPr>
          <p:spPr>
            <a:xfrm>
              <a:off x="10055144" y="1930722"/>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193" name="Google Shape;193;p3"/>
            <p:cNvSpPr txBox="1"/>
            <p:nvPr/>
          </p:nvSpPr>
          <p:spPr>
            <a:xfrm>
              <a:off x="6278605" y="1930722"/>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grpSp>
      <p:pic>
        <p:nvPicPr>
          <p:cNvPr id="194" name="Google Shape;194;p3" descr="Shape, arrow&#10;&#10;Description automatically generated"/>
          <p:cNvPicPr preferRelativeResize="0"/>
          <p:nvPr/>
        </p:nvPicPr>
        <p:blipFill rotWithShape="1">
          <a:blip r:embed="rId5">
            <a:alphaModFix/>
          </a:blip>
          <a:srcRect/>
          <a:stretch/>
        </p:blipFill>
        <p:spPr>
          <a:xfrm>
            <a:off x="3458882" y="2438475"/>
            <a:ext cx="322486" cy="298803"/>
          </a:xfrm>
          <a:prstGeom prst="rect">
            <a:avLst/>
          </a:prstGeom>
          <a:noFill/>
          <a:ln>
            <a:noFill/>
          </a:ln>
        </p:spPr>
      </p:pic>
      <p:grpSp>
        <p:nvGrpSpPr>
          <p:cNvPr id="195" name="Google Shape;195;p3"/>
          <p:cNvGrpSpPr/>
          <p:nvPr/>
        </p:nvGrpSpPr>
        <p:grpSpPr>
          <a:xfrm>
            <a:off x="7432459" y="2538321"/>
            <a:ext cx="1701846" cy="485346"/>
            <a:chOff x="7432459" y="2538321"/>
            <a:chExt cx="1701846" cy="485346"/>
          </a:xfrm>
        </p:grpSpPr>
        <p:sp>
          <p:nvSpPr>
            <p:cNvPr id="196" name="Google Shape;196;p3"/>
            <p:cNvSpPr txBox="1"/>
            <p:nvPr/>
          </p:nvSpPr>
          <p:spPr>
            <a:xfrm>
              <a:off x="8010013" y="2543343"/>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2400" b="1" i="0" u="none" strike="noStrike" cap="none">
                <a:solidFill>
                  <a:srgbClr val="3D3C3C"/>
                </a:solidFill>
                <a:latin typeface="Century Gothic"/>
                <a:ea typeface="Century Gothic"/>
                <a:cs typeface="Century Gothic"/>
                <a:sym typeface="Century Gothic"/>
              </a:endParaRPr>
            </a:p>
          </p:txBody>
        </p:sp>
        <p:sp>
          <p:nvSpPr>
            <p:cNvPr id="197" name="Google Shape;197;p3"/>
            <p:cNvSpPr txBox="1"/>
            <p:nvPr/>
          </p:nvSpPr>
          <p:spPr>
            <a:xfrm>
              <a:off x="8299734" y="2543343"/>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198" name="Google Shape;198;p3"/>
            <p:cNvSpPr txBox="1"/>
            <p:nvPr/>
          </p:nvSpPr>
          <p:spPr>
            <a:xfrm>
              <a:off x="8889756" y="2538322"/>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h</a:t>
              </a:r>
              <a:endParaRPr sz="1400" b="0" i="0" u="none" strike="noStrike" cap="none">
                <a:solidFill>
                  <a:srgbClr val="000000"/>
                </a:solidFill>
                <a:latin typeface="Arial"/>
                <a:ea typeface="Arial"/>
                <a:cs typeface="Arial"/>
                <a:sym typeface="Arial"/>
              </a:endParaRPr>
            </a:p>
          </p:txBody>
        </p:sp>
        <p:sp>
          <p:nvSpPr>
            <p:cNvPr id="199" name="Google Shape;199;p3"/>
            <p:cNvSpPr txBox="1"/>
            <p:nvPr/>
          </p:nvSpPr>
          <p:spPr>
            <a:xfrm>
              <a:off x="8600035" y="2538321"/>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c</a:t>
              </a:r>
              <a:endParaRPr sz="1400" b="0" i="0" u="none" strike="noStrike" cap="none">
                <a:solidFill>
                  <a:srgbClr val="000000"/>
                </a:solidFill>
                <a:latin typeface="Arial"/>
                <a:ea typeface="Arial"/>
                <a:cs typeface="Arial"/>
                <a:sym typeface="Arial"/>
              </a:endParaRPr>
            </a:p>
          </p:txBody>
        </p:sp>
        <p:sp>
          <p:nvSpPr>
            <p:cNvPr id="200" name="Google Shape;200;p3"/>
            <p:cNvSpPr txBox="1"/>
            <p:nvPr/>
          </p:nvSpPr>
          <p:spPr>
            <a:xfrm>
              <a:off x="7732478" y="2550953"/>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r</a:t>
              </a:r>
              <a:endParaRPr sz="1400" b="0" i="0" u="none" strike="noStrike" cap="none">
                <a:solidFill>
                  <a:srgbClr val="000000"/>
                </a:solidFill>
                <a:latin typeface="Arial"/>
                <a:ea typeface="Arial"/>
                <a:cs typeface="Arial"/>
                <a:sym typeface="Arial"/>
              </a:endParaRPr>
            </a:p>
          </p:txBody>
        </p:sp>
        <p:sp>
          <p:nvSpPr>
            <p:cNvPr id="201" name="Google Shape;201;p3"/>
            <p:cNvSpPr txBox="1"/>
            <p:nvPr/>
          </p:nvSpPr>
          <p:spPr>
            <a:xfrm>
              <a:off x="7432459" y="2562043"/>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F</a:t>
              </a:r>
              <a:endParaRPr sz="1400" b="0" i="0" u="none" strike="noStrike" cap="none">
                <a:solidFill>
                  <a:srgbClr val="000000"/>
                </a:solidFill>
                <a:latin typeface="Arial"/>
                <a:ea typeface="Arial"/>
                <a:cs typeface="Arial"/>
                <a:sym typeface="Arial"/>
              </a:endParaRPr>
            </a:p>
          </p:txBody>
        </p:sp>
      </p:grpSp>
      <p:pic>
        <p:nvPicPr>
          <p:cNvPr id="202" name="Google Shape;202;p3" descr="Shape, arrow&#10;&#10;Description automatically generated"/>
          <p:cNvPicPr preferRelativeResize="0"/>
          <p:nvPr/>
        </p:nvPicPr>
        <p:blipFill rotWithShape="1">
          <a:blip r:embed="rId5">
            <a:alphaModFix/>
          </a:blip>
          <a:srcRect/>
          <a:stretch/>
        </p:blipFill>
        <p:spPr>
          <a:xfrm>
            <a:off x="2629689" y="2713815"/>
            <a:ext cx="322486" cy="298803"/>
          </a:xfrm>
          <a:prstGeom prst="rect">
            <a:avLst/>
          </a:prstGeom>
          <a:noFill/>
          <a:ln>
            <a:noFill/>
          </a:ln>
        </p:spPr>
      </p:pic>
      <p:grpSp>
        <p:nvGrpSpPr>
          <p:cNvPr id="203" name="Google Shape;203;p3"/>
          <p:cNvGrpSpPr/>
          <p:nvPr/>
        </p:nvGrpSpPr>
        <p:grpSpPr>
          <a:xfrm>
            <a:off x="5955975" y="3104781"/>
            <a:ext cx="4083064" cy="493882"/>
            <a:chOff x="5955975" y="3104781"/>
            <a:chExt cx="4083064" cy="493882"/>
          </a:xfrm>
        </p:grpSpPr>
        <p:sp>
          <p:nvSpPr>
            <p:cNvPr id="204" name="Google Shape;204;p3"/>
            <p:cNvSpPr txBox="1"/>
            <p:nvPr/>
          </p:nvSpPr>
          <p:spPr>
            <a:xfrm>
              <a:off x="5955975" y="3117273"/>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205" name="Google Shape;205;p3"/>
            <p:cNvSpPr txBox="1"/>
            <p:nvPr/>
          </p:nvSpPr>
          <p:spPr>
            <a:xfrm>
              <a:off x="6572031" y="3137039"/>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G</a:t>
              </a:r>
              <a:endParaRPr sz="1400" b="0" i="0" u="none" strike="noStrike" cap="none">
                <a:solidFill>
                  <a:srgbClr val="000000"/>
                </a:solidFill>
                <a:latin typeface="Arial"/>
                <a:ea typeface="Arial"/>
                <a:cs typeface="Arial"/>
                <a:sym typeface="Arial"/>
              </a:endParaRPr>
            </a:p>
          </p:txBody>
        </p:sp>
        <p:sp>
          <p:nvSpPr>
            <p:cNvPr id="206" name="Google Shape;206;p3"/>
            <p:cNvSpPr txBox="1"/>
            <p:nvPr/>
          </p:nvSpPr>
          <p:spPr>
            <a:xfrm>
              <a:off x="6844159" y="3104781"/>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2400" b="1" i="0" u="none" strike="noStrike" cap="none">
                <a:solidFill>
                  <a:srgbClr val="3D3C3C"/>
                </a:solidFill>
                <a:latin typeface="Century Gothic"/>
                <a:ea typeface="Century Gothic"/>
                <a:cs typeface="Century Gothic"/>
                <a:sym typeface="Century Gothic"/>
              </a:endParaRPr>
            </a:p>
          </p:txBody>
        </p:sp>
        <p:sp>
          <p:nvSpPr>
            <p:cNvPr id="207" name="Google Shape;207;p3"/>
            <p:cNvSpPr txBox="1"/>
            <p:nvPr/>
          </p:nvSpPr>
          <p:spPr>
            <a:xfrm>
              <a:off x="7126831" y="3117232"/>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dirty="0">
                  <a:solidFill>
                    <a:srgbClr val="3D3C3C"/>
                  </a:solidFill>
                  <a:latin typeface="Century Gothic"/>
                  <a:ea typeface="Century Gothic"/>
                  <a:cs typeface="Century Gothic"/>
                  <a:sym typeface="Century Gothic"/>
                </a:rPr>
                <a:t>r</a:t>
              </a:r>
              <a:endParaRPr sz="1400" b="0" i="0" u="none" strike="noStrike" cap="none" dirty="0">
                <a:solidFill>
                  <a:srgbClr val="000000"/>
                </a:solidFill>
                <a:latin typeface="Arial"/>
                <a:ea typeface="Arial"/>
                <a:cs typeface="Arial"/>
                <a:sym typeface="Arial"/>
              </a:endParaRPr>
            </a:p>
          </p:txBody>
        </p:sp>
        <p:sp>
          <p:nvSpPr>
            <p:cNvPr id="208" name="Google Shape;208;p3"/>
            <p:cNvSpPr txBox="1"/>
            <p:nvPr/>
          </p:nvSpPr>
          <p:spPr>
            <a:xfrm>
              <a:off x="7455634" y="3117273"/>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m</a:t>
              </a:r>
              <a:endParaRPr sz="1400" b="0" i="0" u="none" strike="noStrike" cap="none">
                <a:solidFill>
                  <a:srgbClr val="000000"/>
                </a:solidFill>
                <a:latin typeface="Arial"/>
                <a:ea typeface="Arial"/>
                <a:cs typeface="Arial"/>
                <a:sym typeface="Arial"/>
              </a:endParaRPr>
            </a:p>
          </p:txBody>
        </p:sp>
        <p:sp>
          <p:nvSpPr>
            <p:cNvPr id="209" name="Google Shape;209;p3"/>
            <p:cNvSpPr txBox="1"/>
            <p:nvPr/>
          </p:nvSpPr>
          <p:spPr>
            <a:xfrm>
              <a:off x="8009835" y="3117273"/>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210" name="Google Shape;210;p3"/>
            <p:cNvSpPr txBox="1"/>
            <p:nvPr/>
          </p:nvSpPr>
          <p:spPr>
            <a:xfrm>
              <a:off x="7720536" y="3117273"/>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211" name="Google Shape;211;p3"/>
            <p:cNvSpPr txBox="1"/>
            <p:nvPr/>
          </p:nvSpPr>
          <p:spPr>
            <a:xfrm>
              <a:off x="9508691" y="3133377"/>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212" name="Google Shape;212;p3"/>
            <p:cNvSpPr txBox="1"/>
            <p:nvPr/>
          </p:nvSpPr>
          <p:spPr>
            <a:xfrm>
              <a:off x="9211049" y="3117273"/>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m</a:t>
              </a:r>
              <a:endParaRPr sz="1400" b="0" i="0" u="none" strike="noStrike" cap="none">
                <a:solidFill>
                  <a:srgbClr val="000000"/>
                </a:solidFill>
                <a:latin typeface="Arial"/>
                <a:ea typeface="Arial"/>
                <a:cs typeface="Arial"/>
                <a:sym typeface="Arial"/>
              </a:endParaRPr>
            </a:p>
          </p:txBody>
        </p:sp>
        <p:sp>
          <p:nvSpPr>
            <p:cNvPr id="213" name="Google Shape;213;p3"/>
            <p:cNvSpPr txBox="1"/>
            <p:nvPr/>
          </p:nvSpPr>
          <p:spPr>
            <a:xfrm>
              <a:off x="9794490" y="3117273"/>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214" name="Google Shape;214;p3"/>
            <p:cNvSpPr txBox="1"/>
            <p:nvPr/>
          </p:nvSpPr>
          <p:spPr>
            <a:xfrm>
              <a:off x="8628086" y="3117273"/>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w</a:t>
              </a:r>
              <a:endParaRPr sz="1400" b="0" i="0" u="none" strike="noStrike" cap="none">
                <a:solidFill>
                  <a:srgbClr val="000000"/>
                </a:solidFill>
                <a:latin typeface="Arial"/>
                <a:ea typeface="Arial"/>
                <a:cs typeface="Arial"/>
                <a:sym typeface="Arial"/>
              </a:endParaRPr>
            </a:p>
          </p:txBody>
        </p:sp>
        <p:sp>
          <p:nvSpPr>
            <p:cNvPr id="215" name="Google Shape;215;p3"/>
            <p:cNvSpPr txBox="1"/>
            <p:nvPr/>
          </p:nvSpPr>
          <p:spPr>
            <a:xfrm>
              <a:off x="8917807" y="3117273"/>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o</a:t>
              </a:r>
              <a:endParaRPr sz="2400" b="1" i="0" u="none" strike="noStrike" cap="none">
                <a:solidFill>
                  <a:srgbClr val="3D3C3C"/>
                </a:solidFill>
                <a:latin typeface="Century Gothic"/>
                <a:ea typeface="Century Gothic"/>
                <a:cs typeface="Century Gothic"/>
                <a:sym typeface="Century Gothic"/>
              </a:endParaRPr>
            </a:p>
          </p:txBody>
        </p:sp>
      </p:grpSp>
      <p:pic>
        <p:nvPicPr>
          <p:cNvPr id="216" name="Google Shape;216;p3" descr="Shape, arrow&#10;&#10;Description automatically generated"/>
          <p:cNvPicPr preferRelativeResize="0"/>
          <p:nvPr/>
        </p:nvPicPr>
        <p:blipFill rotWithShape="1">
          <a:blip r:embed="rId5">
            <a:alphaModFix/>
          </a:blip>
          <a:srcRect/>
          <a:stretch/>
        </p:blipFill>
        <p:spPr>
          <a:xfrm>
            <a:off x="1991718" y="3036811"/>
            <a:ext cx="322486" cy="298803"/>
          </a:xfrm>
          <a:prstGeom prst="rect">
            <a:avLst/>
          </a:prstGeom>
          <a:noFill/>
          <a:ln>
            <a:noFill/>
          </a:ln>
        </p:spPr>
      </p:pic>
      <p:grpSp>
        <p:nvGrpSpPr>
          <p:cNvPr id="217" name="Google Shape;217;p3"/>
          <p:cNvGrpSpPr/>
          <p:nvPr/>
        </p:nvGrpSpPr>
        <p:grpSpPr>
          <a:xfrm>
            <a:off x="7169027" y="3972358"/>
            <a:ext cx="3439350" cy="474751"/>
            <a:chOff x="7169027" y="3972358"/>
            <a:chExt cx="3439350" cy="474751"/>
          </a:xfrm>
        </p:grpSpPr>
        <p:sp>
          <p:nvSpPr>
            <p:cNvPr id="218" name="Google Shape;218;p3"/>
            <p:cNvSpPr txBox="1"/>
            <p:nvPr/>
          </p:nvSpPr>
          <p:spPr>
            <a:xfrm>
              <a:off x="8299556" y="3985444"/>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219" name="Google Shape;219;p3"/>
            <p:cNvSpPr txBox="1"/>
            <p:nvPr/>
          </p:nvSpPr>
          <p:spPr>
            <a:xfrm>
              <a:off x="8031260" y="3985444"/>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220" name="Google Shape;220;p3"/>
            <p:cNvSpPr txBox="1"/>
            <p:nvPr/>
          </p:nvSpPr>
          <p:spPr>
            <a:xfrm>
              <a:off x="7169027" y="3985444"/>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h</a:t>
              </a:r>
              <a:endParaRPr sz="1400" b="0" i="0" u="none" strike="noStrike" cap="none">
                <a:solidFill>
                  <a:srgbClr val="000000"/>
                </a:solidFill>
                <a:latin typeface="Arial"/>
                <a:ea typeface="Arial"/>
                <a:cs typeface="Arial"/>
                <a:sym typeface="Arial"/>
              </a:endParaRPr>
            </a:p>
          </p:txBody>
        </p:sp>
        <p:sp>
          <p:nvSpPr>
            <p:cNvPr id="221" name="Google Shape;221;p3"/>
            <p:cNvSpPr txBox="1"/>
            <p:nvPr/>
          </p:nvSpPr>
          <p:spPr>
            <a:xfrm>
              <a:off x="7410990" y="3972358"/>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u</a:t>
              </a:r>
              <a:endParaRPr sz="2400" b="1" i="0" u="none" strike="noStrike" cap="none">
                <a:solidFill>
                  <a:srgbClr val="3D3C3C"/>
                </a:solidFill>
                <a:latin typeface="Century Gothic"/>
                <a:ea typeface="Century Gothic"/>
                <a:cs typeface="Century Gothic"/>
                <a:sym typeface="Century Gothic"/>
              </a:endParaRPr>
            </a:p>
          </p:txBody>
        </p:sp>
        <p:sp>
          <p:nvSpPr>
            <p:cNvPr id="222" name="Google Shape;222;p3"/>
            <p:cNvSpPr txBox="1"/>
            <p:nvPr/>
          </p:nvSpPr>
          <p:spPr>
            <a:xfrm>
              <a:off x="7710024" y="3985444"/>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m</a:t>
              </a:r>
              <a:endParaRPr sz="1400" b="0" i="0" u="none" strike="noStrike" cap="none">
                <a:solidFill>
                  <a:srgbClr val="000000"/>
                </a:solidFill>
                <a:latin typeface="Arial"/>
                <a:ea typeface="Arial"/>
                <a:cs typeface="Arial"/>
                <a:sym typeface="Arial"/>
              </a:endParaRPr>
            </a:p>
          </p:txBody>
        </p:sp>
        <p:sp>
          <p:nvSpPr>
            <p:cNvPr id="223" name="Google Shape;223;p3"/>
            <p:cNvSpPr txBox="1"/>
            <p:nvPr/>
          </p:nvSpPr>
          <p:spPr>
            <a:xfrm>
              <a:off x="9498326" y="3985444"/>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i</a:t>
              </a:r>
              <a:endParaRPr sz="2400" b="1" i="0" u="none" strike="noStrike" cap="none">
                <a:solidFill>
                  <a:srgbClr val="3D3C3C"/>
                </a:solidFill>
                <a:latin typeface="Century Gothic"/>
                <a:ea typeface="Century Gothic"/>
                <a:cs typeface="Century Gothic"/>
                <a:sym typeface="Century Gothic"/>
              </a:endParaRPr>
            </a:p>
          </p:txBody>
        </p:sp>
        <p:sp>
          <p:nvSpPr>
            <p:cNvPr id="224" name="Google Shape;224;p3"/>
            <p:cNvSpPr txBox="1"/>
            <p:nvPr/>
          </p:nvSpPr>
          <p:spPr>
            <a:xfrm>
              <a:off x="9788047" y="3985444"/>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225" name="Google Shape;225;p3"/>
            <p:cNvSpPr txBox="1"/>
            <p:nvPr/>
          </p:nvSpPr>
          <p:spPr>
            <a:xfrm>
              <a:off x="10077768" y="3985444"/>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g</a:t>
              </a:r>
              <a:endParaRPr sz="1400" b="0" i="0" u="none" strike="noStrike" cap="none">
                <a:solidFill>
                  <a:srgbClr val="000000"/>
                </a:solidFill>
                <a:latin typeface="Arial"/>
                <a:ea typeface="Arial"/>
                <a:cs typeface="Arial"/>
                <a:sym typeface="Arial"/>
              </a:endParaRPr>
            </a:p>
          </p:txBody>
        </p:sp>
        <p:sp>
          <p:nvSpPr>
            <p:cNvPr id="226" name="Google Shape;226;p3"/>
            <p:cNvSpPr txBox="1"/>
            <p:nvPr/>
          </p:nvSpPr>
          <p:spPr>
            <a:xfrm>
              <a:off x="10363828" y="3985444"/>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s</a:t>
              </a:r>
              <a:endParaRPr sz="1400" b="0" i="0" u="none" strike="noStrike" cap="none">
                <a:solidFill>
                  <a:srgbClr val="000000"/>
                </a:solidFill>
                <a:latin typeface="Arial"/>
                <a:ea typeface="Arial"/>
                <a:cs typeface="Arial"/>
                <a:sym typeface="Arial"/>
              </a:endParaRPr>
            </a:p>
          </p:txBody>
        </p:sp>
        <p:sp>
          <p:nvSpPr>
            <p:cNvPr id="227" name="Google Shape;227;p3"/>
            <p:cNvSpPr txBox="1"/>
            <p:nvPr/>
          </p:nvSpPr>
          <p:spPr>
            <a:xfrm>
              <a:off x="8903019" y="3985444"/>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b</a:t>
              </a:r>
              <a:endParaRPr sz="1400" b="0" i="0" u="none" strike="noStrike" cap="none">
                <a:solidFill>
                  <a:srgbClr val="000000"/>
                </a:solidFill>
                <a:latin typeface="Arial"/>
                <a:ea typeface="Arial"/>
                <a:cs typeface="Arial"/>
                <a:sym typeface="Arial"/>
              </a:endParaRPr>
            </a:p>
          </p:txBody>
        </p:sp>
        <p:sp>
          <p:nvSpPr>
            <p:cNvPr id="228" name="Google Shape;228;p3"/>
            <p:cNvSpPr txBox="1"/>
            <p:nvPr/>
          </p:nvSpPr>
          <p:spPr>
            <a:xfrm>
              <a:off x="9222644" y="3985444"/>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2400" b="1" i="0" u="none" strike="noStrike" cap="none">
                <a:solidFill>
                  <a:srgbClr val="3D3C3C"/>
                </a:solidFill>
                <a:latin typeface="Century Gothic"/>
                <a:ea typeface="Century Gothic"/>
                <a:cs typeface="Century Gothic"/>
                <a:sym typeface="Century Gothic"/>
              </a:endParaRPr>
            </a:p>
          </p:txBody>
        </p:sp>
      </p:grpSp>
      <p:pic>
        <p:nvPicPr>
          <p:cNvPr id="229" name="Google Shape;229;p3" descr="Shape, arrow&#10;&#10;Description automatically generated"/>
          <p:cNvPicPr preferRelativeResize="0"/>
          <p:nvPr/>
        </p:nvPicPr>
        <p:blipFill rotWithShape="1">
          <a:blip r:embed="rId5">
            <a:alphaModFix/>
          </a:blip>
          <a:srcRect/>
          <a:stretch/>
        </p:blipFill>
        <p:spPr>
          <a:xfrm>
            <a:off x="1714919" y="3364189"/>
            <a:ext cx="322486" cy="298803"/>
          </a:xfrm>
          <a:prstGeom prst="rect">
            <a:avLst/>
          </a:prstGeom>
          <a:noFill/>
          <a:ln>
            <a:noFill/>
          </a:ln>
        </p:spPr>
      </p:pic>
      <p:grpSp>
        <p:nvGrpSpPr>
          <p:cNvPr id="230" name="Google Shape;230;p3"/>
          <p:cNvGrpSpPr/>
          <p:nvPr/>
        </p:nvGrpSpPr>
        <p:grpSpPr>
          <a:xfrm>
            <a:off x="7166480" y="4586410"/>
            <a:ext cx="2574653" cy="461665"/>
            <a:chOff x="7166480" y="4586410"/>
            <a:chExt cx="2574653" cy="461665"/>
          </a:xfrm>
        </p:grpSpPr>
        <p:sp>
          <p:nvSpPr>
            <p:cNvPr id="231" name="Google Shape;231;p3"/>
            <p:cNvSpPr txBox="1"/>
            <p:nvPr/>
          </p:nvSpPr>
          <p:spPr>
            <a:xfrm>
              <a:off x="8899544" y="458641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m</a:t>
              </a:r>
              <a:endParaRPr sz="1400" b="0" i="0" u="none" strike="noStrike" cap="none">
                <a:solidFill>
                  <a:srgbClr val="000000"/>
                </a:solidFill>
                <a:latin typeface="Arial"/>
                <a:ea typeface="Arial"/>
                <a:cs typeface="Arial"/>
                <a:sym typeface="Arial"/>
              </a:endParaRPr>
            </a:p>
          </p:txBody>
        </p:sp>
        <p:sp>
          <p:nvSpPr>
            <p:cNvPr id="232" name="Google Shape;232;p3"/>
            <p:cNvSpPr txBox="1"/>
            <p:nvPr/>
          </p:nvSpPr>
          <p:spPr>
            <a:xfrm>
              <a:off x="9496584" y="4586410"/>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233" name="Google Shape;233;p3"/>
            <p:cNvSpPr txBox="1"/>
            <p:nvPr/>
          </p:nvSpPr>
          <p:spPr>
            <a:xfrm>
              <a:off x="9228288" y="4586410"/>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234" name="Google Shape;234;p3"/>
            <p:cNvSpPr txBox="1"/>
            <p:nvPr/>
          </p:nvSpPr>
          <p:spPr>
            <a:xfrm>
              <a:off x="7443685" y="458641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2400" b="1" i="0" u="none" strike="noStrike" cap="none">
                <a:solidFill>
                  <a:srgbClr val="3D3C3C"/>
                </a:solidFill>
                <a:latin typeface="Century Gothic"/>
                <a:ea typeface="Century Gothic"/>
                <a:cs typeface="Century Gothic"/>
                <a:sym typeface="Century Gothic"/>
              </a:endParaRPr>
            </a:p>
          </p:txBody>
        </p:sp>
        <p:sp>
          <p:nvSpPr>
            <p:cNvPr id="235" name="Google Shape;235;p3"/>
            <p:cNvSpPr txBox="1"/>
            <p:nvPr/>
          </p:nvSpPr>
          <p:spPr>
            <a:xfrm>
              <a:off x="7733406" y="4586410"/>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236" name="Google Shape;236;p3"/>
            <p:cNvSpPr txBox="1"/>
            <p:nvPr/>
          </p:nvSpPr>
          <p:spPr>
            <a:xfrm>
              <a:off x="7166480" y="4586410"/>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g</a:t>
              </a:r>
              <a:endParaRPr sz="1400" b="0" i="0" u="none" strike="noStrike" cap="none">
                <a:solidFill>
                  <a:srgbClr val="000000"/>
                </a:solidFill>
                <a:latin typeface="Arial"/>
                <a:ea typeface="Arial"/>
                <a:cs typeface="Arial"/>
                <a:sym typeface="Arial"/>
              </a:endParaRPr>
            </a:p>
          </p:txBody>
        </p:sp>
        <p:sp>
          <p:nvSpPr>
            <p:cNvPr id="237" name="Google Shape;237;p3"/>
            <p:cNvSpPr txBox="1"/>
            <p:nvPr/>
          </p:nvSpPr>
          <p:spPr>
            <a:xfrm>
              <a:off x="8312139" y="458641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l</a:t>
              </a:r>
              <a:endParaRPr sz="1400" b="0" i="0" u="none" strike="noStrike" cap="none">
                <a:solidFill>
                  <a:srgbClr val="000000"/>
                </a:solidFill>
                <a:latin typeface="Arial"/>
                <a:ea typeface="Arial"/>
                <a:cs typeface="Arial"/>
                <a:sym typeface="Arial"/>
              </a:endParaRPr>
            </a:p>
          </p:txBody>
        </p:sp>
        <p:sp>
          <p:nvSpPr>
            <p:cNvPr id="238" name="Google Shape;238;p3"/>
            <p:cNvSpPr txBox="1"/>
            <p:nvPr/>
          </p:nvSpPr>
          <p:spPr>
            <a:xfrm>
              <a:off x="8617986" y="458641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2400" b="1" i="0" u="none" strike="noStrike" cap="none">
                <a:solidFill>
                  <a:srgbClr val="3D3C3C"/>
                </a:solidFill>
                <a:latin typeface="Century Gothic"/>
                <a:ea typeface="Century Gothic"/>
                <a:cs typeface="Century Gothic"/>
                <a:sym typeface="Century Gothic"/>
              </a:endParaRPr>
            </a:p>
          </p:txBody>
        </p:sp>
        <p:sp>
          <p:nvSpPr>
            <p:cNvPr id="239" name="Google Shape;239;p3"/>
            <p:cNvSpPr txBox="1"/>
            <p:nvPr/>
          </p:nvSpPr>
          <p:spPr>
            <a:xfrm>
              <a:off x="8036941" y="458641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t</a:t>
              </a:r>
              <a:endParaRPr sz="1400" b="0" i="0" u="none" strike="noStrike" cap="none">
                <a:solidFill>
                  <a:srgbClr val="000000"/>
                </a:solidFill>
                <a:latin typeface="Arial"/>
                <a:ea typeface="Arial"/>
                <a:cs typeface="Arial"/>
                <a:sym typeface="Arial"/>
              </a:endParaRPr>
            </a:p>
          </p:txBody>
        </p:sp>
      </p:grpSp>
      <p:pic>
        <p:nvPicPr>
          <p:cNvPr id="240" name="Google Shape;240;p3" descr="Shape, arrow&#10;&#10;Description automatically generated"/>
          <p:cNvPicPr preferRelativeResize="0"/>
          <p:nvPr/>
        </p:nvPicPr>
        <p:blipFill rotWithShape="1">
          <a:blip r:embed="rId5">
            <a:alphaModFix/>
          </a:blip>
          <a:srcRect/>
          <a:stretch/>
        </p:blipFill>
        <p:spPr>
          <a:xfrm>
            <a:off x="1864805" y="3687910"/>
            <a:ext cx="322486" cy="298803"/>
          </a:xfrm>
          <a:prstGeom prst="rect">
            <a:avLst/>
          </a:prstGeom>
          <a:noFill/>
          <a:ln>
            <a:noFill/>
          </a:ln>
        </p:spPr>
      </p:pic>
      <p:grpSp>
        <p:nvGrpSpPr>
          <p:cNvPr id="241" name="Google Shape;241;p3"/>
          <p:cNvGrpSpPr/>
          <p:nvPr/>
        </p:nvGrpSpPr>
        <p:grpSpPr>
          <a:xfrm>
            <a:off x="8371736" y="5466464"/>
            <a:ext cx="2224529" cy="472281"/>
            <a:chOff x="8371736" y="5466464"/>
            <a:chExt cx="2224529" cy="472281"/>
          </a:xfrm>
        </p:grpSpPr>
        <p:sp>
          <p:nvSpPr>
            <p:cNvPr id="242" name="Google Shape;242;p3"/>
            <p:cNvSpPr txBox="1"/>
            <p:nvPr/>
          </p:nvSpPr>
          <p:spPr>
            <a:xfrm>
              <a:off x="10351716" y="5466464"/>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l</a:t>
              </a:r>
              <a:endParaRPr sz="1400" b="0" i="0" u="none" strike="noStrike" cap="none">
                <a:solidFill>
                  <a:srgbClr val="000000"/>
                </a:solidFill>
                <a:latin typeface="Arial"/>
                <a:ea typeface="Arial"/>
                <a:cs typeface="Arial"/>
                <a:sym typeface="Arial"/>
              </a:endParaRPr>
            </a:p>
          </p:txBody>
        </p:sp>
        <p:sp>
          <p:nvSpPr>
            <p:cNvPr id="243" name="Google Shape;243;p3"/>
            <p:cNvSpPr txBox="1"/>
            <p:nvPr/>
          </p:nvSpPr>
          <p:spPr>
            <a:xfrm>
              <a:off x="10083420" y="5466464"/>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244" name="Google Shape;244;p3"/>
            <p:cNvSpPr txBox="1"/>
            <p:nvPr/>
          </p:nvSpPr>
          <p:spPr>
            <a:xfrm>
              <a:off x="9221187" y="5466464"/>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1400" b="0" i="0" u="none" strike="noStrike" cap="none">
                <a:solidFill>
                  <a:srgbClr val="000000"/>
                </a:solidFill>
                <a:latin typeface="Arial"/>
                <a:ea typeface="Arial"/>
                <a:cs typeface="Arial"/>
                <a:sym typeface="Arial"/>
              </a:endParaRPr>
            </a:p>
          </p:txBody>
        </p:sp>
        <p:sp>
          <p:nvSpPr>
            <p:cNvPr id="245" name="Google Shape;245;p3"/>
            <p:cNvSpPr txBox="1"/>
            <p:nvPr/>
          </p:nvSpPr>
          <p:spPr>
            <a:xfrm>
              <a:off x="9510908" y="5466464"/>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x</a:t>
              </a:r>
              <a:endParaRPr sz="2400" b="1" i="0" u="none" strike="noStrike" cap="none">
                <a:solidFill>
                  <a:srgbClr val="3D3C3C"/>
                </a:solidFill>
                <a:latin typeface="Century Gothic"/>
                <a:ea typeface="Century Gothic"/>
                <a:cs typeface="Century Gothic"/>
                <a:sym typeface="Century Gothic"/>
              </a:endParaRPr>
            </a:p>
          </p:txBody>
        </p:sp>
        <p:sp>
          <p:nvSpPr>
            <p:cNvPr id="246" name="Google Shape;246;p3"/>
            <p:cNvSpPr txBox="1"/>
            <p:nvPr/>
          </p:nvSpPr>
          <p:spPr>
            <a:xfrm>
              <a:off x="9762184" y="5466464"/>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u</a:t>
              </a:r>
              <a:endParaRPr sz="1400" b="0" i="0" u="none" strike="noStrike" cap="none">
                <a:solidFill>
                  <a:srgbClr val="000000"/>
                </a:solidFill>
                <a:latin typeface="Arial"/>
                <a:ea typeface="Arial"/>
                <a:cs typeface="Arial"/>
                <a:sym typeface="Arial"/>
              </a:endParaRPr>
            </a:p>
          </p:txBody>
        </p:sp>
        <p:sp>
          <p:nvSpPr>
            <p:cNvPr id="247" name="Google Shape;247;p3"/>
            <p:cNvSpPr txBox="1"/>
            <p:nvPr/>
          </p:nvSpPr>
          <p:spPr>
            <a:xfrm>
              <a:off x="8371736" y="5466464"/>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b</a:t>
              </a:r>
              <a:endParaRPr sz="1400" b="0" i="0" u="none" strike="noStrike" cap="none">
                <a:solidFill>
                  <a:srgbClr val="000000"/>
                </a:solidFill>
                <a:latin typeface="Arial"/>
                <a:ea typeface="Arial"/>
                <a:cs typeface="Arial"/>
                <a:sym typeface="Arial"/>
              </a:endParaRPr>
            </a:p>
          </p:txBody>
        </p:sp>
        <p:sp>
          <p:nvSpPr>
            <p:cNvPr id="248" name="Google Shape;248;p3"/>
            <p:cNvSpPr txBox="1"/>
            <p:nvPr/>
          </p:nvSpPr>
          <p:spPr>
            <a:xfrm>
              <a:off x="8617355" y="547708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i</a:t>
              </a:r>
              <a:endParaRPr sz="2400" b="1" i="0" u="none" strike="noStrike" cap="none">
                <a:solidFill>
                  <a:srgbClr val="3D3C3C"/>
                </a:solidFill>
                <a:latin typeface="Century Gothic"/>
                <a:ea typeface="Century Gothic"/>
                <a:cs typeface="Century Gothic"/>
                <a:sym typeface="Century Gothic"/>
              </a:endParaRPr>
            </a:p>
          </p:txBody>
        </p:sp>
        <p:sp>
          <p:nvSpPr>
            <p:cNvPr id="249" name="Google Shape;249;p3"/>
            <p:cNvSpPr txBox="1"/>
            <p:nvPr/>
          </p:nvSpPr>
          <p:spPr>
            <a:xfrm>
              <a:off x="8912733" y="5466464"/>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s</a:t>
              </a:r>
              <a:endParaRPr sz="1400" b="0" i="0" u="none" strike="noStrike" cap="none">
                <a:solidFill>
                  <a:srgbClr val="000000"/>
                </a:solidFill>
                <a:latin typeface="Arial"/>
                <a:ea typeface="Arial"/>
                <a:cs typeface="Arial"/>
                <a:sym typeface="Arial"/>
              </a:endParaRPr>
            </a:p>
          </p:txBody>
        </p:sp>
      </p:grpSp>
      <p:pic>
        <p:nvPicPr>
          <p:cNvPr id="250" name="Google Shape;250;p3" descr="Shape, arrow&#10;&#10;Description automatically generated"/>
          <p:cNvPicPr preferRelativeResize="0"/>
          <p:nvPr/>
        </p:nvPicPr>
        <p:blipFill rotWithShape="1">
          <a:blip r:embed="rId5">
            <a:alphaModFix/>
          </a:blip>
          <a:srcRect/>
          <a:stretch/>
        </p:blipFill>
        <p:spPr>
          <a:xfrm>
            <a:off x="1953174" y="4040206"/>
            <a:ext cx="322486" cy="298803"/>
          </a:xfrm>
          <a:prstGeom prst="rect">
            <a:avLst/>
          </a:prstGeom>
          <a:noFill/>
          <a:ln>
            <a:noFill/>
          </a:ln>
        </p:spPr>
      </p:pic>
      <p:grpSp>
        <p:nvGrpSpPr>
          <p:cNvPr id="251" name="Google Shape;251;p3"/>
          <p:cNvGrpSpPr/>
          <p:nvPr/>
        </p:nvGrpSpPr>
        <p:grpSpPr>
          <a:xfrm>
            <a:off x="5402532" y="5740497"/>
            <a:ext cx="2874294" cy="487730"/>
            <a:chOff x="5402532" y="5740497"/>
            <a:chExt cx="2874294" cy="487730"/>
          </a:xfrm>
        </p:grpSpPr>
        <p:grpSp>
          <p:nvGrpSpPr>
            <p:cNvPr id="252" name="Google Shape;252;p3"/>
            <p:cNvGrpSpPr/>
            <p:nvPr/>
          </p:nvGrpSpPr>
          <p:grpSpPr>
            <a:xfrm>
              <a:off x="5402532" y="5740497"/>
              <a:ext cx="2874294" cy="487730"/>
              <a:chOff x="7166480" y="4586410"/>
              <a:chExt cx="2874294" cy="487730"/>
            </a:xfrm>
          </p:grpSpPr>
          <p:sp>
            <p:nvSpPr>
              <p:cNvPr id="253" name="Google Shape;253;p3"/>
              <p:cNvSpPr txBox="1"/>
              <p:nvPr/>
            </p:nvSpPr>
            <p:spPr>
              <a:xfrm>
                <a:off x="9199185" y="4612475"/>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254" name="Google Shape;254;p3"/>
              <p:cNvSpPr txBox="1"/>
              <p:nvPr/>
            </p:nvSpPr>
            <p:spPr>
              <a:xfrm>
                <a:off x="9796225" y="4612475"/>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y</a:t>
                </a:r>
                <a:endParaRPr sz="1400" b="0" i="0" u="none" strike="noStrike" cap="none">
                  <a:solidFill>
                    <a:srgbClr val="000000"/>
                  </a:solidFill>
                  <a:latin typeface="Arial"/>
                  <a:ea typeface="Arial"/>
                  <a:cs typeface="Arial"/>
                  <a:sym typeface="Arial"/>
                </a:endParaRPr>
              </a:p>
            </p:txBody>
          </p:sp>
          <p:sp>
            <p:nvSpPr>
              <p:cNvPr id="255" name="Google Shape;255;p3"/>
              <p:cNvSpPr txBox="1"/>
              <p:nvPr/>
            </p:nvSpPr>
            <p:spPr>
              <a:xfrm>
                <a:off x="9527929" y="4612475"/>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r</a:t>
                </a:r>
                <a:endParaRPr sz="1400" b="0" i="0" u="none" strike="noStrike" cap="none">
                  <a:solidFill>
                    <a:srgbClr val="000000"/>
                  </a:solidFill>
                  <a:latin typeface="Arial"/>
                  <a:ea typeface="Arial"/>
                  <a:cs typeface="Arial"/>
                  <a:sym typeface="Arial"/>
                </a:endParaRPr>
              </a:p>
            </p:txBody>
          </p:sp>
          <p:sp>
            <p:nvSpPr>
              <p:cNvPr id="256" name="Google Shape;256;p3"/>
              <p:cNvSpPr txBox="1"/>
              <p:nvPr/>
            </p:nvSpPr>
            <p:spPr>
              <a:xfrm>
                <a:off x="7443685" y="458641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o</a:t>
                </a:r>
                <a:endParaRPr sz="2400" b="1" i="0" u="none" strike="noStrike" cap="none">
                  <a:solidFill>
                    <a:srgbClr val="3D3C3C"/>
                  </a:solidFill>
                  <a:latin typeface="Century Gothic"/>
                  <a:ea typeface="Century Gothic"/>
                  <a:cs typeface="Century Gothic"/>
                  <a:sym typeface="Century Gothic"/>
                </a:endParaRPr>
              </a:p>
            </p:txBody>
          </p:sp>
          <p:sp>
            <p:nvSpPr>
              <p:cNvPr id="257" name="Google Shape;257;p3"/>
              <p:cNvSpPr txBox="1"/>
              <p:nvPr/>
            </p:nvSpPr>
            <p:spPr>
              <a:xfrm>
                <a:off x="7733406" y="4586410"/>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258" name="Google Shape;258;p3"/>
              <p:cNvSpPr txBox="1"/>
              <p:nvPr/>
            </p:nvSpPr>
            <p:spPr>
              <a:xfrm>
                <a:off x="7166480" y="4586410"/>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259" name="Google Shape;259;p3"/>
              <p:cNvSpPr txBox="1"/>
              <p:nvPr/>
            </p:nvSpPr>
            <p:spPr>
              <a:xfrm>
                <a:off x="8611780" y="4612475"/>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i</a:t>
                </a:r>
                <a:endParaRPr sz="1400" b="0" i="0" u="none" strike="noStrike" cap="none">
                  <a:solidFill>
                    <a:srgbClr val="000000"/>
                  </a:solidFill>
                  <a:latin typeface="Arial"/>
                  <a:ea typeface="Arial"/>
                  <a:cs typeface="Arial"/>
                  <a:sym typeface="Arial"/>
                </a:endParaRPr>
              </a:p>
            </p:txBody>
          </p:sp>
          <p:sp>
            <p:nvSpPr>
              <p:cNvPr id="260" name="Google Shape;260;p3"/>
              <p:cNvSpPr txBox="1"/>
              <p:nvPr/>
            </p:nvSpPr>
            <p:spPr>
              <a:xfrm>
                <a:off x="8917627" y="4612475"/>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2400" b="1" i="0" u="none" strike="noStrike" cap="none">
                  <a:solidFill>
                    <a:srgbClr val="3D3C3C"/>
                  </a:solidFill>
                  <a:latin typeface="Century Gothic"/>
                  <a:ea typeface="Century Gothic"/>
                  <a:cs typeface="Century Gothic"/>
                  <a:sym typeface="Century Gothic"/>
                </a:endParaRPr>
              </a:p>
            </p:txBody>
          </p:sp>
          <p:sp>
            <p:nvSpPr>
              <p:cNvPr id="261" name="Google Shape;261;p3"/>
              <p:cNvSpPr txBox="1"/>
              <p:nvPr/>
            </p:nvSpPr>
            <p:spPr>
              <a:xfrm>
                <a:off x="8336582" y="4612475"/>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b</a:t>
                </a:r>
                <a:endParaRPr sz="1400" b="0" i="0" u="none" strike="noStrike" cap="none">
                  <a:solidFill>
                    <a:srgbClr val="000000"/>
                  </a:solidFill>
                  <a:latin typeface="Arial"/>
                  <a:ea typeface="Arial"/>
                  <a:cs typeface="Arial"/>
                  <a:sym typeface="Arial"/>
                </a:endParaRPr>
              </a:p>
            </p:txBody>
          </p:sp>
        </p:grpSp>
        <p:sp>
          <p:nvSpPr>
            <p:cNvPr id="262" name="Google Shape;262;p3"/>
            <p:cNvSpPr txBox="1"/>
            <p:nvPr/>
          </p:nvSpPr>
          <p:spPr>
            <a:xfrm>
              <a:off x="6251016" y="5740497"/>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grpSp>
      <p:grpSp>
        <p:nvGrpSpPr>
          <p:cNvPr id="263" name="Google Shape;263;p3"/>
          <p:cNvGrpSpPr/>
          <p:nvPr/>
        </p:nvGrpSpPr>
        <p:grpSpPr>
          <a:xfrm>
            <a:off x="9762183" y="496568"/>
            <a:ext cx="272113" cy="3665621"/>
            <a:chOff x="9762183" y="496568"/>
            <a:chExt cx="272113" cy="3665621"/>
          </a:xfrm>
        </p:grpSpPr>
        <p:sp>
          <p:nvSpPr>
            <p:cNvPr id="264" name="Google Shape;264;p3"/>
            <p:cNvSpPr txBox="1"/>
            <p:nvPr/>
          </p:nvSpPr>
          <p:spPr>
            <a:xfrm>
              <a:off x="9768736" y="496568"/>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u</a:t>
              </a:r>
              <a:endParaRPr sz="2400" b="1" i="0" u="none" strike="noStrike" cap="none">
                <a:solidFill>
                  <a:srgbClr val="3D3C3C"/>
                </a:solidFill>
                <a:latin typeface="Century Gothic"/>
                <a:ea typeface="Century Gothic"/>
                <a:cs typeface="Century Gothic"/>
                <a:sym typeface="Century Gothic"/>
              </a:endParaRPr>
            </a:p>
          </p:txBody>
        </p:sp>
        <p:sp>
          <p:nvSpPr>
            <p:cNvPr id="265" name="Google Shape;265;p3"/>
            <p:cNvSpPr txBox="1"/>
            <p:nvPr/>
          </p:nvSpPr>
          <p:spPr>
            <a:xfrm>
              <a:off x="9762183" y="79387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r</a:t>
              </a:r>
              <a:endParaRPr sz="1400" b="0" i="0" u="none" strike="noStrike" cap="none">
                <a:solidFill>
                  <a:srgbClr val="000000"/>
                </a:solidFill>
                <a:latin typeface="Arial"/>
                <a:ea typeface="Arial"/>
                <a:cs typeface="Arial"/>
                <a:sym typeface="Arial"/>
              </a:endParaRPr>
            </a:p>
          </p:txBody>
        </p:sp>
        <p:sp>
          <p:nvSpPr>
            <p:cNvPr id="266" name="Google Shape;266;p3"/>
            <p:cNvSpPr txBox="1"/>
            <p:nvPr/>
          </p:nvSpPr>
          <p:spPr>
            <a:xfrm>
              <a:off x="9789747" y="1077768"/>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o</a:t>
              </a:r>
              <a:endParaRPr sz="2400" b="1" i="0" u="none" strike="noStrike" cap="none">
                <a:solidFill>
                  <a:srgbClr val="3D3C3C"/>
                </a:solidFill>
                <a:latin typeface="Century Gothic"/>
                <a:ea typeface="Century Gothic"/>
                <a:cs typeface="Century Gothic"/>
                <a:sym typeface="Century Gothic"/>
              </a:endParaRPr>
            </a:p>
          </p:txBody>
        </p:sp>
        <p:sp>
          <p:nvSpPr>
            <p:cNvPr id="267" name="Google Shape;267;p3"/>
            <p:cNvSpPr txBox="1"/>
            <p:nvPr/>
          </p:nvSpPr>
          <p:spPr>
            <a:xfrm>
              <a:off x="9776212" y="1658081"/>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2400" b="1" i="0" u="none" strike="noStrike" cap="none">
                <a:solidFill>
                  <a:srgbClr val="3D3C3C"/>
                </a:solidFill>
                <a:latin typeface="Century Gothic"/>
                <a:ea typeface="Century Gothic"/>
                <a:cs typeface="Century Gothic"/>
                <a:sym typeface="Century Gothic"/>
              </a:endParaRPr>
            </a:p>
          </p:txBody>
        </p:sp>
        <p:sp>
          <p:nvSpPr>
            <p:cNvPr id="268" name="Google Shape;268;p3"/>
            <p:cNvSpPr txBox="1"/>
            <p:nvPr/>
          </p:nvSpPr>
          <p:spPr>
            <a:xfrm>
              <a:off x="9768736" y="2230556"/>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269" name="Google Shape;269;p3"/>
            <p:cNvSpPr txBox="1"/>
            <p:nvPr/>
          </p:nvSpPr>
          <p:spPr>
            <a:xfrm>
              <a:off x="9779768" y="280932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u</a:t>
              </a:r>
              <a:endParaRPr sz="2400" b="1" i="0" u="none" strike="noStrike" cap="none">
                <a:solidFill>
                  <a:srgbClr val="3D3C3C"/>
                </a:solidFill>
                <a:latin typeface="Century Gothic"/>
                <a:ea typeface="Century Gothic"/>
                <a:cs typeface="Century Gothic"/>
                <a:sym typeface="Century Gothic"/>
              </a:endParaRPr>
            </a:p>
          </p:txBody>
        </p:sp>
        <p:sp>
          <p:nvSpPr>
            <p:cNvPr id="270" name="Google Shape;270;p3"/>
            <p:cNvSpPr txBox="1"/>
            <p:nvPr/>
          </p:nvSpPr>
          <p:spPr>
            <a:xfrm>
              <a:off x="9768519" y="3431182"/>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i</a:t>
              </a:r>
              <a:endParaRPr sz="1400" b="0" i="0" u="none" strike="noStrike" cap="none">
                <a:solidFill>
                  <a:srgbClr val="000000"/>
                </a:solidFill>
                <a:latin typeface="Arial"/>
                <a:ea typeface="Arial"/>
                <a:cs typeface="Arial"/>
                <a:sym typeface="Arial"/>
              </a:endParaRPr>
            </a:p>
          </p:txBody>
        </p:sp>
        <p:sp>
          <p:nvSpPr>
            <p:cNvPr id="271" name="Google Shape;271;p3"/>
            <p:cNvSpPr txBox="1"/>
            <p:nvPr/>
          </p:nvSpPr>
          <p:spPr>
            <a:xfrm>
              <a:off x="9771814" y="3700524"/>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o</a:t>
              </a:r>
              <a:endParaRPr sz="2400" b="1" i="0" u="none" strike="noStrike" cap="none">
                <a:solidFill>
                  <a:srgbClr val="3D3C3C"/>
                </a:solidFill>
                <a:latin typeface="Century Gothic"/>
                <a:ea typeface="Century Gothic"/>
                <a:cs typeface="Century Gothic"/>
                <a:sym typeface="Century Gothic"/>
              </a:endParaRPr>
            </a:p>
          </p:txBody>
        </p:sp>
      </p:grpSp>
      <p:pic>
        <p:nvPicPr>
          <p:cNvPr id="272" name="Google Shape;272;p3" descr="Shape, arrow&#10;&#10;Description automatically generated"/>
          <p:cNvPicPr preferRelativeResize="0"/>
          <p:nvPr/>
        </p:nvPicPr>
        <p:blipFill rotWithShape="1">
          <a:blip r:embed="rId5">
            <a:alphaModFix/>
          </a:blip>
          <a:srcRect/>
          <a:stretch/>
        </p:blipFill>
        <p:spPr>
          <a:xfrm>
            <a:off x="4962778" y="3853500"/>
            <a:ext cx="322486" cy="298803"/>
          </a:xfrm>
          <a:prstGeom prst="rect">
            <a:avLst/>
          </a:prstGeom>
          <a:noFill/>
          <a:ln>
            <a:noFill/>
          </a:ln>
        </p:spPr>
      </p:pic>
      <p:pic>
        <p:nvPicPr>
          <p:cNvPr id="273" name="Google Shape;273;p3" descr="Shape, arrow&#10;&#10;Description automatically generated"/>
          <p:cNvPicPr preferRelativeResize="0"/>
          <p:nvPr/>
        </p:nvPicPr>
        <p:blipFill rotWithShape="1">
          <a:blip r:embed="rId5">
            <a:alphaModFix/>
          </a:blip>
          <a:srcRect/>
          <a:stretch/>
        </p:blipFill>
        <p:spPr>
          <a:xfrm>
            <a:off x="3687611" y="4162189"/>
            <a:ext cx="322486" cy="298803"/>
          </a:xfrm>
          <a:prstGeom prst="rect">
            <a:avLst/>
          </a:prstGeom>
          <a:noFill/>
          <a:ln>
            <a:noFill/>
          </a:ln>
        </p:spPr>
      </p:pic>
      <p:grpSp>
        <p:nvGrpSpPr>
          <p:cNvPr id="274" name="Google Shape;274;p3"/>
          <p:cNvGrpSpPr/>
          <p:nvPr/>
        </p:nvGrpSpPr>
        <p:grpSpPr>
          <a:xfrm>
            <a:off x="6555821" y="488113"/>
            <a:ext cx="256097" cy="1622292"/>
            <a:chOff x="6555821" y="488113"/>
            <a:chExt cx="256097" cy="1622292"/>
          </a:xfrm>
        </p:grpSpPr>
        <p:sp>
          <p:nvSpPr>
            <p:cNvPr id="275" name="Google Shape;275;p3"/>
            <p:cNvSpPr txBox="1"/>
            <p:nvPr/>
          </p:nvSpPr>
          <p:spPr>
            <a:xfrm>
              <a:off x="6567369" y="488113"/>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t</a:t>
              </a:r>
              <a:endParaRPr sz="2400" b="1" i="0" u="none" strike="noStrike" cap="none">
                <a:solidFill>
                  <a:srgbClr val="3D3C3C"/>
                </a:solidFill>
                <a:latin typeface="Century Gothic"/>
                <a:ea typeface="Century Gothic"/>
                <a:cs typeface="Century Gothic"/>
                <a:sym typeface="Century Gothic"/>
              </a:endParaRPr>
            </a:p>
          </p:txBody>
        </p:sp>
        <p:grpSp>
          <p:nvGrpSpPr>
            <p:cNvPr id="276" name="Google Shape;276;p3"/>
            <p:cNvGrpSpPr/>
            <p:nvPr/>
          </p:nvGrpSpPr>
          <p:grpSpPr>
            <a:xfrm>
              <a:off x="6555821" y="793869"/>
              <a:ext cx="249017" cy="1316536"/>
              <a:chOff x="6555821" y="793869"/>
              <a:chExt cx="249017" cy="1316536"/>
            </a:xfrm>
          </p:grpSpPr>
          <p:sp>
            <p:nvSpPr>
              <p:cNvPr id="277" name="Google Shape;277;p3"/>
              <p:cNvSpPr txBox="1"/>
              <p:nvPr/>
            </p:nvSpPr>
            <p:spPr>
              <a:xfrm>
                <a:off x="6560289" y="793869"/>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o</a:t>
                </a:r>
                <a:endParaRPr sz="2400" b="1" i="0" u="none" strike="noStrike" cap="none">
                  <a:solidFill>
                    <a:srgbClr val="3D3C3C"/>
                  </a:solidFill>
                  <a:latin typeface="Century Gothic"/>
                  <a:ea typeface="Century Gothic"/>
                  <a:cs typeface="Century Gothic"/>
                  <a:sym typeface="Century Gothic"/>
                </a:endParaRPr>
              </a:p>
            </p:txBody>
          </p:sp>
          <p:sp>
            <p:nvSpPr>
              <p:cNvPr id="278" name="Google Shape;278;p3"/>
              <p:cNvSpPr txBox="1"/>
              <p:nvPr/>
            </p:nvSpPr>
            <p:spPr>
              <a:xfrm>
                <a:off x="6555821" y="164874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w</a:t>
                </a:r>
                <a:endParaRPr sz="2400" b="1" i="0" u="none" strike="noStrike" cap="none">
                  <a:solidFill>
                    <a:srgbClr val="3D3C3C"/>
                  </a:solidFill>
                  <a:latin typeface="Century Gothic"/>
                  <a:ea typeface="Century Gothic"/>
                  <a:cs typeface="Century Gothic"/>
                  <a:sym typeface="Century Gothic"/>
                </a:endParaRPr>
              </a:p>
            </p:txBody>
          </p:sp>
        </p:grpSp>
      </p:grpSp>
      <p:pic>
        <p:nvPicPr>
          <p:cNvPr id="279" name="Google Shape;279;p3" descr="Shape, arrow&#10;&#10;Description automatically generated"/>
          <p:cNvPicPr preferRelativeResize="0"/>
          <p:nvPr/>
        </p:nvPicPr>
        <p:blipFill rotWithShape="1">
          <a:blip r:embed="rId5">
            <a:alphaModFix/>
          </a:blip>
          <a:srcRect/>
          <a:stretch/>
        </p:blipFill>
        <p:spPr>
          <a:xfrm>
            <a:off x="3652675" y="4460992"/>
            <a:ext cx="322486" cy="298803"/>
          </a:xfrm>
          <a:prstGeom prst="rect">
            <a:avLst/>
          </a:prstGeom>
          <a:noFill/>
          <a:ln>
            <a:noFill/>
          </a:ln>
        </p:spPr>
      </p:pic>
      <p:grpSp>
        <p:nvGrpSpPr>
          <p:cNvPr id="280" name="Google Shape;280;p3"/>
          <p:cNvGrpSpPr/>
          <p:nvPr/>
        </p:nvGrpSpPr>
        <p:grpSpPr>
          <a:xfrm>
            <a:off x="10935430" y="793869"/>
            <a:ext cx="262350" cy="2210942"/>
            <a:chOff x="10935796" y="793868"/>
            <a:chExt cx="262350" cy="2210942"/>
          </a:xfrm>
        </p:grpSpPr>
        <p:sp>
          <p:nvSpPr>
            <p:cNvPr id="281" name="Google Shape;281;p3"/>
            <p:cNvSpPr txBox="1"/>
            <p:nvPr/>
          </p:nvSpPr>
          <p:spPr>
            <a:xfrm>
              <a:off x="10935796" y="1989163"/>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i</a:t>
              </a:r>
              <a:endParaRPr sz="1400" b="0" i="0" u="none" strike="noStrike" cap="none">
                <a:solidFill>
                  <a:srgbClr val="000000"/>
                </a:solidFill>
                <a:latin typeface="Arial"/>
                <a:ea typeface="Arial"/>
                <a:cs typeface="Arial"/>
                <a:sym typeface="Arial"/>
              </a:endParaRPr>
            </a:p>
          </p:txBody>
        </p:sp>
        <p:grpSp>
          <p:nvGrpSpPr>
            <p:cNvPr id="282" name="Google Shape;282;p3"/>
            <p:cNvGrpSpPr/>
            <p:nvPr/>
          </p:nvGrpSpPr>
          <p:grpSpPr>
            <a:xfrm>
              <a:off x="10946948" y="793868"/>
              <a:ext cx="251198" cy="2210942"/>
              <a:chOff x="10946948" y="793868"/>
              <a:chExt cx="251198" cy="2210942"/>
            </a:xfrm>
          </p:grpSpPr>
          <p:sp>
            <p:nvSpPr>
              <p:cNvPr id="283" name="Google Shape;283;p3"/>
              <p:cNvSpPr txBox="1"/>
              <p:nvPr/>
            </p:nvSpPr>
            <p:spPr>
              <a:xfrm>
                <a:off x="10947738" y="1092702"/>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2400" b="1" i="0" u="none" strike="noStrike" cap="none">
                  <a:solidFill>
                    <a:srgbClr val="3D3C3C"/>
                  </a:solidFill>
                  <a:latin typeface="Century Gothic"/>
                  <a:ea typeface="Century Gothic"/>
                  <a:cs typeface="Century Gothic"/>
                  <a:sym typeface="Century Gothic"/>
                </a:endParaRPr>
              </a:p>
            </p:txBody>
          </p:sp>
          <p:sp>
            <p:nvSpPr>
              <p:cNvPr id="284" name="Google Shape;284;p3"/>
              <p:cNvSpPr txBox="1"/>
              <p:nvPr/>
            </p:nvSpPr>
            <p:spPr>
              <a:xfrm>
                <a:off x="10947738" y="793868"/>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l</a:t>
                </a:r>
                <a:endParaRPr sz="1400" b="0" i="0" u="none" strike="noStrike" cap="none">
                  <a:solidFill>
                    <a:srgbClr val="000000"/>
                  </a:solidFill>
                  <a:latin typeface="Arial"/>
                  <a:ea typeface="Arial"/>
                  <a:cs typeface="Arial"/>
                  <a:sym typeface="Arial"/>
                </a:endParaRPr>
              </a:p>
            </p:txBody>
          </p:sp>
          <p:sp>
            <p:nvSpPr>
              <p:cNvPr id="285" name="Google Shape;285;p3"/>
              <p:cNvSpPr txBox="1"/>
              <p:nvPr/>
            </p:nvSpPr>
            <p:spPr>
              <a:xfrm>
                <a:off x="10947737" y="2249776"/>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286" name="Google Shape;286;p3"/>
              <p:cNvSpPr txBox="1"/>
              <p:nvPr/>
            </p:nvSpPr>
            <p:spPr>
              <a:xfrm>
                <a:off x="10946948" y="2543186"/>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dirty="0">
                    <a:solidFill>
                      <a:srgbClr val="3D3C3C"/>
                    </a:solidFill>
                    <a:latin typeface="Century Gothic"/>
                    <a:ea typeface="Century Gothic"/>
                    <a:cs typeface="Century Gothic"/>
                    <a:sym typeface="Century Gothic"/>
                  </a:rPr>
                  <a:t>n</a:t>
                </a:r>
                <a:endParaRPr sz="1400" b="0" i="0" u="none" strike="noStrike" cap="none" dirty="0">
                  <a:solidFill>
                    <a:srgbClr val="000000"/>
                  </a:solidFill>
                  <a:latin typeface="Arial"/>
                  <a:ea typeface="Arial"/>
                  <a:cs typeface="Arial"/>
                  <a:sym typeface="Arial"/>
                </a:endParaRPr>
              </a:p>
            </p:txBody>
          </p:sp>
          <p:sp>
            <p:nvSpPr>
              <p:cNvPr id="287" name="Google Shape;287;p3"/>
              <p:cNvSpPr txBox="1"/>
              <p:nvPr/>
            </p:nvSpPr>
            <p:spPr>
              <a:xfrm>
                <a:off x="10953597" y="1690329"/>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b</a:t>
                </a:r>
                <a:endParaRPr sz="1400" b="0" i="0" u="none" strike="noStrike" cap="none">
                  <a:solidFill>
                    <a:srgbClr val="000000"/>
                  </a:solidFill>
                  <a:latin typeface="Arial"/>
                  <a:ea typeface="Arial"/>
                  <a:cs typeface="Arial"/>
                  <a:sym typeface="Arial"/>
                </a:endParaRPr>
              </a:p>
            </p:txBody>
          </p:sp>
        </p:grpSp>
      </p:grpSp>
      <p:pic>
        <p:nvPicPr>
          <p:cNvPr id="288" name="Google Shape;288;p3" descr="Shape, arrow&#10;&#10;Description automatically generated"/>
          <p:cNvPicPr preferRelativeResize="0"/>
          <p:nvPr/>
        </p:nvPicPr>
        <p:blipFill rotWithShape="1">
          <a:blip r:embed="rId5">
            <a:alphaModFix/>
          </a:blip>
          <a:srcRect/>
          <a:stretch/>
        </p:blipFill>
        <p:spPr>
          <a:xfrm>
            <a:off x="4585576" y="4749231"/>
            <a:ext cx="322486" cy="298803"/>
          </a:xfrm>
          <a:prstGeom prst="rect">
            <a:avLst/>
          </a:prstGeom>
          <a:noFill/>
          <a:ln>
            <a:noFill/>
          </a:ln>
        </p:spPr>
      </p:pic>
      <p:grpSp>
        <p:nvGrpSpPr>
          <p:cNvPr id="289" name="Google Shape;289;p3"/>
          <p:cNvGrpSpPr/>
          <p:nvPr/>
        </p:nvGrpSpPr>
        <p:grpSpPr>
          <a:xfrm>
            <a:off x="7724036" y="2252150"/>
            <a:ext cx="259668" cy="2491680"/>
            <a:chOff x="7724036" y="2252150"/>
            <a:chExt cx="259668" cy="2491680"/>
          </a:xfrm>
        </p:grpSpPr>
        <p:sp>
          <p:nvSpPr>
            <p:cNvPr id="290" name="Google Shape;290;p3"/>
            <p:cNvSpPr txBox="1"/>
            <p:nvPr/>
          </p:nvSpPr>
          <p:spPr>
            <a:xfrm>
              <a:off x="7731764" y="225215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2400" b="1" i="0" u="none" strike="noStrike" cap="none">
                <a:solidFill>
                  <a:srgbClr val="3D3C3C"/>
                </a:solidFill>
                <a:latin typeface="Century Gothic"/>
                <a:ea typeface="Century Gothic"/>
                <a:cs typeface="Century Gothic"/>
                <a:sym typeface="Century Gothic"/>
              </a:endParaRPr>
            </a:p>
          </p:txBody>
        </p:sp>
        <p:sp>
          <p:nvSpPr>
            <p:cNvPr id="291" name="Google Shape;291;p3"/>
            <p:cNvSpPr txBox="1"/>
            <p:nvPr/>
          </p:nvSpPr>
          <p:spPr>
            <a:xfrm>
              <a:off x="7724036" y="283479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m</a:t>
              </a:r>
              <a:endParaRPr sz="1400" b="0" i="0" u="none" strike="noStrike" cap="none">
                <a:solidFill>
                  <a:srgbClr val="000000"/>
                </a:solidFill>
                <a:latin typeface="Arial"/>
                <a:ea typeface="Arial"/>
                <a:cs typeface="Arial"/>
                <a:sym typeface="Arial"/>
              </a:endParaRPr>
            </a:p>
          </p:txBody>
        </p:sp>
        <p:sp>
          <p:nvSpPr>
            <p:cNvPr id="292" name="Google Shape;292;p3"/>
            <p:cNvSpPr txBox="1"/>
            <p:nvPr/>
          </p:nvSpPr>
          <p:spPr>
            <a:xfrm>
              <a:off x="7739155" y="3414014"/>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293" name="Google Shape;293;p3"/>
            <p:cNvSpPr txBox="1"/>
            <p:nvPr/>
          </p:nvSpPr>
          <p:spPr>
            <a:xfrm>
              <a:off x="7738451" y="4282206"/>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grpSp>
      <p:pic>
        <p:nvPicPr>
          <p:cNvPr id="294" name="Google Shape;294;p3" descr="Shape, arrow&#10;&#10;Description automatically generated"/>
          <p:cNvPicPr preferRelativeResize="0"/>
          <p:nvPr/>
        </p:nvPicPr>
        <p:blipFill rotWithShape="1">
          <a:blip r:embed="rId5">
            <a:alphaModFix/>
          </a:blip>
          <a:srcRect/>
          <a:stretch/>
        </p:blipFill>
        <p:spPr>
          <a:xfrm>
            <a:off x="4497943" y="5068446"/>
            <a:ext cx="322486" cy="298803"/>
          </a:xfrm>
          <a:prstGeom prst="rect">
            <a:avLst/>
          </a:prstGeom>
          <a:noFill/>
          <a:ln>
            <a:noFill/>
          </a:ln>
        </p:spPr>
      </p:pic>
      <p:grpSp>
        <p:nvGrpSpPr>
          <p:cNvPr id="295" name="Google Shape;295;p3"/>
          <p:cNvGrpSpPr/>
          <p:nvPr/>
        </p:nvGrpSpPr>
        <p:grpSpPr>
          <a:xfrm>
            <a:off x="5952893" y="2284591"/>
            <a:ext cx="272973" cy="3795753"/>
            <a:chOff x="5952893" y="2284591"/>
            <a:chExt cx="272973" cy="3795753"/>
          </a:xfrm>
        </p:grpSpPr>
        <p:grpSp>
          <p:nvGrpSpPr>
            <p:cNvPr id="296" name="Google Shape;296;p3"/>
            <p:cNvGrpSpPr/>
            <p:nvPr/>
          </p:nvGrpSpPr>
          <p:grpSpPr>
            <a:xfrm>
              <a:off x="5952893" y="2284591"/>
              <a:ext cx="272973" cy="3795753"/>
              <a:chOff x="5952893" y="2284591"/>
              <a:chExt cx="272973" cy="3795753"/>
            </a:xfrm>
          </p:grpSpPr>
          <p:sp>
            <p:nvSpPr>
              <p:cNvPr id="297" name="Google Shape;297;p3"/>
              <p:cNvSpPr txBox="1"/>
              <p:nvPr/>
            </p:nvSpPr>
            <p:spPr>
              <a:xfrm>
                <a:off x="5981317" y="2284591"/>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G</a:t>
                </a:r>
                <a:endParaRPr sz="1400" b="0" i="0" u="none" strike="noStrike" cap="none">
                  <a:solidFill>
                    <a:srgbClr val="000000"/>
                  </a:solidFill>
                  <a:latin typeface="Arial"/>
                  <a:ea typeface="Arial"/>
                  <a:cs typeface="Arial"/>
                  <a:sym typeface="Arial"/>
                </a:endParaRPr>
              </a:p>
            </p:txBody>
          </p:sp>
          <p:sp>
            <p:nvSpPr>
              <p:cNvPr id="298" name="Google Shape;298;p3"/>
              <p:cNvSpPr txBox="1"/>
              <p:nvPr/>
            </p:nvSpPr>
            <p:spPr>
              <a:xfrm>
                <a:off x="5954721" y="253832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r</a:t>
                </a:r>
                <a:endParaRPr sz="1400" b="0" i="0" u="none" strike="noStrike" cap="none">
                  <a:solidFill>
                    <a:srgbClr val="000000"/>
                  </a:solidFill>
                  <a:latin typeface="Arial"/>
                  <a:ea typeface="Arial"/>
                  <a:cs typeface="Arial"/>
                  <a:sym typeface="Arial"/>
                </a:endParaRPr>
              </a:p>
            </p:txBody>
          </p:sp>
          <p:sp>
            <p:nvSpPr>
              <p:cNvPr id="299" name="Google Shape;299;p3"/>
              <p:cNvSpPr txBox="1"/>
              <p:nvPr/>
            </p:nvSpPr>
            <p:spPr>
              <a:xfrm>
                <a:off x="5952893" y="2811466"/>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2400" b="1" i="0" u="none" strike="noStrike" cap="none">
                  <a:solidFill>
                    <a:srgbClr val="3D3C3C"/>
                  </a:solidFill>
                  <a:latin typeface="Century Gothic"/>
                  <a:ea typeface="Century Gothic"/>
                  <a:cs typeface="Century Gothic"/>
                  <a:sym typeface="Century Gothic"/>
                </a:endParaRPr>
              </a:p>
            </p:txBody>
          </p:sp>
          <p:sp>
            <p:nvSpPr>
              <p:cNvPr id="300" name="Google Shape;300;p3"/>
              <p:cNvSpPr txBox="1"/>
              <p:nvPr/>
            </p:nvSpPr>
            <p:spPr>
              <a:xfrm>
                <a:off x="5958359" y="343320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t</a:t>
                </a:r>
                <a:endParaRPr sz="1400" b="0" i="0" u="none" strike="noStrike" cap="none">
                  <a:solidFill>
                    <a:srgbClr val="000000"/>
                  </a:solidFill>
                  <a:latin typeface="Arial"/>
                  <a:ea typeface="Arial"/>
                  <a:cs typeface="Arial"/>
                  <a:sym typeface="Arial"/>
                </a:endParaRPr>
              </a:p>
            </p:txBody>
          </p:sp>
          <p:grpSp>
            <p:nvGrpSpPr>
              <p:cNvPr id="301" name="Google Shape;301;p3"/>
              <p:cNvGrpSpPr/>
              <p:nvPr/>
            </p:nvGrpSpPr>
            <p:grpSpPr>
              <a:xfrm>
                <a:off x="5961335" y="4023290"/>
                <a:ext cx="257925" cy="2057054"/>
                <a:chOff x="10946948" y="793868"/>
                <a:chExt cx="257925" cy="2057054"/>
              </a:xfrm>
            </p:grpSpPr>
            <p:sp>
              <p:nvSpPr>
                <p:cNvPr id="302" name="Google Shape;302;p3"/>
                <p:cNvSpPr txBox="1"/>
                <p:nvPr/>
              </p:nvSpPr>
              <p:spPr>
                <a:xfrm>
                  <a:off x="10960324" y="1920985"/>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grpSp>
              <p:nvGrpSpPr>
                <p:cNvPr id="303" name="Google Shape;303;p3"/>
                <p:cNvGrpSpPr/>
                <p:nvPr/>
              </p:nvGrpSpPr>
              <p:grpSpPr>
                <a:xfrm>
                  <a:off x="10946948" y="793868"/>
                  <a:ext cx="251198" cy="2057054"/>
                  <a:chOff x="10946948" y="793868"/>
                  <a:chExt cx="251198" cy="2057054"/>
                </a:xfrm>
              </p:grpSpPr>
              <p:sp>
                <p:nvSpPr>
                  <p:cNvPr id="304" name="Google Shape;304;p3"/>
                  <p:cNvSpPr txBox="1"/>
                  <p:nvPr/>
                </p:nvSpPr>
                <p:spPr>
                  <a:xfrm>
                    <a:off x="10947738" y="1092702"/>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r</a:t>
                    </a:r>
                    <a:endParaRPr sz="2400" b="1" i="0" u="none" strike="noStrike" cap="none">
                      <a:solidFill>
                        <a:srgbClr val="3D3C3C"/>
                      </a:solidFill>
                      <a:latin typeface="Century Gothic"/>
                      <a:ea typeface="Century Gothic"/>
                      <a:cs typeface="Century Gothic"/>
                      <a:sym typeface="Century Gothic"/>
                    </a:endParaRPr>
                  </a:p>
                </p:txBody>
              </p:sp>
              <p:sp>
                <p:nvSpPr>
                  <p:cNvPr id="305" name="Google Shape;305;p3"/>
                  <p:cNvSpPr txBox="1"/>
                  <p:nvPr/>
                </p:nvSpPr>
                <p:spPr>
                  <a:xfrm>
                    <a:off x="10947738" y="793868"/>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B</a:t>
                    </a:r>
                    <a:endParaRPr sz="1400" b="0" i="0" u="none" strike="noStrike" cap="none">
                      <a:solidFill>
                        <a:srgbClr val="000000"/>
                      </a:solidFill>
                      <a:latin typeface="Arial"/>
                      <a:ea typeface="Arial"/>
                      <a:cs typeface="Arial"/>
                      <a:sym typeface="Arial"/>
                    </a:endParaRPr>
                  </a:p>
                </p:txBody>
              </p:sp>
              <p:sp>
                <p:nvSpPr>
                  <p:cNvPr id="306" name="Google Shape;306;p3"/>
                  <p:cNvSpPr txBox="1"/>
                  <p:nvPr/>
                </p:nvSpPr>
                <p:spPr>
                  <a:xfrm>
                    <a:off x="10947737" y="2249776"/>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i</a:t>
                    </a:r>
                    <a:endParaRPr sz="1400" b="0" i="0" u="none" strike="noStrike" cap="none">
                      <a:solidFill>
                        <a:srgbClr val="000000"/>
                      </a:solidFill>
                      <a:latin typeface="Arial"/>
                      <a:ea typeface="Arial"/>
                      <a:cs typeface="Arial"/>
                      <a:sym typeface="Arial"/>
                    </a:endParaRPr>
                  </a:p>
                </p:txBody>
              </p:sp>
              <p:sp>
                <p:nvSpPr>
                  <p:cNvPr id="307" name="Google Shape;307;p3"/>
                  <p:cNvSpPr txBox="1"/>
                  <p:nvPr/>
                </p:nvSpPr>
                <p:spPr>
                  <a:xfrm>
                    <a:off x="10946948" y="2543186"/>
                    <a:ext cx="244549"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endParaRPr sz="1400" b="0" i="0" u="none" strike="noStrike" cap="none">
                      <a:solidFill>
                        <a:srgbClr val="000000"/>
                      </a:solidFill>
                      <a:latin typeface="Arial"/>
                      <a:ea typeface="Arial"/>
                      <a:cs typeface="Arial"/>
                      <a:sym typeface="Arial"/>
                    </a:endParaRPr>
                  </a:p>
                </p:txBody>
              </p:sp>
              <p:sp>
                <p:nvSpPr>
                  <p:cNvPr id="308" name="Google Shape;308;p3"/>
                  <p:cNvSpPr txBox="1"/>
                  <p:nvPr/>
                </p:nvSpPr>
                <p:spPr>
                  <a:xfrm>
                    <a:off x="10953597" y="1690329"/>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t</a:t>
                    </a:r>
                    <a:endParaRPr sz="1400" b="0" i="0" u="none" strike="noStrike" cap="none">
                      <a:solidFill>
                        <a:srgbClr val="000000"/>
                      </a:solidFill>
                      <a:latin typeface="Arial"/>
                      <a:ea typeface="Arial"/>
                      <a:cs typeface="Arial"/>
                      <a:sym typeface="Arial"/>
                    </a:endParaRPr>
                  </a:p>
                </p:txBody>
              </p:sp>
            </p:grpSp>
          </p:grpSp>
        </p:grpSp>
        <p:sp>
          <p:nvSpPr>
            <p:cNvPr id="309" name="Google Shape;309;p3"/>
            <p:cNvSpPr txBox="1"/>
            <p:nvPr/>
          </p:nvSpPr>
          <p:spPr>
            <a:xfrm>
              <a:off x="5959492" y="4606822"/>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i</a:t>
              </a:r>
              <a:endParaRPr sz="1400" b="0" i="0" u="none" strike="noStrike" cap="none">
                <a:solidFill>
                  <a:srgbClr val="000000"/>
                </a:solidFill>
                <a:latin typeface="Arial"/>
                <a:ea typeface="Arial"/>
                <a:cs typeface="Arial"/>
                <a:sym typeface="Arial"/>
              </a:endParaRPr>
            </a:p>
          </p:txBody>
        </p:sp>
      </p:grpSp>
      <p:pic>
        <p:nvPicPr>
          <p:cNvPr id="310" name="Google Shape;310;p3" descr="Shape, arrow&#10;&#10;Description automatically generated"/>
          <p:cNvPicPr preferRelativeResize="0"/>
          <p:nvPr/>
        </p:nvPicPr>
        <p:blipFill rotWithShape="1">
          <a:blip r:embed="rId5">
            <a:alphaModFix/>
          </a:blip>
          <a:srcRect/>
          <a:stretch/>
        </p:blipFill>
        <p:spPr>
          <a:xfrm>
            <a:off x="4552235" y="5363321"/>
            <a:ext cx="322486" cy="298803"/>
          </a:xfrm>
          <a:prstGeom prst="rect">
            <a:avLst/>
          </a:prstGeom>
          <a:noFill/>
          <a:ln>
            <a:noFill/>
          </a:ln>
        </p:spPr>
      </p:pic>
      <p:grpSp>
        <p:nvGrpSpPr>
          <p:cNvPr id="311" name="Google Shape;311;p3"/>
          <p:cNvGrpSpPr/>
          <p:nvPr/>
        </p:nvGrpSpPr>
        <p:grpSpPr>
          <a:xfrm>
            <a:off x="10346918" y="2258985"/>
            <a:ext cx="274557" cy="3362723"/>
            <a:chOff x="10346918" y="2258985"/>
            <a:chExt cx="274557" cy="3362723"/>
          </a:xfrm>
        </p:grpSpPr>
        <p:sp>
          <p:nvSpPr>
            <p:cNvPr id="312" name="Google Shape;312;p3"/>
            <p:cNvSpPr txBox="1"/>
            <p:nvPr/>
          </p:nvSpPr>
          <p:spPr>
            <a:xfrm>
              <a:off x="10346918" y="5160084"/>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313" name="Google Shape;313;p3"/>
            <p:cNvSpPr txBox="1"/>
            <p:nvPr/>
          </p:nvSpPr>
          <p:spPr>
            <a:xfrm>
              <a:off x="10365357" y="4261292"/>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1400" b="0" i="0" u="none" strike="noStrike" cap="none">
                <a:solidFill>
                  <a:srgbClr val="000000"/>
                </a:solidFill>
                <a:latin typeface="Arial"/>
                <a:ea typeface="Arial"/>
                <a:cs typeface="Arial"/>
                <a:sym typeface="Arial"/>
              </a:endParaRPr>
            </a:p>
          </p:txBody>
        </p:sp>
        <p:sp>
          <p:nvSpPr>
            <p:cNvPr id="314" name="Google Shape;314;p3"/>
            <p:cNvSpPr txBox="1"/>
            <p:nvPr/>
          </p:nvSpPr>
          <p:spPr>
            <a:xfrm>
              <a:off x="10351716" y="4552956"/>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x</a:t>
              </a:r>
              <a:endParaRPr sz="2400" b="1" i="0" u="none" strike="noStrike" cap="none">
                <a:solidFill>
                  <a:srgbClr val="3D3C3C"/>
                </a:solidFill>
                <a:latin typeface="Century Gothic"/>
                <a:ea typeface="Century Gothic"/>
                <a:cs typeface="Century Gothic"/>
                <a:sym typeface="Century Gothic"/>
              </a:endParaRPr>
            </a:p>
          </p:txBody>
        </p:sp>
        <p:sp>
          <p:nvSpPr>
            <p:cNvPr id="315" name="Google Shape;315;p3"/>
            <p:cNvSpPr txBox="1"/>
            <p:nvPr/>
          </p:nvSpPr>
          <p:spPr>
            <a:xfrm>
              <a:off x="10352778" y="4860902"/>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u</a:t>
              </a:r>
              <a:endParaRPr sz="1400" b="0" i="0" u="none" strike="noStrike" cap="none">
                <a:solidFill>
                  <a:srgbClr val="000000"/>
                </a:solidFill>
                <a:latin typeface="Arial"/>
                <a:ea typeface="Arial"/>
                <a:cs typeface="Arial"/>
                <a:sym typeface="Arial"/>
              </a:endParaRPr>
            </a:p>
          </p:txBody>
        </p:sp>
        <p:sp>
          <p:nvSpPr>
            <p:cNvPr id="316" name="Google Shape;316;p3"/>
            <p:cNvSpPr txBox="1"/>
            <p:nvPr/>
          </p:nvSpPr>
          <p:spPr>
            <a:xfrm>
              <a:off x="10361437" y="3109858"/>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1400" b="0" i="0" u="none" strike="noStrike" cap="none">
                <a:solidFill>
                  <a:srgbClr val="000000"/>
                </a:solidFill>
                <a:latin typeface="Arial"/>
                <a:ea typeface="Arial"/>
                <a:cs typeface="Arial"/>
                <a:sym typeface="Arial"/>
              </a:endParaRPr>
            </a:p>
          </p:txBody>
        </p:sp>
        <p:sp>
          <p:nvSpPr>
            <p:cNvPr id="317" name="Google Shape;317;p3"/>
            <p:cNvSpPr txBox="1"/>
            <p:nvPr/>
          </p:nvSpPr>
          <p:spPr>
            <a:xfrm>
              <a:off x="10371067" y="2258985"/>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h</a:t>
              </a:r>
              <a:endParaRPr sz="2400" b="1" i="0" u="none" strike="noStrike" cap="none">
                <a:solidFill>
                  <a:srgbClr val="3D3C3C"/>
                </a:solidFill>
                <a:latin typeface="Century Gothic"/>
                <a:ea typeface="Century Gothic"/>
                <a:cs typeface="Century Gothic"/>
                <a:sym typeface="Century Gothic"/>
              </a:endParaRPr>
            </a:p>
          </p:txBody>
        </p:sp>
        <p:sp>
          <p:nvSpPr>
            <p:cNvPr id="318" name="Google Shape;318;p3"/>
            <p:cNvSpPr txBox="1"/>
            <p:nvPr/>
          </p:nvSpPr>
          <p:spPr>
            <a:xfrm>
              <a:off x="10371066" y="3416059"/>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r</a:t>
              </a:r>
              <a:endParaRPr sz="1400" b="0" i="0" u="none" strike="noStrike" cap="none">
                <a:solidFill>
                  <a:srgbClr val="000000"/>
                </a:solidFill>
                <a:latin typeface="Arial"/>
                <a:ea typeface="Arial"/>
                <a:cs typeface="Arial"/>
                <a:sym typeface="Arial"/>
              </a:endParaRPr>
            </a:p>
          </p:txBody>
        </p:sp>
        <p:sp>
          <p:nvSpPr>
            <p:cNvPr id="319" name="Google Shape;319;p3"/>
            <p:cNvSpPr txBox="1"/>
            <p:nvPr/>
          </p:nvSpPr>
          <p:spPr>
            <a:xfrm>
              <a:off x="10370277" y="3709469"/>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o</a:t>
              </a:r>
              <a:endParaRPr sz="1400" b="0" i="0" u="none" strike="noStrike" cap="none">
                <a:solidFill>
                  <a:srgbClr val="000000"/>
                </a:solidFill>
                <a:latin typeface="Arial"/>
                <a:ea typeface="Arial"/>
                <a:cs typeface="Arial"/>
                <a:sym typeface="Arial"/>
              </a:endParaRPr>
            </a:p>
          </p:txBody>
        </p:sp>
        <p:sp>
          <p:nvSpPr>
            <p:cNvPr id="320" name="Google Shape;320;p3"/>
            <p:cNvSpPr txBox="1"/>
            <p:nvPr/>
          </p:nvSpPr>
          <p:spPr>
            <a:xfrm>
              <a:off x="10376926" y="2856612"/>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t</a:t>
              </a:r>
              <a:endParaRPr sz="1400" b="0" i="0" u="none" strike="noStrike" cap="none">
                <a:solidFill>
                  <a:srgbClr val="000000"/>
                </a:solidFill>
                <a:latin typeface="Arial"/>
                <a:ea typeface="Arial"/>
                <a:cs typeface="Arial"/>
                <a:sym typeface="Arial"/>
              </a:endParaRPr>
            </a:p>
          </p:txBody>
        </p:sp>
        <p:sp>
          <p:nvSpPr>
            <p:cNvPr id="321" name="Google Shape;321;p3"/>
            <p:cNvSpPr txBox="1"/>
            <p:nvPr/>
          </p:nvSpPr>
          <p:spPr>
            <a:xfrm>
              <a:off x="10373709" y="2524968"/>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1400" b="0" i="0" u="none" strike="noStrike" cap="none">
                <a:solidFill>
                  <a:srgbClr val="000000"/>
                </a:solidFill>
                <a:latin typeface="Arial"/>
                <a:ea typeface="Arial"/>
                <a:cs typeface="Arial"/>
                <a:sym typeface="Arial"/>
              </a:endParaRPr>
            </a:p>
          </p:txBody>
        </p:sp>
      </p:grpSp>
      <p:pic>
        <p:nvPicPr>
          <p:cNvPr id="322" name="Google Shape;322;p3" descr="Shape, arrow&#10;&#10;Description automatically generated"/>
          <p:cNvPicPr preferRelativeResize="0"/>
          <p:nvPr/>
        </p:nvPicPr>
        <p:blipFill rotWithShape="1">
          <a:blip r:embed="rId5">
            <a:alphaModFix/>
          </a:blip>
          <a:srcRect/>
          <a:stretch/>
        </p:blipFill>
        <p:spPr>
          <a:xfrm>
            <a:off x="3650458" y="5711959"/>
            <a:ext cx="322486" cy="298803"/>
          </a:xfrm>
          <a:prstGeom prst="rect">
            <a:avLst/>
          </a:prstGeom>
          <a:noFill/>
          <a:ln>
            <a:noFill/>
          </a:ln>
        </p:spPr>
      </p:pic>
      <p:grpSp>
        <p:nvGrpSpPr>
          <p:cNvPr id="323" name="Google Shape;323;p3"/>
          <p:cNvGrpSpPr/>
          <p:nvPr/>
        </p:nvGrpSpPr>
        <p:grpSpPr>
          <a:xfrm>
            <a:off x="6551745" y="3405455"/>
            <a:ext cx="253077" cy="746848"/>
            <a:chOff x="6551745" y="3405455"/>
            <a:chExt cx="253077" cy="746848"/>
          </a:xfrm>
        </p:grpSpPr>
        <p:sp>
          <p:nvSpPr>
            <p:cNvPr id="324" name="Google Shape;324;p3"/>
            <p:cNvSpPr txBox="1"/>
            <p:nvPr/>
          </p:nvSpPr>
          <p:spPr>
            <a:xfrm>
              <a:off x="6551745" y="3405455"/>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325" name="Google Shape;325;p3"/>
            <p:cNvSpPr txBox="1"/>
            <p:nvPr/>
          </p:nvSpPr>
          <p:spPr>
            <a:xfrm>
              <a:off x="6560273" y="3690679"/>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y</a:t>
              </a:r>
              <a:endParaRPr sz="1400" b="0" i="0" u="none" strike="noStrike" cap="none">
                <a:solidFill>
                  <a:srgbClr val="000000"/>
                </a:solidFill>
                <a:latin typeface="Arial"/>
                <a:ea typeface="Arial"/>
                <a:cs typeface="Arial"/>
                <a:sym typeface="Arial"/>
              </a:endParaRPr>
            </a:p>
          </p:txBody>
        </p:sp>
      </p:grpSp>
      <p:pic>
        <p:nvPicPr>
          <p:cNvPr id="326" name="Google Shape;326;p3" descr="Shape, arrow&#10;&#10;Description automatically generated"/>
          <p:cNvPicPr preferRelativeResize="0"/>
          <p:nvPr/>
        </p:nvPicPr>
        <p:blipFill rotWithShape="1">
          <a:blip r:embed="rId5">
            <a:alphaModFix/>
          </a:blip>
          <a:srcRect/>
          <a:stretch/>
        </p:blipFill>
        <p:spPr>
          <a:xfrm>
            <a:off x="4233560" y="6005532"/>
            <a:ext cx="322486" cy="298803"/>
          </a:xfrm>
          <a:prstGeom prst="rect">
            <a:avLst/>
          </a:prstGeom>
          <a:noFill/>
          <a:ln>
            <a:noFill/>
          </a:ln>
        </p:spPr>
      </p:pic>
      <p:grpSp>
        <p:nvGrpSpPr>
          <p:cNvPr id="327" name="Google Shape;327;p3"/>
          <p:cNvGrpSpPr/>
          <p:nvPr/>
        </p:nvGrpSpPr>
        <p:grpSpPr>
          <a:xfrm>
            <a:off x="5367275" y="3741991"/>
            <a:ext cx="267658" cy="2151184"/>
            <a:chOff x="5367275" y="3741991"/>
            <a:chExt cx="267658" cy="2151184"/>
          </a:xfrm>
        </p:grpSpPr>
        <p:sp>
          <p:nvSpPr>
            <p:cNvPr id="328" name="Google Shape;328;p3"/>
            <p:cNvSpPr txBox="1"/>
            <p:nvPr/>
          </p:nvSpPr>
          <p:spPr>
            <a:xfrm>
              <a:off x="5378804" y="3741991"/>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1400" b="0" i="0" u="none" strike="noStrike" cap="none">
                <a:solidFill>
                  <a:srgbClr val="000000"/>
                </a:solidFill>
                <a:latin typeface="Arial"/>
                <a:ea typeface="Arial"/>
                <a:cs typeface="Arial"/>
                <a:sym typeface="Arial"/>
              </a:endParaRPr>
            </a:p>
          </p:txBody>
        </p:sp>
        <p:sp>
          <p:nvSpPr>
            <p:cNvPr id="329" name="Google Shape;329;p3"/>
            <p:cNvSpPr txBox="1"/>
            <p:nvPr/>
          </p:nvSpPr>
          <p:spPr>
            <a:xfrm>
              <a:off x="5367275" y="5160084"/>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1400" b="0" i="0" u="none" strike="noStrike" cap="none">
                <a:solidFill>
                  <a:srgbClr val="000000"/>
                </a:solidFill>
                <a:latin typeface="Arial"/>
                <a:ea typeface="Arial"/>
                <a:cs typeface="Arial"/>
                <a:sym typeface="Arial"/>
              </a:endParaRPr>
            </a:p>
          </p:txBody>
        </p:sp>
        <p:sp>
          <p:nvSpPr>
            <p:cNvPr id="330" name="Google Shape;330;p3"/>
            <p:cNvSpPr txBox="1"/>
            <p:nvPr/>
          </p:nvSpPr>
          <p:spPr>
            <a:xfrm>
              <a:off x="5382992" y="4564481"/>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o</a:t>
              </a:r>
              <a:endParaRPr sz="1400" b="0" i="0" u="none" strike="noStrike" cap="none">
                <a:solidFill>
                  <a:srgbClr val="000000"/>
                </a:solidFill>
                <a:latin typeface="Arial"/>
                <a:ea typeface="Arial"/>
                <a:cs typeface="Arial"/>
                <a:sym typeface="Arial"/>
              </a:endParaRPr>
            </a:p>
          </p:txBody>
        </p:sp>
        <p:sp>
          <p:nvSpPr>
            <p:cNvPr id="331" name="Google Shape;331;p3"/>
            <p:cNvSpPr txBox="1"/>
            <p:nvPr/>
          </p:nvSpPr>
          <p:spPr>
            <a:xfrm>
              <a:off x="5376171" y="4325523"/>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r</a:t>
              </a:r>
              <a:endParaRPr sz="1400" b="0" i="0" u="none" strike="noStrike" cap="none">
                <a:solidFill>
                  <a:srgbClr val="000000"/>
                </a:solidFill>
                <a:latin typeface="Arial"/>
                <a:ea typeface="Arial"/>
                <a:cs typeface="Arial"/>
                <a:sym typeface="Arial"/>
              </a:endParaRPr>
            </a:p>
          </p:txBody>
        </p:sp>
        <p:sp>
          <p:nvSpPr>
            <p:cNvPr id="332" name="Google Shape;332;p3"/>
            <p:cNvSpPr txBox="1"/>
            <p:nvPr/>
          </p:nvSpPr>
          <p:spPr>
            <a:xfrm>
              <a:off x="5375860" y="5431551"/>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333" name="Google Shape;333;p3"/>
            <p:cNvSpPr txBox="1"/>
            <p:nvPr/>
          </p:nvSpPr>
          <p:spPr>
            <a:xfrm>
              <a:off x="5390384" y="4004283"/>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u</a:t>
              </a:r>
              <a:endParaRPr sz="1400" b="0" i="0" u="none" strike="noStrike" cap="none">
                <a:solidFill>
                  <a:srgbClr val="000000"/>
                </a:solidFill>
                <a:latin typeface="Arial"/>
                <a:ea typeface="Arial"/>
                <a:cs typeface="Arial"/>
                <a:sym typeface="Arial"/>
              </a:endParaRPr>
            </a:p>
          </p:txBody>
        </p:sp>
        <p:sp>
          <p:nvSpPr>
            <p:cNvPr id="334" name="Google Shape;334;p3"/>
            <p:cNvSpPr txBox="1"/>
            <p:nvPr/>
          </p:nvSpPr>
          <p:spPr>
            <a:xfrm>
              <a:off x="5379503" y="4869878"/>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p</a:t>
              </a: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4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5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5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6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7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7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7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8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7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8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8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9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9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1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10"/>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32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322"/>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327"/>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
          <p:cNvSpPr txBox="1">
            <a:spLocks noGrp="1"/>
          </p:cNvSpPr>
          <p:nvPr>
            <p:ph type="title"/>
          </p:nvPr>
        </p:nvSpPr>
        <p:spPr>
          <a:xfrm>
            <a:off x="-1" y="213557"/>
            <a:ext cx="5047489"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525050"/>
              </a:buClr>
              <a:buSzPct val="100000"/>
              <a:buFont typeface="Century Gothic"/>
              <a:buNone/>
            </a:pPr>
            <a:r>
              <a:rPr lang="en-GB">
                <a:solidFill>
                  <a:srgbClr val="525050"/>
                </a:solidFill>
              </a:rPr>
              <a:t>Plural adjectival nouns</a:t>
            </a:r>
            <a:br>
              <a:rPr lang="en-GB"/>
            </a:br>
            <a:endParaRPr/>
          </a:p>
        </p:txBody>
      </p:sp>
      <p:sp>
        <p:nvSpPr>
          <p:cNvPr id="341" name="Google Shape;341;p4"/>
          <p:cNvSpPr/>
          <p:nvPr/>
        </p:nvSpPr>
        <p:spPr>
          <a:xfrm>
            <a:off x="10363200" y="90502"/>
            <a:ext cx="1727200" cy="370643"/>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Grammatik</a:t>
            </a:r>
            <a:endParaRPr sz="1400" b="0" i="0" u="none" strike="noStrike" cap="none">
              <a:solidFill>
                <a:srgbClr val="000000"/>
              </a:solidFill>
              <a:latin typeface="Arial"/>
              <a:ea typeface="Arial"/>
              <a:cs typeface="Arial"/>
              <a:sym typeface="Arial"/>
            </a:endParaRPr>
          </a:p>
        </p:txBody>
      </p:sp>
      <p:sp>
        <p:nvSpPr>
          <p:cNvPr id="342" name="Google Shape;342;p4"/>
          <p:cNvSpPr txBox="1"/>
          <p:nvPr/>
        </p:nvSpPr>
        <p:spPr>
          <a:xfrm>
            <a:off x="185928" y="1523173"/>
            <a:ext cx="1200607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You know that, in German, the nationality noun ‘German’ behaves like an adjective:</a:t>
            </a:r>
            <a:endParaRPr sz="2000" b="0" i="0" u="none" strike="noStrike" cap="none">
              <a:solidFill>
                <a:srgbClr val="525050"/>
              </a:solidFill>
              <a:latin typeface="Century Gothic"/>
              <a:ea typeface="Century Gothic"/>
              <a:cs typeface="Century Gothic"/>
              <a:sym typeface="Century Gothic"/>
            </a:endParaRPr>
          </a:p>
        </p:txBody>
      </p:sp>
      <p:sp>
        <p:nvSpPr>
          <p:cNvPr id="343" name="Google Shape;343;p4"/>
          <p:cNvSpPr txBox="1"/>
          <p:nvPr/>
        </p:nvSpPr>
        <p:spPr>
          <a:xfrm>
            <a:off x="913055" y="2054034"/>
            <a:ext cx="306052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Sie sind Deutsch</a:t>
            </a:r>
            <a:r>
              <a:rPr lang="en-GB" sz="2000" b="1" i="0" u="none" strike="noStrike" cap="none">
                <a:solidFill>
                  <a:srgbClr val="525050"/>
                </a:solidFill>
                <a:latin typeface="Century Gothic"/>
                <a:ea typeface="Century Gothic"/>
                <a:cs typeface="Century Gothic"/>
                <a:sym typeface="Century Gothic"/>
              </a:rPr>
              <a:t>e</a:t>
            </a:r>
            <a:r>
              <a:rPr lang="en-GB" sz="2000" b="0" i="0" u="none" strike="noStrike" cap="none">
                <a:solidFill>
                  <a:srgbClr val="525050"/>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344" name="Google Shape;344;p4"/>
          <p:cNvSpPr txBox="1"/>
          <p:nvPr/>
        </p:nvSpPr>
        <p:spPr>
          <a:xfrm>
            <a:off x="4482131" y="5740775"/>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a:solidFill>
                  <a:srgbClr val="525050"/>
                </a:solidFill>
                <a:latin typeface="Quattrocento Sans"/>
                <a:ea typeface="Quattrocento Sans"/>
                <a:cs typeface="Quattrocento Sans"/>
                <a:sym typeface="Quattrocento Sans"/>
              </a:rPr>
              <a:t>➜</a:t>
            </a:r>
            <a:endParaRPr sz="2400" b="0" i="0" u="none" strike="noStrike" cap="none">
              <a:solidFill>
                <a:srgbClr val="525050"/>
              </a:solidFill>
              <a:latin typeface="Century Gothic"/>
              <a:ea typeface="Century Gothic"/>
              <a:cs typeface="Century Gothic"/>
              <a:sym typeface="Century Gothic"/>
            </a:endParaRPr>
          </a:p>
        </p:txBody>
      </p:sp>
      <p:sp>
        <p:nvSpPr>
          <p:cNvPr id="345" name="Google Shape;345;p4"/>
          <p:cNvSpPr txBox="1"/>
          <p:nvPr/>
        </p:nvSpPr>
        <p:spPr>
          <a:xfrm>
            <a:off x="933539" y="5746251"/>
            <a:ext cx="440427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1" i="0" u="none" strike="noStrike" cap="none" dirty="0">
                <a:solidFill>
                  <a:srgbClr val="525050"/>
                </a:solidFill>
                <a:latin typeface="Century Gothic"/>
                <a:ea typeface="Century Gothic"/>
                <a:cs typeface="Century Gothic"/>
                <a:sym typeface="Century Gothic"/>
              </a:rPr>
              <a:t>the </a:t>
            </a:r>
            <a:r>
              <a:rPr lang="en-GB" sz="2000" b="0" i="0" u="none" strike="noStrike" cap="none" dirty="0">
                <a:solidFill>
                  <a:srgbClr val="525050"/>
                </a:solidFill>
                <a:latin typeface="Century Gothic"/>
                <a:ea typeface="Century Gothic"/>
                <a:cs typeface="Century Gothic"/>
                <a:sym typeface="Century Gothic"/>
              </a:rPr>
              <a:t>English / English people</a:t>
            </a:r>
            <a:endParaRPr sz="1400" b="0" i="0" u="none" strike="noStrike" cap="none" dirty="0">
              <a:solidFill>
                <a:srgbClr val="000000"/>
              </a:solidFill>
              <a:latin typeface="Arial"/>
              <a:ea typeface="Arial"/>
              <a:cs typeface="Arial"/>
              <a:sym typeface="Arial"/>
            </a:endParaRPr>
          </a:p>
        </p:txBody>
      </p:sp>
      <p:sp>
        <p:nvSpPr>
          <p:cNvPr id="346" name="Google Shape;346;p4"/>
          <p:cNvSpPr txBox="1"/>
          <p:nvPr/>
        </p:nvSpPr>
        <p:spPr>
          <a:xfrm>
            <a:off x="5020542" y="5740775"/>
            <a:ext cx="670834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die </a:t>
            </a:r>
            <a:r>
              <a:rPr lang="en-GB" sz="2000" b="0" i="0" u="none" strike="noStrike" cap="none">
                <a:solidFill>
                  <a:srgbClr val="525050"/>
                </a:solidFill>
                <a:latin typeface="Century Gothic"/>
                <a:ea typeface="Century Gothic"/>
                <a:cs typeface="Century Gothic"/>
                <a:sym typeface="Century Gothic"/>
              </a:rPr>
              <a:t>Engländer / Engländerinnen</a:t>
            </a:r>
            <a:endParaRPr sz="2000" b="0" i="0" u="none" strike="sngStrike" cap="none">
              <a:solidFill>
                <a:srgbClr val="525050"/>
              </a:solidFill>
              <a:latin typeface="Century Gothic"/>
              <a:ea typeface="Century Gothic"/>
              <a:cs typeface="Century Gothic"/>
              <a:sym typeface="Century Gothic"/>
            </a:endParaRPr>
          </a:p>
        </p:txBody>
      </p:sp>
      <p:sp>
        <p:nvSpPr>
          <p:cNvPr id="347" name="Google Shape;347;p4"/>
          <p:cNvSpPr txBox="1"/>
          <p:nvPr/>
        </p:nvSpPr>
        <p:spPr>
          <a:xfrm>
            <a:off x="185928" y="5243840"/>
            <a:ext cx="1200607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Remember that many other nationality nouns work differently:</a:t>
            </a:r>
            <a:endParaRPr sz="2000" b="0" i="0" u="none" strike="noStrike" cap="none">
              <a:solidFill>
                <a:srgbClr val="525050"/>
              </a:solidFill>
              <a:latin typeface="Century Gothic"/>
              <a:ea typeface="Century Gothic"/>
              <a:cs typeface="Century Gothic"/>
              <a:sym typeface="Century Gothic"/>
            </a:endParaRPr>
          </a:p>
        </p:txBody>
      </p:sp>
      <p:sp>
        <p:nvSpPr>
          <p:cNvPr id="348" name="Google Shape;348;p4"/>
          <p:cNvSpPr txBox="1"/>
          <p:nvPr/>
        </p:nvSpPr>
        <p:spPr>
          <a:xfrm>
            <a:off x="4066839" y="2055189"/>
            <a:ext cx="525233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They are German</a:t>
            </a:r>
            <a:r>
              <a:rPr lang="en-GB" sz="2000" b="1" i="0" u="none" strike="noStrike" cap="none">
                <a:solidFill>
                  <a:srgbClr val="525050"/>
                </a:solidFill>
                <a:latin typeface="Century Gothic"/>
                <a:ea typeface="Century Gothic"/>
                <a:cs typeface="Century Gothic"/>
                <a:sym typeface="Century Gothic"/>
              </a:rPr>
              <a:t>s</a:t>
            </a:r>
            <a:r>
              <a:rPr lang="en-GB" sz="2000" b="0" i="0" u="none" strike="noStrike" cap="none">
                <a:solidFill>
                  <a:srgbClr val="525050"/>
                </a:solidFill>
                <a:latin typeface="Century Gothic"/>
                <a:ea typeface="Century Gothic"/>
                <a:cs typeface="Century Gothic"/>
                <a:sym typeface="Century Gothic"/>
              </a:rPr>
              <a:t>/German people.</a:t>
            </a:r>
            <a:endParaRPr sz="1400" b="0" i="0" u="none" strike="noStrike" cap="none">
              <a:solidFill>
                <a:srgbClr val="000000"/>
              </a:solidFill>
              <a:latin typeface="Arial"/>
              <a:ea typeface="Arial"/>
              <a:cs typeface="Arial"/>
              <a:sym typeface="Arial"/>
            </a:endParaRPr>
          </a:p>
        </p:txBody>
      </p:sp>
      <p:sp>
        <p:nvSpPr>
          <p:cNvPr id="349" name="Google Shape;349;p4"/>
          <p:cNvSpPr txBox="1"/>
          <p:nvPr/>
        </p:nvSpPr>
        <p:spPr>
          <a:xfrm>
            <a:off x="185928" y="2669708"/>
            <a:ext cx="1200607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Gender identity adjectives also work as nouns; the idea ‘people’ is understood:</a:t>
            </a:r>
            <a:endParaRPr sz="1400" b="0" i="0" u="none" strike="noStrike" cap="none">
              <a:solidFill>
                <a:srgbClr val="000000"/>
              </a:solidFill>
              <a:latin typeface="Arial"/>
              <a:ea typeface="Arial"/>
              <a:cs typeface="Arial"/>
              <a:sym typeface="Arial"/>
            </a:endParaRPr>
          </a:p>
        </p:txBody>
      </p:sp>
      <p:sp>
        <p:nvSpPr>
          <p:cNvPr id="350" name="Google Shape;350;p4"/>
          <p:cNvSpPr txBox="1"/>
          <p:nvPr/>
        </p:nvSpPr>
        <p:spPr>
          <a:xfrm>
            <a:off x="933539" y="3353587"/>
            <a:ext cx="8599753" cy="707886"/>
          </a:xfrm>
          <a:prstGeom prst="rect">
            <a:avLst/>
          </a:prstGeom>
          <a:noFill/>
          <a:ln>
            <a:noFill/>
          </a:ln>
        </p:spPr>
        <p:txBody>
          <a:bodyPr spcFirstLastPara="1" wrap="square" lIns="91425" tIns="45700" rIns="91425" bIns="45700" anchor="t" anchorCtr="0">
            <a:spAutoFit/>
          </a:bodyPr>
          <a:lstStyle/>
          <a:p>
            <a:pPr lvl="0">
              <a:buSzPts val="2000"/>
            </a:pPr>
            <a:r>
              <a:rPr lang="en-GB" sz="2000" b="1" i="0" u="none" strike="noStrike" cap="none" dirty="0" err="1">
                <a:solidFill>
                  <a:srgbClr val="525050"/>
                </a:solidFill>
                <a:latin typeface="Century Gothic"/>
                <a:ea typeface="Century Gothic"/>
                <a:cs typeface="Century Gothic"/>
                <a:sym typeface="Century Gothic"/>
              </a:rPr>
              <a:t>Bisexuelle</a:t>
            </a:r>
            <a:r>
              <a:rPr lang="en-GB" sz="2000" b="1" i="0" u="none" strike="noStrike" cap="none" dirty="0">
                <a:solidFill>
                  <a:srgbClr val="525050"/>
                </a:solidFill>
                <a:latin typeface="Century Gothic"/>
                <a:ea typeface="Century Gothic"/>
                <a:cs typeface="Century Gothic"/>
                <a:sym typeface="Century Gothic"/>
              </a:rPr>
              <a:t>, </a:t>
            </a:r>
            <a:r>
              <a:rPr lang="en-GB" sz="2000" b="1" i="0" u="none" strike="noStrike" cap="none" dirty="0" err="1">
                <a:solidFill>
                  <a:srgbClr val="525050"/>
                </a:solidFill>
                <a:latin typeface="Century Gothic"/>
                <a:ea typeface="Century Gothic"/>
                <a:cs typeface="Century Gothic"/>
                <a:sym typeface="Century Gothic"/>
              </a:rPr>
              <a:t>Heterosexuelle</a:t>
            </a:r>
            <a:r>
              <a:rPr lang="en-GB" sz="2000" b="1" i="0" u="none" strike="noStrike" cap="none" dirty="0">
                <a:solidFill>
                  <a:srgbClr val="525050"/>
                </a:solidFill>
                <a:latin typeface="Century Gothic"/>
                <a:ea typeface="Century Gothic"/>
                <a:cs typeface="Century Gothic"/>
                <a:sym typeface="Century Gothic"/>
              </a:rPr>
              <a:t>, </a:t>
            </a:r>
            <a:r>
              <a:rPr lang="en-GB" sz="2000" b="1" i="0" u="none" strike="noStrike" cap="none" dirty="0" err="1">
                <a:solidFill>
                  <a:srgbClr val="525050"/>
                </a:solidFill>
                <a:latin typeface="Century Gothic"/>
                <a:ea typeface="Century Gothic"/>
                <a:cs typeface="Century Gothic"/>
                <a:sym typeface="Century Gothic"/>
              </a:rPr>
              <a:t>Schwule</a:t>
            </a:r>
            <a:r>
              <a:rPr lang="en-GB" sz="2000" b="1" i="0" u="none" strike="noStrike" cap="none" dirty="0">
                <a:solidFill>
                  <a:srgbClr val="525050"/>
                </a:solidFill>
                <a:latin typeface="Century Gothic"/>
                <a:ea typeface="Century Gothic"/>
                <a:cs typeface="Century Gothic"/>
                <a:sym typeface="Century Gothic"/>
              </a:rPr>
              <a:t>, </a:t>
            </a:r>
            <a:r>
              <a:rPr lang="en-GB" sz="2000" b="1" i="0" u="none" strike="noStrike" cap="none" dirty="0" err="1">
                <a:solidFill>
                  <a:srgbClr val="525050"/>
                </a:solidFill>
                <a:latin typeface="Century Gothic"/>
                <a:ea typeface="Century Gothic"/>
                <a:cs typeface="Century Gothic"/>
                <a:sym typeface="Century Gothic"/>
              </a:rPr>
              <a:t>Lesbische</a:t>
            </a:r>
            <a:r>
              <a:rPr lang="en-GB" sz="2000" b="1" i="0" u="none" strike="noStrike" cap="none" dirty="0">
                <a:solidFill>
                  <a:srgbClr val="525050"/>
                </a:solidFill>
                <a:latin typeface="Century Gothic"/>
                <a:ea typeface="Century Gothic"/>
                <a:cs typeface="Century Gothic"/>
                <a:sym typeface="Century Gothic"/>
              </a:rPr>
              <a:t> </a:t>
            </a:r>
            <a:r>
              <a:rPr lang="en-GB" sz="2000" b="0" i="0" u="none" strike="noStrike" cap="none" dirty="0">
                <a:solidFill>
                  <a:srgbClr val="525050"/>
                </a:solidFill>
                <a:latin typeface="Century Gothic"/>
                <a:ea typeface="Century Gothic"/>
                <a:cs typeface="Century Gothic"/>
                <a:sym typeface="Century Gothic"/>
              </a:rPr>
              <a:t>und</a:t>
            </a:r>
            <a:r>
              <a:rPr lang="en-GB" sz="2000" b="1" i="0" u="none" strike="noStrike" cap="none" dirty="0">
                <a:solidFill>
                  <a:srgbClr val="525050"/>
                </a:solidFill>
                <a:latin typeface="Century Gothic"/>
                <a:ea typeface="Century Gothic"/>
                <a:cs typeface="Century Gothic"/>
                <a:sym typeface="Century Gothic"/>
              </a:rPr>
              <a:t> </a:t>
            </a:r>
            <a:r>
              <a:rPr lang="en-GB" sz="2000" b="1" i="0" u="none" strike="noStrike" cap="none" dirty="0" err="1">
                <a:solidFill>
                  <a:srgbClr val="525050"/>
                </a:solidFill>
                <a:latin typeface="Century Gothic"/>
                <a:ea typeface="Century Gothic"/>
                <a:cs typeface="Century Gothic"/>
                <a:sym typeface="Century Gothic"/>
              </a:rPr>
              <a:t>Nicht-binäre</a:t>
            </a:r>
            <a:r>
              <a:rPr lang="en-GB" sz="2000" b="1"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kommen</a:t>
            </a:r>
            <a:r>
              <a:rPr lang="en-GB" sz="2000" b="0" i="0" u="none" strike="noStrike" cap="none" dirty="0">
                <a:solidFill>
                  <a:srgbClr val="525050"/>
                </a:solidFill>
                <a:latin typeface="Century Gothic"/>
                <a:ea typeface="Century Gothic"/>
                <a:cs typeface="Century Gothic"/>
                <a:sym typeface="Century Gothic"/>
              </a:rPr>
              <a:t> in der </a:t>
            </a:r>
            <a:r>
              <a:rPr lang="en-GB" sz="2000" dirty="0">
                <a:solidFill>
                  <a:srgbClr val="525050"/>
                </a:solidFill>
                <a:latin typeface="Century Gothic"/>
                <a:ea typeface="Century Gothic"/>
                <a:cs typeface="Century Gothic"/>
                <a:sym typeface="Century Gothic"/>
              </a:rPr>
              <a:t>Stadt </a:t>
            </a:r>
            <a:r>
              <a:rPr lang="en-GB" sz="2000" dirty="0" err="1">
                <a:solidFill>
                  <a:srgbClr val="525050"/>
                </a:solidFill>
                <a:latin typeface="Century Gothic"/>
                <a:ea typeface="Century Gothic"/>
                <a:cs typeface="Century Gothic"/>
                <a:sym typeface="Century Gothic"/>
              </a:rPr>
              <a:t>zusammen</a:t>
            </a:r>
            <a:r>
              <a:rPr lang="en-GB" sz="2000" dirty="0">
                <a:solidFill>
                  <a:srgbClr val="525050"/>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351" name="Google Shape;351;p4"/>
          <p:cNvSpPr txBox="1"/>
          <p:nvPr/>
        </p:nvSpPr>
        <p:spPr>
          <a:xfrm>
            <a:off x="933539" y="4198365"/>
            <a:ext cx="9740065"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Bisexual</a:t>
            </a:r>
            <a:r>
              <a:rPr lang="en-GB" sz="2000" b="0" i="0" u="none" strike="noStrike" cap="none">
                <a:solidFill>
                  <a:srgbClr val="525050"/>
                </a:solidFill>
                <a:latin typeface="Century Gothic"/>
                <a:ea typeface="Century Gothic"/>
                <a:cs typeface="Century Gothic"/>
                <a:sym typeface="Century Gothic"/>
              </a:rPr>
              <a:t>, </a:t>
            </a:r>
            <a:r>
              <a:rPr lang="en-GB" sz="2000" b="1" i="0" u="none" strike="noStrike" cap="none">
                <a:solidFill>
                  <a:srgbClr val="525050"/>
                </a:solidFill>
                <a:latin typeface="Century Gothic"/>
                <a:ea typeface="Century Gothic"/>
                <a:cs typeface="Century Gothic"/>
                <a:sym typeface="Century Gothic"/>
              </a:rPr>
              <a:t>heterosexual</a:t>
            </a:r>
            <a:r>
              <a:rPr lang="en-GB" sz="2000" b="0" i="0" u="none" strike="noStrike" cap="none">
                <a:solidFill>
                  <a:srgbClr val="525050"/>
                </a:solidFill>
                <a:latin typeface="Century Gothic"/>
                <a:ea typeface="Century Gothic"/>
                <a:cs typeface="Century Gothic"/>
                <a:sym typeface="Century Gothic"/>
              </a:rPr>
              <a:t>, </a:t>
            </a:r>
            <a:r>
              <a:rPr lang="en-GB" sz="2000" b="1" i="0" u="none" strike="noStrike" cap="none">
                <a:solidFill>
                  <a:srgbClr val="525050"/>
                </a:solidFill>
                <a:latin typeface="Century Gothic"/>
                <a:ea typeface="Century Gothic"/>
                <a:cs typeface="Century Gothic"/>
                <a:sym typeface="Century Gothic"/>
              </a:rPr>
              <a:t>gay</a:t>
            </a:r>
            <a:r>
              <a:rPr lang="en-GB" sz="2000" b="0" i="0" u="none" strike="noStrike" cap="none">
                <a:solidFill>
                  <a:srgbClr val="525050"/>
                </a:solidFill>
                <a:latin typeface="Century Gothic"/>
                <a:ea typeface="Century Gothic"/>
                <a:cs typeface="Century Gothic"/>
                <a:sym typeface="Century Gothic"/>
              </a:rPr>
              <a:t>, </a:t>
            </a:r>
            <a:r>
              <a:rPr lang="en-GB" sz="2000" b="1" i="0" u="none" strike="noStrike" cap="none">
                <a:solidFill>
                  <a:srgbClr val="525050"/>
                </a:solidFill>
                <a:latin typeface="Century Gothic"/>
                <a:ea typeface="Century Gothic"/>
                <a:cs typeface="Century Gothic"/>
                <a:sym typeface="Century Gothic"/>
              </a:rPr>
              <a:t>lesbian</a:t>
            </a:r>
            <a:r>
              <a:rPr lang="en-GB" sz="2000" b="0" i="0" u="none" strike="noStrike" cap="none">
                <a:solidFill>
                  <a:srgbClr val="525050"/>
                </a:solidFill>
                <a:latin typeface="Century Gothic"/>
                <a:ea typeface="Century Gothic"/>
                <a:cs typeface="Century Gothic"/>
                <a:sym typeface="Century Gothic"/>
              </a:rPr>
              <a:t> and </a:t>
            </a:r>
            <a:r>
              <a:rPr lang="en-GB" sz="2000" b="1" i="0" u="none" strike="noStrike" cap="none">
                <a:solidFill>
                  <a:srgbClr val="525050"/>
                </a:solidFill>
                <a:latin typeface="Century Gothic"/>
                <a:ea typeface="Century Gothic"/>
                <a:cs typeface="Century Gothic"/>
                <a:sym typeface="Century Gothic"/>
              </a:rPr>
              <a:t>non-binary </a:t>
            </a:r>
            <a:r>
              <a:rPr lang="en-GB" sz="2000" b="0" i="0" u="none" strike="noStrike" cap="none">
                <a:solidFill>
                  <a:srgbClr val="525050"/>
                </a:solidFill>
                <a:latin typeface="Century Gothic"/>
                <a:ea typeface="Century Gothic"/>
                <a:cs typeface="Century Gothic"/>
                <a:sym typeface="Century Gothic"/>
              </a:rPr>
              <a:t>(people)</a:t>
            </a:r>
            <a:br>
              <a:rPr lang="en-GB" sz="2000" b="0" i="0" u="none" strike="noStrike" cap="none">
                <a:solidFill>
                  <a:srgbClr val="525050"/>
                </a:solidFill>
                <a:latin typeface="Century Gothic"/>
                <a:ea typeface="Century Gothic"/>
                <a:cs typeface="Century Gothic"/>
                <a:sym typeface="Century Gothic"/>
              </a:rPr>
            </a:br>
            <a:r>
              <a:rPr lang="en-GB" sz="2000" b="0" i="0" u="none" strike="noStrike" cap="none">
                <a:solidFill>
                  <a:srgbClr val="525050"/>
                </a:solidFill>
                <a:latin typeface="Century Gothic"/>
                <a:ea typeface="Century Gothic"/>
                <a:cs typeface="Century Gothic"/>
                <a:sym typeface="Century Gothic"/>
              </a:rPr>
              <a:t>get together in the town.</a:t>
            </a:r>
            <a:endParaRPr sz="2000" b="0" i="0" u="none" strike="noStrike" cap="none">
              <a:solidFill>
                <a:srgbClr val="525050"/>
              </a:solidFill>
              <a:latin typeface="Century Gothic"/>
              <a:ea typeface="Century Gothic"/>
              <a:cs typeface="Century Gothic"/>
              <a:sym typeface="Century Gothic"/>
            </a:endParaRPr>
          </a:p>
        </p:txBody>
      </p:sp>
      <p:sp>
        <p:nvSpPr>
          <p:cNvPr id="352" name="Google Shape;352;p4"/>
          <p:cNvSpPr/>
          <p:nvPr/>
        </p:nvSpPr>
        <p:spPr>
          <a:xfrm>
            <a:off x="6293224" y="213557"/>
            <a:ext cx="4069975" cy="1241170"/>
          </a:xfrm>
          <a:prstGeom prst="wedgeRoundRectCallout">
            <a:avLst>
              <a:gd name="adj1" fmla="val 22072"/>
              <a:gd name="adj2" fmla="val 60103"/>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You have seen this </a:t>
            </a:r>
            <a:br>
              <a:rPr lang="en-GB" sz="2000" b="0" i="0" u="none" strike="noStrike" cap="none" dirty="0">
                <a:solidFill>
                  <a:srgbClr val="3D3C3C"/>
                </a:solidFill>
                <a:latin typeface="Century Gothic"/>
                <a:ea typeface="Century Gothic"/>
                <a:cs typeface="Century Gothic"/>
                <a:sym typeface="Century Gothic"/>
              </a:rPr>
            </a:br>
            <a:r>
              <a:rPr lang="en-GB" sz="2000" b="0" i="0" u="none" strike="noStrike" cap="none" dirty="0">
                <a:solidFill>
                  <a:srgbClr val="3D3C3C"/>
                </a:solidFill>
                <a:latin typeface="Century Gothic"/>
                <a:ea typeface="Century Gothic"/>
                <a:cs typeface="Century Gothic"/>
                <a:sym typeface="Century Gothic"/>
              </a:rPr>
              <a:t>with other adjectives: </a:t>
            </a:r>
            <a:br>
              <a:rPr lang="en-GB" sz="2000" b="0" i="0" u="none" strike="noStrike" cap="none" dirty="0">
                <a:solidFill>
                  <a:srgbClr val="3D3C3C"/>
                </a:solidFill>
                <a:latin typeface="Century Gothic"/>
                <a:ea typeface="Century Gothic"/>
                <a:cs typeface="Century Gothic"/>
                <a:sym typeface="Century Gothic"/>
              </a:rPr>
            </a:br>
            <a:r>
              <a:rPr lang="en-GB" sz="2000" b="1" i="0" u="none" strike="noStrike" cap="none" dirty="0">
                <a:solidFill>
                  <a:srgbClr val="3D3C3C"/>
                </a:solidFill>
                <a:latin typeface="Century Gothic"/>
                <a:ea typeface="Century Gothic"/>
                <a:cs typeface="Century Gothic"/>
                <a:sym typeface="Century Gothic"/>
              </a:rPr>
              <a:t>die </a:t>
            </a:r>
            <a:r>
              <a:rPr lang="en-GB" sz="2000" b="1" i="0" u="none" strike="noStrike" cap="none" dirty="0" err="1">
                <a:solidFill>
                  <a:srgbClr val="3D3C3C"/>
                </a:solidFill>
                <a:latin typeface="Century Gothic"/>
                <a:ea typeface="Century Gothic"/>
                <a:cs typeface="Century Gothic"/>
                <a:sym typeface="Century Gothic"/>
              </a:rPr>
              <a:t>Reichen</a:t>
            </a:r>
            <a:r>
              <a:rPr lang="en-GB" sz="2000" b="1" i="0" u="none" strike="noStrike" cap="none" dirty="0">
                <a:solidFill>
                  <a:srgbClr val="3D3C3C"/>
                </a:solidFill>
                <a:latin typeface="Century Gothic"/>
                <a:ea typeface="Century Gothic"/>
                <a:cs typeface="Century Gothic"/>
                <a:sym typeface="Century Gothic"/>
              </a:rPr>
              <a:t> </a:t>
            </a:r>
            <a:r>
              <a:rPr lang="en-GB" sz="2000" b="0" i="0" u="none" strike="noStrike" cap="none" dirty="0">
                <a:solidFill>
                  <a:srgbClr val="3D3C3C"/>
                </a:solidFill>
                <a:latin typeface="Century Gothic"/>
                <a:ea typeface="Century Gothic"/>
                <a:cs typeface="Century Gothic"/>
                <a:sym typeface="Century Gothic"/>
              </a:rPr>
              <a:t>(the rich people)</a:t>
            </a:r>
            <a:br>
              <a:rPr lang="en-GB" sz="2000" b="0" i="0" u="none" strike="noStrike" cap="none" dirty="0">
                <a:solidFill>
                  <a:srgbClr val="3D3C3C"/>
                </a:solidFill>
                <a:latin typeface="Century Gothic"/>
                <a:ea typeface="Century Gothic"/>
                <a:cs typeface="Century Gothic"/>
                <a:sym typeface="Century Gothic"/>
              </a:rPr>
            </a:br>
            <a:r>
              <a:rPr lang="en-GB" sz="2000" b="1" i="0" u="none" strike="noStrike" cap="none" dirty="0">
                <a:solidFill>
                  <a:srgbClr val="3D3C3C"/>
                </a:solidFill>
                <a:latin typeface="Century Gothic"/>
                <a:ea typeface="Century Gothic"/>
                <a:cs typeface="Century Gothic"/>
                <a:sym typeface="Century Gothic"/>
              </a:rPr>
              <a:t>die </a:t>
            </a:r>
            <a:r>
              <a:rPr lang="en-GB" sz="2000" b="1" i="0" u="none" strike="noStrike" cap="none" dirty="0" err="1">
                <a:solidFill>
                  <a:srgbClr val="3D3C3C"/>
                </a:solidFill>
                <a:latin typeface="Century Gothic"/>
                <a:ea typeface="Century Gothic"/>
                <a:cs typeface="Century Gothic"/>
                <a:sym typeface="Century Gothic"/>
              </a:rPr>
              <a:t>Kranken</a:t>
            </a:r>
            <a:r>
              <a:rPr lang="en-GB" sz="2000" b="1" i="0" u="none" strike="noStrike" cap="none" dirty="0">
                <a:solidFill>
                  <a:srgbClr val="3D3C3C"/>
                </a:solidFill>
                <a:latin typeface="Century Gothic"/>
                <a:ea typeface="Century Gothic"/>
                <a:cs typeface="Century Gothic"/>
                <a:sym typeface="Century Gothic"/>
              </a:rPr>
              <a:t> </a:t>
            </a:r>
            <a:r>
              <a:rPr lang="en-GB" sz="2000" b="0" i="0" u="none" strike="noStrike" cap="none" dirty="0">
                <a:solidFill>
                  <a:srgbClr val="3D3C3C"/>
                </a:solidFill>
                <a:latin typeface="Century Gothic"/>
                <a:ea typeface="Century Gothic"/>
                <a:cs typeface="Century Gothic"/>
                <a:sym typeface="Century Gothic"/>
              </a:rPr>
              <a:t>(the sick people)</a:t>
            </a:r>
            <a:endParaRPr sz="2000" b="0" i="0" u="none" strike="noStrike" cap="none" dirty="0">
              <a:solidFill>
                <a:srgbClr val="3D3C3C"/>
              </a:solidFill>
              <a:latin typeface="Century Gothic"/>
              <a:ea typeface="Century Gothic"/>
              <a:cs typeface="Century Gothic"/>
              <a:sym typeface="Century Gothic"/>
            </a:endParaRPr>
          </a:p>
        </p:txBody>
      </p:sp>
      <p:sp>
        <p:nvSpPr>
          <p:cNvPr id="353" name="Google Shape;353;p4"/>
          <p:cNvSpPr txBox="1"/>
          <p:nvPr/>
        </p:nvSpPr>
        <p:spPr>
          <a:xfrm>
            <a:off x="3454605" y="1992479"/>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a:solidFill>
                  <a:srgbClr val="525050"/>
                </a:solidFill>
                <a:latin typeface="Quattrocento Sans"/>
                <a:ea typeface="Quattrocento Sans"/>
                <a:cs typeface="Quattrocento Sans"/>
                <a:sym typeface="Quattrocento Sans"/>
              </a:rPr>
              <a:t>➜</a:t>
            </a:r>
            <a:endParaRPr sz="2400" b="0" i="0" u="none" strike="noStrike" cap="none">
              <a:solidFill>
                <a:srgbClr val="525050"/>
              </a:solidFill>
              <a:latin typeface="Century Gothic"/>
              <a:ea typeface="Century Gothic"/>
              <a:cs typeface="Century Gothic"/>
              <a:sym typeface="Century Gothic"/>
            </a:endParaRPr>
          </a:p>
        </p:txBody>
      </p:sp>
      <p:sp>
        <p:nvSpPr>
          <p:cNvPr id="354" name="Google Shape;354;p4"/>
          <p:cNvSpPr txBox="1"/>
          <p:nvPr/>
        </p:nvSpPr>
        <p:spPr>
          <a:xfrm>
            <a:off x="476530" y="4160103"/>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a:solidFill>
                  <a:srgbClr val="525050"/>
                </a:solidFill>
                <a:latin typeface="Quattrocento Sans"/>
                <a:ea typeface="Quattrocento Sans"/>
                <a:cs typeface="Quattrocento Sans"/>
                <a:sym typeface="Quattrocento Sans"/>
              </a:rPr>
              <a:t>➜</a:t>
            </a:r>
            <a:endParaRPr sz="2400" b="0" i="0" u="none" strike="noStrike" cap="none">
              <a:solidFill>
                <a:srgbClr val="52505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
          <p:cNvSpPr txBox="1">
            <a:spLocks noGrp="1"/>
          </p:cNvSpPr>
          <p:nvPr>
            <p:ph type="title"/>
          </p:nvPr>
        </p:nvSpPr>
        <p:spPr>
          <a:xfrm>
            <a:off x="0" y="213557"/>
            <a:ext cx="609600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Christopher Street Parade</a:t>
            </a:r>
            <a:endParaRPr/>
          </a:p>
        </p:txBody>
      </p:sp>
      <p:sp>
        <p:nvSpPr>
          <p:cNvPr id="361" name="Google Shape;361;p5"/>
          <p:cNvSpPr/>
          <p:nvPr/>
        </p:nvSpPr>
        <p:spPr>
          <a:xfrm>
            <a:off x="11073206" y="86963"/>
            <a:ext cx="1048454"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hören</a:t>
            </a:r>
            <a:endParaRPr sz="2000" b="1" i="0" u="none" strike="noStrike" cap="none">
              <a:solidFill>
                <a:schemeClr val="lt1"/>
              </a:solidFill>
              <a:latin typeface="Century Gothic"/>
              <a:ea typeface="Century Gothic"/>
              <a:cs typeface="Century Gothic"/>
              <a:sym typeface="Century Gothic"/>
            </a:endParaRPr>
          </a:p>
        </p:txBody>
      </p:sp>
      <p:sp>
        <p:nvSpPr>
          <p:cNvPr id="362" name="Google Shape;362;p5"/>
          <p:cNvSpPr txBox="1"/>
          <p:nvPr/>
        </p:nvSpPr>
        <p:spPr>
          <a:xfrm>
            <a:off x="827741" y="4806547"/>
            <a:ext cx="903080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entury Gothic"/>
                <a:ea typeface="Century Gothic"/>
                <a:cs typeface="Century Gothic"/>
                <a:sym typeface="Century Gothic"/>
              </a:rPr>
              <a:t>Dieses Parkfest in Graz macht den Volksgarten für </a:t>
            </a:r>
            <a:r>
              <a:rPr lang="en-GB" sz="2000" b="1" i="0" u="none" strike="noStrike" cap="none">
                <a:solidFill>
                  <a:schemeClr val="dk1"/>
                </a:solidFill>
                <a:latin typeface="Century Gothic"/>
                <a:ea typeface="Century Gothic"/>
                <a:cs typeface="Century Gothic"/>
                <a:sym typeface="Century Gothic"/>
              </a:rPr>
              <a:t>spanische</a:t>
            </a:r>
            <a:r>
              <a:rPr lang="en-GB" sz="2000" b="0" i="0" u="none" strike="noStrike" cap="none">
                <a:solidFill>
                  <a:schemeClr val="dk1"/>
                </a:solidFill>
                <a:latin typeface="Century Gothic"/>
                <a:ea typeface="Century Gothic"/>
                <a:cs typeface="Century Gothic"/>
                <a:sym typeface="Century Gothic"/>
              </a:rPr>
              <a:t>, </a:t>
            </a:r>
            <a:r>
              <a:rPr lang="en-GB" sz="2000" b="1" i="0" u="none" strike="noStrike" cap="none">
                <a:solidFill>
                  <a:schemeClr val="dk1"/>
                </a:solidFill>
                <a:latin typeface="Century Gothic"/>
                <a:ea typeface="Century Gothic"/>
                <a:cs typeface="Century Gothic"/>
                <a:sym typeface="Century Gothic"/>
              </a:rPr>
              <a:t>französische</a:t>
            </a:r>
            <a:r>
              <a:rPr lang="en-GB" sz="2000" b="0" i="0" u="none" strike="noStrike" cap="none">
                <a:solidFill>
                  <a:schemeClr val="dk1"/>
                </a:solidFill>
                <a:latin typeface="Century Gothic"/>
                <a:ea typeface="Century Gothic"/>
                <a:cs typeface="Century Gothic"/>
                <a:sym typeface="Century Gothic"/>
              </a:rPr>
              <a:t> und </a:t>
            </a:r>
            <a:r>
              <a:rPr lang="en-GB" sz="2000" b="1" i="0" u="none" strike="noStrike" cap="none">
                <a:solidFill>
                  <a:schemeClr val="dk1"/>
                </a:solidFill>
                <a:latin typeface="Century Gothic"/>
                <a:ea typeface="Century Gothic"/>
                <a:cs typeface="Century Gothic"/>
                <a:sym typeface="Century Gothic"/>
              </a:rPr>
              <a:t>österreichische</a:t>
            </a:r>
            <a:r>
              <a:rPr lang="en-GB" sz="2000" b="0" i="0" u="none" strike="noStrike" cap="none">
                <a:solidFill>
                  <a:schemeClr val="dk1"/>
                </a:solidFill>
                <a:latin typeface="Century Gothic"/>
                <a:ea typeface="Century Gothic"/>
                <a:cs typeface="Century Gothic"/>
                <a:sym typeface="Century Gothic"/>
              </a:rPr>
              <a:t> Besucher zu einem safer Space! </a:t>
            </a:r>
            <a:endParaRPr sz="1400" b="0" i="0" u="none" strike="noStrike" cap="none">
              <a:solidFill>
                <a:srgbClr val="000000"/>
              </a:solidFill>
              <a:latin typeface="Arial"/>
              <a:ea typeface="Arial"/>
              <a:cs typeface="Arial"/>
              <a:sym typeface="Arial"/>
            </a:endParaRPr>
          </a:p>
        </p:txBody>
      </p:sp>
      <p:sp>
        <p:nvSpPr>
          <p:cNvPr id="363" name="Google Shape;363;p5"/>
          <p:cNvSpPr/>
          <p:nvPr/>
        </p:nvSpPr>
        <p:spPr>
          <a:xfrm>
            <a:off x="6637469" y="125193"/>
            <a:ext cx="3894268" cy="735941"/>
          </a:xfrm>
          <a:prstGeom prst="rect">
            <a:avLst/>
          </a:prstGeom>
          <a:solidFill>
            <a:srgbClr val="525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rgbClr val="FFF6D4"/>
                </a:solidFill>
                <a:latin typeface="Century Gothic"/>
                <a:ea typeface="Century Gothic"/>
                <a:cs typeface="Century Gothic"/>
                <a:sym typeface="Century Gothic"/>
              </a:rPr>
              <a:t>friedlich – peacefully</a:t>
            </a:r>
            <a:br>
              <a:rPr lang="en-GB" sz="2000" b="0" i="0" u="none" strike="noStrike" cap="none">
                <a:solidFill>
                  <a:srgbClr val="FFF6D4"/>
                </a:solidFill>
                <a:latin typeface="Century Gothic"/>
                <a:ea typeface="Century Gothic"/>
                <a:cs typeface="Century Gothic"/>
                <a:sym typeface="Century Gothic"/>
              </a:rPr>
            </a:br>
            <a:r>
              <a:rPr lang="en-GB" sz="2000" b="0" i="0" u="none" strike="noStrike" cap="none">
                <a:solidFill>
                  <a:srgbClr val="FFF6D4"/>
                </a:solidFill>
                <a:latin typeface="Century Gothic"/>
                <a:ea typeface="Century Gothic"/>
                <a:cs typeface="Century Gothic"/>
                <a:sym typeface="Century Gothic"/>
              </a:rPr>
              <a:t>unabhängig – independently </a:t>
            </a:r>
            <a:endParaRPr sz="1400" b="0" i="0" u="none" strike="noStrike" cap="none">
              <a:solidFill>
                <a:srgbClr val="000000"/>
              </a:solidFill>
              <a:latin typeface="Arial"/>
              <a:ea typeface="Arial"/>
              <a:cs typeface="Arial"/>
              <a:sym typeface="Arial"/>
            </a:endParaRPr>
          </a:p>
        </p:txBody>
      </p:sp>
      <p:sp>
        <p:nvSpPr>
          <p:cNvPr id="364" name="Google Shape;364;p5">
            <a:hlinkClick r:id="" action="ppaction://noaction">
              <a:snd r:embed="rId4" name="10.1.1.3 slide 5 1.wav"/>
            </a:hlinkClick>
          </p:cNvPr>
          <p:cNvSpPr/>
          <p:nvPr/>
        </p:nvSpPr>
        <p:spPr>
          <a:xfrm>
            <a:off x="232901" y="1338937"/>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chemeClr val="lt1"/>
                </a:solidFill>
                <a:latin typeface="Century Gothic"/>
                <a:ea typeface="Century Gothic"/>
                <a:cs typeface="Century Gothic"/>
                <a:sym typeface="Century Gothic"/>
              </a:rPr>
              <a:t>1</a:t>
            </a:r>
            <a:endParaRPr sz="1400" b="0" i="0" u="none" strike="noStrike" cap="none" dirty="0">
              <a:solidFill>
                <a:srgbClr val="000000"/>
              </a:solidFill>
              <a:latin typeface="Arial"/>
              <a:ea typeface="Arial"/>
              <a:cs typeface="Arial"/>
              <a:sym typeface="Arial"/>
            </a:endParaRPr>
          </a:p>
        </p:txBody>
      </p:sp>
      <p:sp>
        <p:nvSpPr>
          <p:cNvPr id="365" name="Google Shape;365;p5"/>
          <p:cNvSpPr txBox="1"/>
          <p:nvPr/>
        </p:nvSpPr>
        <p:spPr>
          <a:xfrm>
            <a:off x="0" y="816661"/>
            <a:ext cx="1290917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entury Gothic"/>
                <a:ea typeface="Century Gothic"/>
                <a:cs typeface="Century Gothic"/>
                <a:sym typeface="Century Gothic"/>
              </a:rPr>
              <a:t>Hör zu. Schreib die fehlenden Wörter auf Deutsch.  Wie heißen sie auf Englisch? </a:t>
            </a:r>
            <a:endParaRPr sz="2000" b="0" i="0" u="none" strike="noStrike" cap="none">
              <a:solidFill>
                <a:schemeClr val="dk1"/>
              </a:solidFill>
              <a:latin typeface="Century Gothic"/>
              <a:ea typeface="Century Gothic"/>
              <a:cs typeface="Century Gothic"/>
              <a:sym typeface="Century Gothic"/>
            </a:endParaRPr>
          </a:p>
        </p:txBody>
      </p:sp>
      <p:sp>
        <p:nvSpPr>
          <p:cNvPr id="366" name="Google Shape;366;p5"/>
          <p:cNvSpPr txBox="1"/>
          <p:nvPr/>
        </p:nvSpPr>
        <p:spPr>
          <a:xfrm>
            <a:off x="897532" y="1336231"/>
            <a:ext cx="1117002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20.000 </a:t>
            </a:r>
            <a:r>
              <a:rPr lang="en-GB" sz="2000" b="1" i="0" u="none" strike="noStrike" cap="none" dirty="0">
                <a:solidFill>
                  <a:srgbClr val="525050"/>
                </a:solidFill>
                <a:latin typeface="Century Gothic"/>
                <a:ea typeface="Century Gothic"/>
                <a:cs typeface="Century Gothic"/>
                <a:sym typeface="Century Gothic"/>
              </a:rPr>
              <a:t>Menschen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gehen</a:t>
            </a:r>
            <a:r>
              <a:rPr lang="en-GB" sz="2000" b="0" i="0" u="none" strike="noStrike" cap="none" dirty="0">
                <a:solidFill>
                  <a:srgbClr val="525050"/>
                </a:solidFill>
                <a:latin typeface="Century Gothic"/>
                <a:ea typeface="Century Gothic"/>
                <a:cs typeface="Century Gothic"/>
                <a:sym typeface="Century Gothic"/>
              </a:rPr>
              <a:t> am 3. </a:t>
            </a:r>
            <a:r>
              <a:rPr lang="en-GB" sz="2000" b="0" i="0" u="none" strike="noStrike" cap="none" dirty="0" err="1">
                <a:solidFill>
                  <a:srgbClr val="525050"/>
                </a:solidFill>
                <a:latin typeface="Century Gothic"/>
                <a:ea typeface="Century Gothic"/>
                <a:cs typeface="Century Gothic"/>
                <a:sym typeface="Century Gothic"/>
              </a:rPr>
              <a:t>Juli</a:t>
            </a:r>
            <a:r>
              <a:rPr lang="en-GB" sz="2000" b="0" i="0" u="none" strike="noStrike" cap="none" dirty="0">
                <a:solidFill>
                  <a:srgbClr val="525050"/>
                </a:solidFill>
                <a:latin typeface="Century Gothic"/>
                <a:ea typeface="Century Gothic"/>
                <a:cs typeface="Century Gothic"/>
                <a:sym typeface="Century Gothic"/>
              </a:rPr>
              <a:t> 2022 in Graz auf die </a:t>
            </a:r>
            <a:r>
              <a:rPr lang="en-GB" sz="2000" b="0" i="0" u="none" strike="noStrike" cap="none" dirty="0" err="1">
                <a:solidFill>
                  <a:srgbClr val="525050"/>
                </a:solidFill>
                <a:latin typeface="Century Gothic"/>
                <a:ea typeface="Century Gothic"/>
                <a:cs typeface="Century Gothic"/>
                <a:sym typeface="Century Gothic"/>
              </a:rPr>
              <a:t>Straße</a:t>
            </a:r>
            <a:r>
              <a:rPr lang="en-GB" sz="2000" b="0" i="0" u="none" strike="noStrike" cap="none" dirty="0">
                <a:solidFill>
                  <a:srgbClr val="525050"/>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367" name="Google Shape;367;p5"/>
          <p:cNvSpPr/>
          <p:nvPr/>
        </p:nvSpPr>
        <p:spPr>
          <a:xfrm>
            <a:off x="1822092" y="1390176"/>
            <a:ext cx="1302273" cy="32257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68" name="Google Shape;368;p5"/>
          <p:cNvSpPr/>
          <p:nvPr/>
        </p:nvSpPr>
        <p:spPr>
          <a:xfrm>
            <a:off x="1484245" y="5514544"/>
            <a:ext cx="1397299"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Century Gothic"/>
                <a:ea typeface="Century Gothic"/>
                <a:cs typeface="Century Gothic"/>
                <a:sym typeface="Century Gothic"/>
              </a:rPr>
              <a:t>bisexuals</a:t>
            </a:r>
            <a:endParaRPr sz="1400" b="0" i="0" u="none" strike="noStrike" cap="none">
              <a:solidFill>
                <a:srgbClr val="000000"/>
              </a:solidFill>
              <a:latin typeface="Arial"/>
              <a:ea typeface="Arial"/>
              <a:cs typeface="Arial"/>
              <a:sym typeface="Arial"/>
            </a:endParaRPr>
          </a:p>
        </p:txBody>
      </p:sp>
      <p:sp>
        <p:nvSpPr>
          <p:cNvPr id="369" name="Google Shape;369;p5"/>
          <p:cNvSpPr/>
          <p:nvPr/>
        </p:nvSpPr>
        <p:spPr>
          <a:xfrm>
            <a:off x="4557481" y="5985917"/>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lt1"/>
                </a:solidFill>
                <a:latin typeface="Century Gothic"/>
                <a:ea typeface="Century Gothic"/>
                <a:cs typeface="Century Gothic"/>
                <a:sym typeface="Century Gothic"/>
              </a:rPr>
              <a:t>lesbians</a:t>
            </a:r>
            <a:endParaRPr sz="1400" b="0" i="0" u="none" strike="noStrike" cap="none" dirty="0">
              <a:solidFill>
                <a:srgbClr val="000000"/>
              </a:solidFill>
              <a:latin typeface="Arial"/>
              <a:ea typeface="Arial"/>
              <a:cs typeface="Arial"/>
              <a:sym typeface="Arial"/>
            </a:endParaRPr>
          </a:p>
        </p:txBody>
      </p:sp>
      <p:sp>
        <p:nvSpPr>
          <p:cNvPr id="370" name="Google Shape;370;p5"/>
          <p:cNvSpPr/>
          <p:nvPr/>
        </p:nvSpPr>
        <p:spPr>
          <a:xfrm>
            <a:off x="3001661" y="5528334"/>
            <a:ext cx="1666240"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lt1"/>
                </a:solidFill>
                <a:latin typeface="Century Gothic"/>
                <a:ea typeface="Century Gothic"/>
                <a:cs typeface="Century Gothic"/>
                <a:sym typeface="Century Gothic"/>
              </a:rPr>
              <a:t>non-binary</a:t>
            </a:r>
            <a:endParaRPr sz="1400" b="0" i="0" u="none" strike="noStrike" cap="none" dirty="0">
              <a:solidFill>
                <a:srgbClr val="000000"/>
              </a:solidFill>
              <a:latin typeface="Arial"/>
              <a:ea typeface="Arial"/>
              <a:cs typeface="Arial"/>
              <a:sym typeface="Arial"/>
            </a:endParaRPr>
          </a:p>
        </p:txBody>
      </p:sp>
      <p:sp>
        <p:nvSpPr>
          <p:cNvPr id="371" name="Google Shape;371;p5"/>
          <p:cNvSpPr/>
          <p:nvPr/>
        </p:nvSpPr>
        <p:spPr>
          <a:xfrm>
            <a:off x="2594636" y="5985917"/>
            <a:ext cx="177893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dirty="0">
                <a:solidFill>
                  <a:schemeClr val="lt1"/>
                </a:solidFill>
                <a:latin typeface="Century Gothic"/>
                <a:ea typeface="Century Gothic"/>
                <a:cs typeface="Century Gothic"/>
                <a:sym typeface="Century Gothic"/>
              </a:rPr>
              <a:t>g</a:t>
            </a:r>
            <a:r>
              <a:rPr lang="en-GB" sz="2000" b="0" i="0" u="none" strike="noStrike" cap="none" dirty="0">
                <a:solidFill>
                  <a:schemeClr val="lt1"/>
                </a:solidFill>
                <a:latin typeface="Century Gothic"/>
                <a:ea typeface="Century Gothic"/>
                <a:cs typeface="Century Gothic"/>
                <a:sym typeface="Century Gothic"/>
              </a:rPr>
              <a:t>ay people</a:t>
            </a:r>
            <a:endParaRPr sz="1400" b="0" i="0" u="none" strike="noStrike" cap="none" dirty="0">
              <a:solidFill>
                <a:srgbClr val="000000"/>
              </a:solidFill>
              <a:latin typeface="Arial"/>
              <a:ea typeface="Arial"/>
              <a:cs typeface="Arial"/>
              <a:sym typeface="Arial"/>
            </a:endParaRPr>
          </a:p>
        </p:txBody>
      </p:sp>
      <p:sp>
        <p:nvSpPr>
          <p:cNvPr id="372" name="Google Shape;372;p5"/>
          <p:cNvSpPr/>
          <p:nvPr/>
        </p:nvSpPr>
        <p:spPr>
          <a:xfrm>
            <a:off x="6610383" y="5484300"/>
            <a:ext cx="2868481" cy="473709"/>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dirty="0">
                <a:solidFill>
                  <a:schemeClr val="lt1"/>
                </a:solidFill>
                <a:latin typeface="Century Gothic"/>
                <a:ea typeface="Century Gothic"/>
                <a:cs typeface="Century Gothic"/>
                <a:sym typeface="Century Gothic"/>
              </a:rPr>
              <a:t>h</a:t>
            </a:r>
            <a:r>
              <a:rPr lang="en-GB" sz="2000" b="0" i="0" u="none" strike="noStrike" cap="none" dirty="0">
                <a:solidFill>
                  <a:schemeClr val="lt1"/>
                </a:solidFill>
                <a:latin typeface="Century Gothic"/>
                <a:ea typeface="Century Gothic"/>
                <a:cs typeface="Century Gothic"/>
                <a:sym typeface="Century Gothic"/>
              </a:rPr>
              <a:t>eterosexual people</a:t>
            </a:r>
            <a:endParaRPr sz="2000" b="0" i="0" u="none" strike="noStrike" cap="none" dirty="0">
              <a:solidFill>
                <a:schemeClr val="lt1"/>
              </a:solidFill>
              <a:latin typeface="Century Gothic"/>
              <a:ea typeface="Century Gothic"/>
              <a:cs typeface="Century Gothic"/>
              <a:sym typeface="Century Gothic"/>
            </a:endParaRPr>
          </a:p>
        </p:txBody>
      </p:sp>
      <p:sp>
        <p:nvSpPr>
          <p:cNvPr id="374" name="Google Shape;374;p5"/>
          <p:cNvSpPr/>
          <p:nvPr/>
        </p:nvSpPr>
        <p:spPr>
          <a:xfrm>
            <a:off x="244430" y="6003605"/>
            <a:ext cx="806172"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lt1"/>
                </a:solidFill>
                <a:latin typeface="Century Gothic"/>
                <a:ea typeface="Century Gothic"/>
                <a:cs typeface="Century Gothic"/>
                <a:sym typeface="Century Gothic"/>
              </a:rPr>
              <a:t>USA</a:t>
            </a:r>
            <a:endParaRPr sz="1400" b="0" i="0" u="none" strike="noStrike" cap="none" dirty="0">
              <a:solidFill>
                <a:srgbClr val="000000"/>
              </a:solidFill>
              <a:latin typeface="Arial"/>
              <a:ea typeface="Arial"/>
              <a:cs typeface="Arial"/>
              <a:sym typeface="Arial"/>
            </a:endParaRPr>
          </a:p>
        </p:txBody>
      </p:sp>
      <p:sp>
        <p:nvSpPr>
          <p:cNvPr id="375" name="Google Shape;375;p5"/>
          <p:cNvSpPr/>
          <p:nvPr/>
        </p:nvSpPr>
        <p:spPr>
          <a:xfrm>
            <a:off x="5896213" y="5985917"/>
            <a:ext cx="1869410"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lt1"/>
                </a:solidFill>
                <a:latin typeface="Century Gothic"/>
                <a:ea typeface="Century Gothic"/>
                <a:cs typeface="Century Gothic"/>
                <a:sym typeface="Century Gothic"/>
              </a:rPr>
              <a:t>Great Britain</a:t>
            </a:r>
            <a:endParaRPr sz="1400" b="0" i="0" u="none" strike="noStrike" cap="none" dirty="0">
              <a:solidFill>
                <a:srgbClr val="000000"/>
              </a:solidFill>
              <a:latin typeface="Arial"/>
              <a:ea typeface="Arial"/>
              <a:cs typeface="Arial"/>
              <a:sym typeface="Arial"/>
            </a:endParaRPr>
          </a:p>
        </p:txBody>
      </p:sp>
      <p:sp>
        <p:nvSpPr>
          <p:cNvPr id="376" name="Google Shape;376;p5"/>
          <p:cNvSpPr/>
          <p:nvPr/>
        </p:nvSpPr>
        <p:spPr>
          <a:xfrm>
            <a:off x="9626092" y="5521769"/>
            <a:ext cx="640853"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lt1"/>
                </a:solidFill>
                <a:latin typeface="Century Gothic"/>
                <a:ea typeface="Century Gothic"/>
                <a:cs typeface="Century Gothic"/>
                <a:sym typeface="Century Gothic"/>
              </a:rPr>
              <a:t>EU</a:t>
            </a:r>
            <a:endParaRPr sz="1400" b="0" i="0" u="none" strike="noStrike" cap="none" dirty="0">
              <a:solidFill>
                <a:srgbClr val="000000"/>
              </a:solidFill>
              <a:latin typeface="Arial"/>
              <a:ea typeface="Arial"/>
              <a:cs typeface="Arial"/>
              <a:sym typeface="Arial"/>
            </a:endParaRPr>
          </a:p>
        </p:txBody>
      </p:sp>
      <p:sp>
        <p:nvSpPr>
          <p:cNvPr id="377" name="Google Shape;377;p5"/>
          <p:cNvSpPr/>
          <p:nvPr/>
        </p:nvSpPr>
        <p:spPr>
          <a:xfrm>
            <a:off x="10577924" y="5977702"/>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lt1"/>
                </a:solidFill>
                <a:latin typeface="Century Gothic"/>
                <a:ea typeface="Century Gothic"/>
                <a:cs typeface="Century Gothic"/>
                <a:sym typeface="Century Gothic"/>
              </a:rPr>
              <a:t>name</a:t>
            </a:r>
            <a:endParaRPr sz="1400" b="0" i="0" u="none" strike="noStrike" cap="none" dirty="0">
              <a:solidFill>
                <a:srgbClr val="000000"/>
              </a:solidFill>
              <a:latin typeface="Arial"/>
              <a:ea typeface="Arial"/>
              <a:cs typeface="Arial"/>
              <a:sym typeface="Arial"/>
            </a:endParaRPr>
          </a:p>
        </p:txBody>
      </p:sp>
      <p:sp>
        <p:nvSpPr>
          <p:cNvPr id="378" name="Google Shape;378;p5"/>
          <p:cNvSpPr/>
          <p:nvPr/>
        </p:nvSpPr>
        <p:spPr>
          <a:xfrm>
            <a:off x="9220906" y="5998373"/>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lt1"/>
                </a:solidFill>
                <a:latin typeface="Century Gothic"/>
                <a:ea typeface="Century Gothic"/>
                <a:cs typeface="Century Gothic"/>
                <a:sym typeface="Century Gothic"/>
              </a:rPr>
              <a:t>people</a:t>
            </a:r>
            <a:endParaRPr sz="1400" b="0" i="0" u="none" strike="noStrike" cap="none" dirty="0">
              <a:solidFill>
                <a:srgbClr val="000000"/>
              </a:solidFill>
              <a:latin typeface="Arial"/>
              <a:ea typeface="Arial"/>
              <a:cs typeface="Arial"/>
              <a:sym typeface="Arial"/>
            </a:endParaRPr>
          </a:p>
        </p:txBody>
      </p:sp>
      <p:sp>
        <p:nvSpPr>
          <p:cNvPr id="379" name="Google Shape;379;p5"/>
          <p:cNvSpPr/>
          <p:nvPr/>
        </p:nvSpPr>
        <p:spPr>
          <a:xfrm>
            <a:off x="7857578" y="5995371"/>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lt1"/>
                </a:solidFill>
                <a:latin typeface="Century Gothic"/>
                <a:ea typeface="Century Gothic"/>
                <a:cs typeface="Century Gothic"/>
                <a:sym typeface="Century Gothic"/>
              </a:rPr>
              <a:t>Spanish</a:t>
            </a:r>
            <a:endParaRPr sz="1400" b="0" i="0" u="none" strike="noStrike" cap="none" dirty="0">
              <a:solidFill>
                <a:srgbClr val="000000"/>
              </a:solidFill>
              <a:latin typeface="Arial"/>
              <a:ea typeface="Arial"/>
              <a:cs typeface="Arial"/>
              <a:sym typeface="Arial"/>
            </a:endParaRPr>
          </a:p>
        </p:txBody>
      </p:sp>
      <p:sp>
        <p:nvSpPr>
          <p:cNvPr id="380" name="Google Shape;380;p5"/>
          <p:cNvSpPr/>
          <p:nvPr/>
        </p:nvSpPr>
        <p:spPr>
          <a:xfrm>
            <a:off x="147966" y="5530608"/>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lt1"/>
                </a:solidFill>
                <a:latin typeface="Century Gothic"/>
                <a:ea typeface="Century Gothic"/>
                <a:cs typeface="Century Gothic"/>
                <a:sym typeface="Century Gothic"/>
              </a:rPr>
              <a:t>Austrian</a:t>
            </a:r>
            <a:endParaRPr sz="1400" b="0" i="0" u="none" strike="noStrike" cap="none" dirty="0">
              <a:solidFill>
                <a:srgbClr val="000000"/>
              </a:solidFill>
              <a:latin typeface="Arial"/>
              <a:ea typeface="Arial"/>
              <a:cs typeface="Arial"/>
              <a:sym typeface="Arial"/>
            </a:endParaRPr>
          </a:p>
        </p:txBody>
      </p:sp>
      <p:sp>
        <p:nvSpPr>
          <p:cNvPr id="381" name="Google Shape;381;p5"/>
          <p:cNvSpPr/>
          <p:nvPr/>
        </p:nvSpPr>
        <p:spPr>
          <a:xfrm>
            <a:off x="1205481" y="5985917"/>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lt1"/>
                </a:solidFill>
                <a:latin typeface="Century Gothic"/>
                <a:ea typeface="Century Gothic"/>
                <a:cs typeface="Century Gothic"/>
                <a:sym typeface="Century Gothic"/>
              </a:rPr>
              <a:t>French</a:t>
            </a:r>
            <a:endParaRPr sz="1400" b="0" i="0" u="none" strike="noStrike" cap="none" dirty="0">
              <a:solidFill>
                <a:srgbClr val="000000"/>
              </a:solidFill>
              <a:latin typeface="Arial"/>
              <a:ea typeface="Arial"/>
              <a:cs typeface="Arial"/>
              <a:sym typeface="Arial"/>
            </a:endParaRPr>
          </a:p>
        </p:txBody>
      </p:sp>
      <p:sp>
        <p:nvSpPr>
          <p:cNvPr id="382" name="Google Shape;382;p5"/>
          <p:cNvSpPr/>
          <p:nvPr/>
        </p:nvSpPr>
        <p:spPr>
          <a:xfrm>
            <a:off x="10387338" y="5510206"/>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Century Gothic"/>
                <a:ea typeface="Century Gothic"/>
                <a:cs typeface="Century Gothic"/>
                <a:sym typeface="Century Gothic"/>
              </a:rPr>
              <a:t>people</a:t>
            </a:r>
            <a:endParaRPr sz="1400" b="0" i="0" u="none" strike="noStrike" cap="none">
              <a:solidFill>
                <a:srgbClr val="000000"/>
              </a:solidFill>
              <a:latin typeface="Arial"/>
              <a:ea typeface="Arial"/>
              <a:cs typeface="Arial"/>
              <a:sym typeface="Arial"/>
            </a:endParaRPr>
          </a:p>
        </p:txBody>
      </p:sp>
      <p:sp>
        <p:nvSpPr>
          <p:cNvPr id="383" name="Google Shape;383;p5">
            <a:hlinkClick r:id="" action="ppaction://noaction">
              <a:snd r:embed="rId5" name="10.1.1.3 slide 5 2.wav"/>
            </a:hlinkClick>
          </p:cNvPr>
          <p:cNvSpPr/>
          <p:nvPr/>
        </p:nvSpPr>
        <p:spPr>
          <a:xfrm>
            <a:off x="232900" y="1889111"/>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2</a:t>
            </a:r>
            <a:endParaRPr sz="1400" b="0" i="0" u="none" strike="noStrike" cap="none">
              <a:solidFill>
                <a:srgbClr val="000000"/>
              </a:solidFill>
              <a:latin typeface="Arial"/>
              <a:ea typeface="Arial"/>
              <a:cs typeface="Arial"/>
              <a:sym typeface="Arial"/>
            </a:endParaRPr>
          </a:p>
        </p:txBody>
      </p:sp>
      <p:sp>
        <p:nvSpPr>
          <p:cNvPr id="384" name="Google Shape;384;p5">
            <a:hlinkClick r:id="" action="ppaction://noaction">
              <a:snd r:embed="rId6" name="10.1.1.3 slide 5 3.wav"/>
            </a:hlinkClick>
          </p:cNvPr>
          <p:cNvSpPr/>
          <p:nvPr/>
        </p:nvSpPr>
        <p:spPr>
          <a:xfrm>
            <a:off x="230107" y="2607884"/>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3</a:t>
            </a:r>
            <a:endParaRPr sz="1400" b="0" i="0" u="none" strike="noStrike" cap="none">
              <a:solidFill>
                <a:srgbClr val="000000"/>
              </a:solidFill>
              <a:latin typeface="Arial"/>
              <a:ea typeface="Arial"/>
              <a:cs typeface="Arial"/>
              <a:sym typeface="Arial"/>
            </a:endParaRPr>
          </a:p>
        </p:txBody>
      </p:sp>
      <p:sp>
        <p:nvSpPr>
          <p:cNvPr id="385" name="Google Shape;385;p5">
            <a:hlinkClick r:id="" action="ppaction://noaction">
              <a:snd r:embed="rId7" name="10.1.1.3 slide 5 4.wav"/>
            </a:hlinkClick>
          </p:cNvPr>
          <p:cNvSpPr/>
          <p:nvPr/>
        </p:nvSpPr>
        <p:spPr>
          <a:xfrm>
            <a:off x="225909" y="3429000"/>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4</a:t>
            </a:r>
            <a:endParaRPr sz="1400" b="0" i="0" u="none" strike="noStrike" cap="none">
              <a:solidFill>
                <a:srgbClr val="000000"/>
              </a:solidFill>
              <a:latin typeface="Arial"/>
              <a:ea typeface="Arial"/>
              <a:cs typeface="Arial"/>
              <a:sym typeface="Arial"/>
            </a:endParaRPr>
          </a:p>
        </p:txBody>
      </p:sp>
      <p:sp>
        <p:nvSpPr>
          <p:cNvPr id="386" name="Google Shape;386;p5">
            <a:hlinkClick r:id="" action="ppaction://noaction">
              <a:snd r:embed="rId8" name="10.1.1.3 slide 5 5.wav"/>
            </a:hlinkClick>
          </p:cNvPr>
          <p:cNvSpPr/>
          <p:nvPr/>
        </p:nvSpPr>
        <p:spPr>
          <a:xfrm>
            <a:off x="225909" y="4122933"/>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5</a:t>
            </a:r>
            <a:endParaRPr sz="1400" b="0" i="0" u="none" strike="noStrike" cap="none">
              <a:solidFill>
                <a:srgbClr val="000000"/>
              </a:solidFill>
              <a:latin typeface="Arial"/>
              <a:ea typeface="Arial"/>
              <a:cs typeface="Arial"/>
              <a:sym typeface="Arial"/>
            </a:endParaRPr>
          </a:p>
        </p:txBody>
      </p:sp>
      <p:sp>
        <p:nvSpPr>
          <p:cNvPr id="387" name="Google Shape;387;p5">
            <a:hlinkClick r:id="" action="ppaction://noaction">
              <a:snd r:embed="rId9" name="10.1.1.3 slide 5 6.wav"/>
            </a:hlinkClick>
          </p:cNvPr>
          <p:cNvSpPr/>
          <p:nvPr/>
        </p:nvSpPr>
        <p:spPr>
          <a:xfrm>
            <a:off x="225910" y="4845441"/>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6</a:t>
            </a:r>
            <a:endParaRPr sz="1400" b="0" i="0" u="none" strike="noStrike" cap="none">
              <a:solidFill>
                <a:srgbClr val="000000"/>
              </a:solidFill>
              <a:latin typeface="Arial"/>
              <a:ea typeface="Arial"/>
              <a:cs typeface="Arial"/>
              <a:sym typeface="Arial"/>
            </a:endParaRPr>
          </a:p>
        </p:txBody>
      </p:sp>
      <p:sp>
        <p:nvSpPr>
          <p:cNvPr id="388" name="Google Shape;388;p5"/>
          <p:cNvSpPr txBox="1"/>
          <p:nvPr/>
        </p:nvSpPr>
        <p:spPr>
          <a:xfrm>
            <a:off x="916059" y="1825136"/>
            <a:ext cx="11151495" cy="707846"/>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de-DE" sz="20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Schwule,</a:t>
            </a:r>
            <a:r>
              <a:rPr lang="de-DE"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de-DE" sz="20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Lesbische</a:t>
            </a:r>
            <a:r>
              <a:rPr lang="de-DE"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de-DE" sz="20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Nicht-binäre</a:t>
            </a:r>
            <a:r>
              <a:rPr lang="de-DE"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und </a:t>
            </a:r>
            <a:r>
              <a:rPr lang="de-DE" sz="20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Bisexuelle</a:t>
            </a:r>
            <a:r>
              <a:rPr lang="de-DE"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sowie auch </a:t>
            </a:r>
            <a:r>
              <a:rPr lang="de-DE" sz="20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Heterosexuelle</a:t>
            </a:r>
            <a:r>
              <a:rPr lang="de-DE"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kommen zusammen, und sie marschieren friedlich durch die Stadt. </a:t>
            </a:r>
            <a:endParaRPr sz="1400" b="0" i="0" u="none" strike="noStrike" cap="none" dirty="0">
              <a:solidFill>
                <a:schemeClr val="tx1"/>
              </a:solidFill>
              <a:latin typeface="Arial"/>
              <a:ea typeface="Arial"/>
              <a:cs typeface="Arial"/>
              <a:sym typeface="Arial"/>
            </a:endParaRPr>
          </a:p>
        </p:txBody>
      </p:sp>
      <p:sp>
        <p:nvSpPr>
          <p:cNvPr id="389" name="Google Shape;389;p5"/>
          <p:cNvSpPr/>
          <p:nvPr/>
        </p:nvSpPr>
        <p:spPr>
          <a:xfrm>
            <a:off x="953258" y="1841908"/>
            <a:ext cx="1091082" cy="29414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90" name="Google Shape;390;p5"/>
          <p:cNvSpPr/>
          <p:nvPr/>
        </p:nvSpPr>
        <p:spPr>
          <a:xfrm>
            <a:off x="2173153" y="1847869"/>
            <a:ext cx="1310950" cy="310181"/>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91" name="Google Shape;391;p5"/>
          <p:cNvSpPr/>
          <p:nvPr/>
        </p:nvSpPr>
        <p:spPr>
          <a:xfrm>
            <a:off x="5681191" y="1863689"/>
            <a:ext cx="1310950" cy="28027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92" name="Google Shape;392;p5"/>
          <p:cNvSpPr/>
          <p:nvPr/>
        </p:nvSpPr>
        <p:spPr>
          <a:xfrm>
            <a:off x="8507590" y="1865487"/>
            <a:ext cx="1826989" cy="278475"/>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93" name="Google Shape;393;p5"/>
          <p:cNvSpPr/>
          <p:nvPr/>
        </p:nvSpPr>
        <p:spPr>
          <a:xfrm>
            <a:off x="3495014" y="1853955"/>
            <a:ext cx="1613290" cy="317687"/>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94" name="Google Shape;394;p5"/>
          <p:cNvSpPr txBox="1"/>
          <p:nvPr/>
        </p:nvSpPr>
        <p:spPr>
          <a:xfrm>
            <a:off x="956100" y="2555242"/>
            <a:ext cx="1111145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Sie </a:t>
            </a:r>
            <a:r>
              <a:rPr lang="en-GB" sz="2000" b="1" i="0" u="none" strike="noStrike" cap="none" dirty="0" err="1">
                <a:solidFill>
                  <a:srgbClr val="525050"/>
                </a:solidFill>
                <a:latin typeface="Century Gothic"/>
                <a:ea typeface="Century Gothic"/>
                <a:cs typeface="Century Gothic"/>
                <a:sym typeface="Century Gothic"/>
              </a:rPr>
              <a:t>stammen</a:t>
            </a:r>
            <a:r>
              <a:rPr lang="en-GB" sz="2000" b="1" i="0" u="none" strike="noStrike" cap="none" dirty="0">
                <a:solidFill>
                  <a:srgbClr val="525050"/>
                </a:solidFill>
                <a:latin typeface="Century Gothic"/>
                <a:ea typeface="Century Gothic"/>
                <a:cs typeface="Century Gothic"/>
                <a:sym typeface="Century Gothic"/>
              </a:rPr>
              <a:t> </a:t>
            </a:r>
            <a:r>
              <a:rPr lang="en-GB" sz="2000" b="1" i="0" u="none" strike="noStrike" cap="none" dirty="0" err="1">
                <a:solidFill>
                  <a:srgbClr val="525050"/>
                </a:solidFill>
                <a:latin typeface="Century Gothic"/>
                <a:ea typeface="Century Gothic"/>
                <a:cs typeface="Century Gothic"/>
                <a:sym typeface="Century Gothic"/>
              </a:rPr>
              <a:t>aus</a:t>
            </a:r>
            <a:r>
              <a:rPr lang="en-GB" sz="2000" b="1"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allen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Ländern</a:t>
            </a:r>
            <a:r>
              <a:rPr lang="en-GB" sz="2000" b="0" i="0" u="none" strike="noStrike" cap="none" dirty="0">
                <a:solidFill>
                  <a:srgbClr val="525050"/>
                </a:solidFill>
                <a:latin typeface="Century Gothic"/>
                <a:ea typeface="Century Gothic"/>
                <a:cs typeface="Century Gothic"/>
                <a:sym typeface="Century Gothic"/>
              </a:rPr>
              <a:t> der Welt: </a:t>
            </a:r>
            <a:r>
              <a:rPr lang="en-GB" sz="2000" b="0" i="0" u="none" strike="noStrike" cap="none" dirty="0" err="1">
                <a:solidFill>
                  <a:srgbClr val="525050"/>
                </a:solidFill>
                <a:latin typeface="Century Gothic"/>
                <a:ea typeface="Century Gothic"/>
                <a:cs typeface="Century Gothic"/>
                <a:sym typeface="Century Gothic"/>
              </a:rPr>
              <a:t>aus</a:t>
            </a:r>
            <a:r>
              <a:rPr lang="en-GB" sz="2000" b="0" i="0" u="none" strike="noStrike" cap="none" dirty="0">
                <a:solidFill>
                  <a:srgbClr val="525050"/>
                </a:solidFill>
                <a:latin typeface="Century Gothic"/>
                <a:ea typeface="Century Gothic"/>
                <a:cs typeface="Century Gothic"/>
                <a:sym typeface="Century Gothic"/>
              </a:rPr>
              <a:t> den </a:t>
            </a:r>
            <a:r>
              <a:rPr lang="en-GB" sz="2000" b="1" i="0" u="none" strike="noStrike" cap="none" dirty="0" err="1">
                <a:solidFill>
                  <a:srgbClr val="525050"/>
                </a:solidFill>
                <a:latin typeface="Century Gothic"/>
                <a:ea typeface="Century Gothic"/>
                <a:cs typeface="Century Gothic"/>
                <a:sym typeface="Century Gothic"/>
              </a:rPr>
              <a:t>Vereinigten</a:t>
            </a:r>
            <a:r>
              <a:rPr lang="en-GB" sz="2000" b="1" i="0" u="none" strike="noStrike" cap="none" dirty="0">
                <a:solidFill>
                  <a:srgbClr val="525050"/>
                </a:solidFill>
                <a:latin typeface="Century Gothic"/>
                <a:ea typeface="Century Gothic"/>
                <a:cs typeface="Century Gothic"/>
                <a:sym typeface="Century Gothic"/>
              </a:rPr>
              <a:t> </a:t>
            </a:r>
            <a:r>
              <a:rPr lang="en-GB" sz="2000" b="1" i="0" u="none" strike="noStrike" cap="none" dirty="0" err="1">
                <a:solidFill>
                  <a:srgbClr val="525050"/>
                </a:solidFill>
                <a:latin typeface="Century Gothic"/>
                <a:ea typeface="Century Gothic"/>
                <a:cs typeface="Century Gothic"/>
                <a:sym typeface="Century Gothic"/>
              </a:rPr>
              <a:t>Staaten</a:t>
            </a:r>
            <a:r>
              <a:rPr lang="en-GB" sz="2000" b="1" i="0" u="none" strike="noStrike" cap="none" dirty="0">
                <a:solidFill>
                  <a:srgbClr val="525050"/>
                </a:solidFill>
                <a:latin typeface="Century Gothic"/>
                <a:ea typeface="Century Gothic"/>
                <a:cs typeface="Century Gothic"/>
                <a:sym typeface="Century Gothic"/>
              </a:rPr>
              <a:t> von Amerika</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aus</a:t>
            </a:r>
            <a:r>
              <a:rPr lang="en-GB" sz="2000" b="0" i="0" u="none" strike="noStrike" cap="none" dirty="0">
                <a:solidFill>
                  <a:srgbClr val="525050"/>
                </a:solidFill>
                <a:latin typeface="Century Gothic"/>
                <a:ea typeface="Century Gothic"/>
                <a:cs typeface="Century Gothic"/>
                <a:sym typeface="Century Gothic"/>
              </a:rPr>
              <a:t> </a:t>
            </a:r>
            <a:r>
              <a:rPr lang="en-GB" sz="2000" b="1" i="0" u="none" strike="noStrike" cap="none" dirty="0" err="1">
                <a:solidFill>
                  <a:srgbClr val="525050"/>
                </a:solidFill>
                <a:latin typeface="Century Gothic"/>
                <a:ea typeface="Century Gothic"/>
                <a:cs typeface="Century Gothic"/>
                <a:sym typeface="Century Gothic"/>
              </a:rPr>
              <a:t>Großbritannien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aus</a:t>
            </a:r>
            <a:r>
              <a:rPr lang="en-GB" sz="2000" b="0" i="0" u="none" strike="noStrike" cap="none" dirty="0">
                <a:solidFill>
                  <a:srgbClr val="525050"/>
                </a:solidFill>
                <a:latin typeface="Century Gothic"/>
                <a:ea typeface="Century Gothic"/>
                <a:cs typeface="Century Gothic"/>
                <a:sym typeface="Century Gothic"/>
              </a:rPr>
              <a:t> der </a:t>
            </a:r>
            <a:r>
              <a:rPr lang="en-GB" sz="2000" b="1" i="0" u="none" strike="noStrike" cap="none" dirty="0" err="1">
                <a:solidFill>
                  <a:srgbClr val="525050"/>
                </a:solidFill>
                <a:latin typeface="Century Gothic"/>
                <a:ea typeface="Century Gothic"/>
                <a:cs typeface="Century Gothic"/>
                <a:sym typeface="Century Gothic"/>
              </a:rPr>
              <a:t>Europäischen</a:t>
            </a:r>
            <a:r>
              <a:rPr lang="en-GB" sz="2000" b="1" i="0" u="none" strike="noStrike" cap="none" dirty="0">
                <a:solidFill>
                  <a:srgbClr val="525050"/>
                </a:solidFill>
                <a:latin typeface="Century Gothic"/>
                <a:ea typeface="Century Gothic"/>
                <a:cs typeface="Century Gothic"/>
                <a:sym typeface="Century Gothic"/>
              </a:rPr>
              <a:t> Union</a:t>
            </a:r>
            <a:r>
              <a:rPr lang="en-GB" sz="2000" b="0" i="0" u="none" strike="noStrike" cap="none" dirty="0">
                <a:solidFill>
                  <a:srgbClr val="525050"/>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395" name="Google Shape;395;p5"/>
          <p:cNvSpPr/>
          <p:nvPr/>
        </p:nvSpPr>
        <p:spPr>
          <a:xfrm>
            <a:off x="1440675" y="2591297"/>
            <a:ext cx="1683690" cy="32257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96" name="Google Shape;396;p5"/>
          <p:cNvSpPr/>
          <p:nvPr/>
        </p:nvSpPr>
        <p:spPr>
          <a:xfrm>
            <a:off x="7151264" y="2607884"/>
            <a:ext cx="4084636" cy="32257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97" name="Google Shape;397;p5"/>
          <p:cNvSpPr/>
          <p:nvPr/>
        </p:nvSpPr>
        <p:spPr>
          <a:xfrm>
            <a:off x="994679" y="2947728"/>
            <a:ext cx="1902425" cy="32257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98" name="Google Shape;398;p5"/>
          <p:cNvSpPr/>
          <p:nvPr/>
        </p:nvSpPr>
        <p:spPr>
          <a:xfrm>
            <a:off x="3975148" y="2889729"/>
            <a:ext cx="2479439" cy="32257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99" name="Google Shape;399;p5"/>
          <p:cNvSpPr txBox="1"/>
          <p:nvPr/>
        </p:nvSpPr>
        <p:spPr>
          <a:xfrm>
            <a:off x="916059" y="3467562"/>
            <a:ext cx="759153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Alle </a:t>
            </a:r>
            <a:r>
              <a:rPr lang="en-GB" sz="2000" b="0" i="0" u="none" strike="noStrike" cap="none" dirty="0" err="1">
                <a:solidFill>
                  <a:srgbClr val="525050"/>
                </a:solidFill>
                <a:latin typeface="Century Gothic"/>
                <a:ea typeface="Century Gothic"/>
                <a:cs typeface="Century Gothic"/>
                <a:sym typeface="Century Gothic"/>
              </a:rPr>
              <a:t>wollen</a:t>
            </a:r>
            <a:r>
              <a:rPr lang="en-GB" sz="2000" b="0" i="0" u="none" strike="noStrike" cap="none" dirty="0">
                <a:solidFill>
                  <a:srgbClr val="525050"/>
                </a:solidFill>
                <a:latin typeface="Century Gothic"/>
                <a:ea typeface="Century Gothic"/>
                <a:cs typeface="Century Gothic"/>
                <a:sym typeface="Century Gothic"/>
              </a:rPr>
              <a:t> an </a:t>
            </a:r>
            <a:r>
              <a:rPr lang="en-GB" sz="2000" b="0" i="0" u="none" strike="noStrike" cap="none" dirty="0" err="1">
                <a:solidFill>
                  <a:srgbClr val="525050"/>
                </a:solidFill>
                <a:latin typeface="Century Gothic"/>
                <a:ea typeface="Century Gothic"/>
                <a:cs typeface="Century Gothic"/>
                <a:sym typeface="Century Gothic"/>
              </a:rPr>
              <a:t>einem</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sonnigen</a:t>
            </a:r>
            <a:r>
              <a:rPr lang="en-GB" sz="2000" b="0" i="0" u="none" strike="noStrike" cap="none" dirty="0">
                <a:solidFill>
                  <a:srgbClr val="525050"/>
                </a:solidFill>
                <a:latin typeface="Century Gothic"/>
                <a:ea typeface="Century Gothic"/>
                <a:cs typeface="Century Gothic"/>
                <a:sym typeface="Century Gothic"/>
              </a:rPr>
              <a:t> Tag </a:t>
            </a:r>
            <a:r>
              <a:rPr lang="en-GB" sz="2000" b="0" i="0" u="none" strike="noStrike" cap="none" dirty="0" err="1">
                <a:solidFill>
                  <a:srgbClr val="525050"/>
                </a:solidFill>
                <a:latin typeface="Century Gothic"/>
                <a:ea typeface="Century Gothic"/>
                <a:cs typeface="Century Gothic"/>
                <a:sym typeface="Century Gothic"/>
              </a:rPr>
              <a:t>im</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Volkspark</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feiern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im</a:t>
            </a:r>
            <a:r>
              <a:rPr lang="en-GB" sz="2000" b="0" i="0" u="none" strike="noStrike" cap="none" dirty="0">
                <a:solidFill>
                  <a:srgbClr val="525050"/>
                </a:solidFill>
                <a:latin typeface="Century Gothic"/>
                <a:ea typeface="Century Gothic"/>
                <a:cs typeface="Century Gothic"/>
                <a:sym typeface="Century Gothic"/>
              </a:rPr>
              <a:t> </a:t>
            </a:r>
            <a:r>
              <a:rPr lang="en-GB" sz="2000" b="1" i="0" u="none" strike="noStrike" cap="none" dirty="0" err="1">
                <a:solidFill>
                  <a:srgbClr val="525050"/>
                </a:solidFill>
                <a:latin typeface="Century Gothic"/>
                <a:ea typeface="Century Gothic"/>
                <a:cs typeface="Century Gothic"/>
                <a:sym typeface="Century Gothic"/>
              </a:rPr>
              <a:t>Namen</a:t>
            </a:r>
            <a:r>
              <a:rPr lang="en-GB" sz="2000" b="0" i="0" u="none" strike="noStrike" cap="none" dirty="0">
                <a:solidFill>
                  <a:srgbClr val="525050"/>
                </a:solidFill>
                <a:latin typeface="Century Gothic"/>
                <a:ea typeface="Century Gothic"/>
                <a:cs typeface="Century Gothic"/>
                <a:sym typeface="Century Gothic"/>
              </a:rPr>
              <a:t> von </a:t>
            </a:r>
            <a:r>
              <a:rPr lang="en-GB" sz="2000" b="0" i="0" u="none" strike="noStrike" cap="none" dirty="0" err="1">
                <a:solidFill>
                  <a:srgbClr val="525050"/>
                </a:solidFill>
                <a:latin typeface="Century Gothic"/>
                <a:ea typeface="Century Gothic"/>
                <a:cs typeface="Century Gothic"/>
                <a:sym typeface="Century Gothic"/>
              </a:rPr>
              <a:t>Toleranz</a:t>
            </a:r>
            <a:r>
              <a:rPr lang="en-GB" sz="2000" b="0" i="0" u="none" strike="noStrike" cap="none" dirty="0">
                <a:solidFill>
                  <a:srgbClr val="525050"/>
                </a:solidFill>
                <a:latin typeface="Century Gothic"/>
                <a:ea typeface="Century Gothic"/>
                <a:cs typeface="Century Gothic"/>
                <a:sym typeface="Century Gothic"/>
              </a:rPr>
              <a:t> und von der Liebe.</a:t>
            </a:r>
            <a:endParaRPr sz="1400" b="0" i="0" u="none" strike="noStrike" cap="none" dirty="0">
              <a:solidFill>
                <a:srgbClr val="000000"/>
              </a:solidFill>
              <a:latin typeface="Arial"/>
              <a:ea typeface="Arial"/>
              <a:cs typeface="Arial"/>
              <a:sym typeface="Arial"/>
            </a:endParaRPr>
          </a:p>
        </p:txBody>
      </p:sp>
      <p:sp>
        <p:nvSpPr>
          <p:cNvPr id="400" name="Google Shape;400;p5"/>
          <p:cNvSpPr txBox="1"/>
          <p:nvPr/>
        </p:nvSpPr>
        <p:spPr>
          <a:xfrm>
            <a:off x="839095" y="4145507"/>
            <a:ext cx="831568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Alle </a:t>
            </a:r>
            <a:r>
              <a:rPr lang="en-GB" sz="2000" b="1" dirty="0">
                <a:solidFill>
                  <a:srgbClr val="525050"/>
                </a:solidFill>
                <a:latin typeface="Century Gothic"/>
                <a:ea typeface="Century Gothic"/>
                <a:cs typeface="Century Gothic"/>
                <a:sym typeface="Century Gothic"/>
              </a:rPr>
              <a:t>Menschen</a:t>
            </a:r>
            <a:r>
              <a:rPr lang="en-GB" sz="2000" b="0" i="0" u="none" strike="noStrike" cap="none" dirty="0">
                <a:solidFill>
                  <a:srgbClr val="525050"/>
                </a:solidFill>
                <a:latin typeface="Century Gothic"/>
                <a:ea typeface="Century Gothic"/>
                <a:cs typeface="Century Gothic"/>
                <a:sym typeface="Century Gothic"/>
              </a:rPr>
              <a:t> der Welt, </a:t>
            </a:r>
            <a:r>
              <a:rPr lang="en-GB" sz="2000" b="0" i="0" u="none" strike="noStrike" cap="none" dirty="0" err="1">
                <a:solidFill>
                  <a:srgbClr val="525050"/>
                </a:solidFill>
                <a:latin typeface="Century Gothic"/>
                <a:ea typeface="Century Gothic"/>
                <a:cs typeface="Century Gothic"/>
                <a:sym typeface="Century Gothic"/>
              </a:rPr>
              <a:t>unabhängig</a:t>
            </a:r>
            <a:r>
              <a:rPr lang="en-GB" sz="2000" b="0" i="0" u="none" strike="noStrike" cap="none" dirty="0">
                <a:solidFill>
                  <a:srgbClr val="525050"/>
                </a:solidFill>
                <a:latin typeface="Century Gothic"/>
                <a:ea typeface="Century Gothic"/>
                <a:cs typeface="Century Gothic"/>
                <a:sym typeface="Century Gothic"/>
              </a:rPr>
              <a:t>* von </a:t>
            </a:r>
            <a:r>
              <a:rPr lang="en-GB" sz="2000" b="0" i="0" u="none" strike="noStrike" cap="none" dirty="0" err="1">
                <a:solidFill>
                  <a:srgbClr val="525050"/>
                </a:solidFill>
                <a:latin typeface="Century Gothic"/>
                <a:ea typeface="Century Gothic"/>
                <a:cs typeface="Century Gothic"/>
                <a:sym typeface="Century Gothic"/>
              </a:rPr>
              <a:t>ihrer</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sexuellen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Orientierung</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sollen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ihre</a:t>
            </a:r>
            <a:r>
              <a:rPr lang="en-GB" sz="2000" b="0" i="0" u="none" strike="noStrike" cap="none" dirty="0">
                <a:solidFill>
                  <a:srgbClr val="525050"/>
                </a:solidFill>
                <a:latin typeface="Century Gothic"/>
                <a:ea typeface="Century Gothic"/>
                <a:cs typeface="Century Gothic"/>
                <a:sym typeface="Century Gothic"/>
              </a:rPr>
              <a:t> Liebe </a:t>
            </a:r>
            <a:r>
              <a:rPr lang="en-GB" sz="2000" b="0" i="0" u="none" strike="noStrike" cap="none" dirty="0" err="1">
                <a:solidFill>
                  <a:srgbClr val="525050"/>
                </a:solidFill>
                <a:latin typeface="Century Gothic"/>
                <a:ea typeface="Century Gothic"/>
                <a:cs typeface="Century Gothic"/>
                <a:sym typeface="Century Gothic"/>
              </a:rPr>
              <a:t>feiern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können</a:t>
            </a:r>
            <a:r>
              <a:rPr lang="en-GB" sz="2000" b="0" i="0" u="none" strike="noStrike" cap="none" dirty="0">
                <a:solidFill>
                  <a:srgbClr val="525050"/>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401" name="Google Shape;401;p5"/>
          <p:cNvSpPr/>
          <p:nvPr/>
        </p:nvSpPr>
        <p:spPr>
          <a:xfrm>
            <a:off x="952975" y="3810619"/>
            <a:ext cx="990456" cy="311295"/>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02" name="Google Shape;402;p5"/>
          <p:cNvSpPr/>
          <p:nvPr/>
        </p:nvSpPr>
        <p:spPr>
          <a:xfrm>
            <a:off x="1429801" y="4188037"/>
            <a:ext cx="1268793" cy="311413"/>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03" name="Google Shape;403;p5"/>
          <p:cNvSpPr/>
          <p:nvPr/>
        </p:nvSpPr>
        <p:spPr>
          <a:xfrm>
            <a:off x="7046921" y="4867299"/>
            <a:ext cx="1279046" cy="311295"/>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04" name="Google Shape;404;p5"/>
          <p:cNvSpPr/>
          <p:nvPr/>
        </p:nvSpPr>
        <p:spPr>
          <a:xfrm>
            <a:off x="827740" y="5156529"/>
            <a:ext cx="1603487" cy="311295"/>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05" name="Google Shape;405;p5"/>
          <p:cNvSpPr/>
          <p:nvPr/>
        </p:nvSpPr>
        <p:spPr>
          <a:xfrm>
            <a:off x="3027018" y="5169229"/>
            <a:ext cx="1921500" cy="311295"/>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407" name="Google Shape;407;p5"/>
          <p:cNvPicPr preferRelativeResize="0"/>
          <p:nvPr/>
        </p:nvPicPr>
        <p:blipFill rotWithShape="1">
          <a:blip r:embed="rId10">
            <a:alphaModFix/>
          </a:blip>
          <a:srcRect/>
          <a:stretch/>
        </p:blipFill>
        <p:spPr>
          <a:xfrm>
            <a:off x="8312622" y="2996573"/>
            <a:ext cx="3040283" cy="2026856"/>
          </a:xfrm>
          <a:prstGeom prst="rect">
            <a:avLst/>
          </a:prstGeom>
          <a:noFill/>
          <a:ln>
            <a:noFill/>
          </a:ln>
        </p:spPr>
      </p:pic>
      <p:sp>
        <p:nvSpPr>
          <p:cNvPr id="406" name="Google Shape;406;p5"/>
          <p:cNvSpPr/>
          <p:nvPr/>
        </p:nvSpPr>
        <p:spPr>
          <a:xfrm>
            <a:off x="-11934355" y="1087182"/>
            <a:ext cx="11170022" cy="4382208"/>
          </a:xfrm>
          <a:prstGeom prst="wedgeRoundRectCallout">
            <a:avLst>
              <a:gd name="adj1" fmla="val -20833"/>
              <a:gd name="adj2" fmla="val 62500"/>
              <a:gd name="adj3" fmla="val 0"/>
            </a:avLst>
          </a:prstGeom>
          <a:solidFill>
            <a:srgbClr val="3D3C3C"/>
          </a:solidFill>
          <a:ln w="12700" cap="flat" cmpd="sng">
            <a:solidFill>
              <a:srgbClr val="FFC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GB" sz="2600" b="0" i="0" u="none" strike="noStrike" cap="none" dirty="0">
                <a:solidFill>
                  <a:srgbClr val="FFF6E7"/>
                </a:solidFill>
                <a:latin typeface="Century Gothic"/>
                <a:ea typeface="Century Gothic"/>
                <a:cs typeface="Century Gothic"/>
                <a:sym typeface="Century Gothic"/>
              </a:rPr>
              <a:t>The first </a:t>
            </a:r>
            <a:r>
              <a:rPr lang="en-GB" sz="2600" b="1" i="0" u="none" strike="noStrike" cap="none" dirty="0">
                <a:solidFill>
                  <a:srgbClr val="FFF6E7"/>
                </a:solidFill>
                <a:latin typeface="Century Gothic"/>
                <a:ea typeface="Century Gothic"/>
                <a:cs typeface="Century Gothic"/>
                <a:sym typeface="Century Gothic"/>
              </a:rPr>
              <a:t>Christopher Street Day (CSD) </a:t>
            </a:r>
            <a:r>
              <a:rPr lang="en-GB" sz="2600" b="0" i="0" u="none" strike="noStrike" cap="none" dirty="0">
                <a:solidFill>
                  <a:srgbClr val="FFF6E7"/>
                </a:solidFill>
                <a:latin typeface="Century Gothic"/>
                <a:ea typeface="Century Gothic"/>
                <a:cs typeface="Century Gothic"/>
                <a:sym typeface="Century Gothic"/>
              </a:rPr>
              <a:t>took place in Berlin in 1979. The name remembers the first rebellion by homosexual and other minority groups in Christopher Street, New York in 1961. Now almost every large city in Germany celebrates CSD, on different weekends in July and August. CSDs are both political parades and carnival processions.  There is a party atmosphere but also a serious intent to raise awareness about LGBTQ rights.</a:t>
            </a:r>
            <a:endParaRPr sz="2600" b="1" i="0" u="none" strike="noStrike" cap="none" dirty="0">
              <a:solidFill>
                <a:srgbClr val="FFF6E7"/>
              </a:solidFill>
              <a:latin typeface="Century Gothic"/>
              <a:ea typeface="Century Gothic"/>
              <a:cs typeface="Century Gothic"/>
              <a:sym typeface="Century Gothic"/>
            </a:endParaRPr>
          </a:p>
        </p:txBody>
      </p:sp>
      <p:sp>
        <p:nvSpPr>
          <p:cNvPr id="2" name="Google Shape;372;p5">
            <a:extLst>
              <a:ext uri="{FF2B5EF4-FFF2-40B4-BE49-F238E27FC236}">
                <a16:creationId xmlns:a16="http://schemas.microsoft.com/office/drawing/2014/main" id="{ACA5BDEF-8077-4327-E8C5-4A199D9CE14F}"/>
              </a:ext>
            </a:extLst>
          </p:cNvPr>
          <p:cNvSpPr/>
          <p:nvPr/>
        </p:nvSpPr>
        <p:spPr>
          <a:xfrm>
            <a:off x="4711824" y="5508432"/>
            <a:ext cx="1869411" cy="396419"/>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dirty="0">
                <a:solidFill>
                  <a:schemeClr val="lt1"/>
                </a:solidFill>
                <a:latin typeface="Century Gothic"/>
                <a:ea typeface="Century Gothic"/>
                <a:cs typeface="Century Gothic"/>
                <a:sym typeface="Century Gothic"/>
              </a:rPr>
              <a:t>come from</a:t>
            </a:r>
            <a:endParaRPr sz="2000" b="0" i="0" u="none" strike="noStrike" cap="none"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67"/>
                                        </p:tgtEl>
                                      </p:cBhvr>
                                    </p:animEffect>
                                    <p:set>
                                      <p:cBhvr>
                                        <p:cTn id="7" dur="1" fill="hold">
                                          <p:stCondLst>
                                            <p:cond delay="500"/>
                                          </p:stCondLst>
                                        </p:cTn>
                                        <p:tgtEl>
                                          <p:spTgt spid="36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382"/>
                                        </p:tgtEl>
                                        <p:attrNameLst>
                                          <p:attrName>fillcolor</p:attrName>
                                        </p:attrNameLst>
                                      </p:cBhvr>
                                      <p:to>
                                        <a:srgbClr val="C1C1C1"/>
                                      </p:to>
                                    </p:animClr>
                                    <p:set>
                                      <p:cBhvr>
                                        <p:cTn id="12" dur="2000" fill="hold"/>
                                        <p:tgtEl>
                                          <p:spTgt spid="382"/>
                                        </p:tgtEl>
                                        <p:attrNameLst>
                                          <p:attrName>fill.type</p:attrName>
                                        </p:attrNameLst>
                                      </p:cBhvr>
                                      <p:to>
                                        <p:strVal val="solid"/>
                                      </p:to>
                                    </p:set>
                                    <p:set>
                                      <p:cBhvr>
                                        <p:cTn id="13" dur="2000" fill="hold"/>
                                        <p:tgtEl>
                                          <p:spTgt spid="382"/>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89"/>
                                        </p:tgtEl>
                                      </p:cBhvr>
                                    </p:animEffect>
                                    <p:set>
                                      <p:cBhvr>
                                        <p:cTn id="18" dur="1" fill="hold">
                                          <p:stCondLst>
                                            <p:cond delay="500"/>
                                          </p:stCondLst>
                                        </p:cTn>
                                        <p:tgtEl>
                                          <p:spTgt spid="38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371"/>
                                        </p:tgtEl>
                                        <p:attrNameLst>
                                          <p:attrName>fillcolor</p:attrName>
                                        </p:attrNameLst>
                                      </p:cBhvr>
                                      <p:to>
                                        <a:srgbClr val="C1C1C1"/>
                                      </p:to>
                                    </p:animClr>
                                    <p:set>
                                      <p:cBhvr>
                                        <p:cTn id="23" dur="2000" fill="hold"/>
                                        <p:tgtEl>
                                          <p:spTgt spid="371"/>
                                        </p:tgtEl>
                                        <p:attrNameLst>
                                          <p:attrName>fill.type</p:attrName>
                                        </p:attrNameLst>
                                      </p:cBhvr>
                                      <p:to>
                                        <p:strVal val="solid"/>
                                      </p:to>
                                    </p:set>
                                    <p:set>
                                      <p:cBhvr>
                                        <p:cTn id="24" dur="2000" fill="hold"/>
                                        <p:tgtEl>
                                          <p:spTgt spid="371"/>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390"/>
                                        </p:tgtEl>
                                      </p:cBhvr>
                                    </p:animEffect>
                                    <p:set>
                                      <p:cBhvr>
                                        <p:cTn id="29" dur="1" fill="hold">
                                          <p:stCondLst>
                                            <p:cond delay="500"/>
                                          </p:stCondLst>
                                        </p:cTn>
                                        <p:tgtEl>
                                          <p:spTgt spid="39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369"/>
                                        </p:tgtEl>
                                        <p:attrNameLst>
                                          <p:attrName>fillcolor</p:attrName>
                                        </p:attrNameLst>
                                      </p:cBhvr>
                                      <p:to>
                                        <a:srgbClr val="C1C1C1"/>
                                      </p:to>
                                    </p:animClr>
                                    <p:set>
                                      <p:cBhvr>
                                        <p:cTn id="34" dur="2000" fill="hold"/>
                                        <p:tgtEl>
                                          <p:spTgt spid="369"/>
                                        </p:tgtEl>
                                        <p:attrNameLst>
                                          <p:attrName>fill.type</p:attrName>
                                        </p:attrNameLst>
                                      </p:cBhvr>
                                      <p:to>
                                        <p:strVal val="solid"/>
                                      </p:to>
                                    </p:set>
                                    <p:set>
                                      <p:cBhvr>
                                        <p:cTn id="35" dur="2000" fill="hold"/>
                                        <p:tgtEl>
                                          <p:spTgt spid="369"/>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93"/>
                                        </p:tgtEl>
                                      </p:cBhvr>
                                    </p:animEffect>
                                    <p:set>
                                      <p:cBhvr>
                                        <p:cTn id="40" dur="1" fill="hold">
                                          <p:stCondLst>
                                            <p:cond delay="500"/>
                                          </p:stCondLst>
                                        </p:cTn>
                                        <p:tgtEl>
                                          <p:spTgt spid="39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370"/>
                                        </p:tgtEl>
                                        <p:attrNameLst>
                                          <p:attrName>fillcolor</p:attrName>
                                        </p:attrNameLst>
                                      </p:cBhvr>
                                      <p:to>
                                        <a:srgbClr val="C1C1C1"/>
                                      </p:to>
                                    </p:animClr>
                                    <p:set>
                                      <p:cBhvr>
                                        <p:cTn id="45" dur="2000" fill="hold"/>
                                        <p:tgtEl>
                                          <p:spTgt spid="370"/>
                                        </p:tgtEl>
                                        <p:attrNameLst>
                                          <p:attrName>fill.type</p:attrName>
                                        </p:attrNameLst>
                                      </p:cBhvr>
                                      <p:to>
                                        <p:strVal val="solid"/>
                                      </p:to>
                                    </p:set>
                                    <p:set>
                                      <p:cBhvr>
                                        <p:cTn id="46" dur="2000" fill="hold"/>
                                        <p:tgtEl>
                                          <p:spTgt spid="370"/>
                                        </p:tgtEl>
                                        <p:attrNameLst>
                                          <p:attrName>fill.on</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91"/>
                                        </p:tgtEl>
                                      </p:cBhvr>
                                    </p:animEffect>
                                    <p:set>
                                      <p:cBhvr>
                                        <p:cTn id="51" dur="1" fill="hold">
                                          <p:stCondLst>
                                            <p:cond delay="500"/>
                                          </p:stCondLst>
                                        </p:cTn>
                                        <p:tgtEl>
                                          <p:spTgt spid="39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368"/>
                                        </p:tgtEl>
                                        <p:attrNameLst>
                                          <p:attrName>fillcolor</p:attrName>
                                        </p:attrNameLst>
                                      </p:cBhvr>
                                      <p:to>
                                        <a:srgbClr val="C1C1C1"/>
                                      </p:to>
                                    </p:animClr>
                                    <p:set>
                                      <p:cBhvr>
                                        <p:cTn id="56" dur="2000" fill="hold"/>
                                        <p:tgtEl>
                                          <p:spTgt spid="368"/>
                                        </p:tgtEl>
                                        <p:attrNameLst>
                                          <p:attrName>fill.type</p:attrName>
                                        </p:attrNameLst>
                                      </p:cBhvr>
                                      <p:to>
                                        <p:strVal val="solid"/>
                                      </p:to>
                                    </p:set>
                                    <p:set>
                                      <p:cBhvr>
                                        <p:cTn id="57" dur="2000" fill="hold"/>
                                        <p:tgtEl>
                                          <p:spTgt spid="368"/>
                                        </p:tgtEl>
                                        <p:attrNameLst>
                                          <p:attrName>fill.on</p:attrName>
                                        </p:attrNameLst>
                                      </p:cBhvr>
                                      <p:to>
                                        <p:strVal val="true"/>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92"/>
                                        </p:tgtEl>
                                      </p:cBhvr>
                                    </p:animEffect>
                                    <p:set>
                                      <p:cBhvr>
                                        <p:cTn id="62" dur="1" fill="hold">
                                          <p:stCondLst>
                                            <p:cond delay="500"/>
                                          </p:stCondLst>
                                        </p:cTn>
                                        <p:tgtEl>
                                          <p:spTgt spid="39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372"/>
                                        </p:tgtEl>
                                        <p:attrNameLst>
                                          <p:attrName>fillcolor</p:attrName>
                                        </p:attrNameLst>
                                      </p:cBhvr>
                                      <p:to>
                                        <a:srgbClr val="C1C1C1"/>
                                      </p:to>
                                    </p:animClr>
                                    <p:set>
                                      <p:cBhvr>
                                        <p:cTn id="67" dur="2000" fill="hold"/>
                                        <p:tgtEl>
                                          <p:spTgt spid="372"/>
                                        </p:tgtEl>
                                        <p:attrNameLst>
                                          <p:attrName>fill.type</p:attrName>
                                        </p:attrNameLst>
                                      </p:cBhvr>
                                      <p:to>
                                        <p:strVal val="solid"/>
                                      </p:to>
                                    </p:set>
                                    <p:set>
                                      <p:cBhvr>
                                        <p:cTn id="68" dur="2000" fill="hold"/>
                                        <p:tgtEl>
                                          <p:spTgt spid="372"/>
                                        </p:tgtEl>
                                        <p:attrNameLst>
                                          <p:attrName>fill.on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395"/>
                                        </p:tgtEl>
                                      </p:cBhvr>
                                    </p:animEffect>
                                    <p:set>
                                      <p:cBhvr>
                                        <p:cTn id="73" dur="1" fill="hold">
                                          <p:stCondLst>
                                            <p:cond delay="500"/>
                                          </p:stCondLst>
                                        </p:cTn>
                                        <p:tgtEl>
                                          <p:spTgt spid="395"/>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mph" presetSubtype="2" fill="hold" nodeType="clickEffect">
                                  <p:stCondLst>
                                    <p:cond delay="0"/>
                                  </p:stCondLst>
                                  <p:childTnLst>
                                    <p:animClr clrSpc="rgb" dir="cw">
                                      <p:cBhvr>
                                        <p:cTn id="77" dur="2000" fill="hold"/>
                                        <p:tgtEl>
                                          <p:spTgt spid="2"/>
                                        </p:tgtEl>
                                        <p:attrNameLst>
                                          <p:attrName>fillcolor</p:attrName>
                                        </p:attrNameLst>
                                      </p:cBhvr>
                                      <p:to>
                                        <a:srgbClr val="C1C1C1"/>
                                      </p:to>
                                    </p:animClr>
                                    <p:set>
                                      <p:cBhvr>
                                        <p:cTn id="78" dur="2000" fill="hold"/>
                                        <p:tgtEl>
                                          <p:spTgt spid="2"/>
                                        </p:tgtEl>
                                        <p:attrNameLst>
                                          <p:attrName>fill.type</p:attrName>
                                        </p:attrNameLst>
                                      </p:cBhvr>
                                      <p:to>
                                        <p:strVal val="solid"/>
                                      </p:to>
                                    </p:set>
                                    <p:set>
                                      <p:cBhvr>
                                        <p:cTn id="79" dur="2000" fill="hold"/>
                                        <p:tgtEl>
                                          <p:spTgt spid="2"/>
                                        </p:tgtEl>
                                        <p:attrNameLst>
                                          <p:attrName>fill.on</p:attrName>
                                        </p:attrNameLst>
                                      </p:cBhvr>
                                      <p:to>
                                        <p:strVal val="true"/>
                                      </p:to>
                                    </p:se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396"/>
                                        </p:tgtEl>
                                      </p:cBhvr>
                                    </p:animEffect>
                                    <p:set>
                                      <p:cBhvr>
                                        <p:cTn id="84" dur="1" fill="hold">
                                          <p:stCondLst>
                                            <p:cond delay="500"/>
                                          </p:stCondLst>
                                        </p:cTn>
                                        <p:tgtEl>
                                          <p:spTgt spid="39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mph" presetSubtype="2" fill="hold" nodeType="clickEffect">
                                  <p:stCondLst>
                                    <p:cond delay="0"/>
                                  </p:stCondLst>
                                  <p:childTnLst>
                                    <p:animClr clrSpc="rgb" dir="cw">
                                      <p:cBhvr>
                                        <p:cTn id="88" dur="2000" fill="hold"/>
                                        <p:tgtEl>
                                          <p:spTgt spid="374"/>
                                        </p:tgtEl>
                                        <p:attrNameLst>
                                          <p:attrName>fillcolor</p:attrName>
                                        </p:attrNameLst>
                                      </p:cBhvr>
                                      <p:to>
                                        <a:srgbClr val="C1C1C1"/>
                                      </p:to>
                                    </p:animClr>
                                    <p:set>
                                      <p:cBhvr>
                                        <p:cTn id="89" dur="2000" fill="hold"/>
                                        <p:tgtEl>
                                          <p:spTgt spid="374"/>
                                        </p:tgtEl>
                                        <p:attrNameLst>
                                          <p:attrName>fill.type</p:attrName>
                                        </p:attrNameLst>
                                      </p:cBhvr>
                                      <p:to>
                                        <p:strVal val="solid"/>
                                      </p:to>
                                    </p:set>
                                    <p:set>
                                      <p:cBhvr>
                                        <p:cTn id="90" dur="2000" fill="hold"/>
                                        <p:tgtEl>
                                          <p:spTgt spid="374"/>
                                        </p:tgtEl>
                                        <p:attrNameLst>
                                          <p:attrName>fill.on</p:attrName>
                                        </p:attrNameLst>
                                      </p:cBhvr>
                                      <p:to>
                                        <p:strVal val="true"/>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397"/>
                                        </p:tgtEl>
                                      </p:cBhvr>
                                    </p:animEffect>
                                    <p:set>
                                      <p:cBhvr>
                                        <p:cTn id="95" dur="1" fill="hold">
                                          <p:stCondLst>
                                            <p:cond delay="500"/>
                                          </p:stCondLst>
                                        </p:cTn>
                                        <p:tgtEl>
                                          <p:spTgt spid="397"/>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mph" presetSubtype="2" fill="hold" nodeType="clickEffect">
                                  <p:stCondLst>
                                    <p:cond delay="0"/>
                                  </p:stCondLst>
                                  <p:childTnLst>
                                    <p:animClr clrSpc="rgb" dir="cw">
                                      <p:cBhvr>
                                        <p:cTn id="99" dur="2000" fill="hold"/>
                                        <p:tgtEl>
                                          <p:spTgt spid="375"/>
                                        </p:tgtEl>
                                        <p:attrNameLst>
                                          <p:attrName>fillcolor</p:attrName>
                                        </p:attrNameLst>
                                      </p:cBhvr>
                                      <p:to>
                                        <a:srgbClr val="C1C1C1"/>
                                      </p:to>
                                    </p:animClr>
                                    <p:set>
                                      <p:cBhvr>
                                        <p:cTn id="100" dur="2000" fill="hold"/>
                                        <p:tgtEl>
                                          <p:spTgt spid="375"/>
                                        </p:tgtEl>
                                        <p:attrNameLst>
                                          <p:attrName>fill.type</p:attrName>
                                        </p:attrNameLst>
                                      </p:cBhvr>
                                      <p:to>
                                        <p:strVal val="solid"/>
                                      </p:to>
                                    </p:set>
                                    <p:set>
                                      <p:cBhvr>
                                        <p:cTn id="101" dur="2000" fill="hold"/>
                                        <p:tgtEl>
                                          <p:spTgt spid="375"/>
                                        </p:tgtEl>
                                        <p:attrNameLst>
                                          <p:attrName>fill.on</p:attrName>
                                        </p:attrNameLst>
                                      </p:cBhvr>
                                      <p:to>
                                        <p:strVal val="true"/>
                                      </p:to>
                                    </p:se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500"/>
                                        <p:tgtEl>
                                          <p:spTgt spid="398"/>
                                        </p:tgtEl>
                                      </p:cBhvr>
                                    </p:animEffect>
                                    <p:set>
                                      <p:cBhvr>
                                        <p:cTn id="106" dur="1" fill="hold">
                                          <p:stCondLst>
                                            <p:cond delay="500"/>
                                          </p:stCondLst>
                                        </p:cTn>
                                        <p:tgtEl>
                                          <p:spTgt spid="398"/>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mph" presetSubtype="2" fill="hold" nodeType="clickEffect">
                                  <p:stCondLst>
                                    <p:cond delay="0"/>
                                  </p:stCondLst>
                                  <p:childTnLst>
                                    <p:animClr clrSpc="rgb" dir="cw">
                                      <p:cBhvr>
                                        <p:cTn id="110" dur="2000" fill="hold"/>
                                        <p:tgtEl>
                                          <p:spTgt spid="376"/>
                                        </p:tgtEl>
                                        <p:attrNameLst>
                                          <p:attrName>fillcolor</p:attrName>
                                        </p:attrNameLst>
                                      </p:cBhvr>
                                      <p:to>
                                        <a:srgbClr val="C1C1C1"/>
                                      </p:to>
                                    </p:animClr>
                                    <p:set>
                                      <p:cBhvr>
                                        <p:cTn id="111" dur="2000" fill="hold"/>
                                        <p:tgtEl>
                                          <p:spTgt spid="376"/>
                                        </p:tgtEl>
                                        <p:attrNameLst>
                                          <p:attrName>fill.type</p:attrName>
                                        </p:attrNameLst>
                                      </p:cBhvr>
                                      <p:to>
                                        <p:strVal val="solid"/>
                                      </p:to>
                                    </p:set>
                                    <p:set>
                                      <p:cBhvr>
                                        <p:cTn id="112" dur="2000" fill="hold"/>
                                        <p:tgtEl>
                                          <p:spTgt spid="376"/>
                                        </p:tgtEl>
                                        <p:attrNameLst>
                                          <p:attrName>fill.on</p:attrName>
                                        </p:attrNameLst>
                                      </p:cBhvr>
                                      <p:to>
                                        <p:strVal val="true"/>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401"/>
                                        </p:tgtEl>
                                      </p:cBhvr>
                                    </p:animEffect>
                                    <p:set>
                                      <p:cBhvr>
                                        <p:cTn id="117" dur="1" fill="hold">
                                          <p:stCondLst>
                                            <p:cond delay="500"/>
                                          </p:stCondLst>
                                        </p:cTn>
                                        <p:tgtEl>
                                          <p:spTgt spid="401"/>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 presetClass="emph" presetSubtype="2" fill="hold" nodeType="clickEffect">
                                  <p:stCondLst>
                                    <p:cond delay="0"/>
                                  </p:stCondLst>
                                  <p:childTnLst>
                                    <p:animClr clrSpc="rgb" dir="cw">
                                      <p:cBhvr>
                                        <p:cTn id="121" dur="2000" fill="hold"/>
                                        <p:tgtEl>
                                          <p:spTgt spid="377"/>
                                        </p:tgtEl>
                                        <p:attrNameLst>
                                          <p:attrName>fillcolor</p:attrName>
                                        </p:attrNameLst>
                                      </p:cBhvr>
                                      <p:to>
                                        <a:srgbClr val="C1C1C1"/>
                                      </p:to>
                                    </p:animClr>
                                    <p:set>
                                      <p:cBhvr>
                                        <p:cTn id="122" dur="2000" fill="hold"/>
                                        <p:tgtEl>
                                          <p:spTgt spid="377"/>
                                        </p:tgtEl>
                                        <p:attrNameLst>
                                          <p:attrName>fill.type</p:attrName>
                                        </p:attrNameLst>
                                      </p:cBhvr>
                                      <p:to>
                                        <p:strVal val="solid"/>
                                      </p:to>
                                    </p:set>
                                    <p:set>
                                      <p:cBhvr>
                                        <p:cTn id="123" dur="2000" fill="hold"/>
                                        <p:tgtEl>
                                          <p:spTgt spid="377"/>
                                        </p:tgtEl>
                                        <p:attrNameLst>
                                          <p:attrName>fill.on</p:attrName>
                                        </p:attrNameLst>
                                      </p:cBhvr>
                                      <p:to>
                                        <p:strVal val="true"/>
                                      </p:to>
                                    </p:se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500"/>
                                        <p:tgtEl>
                                          <p:spTgt spid="402"/>
                                        </p:tgtEl>
                                      </p:cBhvr>
                                    </p:animEffect>
                                    <p:set>
                                      <p:cBhvr>
                                        <p:cTn id="128" dur="1" fill="hold">
                                          <p:stCondLst>
                                            <p:cond delay="500"/>
                                          </p:stCondLst>
                                        </p:cTn>
                                        <p:tgtEl>
                                          <p:spTgt spid="402"/>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mph" presetSubtype="2" fill="hold" nodeType="clickEffect">
                                  <p:stCondLst>
                                    <p:cond delay="0"/>
                                  </p:stCondLst>
                                  <p:childTnLst>
                                    <p:animClr clrSpc="rgb" dir="cw">
                                      <p:cBhvr>
                                        <p:cTn id="132" dur="2000" fill="hold"/>
                                        <p:tgtEl>
                                          <p:spTgt spid="378"/>
                                        </p:tgtEl>
                                        <p:attrNameLst>
                                          <p:attrName>fillcolor</p:attrName>
                                        </p:attrNameLst>
                                      </p:cBhvr>
                                      <p:to>
                                        <a:srgbClr val="C1C1C1"/>
                                      </p:to>
                                    </p:animClr>
                                    <p:set>
                                      <p:cBhvr>
                                        <p:cTn id="133" dur="2000" fill="hold"/>
                                        <p:tgtEl>
                                          <p:spTgt spid="378"/>
                                        </p:tgtEl>
                                        <p:attrNameLst>
                                          <p:attrName>fill.type</p:attrName>
                                        </p:attrNameLst>
                                      </p:cBhvr>
                                      <p:to>
                                        <p:strVal val="solid"/>
                                      </p:to>
                                    </p:set>
                                    <p:set>
                                      <p:cBhvr>
                                        <p:cTn id="134" dur="2000" fill="hold"/>
                                        <p:tgtEl>
                                          <p:spTgt spid="378"/>
                                        </p:tgtEl>
                                        <p:attrNameLst>
                                          <p:attrName>fill.on</p:attrName>
                                        </p:attrNameLst>
                                      </p:cBhvr>
                                      <p:to>
                                        <p:strVal val="true"/>
                                      </p:to>
                                    </p:se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403"/>
                                        </p:tgtEl>
                                      </p:cBhvr>
                                    </p:animEffect>
                                    <p:set>
                                      <p:cBhvr>
                                        <p:cTn id="139" dur="1" fill="hold">
                                          <p:stCondLst>
                                            <p:cond delay="500"/>
                                          </p:stCondLst>
                                        </p:cTn>
                                        <p:tgtEl>
                                          <p:spTgt spid="403"/>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 presetClass="emph" presetSubtype="2" fill="hold" nodeType="clickEffect">
                                  <p:stCondLst>
                                    <p:cond delay="0"/>
                                  </p:stCondLst>
                                  <p:childTnLst>
                                    <p:animClr clrSpc="rgb" dir="cw">
                                      <p:cBhvr>
                                        <p:cTn id="143" dur="2000" fill="hold"/>
                                        <p:tgtEl>
                                          <p:spTgt spid="379"/>
                                        </p:tgtEl>
                                        <p:attrNameLst>
                                          <p:attrName>fillcolor</p:attrName>
                                        </p:attrNameLst>
                                      </p:cBhvr>
                                      <p:to>
                                        <a:srgbClr val="C1C1C1"/>
                                      </p:to>
                                    </p:animClr>
                                    <p:set>
                                      <p:cBhvr>
                                        <p:cTn id="144" dur="2000" fill="hold"/>
                                        <p:tgtEl>
                                          <p:spTgt spid="379"/>
                                        </p:tgtEl>
                                        <p:attrNameLst>
                                          <p:attrName>fill.type</p:attrName>
                                        </p:attrNameLst>
                                      </p:cBhvr>
                                      <p:to>
                                        <p:strVal val="solid"/>
                                      </p:to>
                                    </p:set>
                                    <p:set>
                                      <p:cBhvr>
                                        <p:cTn id="145" dur="2000" fill="hold"/>
                                        <p:tgtEl>
                                          <p:spTgt spid="379"/>
                                        </p:tgtEl>
                                        <p:attrNameLst>
                                          <p:attrName>fill.on</p:attrName>
                                        </p:attrNameLst>
                                      </p:cBhvr>
                                      <p:to>
                                        <p:strVal val="true"/>
                                      </p:to>
                                    </p:se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500"/>
                                        <p:tgtEl>
                                          <p:spTgt spid="404"/>
                                        </p:tgtEl>
                                      </p:cBhvr>
                                    </p:animEffect>
                                    <p:set>
                                      <p:cBhvr>
                                        <p:cTn id="150" dur="1" fill="hold">
                                          <p:stCondLst>
                                            <p:cond delay="500"/>
                                          </p:stCondLst>
                                        </p:cTn>
                                        <p:tgtEl>
                                          <p:spTgt spid="404"/>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mph" presetSubtype="2" fill="hold" nodeType="clickEffect">
                                  <p:stCondLst>
                                    <p:cond delay="0"/>
                                  </p:stCondLst>
                                  <p:childTnLst>
                                    <p:animClr clrSpc="rgb" dir="cw">
                                      <p:cBhvr>
                                        <p:cTn id="154" dur="2000" fill="hold"/>
                                        <p:tgtEl>
                                          <p:spTgt spid="381"/>
                                        </p:tgtEl>
                                        <p:attrNameLst>
                                          <p:attrName>fillcolor</p:attrName>
                                        </p:attrNameLst>
                                      </p:cBhvr>
                                      <p:to>
                                        <a:srgbClr val="C1C1C1"/>
                                      </p:to>
                                    </p:animClr>
                                    <p:set>
                                      <p:cBhvr>
                                        <p:cTn id="155" dur="2000" fill="hold"/>
                                        <p:tgtEl>
                                          <p:spTgt spid="381"/>
                                        </p:tgtEl>
                                        <p:attrNameLst>
                                          <p:attrName>fill.type</p:attrName>
                                        </p:attrNameLst>
                                      </p:cBhvr>
                                      <p:to>
                                        <p:strVal val="solid"/>
                                      </p:to>
                                    </p:set>
                                    <p:set>
                                      <p:cBhvr>
                                        <p:cTn id="156" dur="2000" fill="hold"/>
                                        <p:tgtEl>
                                          <p:spTgt spid="381"/>
                                        </p:tgtEl>
                                        <p:attrNameLst>
                                          <p:attrName>fill.on</p:attrName>
                                        </p:attrNameLst>
                                      </p:cBhvr>
                                      <p:to>
                                        <p:strVal val="true"/>
                                      </p:to>
                                    </p:set>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nodeType="clickEffect">
                                  <p:stCondLst>
                                    <p:cond delay="0"/>
                                  </p:stCondLst>
                                  <p:childTnLst>
                                    <p:animEffect transition="out" filter="fade">
                                      <p:cBhvr>
                                        <p:cTn id="160" dur="500"/>
                                        <p:tgtEl>
                                          <p:spTgt spid="405"/>
                                        </p:tgtEl>
                                      </p:cBhvr>
                                    </p:animEffect>
                                    <p:set>
                                      <p:cBhvr>
                                        <p:cTn id="161" dur="1" fill="hold">
                                          <p:stCondLst>
                                            <p:cond delay="500"/>
                                          </p:stCondLst>
                                        </p:cTn>
                                        <p:tgtEl>
                                          <p:spTgt spid="405"/>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1" presetClass="emph" presetSubtype="2" fill="hold" nodeType="clickEffect">
                                  <p:stCondLst>
                                    <p:cond delay="0"/>
                                  </p:stCondLst>
                                  <p:childTnLst>
                                    <p:animClr clrSpc="rgb" dir="cw">
                                      <p:cBhvr>
                                        <p:cTn id="165" dur="2000" fill="hold"/>
                                        <p:tgtEl>
                                          <p:spTgt spid="380"/>
                                        </p:tgtEl>
                                        <p:attrNameLst>
                                          <p:attrName>fillcolor</p:attrName>
                                        </p:attrNameLst>
                                      </p:cBhvr>
                                      <p:to>
                                        <a:srgbClr val="C1C1C1"/>
                                      </p:to>
                                    </p:animClr>
                                    <p:set>
                                      <p:cBhvr>
                                        <p:cTn id="166" dur="2000" fill="hold"/>
                                        <p:tgtEl>
                                          <p:spTgt spid="380"/>
                                        </p:tgtEl>
                                        <p:attrNameLst>
                                          <p:attrName>fill.type</p:attrName>
                                        </p:attrNameLst>
                                      </p:cBhvr>
                                      <p:to>
                                        <p:strVal val="solid"/>
                                      </p:to>
                                    </p:set>
                                    <p:set>
                                      <p:cBhvr>
                                        <p:cTn id="167" dur="2000" fill="hold"/>
                                        <p:tgtEl>
                                          <p:spTgt spid="380"/>
                                        </p:tgtEl>
                                        <p:attrNameLst>
                                          <p:attrName>fill.on</p:attrName>
                                        </p:attrNameLst>
                                      </p:cBhvr>
                                      <p:to>
                                        <p:strVal val="true"/>
                                      </p:to>
                                    </p:set>
                                  </p:childTnLst>
                                </p:cTn>
                              </p:par>
                            </p:childTnLst>
                          </p:cTn>
                        </p:par>
                      </p:childTnLst>
                    </p:cTn>
                  </p:par>
                  <p:par>
                    <p:cTn id="168" fill="hold">
                      <p:stCondLst>
                        <p:cond delay="indefinite"/>
                      </p:stCondLst>
                      <p:childTnLst>
                        <p:par>
                          <p:cTn id="169" fill="hold">
                            <p:stCondLst>
                              <p:cond delay="0"/>
                            </p:stCondLst>
                            <p:childTnLst>
                              <p:par>
                                <p:cTn id="170" presetID="1" presetClass="entr" presetSubtype="0" fill="hold" nodeType="clickEffect">
                                  <p:stCondLst>
                                    <p:cond delay="0"/>
                                  </p:stCondLst>
                                  <p:childTnLst>
                                    <p:set>
                                      <p:cBhvr>
                                        <p:cTn id="171" dur="1" fill="hold">
                                          <p:stCondLst>
                                            <p:cond delay="0"/>
                                          </p:stCondLst>
                                        </p:cTn>
                                        <p:tgtEl>
                                          <p:spTgt spid="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6"/>
          <p:cNvSpPr txBox="1">
            <a:spLocks noGrp="1"/>
          </p:cNvSpPr>
          <p:nvPr>
            <p:ph type="title"/>
          </p:nvPr>
        </p:nvSpPr>
        <p:spPr>
          <a:xfrm>
            <a:off x="-1" y="213557"/>
            <a:ext cx="2872293"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525050"/>
              </a:buClr>
              <a:buSzPct val="100000"/>
              <a:buFont typeface="Century Gothic"/>
              <a:buNone/>
            </a:pPr>
            <a:r>
              <a:rPr lang="en-GB">
                <a:solidFill>
                  <a:srgbClr val="525050"/>
                </a:solidFill>
              </a:rPr>
              <a:t>Weak nouns</a:t>
            </a:r>
            <a:br>
              <a:rPr lang="en-GB"/>
            </a:br>
            <a:endParaRPr/>
          </a:p>
        </p:txBody>
      </p:sp>
      <p:sp>
        <p:nvSpPr>
          <p:cNvPr id="414" name="Google Shape;414;p6"/>
          <p:cNvSpPr/>
          <p:nvPr/>
        </p:nvSpPr>
        <p:spPr>
          <a:xfrm>
            <a:off x="10363200" y="90502"/>
            <a:ext cx="1727200" cy="370643"/>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Grammatik</a:t>
            </a:r>
            <a:endParaRPr sz="1400" b="0" i="0" u="none" strike="noStrike" cap="none">
              <a:solidFill>
                <a:srgbClr val="000000"/>
              </a:solidFill>
              <a:latin typeface="Arial"/>
              <a:ea typeface="Arial"/>
              <a:cs typeface="Arial"/>
              <a:sym typeface="Arial"/>
            </a:endParaRPr>
          </a:p>
        </p:txBody>
      </p:sp>
      <p:sp>
        <p:nvSpPr>
          <p:cNvPr id="415" name="Google Shape;415;p6"/>
          <p:cNvSpPr txBox="1"/>
          <p:nvPr/>
        </p:nvSpPr>
        <p:spPr>
          <a:xfrm>
            <a:off x="185928" y="1162089"/>
            <a:ext cx="1200607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Some masculine (mainly person) nouns add </a:t>
            </a:r>
            <a:r>
              <a:rPr lang="en-GB" sz="2000" b="1" i="0" u="none" strike="noStrike" cap="none" dirty="0">
                <a:solidFill>
                  <a:srgbClr val="525050"/>
                </a:solidFill>
                <a:latin typeface="Century Gothic"/>
                <a:ea typeface="Century Gothic"/>
                <a:cs typeface="Century Gothic"/>
                <a:sym typeface="Century Gothic"/>
              </a:rPr>
              <a:t>(e)n </a:t>
            </a:r>
            <a:r>
              <a:rPr lang="en-GB" sz="2000" b="0" i="0" u="none" strike="noStrike" cap="none" dirty="0">
                <a:solidFill>
                  <a:srgbClr val="525050"/>
                </a:solidFill>
                <a:latin typeface="Century Gothic"/>
                <a:ea typeface="Century Gothic"/>
                <a:cs typeface="Century Gothic"/>
                <a:sym typeface="Century Gothic"/>
              </a:rPr>
              <a:t>in every form except R1-nominative singular:</a:t>
            </a:r>
            <a:endParaRPr sz="2000" b="0" i="0" u="none" strike="noStrike" cap="none" dirty="0">
              <a:solidFill>
                <a:srgbClr val="525050"/>
              </a:solidFill>
              <a:latin typeface="Century Gothic"/>
              <a:ea typeface="Century Gothic"/>
              <a:cs typeface="Century Gothic"/>
              <a:sym typeface="Century Gothic"/>
            </a:endParaRPr>
          </a:p>
        </p:txBody>
      </p:sp>
      <p:sp>
        <p:nvSpPr>
          <p:cNvPr id="416" name="Google Shape;416;p6"/>
          <p:cNvSpPr txBox="1"/>
          <p:nvPr/>
        </p:nvSpPr>
        <p:spPr>
          <a:xfrm>
            <a:off x="694787" y="2214355"/>
            <a:ext cx="440427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Mein Lehrer ist </a:t>
            </a:r>
            <a:r>
              <a:rPr lang="en-GB" sz="2000" b="1" i="0" u="none" strike="noStrike" cap="none">
                <a:solidFill>
                  <a:srgbClr val="525050"/>
                </a:solidFill>
                <a:latin typeface="Century Gothic"/>
                <a:ea typeface="Century Gothic"/>
                <a:cs typeface="Century Gothic"/>
                <a:sym typeface="Century Gothic"/>
              </a:rPr>
              <a:t>der Herr </a:t>
            </a:r>
            <a:r>
              <a:rPr lang="en-GB" sz="2000" b="0" i="0" u="none" strike="noStrike" cap="none">
                <a:solidFill>
                  <a:srgbClr val="525050"/>
                </a:solidFill>
                <a:latin typeface="Century Gothic"/>
                <a:ea typeface="Century Gothic"/>
                <a:cs typeface="Century Gothic"/>
                <a:sym typeface="Century Gothic"/>
              </a:rPr>
              <a:t>Schmidt.</a:t>
            </a:r>
            <a:endParaRPr sz="1400" b="0" i="0" u="none" strike="noStrike" cap="none">
              <a:solidFill>
                <a:srgbClr val="000000"/>
              </a:solidFill>
              <a:latin typeface="Arial"/>
              <a:ea typeface="Arial"/>
              <a:cs typeface="Arial"/>
              <a:sym typeface="Arial"/>
            </a:endParaRPr>
          </a:p>
        </p:txBody>
      </p:sp>
      <p:sp>
        <p:nvSpPr>
          <p:cNvPr id="417" name="Google Shape;417;p6"/>
          <p:cNvSpPr txBox="1"/>
          <p:nvPr/>
        </p:nvSpPr>
        <p:spPr>
          <a:xfrm>
            <a:off x="6077195" y="2189172"/>
            <a:ext cx="525233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My teacher is </a:t>
            </a:r>
            <a:r>
              <a:rPr lang="en-GB" sz="2000" b="1" i="0" u="none" strike="noStrike" cap="none">
                <a:solidFill>
                  <a:srgbClr val="525050"/>
                </a:solidFill>
                <a:latin typeface="Century Gothic"/>
                <a:ea typeface="Century Gothic"/>
                <a:cs typeface="Century Gothic"/>
                <a:sym typeface="Century Gothic"/>
              </a:rPr>
              <a:t>Mr</a:t>
            </a:r>
            <a:r>
              <a:rPr lang="en-GB" sz="2000" b="0" i="0" u="none" strike="noStrike" cap="none">
                <a:solidFill>
                  <a:srgbClr val="525050"/>
                </a:solidFill>
                <a:latin typeface="Century Gothic"/>
                <a:ea typeface="Century Gothic"/>
                <a:cs typeface="Century Gothic"/>
                <a:sym typeface="Century Gothic"/>
              </a:rPr>
              <a:t> Smith.</a:t>
            </a:r>
            <a:endParaRPr sz="1400" b="0" i="0" u="none" strike="noStrike" cap="none">
              <a:solidFill>
                <a:srgbClr val="000000"/>
              </a:solidFill>
              <a:latin typeface="Arial"/>
              <a:ea typeface="Arial"/>
              <a:cs typeface="Arial"/>
              <a:sym typeface="Arial"/>
            </a:endParaRPr>
          </a:p>
        </p:txBody>
      </p:sp>
      <p:sp>
        <p:nvSpPr>
          <p:cNvPr id="418" name="Google Shape;418;p6"/>
          <p:cNvSpPr txBox="1"/>
          <p:nvPr/>
        </p:nvSpPr>
        <p:spPr>
          <a:xfrm>
            <a:off x="5563414" y="2172423"/>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dirty="0">
                <a:solidFill>
                  <a:srgbClr val="525050"/>
                </a:solidFill>
                <a:latin typeface="Quattrocento Sans"/>
                <a:ea typeface="Quattrocento Sans"/>
                <a:cs typeface="Quattrocento Sans"/>
                <a:sym typeface="Quattrocento Sans"/>
              </a:rPr>
              <a:t>➜</a:t>
            </a:r>
            <a:endParaRPr sz="2400" b="0" i="0" u="none" strike="noStrike" cap="none" dirty="0">
              <a:solidFill>
                <a:srgbClr val="525050"/>
              </a:solidFill>
              <a:latin typeface="Century Gothic"/>
              <a:ea typeface="Century Gothic"/>
              <a:cs typeface="Century Gothic"/>
              <a:sym typeface="Century Gothic"/>
            </a:endParaRPr>
          </a:p>
        </p:txBody>
      </p:sp>
      <p:sp>
        <p:nvSpPr>
          <p:cNvPr id="419" name="Google Shape;419;p6"/>
          <p:cNvSpPr txBox="1"/>
          <p:nvPr/>
        </p:nvSpPr>
        <p:spPr>
          <a:xfrm>
            <a:off x="660630" y="3229438"/>
            <a:ext cx="524443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Ich sehe </a:t>
            </a:r>
            <a:r>
              <a:rPr lang="en-GB" sz="2000" b="1" i="0" u="none" strike="noStrike" cap="none">
                <a:solidFill>
                  <a:srgbClr val="525050"/>
                </a:solidFill>
                <a:latin typeface="Century Gothic"/>
                <a:ea typeface="Century Gothic"/>
                <a:cs typeface="Century Gothic"/>
                <a:sym typeface="Century Gothic"/>
              </a:rPr>
              <a:t>den Herrn </a:t>
            </a:r>
            <a:r>
              <a:rPr lang="en-GB" sz="2000" b="0" i="0" u="none" strike="noStrike" cap="none">
                <a:solidFill>
                  <a:srgbClr val="525050"/>
                </a:solidFill>
                <a:latin typeface="Century Gothic"/>
                <a:ea typeface="Century Gothic"/>
                <a:cs typeface="Century Gothic"/>
                <a:sym typeface="Century Gothic"/>
              </a:rPr>
              <a:t>Schmidt jeden Tag. </a:t>
            </a:r>
            <a:endParaRPr sz="1400" b="0" i="0" u="none" strike="noStrike" cap="none">
              <a:solidFill>
                <a:srgbClr val="000000"/>
              </a:solidFill>
              <a:latin typeface="Arial"/>
              <a:ea typeface="Arial"/>
              <a:cs typeface="Arial"/>
              <a:sym typeface="Arial"/>
            </a:endParaRPr>
          </a:p>
        </p:txBody>
      </p:sp>
      <p:sp>
        <p:nvSpPr>
          <p:cNvPr id="420" name="Google Shape;420;p6"/>
          <p:cNvSpPr txBox="1"/>
          <p:nvPr/>
        </p:nvSpPr>
        <p:spPr>
          <a:xfrm>
            <a:off x="5592735" y="3216824"/>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a:solidFill>
                  <a:srgbClr val="525050"/>
                </a:solidFill>
                <a:latin typeface="Quattrocento Sans"/>
                <a:ea typeface="Quattrocento Sans"/>
                <a:cs typeface="Quattrocento Sans"/>
                <a:sym typeface="Quattrocento Sans"/>
              </a:rPr>
              <a:t>➜</a:t>
            </a:r>
            <a:endParaRPr sz="2400" b="0" i="0" u="none" strike="noStrike" cap="none">
              <a:solidFill>
                <a:srgbClr val="525050"/>
              </a:solidFill>
              <a:latin typeface="Century Gothic"/>
              <a:ea typeface="Century Gothic"/>
              <a:cs typeface="Century Gothic"/>
              <a:sym typeface="Century Gothic"/>
            </a:endParaRPr>
          </a:p>
        </p:txBody>
      </p:sp>
      <p:sp>
        <p:nvSpPr>
          <p:cNvPr id="421" name="Google Shape;421;p6"/>
          <p:cNvSpPr txBox="1"/>
          <p:nvPr/>
        </p:nvSpPr>
        <p:spPr>
          <a:xfrm>
            <a:off x="6046127" y="3229075"/>
            <a:ext cx="525233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I see </a:t>
            </a:r>
            <a:r>
              <a:rPr lang="en-GB" sz="2000" b="1" i="0" u="none" strike="noStrike" cap="none">
                <a:solidFill>
                  <a:srgbClr val="525050"/>
                </a:solidFill>
                <a:latin typeface="Century Gothic"/>
                <a:ea typeface="Century Gothic"/>
                <a:cs typeface="Century Gothic"/>
                <a:sym typeface="Century Gothic"/>
              </a:rPr>
              <a:t>Mr </a:t>
            </a:r>
            <a:r>
              <a:rPr lang="en-GB" sz="2000" b="0" i="0" u="none" strike="noStrike" cap="none">
                <a:solidFill>
                  <a:srgbClr val="525050"/>
                </a:solidFill>
                <a:latin typeface="Century Gothic"/>
                <a:ea typeface="Century Gothic"/>
                <a:cs typeface="Century Gothic"/>
                <a:sym typeface="Century Gothic"/>
              </a:rPr>
              <a:t>Smith every day.</a:t>
            </a:r>
            <a:endParaRPr sz="1400" b="0" i="0" u="none" strike="noStrike" cap="none">
              <a:solidFill>
                <a:srgbClr val="000000"/>
              </a:solidFill>
              <a:latin typeface="Arial"/>
              <a:ea typeface="Arial"/>
              <a:cs typeface="Arial"/>
              <a:sym typeface="Arial"/>
            </a:endParaRPr>
          </a:p>
        </p:txBody>
      </p:sp>
      <p:sp>
        <p:nvSpPr>
          <p:cNvPr id="422" name="Google Shape;422;p6"/>
          <p:cNvSpPr txBox="1"/>
          <p:nvPr/>
        </p:nvSpPr>
        <p:spPr>
          <a:xfrm>
            <a:off x="674705" y="5335142"/>
            <a:ext cx="524443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Ich rede oft mit </a:t>
            </a:r>
            <a:r>
              <a:rPr lang="en-GB" sz="2000" b="1" i="0" u="none" strike="noStrike" cap="none">
                <a:solidFill>
                  <a:srgbClr val="525050"/>
                </a:solidFill>
                <a:latin typeface="Century Gothic"/>
                <a:ea typeface="Century Gothic"/>
                <a:cs typeface="Century Gothic"/>
                <a:sym typeface="Century Gothic"/>
              </a:rPr>
              <a:t>dem Herrn </a:t>
            </a:r>
            <a:r>
              <a:rPr lang="en-GB" sz="2000" b="0" i="0" u="none" strike="noStrike" cap="none">
                <a:solidFill>
                  <a:srgbClr val="525050"/>
                </a:solidFill>
                <a:latin typeface="Century Gothic"/>
                <a:ea typeface="Century Gothic"/>
                <a:cs typeface="Century Gothic"/>
                <a:sym typeface="Century Gothic"/>
              </a:rPr>
              <a:t>Schmidt. </a:t>
            </a:r>
            <a:endParaRPr sz="1400" b="0" i="0" u="none" strike="noStrike" cap="none">
              <a:solidFill>
                <a:srgbClr val="000000"/>
              </a:solidFill>
              <a:latin typeface="Arial"/>
              <a:ea typeface="Arial"/>
              <a:cs typeface="Arial"/>
              <a:sym typeface="Arial"/>
            </a:endParaRPr>
          </a:p>
        </p:txBody>
      </p:sp>
      <p:sp>
        <p:nvSpPr>
          <p:cNvPr id="423" name="Google Shape;423;p6"/>
          <p:cNvSpPr txBox="1"/>
          <p:nvPr/>
        </p:nvSpPr>
        <p:spPr>
          <a:xfrm>
            <a:off x="5592735" y="5309338"/>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dirty="0">
                <a:solidFill>
                  <a:srgbClr val="525050"/>
                </a:solidFill>
                <a:latin typeface="Quattrocento Sans"/>
                <a:ea typeface="Quattrocento Sans"/>
                <a:cs typeface="Quattrocento Sans"/>
                <a:sym typeface="Quattrocento Sans"/>
              </a:rPr>
              <a:t>➜</a:t>
            </a:r>
            <a:endParaRPr sz="2400" b="0" i="0" u="none" strike="noStrike" cap="none" dirty="0">
              <a:solidFill>
                <a:srgbClr val="525050"/>
              </a:solidFill>
              <a:latin typeface="Century Gothic"/>
              <a:ea typeface="Century Gothic"/>
              <a:cs typeface="Century Gothic"/>
              <a:sym typeface="Century Gothic"/>
            </a:endParaRPr>
          </a:p>
        </p:txBody>
      </p:sp>
      <p:sp>
        <p:nvSpPr>
          <p:cNvPr id="424" name="Google Shape;424;p6"/>
          <p:cNvSpPr txBox="1"/>
          <p:nvPr/>
        </p:nvSpPr>
        <p:spPr>
          <a:xfrm>
            <a:off x="6046127" y="5333605"/>
            <a:ext cx="525233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I often talk with </a:t>
            </a:r>
            <a:r>
              <a:rPr lang="en-GB" sz="2000" b="1" i="0" u="none" strike="noStrike" cap="none">
                <a:solidFill>
                  <a:srgbClr val="525050"/>
                </a:solidFill>
                <a:latin typeface="Century Gothic"/>
                <a:ea typeface="Century Gothic"/>
                <a:cs typeface="Century Gothic"/>
                <a:sym typeface="Century Gothic"/>
              </a:rPr>
              <a:t>Mr</a:t>
            </a:r>
            <a:r>
              <a:rPr lang="en-GB" sz="2000" b="0" i="0" u="none" strike="noStrike" cap="none">
                <a:solidFill>
                  <a:srgbClr val="525050"/>
                </a:solidFill>
                <a:latin typeface="Century Gothic"/>
                <a:ea typeface="Century Gothic"/>
                <a:cs typeface="Century Gothic"/>
                <a:sym typeface="Century Gothic"/>
              </a:rPr>
              <a:t> Smith.</a:t>
            </a:r>
            <a:endParaRPr sz="1400" b="0" i="0" u="none" strike="noStrike" cap="none">
              <a:solidFill>
                <a:srgbClr val="000000"/>
              </a:solidFill>
              <a:latin typeface="Arial"/>
              <a:ea typeface="Arial"/>
              <a:cs typeface="Arial"/>
              <a:sym typeface="Arial"/>
            </a:endParaRPr>
          </a:p>
        </p:txBody>
      </p:sp>
      <p:sp>
        <p:nvSpPr>
          <p:cNvPr id="425" name="Google Shape;425;p6"/>
          <p:cNvSpPr txBox="1"/>
          <p:nvPr/>
        </p:nvSpPr>
        <p:spPr>
          <a:xfrm>
            <a:off x="674705" y="3838029"/>
            <a:ext cx="911387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Er sagt: “Guten Morgen, meine Damen und </a:t>
            </a:r>
            <a:r>
              <a:rPr lang="en-GB" sz="2000" b="1" i="0" u="none" strike="noStrike" cap="none">
                <a:solidFill>
                  <a:srgbClr val="525050"/>
                </a:solidFill>
                <a:latin typeface="Century Gothic"/>
                <a:ea typeface="Century Gothic"/>
                <a:cs typeface="Century Gothic"/>
                <a:sym typeface="Century Gothic"/>
              </a:rPr>
              <a:t>Herren</a:t>
            </a:r>
            <a:r>
              <a:rPr lang="en-GB" sz="2000" b="0" i="0" u="none" strike="noStrike" cap="none">
                <a:solidFill>
                  <a:srgbClr val="525050"/>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426" name="Google Shape;426;p6"/>
          <p:cNvSpPr txBox="1"/>
          <p:nvPr/>
        </p:nvSpPr>
        <p:spPr>
          <a:xfrm>
            <a:off x="247977" y="4356563"/>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a:solidFill>
                  <a:srgbClr val="525050"/>
                </a:solidFill>
                <a:latin typeface="Quattrocento Sans"/>
                <a:ea typeface="Quattrocento Sans"/>
                <a:cs typeface="Quattrocento Sans"/>
                <a:sym typeface="Quattrocento Sans"/>
              </a:rPr>
              <a:t>➜</a:t>
            </a:r>
            <a:endParaRPr sz="2400" b="0" i="0" u="none" strike="noStrike" cap="none">
              <a:solidFill>
                <a:srgbClr val="525050"/>
              </a:solidFill>
              <a:latin typeface="Century Gothic"/>
              <a:ea typeface="Century Gothic"/>
              <a:cs typeface="Century Gothic"/>
              <a:sym typeface="Century Gothic"/>
            </a:endParaRPr>
          </a:p>
        </p:txBody>
      </p:sp>
      <p:sp>
        <p:nvSpPr>
          <p:cNvPr id="427" name="Google Shape;427;p6"/>
          <p:cNvSpPr txBox="1"/>
          <p:nvPr/>
        </p:nvSpPr>
        <p:spPr>
          <a:xfrm>
            <a:off x="674705" y="4426741"/>
            <a:ext cx="867281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He says: “Good morning, ladies and </a:t>
            </a:r>
            <a:r>
              <a:rPr lang="en-GB" sz="2000" b="1" i="0" u="none" strike="noStrike" cap="none">
                <a:solidFill>
                  <a:srgbClr val="525050"/>
                </a:solidFill>
                <a:latin typeface="Century Gothic"/>
                <a:ea typeface="Century Gothic"/>
                <a:cs typeface="Century Gothic"/>
                <a:sym typeface="Century Gothic"/>
              </a:rPr>
              <a:t>gentlemen</a:t>
            </a:r>
            <a:r>
              <a:rPr lang="en-GB" sz="2000" b="0" i="0" u="none" strike="noStrike" cap="none">
                <a:solidFill>
                  <a:srgbClr val="525050"/>
                </a:solidFill>
                <a:latin typeface="Century Gothic"/>
                <a:ea typeface="Century Gothic"/>
                <a:cs typeface="Century Gothic"/>
                <a:sym typeface="Century Gothic"/>
              </a:rPr>
              <a:t>.”</a:t>
            </a:r>
            <a:endParaRPr sz="2000" b="0" i="0" u="none" strike="noStrike" cap="none">
              <a:solidFill>
                <a:srgbClr val="525050"/>
              </a:solidFill>
              <a:latin typeface="Century Gothic"/>
              <a:ea typeface="Century Gothic"/>
              <a:cs typeface="Century Gothic"/>
              <a:sym typeface="Century Gothic"/>
            </a:endParaRPr>
          </a:p>
        </p:txBody>
      </p:sp>
      <p:sp>
        <p:nvSpPr>
          <p:cNvPr id="428" name="Google Shape;428;p6"/>
          <p:cNvSpPr/>
          <p:nvPr/>
        </p:nvSpPr>
        <p:spPr>
          <a:xfrm>
            <a:off x="85182" y="1814245"/>
            <a:ext cx="575448" cy="40011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Century Gothic"/>
                <a:ea typeface="Century Gothic"/>
                <a:cs typeface="Century Gothic"/>
                <a:sym typeface="Century Gothic"/>
              </a:rPr>
              <a:t>R1</a:t>
            </a:r>
            <a:endParaRPr sz="1400" b="0" i="0" u="none" strike="noStrike" cap="none">
              <a:solidFill>
                <a:srgbClr val="000000"/>
              </a:solidFill>
              <a:latin typeface="Arial"/>
              <a:ea typeface="Arial"/>
              <a:cs typeface="Arial"/>
              <a:sym typeface="Arial"/>
            </a:endParaRPr>
          </a:p>
        </p:txBody>
      </p:sp>
      <p:sp>
        <p:nvSpPr>
          <p:cNvPr id="429" name="Google Shape;429;p6"/>
          <p:cNvSpPr/>
          <p:nvPr/>
        </p:nvSpPr>
        <p:spPr>
          <a:xfrm>
            <a:off x="85182" y="3271130"/>
            <a:ext cx="575448" cy="40011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Century Gothic"/>
                <a:ea typeface="Century Gothic"/>
                <a:cs typeface="Century Gothic"/>
                <a:sym typeface="Century Gothic"/>
              </a:rPr>
              <a:t>R2</a:t>
            </a:r>
            <a:endParaRPr sz="1400" b="0" i="0" u="none" strike="noStrike" cap="none">
              <a:solidFill>
                <a:srgbClr val="000000"/>
              </a:solidFill>
              <a:latin typeface="Arial"/>
              <a:ea typeface="Arial"/>
              <a:cs typeface="Arial"/>
              <a:sym typeface="Arial"/>
            </a:endParaRPr>
          </a:p>
        </p:txBody>
      </p:sp>
      <p:sp>
        <p:nvSpPr>
          <p:cNvPr id="430" name="Google Shape;430;p6"/>
          <p:cNvSpPr/>
          <p:nvPr/>
        </p:nvSpPr>
        <p:spPr>
          <a:xfrm>
            <a:off x="85182" y="5363932"/>
            <a:ext cx="575448" cy="40011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Century Gothic"/>
                <a:ea typeface="Century Gothic"/>
                <a:cs typeface="Century Gothic"/>
                <a:sym typeface="Century Gothic"/>
              </a:rPr>
              <a:t>R3</a:t>
            </a:r>
            <a:endParaRPr sz="1400" b="0" i="0" u="none" strike="noStrike" cap="none">
              <a:solidFill>
                <a:srgbClr val="000000"/>
              </a:solidFill>
              <a:latin typeface="Arial"/>
              <a:ea typeface="Arial"/>
              <a:cs typeface="Arial"/>
              <a:sym typeface="Arial"/>
            </a:endParaRPr>
          </a:p>
        </p:txBody>
      </p:sp>
      <p:sp>
        <p:nvSpPr>
          <p:cNvPr id="431" name="Google Shape;431;p6"/>
          <p:cNvSpPr txBox="1"/>
          <p:nvPr/>
        </p:nvSpPr>
        <p:spPr>
          <a:xfrm>
            <a:off x="674705" y="1775658"/>
            <a:ext cx="911387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Ich bin </a:t>
            </a:r>
            <a:r>
              <a:rPr lang="en-GB" sz="2000" b="1" i="0" u="none" strike="noStrike" cap="none">
                <a:solidFill>
                  <a:srgbClr val="525050"/>
                </a:solidFill>
                <a:latin typeface="Century Gothic"/>
                <a:ea typeface="Century Gothic"/>
                <a:cs typeface="Century Gothic"/>
                <a:sym typeface="Century Gothic"/>
              </a:rPr>
              <a:t>Student</a:t>
            </a:r>
            <a:r>
              <a:rPr lang="en-GB" sz="2000" b="0" i="0" u="none" strike="noStrike" cap="none">
                <a:solidFill>
                  <a:srgbClr val="525050"/>
                </a:solidFill>
                <a:latin typeface="Century Gothic"/>
                <a:ea typeface="Century Gothic"/>
                <a:cs typeface="Century Gothic"/>
                <a:sym typeface="Century Gothic"/>
              </a:rPr>
              <a:t>. Wir sind </a:t>
            </a:r>
            <a:r>
              <a:rPr lang="en-GB" sz="2000" b="1" i="0" u="none" strike="noStrike" cap="none">
                <a:solidFill>
                  <a:srgbClr val="525050"/>
                </a:solidFill>
                <a:latin typeface="Century Gothic"/>
                <a:ea typeface="Century Gothic"/>
                <a:cs typeface="Century Gothic"/>
                <a:sym typeface="Century Gothic"/>
              </a:rPr>
              <a:t>Studenten</a:t>
            </a:r>
            <a:r>
              <a:rPr lang="en-GB" sz="2000" b="0" i="0" u="none" strike="noStrike" cap="none">
                <a:solidFill>
                  <a:srgbClr val="525050"/>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432" name="Google Shape;432;p6"/>
          <p:cNvSpPr txBox="1"/>
          <p:nvPr/>
        </p:nvSpPr>
        <p:spPr>
          <a:xfrm>
            <a:off x="6077196" y="1776811"/>
            <a:ext cx="525233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I am </a:t>
            </a:r>
            <a:r>
              <a:rPr lang="en-GB" sz="2000" b="1" i="0" u="none" strike="noStrike" cap="none" dirty="0">
                <a:solidFill>
                  <a:srgbClr val="525050"/>
                </a:solidFill>
                <a:latin typeface="Century Gothic"/>
                <a:ea typeface="Century Gothic"/>
                <a:cs typeface="Century Gothic"/>
                <a:sym typeface="Century Gothic"/>
              </a:rPr>
              <a:t>a student</a:t>
            </a:r>
            <a:r>
              <a:rPr lang="en-GB" sz="2000" b="0" i="0" u="none" strike="noStrike" cap="none" dirty="0">
                <a:solidFill>
                  <a:srgbClr val="525050"/>
                </a:solidFill>
                <a:latin typeface="Century Gothic"/>
                <a:ea typeface="Century Gothic"/>
                <a:cs typeface="Century Gothic"/>
                <a:sym typeface="Century Gothic"/>
              </a:rPr>
              <a:t>. We are </a:t>
            </a:r>
            <a:r>
              <a:rPr lang="en-GB" sz="2000" b="1" i="0" u="none" strike="noStrike" cap="none" dirty="0">
                <a:solidFill>
                  <a:srgbClr val="525050"/>
                </a:solidFill>
                <a:latin typeface="Century Gothic"/>
                <a:ea typeface="Century Gothic"/>
                <a:cs typeface="Century Gothic"/>
                <a:sym typeface="Century Gothic"/>
              </a:rPr>
              <a:t>students</a:t>
            </a:r>
            <a:r>
              <a:rPr lang="en-GB" sz="2000" b="0" i="0" u="none" strike="noStrike" cap="none" dirty="0">
                <a:solidFill>
                  <a:srgbClr val="525050"/>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433" name="Google Shape;433;p6"/>
          <p:cNvSpPr txBox="1"/>
          <p:nvPr/>
        </p:nvSpPr>
        <p:spPr>
          <a:xfrm>
            <a:off x="5563414" y="1734879"/>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dirty="0">
                <a:solidFill>
                  <a:srgbClr val="525050"/>
                </a:solidFill>
                <a:latin typeface="Quattrocento Sans"/>
                <a:ea typeface="Quattrocento Sans"/>
                <a:cs typeface="Quattrocento Sans"/>
                <a:sym typeface="Quattrocento Sans"/>
              </a:rPr>
              <a:t>➜</a:t>
            </a:r>
            <a:endParaRPr sz="2400" b="0" i="0" u="none" strike="noStrike" cap="none" dirty="0">
              <a:solidFill>
                <a:srgbClr val="525050"/>
              </a:solidFill>
              <a:latin typeface="Century Gothic"/>
              <a:ea typeface="Century Gothic"/>
              <a:cs typeface="Century Gothic"/>
              <a:sym typeface="Century Gothic"/>
            </a:endParaRPr>
          </a:p>
        </p:txBody>
      </p:sp>
      <p:grpSp>
        <p:nvGrpSpPr>
          <p:cNvPr id="434" name="Google Shape;434;p6"/>
          <p:cNvGrpSpPr/>
          <p:nvPr/>
        </p:nvGrpSpPr>
        <p:grpSpPr>
          <a:xfrm>
            <a:off x="2856340" y="315561"/>
            <a:ext cx="4268769" cy="768851"/>
            <a:chOff x="2872292" y="181451"/>
            <a:chExt cx="4268769" cy="768851"/>
          </a:xfrm>
        </p:grpSpPr>
        <p:sp>
          <p:nvSpPr>
            <p:cNvPr id="435" name="Google Shape;435;p6"/>
            <p:cNvSpPr/>
            <p:nvPr/>
          </p:nvSpPr>
          <p:spPr>
            <a:xfrm>
              <a:off x="2872292" y="189413"/>
              <a:ext cx="4268769" cy="760889"/>
            </a:xfrm>
            <a:prstGeom prst="wedgeRoundRectCallout">
              <a:avLst>
                <a:gd name="adj1" fmla="val -48490"/>
                <a:gd name="adj2" fmla="val 150588"/>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R1-nom. singular has no ending.  All other forms add (e)n.</a:t>
              </a:r>
              <a:endParaRPr sz="2000" b="0" i="0" u="none" strike="noStrike" cap="none">
                <a:solidFill>
                  <a:srgbClr val="3D3C3C"/>
                </a:solidFill>
                <a:latin typeface="Century Gothic"/>
                <a:ea typeface="Century Gothic"/>
                <a:cs typeface="Century Gothic"/>
                <a:sym typeface="Century Gothic"/>
              </a:endParaRPr>
            </a:p>
          </p:txBody>
        </p:sp>
        <p:sp>
          <p:nvSpPr>
            <p:cNvPr id="436" name="Google Shape;436;p6"/>
            <p:cNvSpPr/>
            <p:nvPr/>
          </p:nvSpPr>
          <p:spPr>
            <a:xfrm>
              <a:off x="2872292" y="181451"/>
              <a:ext cx="4268769" cy="760889"/>
            </a:xfrm>
            <a:prstGeom prst="wedgeRoundRectCallout">
              <a:avLst>
                <a:gd name="adj1" fmla="val 3928"/>
                <a:gd name="adj2" fmla="val 154829"/>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R1-nom. singular has no ending.  All other forms add (e)n.</a:t>
              </a:r>
              <a:endParaRPr sz="2000" b="0" i="0" u="none" strike="noStrike" cap="none">
                <a:solidFill>
                  <a:srgbClr val="3D3C3C"/>
                </a:solidFill>
                <a:latin typeface="Century Gothic"/>
                <a:ea typeface="Century Gothic"/>
                <a:cs typeface="Century Gothic"/>
                <a:sym typeface="Century Gothic"/>
              </a:endParaRPr>
            </a:p>
          </p:txBody>
        </p:sp>
      </p:grpSp>
      <p:sp>
        <p:nvSpPr>
          <p:cNvPr id="437" name="Google Shape;437;p6"/>
          <p:cNvSpPr/>
          <p:nvPr/>
        </p:nvSpPr>
        <p:spPr>
          <a:xfrm>
            <a:off x="9255831" y="2172423"/>
            <a:ext cx="2872877" cy="2000781"/>
          </a:xfrm>
          <a:prstGeom prst="wedgeRectCallout">
            <a:avLst>
              <a:gd name="adj1" fmla="val -20833"/>
              <a:gd name="adj2" fmla="val 625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Century Gothic"/>
                <a:ea typeface="Century Gothic"/>
                <a:cs typeface="Century Gothic"/>
                <a:sym typeface="Century Gothic"/>
              </a:rPr>
              <a:t>More weak nouns:</a:t>
            </a:r>
            <a:br>
              <a:rPr lang="en-GB" sz="2000" b="0" i="0" u="none" strike="noStrike" cap="none">
                <a:solidFill>
                  <a:schemeClr val="lt1"/>
                </a:solidFill>
                <a:latin typeface="Century Gothic"/>
                <a:ea typeface="Century Gothic"/>
                <a:cs typeface="Century Gothic"/>
                <a:sym typeface="Century Gothic"/>
              </a:rPr>
            </a:br>
            <a:r>
              <a:rPr lang="en-GB" sz="2000" b="1" i="0" u="none" strike="noStrike" cap="none">
                <a:solidFill>
                  <a:schemeClr val="lt1"/>
                </a:solidFill>
                <a:latin typeface="Century Gothic"/>
                <a:ea typeface="Century Gothic"/>
                <a:cs typeface="Century Gothic"/>
                <a:sym typeface="Century Gothic"/>
              </a:rPr>
              <a:t>Junge </a:t>
            </a:r>
            <a:r>
              <a:rPr lang="en-GB" sz="2000" b="0" i="0" u="none" strike="noStrike" cap="none">
                <a:solidFill>
                  <a:schemeClr val="lt1"/>
                </a:solidFill>
                <a:latin typeface="Century Gothic"/>
                <a:ea typeface="Century Gothic"/>
                <a:cs typeface="Century Gothic"/>
                <a:sym typeface="Century Gothic"/>
              </a:rPr>
              <a:t>(boy)</a:t>
            </a:r>
            <a:br>
              <a:rPr lang="en-GB" sz="2000" b="0" i="0" u="none" strike="noStrike" cap="none">
                <a:solidFill>
                  <a:schemeClr val="lt1"/>
                </a:solidFill>
                <a:latin typeface="Century Gothic"/>
                <a:ea typeface="Century Gothic"/>
                <a:cs typeface="Century Gothic"/>
                <a:sym typeface="Century Gothic"/>
              </a:rPr>
            </a:br>
            <a:r>
              <a:rPr lang="en-GB" sz="2000" b="1" i="0" u="none" strike="noStrike" cap="none">
                <a:solidFill>
                  <a:schemeClr val="lt1"/>
                </a:solidFill>
                <a:latin typeface="Century Gothic"/>
                <a:ea typeface="Century Gothic"/>
                <a:cs typeface="Century Gothic"/>
                <a:sym typeface="Century Gothic"/>
              </a:rPr>
              <a:t>Kunde </a:t>
            </a:r>
            <a:r>
              <a:rPr lang="en-GB" sz="2000" b="0" i="0" u="none" strike="noStrike" cap="none">
                <a:solidFill>
                  <a:schemeClr val="lt1"/>
                </a:solidFill>
                <a:latin typeface="Century Gothic"/>
                <a:ea typeface="Century Gothic"/>
                <a:cs typeface="Century Gothic"/>
                <a:sym typeface="Century Gothic"/>
              </a:rPr>
              <a:t>(customer)</a:t>
            </a:r>
            <a:br>
              <a:rPr lang="en-GB" sz="2000" b="0" i="0" u="none" strike="noStrike" cap="none">
                <a:solidFill>
                  <a:schemeClr val="lt1"/>
                </a:solidFill>
                <a:latin typeface="Century Gothic"/>
                <a:ea typeface="Century Gothic"/>
                <a:cs typeface="Century Gothic"/>
                <a:sym typeface="Century Gothic"/>
              </a:rPr>
            </a:br>
            <a:r>
              <a:rPr lang="en-GB" sz="2000" b="1" i="0" u="none" strike="noStrike" cap="none">
                <a:solidFill>
                  <a:schemeClr val="lt1"/>
                </a:solidFill>
                <a:latin typeface="Century Gothic"/>
                <a:ea typeface="Century Gothic"/>
                <a:cs typeface="Century Gothic"/>
                <a:sym typeface="Century Gothic"/>
              </a:rPr>
              <a:t>Nachbar </a:t>
            </a:r>
            <a:r>
              <a:rPr lang="en-GB" sz="2000" b="0" i="0" u="none" strike="noStrike" cap="none">
                <a:solidFill>
                  <a:schemeClr val="lt1"/>
                </a:solidFill>
                <a:latin typeface="Century Gothic"/>
                <a:ea typeface="Century Gothic"/>
                <a:cs typeface="Century Gothic"/>
                <a:sym typeface="Century Gothic"/>
              </a:rPr>
              <a:t>(neighbour)</a:t>
            </a:r>
            <a:br>
              <a:rPr lang="en-GB" sz="2000" b="0" i="0" u="none" strike="noStrike" cap="none">
                <a:solidFill>
                  <a:schemeClr val="lt1"/>
                </a:solidFill>
                <a:latin typeface="Century Gothic"/>
                <a:ea typeface="Century Gothic"/>
                <a:cs typeface="Century Gothic"/>
                <a:sym typeface="Century Gothic"/>
              </a:rPr>
            </a:br>
            <a:r>
              <a:rPr lang="en-GB" sz="2000" b="1" i="0" u="none" strike="noStrike" cap="none">
                <a:solidFill>
                  <a:schemeClr val="lt1"/>
                </a:solidFill>
                <a:latin typeface="Century Gothic"/>
                <a:ea typeface="Century Gothic"/>
                <a:cs typeface="Century Gothic"/>
                <a:sym typeface="Century Gothic"/>
              </a:rPr>
              <a:t>Mensch</a:t>
            </a:r>
            <a:r>
              <a:rPr lang="en-GB" sz="2000" b="0" i="0" u="none" strike="noStrike" cap="none">
                <a:solidFill>
                  <a:schemeClr val="lt1"/>
                </a:solidFill>
                <a:latin typeface="Century Gothic"/>
                <a:ea typeface="Century Gothic"/>
                <a:cs typeface="Century Gothic"/>
                <a:sym typeface="Century Gothic"/>
              </a:rPr>
              <a:t> (human)</a:t>
            </a:r>
            <a:br>
              <a:rPr lang="en-GB" sz="2000" b="0" i="0" u="none" strike="noStrike" cap="none">
                <a:solidFill>
                  <a:schemeClr val="lt1"/>
                </a:solidFill>
                <a:latin typeface="Century Gothic"/>
                <a:ea typeface="Century Gothic"/>
                <a:cs typeface="Century Gothic"/>
                <a:sym typeface="Century Gothic"/>
              </a:rPr>
            </a:br>
            <a:r>
              <a:rPr lang="en-GB" sz="2000" b="1" i="0" u="none" strike="noStrike" cap="none">
                <a:solidFill>
                  <a:schemeClr val="lt1"/>
                </a:solidFill>
                <a:latin typeface="Century Gothic"/>
                <a:ea typeface="Century Gothic"/>
                <a:cs typeface="Century Gothic"/>
                <a:sym typeface="Century Gothic"/>
              </a:rPr>
              <a:t>Name</a:t>
            </a:r>
            <a:r>
              <a:rPr lang="en-GB" sz="2000" b="0" i="0" u="none" strike="noStrike" cap="none">
                <a:solidFill>
                  <a:schemeClr val="lt1"/>
                </a:solidFill>
                <a:latin typeface="Century Gothic"/>
                <a:ea typeface="Century Gothic"/>
                <a:cs typeface="Century Gothic"/>
                <a:sym typeface="Century Gothic"/>
              </a:rPr>
              <a:t> (name)</a:t>
            </a:r>
            <a:endParaRPr sz="1400" b="0" i="0" u="none" strike="noStrike" cap="none">
              <a:solidFill>
                <a:srgbClr val="000000"/>
              </a:solidFill>
              <a:latin typeface="Arial"/>
              <a:ea typeface="Arial"/>
              <a:cs typeface="Arial"/>
              <a:sym typeface="Arial"/>
            </a:endParaRPr>
          </a:p>
        </p:txBody>
      </p:sp>
      <p:grpSp>
        <p:nvGrpSpPr>
          <p:cNvPr id="438" name="Google Shape;438;p6"/>
          <p:cNvGrpSpPr/>
          <p:nvPr/>
        </p:nvGrpSpPr>
        <p:grpSpPr>
          <a:xfrm>
            <a:off x="10199604" y="4796889"/>
            <a:ext cx="2304295" cy="1499498"/>
            <a:chOff x="10199604" y="4796889"/>
            <a:chExt cx="2304295" cy="1499498"/>
          </a:xfrm>
        </p:grpSpPr>
        <p:pic>
          <p:nvPicPr>
            <p:cNvPr id="439" name="Google Shape;439;p6" descr="Icon&#10;&#10;Description automatically generated"/>
            <p:cNvPicPr preferRelativeResize="0"/>
            <p:nvPr/>
          </p:nvPicPr>
          <p:blipFill rotWithShape="1">
            <a:blip r:embed="rId4">
              <a:alphaModFix/>
            </a:blip>
            <a:srcRect l="-1" r="63453"/>
            <a:stretch/>
          </p:blipFill>
          <p:spPr>
            <a:xfrm>
              <a:off x="11329526" y="5171042"/>
              <a:ext cx="770738" cy="1125345"/>
            </a:xfrm>
            <a:prstGeom prst="rect">
              <a:avLst/>
            </a:prstGeom>
            <a:noFill/>
            <a:ln>
              <a:noFill/>
            </a:ln>
          </p:spPr>
        </p:pic>
        <p:pic>
          <p:nvPicPr>
            <p:cNvPr id="440" name="Google Shape;440;p6" descr="Icon&#10;&#10;Description automatically generated"/>
            <p:cNvPicPr preferRelativeResize="0"/>
            <p:nvPr/>
          </p:nvPicPr>
          <p:blipFill rotWithShape="1">
            <a:blip r:embed="rId4">
              <a:alphaModFix/>
            </a:blip>
            <a:srcRect l="37138" r="20924"/>
            <a:stretch/>
          </p:blipFill>
          <p:spPr>
            <a:xfrm>
              <a:off x="10302622" y="5171042"/>
              <a:ext cx="884419" cy="1125345"/>
            </a:xfrm>
            <a:prstGeom prst="rect">
              <a:avLst/>
            </a:prstGeom>
            <a:noFill/>
            <a:ln>
              <a:noFill/>
            </a:ln>
          </p:spPr>
        </p:pic>
        <p:sp>
          <p:nvSpPr>
            <p:cNvPr id="441" name="Google Shape;441;p6"/>
            <p:cNvSpPr txBox="1"/>
            <p:nvPr/>
          </p:nvSpPr>
          <p:spPr>
            <a:xfrm>
              <a:off x="10199604" y="4796889"/>
              <a:ext cx="127709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Damen</a:t>
              </a:r>
              <a:endParaRPr sz="1400" b="0" i="0" u="none" strike="noStrike" cap="none">
                <a:solidFill>
                  <a:srgbClr val="000000"/>
                </a:solidFill>
                <a:latin typeface="Arial"/>
                <a:ea typeface="Arial"/>
                <a:cs typeface="Arial"/>
                <a:sym typeface="Arial"/>
              </a:endParaRPr>
            </a:p>
          </p:txBody>
        </p:sp>
        <p:sp>
          <p:nvSpPr>
            <p:cNvPr id="442" name="Google Shape;442;p6"/>
            <p:cNvSpPr txBox="1"/>
            <p:nvPr/>
          </p:nvSpPr>
          <p:spPr>
            <a:xfrm>
              <a:off x="11226800" y="4796889"/>
              <a:ext cx="127709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Herren</a:t>
              </a:r>
              <a:endParaRPr sz="1400" b="0" i="0" u="none" strike="noStrike" cap="none">
                <a:solidFill>
                  <a:srgbClr val="000000"/>
                </a:solidFill>
                <a:latin typeface="Arial"/>
                <a:ea typeface="Arial"/>
                <a:cs typeface="Arial"/>
                <a:sym typeface="Arial"/>
              </a:endParaRPr>
            </a:p>
          </p:txBody>
        </p:sp>
      </p:grpSp>
      <p:sp>
        <p:nvSpPr>
          <p:cNvPr id="443" name="Google Shape;443;p6"/>
          <p:cNvSpPr/>
          <p:nvPr/>
        </p:nvSpPr>
        <p:spPr>
          <a:xfrm>
            <a:off x="7079543" y="4413506"/>
            <a:ext cx="2872877" cy="766765"/>
          </a:xfrm>
          <a:prstGeom prst="wedgeRectCallout">
            <a:avLst>
              <a:gd name="adj1" fmla="val 60565"/>
              <a:gd name="adj2" fmla="val 48815"/>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Century Gothic"/>
                <a:ea typeface="Century Gothic"/>
                <a:cs typeface="Century Gothic"/>
                <a:sym typeface="Century Gothic"/>
              </a:rPr>
              <a:t>Where would you see these signs?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3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2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2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2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3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4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7"/>
          <p:cNvSpPr txBox="1">
            <a:spLocks noGrp="1"/>
          </p:cNvSpPr>
          <p:nvPr>
            <p:ph type="title"/>
          </p:nvPr>
        </p:nvSpPr>
        <p:spPr>
          <a:xfrm>
            <a:off x="0" y="213557"/>
            <a:ext cx="2383436"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Mehmet</a:t>
            </a:r>
            <a:endParaRPr/>
          </a:p>
        </p:txBody>
      </p:sp>
      <p:sp>
        <p:nvSpPr>
          <p:cNvPr id="450" name="Google Shape;450;p7"/>
          <p:cNvSpPr/>
          <p:nvPr/>
        </p:nvSpPr>
        <p:spPr>
          <a:xfrm>
            <a:off x="11057206" y="86962"/>
            <a:ext cx="1064454" cy="349135"/>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hören</a:t>
            </a:r>
            <a:endParaRPr sz="2000" b="1" i="0" u="none" strike="noStrike" cap="none">
              <a:solidFill>
                <a:schemeClr val="lt1"/>
              </a:solidFill>
              <a:latin typeface="Century Gothic"/>
              <a:ea typeface="Century Gothic"/>
              <a:cs typeface="Century Gothic"/>
              <a:sym typeface="Century Gothic"/>
            </a:endParaRPr>
          </a:p>
        </p:txBody>
      </p:sp>
      <p:sp>
        <p:nvSpPr>
          <p:cNvPr id="451" name="Google Shape;451;p7">
            <a:hlinkClick r:id="" action="ppaction://noaction">
              <a:snd r:embed="rId4" name="10.1.1.3 slide 7 1.wav"/>
            </a:hlinkClick>
          </p:cNvPr>
          <p:cNvSpPr/>
          <p:nvPr/>
        </p:nvSpPr>
        <p:spPr>
          <a:xfrm>
            <a:off x="286869" y="1575135"/>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1</a:t>
            </a:r>
            <a:endParaRPr sz="1400" b="0" i="0" u="none" strike="noStrike" cap="none">
              <a:solidFill>
                <a:srgbClr val="000000"/>
              </a:solidFill>
              <a:latin typeface="Arial"/>
              <a:ea typeface="Arial"/>
              <a:cs typeface="Arial"/>
              <a:sym typeface="Arial"/>
            </a:endParaRPr>
          </a:p>
        </p:txBody>
      </p:sp>
      <p:sp>
        <p:nvSpPr>
          <p:cNvPr id="452" name="Google Shape;452;p7">
            <a:hlinkClick r:id="" action="ppaction://noaction">
              <a:snd r:embed="rId5" name="10.1.1.3 slide 7 2.wav"/>
            </a:hlinkClick>
          </p:cNvPr>
          <p:cNvSpPr/>
          <p:nvPr/>
        </p:nvSpPr>
        <p:spPr>
          <a:xfrm>
            <a:off x="288371" y="2102357"/>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2</a:t>
            </a:r>
            <a:endParaRPr sz="1400" b="0" i="0" u="none" strike="noStrike" cap="none">
              <a:solidFill>
                <a:srgbClr val="000000"/>
              </a:solidFill>
              <a:latin typeface="Arial"/>
              <a:ea typeface="Arial"/>
              <a:cs typeface="Arial"/>
              <a:sym typeface="Arial"/>
            </a:endParaRPr>
          </a:p>
        </p:txBody>
      </p:sp>
      <p:sp>
        <p:nvSpPr>
          <p:cNvPr id="453" name="Google Shape;453;p7">
            <a:hlinkClick r:id="" action="ppaction://noaction">
              <a:snd r:embed="rId6" name="10.1.1.3 slide 7 3.wav"/>
            </a:hlinkClick>
          </p:cNvPr>
          <p:cNvSpPr/>
          <p:nvPr/>
        </p:nvSpPr>
        <p:spPr>
          <a:xfrm>
            <a:off x="285367" y="2629579"/>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3</a:t>
            </a:r>
            <a:endParaRPr sz="1400" b="0" i="0" u="none" strike="noStrike" cap="none">
              <a:solidFill>
                <a:srgbClr val="000000"/>
              </a:solidFill>
              <a:latin typeface="Arial"/>
              <a:ea typeface="Arial"/>
              <a:cs typeface="Arial"/>
              <a:sym typeface="Arial"/>
            </a:endParaRPr>
          </a:p>
        </p:txBody>
      </p:sp>
      <p:sp>
        <p:nvSpPr>
          <p:cNvPr id="454" name="Google Shape;454;p7">
            <a:hlinkClick r:id="" action="ppaction://noaction">
              <a:snd r:embed="rId7" name="10.1.1.3 slide 7 4.wav"/>
            </a:hlinkClick>
          </p:cNvPr>
          <p:cNvSpPr/>
          <p:nvPr/>
        </p:nvSpPr>
        <p:spPr>
          <a:xfrm>
            <a:off x="283865" y="3156801"/>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4</a:t>
            </a:r>
            <a:endParaRPr sz="1400" b="0" i="0" u="none" strike="noStrike" cap="none">
              <a:solidFill>
                <a:srgbClr val="000000"/>
              </a:solidFill>
              <a:latin typeface="Arial"/>
              <a:ea typeface="Arial"/>
              <a:cs typeface="Arial"/>
              <a:sym typeface="Arial"/>
            </a:endParaRPr>
          </a:p>
        </p:txBody>
      </p:sp>
      <p:sp>
        <p:nvSpPr>
          <p:cNvPr id="455" name="Google Shape;455;p7">
            <a:hlinkClick r:id="" action="ppaction://noaction">
              <a:snd r:embed="rId8" name="10.1.1.3 slide 7 5.wav"/>
            </a:hlinkClick>
          </p:cNvPr>
          <p:cNvSpPr/>
          <p:nvPr/>
        </p:nvSpPr>
        <p:spPr>
          <a:xfrm>
            <a:off x="282363" y="3684023"/>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5</a:t>
            </a:r>
            <a:endParaRPr sz="1400" b="0" i="0" u="none" strike="noStrike" cap="none">
              <a:solidFill>
                <a:srgbClr val="000000"/>
              </a:solidFill>
              <a:latin typeface="Arial"/>
              <a:ea typeface="Arial"/>
              <a:cs typeface="Arial"/>
              <a:sym typeface="Arial"/>
            </a:endParaRPr>
          </a:p>
        </p:txBody>
      </p:sp>
      <p:sp>
        <p:nvSpPr>
          <p:cNvPr id="456" name="Google Shape;456;p7">
            <a:hlinkClick r:id="" action="ppaction://noaction">
              <a:snd r:embed="rId9" name="10.1.1.3 slide 7 6.wav"/>
            </a:hlinkClick>
          </p:cNvPr>
          <p:cNvSpPr/>
          <p:nvPr/>
        </p:nvSpPr>
        <p:spPr>
          <a:xfrm>
            <a:off x="280861" y="4211245"/>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6</a:t>
            </a:r>
            <a:endParaRPr sz="1400" b="0" i="0" u="none" strike="noStrike" cap="none">
              <a:solidFill>
                <a:srgbClr val="000000"/>
              </a:solidFill>
              <a:latin typeface="Arial"/>
              <a:ea typeface="Arial"/>
              <a:cs typeface="Arial"/>
              <a:sym typeface="Arial"/>
            </a:endParaRPr>
          </a:p>
        </p:txBody>
      </p:sp>
      <p:graphicFrame>
        <p:nvGraphicFramePr>
          <p:cNvPr id="457" name="Google Shape;457;p7"/>
          <p:cNvGraphicFramePr/>
          <p:nvPr/>
        </p:nvGraphicFramePr>
        <p:xfrm>
          <a:off x="937718" y="975985"/>
          <a:ext cx="11069400" cy="5320000"/>
        </p:xfrm>
        <a:graphic>
          <a:graphicData uri="http://schemas.openxmlformats.org/drawingml/2006/table">
            <a:tbl>
              <a:tblPr firstRow="1" bandRow="1">
                <a:noFill/>
                <a:tableStyleId>{2B51D604-781F-4D49-9C52-5A913C55A5AA}</a:tableStyleId>
              </a:tblPr>
              <a:tblGrid>
                <a:gridCol w="3499375">
                  <a:extLst>
                    <a:ext uri="{9D8B030D-6E8A-4147-A177-3AD203B41FA5}">
                      <a16:colId xmlns:a16="http://schemas.microsoft.com/office/drawing/2014/main" val="20000"/>
                    </a:ext>
                  </a:extLst>
                </a:gridCol>
                <a:gridCol w="1708875">
                  <a:extLst>
                    <a:ext uri="{9D8B030D-6E8A-4147-A177-3AD203B41FA5}">
                      <a16:colId xmlns:a16="http://schemas.microsoft.com/office/drawing/2014/main" val="20001"/>
                    </a:ext>
                  </a:extLst>
                </a:gridCol>
                <a:gridCol w="5861150">
                  <a:extLst>
                    <a:ext uri="{9D8B030D-6E8A-4147-A177-3AD203B41FA5}">
                      <a16:colId xmlns:a16="http://schemas.microsoft.com/office/drawing/2014/main" val="20002"/>
                    </a:ext>
                  </a:extLst>
                </a:gridCol>
              </a:tblGrid>
              <a:tr h="532000">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a:t>Wort?</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a:t>Weak?</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a:t>Englisch?</a:t>
                      </a:r>
                      <a:endParaRPr sz="1400" u="none" strike="noStrike" cap="none"/>
                    </a:p>
                  </a:txBody>
                  <a:tcPr marL="91450" marR="91450" marT="45725" marB="45725" anchor="ctr"/>
                </a:tc>
                <a:extLst>
                  <a:ext uri="{0D108BD9-81ED-4DB2-BD59-A6C34878D82A}">
                    <a16:rowId xmlns:a16="http://schemas.microsoft.com/office/drawing/2014/main" val="10000"/>
                  </a:ext>
                </a:extLst>
              </a:tr>
              <a:tr h="532000">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t>Student </a:t>
                      </a:r>
                      <a:r>
                        <a:rPr lang="en-GB" sz="2400" u="none" strike="noStrike" cap="none" dirty="0"/>
                        <a:t>| </a:t>
                      </a:r>
                      <a:r>
                        <a:rPr lang="en-GB" sz="2400" b="1" u="none" strike="noStrike" cap="none" dirty="0" err="1"/>
                        <a:t>Studenten</a:t>
                      </a:r>
                      <a:endParaRPr sz="2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a:t>Ja</a:t>
                      </a:r>
                      <a:endParaRPr sz="2400" b="1"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400"/>
                        <a:buFont typeface="Arial"/>
                        <a:buNone/>
                      </a:pPr>
                      <a:r>
                        <a:rPr lang="en-GB" sz="2400" b="1" u="none" strike="noStrike" cap="none" dirty="0"/>
                        <a:t>My brother is a student.</a:t>
                      </a:r>
                      <a:endParaRPr sz="1400" u="none" strike="noStrike" cap="none" dirty="0"/>
                    </a:p>
                  </a:txBody>
                  <a:tcPr marL="91450" marR="91450" marT="45725" marB="45725" anchor="ctr"/>
                </a:tc>
                <a:extLst>
                  <a:ext uri="{0D108BD9-81ED-4DB2-BD59-A6C34878D82A}">
                    <a16:rowId xmlns:a16="http://schemas.microsoft.com/office/drawing/2014/main" val="10001"/>
                  </a:ext>
                </a:extLst>
              </a:tr>
              <a:tr h="532000">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Schülerin | Schüler</a:t>
                      </a:r>
                      <a:endParaRPr sz="2400" b="1"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a:t>Nein</a:t>
                      </a:r>
                      <a:endParaRPr sz="2400" b="1"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400"/>
                        <a:buFont typeface="Arial"/>
                        <a:buNone/>
                      </a:pPr>
                      <a:r>
                        <a:rPr lang="en-GB" sz="2400" b="1" u="none" strike="noStrike" cap="none" dirty="0"/>
                        <a:t>Mia is a good pupil.</a:t>
                      </a:r>
                      <a:endParaRPr sz="1400" u="none" strike="noStrike" cap="none" dirty="0"/>
                    </a:p>
                  </a:txBody>
                  <a:tcPr marL="91450" marR="91450" marT="45725" marB="45725" anchor="ctr"/>
                </a:tc>
                <a:extLst>
                  <a:ext uri="{0D108BD9-81ED-4DB2-BD59-A6C34878D82A}">
                    <a16:rowId xmlns:a16="http://schemas.microsoft.com/office/drawing/2014/main" val="10002"/>
                  </a:ext>
                </a:extLst>
              </a:tr>
              <a:tr h="532000">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Nachbar | Nachbarn</a:t>
                      </a:r>
                      <a:endParaRPr sz="2400" b="1"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a:t>Ja</a:t>
                      </a:r>
                      <a:endParaRPr sz="2400" b="1"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400"/>
                        <a:buFont typeface="Arial"/>
                        <a:buNone/>
                      </a:pPr>
                      <a:r>
                        <a:rPr lang="en-GB" sz="2400" b="1" u="none" strike="noStrike" cap="none"/>
                        <a:t>I don’t see my neighbour very often.</a:t>
                      </a:r>
                      <a:endParaRPr sz="1400" u="none" strike="noStrike" cap="none"/>
                    </a:p>
                  </a:txBody>
                  <a:tcPr marL="91450" marR="91450" marT="45725" marB="45725" anchor="ctr"/>
                </a:tc>
                <a:extLst>
                  <a:ext uri="{0D108BD9-81ED-4DB2-BD59-A6C34878D82A}">
                    <a16:rowId xmlns:a16="http://schemas.microsoft.com/office/drawing/2014/main" val="10003"/>
                  </a:ext>
                </a:extLst>
              </a:tr>
              <a:tr h="532000">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Herrn | Herr</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Ja</a:t>
                      </a:r>
                      <a:endParaRPr sz="2400" b="1"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400"/>
                        <a:buFont typeface="Arial"/>
                        <a:buNone/>
                      </a:pPr>
                      <a:r>
                        <a:rPr lang="en-GB" sz="2400" b="1" u="none" strike="noStrike" cap="none"/>
                        <a:t>He is called Mr Müller.</a:t>
                      </a:r>
                      <a:endParaRPr sz="1400" u="none" strike="noStrike" cap="none"/>
                    </a:p>
                  </a:txBody>
                  <a:tcPr marL="91450" marR="91450" marT="45725" marB="45725" anchor="ctr"/>
                </a:tc>
                <a:extLst>
                  <a:ext uri="{0D108BD9-81ED-4DB2-BD59-A6C34878D82A}">
                    <a16:rowId xmlns:a16="http://schemas.microsoft.com/office/drawing/2014/main" val="10004"/>
                  </a:ext>
                </a:extLst>
              </a:tr>
              <a:tr h="532000">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Namen | Name</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Ja</a:t>
                      </a:r>
                      <a:endParaRPr sz="2400" b="1"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400"/>
                        <a:buFont typeface="Arial"/>
                        <a:buNone/>
                      </a:pPr>
                      <a:r>
                        <a:rPr lang="en-GB" sz="2400" b="1" u="none" strike="noStrike" cap="none"/>
                        <a:t>Have you forgotten my name?</a:t>
                      </a:r>
                      <a:endParaRPr sz="1400" u="none" strike="noStrike" cap="none"/>
                    </a:p>
                  </a:txBody>
                  <a:tcPr marL="91450" marR="91450" marT="45725" marB="45725" anchor="ctr"/>
                </a:tc>
                <a:extLst>
                  <a:ext uri="{0D108BD9-81ED-4DB2-BD59-A6C34878D82A}">
                    <a16:rowId xmlns:a16="http://schemas.microsoft.com/office/drawing/2014/main" val="10005"/>
                  </a:ext>
                </a:extLst>
              </a:tr>
              <a:tr h="532000">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Namen | Name</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dirty="0" err="1"/>
                        <a:t>Ja</a:t>
                      </a:r>
                      <a:endParaRPr sz="2400" b="1"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400"/>
                        <a:buFont typeface="Arial"/>
                        <a:buNone/>
                      </a:pPr>
                      <a:r>
                        <a:rPr lang="en-GB" sz="2400" b="1" u="none" strike="noStrike" cap="none"/>
                        <a:t>What is your name?</a:t>
                      </a:r>
                      <a:endParaRPr sz="1400" u="none" strike="noStrike" cap="none"/>
                    </a:p>
                  </a:txBody>
                  <a:tcPr marL="91450" marR="91450" marT="45725" marB="45725" anchor="ctr"/>
                </a:tc>
                <a:extLst>
                  <a:ext uri="{0D108BD9-81ED-4DB2-BD59-A6C34878D82A}">
                    <a16:rowId xmlns:a16="http://schemas.microsoft.com/office/drawing/2014/main" val="10006"/>
                  </a:ext>
                </a:extLst>
              </a:tr>
              <a:tr h="532000">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Person | Personen</a:t>
                      </a:r>
                      <a:endParaRPr sz="2400" b="1" u="none" strike="noStrike" cap="none"/>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Nein</a:t>
                      </a:r>
                      <a:endParaRPr sz="2400" b="1"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400"/>
                        <a:buFont typeface="Arial"/>
                        <a:buNone/>
                      </a:pPr>
                      <a:r>
                        <a:rPr lang="en-GB" sz="2400" b="1" u="none" strike="noStrike" cap="none"/>
                        <a:t>He is a very friendly person.</a:t>
                      </a:r>
                      <a:endParaRPr sz="1400" u="none" strike="noStrike" cap="none"/>
                    </a:p>
                  </a:txBody>
                  <a:tcPr marL="91450" marR="91450" marT="45725" marB="45725" anchor="ctr"/>
                </a:tc>
                <a:extLst>
                  <a:ext uri="{0D108BD9-81ED-4DB2-BD59-A6C34878D82A}">
                    <a16:rowId xmlns:a16="http://schemas.microsoft.com/office/drawing/2014/main" val="10007"/>
                  </a:ext>
                </a:extLst>
              </a:tr>
              <a:tr h="532000">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Partner | Partnerin</a:t>
                      </a:r>
                      <a:endParaRPr sz="2400" b="1" u="none" strike="noStrike" cap="none"/>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Nein</a:t>
                      </a:r>
                      <a:endParaRPr sz="2400" b="1"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400"/>
                        <a:buFont typeface="Arial"/>
                        <a:buNone/>
                      </a:pPr>
                      <a:r>
                        <a:rPr lang="en-GB" sz="2400" b="1" u="none" strike="noStrike" cap="none"/>
                        <a:t>He lives together with his partner.</a:t>
                      </a:r>
                      <a:endParaRPr sz="1400" u="none" strike="noStrike" cap="none"/>
                    </a:p>
                  </a:txBody>
                  <a:tcPr marL="91450" marR="91450" marT="45725" marB="45725" anchor="ctr"/>
                </a:tc>
                <a:extLst>
                  <a:ext uri="{0D108BD9-81ED-4DB2-BD59-A6C34878D82A}">
                    <a16:rowId xmlns:a16="http://schemas.microsoft.com/office/drawing/2014/main" val="10008"/>
                  </a:ext>
                </a:extLst>
              </a:tr>
              <a:tr h="532000">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Mensch | Menschen</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Ja</a:t>
                      </a:r>
                      <a:endParaRPr sz="2400" b="1"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400"/>
                        <a:buFont typeface="Arial"/>
                        <a:buNone/>
                      </a:pPr>
                      <a:r>
                        <a:rPr lang="en-GB" sz="2400" b="1" u="none" strike="noStrike" cap="none" dirty="0"/>
                        <a:t>They are both very nice people.</a:t>
                      </a:r>
                      <a:endParaRPr sz="1400" u="none" strike="noStrike" cap="none" dirty="0"/>
                    </a:p>
                  </a:txBody>
                  <a:tcPr marL="91450" marR="91450" marT="45725" marB="45725" anchor="ctr"/>
                </a:tc>
                <a:extLst>
                  <a:ext uri="{0D108BD9-81ED-4DB2-BD59-A6C34878D82A}">
                    <a16:rowId xmlns:a16="http://schemas.microsoft.com/office/drawing/2014/main" val="10009"/>
                  </a:ext>
                </a:extLst>
              </a:tr>
            </a:tbl>
          </a:graphicData>
        </a:graphic>
      </p:graphicFrame>
      <p:sp>
        <p:nvSpPr>
          <p:cNvPr id="458" name="Google Shape;458;p7">
            <a:hlinkClick r:id="" action="ppaction://noaction">
              <a:snd r:embed="rId10" name="10.1.1.3 slide 7 7.wav"/>
            </a:hlinkClick>
          </p:cNvPr>
          <p:cNvSpPr/>
          <p:nvPr/>
        </p:nvSpPr>
        <p:spPr>
          <a:xfrm>
            <a:off x="279359" y="4738467"/>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7</a:t>
            </a:r>
            <a:endParaRPr sz="1400" b="0" i="0" u="none" strike="noStrike" cap="none">
              <a:solidFill>
                <a:srgbClr val="000000"/>
              </a:solidFill>
              <a:latin typeface="Arial"/>
              <a:ea typeface="Arial"/>
              <a:cs typeface="Arial"/>
              <a:sym typeface="Arial"/>
            </a:endParaRPr>
          </a:p>
        </p:txBody>
      </p:sp>
      <p:sp>
        <p:nvSpPr>
          <p:cNvPr id="459" name="Google Shape;459;p7">
            <a:hlinkClick r:id="" action="ppaction://noaction">
              <a:snd r:embed="rId11" name="10.1.1.3 slide 7 8.wav"/>
            </a:hlinkClick>
          </p:cNvPr>
          <p:cNvSpPr/>
          <p:nvPr/>
        </p:nvSpPr>
        <p:spPr>
          <a:xfrm>
            <a:off x="289874" y="5265690"/>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8</a:t>
            </a:r>
            <a:endParaRPr sz="1400" b="0" i="0" u="none" strike="noStrike" cap="none">
              <a:solidFill>
                <a:srgbClr val="000000"/>
              </a:solidFill>
              <a:latin typeface="Arial"/>
              <a:ea typeface="Arial"/>
              <a:cs typeface="Arial"/>
              <a:sym typeface="Arial"/>
            </a:endParaRPr>
          </a:p>
        </p:txBody>
      </p:sp>
      <p:pic>
        <p:nvPicPr>
          <p:cNvPr id="460" name="Google Shape;460;p7" descr="A picture containing text&#10;&#10;Description automatically generated"/>
          <p:cNvPicPr preferRelativeResize="0"/>
          <p:nvPr/>
        </p:nvPicPr>
        <p:blipFill rotWithShape="1">
          <a:blip r:embed="rId12">
            <a:alphaModFix/>
          </a:blip>
          <a:srcRect/>
          <a:stretch/>
        </p:blipFill>
        <p:spPr>
          <a:xfrm>
            <a:off x="10120762" y="0"/>
            <a:ext cx="1015126" cy="1515171"/>
          </a:xfrm>
          <a:prstGeom prst="rect">
            <a:avLst/>
          </a:prstGeom>
          <a:noFill/>
          <a:ln>
            <a:noFill/>
          </a:ln>
        </p:spPr>
      </p:pic>
      <p:sp>
        <p:nvSpPr>
          <p:cNvPr id="461" name="Google Shape;461;p7"/>
          <p:cNvSpPr/>
          <p:nvPr/>
        </p:nvSpPr>
        <p:spPr>
          <a:xfrm>
            <a:off x="8067763" y="0"/>
            <a:ext cx="1740801" cy="1098325"/>
          </a:xfrm>
          <a:prstGeom prst="cloudCallout">
            <a:avLst>
              <a:gd name="adj1" fmla="val 74696"/>
              <a:gd name="adj2" fmla="val -25121"/>
            </a:avLst>
          </a:prstGeom>
          <a:solidFill>
            <a:srgbClr val="FEF9E9"/>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462" name="Google Shape;462;p7" descr="A picture containing text, vector graphics&#10;&#10;Description automatically generated"/>
          <p:cNvPicPr preferRelativeResize="0"/>
          <p:nvPr/>
        </p:nvPicPr>
        <p:blipFill rotWithShape="1">
          <a:blip r:embed="rId13">
            <a:alphaModFix/>
          </a:blip>
          <a:srcRect/>
          <a:stretch/>
        </p:blipFill>
        <p:spPr>
          <a:xfrm>
            <a:off x="8919147" y="86492"/>
            <a:ext cx="552417" cy="832067"/>
          </a:xfrm>
          <a:prstGeom prst="rect">
            <a:avLst/>
          </a:prstGeom>
          <a:noFill/>
          <a:ln>
            <a:noFill/>
          </a:ln>
        </p:spPr>
      </p:pic>
      <p:pic>
        <p:nvPicPr>
          <p:cNvPr id="463" name="Google Shape;463;p7" descr="A picture containing text, vector graphics&#10;&#10;Description automatically generated"/>
          <p:cNvPicPr preferRelativeResize="0"/>
          <p:nvPr/>
        </p:nvPicPr>
        <p:blipFill rotWithShape="1">
          <a:blip r:embed="rId14">
            <a:alphaModFix/>
          </a:blip>
          <a:srcRect/>
          <a:stretch/>
        </p:blipFill>
        <p:spPr>
          <a:xfrm>
            <a:off x="8428474" y="213557"/>
            <a:ext cx="591877" cy="672203"/>
          </a:xfrm>
          <a:prstGeom prst="rect">
            <a:avLst/>
          </a:prstGeom>
          <a:noFill/>
          <a:ln>
            <a:noFill/>
          </a:ln>
        </p:spPr>
      </p:pic>
      <p:sp>
        <p:nvSpPr>
          <p:cNvPr id="464" name="Google Shape;464;p7"/>
          <p:cNvSpPr txBox="1"/>
          <p:nvPr/>
        </p:nvSpPr>
        <p:spPr>
          <a:xfrm>
            <a:off x="2383435" y="171996"/>
            <a:ext cx="568432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err="1">
                <a:solidFill>
                  <a:schemeClr val="dk1"/>
                </a:solidFill>
                <a:latin typeface="Century Gothic"/>
                <a:ea typeface="Century Gothic"/>
                <a:cs typeface="Century Gothic"/>
                <a:sym typeface="Century Gothic"/>
              </a:rPr>
              <a:t>Hör</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zu</a:t>
            </a:r>
            <a:r>
              <a:rPr lang="en-GB" sz="2000" b="0" i="0" u="none" strike="noStrike" cap="none" dirty="0">
                <a:solidFill>
                  <a:schemeClr val="dk1"/>
                </a:solidFill>
                <a:latin typeface="Century Gothic"/>
                <a:ea typeface="Century Gothic"/>
                <a:cs typeface="Century Gothic"/>
                <a:sym typeface="Century Gothic"/>
              </a:rPr>
              <a:t>. Welches Wort </a:t>
            </a:r>
            <a:r>
              <a:rPr lang="en-GB" sz="2000" b="0" i="0" u="none" strike="noStrike" cap="none" dirty="0" err="1">
                <a:solidFill>
                  <a:schemeClr val="dk1"/>
                </a:solidFill>
                <a:latin typeface="Century Gothic"/>
                <a:ea typeface="Century Gothic"/>
                <a:cs typeface="Century Gothic"/>
                <a:sym typeface="Century Gothic"/>
              </a:rPr>
              <a:t>ist</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richtig</a:t>
            </a:r>
            <a:r>
              <a:rPr lang="en-GB" sz="2000" b="0" i="0" u="none" strike="noStrike" cap="none" dirty="0">
                <a:solidFill>
                  <a:schemeClr val="dk1"/>
                </a:solidFill>
                <a:latin typeface="Century Gothic"/>
                <a:ea typeface="Century Gothic"/>
                <a:cs typeface="Century Gothic"/>
                <a:sym typeface="Century Gothic"/>
              </a:rPr>
              <a:t>?</a:t>
            </a:r>
            <a:br>
              <a:rPr lang="en-GB" sz="2000" b="0" i="0" u="none" strike="noStrike" cap="none" dirty="0">
                <a:solidFill>
                  <a:schemeClr val="dk1"/>
                </a:solidFill>
                <a:latin typeface="Century Gothic"/>
                <a:ea typeface="Century Gothic"/>
                <a:cs typeface="Century Gothic"/>
                <a:sym typeface="Century Gothic"/>
              </a:rPr>
            </a:br>
            <a:r>
              <a:rPr lang="en-GB" sz="2000" b="0" i="0" u="none" strike="noStrike" cap="none" dirty="0">
                <a:solidFill>
                  <a:schemeClr val="dk1"/>
                </a:solidFill>
                <a:latin typeface="Century Gothic"/>
                <a:ea typeface="Century Gothic"/>
                <a:cs typeface="Century Gothic"/>
                <a:sym typeface="Century Gothic"/>
              </a:rPr>
              <a:t>Wie </a:t>
            </a:r>
            <a:r>
              <a:rPr lang="en-GB" sz="2000" b="0" i="0" u="none" strike="noStrike" cap="none" dirty="0" err="1">
                <a:solidFill>
                  <a:schemeClr val="dk1"/>
                </a:solidFill>
                <a:latin typeface="Century Gothic"/>
                <a:ea typeface="Century Gothic"/>
                <a:cs typeface="Century Gothic"/>
                <a:sym typeface="Century Gothic"/>
              </a:rPr>
              <a:t>heißt</a:t>
            </a:r>
            <a:r>
              <a:rPr lang="en-GB" sz="2000" b="0" i="0" u="none" strike="noStrike" cap="none" dirty="0">
                <a:solidFill>
                  <a:schemeClr val="dk1"/>
                </a:solidFill>
                <a:latin typeface="Century Gothic"/>
                <a:ea typeface="Century Gothic"/>
                <a:cs typeface="Century Gothic"/>
                <a:sym typeface="Century Gothic"/>
              </a:rPr>
              <a:t> das auf </a:t>
            </a:r>
            <a:r>
              <a:rPr lang="en-GB" sz="2000" b="0" i="0" u="none" strike="noStrike" cap="none" dirty="0" err="1">
                <a:solidFill>
                  <a:schemeClr val="dk1"/>
                </a:solidFill>
                <a:latin typeface="Century Gothic"/>
                <a:ea typeface="Century Gothic"/>
                <a:cs typeface="Century Gothic"/>
                <a:sym typeface="Century Gothic"/>
              </a:rPr>
              <a:t>Englisch</a:t>
            </a:r>
            <a:r>
              <a:rPr lang="en-GB" sz="2000" b="0" i="0" u="none" strike="noStrike" cap="none" dirty="0">
                <a:solidFill>
                  <a:schemeClr val="dk1"/>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465" name="Google Shape;465;p7"/>
          <p:cNvSpPr/>
          <p:nvPr/>
        </p:nvSpPr>
        <p:spPr>
          <a:xfrm>
            <a:off x="2432289" y="1609641"/>
            <a:ext cx="1903752"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66" name="Google Shape;466;p7"/>
          <p:cNvSpPr/>
          <p:nvPr/>
        </p:nvSpPr>
        <p:spPr>
          <a:xfrm>
            <a:off x="4774640" y="1605920"/>
            <a:ext cx="1221700"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67" name="Google Shape;467;p7"/>
          <p:cNvSpPr/>
          <p:nvPr/>
        </p:nvSpPr>
        <p:spPr>
          <a:xfrm>
            <a:off x="6236739" y="1617952"/>
            <a:ext cx="3556835"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68" name="Google Shape;468;p7"/>
          <p:cNvSpPr/>
          <p:nvPr/>
        </p:nvSpPr>
        <p:spPr>
          <a:xfrm>
            <a:off x="2685533" y="2149529"/>
            <a:ext cx="1631687" cy="376517"/>
          </a:xfrm>
          <a:prstGeom prst="roundRect">
            <a:avLst>
              <a:gd name="adj"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69" name="Google Shape;469;p7"/>
          <p:cNvSpPr/>
          <p:nvPr/>
        </p:nvSpPr>
        <p:spPr>
          <a:xfrm>
            <a:off x="4643203" y="2153759"/>
            <a:ext cx="1221700" cy="376517"/>
          </a:xfrm>
          <a:prstGeom prst="roundRect">
            <a:avLst>
              <a:gd name="adj"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0" name="Google Shape;470;p7"/>
          <p:cNvSpPr/>
          <p:nvPr/>
        </p:nvSpPr>
        <p:spPr>
          <a:xfrm>
            <a:off x="6202875" y="2149528"/>
            <a:ext cx="3556835" cy="376517"/>
          </a:xfrm>
          <a:prstGeom prst="roundRect">
            <a:avLst>
              <a:gd name="adj"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1" name="Google Shape;471;p7"/>
          <p:cNvSpPr/>
          <p:nvPr/>
        </p:nvSpPr>
        <p:spPr>
          <a:xfrm>
            <a:off x="3931170" y="1019875"/>
            <a:ext cx="712033" cy="376517"/>
          </a:xfrm>
          <a:prstGeom prst="wedgeRoundRectCallout">
            <a:avLst>
              <a:gd name="adj1" fmla="val 65602"/>
              <a:gd name="adj2" fmla="val 26669"/>
              <a:gd name="adj3"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Ja</a:t>
            </a:r>
            <a:endParaRPr sz="2400" b="1" i="0" u="none" strike="noStrike" cap="none">
              <a:solidFill>
                <a:schemeClr val="lt1"/>
              </a:solidFill>
              <a:latin typeface="Century Gothic"/>
              <a:ea typeface="Century Gothic"/>
              <a:cs typeface="Century Gothic"/>
              <a:sym typeface="Century Gothic"/>
            </a:endParaRPr>
          </a:p>
        </p:txBody>
      </p:sp>
      <p:sp>
        <p:nvSpPr>
          <p:cNvPr id="472" name="Google Shape;472;p7"/>
          <p:cNvSpPr/>
          <p:nvPr/>
        </p:nvSpPr>
        <p:spPr>
          <a:xfrm>
            <a:off x="5807996" y="691623"/>
            <a:ext cx="967559" cy="376517"/>
          </a:xfrm>
          <a:prstGeom prst="wedgeRoundRectCallout">
            <a:avLst>
              <a:gd name="adj1" fmla="val -33345"/>
              <a:gd name="adj2" fmla="val 138145"/>
              <a:gd name="adj3"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Nein</a:t>
            </a:r>
            <a:endParaRPr sz="2400" b="1" i="0" u="none" strike="noStrike" cap="none">
              <a:solidFill>
                <a:schemeClr val="lt1"/>
              </a:solidFill>
              <a:latin typeface="Century Gothic"/>
              <a:ea typeface="Century Gothic"/>
              <a:cs typeface="Century Gothic"/>
              <a:sym typeface="Century Gothic"/>
            </a:endParaRPr>
          </a:p>
        </p:txBody>
      </p:sp>
      <p:sp>
        <p:nvSpPr>
          <p:cNvPr id="473" name="Google Shape;473;p7"/>
          <p:cNvSpPr/>
          <p:nvPr/>
        </p:nvSpPr>
        <p:spPr>
          <a:xfrm>
            <a:off x="1092066" y="2644767"/>
            <a:ext cx="1593467"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4" name="Google Shape;474;p7"/>
          <p:cNvSpPr/>
          <p:nvPr/>
        </p:nvSpPr>
        <p:spPr>
          <a:xfrm>
            <a:off x="4774640" y="2620501"/>
            <a:ext cx="1221700"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5" name="Google Shape;475;p7"/>
          <p:cNvSpPr/>
          <p:nvPr/>
        </p:nvSpPr>
        <p:spPr>
          <a:xfrm>
            <a:off x="6159308" y="2655274"/>
            <a:ext cx="5432057"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6" name="Google Shape;476;p7"/>
          <p:cNvSpPr/>
          <p:nvPr/>
        </p:nvSpPr>
        <p:spPr>
          <a:xfrm>
            <a:off x="1257759" y="3240741"/>
            <a:ext cx="1631687" cy="376517"/>
          </a:xfrm>
          <a:prstGeom prst="roundRect">
            <a:avLst>
              <a:gd name="adj"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7" name="Google Shape;477;p7"/>
          <p:cNvSpPr/>
          <p:nvPr/>
        </p:nvSpPr>
        <p:spPr>
          <a:xfrm>
            <a:off x="4685804" y="3165283"/>
            <a:ext cx="1221700" cy="376517"/>
          </a:xfrm>
          <a:prstGeom prst="roundRect">
            <a:avLst>
              <a:gd name="adj"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8" name="Google Shape;478;p7"/>
          <p:cNvSpPr/>
          <p:nvPr/>
        </p:nvSpPr>
        <p:spPr>
          <a:xfrm>
            <a:off x="6162786" y="3203579"/>
            <a:ext cx="3556835" cy="376517"/>
          </a:xfrm>
          <a:prstGeom prst="roundRect">
            <a:avLst>
              <a:gd name="adj"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9" name="Google Shape;479;p7"/>
          <p:cNvSpPr/>
          <p:nvPr/>
        </p:nvSpPr>
        <p:spPr>
          <a:xfrm>
            <a:off x="2685533" y="3707483"/>
            <a:ext cx="1593467"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0" name="Google Shape;480;p7"/>
          <p:cNvSpPr/>
          <p:nvPr/>
        </p:nvSpPr>
        <p:spPr>
          <a:xfrm>
            <a:off x="4685804" y="3719110"/>
            <a:ext cx="1221700"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1" name="Google Shape;481;p7"/>
          <p:cNvSpPr/>
          <p:nvPr/>
        </p:nvSpPr>
        <p:spPr>
          <a:xfrm>
            <a:off x="6202875" y="3707483"/>
            <a:ext cx="5432057"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2" name="Google Shape;482;p7">
            <a:hlinkClick r:id="" action="ppaction://noaction">
              <a:snd r:embed="rId15" name="10.1.1.3 slide 7 9.wav"/>
            </a:hlinkClick>
          </p:cNvPr>
          <p:cNvSpPr/>
          <p:nvPr/>
        </p:nvSpPr>
        <p:spPr>
          <a:xfrm>
            <a:off x="286869" y="5792911"/>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9</a:t>
            </a:r>
            <a:endParaRPr sz="1400" b="0" i="0" u="none" strike="noStrike" cap="none">
              <a:solidFill>
                <a:srgbClr val="000000"/>
              </a:solidFill>
              <a:latin typeface="Arial"/>
              <a:ea typeface="Arial"/>
              <a:cs typeface="Arial"/>
              <a:sym typeface="Arial"/>
            </a:endParaRPr>
          </a:p>
        </p:txBody>
      </p:sp>
      <p:sp>
        <p:nvSpPr>
          <p:cNvPr id="483" name="Google Shape;483;p7"/>
          <p:cNvSpPr/>
          <p:nvPr/>
        </p:nvSpPr>
        <p:spPr>
          <a:xfrm>
            <a:off x="1240645" y="4233767"/>
            <a:ext cx="1631687" cy="376517"/>
          </a:xfrm>
          <a:prstGeom prst="roundRect">
            <a:avLst>
              <a:gd name="adj"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4" name="Google Shape;484;p7"/>
          <p:cNvSpPr/>
          <p:nvPr/>
        </p:nvSpPr>
        <p:spPr>
          <a:xfrm>
            <a:off x="4764561" y="4245295"/>
            <a:ext cx="1221700" cy="376517"/>
          </a:xfrm>
          <a:prstGeom prst="roundRect">
            <a:avLst>
              <a:gd name="adj"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5" name="Google Shape;485;p7"/>
          <p:cNvSpPr/>
          <p:nvPr/>
        </p:nvSpPr>
        <p:spPr>
          <a:xfrm>
            <a:off x="6223814" y="4215106"/>
            <a:ext cx="3556835" cy="376517"/>
          </a:xfrm>
          <a:prstGeom prst="roundRect">
            <a:avLst>
              <a:gd name="adj"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6" name="Google Shape;486;p7"/>
          <p:cNvSpPr/>
          <p:nvPr/>
        </p:nvSpPr>
        <p:spPr>
          <a:xfrm>
            <a:off x="2383435" y="4798695"/>
            <a:ext cx="1895565"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7" name="Google Shape;487;p7"/>
          <p:cNvSpPr/>
          <p:nvPr/>
        </p:nvSpPr>
        <p:spPr>
          <a:xfrm>
            <a:off x="4764561" y="4744455"/>
            <a:ext cx="1221700"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8" name="Google Shape;488;p7"/>
          <p:cNvSpPr/>
          <p:nvPr/>
        </p:nvSpPr>
        <p:spPr>
          <a:xfrm>
            <a:off x="6202875" y="4759692"/>
            <a:ext cx="5432057"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9" name="Google Shape;489;p7"/>
          <p:cNvSpPr/>
          <p:nvPr/>
        </p:nvSpPr>
        <p:spPr>
          <a:xfrm>
            <a:off x="2504314" y="5306318"/>
            <a:ext cx="1631687" cy="376517"/>
          </a:xfrm>
          <a:prstGeom prst="roundRect">
            <a:avLst>
              <a:gd name="adj"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90" name="Google Shape;490;p7"/>
          <p:cNvSpPr/>
          <p:nvPr/>
        </p:nvSpPr>
        <p:spPr>
          <a:xfrm rot="10800000" flipH="1">
            <a:off x="4764561" y="5342063"/>
            <a:ext cx="1221700" cy="340772"/>
          </a:xfrm>
          <a:prstGeom prst="roundRect">
            <a:avLst>
              <a:gd name="adj"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91" name="Google Shape;491;p7"/>
          <p:cNvSpPr/>
          <p:nvPr/>
        </p:nvSpPr>
        <p:spPr>
          <a:xfrm>
            <a:off x="6162785" y="5299580"/>
            <a:ext cx="4973103" cy="376517"/>
          </a:xfrm>
          <a:prstGeom prst="roundRect">
            <a:avLst>
              <a:gd name="adj"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92" name="Google Shape;492;p7"/>
          <p:cNvSpPr/>
          <p:nvPr/>
        </p:nvSpPr>
        <p:spPr>
          <a:xfrm>
            <a:off x="1012543" y="5830989"/>
            <a:ext cx="1631688"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93" name="Google Shape;493;p7"/>
          <p:cNvSpPr/>
          <p:nvPr/>
        </p:nvSpPr>
        <p:spPr>
          <a:xfrm>
            <a:off x="4643203" y="5838125"/>
            <a:ext cx="1221700"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94" name="Google Shape;494;p7"/>
          <p:cNvSpPr/>
          <p:nvPr/>
        </p:nvSpPr>
        <p:spPr>
          <a:xfrm>
            <a:off x="6202875" y="5851307"/>
            <a:ext cx="5432057"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46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46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46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47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47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7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7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7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8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8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8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8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8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8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48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8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49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9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9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493"/>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4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 grpId="0" animBg="1"/>
      <p:bldP spid="475" grpId="0" animBg="1"/>
      <p:bldP spid="476" grpId="0" animBg="1"/>
      <p:bldP spid="477" grpId="0" animBg="1"/>
      <p:bldP spid="478" grpId="0" animBg="1"/>
      <p:bldP spid="479" grpId="0" animBg="1"/>
      <p:bldP spid="480" grpId="0" animBg="1"/>
      <p:bldP spid="481"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8"/>
          <p:cNvSpPr txBox="1"/>
          <p:nvPr/>
        </p:nvSpPr>
        <p:spPr>
          <a:xfrm>
            <a:off x="180000" y="1163991"/>
            <a:ext cx="12012000" cy="48936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400"/>
              <a:buFont typeface="Century Gothic"/>
              <a:buNone/>
            </a:pPr>
            <a:r>
              <a:rPr lang="en-GB" sz="2400" b="0" i="0" u="none" strike="noStrike" cap="none" dirty="0">
                <a:solidFill>
                  <a:srgbClr val="3D3C3C"/>
                </a:solidFill>
                <a:latin typeface="Century Gothic"/>
                <a:ea typeface="Century Gothic"/>
                <a:cs typeface="Century Gothic"/>
                <a:sym typeface="Century Gothic"/>
              </a:rPr>
              <a:t>Use </a:t>
            </a:r>
            <a:r>
              <a:rPr lang="en-GB" sz="2400" b="1" i="0" u="none" strike="noStrike" cap="none" dirty="0" err="1">
                <a:solidFill>
                  <a:srgbClr val="3D3C3C"/>
                </a:solidFill>
                <a:latin typeface="Century Gothic"/>
                <a:ea typeface="Century Gothic"/>
                <a:cs typeface="Century Gothic"/>
                <a:sym typeface="Century Gothic"/>
              </a:rPr>
              <a:t>seit</a:t>
            </a:r>
            <a:r>
              <a:rPr lang="en-GB" sz="2400" b="1" i="0" u="none" strike="noStrike" cap="none" dirty="0">
                <a:solidFill>
                  <a:srgbClr val="3D3C3C"/>
                </a:solidFill>
                <a:latin typeface="Century Gothic"/>
                <a:ea typeface="Century Gothic"/>
                <a:cs typeface="Century Gothic"/>
                <a:sym typeface="Century Gothic"/>
              </a:rPr>
              <a:t> </a:t>
            </a:r>
            <a:r>
              <a:rPr lang="en-GB" sz="2400" b="0" i="0" u="none" strike="noStrike" cap="none" dirty="0">
                <a:solidFill>
                  <a:srgbClr val="3D3C3C"/>
                </a:solidFill>
                <a:latin typeface="Century Gothic"/>
                <a:ea typeface="Century Gothic"/>
                <a:cs typeface="Century Gothic"/>
                <a:sym typeface="Century Gothic"/>
              </a:rPr>
              <a:t>with the</a:t>
            </a:r>
            <a:r>
              <a:rPr lang="en-GB" sz="2400" b="1" i="0" u="none" strike="noStrike" cap="none" dirty="0">
                <a:solidFill>
                  <a:srgbClr val="3D3C3C"/>
                </a:solidFill>
                <a:latin typeface="Century Gothic"/>
                <a:ea typeface="Century Gothic"/>
                <a:cs typeface="Century Gothic"/>
                <a:sym typeface="Century Gothic"/>
              </a:rPr>
              <a:t> present tense </a:t>
            </a:r>
            <a:r>
              <a:rPr lang="en-GB" sz="2400" b="0" i="0" u="none" strike="noStrike" cap="none" dirty="0">
                <a:solidFill>
                  <a:srgbClr val="3D3C3C"/>
                </a:solidFill>
                <a:latin typeface="Century Gothic"/>
                <a:ea typeface="Century Gothic"/>
                <a:cs typeface="Century Gothic"/>
                <a:sym typeface="Century Gothic"/>
              </a:rPr>
              <a:t>to say </a:t>
            </a:r>
            <a:r>
              <a:rPr lang="en-GB" sz="2400" b="0" i="0" u="sng" strike="noStrike" cap="none" dirty="0">
                <a:solidFill>
                  <a:srgbClr val="3D3C3C"/>
                </a:solidFill>
                <a:latin typeface="Century Gothic"/>
                <a:ea typeface="Century Gothic"/>
                <a:cs typeface="Century Gothic"/>
                <a:sym typeface="Century Gothic"/>
              </a:rPr>
              <a:t>when</a:t>
            </a:r>
            <a:r>
              <a:rPr lang="en-GB" sz="2400" b="0" i="0" u="none" strike="noStrike" cap="none" dirty="0">
                <a:solidFill>
                  <a:srgbClr val="3D3C3C"/>
                </a:solidFill>
                <a:latin typeface="Century Gothic"/>
                <a:ea typeface="Century Gothic"/>
                <a:cs typeface="Century Gothic"/>
                <a:sym typeface="Century Gothic"/>
              </a:rPr>
              <a:t> an unfinished action or state started in the past.</a:t>
            </a:r>
            <a:br>
              <a:rPr lang="en-GB" sz="2400" b="0" i="0" u="none" strike="noStrike" cap="none" dirty="0">
                <a:solidFill>
                  <a:srgbClr val="3D3C3C"/>
                </a:solidFill>
                <a:latin typeface="Century Gothic"/>
                <a:ea typeface="Century Gothic"/>
                <a:cs typeface="Century Gothic"/>
                <a:sym typeface="Century Gothic"/>
              </a:rPr>
            </a:br>
            <a:endParaRPr sz="2400" b="0" i="0" u="none" strike="noStrike" cap="none" dirty="0">
              <a:solidFill>
                <a:srgbClr val="3D3C3C"/>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D3C3C"/>
              </a:buClr>
              <a:buSzPts val="2400"/>
              <a:buFont typeface="Century Gothic"/>
              <a:buNone/>
            </a:pPr>
            <a:r>
              <a:rPr lang="en-GB" sz="2400" b="0" i="0" u="none" strike="noStrike" cap="none" dirty="0">
                <a:solidFill>
                  <a:srgbClr val="3D3C3C"/>
                </a:solidFill>
                <a:latin typeface="Century Gothic"/>
                <a:ea typeface="Century Gothic"/>
                <a:cs typeface="Century Gothic"/>
                <a:sym typeface="Century Gothic"/>
              </a:rPr>
              <a:t>Use </a:t>
            </a:r>
            <a:r>
              <a:rPr lang="en-GB" sz="2400" b="1" i="0" u="none" strike="noStrike" cap="none" dirty="0" err="1">
                <a:solidFill>
                  <a:srgbClr val="3D3C3C"/>
                </a:solidFill>
                <a:latin typeface="Century Gothic"/>
                <a:ea typeface="Century Gothic"/>
                <a:cs typeface="Century Gothic"/>
                <a:sym typeface="Century Gothic"/>
              </a:rPr>
              <a:t>seit</a:t>
            </a:r>
            <a:r>
              <a:rPr lang="en-GB" sz="2400" b="1" i="0" u="none" strike="noStrike" cap="none" dirty="0">
                <a:solidFill>
                  <a:srgbClr val="3D3C3C"/>
                </a:solidFill>
                <a:latin typeface="Century Gothic"/>
                <a:ea typeface="Century Gothic"/>
                <a:cs typeface="Century Gothic"/>
                <a:sym typeface="Century Gothic"/>
              </a:rPr>
              <a:t> </a:t>
            </a:r>
            <a:r>
              <a:rPr lang="en-GB" sz="2400" b="0" i="0" u="none" strike="noStrike" cap="none" dirty="0">
                <a:solidFill>
                  <a:srgbClr val="3D3C3C"/>
                </a:solidFill>
                <a:latin typeface="Century Gothic"/>
                <a:ea typeface="Century Gothic"/>
                <a:cs typeface="Century Gothic"/>
                <a:sym typeface="Century Gothic"/>
              </a:rPr>
              <a:t>with a </a:t>
            </a:r>
            <a:r>
              <a:rPr lang="en-GB" sz="2400" b="0" i="0" u="sng" strike="noStrike" cap="none" dirty="0">
                <a:solidFill>
                  <a:srgbClr val="3D3C3C"/>
                </a:solidFill>
                <a:latin typeface="Century Gothic"/>
                <a:ea typeface="Century Gothic"/>
                <a:cs typeface="Century Gothic"/>
                <a:sym typeface="Century Gothic"/>
              </a:rPr>
              <a:t>point in time</a:t>
            </a:r>
            <a:r>
              <a:rPr lang="en-GB" sz="2400" b="0" i="0" u="none" strike="noStrike" cap="none" dirty="0">
                <a:solidFill>
                  <a:srgbClr val="3D3C3C"/>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entury Gothic"/>
              <a:buNone/>
            </a:pPr>
            <a:endParaRPr sz="2400" b="0" i="0" u="none" strike="noStrike" cap="none" dirty="0">
              <a:solidFill>
                <a:srgbClr val="3D3C3C"/>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2400"/>
              <a:buFont typeface="Century Gothic"/>
              <a:buNone/>
            </a:pPr>
            <a:endParaRPr sz="2400" b="0" i="0" u="none" strike="noStrike" cap="none" dirty="0">
              <a:solidFill>
                <a:srgbClr val="3D3C3C"/>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2400"/>
              <a:buFont typeface="Century Gothic"/>
              <a:buNone/>
            </a:pPr>
            <a:endParaRPr sz="2400" b="0" i="0" u="none" strike="noStrike" cap="none" dirty="0">
              <a:solidFill>
                <a:srgbClr val="3D3C3C"/>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D3C3C"/>
              </a:buClr>
              <a:buSzPts val="2400"/>
              <a:buFont typeface="Century Gothic"/>
              <a:buNone/>
            </a:pPr>
            <a:r>
              <a:rPr lang="en-GB" sz="2400" b="0" i="0" u="none" strike="noStrike" cap="none" dirty="0">
                <a:solidFill>
                  <a:srgbClr val="3D3C3C"/>
                </a:solidFill>
                <a:latin typeface="Century Gothic"/>
                <a:ea typeface="Century Gothic"/>
                <a:cs typeface="Century Gothic"/>
                <a:sym typeface="Century Gothic"/>
              </a:rPr>
              <a:t>Use </a:t>
            </a:r>
            <a:r>
              <a:rPr lang="en-GB" sz="2400" b="1" i="0" u="none" strike="noStrike" cap="none" dirty="0" err="1">
                <a:solidFill>
                  <a:srgbClr val="3D3C3C"/>
                </a:solidFill>
                <a:latin typeface="Century Gothic"/>
                <a:ea typeface="Century Gothic"/>
                <a:cs typeface="Century Gothic"/>
                <a:sym typeface="Century Gothic"/>
              </a:rPr>
              <a:t>seit</a:t>
            </a:r>
            <a:r>
              <a:rPr lang="en-GB" sz="2400" b="1" i="0" u="none" strike="noStrike" cap="none" dirty="0">
                <a:solidFill>
                  <a:srgbClr val="3D3C3C"/>
                </a:solidFill>
                <a:latin typeface="Century Gothic"/>
                <a:ea typeface="Century Gothic"/>
                <a:cs typeface="Century Gothic"/>
                <a:sym typeface="Century Gothic"/>
              </a:rPr>
              <a:t> </a:t>
            </a:r>
            <a:r>
              <a:rPr lang="en-GB" sz="2400" b="0" i="0" u="none" strike="noStrike" cap="none" dirty="0">
                <a:solidFill>
                  <a:srgbClr val="3D3C3C"/>
                </a:solidFill>
                <a:latin typeface="Century Gothic"/>
                <a:ea typeface="Century Gothic"/>
                <a:cs typeface="Century Gothic"/>
                <a:sym typeface="Century Gothic"/>
              </a:rPr>
              <a:t>also</a:t>
            </a:r>
            <a:r>
              <a:rPr lang="en-GB" sz="2400" b="1" i="0" u="none" strike="noStrike" cap="none" dirty="0">
                <a:solidFill>
                  <a:srgbClr val="3D3C3C"/>
                </a:solidFill>
                <a:latin typeface="Century Gothic"/>
                <a:ea typeface="Century Gothic"/>
                <a:cs typeface="Century Gothic"/>
                <a:sym typeface="Century Gothic"/>
              </a:rPr>
              <a:t> </a:t>
            </a:r>
            <a:r>
              <a:rPr lang="en-GB" sz="2400" b="0" i="0" u="none" strike="noStrike" cap="none" dirty="0">
                <a:solidFill>
                  <a:srgbClr val="3D3C3C"/>
                </a:solidFill>
                <a:latin typeface="Century Gothic"/>
                <a:ea typeface="Century Gothic"/>
                <a:cs typeface="Century Gothic"/>
                <a:sym typeface="Century Gothic"/>
              </a:rPr>
              <a:t>with a </a:t>
            </a:r>
            <a:r>
              <a:rPr lang="en-GB" sz="2400" b="0" i="0" u="sng" strike="noStrike" cap="none" dirty="0">
                <a:solidFill>
                  <a:srgbClr val="3D3C3C"/>
                </a:solidFill>
                <a:latin typeface="Century Gothic"/>
                <a:ea typeface="Century Gothic"/>
                <a:cs typeface="Century Gothic"/>
                <a:sym typeface="Century Gothic"/>
              </a:rPr>
              <a:t>time span</a:t>
            </a:r>
            <a:r>
              <a:rPr lang="en-GB" sz="2400" b="0" i="0" u="none" strike="noStrike" cap="none" dirty="0">
                <a:solidFill>
                  <a:srgbClr val="3D3C3C"/>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entury Gothic"/>
              <a:buNone/>
            </a:pPr>
            <a:endParaRPr sz="2400" b="0" i="0" u="none" strike="noStrike" cap="none" dirty="0">
              <a:solidFill>
                <a:srgbClr val="3D3C3C"/>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D3C3C"/>
              </a:buClr>
              <a:buSzPts val="2400"/>
              <a:buFont typeface="Century Gothic"/>
              <a:buNone/>
            </a:pPr>
            <a:br>
              <a:rPr lang="en-GB" sz="2400" b="0" i="0" u="none" strike="noStrike" cap="none" dirty="0">
                <a:solidFill>
                  <a:srgbClr val="3D3C3C"/>
                </a:solidFill>
                <a:latin typeface="Century Gothic"/>
                <a:ea typeface="Century Gothic"/>
                <a:cs typeface="Century Gothic"/>
                <a:sym typeface="Century Gothic"/>
              </a:rPr>
            </a:br>
            <a:r>
              <a:rPr lang="en-GB" sz="2400" b="0" i="0" u="none" strike="noStrike" cap="none" dirty="0">
                <a:solidFill>
                  <a:srgbClr val="3D3C3C"/>
                </a:solidFill>
                <a:latin typeface="Century Gothic"/>
                <a:ea typeface="Century Gothic"/>
                <a:cs typeface="Century Gothic"/>
                <a:sym typeface="Century Gothic"/>
              </a:rPr>
              <a:t>If the action is finished, use the </a:t>
            </a:r>
            <a:r>
              <a:rPr lang="en-GB" sz="2400" b="1" i="0" u="none" strike="noStrike" cap="none" dirty="0">
                <a:solidFill>
                  <a:srgbClr val="3D3C3C"/>
                </a:solidFill>
                <a:latin typeface="Century Gothic"/>
                <a:ea typeface="Century Gothic"/>
                <a:cs typeface="Century Gothic"/>
                <a:sym typeface="Century Gothic"/>
              </a:rPr>
              <a:t>past (perfect) tense </a:t>
            </a:r>
            <a:r>
              <a:rPr lang="en-GB" sz="2400" b="0" i="0" u="sng" strike="noStrike" cap="none" dirty="0">
                <a:solidFill>
                  <a:srgbClr val="3D3C3C"/>
                </a:solidFill>
                <a:latin typeface="Century Gothic"/>
                <a:ea typeface="Century Gothic"/>
                <a:cs typeface="Century Gothic"/>
                <a:sym typeface="Century Gothic"/>
              </a:rPr>
              <a:t>without</a:t>
            </a:r>
            <a:r>
              <a:rPr lang="en-GB" sz="2400" b="0" i="0" u="none" strike="noStrike" cap="none" dirty="0">
                <a:solidFill>
                  <a:srgbClr val="3D3C3C"/>
                </a:solidFill>
                <a:latin typeface="Century Gothic"/>
                <a:ea typeface="Century Gothic"/>
                <a:cs typeface="Century Gothic"/>
                <a:sym typeface="Century Gothic"/>
              </a:rPr>
              <a:t> a preposition: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400"/>
              <a:buFont typeface="Century Gothic"/>
              <a:buNone/>
            </a:pPr>
            <a:br>
              <a:rPr lang="en-GB" sz="2400" b="0" i="0" u="none" strike="noStrike" cap="none" dirty="0">
                <a:solidFill>
                  <a:srgbClr val="3D3C3C"/>
                </a:solidFill>
                <a:latin typeface="Century Gothic"/>
                <a:ea typeface="Century Gothic"/>
                <a:cs typeface="Century Gothic"/>
                <a:sym typeface="Century Gothic"/>
              </a:rPr>
            </a:br>
            <a:endParaRPr sz="2400" b="0" i="0" u="none" strike="noStrike" cap="none" dirty="0">
              <a:solidFill>
                <a:srgbClr val="3D3C3C"/>
              </a:solidFill>
              <a:latin typeface="Century Gothic"/>
              <a:ea typeface="Century Gothic"/>
              <a:cs typeface="Century Gothic"/>
              <a:sym typeface="Century Gothic"/>
            </a:endParaRPr>
          </a:p>
        </p:txBody>
      </p:sp>
      <p:sp>
        <p:nvSpPr>
          <p:cNvPr id="501" name="Google Shape;501;p8"/>
          <p:cNvSpPr txBox="1">
            <a:spLocks noGrp="1"/>
          </p:cNvSpPr>
          <p:nvPr>
            <p:ph type="title"/>
          </p:nvPr>
        </p:nvSpPr>
        <p:spPr>
          <a:xfrm>
            <a:off x="-1" y="213557"/>
            <a:ext cx="4112023"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525050"/>
              </a:buClr>
              <a:buSzPct val="100000"/>
              <a:buFont typeface="Century Gothic"/>
              <a:buNone/>
            </a:pPr>
            <a:r>
              <a:rPr lang="en-GB" i="1">
                <a:solidFill>
                  <a:srgbClr val="525050"/>
                </a:solidFill>
              </a:rPr>
              <a:t>seit</a:t>
            </a:r>
            <a:r>
              <a:rPr lang="en-GB">
                <a:solidFill>
                  <a:srgbClr val="525050"/>
                </a:solidFill>
              </a:rPr>
              <a:t> (since and for)</a:t>
            </a:r>
            <a:br>
              <a:rPr lang="en-GB"/>
            </a:br>
            <a:endParaRPr/>
          </a:p>
        </p:txBody>
      </p:sp>
      <p:sp>
        <p:nvSpPr>
          <p:cNvPr id="502" name="Google Shape;502;p8"/>
          <p:cNvSpPr/>
          <p:nvPr/>
        </p:nvSpPr>
        <p:spPr>
          <a:xfrm>
            <a:off x="10363200" y="90502"/>
            <a:ext cx="1727200" cy="370643"/>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1" i="0" u="none" strike="noStrike" cap="none">
                <a:solidFill>
                  <a:srgbClr val="3D3C3C"/>
                </a:solidFill>
                <a:latin typeface="Century Gothic"/>
                <a:ea typeface="Century Gothic"/>
                <a:cs typeface="Century Gothic"/>
                <a:sym typeface="Century Gothic"/>
              </a:rPr>
              <a:t>Grammatik</a:t>
            </a:r>
            <a:endParaRPr sz="1400" b="0" i="0" u="none" strike="noStrike" cap="none">
              <a:solidFill>
                <a:srgbClr val="000000"/>
              </a:solidFill>
              <a:latin typeface="Arial"/>
              <a:ea typeface="Arial"/>
              <a:cs typeface="Arial"/>
              <a:sym typeface="Arial"/>
            </a:endParaRPr>
          </a:p>
        </p:txBody>
      </p:sp>
      <p:sp>
        <p:nvSpPr>
          <p:cNvPr id="503" name="Google Shape;503;p8"/>
          <p:cNvSpPr txBox="1"/>
          <p:nvPr/>
        </p:nvSpPr>
        <p:spPr>
          <a:xfrm>
            <a:off x="4204654" y="2717135"/>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a:solidFill>
                  <a:srgbClr val="525050"/>
                </a:solidFill>
                <a:latin typeface="Quattrocento Sans"/>
                <a:ea typeface="Quattrocento Sans"/>
                <a:cs typeface="Quattrocento Sans"/>
                <a:sym typeface="Quattrocento Sans"/>
              </a:rPr>
              <a:t>➜</a:t>
            </a:r>
            <a:endParaRPr sz="2400" b="0" i="0" u="none" strike="noStrike" cap="none">
              <a:solidFill>
                <a:srgbClr val="525050"/>
              </a:solidFill>
              <a:latin typeface="Century Gothic"/>
              <a:ea typeface="Century Gothic"/>
              <a:cs typeface="Century Gothic"/>
              <a:sym typeface="Century Gothic"/>
            </a:endParaRPr>
          </a:p>
        </p:txBody>
      </p:sp>
      <p:sp>
        <p:nvSpPr>
          <p:cNvPr id="504" name="Google Shape;504;p8"/>
          <p:cNvSpPr/>
          <p:nvPr/>
        </p:nvSpPr>
        <p:spPr>
          <a:xfrm>
            <a:off x="244698" y="2731763"/>
            <a:ext cx="4021567" cy="487021"/>
          </a:xfrm>
          <a:prstGeom prst="roundRect">
            <a:avLst>
              <a:gd name="adj" fmla="val 16667"/>
            </a:avLst>
          </a:prstGeom>
          <a:solidFill>
            <a:srgbClr val="FFF4E7"/>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05" name="Google Shape;505;p8"/>
          <p:cNvSpPr/>
          <p:nvPr/>
        </p:nvSpPr>
        <p:spPr>
          <a:xfrm>
            <a:off x="4536529" y="2744440"/>
            <a:ext cx="7720169"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1" u="none" strike="noStrike" cap="none">
                <a:solidFill>
                  <a:srgbClr val="3D3C3C"/>
                </a:solidFill>
                <a:latin typeface="Century Gothic"/>
                <a:ea typeface="Century Gothic"/>
                <a:cs typeface="Century Gothic"/>
                <a:sym typeface="Century Gothic"/>
              </a:rPr>
              <a:t>I have been learning German </a:t>
            </a:r>
            <a:r>
              <a:rPr lang="en-GB" sz="2200" b="1" i="1" u="none" strike="noStrike" cap="none">
                <a:solidFill>
                  <a:srgbClr val="3D3C3C"/>
                </a:solidFill>
                <a:latin typeface="Century Gothic"/>
                <a:ea typeface="Century Gothic"/>
                <a:cs typeface="Century Gothic"/>
                <a:sym typeface="Century Gothic"/>
              </a:rPr>
              <a:t>since</a:t>
            </a:r>
            <a:r>
              <a:rPr lang="en-GB" sz="2200" b="0" i="1" u="none" strike="noStrike" cap="none">
                <a:solidFill>
                  <a:srgbClr val="3D3C3C"/>
                </a:solidFill>
                <a:latin typeface="Century Gothic"/>
                <a:ea typeface="Century Gothic"/>
                <a:cs typeface="Century Gothic"/>
                <a:sym typeface="Century Gothic"/>
              </a:rPr>
              <a:t> June.</a:t>
            </a:r>
            <a:endParaRPr sz="1400" b="0" i="0" u="none" strike="noStrike" cap="none">
              <a:solidFill>
                <a:srgbClr val="000000"/>
              </a:solidFill>
              <a:latin typeface="Arial"/>
              <a:ea typeface="Arial"/>
              <a:cs typeface="Arial"/>
              <a:sym typeface="Arial"/>
            </a:endParaRPr>
          </a:p>
        </p:txBody>
      </p:sp>
      <p:sp>
        <p:nvSpPr>
          <p:cNvPr id="506" name="Google Shape;506;p8"/>
          <p:cNvSpPr/>
          <p:nvPr/>
        </p:nvSpPr>
        <p:spPr>
          <a:xfrm>
            <a:off x="180000" y="2731763"/>
            <a:ext cx="411202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400"/>
              <a:buFont typeface="Century Gothic"/>
              <a:buNone/>
            </a:pPr>
            <a:r>
              <a:rPr lang="en-GB" sz="2400" b="0" i="0" u="none" strike="noStrike" cap="none" dirty="0">
                <a:solidFill>
                  <a:srgbClr val="3D3C3C"/>
                </a:solidFill>
                <a:latin typeface="Century Gothic"/>
                <a:ea typeface="Century Gothic"/>
                <a:cs typeface="Century Gothic"/>
                <a:sym typeface="Century Gothic"/>
              </a:rPr>
              <a:t>Ich </a:t>
            </a:r>
            <a:r>
              <a:rPr lang="en-GB" sz="2400" b="0" i="0" u="none" strike="noStrike" cap="none" dirty="0" err="1">
                <a:solidFill>
                  <a:srgbClr val="3D3C3C"/>
                </a:solidFill>
                <a:latin typeface="Century Gothic"/>
                <a:ea typeface="Century Gothic"/>
                <a:cs typeface="Century Gothic"/>
                <a:sym typeface="Century Gothic"/>
              </a:rPr>
              <a:t>lerne</a:t>
            </a:r>
            <a:r>
              <a:rPr lang="en-GB" sz="2400" b="0" i="0" u="none" strike="noStrike" cap="none" dirty="0">
                <a:solidFill>
                  <a:srgbClr val="3D3C3C"/>
                </a:solidFill>
                <a:latin typeface="Century Gothic"/>
                <a:ea typeface="Century Gothic"/>
                <a:cs typeface="Century Gothic"/>
                <a:sym typeface="Century Gothic"/>
              </a:rPr>
              <a:t> </a:t>
            </a:r>
            <a:r>
              <a:rPr lang="en-GB" sz="2400" b="0" i="0" u="none" strike="noStrike" cap="none" dirty="0" err="1">
                <a:solidFill>
                  <a:srgbClr val="3D3C3C"/>
                </a:solidFill>
                <a:latin typeface="Century Gothic"/>
                <a:ea typeface="Century Gothic"/>
                <a:cs typeface="Century Gothic"/>
                <a:sym typeface="Century Gothic"/>
              </a:rPr>
              <a:t>seit</a:t>
            </a:r>
            <a:r>
              <a:rPr lang="en-GB" sz="2400" b="0" i="0" u="none" strike="noStrike" cap="none" dirty="0">
                <a:solidFill>
                  <a:srgbClr val="3D3C3C"/>
                </a:solidFill>
                <a:latin typeface="Century Gothic"/>
                <a:ea typeface="Century Gothic"/>
                <a:cs typeface="Century Gothic"/>
                <a:sym typeface="Century Gothic"/>
              </a:rPr>
              <a:t> </a:t>
            </a:r>
            <a:r>
              <a:rPr lang="en-GB" sz="2400" b="1" i="0" u="none" strike="noStrike" cap="none" dirty="0" err="1">
                <a:solidFill>
                  <a:srgbClr val="3D3C3C"/>
                </a:solidFill>
                <a:latin typeface="Century Gothic"/>
                <a:ea typeface="Century Gothic"/>
                <a:cs typeface="Century Gothic"/>
                <a:sym typeface="Century Gothic"/>
              </a:rPr>
              <a:t>Juni</a:t>
            </a:r>
            <a:r>
              <a:rPr lang="en-GB" sz="2400" b="1" i="0" u="none" strike="noStrike" cap="none" dirty="0">
                <a:solidFill>
                  <a:srgbClr val="3D3C3C"/>
                </a:solidFill>
                <a:latin typeface="Century Gothic"/>
                <a:ea typeface="Century Gothic"/>
                <a:cs typeface="Century Gothic"/>
                <a:sym typeface="Century Gothic"/>
              </a:rPr>
              <a:t> </a:t>
            </a:r>
            <a:r>
              <a:rPr lang="en-GB" sz="2400" b="0" i="0" u="none" strike="noStrike" cap="none" dirty="0">
                <a:solidFill>
                  <a:srgbClr val="3D3C3C"/>
                </a:solidFill>
                <a:latin typeface="Century Gothic"/>
                <a:ea typeface="Century Gothic"/>
                <a:cs typeface="Century Gothic"/>
                <a:sym typeface="Century Gothic"/>
              </a:rPr>
              <a:t>Deutsch.</a:t>
            </a:r>
            <a:endParaRPr sz="1400" b="0" i="0" u="none" strike="noStrike" cap="none" dirty="0">
              <a:solidFill>
                <a:srgbClr val="000000"/>
              </a:solidFill>
              <a:latin typeface="Arial"/>
              <a:ea typeface="Arial"/>
              <a:cs typeface="Arial"/>
              <a:sym typeface="Arial"/>
            </a:endParaRPr>
          </a:p>
        </p:txBody>
      </p:sp>
      <p:sp>
        <p:nvSpPr>
          <p:cNvPr id="507" name="Google Shape;507;p8"/>
          <p:cNvSpPr/>
          <p:nvPr/>
        </p:nvSpPr>
        <p:spPr>
          <a:xfrm>
            <a:off x="244698" y="4201993"/>
            <a:ext cx="5422702" cy="487021"/>
          </a:xfrm>
          <a:prstGeom prst="roundRect">
            <a:avLst>
              <a:gd name="adj" fmla="val 16667"/>
            </a:avLst>
          </a:prstGeom>
          <a:solidFill>
            <a:srgbClr val="FFF4E7"/>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08" name="Google Shape;508;p8"/>
          <p:cNvSpPr/>
          <p:nvPr/>
        </p:nvSpPr>
        <p:spPr>
          <a:xfrm>
            <a:off x="244698" y="4214670"/>
            <a:ext cx="538801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400"/>
              <a:buFont typeface="Century Gothic"/>
              <a:buNone/>
            </a:pPr>
            <a:r>
              <a:rPr lang="en-GB" sz="2400" b="0" i="0" u="none" strike="noStrike" cap="none">
                <a:solidFill>
                  <a:srgbClr val="3D3C3C"/>
                </a:solidFill>
                <a:latin typeface="Century Gothic"/>
                <a:ea typeface="Century Gothic"/>
                <a:cs typeface="Century Gothic"/>
                <a:sym typeface="Century Gothic"/>
              </a:rPr>
              <a:t>Ich lerne seit </a:t>
            </a:r>
            <a:r>
              <a:rPr lang="en-GB" sz="2400" b="1" i="0" u="none" strike="noStrike" cap="none">
                <a:solidFill>
                  <a:srgbClr val="3D3C3C"/>
                </a:solidFill>
                <a:latin typeface="Century Gothic"/>
                <a:ea typeface="Century Gothic"/>
                <a:cs typeface="Century Gothic"/>
                <a:sym typeface="Century Gothic"/>
              </a:rPr>
              <a:t>vier Wochen </a:t>
            </a:r>
            <a:r>
              <a:rPr lang="en-GB" sz="2400" b="0" i="0" u="none" strike="noStrike" cap="none">
                <a:solidFill>
                  <a:srgbClr val="3D3C3C"/>
                </a:solidFill>
                <a:latin typeface="Century Gothic"/>
                <a:ea typeface="Century Gothic"/>
                <a:cs typeface="Century Gothic"/>
                <a:sym typeface="Century Gothic"/>
              </a:rPr>
              <a:t>Deutsch.</a:t>
            </a:r>
            <a:endParaRPr sz="1400" b="0" i="0" u="none" strike="noStrike" cap="none">
              <a:solidFill>
                <a:srgbClr val="000000"/>
              </a:solidFill>
              <a:latin typeface="Arial"/>
              <a:ea typeface="Arial"/>
              <a:cs typeface="Arial"/>
              <a:sym typeface="Arial"/>
            </a:endParaRPr>
          </a:p>
        </p:txBody>
      </p:sp>
      <p:sp>
        <p:nvSpPr>
          <p:cNvPr id="509" name="Google Shape;509;p8"/>
          <p:cNvSpPr/>
          <p:nvPr/>
        </p:nvSpPr>
        <p:spPr>
          <a:xfrm>
            <a:off x="5042457" y="3377355"/>
            <a:ext cx="6708311" cy="719272"/>
          </a:xfrm>
          <a:prstGeom prst="wedgeRoundRectCallout">
            <a:avLst>
              <a:gd name="adj1" fmla="val -20833"/>
              <a:gd name="adj2" fmla="val 62500"/>
              <a:gd name="adj3" fmla="val 0"/>
            </a:avLst>
          </a:prstGeom>
          <a:solidFill>
            <a:srgbClr val="3D3C3C"/>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6E7"/>
              </a:buClr>
              <a:buSzPts val="2000"/>
              <a:buFont typeface="Century Gothic"/>
              <a:buNone/>
            </a:pPr>
            <a:r>
              <a:rPr lang="en-GB" sz="2000" b="0" i="0" u="none" strike="noStrike" cap="none">
                <a:solidFill>
                  <a:srgbClr val="FFF6E7"/>
                </a:solidFill>
                <a:latin typeface="Century Gothic"/>
                <a:ea typeface="Century Gothic"/>
                <a:cs typeface="Century Gothic"/>
                <a:sym typeface="Century Gothic"/>
              </a:rPr>
              <a:t>Notice that </a:t>
            </a:r>
            <a:r>
              <a:rPr lang="en-GB" sz="2000" b="1" i="0" u="none" strike="noStrike" cap="none">
                <a:solidFill>
                  <a:srgbClr val="FFF6E7"/>
                </a:solidFill>
                <a:latin typeface="Century Gothic"/>
                <a:ea typeface="Century Gothic"/>
                <a:cs typeface="Century Gothic"/>
                <a:sym typeface="Century Gothic"/>
              </a:rPr>
              <a:t>seit</a:t>
            </a:r>
            <a:r>
              <a:rPr lang="en-GB" sz="2000" b="0" i="0" u="none" strike="noStrike" cap="none">
                <a:solidFill>
                  <a:srgbClr val="FFF6E7"/>
                </a:solidFill>
                <a:latin typeface="Century Gothic"/>
                <a:ea typeface="Century Gothic"/>
                <a:cs typeface="Century Gothic"/>
                <a:sym typeface="Century Gothic"/>
              </a:rPr>
              <a:t> is the word for </a:t>
            </a:r>
            <a:r>
              <a:rPr lang="en-GB" sz="2000" b="0" i="0" u="sng" strike="noStrike" cap="none">
                <a:solidFill>
                  <a:srgbClr val="FFF6E7"/>
                </a:solidFill>
                <a:latin typeface="Century Gothic"/>
                <a:ea typeface="Century Gothic"/>
                <a:cs typeface="Century Gothic"/>
                <a:sym typeface="Century Gothic"/>
              </a:rPr>
              <a:t>since</a:t>
            </a:r>
            <a:r>
              <a:rPr lang="en-GB" sz="2000" b="0" i="0" u="none" strike="noStrike" cap="none">
                <a:solidFill>
                  <a:srgbClr val="FFF6E7"/>
                </a:solidFill>
                <a:latin typeface="Century Gothic"/>
                <a:ea typeface="Century Gothic"/>
                <a:cs typeface="Century Gothic"/>
                <a:sym typeface="Century Gothic"/>
              </a:rPr>
              <a:t> AND </a:t>
            </a:r>
            <a:br>
              <a:rPr lang="en-GB" sz="2000" b="0" i="0" u="none" strike="noStrike" cap="none">
                <a:solidFill>
                  <a:srgbClr val="FFF6E7"/>
                </a:solidFill>
                <a:latin typeface="Century Gothic"/>
                <a:ea typeface="Century Gothic"/>
                <a:cs typeface="Century Gothic"/>
                <a:sym typeface="Century Gothic"/>
              </a:rPr>
            </a:br>
            <a:r>
              <a:rPr lang="en-GB" sz="2000" b="0" i="0" u="sng" strike="noStrike" cap="none">
                <a:solidFill>
                  <a:srgbClr val="FFF6E7"/>
                </a:solidFill>
                <a:latin typeface="Century Gothic"/>
                <a:ea typeface="Century Gothic"/>
                <a:cs typeface="Century Gothic"/>
                <a:sym typeface="Century Gothic"/>
              </a:rPr>
              <a:t>for</a:t>
            </a:r>
            <a:r>
              <a:rPr lang="en-GB" sz="2000" b="0" i="0" u="none" strike="noStrike" cap="none">
                <a:solidFill>
                  <a:srgbClr val="FFF6E7"/>
                </a:solidFill>
                <a:latin typeface="Century Gothic"/>
                <a:ea typeface="Century Gothic"/>
                <a:cs typeface="Century Gothic"/>
                <a:sym typeface="Century Gothic"/>
              </a:rPr>
              <a:t>, for ongoing actions started in the past.</a:t>
            </a:r>
            <a:endParaRPr sz="1400" b="0" i="0" u="none" strike="noStrike" cap="none">
              <a:solidFill>
                <a:srgbClr val="000000"/>
              </a:solidFill>
              <a:latin typeface="Arial"/>
              <a:ea typeface="Arial"/>
              <a:cs typeface="Arial"/>
              <a:sym typeface="Arial"/>
            </a:endParaRPr>
          </a:p>
        </p:txBody>
      </p:sp>
      <p:sp>
        <p:nvSpPr>
          <p:cNvPr id="510" name="Google Shape;510;p8"/>
          <p:cNvSpPr/>
          <p:nvPr/>
        </p:nvSpPr>
        <p:spPr>
          <a:xfrm>
            <a:off x="1540044" y="2757117"/>
            <a:ext cx="566671" cy="448988"/>
          </a:xfrm>
          <a:prstGeom prst="ellipse">
            <a:avLst/>
          </a:prstGeom>
          <a:noFill/>
          <a:ln w="38100" cap="flat" cmpd="sng">
            <a:solidFill>
              <a:srgbClr val="FFC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11" name="Google Shape;511;p8"/>
          <p:cNvSpPr/>
          <p:nvPr/>
        </p:nvSpPr>
        <p:spPr>
          <a:xfrm>
            <a:off x="8663326" y="2763532"/>
            <a:ext cx="815525" cy="448988"/>
          </a:xfrm>
          <a:prstGeom prst="ellipse">
            <a:avLst/>
          </a:prstGeom>
          <a:noFill/>
          <a:ln w="38100" cap="flat" cmpd="sng">
            <a:solidFill>
              <a:srgbClr val="FFC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12" name="Google Shape;512;p8"/>
          <p:cNvSpPr/>
          <p:nvPr/>
        </p:nvSpPr>
        <p:spPr>
          <a:xfrm>
            <a:off x="1656277" y="4234437"/>
            <a:ext cx="566671" cy="448988"/>
          </a:xfrm>
          <a:prstGeom prst="ellipse">
            <a:avLst/>
          </a:prstGeom>
          <a:noFill/>
          <a:ln w="38100" cap="flat" cmpd="sng">
            <a:solidFill>
              <a:srgbClr val="FFC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13" name="Google Shape;513;p8"/>
          <p:cNvSpPr/>
          <p:nvPr/>
        </p:nvSpPr>
        <p:spPr>
          <a:xfrm>
            <a:off x="10168844" y="4266219"/>
            <a:ext cx="465821" cy="448988"/>
          </a:xfrm>
          <a:prstGeom prst="ellipse">
            <a:avLst/>
          </a:prstGeom>
          <a:noFill/>
          <a:ln w="38100" cap="flat" cmpd="sng">
            <a:solidFill>
              <a:srgbClr val="FFC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14" name="Google Shape;514;p8"/>
          <p:cNvSpPr/>
          <p:nvPr/>
        </p:nvSpPr>
        <p:spPr>
          <a:xfrm>
            <a:off x="244698" y="5302775"/>
            <a:ext cx="6021200" cy="487021"/>
          </a:xfrm>
          <a:prstGeom prst="roundRect">
            <a:avLst>
              <a:gd name="adj" fmla="val 16667"/>
            </a:avLst>
          </a:prstGeom>
          <a:solidFill>
            <a:srgbClr val="FFF4E7"/>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15" name="Google Shape;515;p8"/>
          <p:cNvSpPr/>
          <p:nvPr/>
        </p:nvSpPr>
        <p:spPr>
          <a:xfrm>
            <a:off x="309396" y="5324793"/>
            <a:ext cx="60212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400"/>
              <a:buFont typeface="Century Gothic"/>
              <a:buNone/>
            </a:pPr>
            <a:r>
              <a:rPr lang="en-GB" sz="2400" b="0" i="0" u="none" strike="noStrike" cap="none">
                <a:solidFill>
                  <a:srgbClr val="3D3C3C"/>
                </a:solidFill>
                <a:latin typeface="Century Gothic"/>
                <a:ea typeface="Century Gothic"/>
                <a:cs typeface="Century Gothic"/>
                <a:sym typeface="Century Gothic"/>
              </a:rPr>
              <a:t>Ich habe </a:t>
            </a:r>
            <a:r>
              <a:rPr lang="en-GB" sz="2400" b="1" i="0" u="none" strike="noStrike" cap="none">
                <a:solidFill>
                  <a:srgbClr val="3D3C3C"/>
                </a:solidFill>
                <a:latin typeface="Century Gothic"/>
                <a:ea typeface="Century Gothic"/>
                <a:cs typeface="Century Gothic"/>
                <a:sym typeface="Century Gothic"/>
              </a:rPr>
              <a:t>vier Wochen </a:t>
            </a:r>
            <a:r>
              <a:rPr lang="en-GB" sz="2400" b="0" i="0" u="none" strike="noStrike" cap="none">
                <a:solidFill>
                  <a:srgbClr val="3D3C3C"/>
                </a:solidFill>
                <a:latin typeface="Century Gothic"/>
                <a:ea typeface="Century Gothic"/>
                <a:cs typeface="Century Gothic"/>
                <a:sym typeface="Century Gothic"/>
              </a:rPr>
              <a:t>Deutsch gelernt.</a:t>
            </a:r>
            <a:endParaRPr sz="1400" b="0" i="0" u="none" strike="noStrike" cap="none">
              <a:solidFill>
                <a:srgbClr val="000000"/>
              </a:solidFill>
              <a:latin typeface="Arial"/>
              <a:ea typeface="Arial"/>
              <a:cs typeface="Arial"/>
              <a:sym typeface="Arial"/>
            </a:endParaRPr>
          </a:p>
        </p:txBody>
      </p:sp>
      <p:sp>
        <p:nvSpPr>
          <p:cNvPr id="516" name="Google Shape;516;p8"/>
          <p:cNvSpPr/>
          <p:nvPr/>
        </p:nvSpPr>
        <p:spPr>
          <a:xfrm>
            <a:off x="8996038" y="5359654"/>
            <a:ext cx="465821" cy="448988"/>
          </a:xfrm>
          <a:prstGeom prst="ellipse">
            <a:avLst/>
          </a:prstGeom>
          <a:noFill/>
          <a:ln w="38100" cap="flat" cmpd="sng">
            <a:solidFill>
              <a:srgbClr val="FFC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17" name="Google Shape;517;p8"/>
          <p:cNvSpPr/>
          <p:nvPr/>
        </p:nvSpPr>
        <p:spPr>
          <a:xfrm>
            <a:off x="1540044" y="5359488"/>
            <a:ext cx="465821" cy="448988"/>
          </a:xfrm>
          <a:prstGeom prst="ellipse">
            <a:avLst/>
          </a:prstGeom>
          <a:noFill/>
          <a:ln w="38100" cap="flat" cmpd="sng">
            <a:solidFill>
              <a:srgbClr val="FFC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18" name="Google Shape;518;p8"/>
          <p:cNvSpPr/>
          <p:nvPr/>
        </p:nvSpPr>
        <p:spPr>
          <a:xfrm>
            <a:off x="4626020" y="1902324"/>
            <a:ext cx="5829348" cy="719272"/>
          </a:xfrm>
          <a:prstGeom prst="wedgeRoundRectCallout">
            <a:avLst>
              <a:gd name="adj1" fmla="val -32162"/>
              <a:gd name="adj2" fmla="val 80157"/>
              <a:gd name="adj3" fmla="val 16667"/>
            </a:avLst>
          </a:prstGeom>
          <a:solidFill>
            <a:srgbClr val="3D3C3C"/>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6E7"/>
              </a:buClr>
              <a:buSzPts val="2000"/>
              <a:buFont typeface="Century Gothic"/>
              <a:buNone/>
            </a:pPr>
            <a:r>
              <a:rPr lang="en-GB" sz="2000" b="0" i="0" u="none" strike="noStrike" cap="none" dirty="0">
                <a:solidFill>
                  <a:srgbClr val="FFF6E7"/>
                </a:solidFill>
                <a:latin typeface="Century Gothic"/>
                <a:ea typeface="Century Gothic"/>
                <a:cs typeface="Century Gothic"/>
                <a:sym typeface="Century Gothic"/>
              </a:rPr>
              <a:t>Notice that English uses a different structure:</a:t>
            </a:r>
            <a:endParaRPr lang="en-GB" sz="2000" dirty="0">
              <a:solidFill>
                <a:srgbClr val="FFF6E7"/>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FFF6E7"/>
              </a:buClr>
              <a:buSzPts val="2000"/>
              <a:buFont typeface="Century Gothic"/>
              <a:buNone/>
            </a:pPr>
            <a:r>
              <a:rPr lang="en-GB" sz="2000" b="0" i="0" u="none" strike="noStrike" cap="none" dirty="0">
                <a:solidFill>
                  <a:srgbClr val="FFF6E7"/>
                </a:solidFill>
                <a:latin typeface="Century Gothic"/>
                <a:ea typeface="Century Gothic"/>
                <a:cs typeface="Century Gothic"/>
                <a:sym typeface="Century Gothic"/>
              </a:rPr>
              <a:t>‘</a:t>
            </a:r>
            <a:r>
              <a:rPr lang="en-GB" sz="2000" b="1" i="0" u="none" strike="noStrike" cap="none" dirty="0">
                <a:solidFill>
                  <a:srgbClr val="FFF6E7"/>
                </a:solidFill>
                <a:latin typeface="Century Gothic"/>
                <a:ea typeface="Century Gothic"/>
                <a:cs typeface="Century Gothic"/>
                <a:sym typeface="Century Gothic"/>
              </a:rPr>
              <a:t>have been –</a:t>
            </a:r>
            <a:r>
              <a:rPr lang="en-GB" sz="2000" b="1" i="0" u="none" strike="noStrike" cap="none" dirty="0" err="1">
                <a:solidFill>
                  <a:srgbClr val="FFF6E7"/>
                </a:solidFill>
                <a:latin typeface="Century Gothic"/>
                <a:ea typeface="Century Gothic"/>
                <a:cs typeface="Century Gothic"/>
                <a:sym typeface="Century Gothic"/>
              </a:rPr>
              <a:t>ing</a:t>
            </a:r>
            <a:r>
              <a:rPr lang="en-GB" sz="2000" b="0" i="0" u="none" strike="noStrike" cap="none" dirty="0">
                <a:solidFill>
                  <a:srgbClr val="FFF6E7"/>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519" name="Google Shape;519;p8"/>
          <p:cNvSpPr/>
          <p:nvPr/>
        </p:nvSpPr>
        <p:spPr>
          <a:xfrm>
            <a:off x="6047605" y="4274095"/>
            <a:ext cx="7720169"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1" u="none" strike="noStrike" cap="none">
                <a:solidFill>
                  <a:srgbClr val="3D3C3C"/>
                </a:solidFill>
                <a:latin typeface="Century Gothic"/>
                <a:ea typeface="Century Gothic"/>
                <a:cs typeface="Century Gothic"/>
                <a:sym typeface="Century Gothic"/>
              </a:rPr>
              <a:t>I have been learning German </a:t>
            </a:r>
            <a:r>
              <a:rPr lang="en-GB" sz="2200" b="1" i="1" u="none" strike="noStrike" cap="none">
                <a:solidFill>
                  <a:srgbClr val="3D3C3C"/>
                </a:solidFill>
                <a:latin typeface="Century Gothic"/>
                <a:ea typeface="Century Gothic"/>
                <a:cs typeface="Century Gothic"/>
                <a:sym typeface="Century Gothic"/>
              </a:rPr>
              <a:t>for </a:t>
            </a:r>
            <a:r>
              <a:rPr lang="en-GB" sz="2200" b="0" i="1" u="none" strike="noStrike" cap="none">
                <a:solidFill>
                  <a:srgbClr val="3D3C3C"/>
                </a:solidFill>
                <a:latin typeface="Century Gothic"/>
                <a:ea typeface="Century Gothic"/>
                <a:cs typeface="Century Gothic"/>
                <a:sym typeface="Century Gothic"/>
              </a:rPr>
              <a:t>four weeks.</a:t>
            </a:r>
            <a:endParaRPr sz="1400" b="0" i="0" u="none" strike="noStrike" cap="none">
              <a:solidFill>
                <a:srgbClr val="000000"/>
              </a:solidFill>
              <a:latin typeface="Arial"/>
              <a:ea typeface="Arial"/>
              <a:cs typeface="Arial"/>
              <a:sym typeface="Arial"/>
            </a:endParaRPr>
          </a:p>
        </p:txBody>
      </p:sp>
      <p:sp>
        <p:nvSpPr>
          <p:cNvPr id="520" name="Google Shape;520;p8"/>
          <p:cNvSpPr/>
          <p:nvPr/>
        </p:nvSpPr>
        <p:spPr>
          <a:xfrm>
            <a:off x="6774580" y="5360373"/>
            <a:ext cx="7720169"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1" u="none" strike="noStrike" cap="none">
                <a:solidFill>
                  <a:srgbClr val="3D3C3C"/>
                </a:solidFill>
                <a:latin typeface="Century Gothic"/>
                <a:ea typeface="Century Gothic"/>
                <a:cs typeface="Century Gothic"/>
                <a:sym typeface="Century Gothic"/>
              </a:rPr>
              <a:t>I learnt German </a:t>
            </a:r>
            <a:r>
              <a:rPr lang="en-GB" sz="2200" b="1" i="1" u="none" strike="noStrike" cap="none">
                <a:solidFill>
                  <a:srgbClr val="3D3C3C"/>
                </a:solidFill>
                <a:latin typeface="Century Gothic"/>
                <a:ea typeface="Century Gothic"/>
                <a:cs typeface="Century Gothic"/>
                <a:sym typeface="Century Gothic"/>
              </a:rPr>
              <a:t>for </a:t>
            </a:r>
            <a:r>
              <a:rPr lang="en-GB" sz="2200" b="0" i="1" u="none" strike="noStrike" cap="none">
                <a:solidFill>
                  <a:srgbClr val="3D3C3C"/>
                </a:solidFill>
                <a:latin typeface="Century Gothic"/>
                <a:ea typeface="Century Gothic"/>
                <a:cs typeface="Century Gothic"/>
                <a:sym typeface="Century Gothic"/>
              </a:rPr>
              <a:t>four weeks.</a:t>
            </a:r>
            <a:endParaRPr sz="1400" b="0" i="0" u="none" strike="noStrike" cap="none">
              <a:solidFill>
                <a:srgbClr val="000000"/>
              </a:solidFill>
              <a:latin typeface="Arial"/>
              <a:ea typeface="Arial"/>
              <a:cs typeface="Arial"/>
              <a:sym typeface="Arial"/>
            </a:endParaRPr>
          </a:p>
        </p:txBody>
      </p:sp>
      <p:sp>
        <p:nvSpPr>
          <p:cNvPr id="521" name="Google Shape;521;p8"/>
          <p:cNvSpPr txBox="1"/>
          <p:nvPr/>
        </p:nvSpPr>
        <p:spPr>
          <a:xfrm>
            <a:off x="5706799" y="4248943"/>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a:solidFill>
                  <a:srgbClr val="525050"/>
                </a:solidFill>
                <a:latin typeface="Quattrocento Sans"/>
                <a:ea typeface="Quattrocento Sans"/>
                <a:cs typeface="Quattrocento Sans"/>
                <a:sym typeface="Quattrocento Sans"/>
              </a:rPr>
              <a:t>➜</a:t>
            </a:r>
            <a:endParaRPr sz="2400" b="0" i="0" u="none" strike="noStrike" cap="none">
              <a:solidFill>
                <a:srgbClr val="525050"/>
              </a:solidFill>
              <a:latin typeface="Century Gothic"/>
              <a:ea typeface="Century Gothic"/>
              <a:cs typeface="Century Gothic"/>
              <a:sym typeface="Century Gothic"/>
            </a:endParaRPr>
          </a:p>
        </p:txBody>
      </p:sp>
      <p:sp>
        <p:nvSpPr>
          <p:cNvPr id="522" name="Google Shape;522;p8"/>
          <p:cNvSpPr txBox="1"/>
          <p:nvPr/>
        </p:nvSpPr>
        <p:spPr>
          <a:xfrm>
            <a:off x="6415011" y="5342724"/>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a:solidFill>
                  <a:srgbClr val="525050"/>
                </a:solidFill>
                <a:latin typeface="Quattrocento Sans"/>
                <a:ea typeface="Quattrocento Sans"/>
                <a:cs typeface="Quattrocento Sans"/>
                <a:sym typeface="Quattrocento Sans"/>
              </a:rPr>
              <a:t>➜</a:t>
            </a:r>
            <a:endParaRPr sz="2400" b="0" i="0" u="none" strike="noStrike" cap="none">
              <a:solidFill>
                <a:srgbClr val="525050"/>
              </a:solidFill>
              <a:latin typeface="Century Gothic"/>
              <a:ea typeface="Century Gothic"/>
              <a:cs typeface="Century Gothic"/>
              <a:sym typeface="Century Gothic"/>
            </a:endParaRPr>
          </a:p>
        </p:txBody>
      </p:sp>
      <p:sp>
        <p:nvSpPr>
          <p:cNvPr id="25" name="Google Shape;423;p6">
            <a:extLst>
              <a:ext uri="{FF2B5EF4-FFF2-40B4-BE49-F238E27FC236}">
                <a16:creationId xmlns:a16="http://schemas.microsoft.com/office/drawing/2014/main" id="{F2A52B2C-C619-4AC1-850A-2FF7560D39E8}"/>
              </a:ext>
            </a:extLst>
          </p:cNvPr>
          <p:cNvSpPr txBox="1"/>
          <p:nvPr/>
        </p:nvSpPr>
        <p:spPr>
          <a:xfrm>
            <a:off x="6047605" y="2194041"/>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dirty="0">
                <a:solidFill>
                  <a:srgbClr val="FFF6E7"/>
                </a:solidFill>
                <a:latin typeface="Quattrocento Sans"/>
                <a:ea typeface="Quattrocento Sans"/>
                <a:cs typeface="Quattrocento Sans"/>
                <a:sym typeface="Quattrocento Sans"/>
              </a:rPr>
              <a:t>➜</a:t>
            </a:r>
            <a:endParaRPr sz="2400" b="0" i="0" u="none" strike="noStrike" cap="none" dirty="0">
              <a:solidFill>
                <a:srgbClr val="FFF6E7"/>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0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0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0">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0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1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0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1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00">
                                            <p:txEl>
                                              <p:pRg st="7" end="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1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2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1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9" descr="A picture containing text, vector graphics&#10;&#10;Description automatically generated"/>
          <p:cNvPicPr preferRelativeResize="0"/>
          <p:nvPr/>
        </p:nvPicPr>
        <p:blipFill rotWithShape="1">
          <a:blip r:embed="rId3">
            <a:alphaModFix/>
          </a:blip>
          <a:srcRect/>
          <a:stretch/>
        </p:blipFill>
        <p:spPr>
          <a:xfrm>
            <a:off x="729912" y="1195127"/>
            <a:ext cx="863767" cy="1301033"/>
          </a:xfrm>
          <a:prstGeom prst="rect">
            <a:avLst/>
          </a:prstGeom>
          <a:noFill/>
          <a:ln>
            <a:noFill/>
          </a:ln>
        </p:spPr>
      </p:pic>
      <p:sp>
        <p:nvSpPr>
          <p:cNvPr id="529" name="Google Shape;529;p9"/>
          <p:cNvSpPr txBox="1">
            <a:spLocks noGrp="1"/>
          </p:cNvSpPr>
          <p:nvPr>
            <p:ph type="title"/>
          </p:nvPr>
        </p:nvSpPr>
        <p:spPr>
          <a:xfrm>
            <a:off x="-1" y="213557"/>
            <a:ext cx="4586991" cy="647577"/>
          </a:xfrm>
          <a:prstGeom prst="rect">
            <a:avLst/>
          </a:prstGeom>
          <a:blipFill rotWithShape="1">
            <a:blip r:embed="rId4">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25050"/>
              </a:buClr>
              <a:buSzPts val="3200"/>
              <a:buFont typeface="Century Gothic"/>
              <a:buNone/>
            </a:pPr>
            <a:r>
              <a:rPr lang="en-GB" i="1">
                <a:solidFill>
                  <a:srgbClr val="525050"/>
                </a:solidFill>
              </a:rPr>
              <a:t>seit</a:t>
            </a:r>
            <a:r>
              <a:rPr lang="en-GB">
                <a:solidFill>
                  <a:srgbClr val="525050"/>
                </a:solidFill>
              </a:rPr>
              <a:t> plus R3 (dative)</a:t>
            </a:r>
            <a:endParaRPr/>
          </a:p>
        </p:txBody>
      </p:sp>
      <p:sp>
        <p:nvSpPr>
          <p:cNvPr id="530" name="Google Shape;530;p9"/>
          <p:cNvSpPr/>
          <p:nvPr/>
        </p:nvSpPr>
        <p:spPr>
          <a:xfrm>
            <a:off x="10363200" y="90502"/>
            <a:ext cx="1727200" cy="370643"/>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1" i="0" u="none" strike="noStrike" cap="none">
                <a:solidFill>
                  <a:srgbClr val="3D3C3C"/>
                </a:solidFill>
                <a:latin typeface="Century Gothic"/>
                <a:ea typeface="Century Gothic"/>
                <a:cs typeface="Century Gothic"/>
                <a:sym typeface="Century Gothic"/>
              </a:rPr>
              <a:t>Grammatik</a:t>
            </a:r>
            <a:endParaRPr sz="1400" b="0" i="0" u="none" strike="noStrike" cap="none">
              <a:solidFill>
                <a:srgbClr val="000000"/>
              </a:solidFill>
              <a:latin typeface="Arial"/>
              <a:ea typeface="Arial"/>
              <a:cs typeface="Arial"/>
              <a:sym typeface="Arial"/>
            </a:endParaRPr>
          </a:p>
        </p:txBody>
      </p:sp>
      <p:sp>
        <p:nvSpPr>
          <p:cNvPr id="531" name="Google Shape;531;p9"/>
          <p:cNvSpPr txBox="1"/>
          <p:nvPr/>
        </p:nvSpPr>
        <p:spPr>
          <a:xfrm>
            <a:off x="55929" y="845947"/>
            <a:ext cx="832632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400"/>
              <a:buFont typeface="Century Gothic"/>
              <a:buNone/>
            </a:pPr>
            <a:r>
              <a:rPr lang="en-GB" sz="2400" b="0" i="0" u="none" strike="noStrike" cap="none">
                <a:solidFill>
                  <a:srgbClr val="3D3C3C"/>
                </a:solidFill>
                <a:latin typeface="Century Gothic"/>
                <a:ea typeface="Century Gothic"/>
                <a:cs typeface="Century Gothic"/>
                <a:sym typeface="Century Gothic"/>
              </a:rPr>
              <a:t>The preposition </a:t>
            </a:r>
            <a:r>
              <a:rPr lang="en-GB" sz="2400" b="1" i="1" u="none" strike="noStrike" cap="none">
                <a:solidFill>
                  <a:srgbClr val="3D3C3C"/>
                </a:solidFill>
                <a:latin typeface="Century Gothic"/>
                <a:ea typeface="Century Gothic"/>
                <a:cs typeface="Century Gothic"/>
                <a:sym typeface="Century Gothic"/>
              </a:rPr>
              <a:t>seit</a:t>
            </a:r>
            <a:r>
              <a:rPr lang="en-GB" sz="2400" b="1" i="0" u="none" strike="noStrike" cap="none">
                <a:solidFill>
                  <a:srgbClr val="3D3C3C"/>
                </a:solidFill>
                <a:latin typeface="Century Gothic"/>
                <a:ea typeface="Century Gothic"/>
                <a:cs typeface="Century Gothic"/>
                <a:sym typeface="Century Gothic"/>
              </a:rPr>
              <a:t> </a:t>
            </a:r>
            <a:r>
              <a:rPr lang="en-GB" sz="2400" b="0" i="0" u="none" strike="noStrike" cap="none">
                <a:solidFill>
                  <a:srgbClr val="3D3C3C"/>
                </a:solidFill>
                <a:latin typeface="Century Gothic"/>
                <a:ea typeface="Century Gothic"/>
                <a:cs typeface="Century Gothic"/>
                <a:sym typeface="Century Gothic"/>
              </a:rPr>
              <a:t>is always followed by R3 (dative):</a:t>
            </a:r>
            <a:endParaRPr sz="1400" b="0" i="0" u="none" strike="noStrike" cap="none">
              <a:solidFill>
                <a:srgbClr val="000000"/>
              </a:solidFill>
              <a:latin typeface="Arial"/>
              <a:ea typeface="Arial"/>
              <a:cs typeface="Arial"/>
              <a:sym typeface="Arial"/>
            </a:endParaRPr>
          </a:p>
        </p:txBody>
      </p:sp>
      <p:sp>
        <p:nvSpPr>
          <p:cNvPr id="532" name="Google Shape;532;p9"/>
          <p:cNvSpPr/>
          <p:nvPr/>
        </p:nvSpPr>
        <p:spPr>
          <a:xfrm>
            <a:off x="334629" y="2876239"/>
            <a:ext cx="461055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1" u="none" strike="noStrike" cap="none">
                <a:solidFill>
                  <a:srgbClr val="3D3C3C"/>
                </a:solidFill>
                <a:latin typeface="Century Gothic"/>
                <a:ea typeface="Century Gothic"/>
                <a:cs typeface="Century Gothic"/>
                <a:sym typeface="Century Gothic"/>
              </a:rPr>
              <a:t>I’ve been a student </a:t>
            </a:r>
            <a:r>
              <a:rPr lang="en-GB" sz="2200" b="1" i="1" u="none" strike="noStrike" cap="none">
                <a:solidFill>
                  <a:srgbClr val="3D3C3C"/>
                </a:solidFill>
                <a:latin typeface="Century Gothic"/>
                <a:ea typeface="Century Gothic"/>
                <a:cs typeface="Century Gothic"/>
                <a:sym typeface="Century Gothic"/>
              </a:rPr>
              <a:t>for</a:t>
            </a:r>
            <a:r>
              <a:rPr lang="en-GB" sz="2200" b="0" i="1" u="none" strike="noStrike" cap="none">
                <a:solidFill>
                  <a:srgbClr val="3D3C3C"/>
                </a:solidFill>
                <a:latin typeface="Century Gothic"/>
                <a:ea typeface="Century Gothic"/>
                <a:cs typeface="Century Gothic"/>
                <a:sym typeface="Century Gothic"/>
              </a:rPr>
              <a:t> a month.</a:t>
            </a:r>
            <a:endParaRPr sz="1400" b="0" i="0" u="none" strike="noStrike" cap="none">
              <a:solidFill>
                <a:srgbClr val="000000"/>
              </a:solidFill>
              <a:latin typeface="Arial"/>
              <a:ea typeface="Arial"/>
              <a:cs typeface="Arial"/>
              <a:sym typeface="Arial"/>
            </a:endParaRPr>
          </a:p>
        </p:txBody>
      </p:sp>
      <p:sp>
        <p:nvSpPr>
          <p:cNvPr id="533" name="Google Shape;533;p9"/>
          <p:cNvSpPr txBox="1"/>
          <p:nvPr/>
        </p:nvSpPr>
        <p:spPr>
          <a:xfrm>
            <a:off x="2537061" y="2021758"/>
            <a:ext cx="188895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ein</a:t>
            </a:r>
            <a:r>
              <a:rPr lang="en-GB" sz="2400" b="0" i="0" u="none" strike="noStrike" cap="none">
                <a:solidFill>
                  <a:srgbClr val="3D3C3C"/>
                </a:solidFill>
                <a:latin typeface="Century Gothic"/>
                <a:ea typeface="Century Gothic"/>
                <a:cs typeface="Century Gothic"/>
                <a:sym typeface="Century Gothic"/>
              </a:rPr>
              <a:t> Monat</a:t>
            </a:r>
            <a:endParaRPr sz="1400" b="0" i="0" u="none" strike="noStrike" cap="none">
              <a:solidFill>
                <a:srgbClr val="000000"/>
              </a:solidFill>
              <a:latin typeface="Arial"/>
              <a:ea typeface="Arial"/>
              <a:cs typeface="Arial"/>
              <a:sym typeface="Arial"/>
            </a:endParaRPr>
          </a:p>
        </p:txBody>
      </p:sp>
      <p:sp>
        <p:nvSpPr>
          <p:cNvPr id="534" name="Google Shape;534;p9"/>
          <p:cNvSpPr txBox="1"/>
          <p:nvPr/>
        </p:nvSpPr>
        <p:spPr>
          <a:xfrm>
            <a:off x="4918522" y="2026699"/>
            <a:ext cx="205857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eine</a:t>
            </a:r>
            <a:r>
              <a:rPr lang="en-GB" sz="2400" b="0" i="0" u="none" strike="noStrike" cap="none">
                <a:solidFill>
                  <a:srgbClr val="3D3C3C"/>
                </a:solidFill>
                <a:latin typeface="Century Gothic"/>
                <a:ea typeface="Century Gothic"/>
                <a:cs typeface="Century Gothic"/>
                <a:sym typeface="Century Gothic"/>
              </a:rPr>
              <a:t> Woche</a:t>
            </a:r>
            <a:endParaRPr sz="2400" b="0" i="0" u="none" strike="noStrike" cap="none">
              <a:solidFill>
                <a:srgbClr val="3D3C3C"/>
              </a:solidFill>
              <a:latin typeface="Century Gothic"/>
              <a:ea typeface="Century Gothic"/>
              <a:cs typeface="Century Gothic"/>
              <a:sym typeface="Century Gothic"/>
            </a:endParaRPr>
          </a:p>
        </p:txBody>
      </p:sp>
      <p:sp>
        <p:nvSpPr>
          <p:cNvPr id="535" name="Google Shape;535;p9"/>
          <p:cNvSpPr txBox="1"/>
          <p:nvPr/>
        </p:nvSpPr>
        <p:spPr>
          <a:xfrm>
            <a:off x="7437776" y="2017922"/>
            <a:ext cx="188895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ein</a:t>
            </a:r>
            <a:r>
              <a:rPr lang="en-GB" sz="2400" b="0" i="0" u="none" strike="noStrike" cap="none">
                <a:solidFill>
                  <a:srgbClr val="3D3C3C"/>
                </a:solidFill>
                <a:latin typeface="Century Gothic"/>
                <a:ea typeface="Century Gothic"/>
                <a:cs typeface="Century Gothic"/>
                <a:sym typeface="Century Gothic"/>
              </a:rPr>
              <a:t> Jahr</a:t>
            </a:r>
            <a:endParaRPr sz="2400" b="0" i="0" u="none" strike="noStrike" cap="none">
              <a:solidFill>
                <a:srgbClr val="3D3C3C"/>
              </a:solidFill>
              <a:latin typeface="Century Gothic"/>
              <a:ea typeface="Century Gothic"/>
              <a:cs typeface="Century Gothic"/>
              <a:sym typeface="Century Gothic"/>
            </a:endParaRPr>
          </a:p>
        </p:txBody>
      </p:sp>
      <p:sp>
        <p:nvSpPr>
          <p:cNvPr id="536" name="Google Shape;536;p9"/>
          <p:cNvSpPr/>
          <p:nvPr/>
        </p:nvSpPr>
        <p:spPr>
          <a:xfrm>
            <a:off x="82175" y="2396337"/>
            <a:ext cx="2353530"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0" u="none" strike="noStrike" cap="none">
                <a:solidFill>
                  <a:srgbClr val="3D3C3C"/>
                </a:solidFill>
                <a:latin typeface="Century Gothic"/>
                <a:ea typeface="Century Gothic"/>
                <a:cs typeface="Century Gothic"/>
                <a:sym typeface="Century Gothic"/>
              </a:rPr>
              <a:t>Ich bin </a:t>
            </a:r>
            <a:r>
              <a:rPr lang="en-GB" sz="2200" b="1" i="1" u="none" strike="noStrike" cap="none">
                <a:solidFill>
                  <a:srgbClr val="3D3C3C"/>
                </a:solidFill>
                <a:latin typeface="Century Gothic"/>
                <a:ea typeface="Century Gothic"/>
                <a:cs typeface="Century Gothic"/>
                <a:sym typeface="Century Gothic"/>
              </a:rPr>
              <a:t>seit</a:t>
            </a:r>
            <a:r>
              <a:rPr lang="en-GB" sz="2200" b="0" i="1" u="none" strike="noStrike" cap="none">
                <a:solidFill>
                  <a:srgbClr val="3D3C3C"/>
                </a:solidFill>
                <a:latin typeface="Century Gothic"/>
                <a:ea typeface="Century Gothic"/>
                <a:cs typeface="Century Gothic"/>
                <a:sym typeface="Century Gothic"/>
              </a:rPr>
              <a:t>…</a:t>
            </a:r>
            <a:r>
              <a:rPr lang="en-GB" sz="2200" b="0" i="0" u="none" strike="noStrike" cap="none">
                <a:solidFill>
                  <a:srgbClr val="3D3C3C"/>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sp>
        <p:nvSpPr>
          <p:cNvPr id="537" name="Google Shape;537;p9"/>
          <p:cNvSpPr txBox="1"/>
          <p:nvPr/>
        </p:nvSpPr>
        <p:spPr>
          <a:xfrm>
            <a:off x="2517266" y="1656058"/>
            <a:ext cx="1888958" cy="430887"/>
          </a:xfrm>
          <a:prstGeom prst="rect">
            <a:avLst/>
          </a:prstGeom>
          <a:solidFill>
            <a:srgbClr val="0070C0"/>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6E7"/>
              </a:buClr>
              <a:buSzPts val="2200"/>
              <a:buFont typeface="Century Gothic"/>
              <a:buNone/>
            </a:pPr>
            <a:r>
              <a:rPr lang="en-GB" sz="2200" b="1" i="0" u="none" strike="noStrike" cap="none">
                <a:solidFill>
                  <a:srgbClr val="FFF6E7"/>
                </a:solidFill>
                <a:latin typeface="Century Gothic"/>
                <a:ea typeface="Century Gothic"/>
                <a:cs typeface="Century Gothic"/>
                <a:sym typeface="Century Gothic"/>
              </a:rPr>
              <a:t>masculine</a:t>
            </a:r>
            <a:endParaRPr sz="2200" b="0" i="0" u="none" strike="noStrike" cap="none">
              <a:solidFill>
                <a:srgbClr val="FFF6E7"/>
              </a:solidFill>
              <a:latin typeface="Century Gothic"/>
              <a:ea typeface="Century Gothic"/>
              <a:cs typeface="Century Gothic"/>
              <a:sym typeface="Century Gothic"/>
            </a:endParaRPr>
          </a:p>
        </p:txBody>
      </p:sp>
      <p:sp>
        <p:nvSpPr>
          <p:cNvPr id="538" name="Google Shape;538;p9"/>
          <p:cNvSpPr txBox="1"/>
          <p:nvPr/>
        </p:nvSpPr>
        <p:spPr>
          <a:xfrm>
            <a:off x="4884162" y="1658523"/>
            <a:ext cx="2058577" cy="430887"/>
          </a:xfrm>
          <a:prstGeom prst="rect">
            <a:avLst/>
          </a:prstGeom>
          <a:solidFill>
            <a:srgbClr val="E6005D"/>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6E7"/>
              </a:buClr>
              <a:buSzPts val="2200"/>
              <a:buFont typeface="Century Gothic"/>
              <a:buNone/>
            </a:pPr>
            <a:r>
              <a:rPr lang="en-GB" sz="2200" b="1" i="0" u="none" strike="noStrike" cap="none">
                <a:solidFill>
                  <a:srgbClr val="FFF6E7"/>
                </a:solidFill>
                <a:latin typeface="Century Gothic"/>
                <a:ea typeface="Century Gothic"/>
                <a:cs typeface="Century Gothic"/>
                <a:sym typeface="Century Gothic"/>
              </a:rPr>
              <a:t>feminine</a:t>
            </a:r>
            <a:endParaRPr sz="2200" b="0" i="0" u="none" strike="noStrike" cap="none">
              <a:solidFill>
                <a:srgbClr val="FFF6E7"/>
              </a:solidFill>
              <a:latin typeface="Century Gothic"/>
              <a:ea typeface="Century Gothic"/>
              <a:cs typeface="Century Gothic"/>
              <a:sym typeface="Century Gothic"/>
            </a:endParaRPr>
          </a:p>
        </p:txBody>
      </p:sp>
      <p:sp>
        <p:nvSpPr>
          <p:cNvPr id="539" name="Google Shape;539;p9"/>
          <p:cNvSpPr txBox="1"/>
          <p:nvPr/>
        </p:nvSpPr>
        <p:spPr>
          <a:xfrm>
            <a:off x="7417981" y="1652222"/>
            <a:ext cx="1888958" cy="430887"/>
          </a:xfrm>
          <a:prstGeom prst="rect">
            <a:avLst/>
          </a:prstGeom>
          <a:solidFill>
            <a:srgbClr val="FFFF00"/>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200"/>
              <a:buFont typeface="Century Gothic"/>
              <a:buNone/>
            </a:pPr>
            <a:r>
              <a:rPr lang="en-GB" sz="2200" b="1" i="0" u="none" strike="noStrike" cap="none">
                <a:solidFill>
                  <a:srgbClr val="3D3C3C"/>
                </a:solidFill>
                <a:latin typeface="Century Gothic"/>
                <a:ea typeface="Century Gothic"/>
                <a:cs typeface="Century Gothic"/>
                <a:sym typeface="Century Gothic"/>
              </a:rPr>
              <a:t>neuter</a:t>
            </a:r>
            <a:endParaRPr sz="2200" b="0" i="0" u="none" strike="noStrike" cap="none">
              <a:solidFill>
                <a:srgbClr val="3D3C3C"/>
              </a:solidFill>
              <a:latin typeface="Century Gothic"/>
              <a:ea typeface="Century Gothic"/>
              <a:cs typeface="Century Gothic"/>
              <a:sym typeface="Century Gothic"/>
            </a:endParaRPr>
          </a:p>
        </p:txBody>
      </p:sp>
      <p:sp>
        <p:nvSpPr>
          <p:cNvPr id="540" name="Google Shape;540;p9"/>
          <p:cNvSpPr/>
          <p:nvPr/>
        </p:nvSpPr>
        <p:spPr>
          <a:xfrm>
            <a:off x="2374311" y="2414993"/>
            <a:ext cx="2031913"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0" u="none" strike="noStrike" cap="none">
                <a:solidFill>
                  <a:srgbClr val="3D3C3C"/>
                </a:solidFill>
                <a:latin typeface="Century Gothic"/>
                <a:ea typeface="Century Gothic"/>
                <a:cs typeface="Century Gothic"/>
                <a:sym typeface="Century Gothic"/>
              </a:rPr>
              <a:t>ein</a:t>
            </a:r>
            <a:r>
              <a:rPr lang="en-GB" sz="2200" b="1" i="0" u="none" strike="noStrike" cap="none">
                <a:solidFill>
                  <a:srgbClr val="3D3C3C"/>
                </a:solidFill>
                <a:latin typeface="Century Gothic"/>
                <a:ea typeface="Century Gothic"/>
                <a:cs typeface="Century Gothic"/>
                <a:sym typeface="Century Gothic"/>
              </a:rPr>
              <a:t>em </a:t>
            </a:r>
            <a:r>
              <a:rPr lang="en-GB" sz="2200" b="0" i="0" u="none" strike="noStrike" cap="none">
                <a:solidFill>
                  <a:srgbClr val="3D3C3C"/>
                </a:solidFill>
                <a:latin typeface="Century Gothic"/>
                <a:ea typeface="Century Gothic"/>
                <a:cs typeface="Century Gothic"/>
                <a:sym typeface="Century Gothic"/>
              </a:rPr>
              <a:t>Monat</a:t>
            </a:r>
            <a:endParaRPr sz="1400" b="0" i="0" u="none" strike="noStrike" cap="none">
              <a:solidFill>
                <a:srgbClr val="000000"/>
              </a:solidFill>
              <a:latin typeface="Arial"/>
              <a:ea typeface="Arial"/>
              <a:cs typeface="Arial"/>
              <a:sym typeface="Arial"/>
            </a:endParaRPr>
          </a:p>
        </p:txBody>
      </p:sp>
      <p:sp>
        <p:nvSpPr>
          <p:cNvPr id="541" name="Google Shape;541;p9"/>
          <p:cNvSpPr/>
          <p:nvPr/>
        </p:nvSpPr>
        <p:spPr>
          <a:xfrm>
            <a:off x="4945187" y="2419821"/>
            <a:ext cx="2011032" cy="430887"/>
          </a:xfrm>
          <a:prstGeom prst="rect">
            <a:avLst/>
          </a:prstGeom>
          <a:solidFill>
            <a:srgbClr val="FBE4D4"/>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0" u="none" strike="noStrike" cap="none">
                <a:solidFill>
                  <a:srgbClr val="3D3C3C"/>
                </a:solidFill>
                <a:latin typeface="Century Gothic"/>
                <a:ea typeface="Century Gothic"/>
                <a:cs typeface="Century Gothic"/>
                <a:sym typeface="Century Gothic"/>
              </a:rPr>
              <a:t>ein</a:t>
            </a:r>
            <a:r>
              <a:rPr lang="en-GB" sz="2200" b="1" i="0" u="none" strike="noStrike" cap="none">
                <a:solidFill>
                  <a:srgbClr val="3D3C3C"/>
                </a:solidFill>
                <a:latin typeface="Century Gothic"/>
                <a:ea typeface="Century Gothic"/>
                <a:cs typeface="Century Gothic"/>
                <a:sym typeface="Century Gothic"/>
              </a:rPr>
              <a:t>er </a:t>
            </a:r>
            <a:r>
              <a:rPr lang="en-GB" sz="2200" b="0" i="0" u="none" strike="noStrike" cap="none">
                <a:solidFill>
                  <a:srgbClr val="3D3C3C"/>
                </a:solidFill>
                <a:latin typeface="Century Gothic"/>
                <a:ea typeface="Century Gothic"/>
                <a:cs typeface="Century Gothic"/>
                <a:sym typeface="Century Gothic"/>
              </a:rPr>
              <a:t>Woche</a:t>
            </a:r>
            <a:endParaRPr sz="2200" b="0" i="0" u="none" strike="noStrike" cap="none">
              <a:solidFill>
                <a:srgbClr val="3D3C3C"/>
              </a:solidFill>
              <a:latin typeface="Century Gothic"/>
              <a:ea typeface="Century Gothic"/>
              <a:cs typeface="Century Gothic"/>
              <a:sym typeface="Century Gothic"/>
            </a:endParaRPr>
          </a:p>
        </p:txBody>
      </p:sp>
      <p:sp>
        <p:nvSpPr>
          <p:cNvPr id="542" name="Google Shape;542;p9"/>
          <p:cNvSpPr/>
          <p:nvPr/>
        </p:nvSpPr>
        <p:spPr>
          <a:xfrm>
            <a:off x="9071233" y="2448809"/>
            <a:ext cx="167706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0" u="none" strike="noStrike" cap="none">
                <a:solidFill>
                  <a:srgbClr val="3D3C3C"/>
                </a:solidFill>
                <a:latin typeface="Century Gothic"/>
                <a:ea typeface="Century Gothic"/>
                <a:cs typeface="Century Gothic"/>
                <a:sym typeface="Century Gothic"/>
              </a:rPr>
              <a:t>…Student. </a:t>
            </a:r>
            <a:endParaRPr sz="1400" b="0" i="0" u="none" strike="noStrike" cap="none">
              <a:solidFill>
                <a:srgbClr val="000000"/>
              </a:solidFill>
              <a:latin typeface="Arial"/>
              <a:ea typeface="Arial"/>
              <a:cs typeface="Arial"/>
              <a:sym typeface="Arial"/>
            </a:endParaRPr>
          </a:p>
        </p:txBody>
      </p:sp>
      <p:sp>
        <p:nvSpPr>
          <p:cNvPr id="543" name="Google Shape;543;p9"/>
          <p:cNvSpPr/>
          <p:nvPr/>
        </p:nvSpPr>
        <p:spPr>
          <a:xfrm>
            <a:off x="1593679" y="4296817"/>
            <a:ext cx="8734926" cy="640872"/>
          </a:xfrm>
          <a:prstGeom prst="wedgeRoundRectCallout">
            <a:avLst>
              <a:gd name="adj1" fmla="val -53225"/>
              <a:gd name="adj2" fmla="val 25921"/>
              <a:gd name="adj3" fmla="val 16667"/>
            </a:avLst>
          </a:prstGeom>
          <a:solidFill>
            <a:srgbClr val="FFF4E7"/>
          </a:solidFill>
          <a:ln w="12700" cap="flat" cmpd="sng">
            <a:solidFill>
              <a:srgbClr val="203864"/>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200"/>
              <a:buFont typeface="Century Gothic"/>
              <a:buNone/>
            </a:pPr>
            <a:r>
              <a:rPr lang="en-GB" sz="2200" b="0" i="0" u="none" strike="noStrike" cap="none">
                <a:solidFill>
                  <a:srgbClr val="3D3C3C"/>
                </a:solidFill>
                <a:latin typeface="Century Gothic"/>
                <a:ea typeface="Century Gothic"/>
                <a:cs typeface="Century Gothic"/>
                <a:sym typeface="Century Gothic"/>
              </a:rPr>
              <a:t>Ich spiele </a:t>
            </a:r>
            <a:r>
              <a:rPr lang="en-GB" sz="2200" b="1" i="1" u="none" strike="noStrike" cap="none">
                <a:solidFill>
                  <a:srgbClr val="3D3C3C"/>
                </a:solidFill>
                <a:latin typeface="Century Gothic"/>
                <a:ea typeface="Century Gothic"/>
                <a:cs typeface="Century Gothic"/>
                <a:sym typeface="Century Gothic"/>
              </a:rPr>
              <a:t>seit </a:t>
            </a:r>
            <a:r>
              <a:rPr lang="en-GB" sz="2200" b="0" i="0" u="none" strike="noStrike" cap="none">
                <a:solidFill>
                  <a:srgbClr val="3D3C3C"/>
                </a:solidFill>
                <a:latin typeface="Century Gothic"/>
                <a:ea typeface="Century Gothic"/>
                <a:cs typeface="Century Gothic"/>
                <a:sym typeface="Century Gothic"/>
              </a:rPr>
              <a:t>vier Jahre</a:t>
            </a:r>
            <a:r>
              <a:rPr lang="en-GB" sz="2200" b="1" i="0" u="none" strike="noStrike" cap="none">
                <a:solidFill>
                  <a:srgbClr val="3D3C3C"/>
                </a:solidFill>
                <a:latin typeface="Century Gothic"/>
                <a:ea typeface="Century Gothic"/>
                <a:cs typeface="Century Gothic"/>
                <a:sym typeface="Century Gothic"/>
              </a:rPr>
              <a:t>n</a:t>
            </a:r>
            <a:r>
              <a:rPr lang="en-GB" sz="2200" b="0" i="0" u="none" strike="noStrike" cap="none">
                <a:solidFill>
                  <a:srgbClr val="3D3C3C"/>
                </a:solidFill>
                <a:latin typeface="Century Gothic"/>
                <a:ea typeface="Century Gothic"/>
                <a:cs typeface="Century Gothic"/>
                <a:sym typeface="Century Gothic"/>
              </a:rPr>
              <a:t> </a:t>
            </a:r>
            <a:r>
              <a:rPr lang="en-GB" sz="2200" b="1" i="1" u="none" strike="noStrike" cap="none">
                <a:solidFill>
                  <a:srgbClr val="3D3C3C"/>
                </a:solidFill>
                <a:latin typeface="Century Gothic"/>
                <a:ea typeface="Century Gothic"/>
                <a:cs typeface="Century Gothic"/>
                <a:sym typeface="Century Gothic"/>
              </a:rPr>
              <a:t>mit</a:t>
            </a:r>
            <a:r>
              <a:rPr lang="en-GB" sz="2200" b="0" i="0" u="none" strike="noStrike" cap="none">
                <a:solidFill>
                  <a:srgbClr val="3D3C3C"/>
                </a:solidFill>
                <a:latin typeface="Century Gothic"/>
                <a:ea typeface="Century Gothic"/>
                <a:cs typeface="Century Gothic"/>
                <a:sym typeface="Century Gothic"/>
              </a:rPr>
              <a:t> meine</a:t>
            </a:r>
            <a:r>
              <a:rPr lang="en-GB" sz="2200" b="1" i="0" u="none" strike="noStrike" cap="none">
                <a:solidFill>
                  <a:srgbClr val="3D3C3C"/>
                </a:solidFill>
                <a:latin typeface="Century Gothic"/>
                <a:ea typeface="Century Gothic"/>
                <a:cs typeface="Century Gothic"/>
                <a:sym typeface="Century Gothic"/>
              </a:rPr>
              <a:t>n</a:t>
            </a:r>
            <a:r>
              <a:rPr lang="en-GB" sz="2200" b="0" i="0" u="none" strike="noStrike" cap="none">
                <a:solidFill>
                  <a:srgbClr val="3D3C3C"/>
                </a:solidFill>
                <a:latin typeface="Century Gothic"/>
                <a:ea typeface="Century Gothic"/>
                <a:cs typeface="Century Gothic"/>
                <a:sym typeface="Century Gothic"/>
              </a:rPr>
              <a:t> Freunde</a:t>
            </a:r>
            <a:r>
              <a:rPr lang="en-GB" sz="2200" b="1" i="0" u="none" strike="noStrike" cap="none">
                <a:solidFill>
                  <a:srgbClr val="3D3C3C"/>
                </a:solidFill>
                <a:latin typeface="Century Gothic"/>
                <a:ea typeface="Century Gothic"/>
                <a:cs typeface="Century Gothic"/>
                <a:sym typeface="Century Gothic"/>
              </a:rPr>
              <a:t>n </a:t>
            </a:r>
            <a:r>
              <a:rPr lang="en-GB" sz="2200" b="0" i="0" u="none" strike="noStrike" cap="none">
                <a:solidFill>
                  <a:srgbClr val="3D3C3C"/>
                </a:solidFill>
                <a:latin typeface="Century Gothic"/>
                <a:ea typeface="Century Gothic"/>
                <a:cs typeface="Century Gothic"/>
                <a:sym typeface="Century Gothic"/>
              </a:rPr>
              <a:t>in einer Band.</a:t>
            </a:r>
            <a:endParaRPr sz="2200" b="0" i="1" u="none" strike="noStrike" cap="none">
              <a:solidFill>
                <a:srgbClr val="3D3C3C"/>
              </a:solidFill>
              <a:latin typeface="Century Gothic"/>
              <a:ea typeface="Century Gothic"/>
              <a:cs typeface="Century Gothic"/>
              <a:sym typeface="Century Gothic"/>
            </a:endParaRPr>
          </a:p>
        </p:txBody>
      </p:sp>
      <p:pic>
        <p:nvPicPr>
          <p:cNvPr id="544" name="Google Shape;544;p9" descr="A group of people playing instruments&#10;&#10;Description automatically generated"/>
          <p:cNvPicPr preferRelativeResize="0"/>
          <p:nvPr/>
        </p:nvPicPr>
        <p:blipFill rotWithShape="1">
          <a:blip r:embed="rId5">
            <a:alphaModFix/>
          </a:blip>
          <a:srcRect/>
          <a:stretch/>
        </p:blipFill>
        <p:spPr>
          <a:xfrm>
            <a:off x="613610" y="5149703"/>
            <a:ext cx="2079464" cy="1265526"/>
          </a:xfrm>
          <a:prstGeom prst="rect">
            <a:avLst/>
          </a:prstGeom>
          <a:noFill/>
          <a:ln>
            <a:noFill/>
          </a:ln>
        </p:spPr>
      </p:pic>
      <p:sp>
        <p:nvSpPr>
          <p:cNvPr id="545" name="Google Shape;545;p9"/>
          <p:cNvSpPr txBox="1"/>
          <p:nvPr/>
        </p:nvSpPr>
        <p:spPr>
          <a:xfrm>
            <a:off x="3434118" y="3767758"/>
            <a:ext cx="1888958" cy="430887"/>
          </a:xfrm>
          <a:prstGeom prst="rect">
            <a:avLst/>
          </a:prstGeom>
          <a:solidFill>
            <a:srgbClr val="00B050"/>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200"/>
              <a:buFont typeface="Century Gothic"/>
              <a:buNone/>
            </a:pPr>
            <a:r>
              <a:rPr lang="en-GB" sz="2200" b="1" i="0" u="none" strike="noStrike" cap="none">
                <a:solidFill>
                  <a:srgbClr val="3D3C3C"/>
                </a:solidFill>
                <a:latin typeface="Century Gothic"/>
                <a:ea typeface="Century Gothic"/>
                <a:cs typeface="Century Gothic"/>
                <a:sym typeface="Century Gothic"/>
              </a:rPr>
              <a:t>plural</a:t>
            </a:r>
            <a:endParaRPr sz="2200" b="0" i="0" u="none" strike="noStrike" cap="none">
              <a:solidFill>
                <a:srgbClr val="3D3C3C"/>
              </a:solidFill>
              <a:latin typeface="Century Gothic"/>
              <a:ea typeface="Century Gothic"/>
              <a:cs typeface="Century Gothic"/>
              <a:sym typeface="Century Gothic"/>
            </a:endParaRPr>
          </a:p>
        </p:txBody>
      </p:sp>
      <p:sp>
        <p:nvSpPr>
          <p:cNvPr id="546" name="Google Shape;546;p9"/>
          <p:cNvSpPr/>
          <p:nvPr/>
        </p:nvSpPr>
        <p:spPr>
          <a:xfrm>
            <a:off x="2742195" y="5074590"/>
            <a:ext cx="2580881" cy="898989"/>
          </a:xfrm>
          <a:prstGeom prst="wedgeRoundRectCallout">
            <a:avLst>
              <a:gd name="adj1" fmla="val 41690"/>
              <a:gd name="adj2" fmla="val -86942"/>
              <a:gd name="adj3" fmla="val 16667"/>
            </a:avLst>
          </a:prstGeom>
          <a:solidFill>
            <a:srgbClr val="3D3C3C"/>
          </a:solidFill>
          <a:ln w="12700" cap="flat" cmpd="sng">
            <a:solidFill>
              <a:srgbClr val="FFC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6E7"/>
              </a:buClr>
              <a:buSzPts val="2000"/>
              <a:buFont typeface="Century Gothic"/>
              <a:buNone/>
            </a:pPr>
            <a:r>
              <a:rPr lang="en-GB" sz="2000" b="0" i="0" u="none" strike="noStrike" cap="none" dirty="0">
                <a:solidFill>
                  <a:srgbClr val="FFF6E7"/>
                </a:solidFill>
                <a:latin typeface="Century Gothic"/>
                <a:ea typeface="Century Gothic"/>
                <a:cs typeface="Century Gothic"/>
                <a:sym typeface="Century Gothic"/>
              </a:rPr>
              <a:t>Jahre – years</a:t>
            </a:r>
            <a:br>
              <a:rPr lang="en-GB" sz="2000" b="0" i="0" u="none" strike="noStrike" cap="none" dirty="0">
                <a:solidFill>
                  <a:srgbClr val="FFF6E7"/>
                </a:solidFill>
                <a:latin typeface="Century Gothic"/>
                <a:ea typeface="Century Gothic"/>
                <a:cs typeface="Century Gothic"/>
                <a:sym typeface="Century Gothic"/>
              </a:rPr>
            </a:br>
            <a:r>
              <a:rPr lang="en-GB" sz="2000" b="0" i="0" u="none" strike="noStrike" cap="none" dirty="0">
                <a:solidFill>
                  <a:srgbClr val="FFF6E7"/>
                </a:solidFill>
                <a:latin typeface="Century Gothic"/>
                <a:ea typeface="Century Gothic"/>
                <a:cs typeface="Century Gothic"/>
                <a:sym typeface="Century Gothic"/>
              </a:rPr>
              <a:t>Note that after </a:t>
            </a:r>
            <a:r>
              <a:rPr lang="en-GB" sz="2000" b="1" i="1" u="none" strike="noStrike" cap="none" dirty="0" err="1">
                <a:solidFill>
                  <a:srgbClr val="FFF6E7"/>
                </a:solidFill>
                <a:latin typeface="Century Gothic"/>
                <a:ea typeface="Century Gothic"/>
                <a:cs typeface="Century Gothic"/>
                <a:sym typeface="Century Gothic"/>
              </a:rPr>
              <a:t>seit</a:t>
            </a:r>
            <a:r>
              <a:rPr lang="en-GB" sz="2000" b="0" i="0" u="none" strike="noStrike" cap="none" dirty="0">
                <a:solidFill>
                  <a:srgbClr val="FFF6E7"/>
                </a:solidFill>
                <a:latin typeface="Century Gothic"/>
                <a:ea typeface="Century Gothic"/>
                <a:cs typeface="Century Gothic"/>
                <a:sym typeface="Century Gothic"/>
              </a:rPr>
              <a:t> Jahre </a:t>
            </a:r>
            <a:r>
              <a:rPr lang="en-GB" sz="2000" b="0" i="0" u="none" strike="noStrike" cap="none" dirty="0">
                <a:solidFill>
                  <a:srgbClr val="FFF6E7"/>
                </a:solidFill>
                <a:latin typeface="Century Gothic"/>
                <a:ea typeface="Century Gothic"/>
                <a:cs typeface="Century Gothic"/>
                <a:sym typeface="Wingdings" panose="05000000000000000000" pitchFamily="2" charset="2"/>
              </a:rPr>
              <a:t></a:t>
            </a:r>
            <a:r>
              <a:rPr lang="en-GB" sz="2000" b="0" i="0" u="none" strike="noStrike" cap="none" dirty="0">
                <a:solidFill>
                  <a:srgbClr val="FFF6E7"/>
                </a:solidFill>
                <a:latin typeface="Century Gothic"/>
                <a:ea typeface="Century Gothic"/>
                <a:cs typeface="Century Gothic"/>
                <a:sym typeface="Century Gothic"/>
              </a:rPr>
              <a:t>Jahre</a:t>
            </a:r>
            <a:r>
              <a:rPr lang="en-GB" sz="2000" b="1" i="0" u="none" strike="noStrike" cap="none" dirty="0">
                <a:solidFill>
                  <a:srgbClr val="FFF6E7"/>
                </a:solidFill>
                <a:latin typeface="Century Gothic"/>
                <a:ea typeface="Century Gothic"/>
                <a:cs typeface="Century Gothic"/>
                <a:sym typeface="Century Gothic"/>
              </a:rPr>
              <a:t>n</a:t>
            </a:r>
            <a:r>
              <a:rPr lang="en-GB" sz="2000" b="0" i="0" u="none" strike="noStrike" cap="none" dirty="0">
                <a:solidFill>
                  <a:srgbClr val="FFF6E7"/>
                </a:solidFill>
                <a:latin typeface="Century Gothic"/>
                <a:ea typeface="Century Gothic"/>
                <a:cs typeface="Century Gothic"/>
                <a:sym typeface="Century Gothic"/>
              </a:rPr>
              <a:t>.</a:t>
            </a:r>
            <a:endParaRPr sz="2000" b="0" i="1" u="none" strike="noStrike" cap="none" dirty="0">
              <a:solidFill>
                <a:srgbClr val="FFF6E7"/>
              </a:solidFill>
              <a:latin typeface="Century Gothic"/>
              <a:ea typeface="Century Gothic"/>
              <a:cs typeface="Century Gothic"/>
              <a:sym typeface="Century Gothic"/>
            </a:endParaRPr>
          </a:p>
        </p:txBody>
      </p:sp>
      <p:sp>
        <p:nvSpPr>
          <p:cNvPr id="547" name="Google Shape;547;p9"/>
          <p:cNvSpPr/>
          <p:nvPr/>
        </p:nvSpPr>
        <p:spPr>
          <a:xfrm>
            <a:off x="5789204" y="3099429"/>
            <a:ext cx="3036566" cy="1228396"/>
          </a:xfrm>
          <a:prstGeom prst="wedgeRoundRectCallout">
            <a:avLst>
              <a:gd name="adj1" fmla="val 23043"/>
              <a:gd name="adj2" fmla="val 65630"/>
              <a:gd name="adj3" fmla="val 16667"/>
            </a:avLst>
          </a:prstGeom>
          <a:solidFill>
            <a:srgbClr val="3D3C3C"/>
          </a:solidFill>
          <a:ln w="12700" cap="flat" cmpd="sng">
            <a:solidFill>
              <a:srgbClr val="FFC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6E7"/>
              </a:buClr>
              <a:buSzPts val="2000"/>
              <a:buFont typeface="Century Gothic"/>
              <a:buNone/>
            </a:pPr>
            <a:r>
              <a:rPr lang="en-GB" sz="2000" b="0" i="0" u="none" strike="noStrike" cap="none" dirty="0">
                <a:solidFill>
                  <a:srgbClr val="FFF6E7"/>
                </a:solidFill>
                <a:latin typeface="Century Gothic"/>
                <a:ea typeface="Century Gothic"/>
                <a:cs typeface="Century Gothic"/>
                <a:sym typeface="Century Gothic"/>
              </a:rPr>
              <a:t>Freunde – friends</a:t>
            </a:r>
            <a:br>
              <a:rPr lang="en-GB" sz="2000" b="0" i="0" u="none" strike="noStrike" cap="none" dirty="0">
                <a:solidFill>
                  <a:srgbClr val="FFF6E7"/>
                </a:solidFill>
                <a:latin typeface="Century Gothic"/>
                <a:ea typeface="Century Gothic"/>
                <a:cs typeface="Century Gothic"/>
                <a:sym typeface="Century Gothic"/>
              </a:rPr>
            </a:br>
            <a:r>
              <a:rPr lang="en-GB" sz="2000" b="0" i="0" u="none" strike="noStrike" cap="none" dirty="0">
                <a:solidFill>
                  <a:srgbClr val="FFF6E7"/>
                </a:solidFill>
                <a:latin typeface="Century Gothic"/>
                <a:ea typeface="Century Gothic"/>
                <a:cs typeface="Century Gothic"/>
                <a:sym typeface="Century Gothic"/>
              </a:rPr>
              <a:t>Note that after </a:t>
            </a:r>
            <a:r>
              <a:rPr lang="en-GB" sz="2000" b="1" i="1" u="none" strike="noStrike" cap="none" dirty="0" err="1">
                <a:solidFill>
                  <a:srgbClr val="FFF6E7"/>
                </a:solidFill>
                <a:latin typeface="Century Gothic"/>
                <a:ea typeface="Century Gothic"/>
                <a:cs typeface="Century Gothic"/>
                <a:sym typeface="Century Gothic"/>
              </a:rPr>
              <a:t>mit</a:t>
            </a:r>
            <a:r>
              <a:rPr lang="en-GB" sz="2000" b="1" i="1" u="none" strike="noStrike" cap="none" dirty="0">
                <a:solidFill>
                  <a:srgbClr val="FFF6E7"/>
                </a:solidFill>
                <a:latin typeface="Century Gothic"/>
                <a:ea typeface="Century Gothic"/>
                <a:cs typeface="Century Gothic"/>
                <a:sym typeface="Century Gothic"/>
              </a:rPr>
              <a:t> </a:t>
            </a:r>
            <a:r>
              <a:rPr lang="en-GB" sz="2000" b="0" i="0" u="none" strike="noStrike" cap="none" dirty="0">
                <a:solidFill>
                  <a:srgbClr val="FFF6E7"/>
                </a:solidFill>
                <a:latin typeface="Century Gothic"/>
                <a:ea typeface="Century Gothic"/>
                <a:cs typeface="Century Gothic"/>
                <a:sym typeface="Century Gothic"/>
              </a:rPr>
              <a:t>Freunde </a:t>
            </a:r>
            <a:r>
              <a:rPr lang="en-GB" sz="2000" b="0" i="0" u="none" strike="noStrike" cap="none" dirty="0">
                <a:solidFill>
                  <a:srgbClr val="FFF6E7"/>
                </a:solidFill>
                <a:latin typeface="Century Gothic"/>
                <a:ea typeface="Century Gothic"/>
                <a:cs typeface="Century Gothic"/>
                <a:sym typeface="Wingdings" panose="05000000000000000000" pitchFamily="2" charset="2"/>
              </a:rPr>
              <a:t></a:t>
            </a:r>
            <a:r>
              <a:rPr lang="en-GB" sz="2000" b="0" i="0" u="none" strike="noStrike" cap="none" dirty="0">
                <a:solidFill>
                  <a:srgbClr val="FFF6E7"/>
                </a:solidFill>
                <a:latin typeface="Century Gothic"/>
                <a:ea typeface="Century Gothic"/>
                <a:cs typeface="Century Gothic"/>
                <a:sym typeface="Century Gothic"/>
              </a:rPr>
              <a:t> </a:t>
            </a:r>
            <a:r>
              <a:rPr lang="en-GB" sz="2000" b="0" i="0" u="none" strike="noStrike" cap="none" dirty="0" err="1">
                <a:solidFill>
                  <a:srgbClr val="FFF6E7"/>
                </a:solidFill>
                <a:latin typeface="Century Gothic"/>
                <a:ea typeface="Century Gothic"/>
                <a:cs typeface="Century Gothic"/>
                <a:sym typeface="Century Gothic"/>
              </a:rPr>
              <a:t>Freunde</a:t>
            </a:r>
            <a:r>
              <a:rPr lang="en-GB" sz="2000" b="1" i="0" u="none" strike="noStrike" cap="none" dirty="0" err="1">
                <a:solidFill>
                  <a:srgbClr val="FFF6E7"/>
                </a:solidFill>
                <a:latin typeface="Century Gothic"/>
                <a:ea typeface="Century Gothic"/>
                <a:cs typeface="Century Gothic"/>
                <a:sym typeface="Century Gothic"/>
              </a:rPr>
              <a:t>n</a:t>
            </a:r>
            <a:r>
              <a:rPr lang="en-GB" sz="2000" b="0" i="0" u="none" strike="noStrike" cap="none" dirty="0">
                <a:solidFill>
                  <a:srgbClr val="FFF6E7"/>
                </a:solidFill>
                <a:latin typeface="Century Gothic"/>
                <a:ea typeface="Century Gothic"/>
                <a:cs typeface="Century Gothic"/>
                <a:sym typeface="Century Gothic"/>
              </a:rPr>
              <a:t>.</a:t>
            </a:r>
            <a:endParaRPr sz="2000" b="0" i="1" u="none" strike="noStrike" cap="none" dirty="0">
              <a:solidFill>
                <a:srgbClr val="FFF6E7"/>
              </a:solidFill>
              <a:latin typeface="Century Gothic"/>
              <a:ea typeface="Century Gothic"/>
              <a:cs typeface="Century Gothic"/>
              <a:sym typeface="Century Gothic"/>
            </a:endParaRPr>
          </a:p>
        </p:txBody>
      </p:sp>
      <p:sp>
        <p:nvSpPr>
          <p:cNvPr id="548" name="Google Shape;548;p9"/>
          <p:cNvSpPr/>
          <p:nvPr/>
        </p:nvSpPr>
        <p:spPr>
          <a:xfrm>
            <a:off x="5496714" y="5186409"/>
            <a:ext cx="6426581" cy="1446509"/>
          </a:xfrm>
          <a:prstGeom prst="rect">
            <a:avLst/>
          </a:prstGeom>
          <a:solidFill>
            <a:srgbClr val="FFF4E7"/>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lvl="0">
              <a:buClr>
                <a:srgbClr val="3D3C3C"/>
              </a:buClr>
              <a:buSzPts val="2200"/>
            </a:pPr>
            <a:r>
              <a:rPr lang="en-GB" sz="2200" b="1" i="0" u="none" strike="noStrike" cap="none" dirty="0">
                <a:solidFill>
                  <a:srgbClr val="3D3C3C"/>
                </a:solidFill>
                <a:latin typeface="Century Gothic"/>
                <a:ea typeface="Century Gothic"/>
                <a:cs typeface="Century Gothic"/>
                <a:sym typeface="Century Gothic"/>
              </a:rPr>
              <a:t>The simple rule:</a:t>
            </a:r>
            <a:br>
              <a:rPr lang="en-GB" sz="2200" b="0" i="0" u="none" strike="noStrike" cap="none" dirty="0">
                <a:solidFill>
                  <a:srgbClr val="3D3C3C"/>
                </a:solidFill>
                <a:latin typeface="Century Gothic"/>
                <a:ea typeface="Century Gothic"/>
                <a:cs typeface="Century Gothic"/>
                <a:sym typeface="Century Gothic"/>
              </a:rPr>
            </a:br>
            <a:r>
              <a:rPr lang="en-GB" sz="2200" b="0" i="0" u="none" strike="noStrike" cap="none" dirty="0">
                <a:solidFill>
                  <a:srgbClr val="3D3C3C"/>
                </a:solidFill>
                <a:latin typeface="Century Gothic"/>
                <a:ea typeface="Century Gothic"/>
                <a:cs typeface="Century Gothic"/>
                <a:sym typeface="Century Gothic"/>
              </a:rPr>
              <a:t>Use </a:t>
            </a:r>
            <a:r>
              <a:rPr lang="en-GB" sz="2200" dirty="0">
                <a:solidFill>
                  <a:srgbClr val="3D3C3C"/>
                </a:solidFill>
                <a:latin typeface="Century Gothic"/>
                <a:ea typeface="Century Gothic"/>
                <a:cs typeface="Century Gothic"/>
                <a:sym typeface="Century Gothic"/>
              </a:rPr>
              <a:t>‘–</a:t>
            </a:r>
            <a:r>
              <a:rPr lang="en-GB" sz="2200" b="1" i="0" u="none" strike="noStrike" cap="none" dirty="0">
                <a:solidFill>
                  <a:srgbClr val="3D3C3C"/>
                </a:solidFill>
                <a:latin typeface="Century Gothic"/>
                <a:ea typeface="Century Gothic"/>
                <a:cs typeface="Century Gothic"/>
                <a:sym typeface="Century Gothic"/>
              </a:rPr>
              <a:t>n</a:t>
            </a:r>
            <a:r>
              <a:rPr lang="en-GB" sz="2200" b="0" i="0" u="none" strike="noStrike" cap="none" dirty="0">
                <a:solidFill>
                  <a:srgbClr val="3D3C3C"/>
                </a:solidFill>
                <a:latin typeface="Century Gothic"/>
                <a:ea typeface="Century Gothic"/>
                <a:cs typeface="Century Gothic"/>
                <a:sym typeface="Century Gothic"/>
              </a:rPr>
              <a:t>’ for all R3 (dative) </a:t>
            </a:r>
            <a:r>
              <a:rPr lang="en-GB" sz="2200" b="1" i="0" u="sng" strike="noStrike" cap="none" dirty="0">
                <a:solidFill>
                  <a:srgbClr val="3D3C3C"/>
                </a:solidFill>
                <a:latin typeface="Century Gothic"/>
                <a:ea typeface="Century Gothic"/>
                <a:cs typeface="Century Gothic"/>
                <a:sym typeface="Century Gothic"/>
              </a:rPr>
              <a:t>plural nouns</a:t>
            </a:r>
            <a:r>
              <a:rPr lang="en-GB" sz="2200" b="0" i="0" u="none" strike="noStrike" cap="none" dirty="0">
                <a:solidFill>
                  <a:srgbClr val="3D3C3C"/>
                </a:solidFill>
                <a:latin typeface="Century Gothic"/>
                <a:ea typeface="Century Gothic"/>
                <a:cs typeface="Century Gothic"/>
                <a:sym typeface="Century Gothic"/>
              </a:rPr>
              <a:t>, except plurals ending in –s (e.g., </a:t>
            </a:r>
            <a:r>
              <a:rPr lang="en-GB" sz="2200" b="0" i="0" u="none" strike="noStrike" cap="none" dirty="0" err="1">
                <a:solidFill>
                  <a:srgbClr val="3D3C3C"/>
                </a:solidFill>
                <a:latin typeface="Century Gothic"/>
                <a:ea typeface="Century Gothic"/>
                <a:cs typeface="Century Gothic"/>
                <a:sym typeface="Century Gothic"/>
              </a:rPr>
              <a:t>Opas</a:t>
            </a:r>
            <a:r>
              <a:rPr lang="en-GB" sz="2200" b="0" i="0" u="none" strike="noStrike" cap="none" dirty="0">
                <a:solidFill>
                  <a:srgbClr val="3D3C3C"/>
                </a:solidFill>
                <a:latin typeface="Century Gothic"/>
                <a:ea typeface="Century Gothic"/>
                <a:cs typeface="Century Gothic"/>
                <a:sym typeface="Century Gothic"/>
              </a:rPr>
              <a:t>, </a:t>
            </a:r>
            <a:r>
              <a:rPr lang="en-GB" sz="2200" b="0" i="0" u="none" strike="noStrike" cap="none" dirty="0" err="1">
                <a:solidFill>
                  <a:srgbClr val="3D3C3C"/>
                </a:solidFill>
                <a:latin typeface="Century Gothic"/>
                <a:ea typeface="Century Gothic"/>
                <a:cs typeface="Century Gothic"/>
                <a:sym typeface="Century Gothic"/>
              </a:rPr>
              <a:t>Omas</a:t>
            </a:r>
            <a:r>
              <a:rPr lang="en-GB" sz="2200" b="0" i="0" u="none" strike="noStrike" cap="none" dirty="0">
                <a:solidFill>
                  <a:srgbClr val="3D3C3C"/>
                </a:solidFill>
                <a:latin typeface="Century Gothic"/>
                <a:ea typeface="Century Gothic"/>
                <a:cs typeface="Century Gothic"/>
                <a:sym typeface="Century Gothic"/>
              </a:rPr>
              <a:t>, Parks).</a:t>
            </a:r>
            <a:endParaRPr sz="1400" b="0" i="0" u="none" strike="noStrike" cap="none" dirty="0">
              <a:solidFill>
                <a:srgbClr val="000000"/>
              </a:solidFill>
              <a:latin typeface="Arial"/>
              <a:ea typeface="Arial"/>
              <a:cs typeface="Arial"/>
              <a:sym typeface="Arial"/>
            </a:endParaRPr>
          </a:p>
        </p:txBody>
      </p:sp>
      <p:sp>
        <p:nvSpPr>
          <p:cNvPr id="549" name="Google Shape;549;p9"/>
          <p:cNvSpPr/>
          <p:nvPr/>
        </p:nvSpPr>
        <p:spPr>
          <a:xfrm>
            <a:off x="7539429" y="4837302"/>
            <a:ext cx="1787305" cy="449495"/>
          </a:xfrm>
          <a:prstGeom prst="wedgeRoundRectCallout">
            <a:avLst>
              <a:gd name="adj1" fmla="val -83111"/>
              <a:gd name="adj2" fmla="val -56160"/>
              <a:gd name="adj3" fmla="val 16667"/>
            </a:avLst>
          </a:prstGeom>
          <a:solidFill>
            <a:srgbClr val="3D3C3C"/>
          </a:solidFill>
          <a:ln w="12700" cap="flat" cmpd="sng">
            <a:solidFill>
              <a:srgbClr val="FFC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6E7"/>
              </a:buClr>
              <a:buSzPts val="2000"/>
              <a:buFont typeface="Century Gothic"/>
              <a:buNone/>
            </a:pPr>
            <a:r>
              <a:rPr lang="en-GB" sz="2000" b="0" i="0" u="none" strike="noStrike" cap="none">
                <a:solidFill>
                  <a:srgbClr val="FFF6E7"/>
                </a:solidFill>
                <a:latin typeface="Century Gothic"/>
                <a:ea typeface="Century Gothic"/>
                <a:cs typeface="Century Gothic"/>
                <a:sym typeface="Century Gothic"/>
              </a:rPr>
              <a:t>and articles!</a:t>
            </a:r>
            <a:endParaRPr sz="2000" b="0" i="1" u="none" strike="noStrike" cap="none">
              <a:solidFill>
                <a:srgbClr val="FFF6E7"/>
              </a:solidFill>
              <a:latin typeface="Century Gothic"/>
              <a:ea typeface="Century Gothic"/>
              <a:cs typeface="Century Gothic"/>
              <a:sym typeface="Century Gothic"/>
            </a:endParaRPr>
          </a:p>
        </p:txBody>
      </p:sp>
      <p:sp>
        <p:nvSpPr>
          <p:cNvPr id="550" name="Google Shape;550;p9"/>
          <p:cNvSpPr/>
          <p:nvPr/>
        </p:nvSpPr>
        <p:spPr>
          <a:xfrm>
            <a:off x="167781" y="2381798"/>
            <a:ext cx="1928398" cy="430887"/>
          </a:xfrm>
          <a:prstGeom prst="rect">
            <a:avLst/>
          </a:prstGeom>
          <a:solidFill>
            <a:srgbClr val="FBE4D4"/>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0" u="none" strike="noStrike" cap="none">
                <a:solidFill>
                  <a:srgbClr val="3D3C3C"/>
                </a:solidFill>
                <a:latin typeface="Century Gothic"/>
                <a:ea typeface="Century Gothic"/>
                <a:cs typeface="Century Gothic"/>
                <a:sym typeface="Century Gothic"/>
              </a:rPr>
              <a:t>Ich bin </a:t>
            </a:r>
            <a:r>
              <a:rPr lang="en-GB" sz="2200" b="1" i="1" u="none" strike="noStrike" cap="none">
                <a:solidFill>
                  <a:srgbClr val="3D3C3C"/>
                </a:solidFill>
                <a:latin typeface="Century Gothic"/>
                <a:ea typeface="Century Gothic"/>
                <a:cs typeface="Century Gothic"/>
                <a:sym typeface="Century Gothic"/>
              </a:rPr>
              <a:t>seit</a:t>
            </a:r>
            <a:r>
              <a:rPr lang="en-GB" sz="2200" b="0" i="1" u="none" strike="noStrike" cap="none">
                <a:solidFill>
                  <a:srgbClr val="3D3C3C"/>
                </a:solidFill>
                <a:latin typeface="Century Gothic"/>
                <a:ea typeface="Century Gothic"/>
                <a:cs typeface="Century Gothic"/>
                <a:sym typeface="Century Gothic"/>
              </a:rPr>
              <a:t>…</a:t>
            </a:r>
            <a:r>
              <a:rPr lang="en-GB" sz="2200" b="0" i="0" u="none" strike="noStrike" cap="none">
                <a:solidFill>
                  <a:srgbClr val="3D3C3C"/>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sp>
        <p:nvSpPr>
          <p:cNvPr id="551" name="Google Shape;551;p9"/>
          <p:cNvSpPr/>
          <p:nvPr/>
        </p:nvSpPr>
        <p:spPr>
          <a:xfrm>
            <a:off x="9176994" y="2377143"/>
            <a:ext cx="1792087" cy="430887"/>
          </a:xfrm>
          <a:prstGeom prst="rect">
            <a:avLst/>
          </a:prstGeom>
          <a:solidFill>
            <a:srgbClr val="FBE4D4"/>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0" u="none" strike="noStrike" cap="none">
                <a:solidFill>
                  <a:srgbClr val="3D3C3C"/>
                </a:solidFill>
                <a:latin typeface="Century Gothic"/>
                <a:ea typeface="Century Gothic"/>
                <a:cs typeface="Century Gothic"/>
                <a:sym typeface="Century Gothic"/>
              </a:rPr>
              <a:t>…Student. </a:t>
            </a:r>
            <a:endParaRPr sz="1400" b="0" i="0" u="none" strike="noStrike" cap="none">
              <a:solidFill>
                <a:srgbClr val="000000"/>
              </a:solidFill>
              <a:latin typeface="Arial"/>
              <a:ea typeface="Arial"/>
              <a:cs typeface="Arial"/>
              <a:sym typeface="Arial"/>
            </a:endParaRPr>
          </a:p>
        </p:txBody>
      </p:sp>
      <p:sp>
        <p:nvSpPr>
          <p:cNvPr id="552" name="Google Shape;552;p9"/>
          <p:cNvSpPr/>
          <p:nvPr/>
        </p:nvSpPr>
        <p:spPr>
          <a:xfrm>
            <a:off x="418986" y="2881083"/>
            <a:ext cx="4512820" cy="430887"/>
          </a:xfrm>
          <a:prstGeom prst="rect">
            <a:avLst/>
          </a:prstGeom>
          <a:solidFill>
            <a:srgbClr val="FBE4D4"/>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1" u="none" strike="noStrike" cap="none">
                <a:solidFill>
                  <a:srgbClr val="3D3C3C"/>
                </a:solidFill>
                <a:latin typeface="Century Gothic"/>
                <a:ea typeface="Century Gothic"/>
                <a:cs typeface="Century Gothic"/>
                <a:sym typeface="Century Gothic"/>
              </a:rPr>
              <a:t>I’ve been a student </a:t>
            </a:r>
            <a:r>
              <a:rPr lang="en-GB" sz="2200" b="1" i="1" u="none" strike="noStrike" cap="none">
                <a:solidFill>
                  <a:srgbClr val="3D3C3C"/>
                </a:solidFill>
                <a:latin typeface="Century Gothic"/>
                <a:ea typeface="Century Gothic"/>
                <a:cs typeface="Century Gothic"/>
                <a:sym typeface="Century Gothic"/>
              </a:rPr>
              <a:t>for</a:t>
            </a:r>
            <a:r>
              <a:rPr lang="en-GB" sz="2200" b="0" i="1" u="none" strike="noStrike" cap="none">
                <a:solidFill>
                  <a:srgbClr val="3D3C3C"/>
                </a:solidFill>
                <a:latin typeface="Century Gothic"/>
                <a:ea typeface="Century Gothic"/>
                <a:cs typeface="Century Gothic"/>
                <a:sym typeface="Century Gothic"/>
              </a:rPr>
              <a:t> a week.</a:t>
            </a:r>
            <a:endParaRPr sz="1400" b="0" i="0" u="none" strike="noStrike" cap="none">
              <a:solidFill>
                <a:srgbClr val="000000"/>
              </a:solidFill>
              <a:latin typeface="Arial"/>
              <a:ea typeface="Arial"/>
              <a:cs typeface="Arial"/>
              <a:sym typeface="Arial"/>
            </a:endParaRPr>
          </a:p>
        </p:txBody>
      </p:sp>
      <p:sp>
        <p:nvSpPr>
          <p:cNvPr id="553" name="Google Shape;553;p9"/>
          <p:cNvSpPr/>
          <p:nvPr/>
        </p:nvSpPr>
        <p:spPr>
          <a:xfrm>
            <a:off x="7278986" y="2392762"/>
            <a:ext cx="1792247" cy="430887"/>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0" u="none" strike="noStrike" cap="none">
                <a:solidFill>
                  <a:srgbClr val="3D3C3C"/>
                </a:solidFill>
                <a:latin typeface="Century Gothic"/>
                <a:ea typeface="Century Gothic"/>
                <a:cs typeface="Century Gothic"/>
                <a:sym typeface="Century Gothic"/>
              </a:rPr>
              <a:t>ein</a:t>
            </a:r>
            <a:r>
              <a:rPr lang="en-GB" sz="2200" b="1" i="0" u="none" strike="noStrike" cap="none">
                <a:solidFill>
                  <a:srgbClr val="3D3C3C"/>
                </a:solidFill>
                <a:latin typeface="Century Gothic"/>
                <a:ea typeface="Century Gothic"/>
                <a:cs typeface="Century Gothic"/>
                <a:sym typeface="Century Gothic"/>
              </a:rPr>
              <a:t>em  </a:t>
            </a:r>
            <a:r>
              <a:rPr lang="en-GB" sz="2200" b="0" i="0" u="none" strike="noStrike" cap="none">
                <a:solidFill>
                  <a:srgbClr val="3D3C3C"/>
                </a:solidFill>
                <a:latin typeface="Century Gothic"/>
                <a:ea typeface="Century Gothic"/>
                <a:cs typeface="Century Gothic"/>
                <a:sym typeface="Century Gothic"/>
              </a:rPr>
              <a:t>Jahr</a:t>
            </a:r>
            <a:endParaRPr sz="2200" b="0" i="0" u="none" strike="noStrike" cap="none">
              <a:solidFill>
                <a:srgbClr val="3D3C3C"/>
              </a:solidFill>
              <a:latin typeface="Century Gothic"/>
              <a:ea typeface="Century Gothic"/>
              <a:cs typeface="Century Gothic"/>
              <a:sym typeface="Century Gothic"/>
            </a:endParaRPr>
          </a:p>
        </p:txBody>
      </p:sp>
      <p:sp>
        <p:nvSpPr>
          <p:cNvPr id="554" name="Google Shape;554;p9"/>
          <p:cNvSpPr/>
          <p:nvPr/>
        </p:nvSpPr>
        <p:spPr>
          <a:xfrm>
            <a:off x="181227" y="2381166"/>
            <a:ext cx="1949311" cy="430887"/>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0" u="none" strike="noStrike" cap="none">
                <a:solidFill>
                  <a:srgbClr val="3D3C3C"/>
                </a:solidFill>
                <a:latin typeface="Century Gothic"/>
                <a:ea typeface="Century Gothic"/>
                <a:cs typeface="Century Gothic"/>
                <a:sym typeface="Century Gothic"/>
              </a:rPr>
              <a:t>Ich bin </a:t>
            </a:r>
            <a:r>
              <a:rPr lang="en-GB" sz="2200" b="1" i="1" u="none" strike="noStrike" cap="none">
                <a:solidFill>
                  <a:srgbClr val="3D3C3C"/>
                </a:solidFill>
                <a:latin typeface="Century Gothic"/>
                <a:ea typeface="Century Gothic"/>
                <a:cs typeface="Century Gothic"/>
                <a:sym typeface="Century Gothic"/>
              </a:rPr>
              <a:t>seit</a:t>
            </a:r>
            <a:r>
              <a:rPr lang="en-GB" sz="2200" b="0" i="1" u="none" strike="noStrike" cap="none">
                <a:solidFill>
                  <a:srgbClr val="3D3C3C"/>
                </a:solidFill>
                <a:latin typeface="Century Gothic"/>
                <a:ea typeface="Century Gothic"/>
                <a:cs typeface="Century Gothic"/>
                <a:sym typeface="Century Gothic"/>
              </a:rPr>
              <a:t>…</a:t>
            </a:r>
            <a:r>
              <a:rPr lang="en-GB" sz="2200" b="0" i="0" u="none" strike="noStrike" cap="none">
                <a:solidFill>
                  <a:srgbClr val="3D3C3C"/>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sp>
        <p:nvSpPr>
          <p:cNvPr id="555" name="Google Shape;555;p9"/>
          <p:cNvSpPr/>
          <p:nvPr/>
        </p:nvSpPr>
        <p:spPr>
          <a:xfrm>
            <a:off x="9176994" y="2370151"/>
            <a:ext cx="1783197" cy="430887"/>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0" u="none" strike="noStrike" cap="none">
                <a:solidFill>
                  <a:srgbClr val="3D3C3C"/>
                </a:solidFill>
                <a:latin typeface="Century Gothic"/>
                <a:ea typeface="Century Gothic"/>
                <a:cs typeface="Century Gothic"/>
                <a:sym typeface="Century Gothic"/>
              </a:rPr>
              <a:t>…Student. </a:t>
            </a:r>
            <a:endParaRPr sz="1400" b="0" i="0" u="none" strike="noStrike" cap="none">
              <a:solidFill>
                <a:srgbClr val="000000"/>
              </a:solidFill>
              <a:latin typeface="Arial"/>
              <a:ea typeface="Arial"/>
              <a:cs typeface="Arial"/>
              <a:sym typeface="Arial"/>
            </a:endParaRPr>
          </a:p>
        </p:txBody>
      </p:sp>
      <p:sp>
        <p:nvSpPr>
          <p:cNvPr id="556" name="Google Shape;556;p9"/>
          <p:cNvSpPr/>
          <p:nvPr/>
        </p:nvSpPr>
        <p:spPr>
          <a:xfrm>
            <a:off x="423533" y="2882277"/>
            <a:ext cx="4495572" cy="430887"/>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1" u="none" strike="noStrike" cap="none">
                <a:solidFill>
                  <a:srgbClr val="3D3C3C"/>
                </a:solidFill>
                <a:latin typeface="Century Gothic"/>
                <a:ea typeface="Century Gothic"/>
                <a:cs typeface="Century Gothic"/>
                <a:sym typeface="Century Gothic"/>
              </a:rPr>
              <a:t>I’ve been a student </a:t>
            </a:r>
            <a:r>
              <a:rPr lang="en-GB" sz="2200" b="1" i="1" u="none" strike="noStrike" cap="none">
                <a:solidFill>
                  <a:srgbClr val="3D3C3C"/>
                </a:solidFill>
                <a:latin typeface="Century Gothic"/>
                <a:ea typeface="Century Gothic"/>
                <a:cs typeface="Century Gothic"/>
                <a:sym typeface="Century Gothic"/>
              </a:rPr>
              <a:t>for</a:t>
            </a:r>
            <a:r>
              <a:rPr lang="en-GB" sz="2200" b="0" i="1" u="none" strike="noStrike" cap="none">
                <a:solidFill>
                  <a:srgbClr val="3D3C3C"/>
                </a:solidFill>
                <a:latin typeface="Century Gothic"/>
                <a:ea typeface="Century Gothic"/>
                <a:cs typeface="Century Gothic"/>
                <a:sym typeface="Century Gothic"/>
              </a:rPr>
              <a:t> a year.</a:t>
            </a:r>
            <a:endParaRPr sz="1400" b="0" i="0" u="none" strike="noStrike" cap="none">
              <a:solidFill>
                <a:srgbClr val="000000"/>
              </a:solidFill>
              <a:latin typeface="Arial"/>
              <a:ea typeface="Arial"/>
              <a:cs typeface="Arial"/>
              <a:sym typeface="Arial"/>
            </a:endParaRPr>
          </a:p>
        </p:txBody>
      </p:sp>
      <p:pic>
        <p:nvPicPr>
          <p:cNvPr id="557" name="Google Shape;557;p9" descr="A picture containing text&#10;&#10;Description automatically generated"/>
          <p:cNvPicPr preferRelativeResize="0"/>
          <p:nvPr/>
        </p:nvPicPr>
        <p:blipFill rotWithShape="1">
          <a:blip r:embed="rId6">
            <a:alphaModFix/>
          </a:blip>
          <a:srcRect/>
          <a:stretch/>
        </p:blipFill>
        <p:spPr>
          <a:xfrm>
            <a:off x="380999" y="3899573"/>
            <a:ext cx="832275" cy="1242249"/>
          </a:xfrm>
          <a:prstGeom prst="rect">
            <a:avLst/>
          </a:prstGeom>
          <a:noFill/>
          <a:ln>
            <a:noFill/>
          </a:ln>
        </p:spPr>
      </p:pic>
      <p:sp>
        <p:nvSpPr>
          <p:cNvPr id="558" name="Google Shape;558;p9"/>
          <p:cNvSpPr txBox="1"/>
          <p:nvPr/>
        </p:nvSpPr>
        <p:spPr>
          <a:xfrm>
            <a:off x="-1" y="2876239"/>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a:solidFill>
                  <a:srgbClr val="525050"/>
                </a:solidFill>
                <a:latin typeface="Quattrocento Sans"/>
                <a:ea typeface="Quattrocento Sans"/>
                <a:cs typeface="Quattrocento Sans"/>
                <a:sym typeface="Quattrocento Sans"/>
              </a:rPr>
              <a:t>➜</a:t>
            </a:r>
            <a:endParaRPr sz="2400" b="0" i="0" u="none" strike="noStrike" cap="none">
              <a:solidFill>
                <a:srgbClr val="52505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5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4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5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4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48"/>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5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801</TotalTime>
  <Words>7512</Words>
  <Application>Microsoft Office PowerPoint</Application>
  <PresentationFormat>Widescreen</PresentationFormat>
  <Paragraphs>701</Paragraphs>
  <Slides>17</Slides>
  <Notes>17</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Calibri</vt:lpstr>
      <vt:lpstr>Arial</vt:lpstr>
      <vt:lpstr>Times New Roman</vt:lpstr>
      <vt:lpstr>Century Gothic</vt:lpstr>
      <vt:lpstr>Quattrocento Sans</vt:lpstr>
      <vt:lpstr>NCELP_German_2022</vt:lpstr>
      <vt:lpstr>1_NCELP_German_2022</vt:lpstr>
      <vt:lpstr>PowerPoint Presentation</vt:lpstr>
      <vt:lpstr>Online-Austausch</vt:lpstr>
      <vt:lpstr>Identität</vt:lpstr>
      <vt:lpstr>Plural adjectival nouns </vt:lpstr>
      <vt:lpstr>Christopher Street Parade</vt:lpstr>
      <vt:lpstr>Weak nouns </vt:lpstr>
      <vt:lpstr>Mehmet</vt:lpstr>
      <vt:lpstr>seit (since and for) </vt:lpstr>
      <vt:lpstr>seit plus R3 (dative)</vt:lpstr>
      <vt:lpstr>Neue Schüler*in</vt:lpstr>
      <vt:lpstr>Genderneutrale Sprache [1/2]</vt:lpstr>
      <vt:lpstr>Genderneutrale Sprache [2/2]</vt:lpstr>
      <vt:lpstr>Conchita Wurst [1/2]</vt:lpstr>
      <vt:lpstr>Conchita Wurst [2/2] </vt:lpstr>
      <vt:lpstr>Michael Schumacher</vt:lpstr>
      <vt:lpstr>Michael Schumacher</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68</cp:revision>
  <dcterms:created xsi:type="dcterms:W3CDTF">2022-08-23T14:01:56Z</dcterms:created>
  <dcterms:modified xsi:type="dcterms:W3CDTF">2022-10-16T09:09:20Z</dcterms:modified>
</cp:coreProperties>
</file>