
<file path=[Content_Types].xml><?xml version="1.0" encoding="utf-8"?>
<Types xmlns="http://schemas.openxmlformats.org/package/2006/content-types">
  <Default Extension="fntdata" ContentType="application/x-fontdata"/>
  <Default Extension="gif" ContentType="image/gif"/>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OtHbAma5SdN7rinW1hD9fqj+s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2E844B-6B75-447C-9319-0F99B0D69B9D}">
  <a:tblStyle styleId="{562E844B-6B75-447C-9319-0F99B0D69B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890173-11F6-4981-8073-898B6162F20F}"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6E6"/>
          </a:solidFill>
        </a:fill>
      </a:tcStyle>
    </a:wholeTbl>
    <a:band1H>
      <a:tcTxStyle/>
      <a:tcStyle>
        <a:tcBdr/>
        <a:fill>
          <a:solidFill>
            <a:srgbClr val="FFECCA"/>
          </a:solidFill>
        </a:fill>
      </a:tcStyle>
    </a:band1H>
    <a:band2H>
      <a:tcTxStyle/>
      <a:tcStyle>
        <a:tcBdr/>
      </a:tcStyle>
    </a:band2H>
    <a:band1V>
      <a:tcTxStyle/>
      <a:tcStyle>
        <a:tcBdr/>
        <a:fill>
          <a:solidFill>
            <a:srgbClr val="FFEC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652"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endblatt.de/wirtschaft/article234037537/roboter-gastronomie-zukunft-servicekraefte-restauran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bendblatt.de/wirtschaft/article234037537/roboter-gastronomie-zukunft-servicekraefte-restaurant.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dirty="0">
                <a:solidFill>
                  <a:schemeClr val="dk1"/>
                </a:solidFill>
                <a:latin typeface="Calibri"/>
                <a:ea typeface="Calibri"/>
                <a:cs typeface="Calibri"/>
                <a:sym typeface="Calibri"/>
              </a:rPr>
              <a:t>Artwork by Steve Clarke. All additional pictures selected are available under a Creative Commons license, no attribution required.</a:t>
            </a:r>
            <a:endParaRPr dirty="0"/>
          </a:p>
          <a:p>
            <a:pPr marL="0" marR="0" lvl="0" indent="0" algn="l" rtl="0">
              <a:lnSpc>
                <a:spcPct val="100000"/>
              </a:lnSpc>
              <a:spcBef>
                <a:spcPts val="0"/>
              </a:spcBef>
              <a:spcAft>
                <a:spcPts val="0"/>
              </a:spcAft>
              <a:buClr>
                <a:schemeClr val="dk1"/>
              </a:buClr>
              <a:buSzPts val="1200"/>
              <a:buFont typeface="Calibri"/>
              <a:buNone/>
            </a:pPr>
            <a:r>
              <a:rPr lang="en-GB" sz="1200" b="0" i="0" u="none" strike="noStrike" dirty="0">
                <a:solidFill>
                  <a:schemeClr val="dk1"/>
                </a:solidFill>
                <a:latin typeface="Calibri"/>
                <a:ea typeface="Calibri"/>
                <a:cs typeface="Calibri"/>
                <a:sym typeface="Calibri"/>
              </a:rPr>
              <a:t>Native-speaker teacher feedback provided by </a:t>
            </a:r>
            <a:r>
              <a:rPr lang="en-GB" sz="1200" b="0" i="0" dirty="0">
                <a:solidFill>
                  <a:schemeClr val="dk1"/>
                </a:solidFill>
                <a:latin typeface="Calibri"/>
                <a:ea typeface="Calibri"/>
                <a:cs typeface="Calibri"/>
                <a:sym typeface="Calibri"/>
              </a:rPr>
              <a:t>Stephanie Cross.</a:t>
            </a:r>
            <a:endParaRPr dirty="0"/>
          </a:p>
          <a:p>
            <a:pPr marL="0" marR="0" lvl="0" indent="0" algn="l" rtl="0">
              <a:lnSpc>
                <a:spcPct val="100000"/>
              </a:lnSpc>
              <a:spcBef>
                <a:spcPts val="0"/>
              </a:spcBef>
              <a:spcAft>
                <a:spcPts val="0"/>
              </a:spcAft>
              <a:buClr>
                <a:schemeClr val="dk1"/>
              </a:buClr>
              <a:buSzPts val="1200"/>
              <a:buFont typeface="Calibri"/>
              <a:buNone/>
            </a:pPr>
            <a:endParaRPr sz="1200" b="1" dirty="0"/>
          </a:p>
          <a:p>
            <a:pPr marL="0" marR="0" lvl="0" indent="0" algn="l" rtl="0">
              <a:lnSpc>
                <a:spcPct val="100000"/>
              </a:lnSpc>
              <a:spcBef>
                <a:spcPts val="0"/>
              </a:spcBef>
              <a:spcAft>
                <a:spcPts val="0"/>
              </a:spcAft>
              <a:buClr>
                <a:schemeClr val="dk1"/>
              </a:buClr>
              <a:buSzPts val="1200"/>
              <a:buFont typeface="Calibri"/>
              <a:buNone/>
            </a:pPr>
            <a:r>
              <a:rPr lang="en-GB" sz="1200" b="1" dirty="0"/>
              <a:t>Learning outcomes (lesson 2):</a:t>
            </a:r>
            <a:br>
              <a:rPr lang="en-GB" sz="1200" b="1" dirty="0"/>
            </a:br>
            <a:r>
              <a:rPr lang="en-GB" sz="1200" b="0" dirty="0"/>
              <a:t>Revisit present tense weak verbs with simple (I do) and ongoing (I am doing) functions</a:t>
            </a:r>
            <a:br>
              <a:rPr lang="en-GB" sz="1200" b="0" dirty="0"/>
            </a:br>
            <a:r>
              <a:rPr lang="en-GB" sz="1200" b="0" dirty="0"/>
              <a:t>Revisit VS (yes/no) questions</a:t>
            </a:r>
            <a:br>
              <a:rPr lang="en-GB" sz="1200" b="0" dirty="0"/>
            </a:br>
            <a:endParaRPr sz="1200" b="1"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dirty="0">
                <a:solidFill>
                  <a:schemeClr val="dk1"/>
                </a:solidFill>
                <a:latin typeface="Calibri"/>
                <a:ea typeface="Calibri"/>
                <a:cs typeface="Calibri"/>
                <a:sym typeface="Calibri"/>
              </a:rPr>
              <a:t>Phonics: </a:t>
            </a:r>
            <a:r>
              <a:rPr lang="en-GB" sz="1200" b="0" i="0" u="none" strike="noStrike" cap="none" dirty="0">
                <a:solidFill>
                  <a:schemeClr val="dk1"/>
                </a:solidFill>
                <a:latin typeface="Calibri"/>
                <a:ea typeface="Calibri"/>
                <a:cs typeface="Calibri"/>
                <a:sym typeface="Calibri"/>
              </a:rPr>
              <a:t>[</a:t>
            </a:r>
            <a:r>
              <a:rPr lang="en-GB" sz="1200" b="0" i="0" u="none" strike="noStrike" cap="none" dirty="0" err="1">
                <a:solidFill>
                  <a:schemeClr val="dk1"/>
                </a:solidFill>
                <a:latin typeface="Calibri"/>
                <a:ea typeface="Calibri"/>
                <a:cs typeface="Calibri"/>
                <a:sym typeface="Calibri"/>
              </a:rPr>
              <a:t>ei</a:t>
            </a:r>
            <a:r>
              <a:rPr lang="en-GB" sz="1200" b="0" i="0" u="none" strike="noStrike" cap="none" dirty="0">
                <a:solidFill>
                  <a:schemeClr val="dk1"/>
                </a:solidFill>
                <a:latin typeface="Calibri"/>
                <a:ea typeface="Calibri"/>
                <a:cs typeface="Calibri"/>
                <a:sym typeface="Calibri"/>
              </a:rPr>
              <a:t>] vs [</a:t>
            </a:r>
            <a:r>
              <a:rPr lang="en-GB" sz="1200" b="0" i="0" u="none" strike="noStrike" cap="none" dirty="0" err="1">
                <a:solidFill>
                  <a:schemeClr val="dk1"/>
                </a:solidFill>
                <a:latin typeface="Calibri"/>
                <a:ea typeface="Calibri"/>
                <a:cs typeface="Calibri"/>
                <a:sym typeface="Calibri"/>
              </a:rPr>
              <a:t>ie</a:t>
            </a:r>
            <a:r>
              <a:rPr lang="en-GB" sz="1200" b="0" i="0" u="none" strike="noStrike" cap="none" dirty="0">
                <a:solidFill>
                  <a:schemeClr val="dk1"/>
                </a:solidFill>
                <a:latin typeface="Calibri"/>
                <a:ea typeface="Calibri"/>
                <a:cs typeface="Calibri"/>
                <a:sym typeface="Calibri"/>
              </a:rPr>
              <a:t>] link to grammar: sein, </a:t>
            </a:r>
            <a:r>
              <a:rPr lang="en-GB" sz="1200" b="0" i="0" u="none" strike="noStrike" cap="none" dirty="0" err="1">
                <a:solidFill>
                  <a:schemeClr val="dk1"/>
                </a:solidFill>
                <a:latin typeface="Calibri"/>
                <a:ea typeface="Calibri"/>
                <a:cs typeface="Calibri"/>
                <a:sym typeface="Calibri"/>
              </a:rPr>
              <a:t>seit</a:t>
            </a:r>
            <a:r>
              <a:rPr lang="en-GB" sz="1200" b="0" i="0" u="none" strike="noStrike" cap="none" dirty="0">
                <a:solidFill>
                  <a:schemeClr val="dk1"/>
                </a:solidFill>
                <a:latin typeface="Calibri"/>
                <a:ea typeface="Calibri"/>
                <a:cs typeface="Calibri"/>
                <a:sym typeface="Calibri"/>
              </a:rPr>
              <a:t>; unstressed [er]/vocalic [r] vs consonantal [r]</a:t>
            </a:r>
            <a:br>
              <a:rPr lang="en-GB" sz="1200" b="0" i="0" u="none" strike="noStrike" cap="none" dirty="0">
                <a:solidFill>
                  <a:schemeClr val="dk1"/>
                </a:solidFill>
                <a:latin typeface="Calibri"/>
                <a:ea typeface="Calibri"/>
                <a:cs typeface="Calibri"/>
                <a:sym typeface="Calibri"/>
              </a:rPr>
            </a:br>
            <a:r>
              <a:rPr lang="en-GB" sz="1200" b="1" i="0" u="none" strike="noStrike" cap="none" dirty="0">
                <a:solidFill>
                  <a:schemeClr val="dk1"/>
                </a:solidFill>
                <a:latin typeface="Calibri"/>
                <a:ea typeface="Calibri"/>
                <a:cs typeface="Calibri"/>
                <a:sym typeface="Calibri"/>
              </a:rPr>
              <a:t>Word frequency (1 is the most frequent word in German): </a:t>
            </a:r>
            <a:endParaR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n-GB" b="1" dirty="0"/>
              <a:t>New vocabulary</a:t>
            </a:r>
            <a:r>
              <a:rPr lang="en-GB" dirty="0"/>
              <a:t>: </a:t>
            </a:r>
            <a:r>
              <a:rPr lang="de-DE" dirty="0">
                <a:highlight>
                  <a:srgbClr val="FFFF00"/>
                </a:highlight>
              </a:rPr>
              <a:t>bedeuten [398] (der) Deutsche, (ein) Deutscher [499] (die, eine) Deutsche [499] England [1762] Engländer [3903] EU (Europäische Union) [726] Großbritannien [1640] Heimat [1305] Herr2 [154] Kunde [519] Mensch!2 Menschen1 [90] Name [255] Staaten [337] USA (Vereinigte Staaten von Amerika) [409] bi(sexuell) [n/a] englisch [662] europäisch [335] französisch [816] hetero(sexuell) [n/a] lesbisch [n/a] nicht binär [n/a] schwul [3961] spanisch [1919]  besitzen (H) [586] stammen aus + noun (H) [908] Amerikaner (H) [1741] Maschine (H) [1237] eigentlich (H) [151] österreichisch (H) [1511] Schweizer (H) [1274] </a:t>
            </a:r>
          </a:p>
          <a:p>
            <a:pPr marL="0" lvl="0" indent="0" algn="l" rtl="0">
              <a:spcBef>
                <a:spcPts val="0"/>
              </a:spcBef>
              <a:spcAft>
                <a:spcPts val="0"/>
              </a:spcAft>
              <a:buNone/>
            </a:pPr>
            <a:r>
              <a:rPr lang="en-GB" b="1" i="0" dirty="0"/>
              <a:t>Thematic revisited vocabulary</a:t>
            </a:r>
            <a:r>
              <a:rPr lang="en-GB" b="0" i="0" dirty="0"/>
              <a:t>: </a:t>
            </a:r>
            <a:r>
              <a:rPr lang="en-GB" b="0" i="0" dirty="0" err="1"/>
              <a:t>heißen</a:t>
            </a:r>
            <a:r>
              <a:rPr lang="en-GB" b="0" i="0" dirty="0"/>
              <a:t> [126] </a:t>
            </a:r>
            <a:r>
              <a:rPr lang="en-GB" b="0" i="0" dirty="0" err="1"/>
              <a:t>kommen</a:t>
            </a:r>
            <a:r>
              <a:rPr lang="en-GB" b="0" i="0" dirty="0"/>
              <a:t> [62] leben [98] </a:t>
            </a:r>
            <a:r>
              <a:rPr lang="en-GB" b="0" i="0" dirty="0" err="1"/>
              <a:t>lernen</a:t>
            </a:r>
            <a:r>
              <a:rPr lang="en-GB" b="0" i="0" dirty="0"/>
              <a:t> [288] </a:t>
            </a:r>
            <a:r>
              <a:rPr lang="en-GB" b="0" i="0" dirty="0" err="1"/>
              <a:t>reden</a:t>
            </a:r>
            <a:r>
              <a:rPr lang="en-GB" b="0" i="0" dirty="0"/>
              <a:t> [368] </a:t>
            </a:r>
            <a:r>
              <a:rPr lang="en-GB" b="0" i="0" dirty="0" err="1"/>
              <a:t>wohnen</a:t>
            </a:r>
            <a:r>
              <a:rPr lang="en-GB" b="0" i="0" dirty="0"/>
              <a:t> [560] </a:t>
            </a:r>
            <a:r>
              <a:rPr lang="en-GB" b="0" i="0" dirty="0" err="1"/>
              <a:t>Bürger</a:t>
            </a:r>
            <a:r>
              <a:rPr lang="en-GB" b="0" i="0" dirty="0"/>
              <a:t> [683] Deutschland [140] </a:t>
            </a:r>
            <a:r>
              <a:rPr lang="en-GB" b="0" i="0" dirty="0" err="1"/>
              <a:t>Frankreich</a:t>
            </a:r>
            <a:r>
              <a:rPr lang="en-GB" b="0" i="0" dirty="0"/>
              <a:t> [813] Herr [154] </a:t>
            </a:r>
            <a:r>
              <a:rPr lang="en-GB" b="0" i="0" dirty="0" err="1"/>
              <a:t>Junge</a:t>
            </a:r>
            <a:r>
              <a:rPr lang="en-GB" b="0" i="0" dirty="0"/>
              <a:t> [548] Mensch | Mensch! [90] Mutter [218] Nachbar [1283] Ort [341] </a:t>
            </a:r>
            <a:r>
              <a:rPr lang="en-GB" b="0" i="0" dirty="0" err="1"/>
              <a:t>Österreich</a:t>
            </a:r>
            <a:r>
              <a:rPr lang="en-GB" b="0" i="0" dirty="0"/>
              <a:t> [707] Person [357] </a:t>
            </a:r>
            <a:r>
              <a:rPr lang="en-GB" b="0" i="0" dirty="0" err="1"/>
              <a:t>Polen</a:t>
            </a:r>
            <a:r>
              <a:rPr lang="en-GB" b="0" i="0" dirty="0"/>
              <a:t> [2023] </a:t>
            </a:r>
            <a:r>
              <a:rPr lang="en-GB" b="0" i="0" dirty="0" err="1"/>
              <a:t>Sänger</a:t>
            </a:r>
            <a:r>
              <a:rPr lang="en-GB" b="0" i="0" dirty="0"/>
              <a:t> [3029] </a:t>
            </a:r>
            <a:r>
              <a:rPr lang="en-GB" b="0" i="0" dirty="0" err="1"/>
              <a:t>Schauspieler</a:t>
            </a:r>
            <a:r>
              <a:rPr lang="en-GB" b="0" i="0" dirty="0"/>
              <a:t> [1704] Schweiz [763] </a:t>
            </a:r>
            <a:r>
              <a:rPr lang="en-GB" b="0" i="0" dirty="0" err="1"/>
              <a:t>Spanien</a:t>
            </a:r>
            <a:r>
              <a:rPr lang="en-GB" b="0" i="0" dirty="0"/>
              <a:t> [1744] </a:t>
            </a:r>
            <a:r>
              <a:rPr lang="en-GB" b="0" i="0" dirty="0" err="1"/>
              <a:t>Sprache</a:t>
            </a:r>
            <a:r>
              <a:rPr lang="en-GB" b="0" i="0" dirty="0"/>
              <a:t> [421] </a:t>
            </a:r>
            <a:r>
              <a:rPr lang="en-GB" b="0" i="0" dirty="0" err="1"/>
              <a:t>Staat</a:t>
            </a:r>
            <a:r>
              <a:rPr lang="en-GB" b="0" i="0" dirty="0"/>
              <a:t> [337] Stadt [204] </a:t>
            </a:r>
            <a:r>
              <a:rPr lang="en-GB" b="0" i="0" dirty="0" err="1"/>
              <a:t>Syrien</a:t>
            </a:r>
            <a:r>
              <a:rPr lang="en-GB" b="0" i="0" dirty="0"/>
              <a:t> [1416] </a:t>
            </a:r>
            <a:r>
              <a:rPr lang="en-GB" b="0" i="0" dirty="0" err="1"/>
              <a:t>Türkei</a:t>
            </a:r>
            <a:r>
              <a:rPr lang="en-GB" b="0" i="0" dirty="0"/>
              <a:t> [922] </a:t>
            </a:r>
            <a:r>
              <a:rPr lang="en-GB" b="0" i="0" dirty="0" err="1"/>
              <a:t>deutsch</a:t>
            </a:r>
            <a:r>
              <a:rPr lang="en-GB" b="0" i="0" dirty="0"/>
              <a:t> [112] </a:t>
            </a:r>
            <a:r>
              <a:rPr lang="en-GB" b="0" i="0" dirty="0" err="1"/>
              <a:t>kulturell</a:t>
            </a:r>
            <a:r>
              <a:rPr lang="en-GB" b="0" i="0" dirty="0"/>
              <a:t> [1033] </a:t>
            </a:r>
            <a:r>
              <a:rPr lang="en-GB" b="0" i="0" dirty="0" err="1"/>
              <a:t>zu</a:t>
            </a:r>
            <a:r>
              <a:rPr lang="en-GB" b="0" i="0" dirty="0"/>
              <a:t> </a:t>
            </a:r>
            <a:r>
              <a:rPr lang="en-GB" b="0" i="0" dirty="0" err="1"/>
              <a:t>Hause</a:t>
            </a:r>
            <a:r>
              <a:rPr lang="en-GB" b="0" i="0" dirty="0"/>
              <a:t> [n/a] </a:t>
            </a:r>
            <a:r>
              <a:rPr lang="en-GB" b="0" i="0" dirty="0" err="1"/>
              <a:t>türkisch</a:t>
            </a:r>
            <a:r>
              <a:rPr lang="en-GB" b="0" i="0" dirty="0"/>
              <a:t> (H) [1531] </a:t>
            </a:r>
            <a:br>
              <a:rPr lang="en-GB" b="0" i="0" dirty="0"/>
            </a:br>
            <a:r>
              <a:rPr lang="en-GB" b="1" i="0" dirty="0"/>
              <a:t>Revisited function words</a:t>
            </a:r>
            <a:r>
              <a:rPr lang="en-GB" b="0" i="0" dirty="0"/>
              <a:t>: sein, bin, </a:t>
            </a:r>
            <a:r>
              <a:rPr lang="en-GB" b="0" i="0" dirty="0" err="1"/>
              <a:t>bist</a:t>
            </a:r>
            <a:r>
              <a:rPr lang="en-GB" b="0" i="0" dirty="0"/>
              <a:t>, </a:t>
            </a:r>
            <a:r>
              <a:rPr lang="en-GB" b="0" i="0" dirty="0" err="1"/>
              <a:t>ist</a:t>
            </a:r>
            <a:r>
              <a:rPr lang="en-GB" b="0" i="0" dirty="0"/>
              <a:t>, </a:t>
            </a:r>
            <a:r>
              <a:rPr lang="en-GB" b="0" i="0" dirty="0" err="1"/>
              <a:t>sind</a:t>
            </a:r>
            <a:r>
              <a:rPr lang="en-GB" b="0" i="0" dirty="0"/>
              <a:t>, </a:t>
            </a:r>
            <a:r>
              <a:rPr lang="en-GB" b="0" i="0" dirty="0" err="1"/>
              <a:t>seid</a:t>
            </a:r>
            <a:r>
              <a:rPr lang="en-GB" b="0" i="0" dirty="0"/>
              <a:t>, ich, du, er, </a:t>
            </a:r>
            <a:r>
              <a:rPr lang="en-GB" b="0" i="0" dirty="0" err="1"/>
              <a:t>sie</a:t>
            </a:r>
            <a:r>
              <a:rPr lang="en-GB" b="0" i="0" dirty="0"/>
              <a:t>, es, </a:t>
            </a:r>
            <a:r>
              <a:rPr lang="en-GB" b="0" i="0" dirty="0" err="1"/>
              <a:t>wir</a:t>
            </a:r>
            <a:r>
              <a:rPr lang="en-GB" b="0" i="0" dirty="0"/>
              <a:t>, </a:t>
            </a:r>
            <a:r>
              <a:rPr lang="en-GB" b="0" i="0" dirty="0" err="1"/>
              <a:t>ihr</a:t>
            </a:r>
            <a:r>
              <a:rPr lang="en-GB" b="0" i="0" dirty="0"/>
              <a:t>, </a:t>
            </a:r>
            <a:r>
              <a:rPr lang="en-GB" b="0" i="0" dirty="0" err="1"/>
              <a:t>sie</a:t>
            </a:r>
            <a:r>
              <a:rPr lang="en-GB" b="0" i="0" dirty="0"/>
              <a:t>, Sie, </a:t>
            </a:r>
            <a:r>
              <a:rPr lang="en-GB" b="0" i="0" dirty="0" err="1"/>
              <a:t>wann</a:t>
            </a:r>
            <a:r>
              <a:rPr lang="en-GB" b="0" i="0" dirty="0"/>
              <a:t>, was, </a:t>
            </a:r>
            <a:r>
              <a:rPr lang="en-GB" b="0" i="0" dirty="0" err="1"/>
              <a:t>wieviele</a:t>
            </a:r>
            <a:r>
              <a:rPr lang="en-GB" b="0" i="0" dirty="0"/>
              <a:t>, </a:t>
            </a:r>
            <a:r>
              <a:rPr lang="en-GB" b="0" i="0" dirty="0" err="1"/>
              <a:t>wer</a:t>
            </a:r>
            <a:r>
              <a:rPr lang="en-GB" b="0" i="0" dirty="0"/>
              <a:t>, wo, </a:t>
            </a:r>
            <a:r>
              <a:rPr lang="en-GB" b="0" i="0" dirty="0" err="1"/>
              <a:t>woher</a:t>
            </a:r>
            <a:r>
              <a:rPr lang="en-GB" b="0" i="0" dirty="0"/>
              <a:t>, </a:t>
            </a:r>
            <a:r>
              <a:rPr lang="en-GB" b="0" i="0" dirty="0" err="1"/>
              <a:t>wohin</a:t>
            </a:r>
            <a:r>
              <a:rPr lang="en-GB" b="0" i="0" dirty="0"/>
              <a:t>, </a:t>
            </a:r>
            <a:r>
              <a:rPr lang="en-GB" b="0" i="0" dirty="0" err="1"/>
              <a:t>aus</a:t>
            </a:r>
            <a:r>
              <a:rPr lang="en-GB" b="0" i="0" dirty="0"/>
              <a:t>, der, die, das, </a:t>
            </a:r>
            <a:r>
              <a:rPr lang="en-GB" b="0" i="0" dirty="0" err="1"/>
              <a:t>seit</a:t>
            </a:r>
            <a:r>
              <a:rPr lang="en-GB" b="0" i="0" dirty="0"/>
              <a:t> (H)</a:t>
            </a:r>
            <a:endParaRPr dirty="0"/>
          </a:p>
          <a:p>
            <a:pPr marL="0" marR="0" lvl="0" indent="0" algn="l" rtl="0">
              <a:lnSpc>
                <a:spcPct val="100000"/>
              </a:lnSpc>
              <a:spcBef>
                <a:spcPts val="0"/>
              </a:spcBef>
              <a:spcAft>
                <a:spcPts val="0"/>
              </a:spcAft>
              <a:buClr>
                <a:schemeClr val="dk1"/>
              </a:buClr>
              <a:buSzPts val="1200"/>
              <a:buFont typeface="Calibri"/>
              <a:buNone/>
            </a:pPr>
            <a:r>
              <a:rPr lang="en-GB" i="1" dirty="0"/>
              <a:t>Source:  </a:t>
            </a:r>
            <a:r>
              <a:rPr lang="en-GB" sz="1200" i="1" dirty="0">
                <a:solidFill>
                  <a:srgbClr val="000000"/>
                </a:solidFill>
                <a:latin typeface="Calibri"/>
                <a:ea typeface="Calibri"/>
                <a:cs typeface="Calibri"/>
                <a:sym typeface="Calibri"/>
              </a:rPr>
              <a:t>Jones, R.L &amp; </a:t>
            </a:r>
            <a:r>
              <a:rPr lang="en-GB" sz="1200" i="1" dirty="0" err="1">
                <a:solidFill>
                  <a:srgbClr val="000000"/>
                </a:solidFill>
                <a:latin typeface="Calibri"/>
                <a:ea typeface="Calibri"/>
                <a:cs typeface="Calibri"/>
                <a:sym typeface="Calibri"/>
              </a:rPr>
              <a:t>Tschirner</a:t>
            </a:r>
            <a:r>
              <a:rPr lang="en-GB" sz="1200" i="1" dirty="0">
                <a:solidFill>
                  <a:srgbClr val="000000"/>
                </a:solidFill>
                <a:latin typeface="Calibri"/>
                <a:ea typeface="Calibri"/>
                <a:cs typeface="Calibri"/>
                <a:sym typeface="Calibri"/>
              </a:rPr>
              <a:t>, E. (2019). A frequency dictionary of German: Core vocabulary for learners. London: Routledge.</a:t>
            </a:r>
            <a:endParaRPr sz="1200" i="1" dirty="0">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The frequency rankings for words that occur in this PowerPoint which have been</a:t>
            </a:r>
            <a:r>
              <a:rPr lang="en-GB" sz="1200" b="0" i="1" u="none" strike="noStrike" dirty="0">
                <a:solidFill>
                  <a:schemeClr val="dk1"/>
                </a:solidFill>
                <a:latin typeface="Calibri"/>
                <a:ea typeface="Calibri"/>
                <a:cs typeface="Calibri"/>
                <a:sym typeface="Calibri"/>
              </a:rPr>
              <a:t> previously</a:t>
            </a:r>
            <a:r>
              <a:rPr lang="en-GB" sz="1200" b="0" i="0" u="none" strike="noStrike" dirty="0">
                <a:solidFill>
                  <a:schemeClr val="dk1"/>
                </a:solidFill>
                <a:latin typeface="Calibri"/>
                <a:ea typeface="Calibri"/>
                <a:cs typeface="Calibri"/>
                <a:sym typeface="Calibri"/>
              </a:rPr>
              <a:t> introduced in NCELP resources are given in the NCELP SOW and in the resources that first introduced and formally re-visited those words. </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For any </a:t>
            </a:r>
            <a:r>
              <a:rPr lang="en-GB" sz="1200" b="0" i="1" u="none" strike="noStrike" dirty="0">
                <a:solidFill>
                  <a:schemeClr val="dk1"/>
                </a:solidFill>
                <a:latin typeface="Calibri"/>
                <a:ea typeface="Calibri"/>
                <a:cs typeface="Calibri"/>
                <a:sym typeface="Calibri"/>
              </a:rPr>
              <a:t>other </a:t>
            </a:r>
            <a:r>
              <a:rPr lang="en-GB" sz="1200" b="0" i="0" u="none" strike="noStrike" dirty="0">
                <a:solidFill>
                  <a:schemeClr val="dk1"/>
                </a:solidFill>
                <a:latin typeface="Calibri"/>
                <a:ea typeface="Calibri"/>
                <a:cs typeface="Calibri"/>
                <a:sym typeface="Calibri"/>
              </a:rPr>
              <a:t>words that occur incidentally in this PowerPoint, frequency rankings will be provided in the notes field wherever possible.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7" name="Google Shape;6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a:t>
            </a:r>
            <a:r>
              <a:rPr lang="en-GB" dirty="0"/>
              <a:t>: 6 minutes</a:t>
            </a:r>
            <a:br>
              <a:rPr lang="en-GB" dirty="0"/>
            </a:br>
            <a:br>
              <a:rPr lang="en-GB" dirty="0"/>
            </a:br>
            <a:r>
              <a:rPr lang="en-GB" b="1" dirty="0"/>
              <a:t>Aim</a:t>
            </a:r>
            <a:r>
              <a:rPr lang="en-GB" dirty="0"/>
              <a:t>: to practise differentiating between the two present tense meanings in English, based on understanding of the German adverbs.</a:t>
            </a:r>
            <a:br>
              <a:rPr lang="en-GB" dirty="0"/>
            </a:br>
            <a:br>
              <a:rPr lang="en-GB" dirty="0"/>
            </a:br>
            <a:r>
              <a:rPr lang="en-GB" b="1" dirty="0"/>
              <a:t>Procedure</a:t>
            </a:r>
            <a:r>
              <a:rPr lang="en-GB" dirty="0"/>
              <a:t>:</a:t>
            </a:r>
            <a:endParaRPr dirty="0"/>
          </a:p>
          <a:p>
            <a:pPr marL="0" lvl="0" indent="0" algn="l" rtl="0">
              <a:spcBef>
                <a:spcPts val="0"/>
              </a:spcBef>
              <a:spcAft>
                <a:spcPts val="0"/>
              </a:spcAft>
              <a:buNone/>
            </a:pPr>
            <a:r>
              <a:rPr lang="en-GB" dirty="0"/>
              <a:t>1. Explain the task. Click on audio button 1 to play recording. Students select the simple present or present continuous question beginning and write this and the remainder of the question in English.</a:t>
            </a:r>
            <a:endParaRPr dirty="0"/>
          </a:p>
          <a:p>
            <a:pPr marL="0" lvl="0" indent="0" algn="l" rtl="0">
              <a:spcBef>
                <a:spcPts val="0"/>
              </a:spcBef>
              <a:spcAft>
                <a:spcPts val="0"/>
              </a:spcAft>
              <a:buNone/>
            </a:pPr>
            <a:r>
              <a:rPr lang="en-GB" dirty="0"/>
              <a:t>2. Click to reveal answer.</a:t>
            </a:r>
            <a:endParaRPr dirty="0"/>
          </a:p>
          <a:p>
            <a:pPr marL="0" lvl="0" indent="0" algn="l" rtl="0">
              <a:spcBef>
                <a:spcPts val="0"/>
              </a:spcBef>
              <a:spcAft>
                <a:spcPts val="0"/>
              </a:spcAft>
              <a:buNone/>
            </a:pPr>
            <a:r>
              <a:rPr lang="en-GB" dirty="0"/>
              <a:t>3. Repeat for items 2-8.</a:t>
            </a:r>
            <a:endParaRPr dirty="0"/>
          </a:p>
          <a:p>
            <a:pPr marL="0" lvl="0" indent="0" algn="l" rtl="0">
              <a:spcBef>
                <a:spcPts val="0"/>
              </a:spcBef>
              <a:spcAft>
                <a:spcPts val="0"/>
              </a:spcAft>
              <a:buNone/>
            </a:pPr>
            <a:r>
              <a:rPr lang="en-GB" dirty="0"/>
              <a:t>4. Correct all answers.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Note: sometimes more than one English translation is possible;  number 1, for example, could also be translated ‘Do you live in Munich at the moment?’. The focus of this task is for learners of German to practise the knowledge that one present tense form works for two present tenses in English. </a:t>
            </a:r>
            <a:endParaRPr dirty="0"/>
          </a:p>
          <a:p>
            <a:pPr marL="0" lvl="0" indent="0" algn="l" rtl="0">
              <a:spcBef>
                <a:spcPts val="0"/>
              </a:spcBef>
              <a:spcAft>
                <a:spcPts val="0"/>
              </a:spcAft>
              <a:buNone/>
            </a:pPr>
            <a:endParaRPr dirty="0"/>
          </a:p>
          <a:p>
            <a:pPr marL="342900" lvl="0" indent="-342900" algn="l" rtl="0">
              <a:spcBef>
                <a:spcPts val="0"/>
              </a:spcBef>
              <a:spcAft>
                <a:spcPts val="0"/>
              </a:spcAft>
              <a:buNone/>
            </a:pPr>
            <a:r>
              <a:rPr lang="en-GB" b="1" dirty="0"/>
              <a:t>Transcript</a:t>
            </a:r>
            <a:r>
              <a:rPr lang="en-GB" dirty="0"/>
              <a:t>:</a:t>
            </a:r>
            <a:endParaRPr dirty="0"/>
          </a:p>
          <a:p>
            <a:pPr marL="342900" lvl="0" indent="-342900" algn="l" rtl="0">
              <a:spcBef>
                <a:spcPts val="0"/>
              </a:spcBef>
              <a:spcAft>
                <a:spcPts val="0"/>
              </a:spcAft>
              <a:buNone/>
            </a:pPr>
            <a:r>
              <a:rPr lang="en-GB" sz="1800" dirty="0">
                <a:latin typeface="Arial"/>
                <a:ea typeface="Arial"/>
                <a:cs typeface="Arial"/>
                <a:sym typeface="Arial"/>
              </a:rPr>
              <a:t>1. </a:t>
            </a:r>
            <a:r>
              <a:rPr lang="en-GB" sz="1800" dirty="0" err="1">
                <a:latin typeface="Arial"/>
                <a:ea typeface="Arial"/>
                <a:cs typeface="Arial"/>
                <a:sym typeface="Arial"/>
              </a:rPr>
              <a:t>Wohnst</a:t>
            </a:r>
            <a:r>
              <a:rPr lang="en-GB" sz="1800" dirty="0">
                <a:latin typeface="Arial"/>
                <a:ea typeface="Arial"/>
                <a:cs typeface="Arial"/>
                <a:sym typeface="Arial"/>
              </a:rPr>
              <a:t> du </a:t>
            </a:r>
            <a:r>
              <a:rPr lang="en-GB" sz="1800" dirty="0" err="1">
                <a:latin typeface="Arial"/>
                <a:ea typeface="Arial"/>
                <a:cs typeface="Arial"/>
                <a:sym typeface="Arial"/>
              </a:rPr>
              <a:t>im</a:t>
            </a:r>
            <a:r>
              <a:rPr lang="en-GB" sz="1800" dirty="0">
                <a:latin typeface="Arial"/>
                <a:ea typeface="Arial"/>
                <a:cs typeface="Arial"/>
                <a:sym typeface="Arial"/>
              </a:rPr>
              <a:t> Moment in München?</a:t>
            </a:r>
            <a:endParaRPr sz="2800" dirty="0">
              <a:latin typeface="Times New Roman"/>
              <a:ea typeface="Times New Roman"/>
              <a:cs typeface="Times New Roman"/>
              <a:sym typeface="Times New Roman"/>
            </a:endParaRPr>
          </a:p>
          <a:p>
            <a:pPr marL="342900" lvl="0" indent="-342900" algn="l" rtl="0">
              <a:spcBef>
                <a:spcPts val="0"/>
              </a:spcBef>
              <a:spcAft>
                <a:spcPts val="0"/>
              </a:spcAft>
              <a:buNone/>
            </a:pPr>
            <a:r>
              <a:rPr lang="en-GB" sz="1800" dirty="0">
                <a:latin typeface="Arial"/>
                <a:ea typeface="Arial"/>
                <a:cs typeface="Arial"/>
                <a:sym typeface="Arial"/>
              </a:rPr>
              <a:t>2. </a:t>
            </a:r>
            <a:r>
              <a:rPr lang="en-GB" sz="1800" dirty="0" err="1">
                <a:latin typeface="Arial"/>
                <a:ea typeface="Arial"/>
                <a:cs typeface="Arial"/>
                <a:sym typeface="Arial"/>
              </a:rPr>
              <a:t>Arbeitest</a:t>
            </a:r>
            <a:r>
              <a:rPr lang="en-GB" sz="1800" dirty="0">
                <a:latin typeface="Arial"/>
                <a:ea typeface="Arial"/>
                <a:cs typeface="Arial"/>
                <a:sym typeface="Arial"/>
              </a:rPr>
              <a:t> du </a:t>
            </a:r>
            <a:r>
              <a:rPr lang="en-GB" sz="1800" dirty="0" err="1">
                <a:latin typeface="Arial"/>
                <a:ea typeface="Arial"/>
                <a:cs typeface="Arial"/>
                <a:sym typeface="Arial"/>
              </a:rPr>
              <a:t>jeden</a:t>
            </a:r>
            <a:r>
              <a:rPr lang="en-GB" sz="1800" dirty="0">
                <a:latin typeface="Arial"/>
                <a:ea typeface="Arial"/>
                <a:cs typeface="Arial"/>
                <a:sym typeface="Arial"/>
              </a:rPr>
              <a:t> Tag </a:t>
            </a:r>
            <a:r>
              <a:rPr lang="en-GB" sz="1800" dirty="0" err="1">
                <a:latin typeface="Arial"/>
                <a:ea typeface="Arial"/>
                <a:cs typeface="Arial"/>
                <a:sym typeface="Arial"/>
              </a:rPr>
              <a:t>im</a:t>
            </a:r>
            <a:r>
              <a:rPr lang="en-GB" sz="1800" dirty="0">
                <a:latin typeface="Arial"/>
                <a:ea typeface="Arial"/>
                <a:cs typeface="Arial"/>
                <a:sym typeface="Arial"/>
              </a:rPr>
              <a:t> Restaurant?</a:t>
            </a:r>
            <a:endParaRPr sz="2800" dirty="0">
              <a:latin typeface="Times New Roman"/>
              <a:ea typeface="Times New Roman"/>
              <a:cs typeface="Times New Roman"/>
              <a:sym typeface="Times New Roman"/>
            </a:endParaRPr>
          </a:p>
          <a:p>
            <a:pPr marL="342900" lvl="0" indent="-342900" algn="l" rtl="0">
              <a:spcBef>
                <a:spcPts val="0"/>
              </a:spcBef>
              <a:spcAft>
                <a:spcPts val="0"/>
              </a:spcAft>
              <a:buNone/>
            </a:pPr>
            <a:r>
              <a:rPr lang="en-GB" sz="1800" dirty="0">
                <a:latin typeface="Arial"/>
                <a:ea typeface="Arial"/>
                <a:cs typeface="Arial"/>
                <a:sym typeface="Arial"/>
              </a:rPr>
              <a:t>3. </a:t>
            </a:r>
            <a:r>
              <a:rPr lang="en-GB" sz="1800" dirty="0" err="1">
                <a:latin typeface="Arial"/>
                <a:ea typeface="Arial"/>
                <a:cs typeface="Arial"/>
                <a:sym typeface="Arial"/>
              </a:rPr>
              <a:t>Redest</a:t>
            </a:r>
            <a:r>
              <a:rPr lang="en-GB" sz="1800" dirty="0">
                <a:latin typeface="Arial"/>
                <a:ea typeface="Arial"/>
                <a:cs typeface="Arial"/>
                <a:sym typeface="Arial"/>
              </a:rPr>
              <a:t> du oft auf Deutsch </a:t>
            </a:r>
            <a:r>
              <a:rPr lang="en-GB" sz="1800" dirty="0" err="1">
                <a:latin typeface="Arial"/>
                <a:ea typeface="Arial"/>
                <a:cs typeface="Arial"/>
                <a:sym typeface="Arial"/>
              </a:rPr>
              <a:t>mit</a:t>
            </a:r>
            <a:r>
              <a:rPr lang="en-GB" sz="1800" dirty="0">
                <a:latin typeface="Arial"/>
                <a:ea typeface="Arial"/>
                <a:cs typeface="Arial"/>
                <a:sym typeface="Arial"/>
              </a:rPr>
              <a:t> den </a:t>
            </a:r>
            <a:r>
              <a:rPr lang="en-GB" sz="1800" dirty="0" err="1">
                <a:latin typeface="Arial"/>
                <a:ea typeface="Arial"/>
                <a:cs typeface="Arial"/>
                <a:sym typeface="Arial"/>
              </a:rPr>
              <a:t>Kunden</a:t>
            </a:r>
            <a:r>
              <a:rPr lang="en-GB" sz="1800" dirty="0">
                <a:latin typeface="Arial"/>
                <a:ea typeface="Arial"/>
                <a:cs typeface="Arial"/>
                <a:sym typeface="Arial"/>
              </a:rPr>
              <a:t>?</a:t>
            </a:r>
            <a:endParaRPr sz="2800" dirty="0">
              <a:latin typeface="Times New Roman"/>
              <a:ea typeface="Times New Roman"/>
              <a:cs typeface="Times New Roman"/>
              <a:sym typeface="Times New Roman"/>
            </a:endParaRPr>
          </a:p>
          <a:p>
            <a:pPr marL="342900" lvl="0" indent="-342900" algn="l" rtl="0">
              <a:spcBef>
                <a:spcPts val="0"/>
              </a:spcBef>
              <a:spcAft>
                <a:spcPts val="0"/>
              </a:spcAft>
              <a:buNone/>
            </a:pPr>
            <a:r>
              <a:rPr lang="en-GB" sz="1800" dirty="0">
                <a:latin typeface="Arial"/>
                <a:ea typeface="Arial"/>
                <a:cs typeface="Arial"/>
                <a:sym typeface="Arial"/>
              </a:rPr>
              <a:t>4. </a:t>
            </a:r>
            <a:r>
              <a:rPr lang="en-GB" sz="1800" dirty="0" err="1">
                <a:latin typeface="Arial"/>
                <a:ea typeface="Arial"/>
                <a:cs typeface="Arial"/>
                <a:sym typeface="Arial"/>
              </a:rPr>
              <a:t>Lernst</a:t>
            </a:r>
            <a:r>
              <a:rPr lang="en-GB" sz="1800" dirty="0">
                <a:latin typeface="Arial"/>
                <a:ea typeface="Arial"/>
                <a:cs typeface="Arial"/>
                <a:sym typeface="Arial"/>
              </a:rPr>
              <a:t> du </a:t>
            </a:r>
            <a:r>
              <a:rPr lang="en-GB" sz="1800" dirty="0" err="1">
                <a:latin typeface="Arial"/>
                <a:ea typeface="Arial"/>
                <a:cs typeface="Arial"/>
                <a:sym typeface="Arial"/>
              </a:rPr>
              <a:t>jetzt</a:t>
            </a:r>
            <a:r>
              <a:rPr lang="en-GB" sz="1800" dirty="0">
                <a:latin typeface="Arial"/>
                <a:ea typeface="Arial"/>
                <a:cs typeface="Arial"/>
                <a:sym typeface="Arial"/>
              </a:rPr>
              <a:t> </a:t>
            </a:r>
            <a:r>
              <a:rPr lang="en-GB" sz="1800" dirty="0" err="1">
                <a:latin typeface="Arial"/>
                <a:ea typeface="Arial"/>
                <a:cs typeface="Arial"/>
                <a:sym typeface="Arial"/>
              </a:rPr>
              <a:t>eine</a:t>
            </a:r>
            <a:r>
              <a:rPr lang="en-GB" sz="1800" dirty="0">
                <a:latin typeface="Arial"/>
                <a:ea typeface="Arial"/>
                <a:cs typeface="Arial"/>
                <a:sym typeface="Arial"/>
              </a:rPr>
              <a:t> </a:t>
            </a:r>
            <a:r>
              <a:rPr lang="en-GB" sz="1800" dirty="0" err="1">
                <a:latin typeface="Arial"/>
                <a:ea typeface="Arial"/>
                <a:cs typeface="Arial"/>
                <a:sym typeface="Arial"/>
              </a:rPr>
              <a:t>andere</a:t>
            </a:r>
            <a:r>
              <a:rPr lang="en-GB" sz="1800" dirty="0">
                <a:latin typeface="Arial"/>
                <a:ea typeface="Arial"/>
                <a:cs typeface="Arial"/>
                <a:sym typeface="Arial"/>
              </a:rPr>
              <a:t> </a:t>
            </a:r>
            <a:r>
              <a:rPr lang="en-GB" sz="1800" dirty="0" err="1">
                <a:latin typeface="Arial"/>
                <a:ea typeface="Arial"/>
                <a:cs typeface="Arial"/>
                <a:sym typeface="Arial"/>
              </a:rPr>
              <a:t>Sprache</a:t>
            </a:r>
            <a:r>
              <a:rPr lang="en-GB" sz="1800" dirty="0">
                <a:latin typeface="Arial"/>
                <a:ea typeface="Arial"/>
                <a:cs typeface="Arial"/>
                <a:sym typeface="Arial"/>
              </a:rPr>
              <a:t>?</a:t>
            </a:r>
            <a:endParaRPr sz="2800" dirty="0">
              <a:latin typeface="Times New Roman"/>
              <a:ea typeface="Times New Roman"/>
              <a:cs typeface="Times New Roman"/>
              <a:sym typeface="Times New Roman"/>
            </a:endParaRPr>
          </a:p>
          <a:p>
            <a:pPr marL="342900" lvl="0" indent="-342900" algn="l" rtl="0">
              <a:spcBef>
                <a:spcPts val="0"/>
              </a:spcBef>
              <a:spcAft>
                <a:spcPts val="0"/>
              </a:spcAft>
              <a:buNone/>
            </a:pPr>
            <a:r>
              <a:rPr lang="en-GB" sz="1800" dirty="0">
                <a:latin typeface="Arial"/>
                <a:ea typeface="Arial"/>
                <a:cs typeface="Arial"/>
                <a:sym typeface="Arial"/>
              </a:rPr>
              <a:t>5. </a:t>
            </a:r>
            <a:r>
              <a:rPr lang="en-GB" sz="1800" dirty="0" err="1">
                <a:latin typeface="Arial"/>
                <a:ea typeface="Arial"/>
                <a:cs typeface="Arial"/>
                <a:sym typeface="Arial"/>
              </a:rPr>
              <a:t>Wirst</a:t>
            </a:r>
            <a:r>
              <a:rPr lang="en-GB" sz="1800" dirty="0">
                <a:latin typeface="Arial"/>
                <a:ea typeface="Arial"/>
                <a:cs typeface="Arial"/>
                <a:sym typeface="Arial"/>
              </a:rPr>
              <a:t> du </a:t>
            </a:r>
            <a:r>
              <a:rPr lang="en-GB" sz="1800" dirty="0" err="1">
                <a:latin typeface="Arial"/>
                <a:ea typeface="Arial"/>
                <a:cs typeface="Arial"/>
                <a:sym typeface="Arial"/>
              </a:rPr>
              <a:t>manchmal</a:t>
            </a:r>
            <a:r>
              <a:rPr lang="en-GB" sz="1800" dirty="0">
                <a:latin typeface="Arial"/>
                <a:ea typeface="Arial"/>
                <a:cs typeface="Arial"/>
                <a:sym typeface="Arial"/>
              </a:rPr>
              <a:t> </a:t>
            </a:r>
            <a:r>
              <a:rPr lang="en-GB" sz="1800" dirty="0" err="1">
                <a:latin typeface="Arial"/>
                <a:ea typeface="Arial"/>
                <a:cs typeface="Arial"/>
                <a:sym typeface="Arial"/>
              </a:rPr>
              <a:t>krank</a:t>
            </a:r>
            <a:r>
              <a:rPr lang="en-GB" sz="1800" dirty="0">
                <a:latin typeface="Arial"/>
                <a:ea typeface="Arial"/>
                <a:cs typeface="Arial"/>
                <a:sym typeface="Arial"/>
              </a:rPr>
              <a:t>?</a:t>
            </a:r>
            <a:endParaRPr sz="2800" dirty="0">
              <a:latin typeface="Times New Roman"/>
              <a:ea typeface="Times New Roman"/>
              <a:cs typeface="Times New Roman"/>
              <a:sym typeface="Times New Roman"/>
            </a:endParaRPr>
          </a:p>
          <a:p>
            <a:pPr marL="342900" lvl="0" indent="-342900" algn="l" rtl="0">
              <a:spcBef>
                <a:spcPts val="0"/>
              </a:spcBef>
              <a:spcAft>
                <a:spcPts val="0"/>
              </a:spcAft>
              <a:buNone/>
            </a:pPr>
            <a:r>
              <a:rPr lang="en-GB" sz="1800" dirty="0">
                <a:latin typeface="Arial"/>
                <a:ea typeface="Arial"/>
                <a:cs typeface="Arial"/>
                <a:sym typeface="Arial"/>
              </a:rPr>
              <a:t>6. </a:t>
            </a:r>
            <a:r>
              <a:rPr lang="en-GB" sz="1800" dirty="0" err="1">
                <a:latin typeface="Arial"/>
                <a:ea typeface="Arial"/>
                <a:cs typeface="Arial"/>
                <a:sym typeface="Arial"/>
              </a:rPr>
              <a:t>Verdienst</a:t>
            </a:r>
            <a:r>
              <a:rPr lang="en-GB" sz="1800" dirty="0">
                <a:latin typeface="Arial"/>
                <a:ea typeface="Arial"/>
                <a:cs typeface="Arial"/>
                <a:sym typeface="Arial"/>
              </a:rPr>
              <a:t> du </a:t>
            </a:r>
            <a:r>
              <a:rPr lang="en-GB" sz="1800" dirty="0" err="1">
                <a:latin typeface="Arial"/>
                <a:ea typeface="Arial"/>
                <a:cs typeface="Arial"/>
                <a:sym typeface="Arial"/>
              </a:rPr>
              <a:t>normalerweise</a:t>
            </a:r>
            <a:r>
              <a:rPr lang="en-GB" sz="1800" dirty="0">
                <a:latin typeface="Arial"/>
                <a:ea typeface="Arial"/>
                <a:cs typeface="Arial"/>
                <a:sym typeface="Arial"/>
              </a:rPr>
              <a:t> Geld?</a:t>
            </a:r>
            <a:endParaRPr sz="2800" dirty="0">
              <a:latin typeface="Times New Roman"/>
              <a:ea typeface="Times New Roman"/>
              <a:cs typeface="Times New Roman"/>
              <a:sym typeface="Times New Roman"/>
            </a:endParaRPr>
          </a:p>
          <a:p>
            <a:pPr marL="342900" lvl="0" indent="-342900" algn="l" rtl="0">
              <a:spcBef>
                <a:spcPts val="0"/>
              </a:spcBef>
              <a:spcAft>
                <a:spcPts val="0"/>
              </a:spcAft>
              <a:buNone/>
            </a:pPr>
            <a:r>
              <a:rPr lang="en-GB" sz="1800" dirty="0">
                <a:latin typeface="Arial"/>
                <a:ea typeface="Arial"/>
                <a:cs typeface="Arial"/>
                <a:sym typeface="Arial"/>
              </a:rPr>
              <a:t>7. </a:t>
            </a:r>
            <a:r>
              <a:rPr lang="de-DE" sz="1200" b="0" i="0" u="none" strike="noStrike" cap="none" dirty="0">
                <a:solidFill>
                  <a:schemeClr val="dk1"/>
                </a:solidFill>
                <a:effectLst/>
                <a:latin typeface="Calibri"/>
                <a:ea typeface="Calibri"/>
                <a:cs typeface="Calibri"/>
                <a:sym typeface="Calibri"/>
              </a:rPr>
              <a:t>Singst du jetzt(?) ‘Zum Geburtstag viel Glück?’</a:t>
            </a:r>
            <a:r>
              <a:rPr lang="en-GB" sz="1800" dirty="0">
                <a:effectLst/>
              </a:rPr>
              <a:t> </a:t>
            </a:r>
          </a:p>
          <a:p>
            <a:pPr marL="342900" lvl="0" indent="-342900" algn="l" rtl="0">
              <a:spcBef>
                <a:spcPts val="0"/>
              </a:spcBef>
              <a:spcAft>
                <a:spcPts val="0"/>
              </a:spcAft>
              <a:buNone/>
            </a:pPr>
            <a:r>
              <a:rPr lang="en-GB" sz="1800" dirty="0">
                <a:latin typeface="Arial"/>
                <a:ea typeface="Arial"/>
                <a:cs typeface="Arial"/>
                <a:sym typeface="Arial"/>
              </a:rPr>
              <a:t>8. </a:t>
            </a:r>
            <a:r>
              <a:rPr lang="en-GB" sz="1800" dirty="0" err="1">
                <a:latin typeface="Arial"/>
                <a:ea typeface="Arial"/>
                <a:cs typeface="Arial"/>
                <a:sym typeface="Arial"/>
              </a:rPr>
              <a:t>Hilfst</a:t>
            </a:r>
            <a:r>
              <a:rPr lang="en-GB" sz="1800" dirty="0">
                <a:latin typeface="Arial"/>
                <a:ea typeface="Arial"/>
                <a:cs typeface="Arial"/>
                <a:sym typeface="Arial"/>
              </a:rPr>
              <a:t> du </a:t>
            </a:r>
            <a:r>
              <a:rPr lang="en-GB" sz="1800" dirty="0" err="1">
                <a:latin typeface="Arial"/>
                <a:ea typeface="Arial"/>
                <a:cs typeface="Arial"/>
                <a:sym typeface="Arial"/>
              </a:rPr>
              <a:t>heute</a:t>
            </a:r>
            <a:r>
              <a:rPr lang="en-GB" sz="1800" dirty="0">
                <a:latin typeface="Arial"/>
                <a:ea typeface="Arial"/>
                <a:cs typeface="Arial"/>
                <a:sym typeface="Arial"/>
              </a:rPr>
              <a:t> in der </a:t>
            </a:r>
            <a:r>
              <a:rPr lang="en-GB" sz="1800" dirty="0" err="1">
                <a:latin typeface="Arial"/>
                <a:ea typeface="Arial"/>
                <a:cs typeface="Arial"/>
                <a:sym typeface="Arial"/>
              </a:rPr>
              <a:t>Küche</a:t>
            </a:r>
            <a:r>
              <a:rPr lang="en-GB" sz="1800" dirty="0">
                <a:latin typeface="Arial"/>
                <a:ea typeface="Arial"/>
                <a:cs typeface="Arial"/>
                <a:sym typeface="Arial"/>
              </a:rPr>
              <a:t>?</a:t>
            </a:r>
            <a:endParaRPr sz="28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94" name="Google Shape;29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10 minutes </a:t>
            </a:r>
            <a:r>
              <a:rPr lang="en-GB" b="0" dirty="0"/>
              <a:t>(including checking, three slides)</a:t>
            </a:r>
            <a:br>
              <a:rPr lang="en-GB" dirty="0"/>
            </a:br>
            <a:br>
              <a:rPr lang="en-GB" b="1" dirty="0"/>
            </a:br>
            <a:r>
              <a:rPr lang="en-GB" b="1" dirty="0"/>
              <a:t>Aim: </a:t>
            </a:r>
            <a:r>
              <a:rPr lang="en-GB" b="0" dirty="0"/>
              <a:t>to practise written production of closed questions in the present tense, recognising that one German tense translates both English versions.</a:t>
            </a:r>
            <a:br>
              <a:rPr lang="en-GB" b="0" dirty="0"/>
            </a:br>
            <a:br>
              <a:rPr lang="en-GB" dirty="0"/>
            </a:br>
            <a:r>
              <a:rPr lang="en-GB" b="1" dirty="0"/>
              <a:t>Procedure:</a:t>
            </a:r>
            <a:br>
              <a:rPr lang="en-GB" dirty="0"/>
            </a:br>
            <a:r>
              <a:rPr lang="en-GB" dirty="0"/>
              <a:t>1. Student A translates the questions on the left, Student B the questions on the right.</a:t>
            </a:r>
            <a:endParaRPr dirty="0"/>
          </a:p>
          <a:p>
            <a:pPr marL="0" lvl="0" indent="0" algn="l" rtl="0">
              <a:spcBef>
                <a:spcPts val="0"/>
              </a:spcBef>
              <a:spcAft>
                <a:spcPts val="0"/>
              </a:spcAft>
              <a:buNone/>
            </a:pPr>
            <a:r>
              <a:rPr lang="en-GB" dirty="0"/>
              <a:t>2. Time permitting, students can be asked to write two additional questions.</a:t>
            </a:r>
            <a:endParaRPr dirty="0"/>
          </a:p>
          <a:p>
            <a:pPr marL="0" lvl="0" indent="0" algn="l" rtl="0">
              <a:spcBef>
                <a:spcPts val="0"/>
              </a:spcBef>
              <a:spcAft>
                <a:spcPts val="0"/>
              </a:spcAft>
              <a:buNone/>
            </a:pPr>
            <a:r>
              <a:rPr lang="en-GB" dirty="0"/>
              <a:t>3. Tell students that they will have an opportunity to check their questions, before they use them to interview their partner.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i="1" dirty="0"/>
              <a:t>Note</a:t>
            </a:r>
            <a:r>
              <a:rPr lang="en-GB" dirty="0"/>
              <a:t>: Teachers may need to offer students additional support with the task, as appropriate to the needs of the class or individuals within it.</a:t>
            </a:r>
            <a:endParaRPr dirty="0"/>
          </a:p>
          <a:p>
            <a:pPr marL="0" lvl="0" indent="0" algn="l" rtl="0">
              <a:spcBef>
                <a:spcPts val="0"/>
              </a:spcBef>
              <a:spcAft>
                <a:spcPts val="0"/>
              </a:spcAft>
              <a:buNone/>
            </a:pPr>
            <a:br>
              <a:rPr lang="en-GB" dirty="0"/>
            </a:br>
            <a:endParaRPr dirty="0"/>
          </a:p>
          <a:p>
            <a:pPr marL="0" lvl="0" indent="0" algn="l" rtl="0">
              <a:spcBef>
                <a:spcPts val="0"/>
              </a:spcBef>
              <a:spcAft>
                <a:spcPts val="0"/>
              </a:spcAft>
              <a:buNone/>
            </a:pPr>
            <a:endParaRPr dirty="0"/>
          </a:p>
        </p:txBody>
      </p:sp>
      <p:sp>
        <p:nvSpPr>
          <p:cNvPr id="327" name="Google Shape;3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Procedure:</a:t>
            </a:r>
            <a:br>
              <a:rPr lang="en-GB" dirty="0"/>
            </a:br>
            <a:r>
              <a:rPr lang="en-GB" dirty="0"/>
              <a:t>1. Person B turns away from the board.  (S/he could pair up to compare answers with another B student for one minute, whilst Person As check their answers).</a:t>
            </a:r>
            <a:endParaRPr dirty="0"/>
          </a:p>
          <a:p>
            <a:pPr marL="0" lvl="0" indent="0" algn="l" rtl="0">
              <a:spcBef>
                <a:spcPts val="0"/>
              </a:spcBef>
              <a:spcAft>
                <a:spcPts val="0"/>
              </a:spcAft>
              <a:buNone/>
            </a:pPr>
            <a:r>
              <a:rPr lang="en-GB" dirty="0"/>
              <a:t>2. Click to animate answers.</a:t>
            </a:r>
            <a:br>
              <a:rPr lang="en-GB" dirty="0"/>
            </a:br>
            <a:r>
              <a:rPr lang="en-GB" dirty="0"/>
              <a:t>3. Person A has one minute to check and correct answers.</a:t>
            </a:r>
            <a:br>
              <a:rPr lang="en-GB" dirty="0"/>
            </a:br>
            <a:r>
              <a:rPr lang="en-GB" dirty="0"/>
              <a:t>4. Draw students’ attention to another cognate verb, ‘</a:t>
            </a:r>
            <a:r>
              <a:rPr lang="en-GB" dirty="0" err="1"/>
              <a:t>checken</a:t>
            </a:r>
            <a:r>
              <a:rPr lang="en-GB" dirty="0"/>
              <a:t>’, clicking to reveal the information box. Whilst these cognate verbs are an interesting feature of the German language (and its versatility), it might be worth mentioning that </a:t>
            </a:r>
            <a:r>
              <a:rPr lang="en-GB" i="1" dirty="0" err="1"/>
              <a:t>checken</a:t>
            </a:r>
            <a:r>
              <a:rPr lang="en-GB" dirty="0"/>
              <a:t> falls outside the 5000 most frequent whilst </a:t>
            </a:r>
            <a:r>
              <a:rPr lang="en-GB" i="1" dirty="0" err="1"/>
              <a:t>überprüfen</a:t>
            </a:r>
            <a:r>
              <a:rPr lang="en-GB" dirty="0"/>
              <a:t> is within the most frequently used 2000 German words, making it a much more useful word to learn.</a:t>
            </a:r>
            <a:endParaRPr dirty="0"/>
          </a:p>
          <a:p>
            <a:pPr marL="0" marR="0" lvl="0" indent="0" algn="l" rtl="0">
              <a:lnSpc>
                <a:spcPct val="100000"/>
              </a:lnSpc>
              <a:spcBef>
                <a:spcPts val="0"/>
              </a:spcBef>
              <a:spcAft>
                <a:spcPts val="0"/>
              </a:spcAft>
              <a:buClr>
                <a:schemeClr val="dk1"/>
              </a:buClr>
              <a:buSzPts val="1200"/>
              <a:buFont typeface="Calibri"/>
              <a:buNone/>
            </a:pPr>
            <a:br>
              <a:rPr lang="en-GB" dirty="0"/>
            </a:br>
            <a:r>
              <a:rPr lang="en-GB" b="1" dirty="0"/>
              <a:t>Word frequency (1 is the most frequent word in German): </a:t>
            </a:r>
            <a:br>
              <a:rPr lang="en-GB" dirty="0"/>
            </a:br>
            <a:r>
              <a:rPr lang="en-GB" dirty="0" err="1"/>
              <a:t>überprüfen</a:t>
            </a:r>
            <a:r>
              <a:rPr lang="en-GB" dirty="0"/>
              <a:t> [1616] </a:t>
            </a:r>
            <a:r>
              <a:rPr lang="en-GB" dirty="0" err="1"/>
              <a:t>checken</a:t>
            </a:r>
            <a:r>
              <a:rPr lang="en-GB" dirty="0"/>
              <a:t> [&gt;5009]</a:t>
            </a:r>
            <a:br>
              <a:rPr lang="en-GB" dirty="0"/>
            </a:br>
            <a:r>
              <a:rPr lang="en-GB" i="1" dirty="0"/>
              <a:t>Source:  Jones, R.L. &amp; </a:t>
            </a:r>
            <a:r>
              <a:rPr lang="en-GB" i="1" dirty="0" err="1"/>
              <a:t>Tschirner</a:t>
            </a:r>
            <a:r>
              <a:rPr lang="en-GB" i="1" dirty="0"/>
              <a:t>, E. (2019). A frequency dictionary of German: core vocabulary for learners. Routledge</a:t>
            </a:r>
            <a:endParaRPr dirty="0"/>
          </a:p>
          <a:p>
            <a:pPr marL="0" lvl="0" indent="0" algn="l" rtl="0">
              <a:spcBef>
                <a:spcPts val="0"/>
              </a:spcBef>
              <a:spcAft>
                <a:spcPts val="0"/>
              </a:spcAft>
              <a:buNone/>
            </a:pPr>
            <a:endParaRPr dirty="0"/>
          </a:p>
        </p:txBody>
      </p:sp>
      <p:sp>
        <p:nvSpPr>
          <p:cNvPr id="350" name="Google Shape;3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Procedure:</a:t>
            </a:r>
            <a:br>
              <a:rPr lang="en-GB"/>
            </a:br>
            <a:r>
              <a:rPr lang="en-GB"/>
              <a:t>1. Person A turns away from the board.  </a:t>
            </a:r>
            <a:endParaRPr/>
          </a:p>
          <a:p>
            <a:pPr marL="0" lvl="0" indent="0" algn="l" rtl="0">
              <a:spcBef>
                <a:spcPts val="0"/>
              </a:spcBef>
              <a:spcAft>
                <a:spcPts val="0"/>
              </a:spcAft>
              <a:buNone/>
            </a:pPr>
            <a:r>
              <a:rPr lang="en-GB"/>
              <a:t>2. Click to animate answers.</a:t>
            </a:r>
            <a:br>
              <a:rPr lang="en-GB"/>
            </a:br>
            <a:r>
              <a:rPr lang="en-GB"/>
              <a:t>3. Person B has one minute to check and correct answers.</a:t>
            </a:r>
            <a:br>
              <a:rPr lang="en-GB"/>
            </a:br>
            <a:r>
              <a:rPr lang="en-GB"/>
              <a:t>4. Draw students’ attention to another cognate verb, ‘checken’, clicking to reveal the information box. Whilst these cognate verbs are an interesting feature of the German language (and its versatility), it might be worth mentioning that </a:t>
            </a:r>
            <a:r>
              <a:rPr lang="en-GB" i="1"/>
              <a:t>checken</a:t>
            </a:r>
            <a:r>
              <a:rPr lang="en-GB"/>
              <a:t> falls outside the 5000 most frequent whilst </a:t>
            </a:r>
            <a:r>
              <a:rPr lang="en-GB" i="1"/>
              <a:t>überprüfen</a:t>
            </a:r>
            <a:r>
              <a:rPr lang="en-GB"/>
              <a:t> is within the most frequently used 2000 German words, making it a much more useful word to learn.</a:t>
            </a:r>
            <a:endParaRPr/>
          </a:p>
          <a:p>
            <a:pPr marL="0" marR="0" lvl="0" indent="0" algn="l" rtl="0">
              <a:lnSpc>
                <a:spcPct val="100000"/>
              </a:lnSpc>
              <a:spcBef>
                <a:spcPts val="0"/>
              </a:spcBef>
              <a:spcAft>
                <a:spcPts val="0"/>
              </a:spcAft>
              <a:buClr>
                <a:schemeClr val="dk1"/>
              </a:buClr>
              <a:buSzPts val="1200"/>
              <a:buFont typeface="Calibri"/>
              <a:buNone/>
            </a:pPr>
            <a:br>
              <a:rPr lang="en-GB"/>
            </a:br>
            <a:r>
              <a:rPr lang="en-GB" b="1"/>
              <a:t>Word frequency (1 is the most frequent word in German): </a:t>
            </a:r>
            <a:br>
              <a:rPr lang="en-GB"/>
            </a:br>
            <a:r>
              <a:rPr lang="en-GB"/>
              <a:t>überprüfen [1616] checken [&gt;5009]</a:t>
            </a:r>
            <a:br>
              <a:rPr lang="en-GB"/>
            </a:br>
            <a:r>
              <a:rPr lang="en-GB" i="1"/>
              <a:t>Source:  Jones, R.L. &amp; Tschirner, E. (2019). A frequency dictionary of German: core vocabulary for learners. Routledge</a:t>
            </a:r>
            <a:endParaRPr/>
          </a:p>
          <a:p>
            <a:pPr marL="0" lvl="0" indent="0" algn="l" rtl="0">
              <a:spcBef>
                <a:spcPts val="0"/>
              </a:spcBef>
              <a:spcAft>
                <a:spcPts val="0"/>
              </a:spcAft>
              <a:buNone/>
            </a:pPr>
            <a:endParaRPr/>
          </a:p>
        </p:txBody>
      </p:sp>
      <p:sp>
        <p:nvSpPr>
          <p:cNvPr id="375" name="Google Shape;3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8 minutes (three slides)</a:t>
            </a:r>
            <a:br>
              <a:rPr lang="en-GB" dirty="0"/>
            </a:br>
            <a:br>
              <a:rPr lang="en-GB" b="1" dirty="0"/>
            </a:br>
            <a:r>
              <a:rPr lang="en-GB" b="1" dirty="0"/>
              <a:t>Aim: </a:t>
            </a:r>
            <a:r>
              <a:rPr lang="en-GB" b="0" dirty="0"/>
              <a:t>to model the speaking/listening activity.</a:t>
            </a:r>
            <a:br>
              <a:rPr lang="en-GB" b="0" dirty="0"/>
            </a:br>
            <a:br>
              <a:rPr lang="en-GB" dirty="0"/>
            </a:br>
            <a:r>
              <a:rPr lang="en-GB" b="1" dirty="0"/>
              <a:t>Procedure:</a:t>
            </a:r>
            <a:br>
              <a:rPr lang="en-GB" dirty="0"/>
            </a:br>
            <a:r>
              <a:rPr lang="en-GB" dirty="0"/>
              <a:t>Click through the animations carefully to show the steps for the activity.</a:t>
            </a:r>
            <a:endParaRPr dirty="0"/>
          </a:p>
          <a:p>
            <a:pPr marL="0" lvl="0" indent="0" algn="l" rtl="0">
              <a:spcBef>
                <a:spcPts val="0"/>
              </a:spcBef>
              <a:spcAft>
                <a:spcPts val="0"/>
              </a:spcAft>
              <a:buNone/>
            </a:pPr>
            <a:endParaRPr dirty="0"/>
          </a:p>
        </p:txBody>
      </p:sp>
      <p:sp>
        <p:nvSpPr>
          <p:cNvPr id="400" name="Google Shape;40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Aim: </a:t>
            </a:r>
            <a:r>
              <a:rPr lang="en-GB" b="0" dirty="0"/>
              <a:t>to practise spoken production of prepared questions, without reference to notes, but with English translations as support.</a:t>
            </a:r>
            <a:br>
              <a:rPr lang="en-GB" b="0" dirty="0"/>
            </a:br>
            <a:br>
              <a:rPr lang="en-GB" b="0" dirty="0"/>
            </a:br>
            <a:r>
              <a:rPr lang="en-GB" b="1" dirty="0"/>
              <a:t>Procedure:</a:t>
            </a:r>
            <a:br>
              <a:rPr lang="en-GB" dirty="0"/>
            </a:br>
            <a:r>
              <a:rPr lang="en-GB" dirty="0"/>
              <a:t>1. Partner B copies his/her six sets of response prompts down and turns away from the board.</a:t>
            </a:r>
            <a:endParaRPr dirty="0"/>
          </a:p>
          <a:p>
            <a:pPr marL="0" lvl="0" indent="0" algn="l" rtl="0">
              <a:spcBef>
                <a:spcPts val="0"/>
              </a:spcBef>
              <a:spcAft>
                <a:spcPts val="0"/>
              </a:spcAft>
              <a:buNone/>
            </a:pPr>
            <a:r>
              <a:rPr lang="en-GB" dirty="0"/>
              <a:t>2. Click for these to disappear and the English question prompts to appear.</a:t>
            </a:r>
            <a:endParaRPr dirty="0"/>
          </a:p>
          <a:p>
            <a:pPr marL="0" lvl="0" indent="0" algn="l" rtl="0">
              <a:spcBef>
                <a:spcPts val="0"/>
              </a:spcBef>
              <a:spcAft>
                <a:spcPts val="0"/>
              </a:spcAft>
              <a:buNone/>
            </a:pPr>
            <a:r>
              <a:rPr lang="en-GB" dirty="0"/>
              <a:t>3. Partner A asks questions in reverse order 6 – 1. This is to ensure that Partner B has to listen and understand, rather than remember what s/he has seen.</a:t>
            </a:r>
            <a:endParaRPr dirty="0"/>
          </a:p>
          <a:p>
            <a:pPr marL="0" lvl="0" indent="0" algn="l" rtl="0">
              <a:spcBef>
                <a:spcPts val="0"/>
              </a:spcBef>
              <a:spcAft>
                <a:spcPts val="0"/>
              </a:spcAft>
              <a:buNone/>
            </a:pPr>
            <a:r>
              <a:rPr lang="en-GB" dirty="0"/>
              <a:t>4. Partner B responds, giving full sentence replies with one of the two adverbs.  </a:t>
            </a:r>
            <a:endParaRPr dirty="0"/>
          </a:p>
          <a:p>
            <a:pPr marL="0" lvl="0" indent="0" algn="l" rtl="0">
              <a:spcBef>
                <a:spcPts val="0"/>
              </a:spcBef>
              <a:spcAft>
                <a:spcPts val="0"/>
              </a:spcAft>
              <a:buNone/>
            </a:pPr>
            <a:r>
              <a:rPr lang="en-GB" dirty="0"/>
              <a:t>5. Partner A notes responses in English, paying attention to which use of English (simple present or present continuous) is required.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Note</a:t>
            </a:r>
            <a:r>
              <a:rPr lang="en-GB" dirty="0"/>
              <a:t>: the task has been prepared in this way to avoid printing, and handing out copies. If preferred, teachers could print and distribute the handout provided.</a:t>
            </a:r>
            <a:br>
              <a:rPr lang="en-GB" dirty="0"/>
            </a:br>
            <a:endParaRPr dirty="0"/>
          </a:p>
          <a:p>
            <a:pPr marL="0" lvl="0" indent="0" algn="l" rtl="0">
              <a:spcBef>
                <a:spcPts val="0"/>
              </a:spcBef>
              <a:spcAft>
                <a:spcPts val="0"/>
              </a:spcAft>
              <a:buNone/>
            </a:pPr>
            <a:endParaRPr dirty="0"/>
          </a:p>
        </p:txBody>
      </p:sp>
      <p:sp>
        <p:nvSpPr>
          <p:cNvPr id="421" name="Google Shape;4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Procedure:</a:t>
            </a:r>
            <a:br>
              <a:rPr lang="en-GB"/>
            </a:br>
            <a:r>
              <a:rPr lang="en-GB"/>
              <a:t>1. Partner A copies his/her six sets of response prompts down and turns away from the board.</a:t>
            </a:r>
            <a:endParaRPr/>
          </a:p>
          <a:p>
            <a:pPr marL="0" lvl="0" indent="0" algn="l" rtl="0">
              <a:spcBef>
                <a:spcPts val="0"/>
              </a:spcBef>
              <a:spcAft>
                <a:spcPts val="0"/>
              </a:spcAft>
              <a:buNone/>
            </a:pPr>
            <a:r>
              <a:rPr lang="en-GB"/>
              <a:t>2. Click for these to disappear and the English question prompts to appear.</a:t>
            </a:r>
            <a:endParaRPr/>
          </a:p>
          <a:p>
            <a:pPr marL="0" lvl="0" indent="0" algn="l" rtl="0">
              <a:spcBef>
                <a:spcPts val="0"/>
              </a:spcBef>
              <a:spcAft>
                <a:spcPts val="0"/>
              </a:spcAft>
              <a:buNone/>
            </a:pPr>
            <a:r>
              <a:rPr lang="en-GB"/>
              <a:t>3. Partner B asks questions in reverse order 6 – 1.</a:t>
            </a:r>
            <a:endParaRPr/>
          </a:p>
          <a:p>
            <a:pPr marL="0" lvl="0" indent="0" algn="l" rtl="0">
              <a:spcBef>
                <a:spcPts val="0"/>
              </a:spcBef>
              <a:spcAft>
                <a:spcPts val="0"/>
              </a:spcAft>
              <a:buNone/>
            </a:pPr>
            <a:r>
              <a:rPr lang="en-GB"/>
              <a:t>4. Partner A responds, giving full sentence replies with one of the two adverbs.  </a:t>
            </a:r>
            <a:endParaRPr/>
          </a:p>
          <a:p>
            <a:pPr marL="0" lvl="0" indent="0" algn="l" rtl="0">
              <a:spcBef>
                <a:spcPts val="0"/>
              </a:spcBef>
              <a:spcAft>
                <a:spcPts val="0"/>
              </a:spcAft>
              <a:buNone/>
            </a:pPr>
            <a:r>
              <a:rPr lang="en-GB"/>
              <a:t>5. Partner B notes responses in English, paying attention to which use of English (simple present or present continuous) is required.</a:t>
            </a:r>
            <a:endParaRPr/>
          </a:p>
          <a:p>
            <a:pPr marL="0" lvl="0" indent="0" algn="l" rtl="0">
              <a:spcBef>
                <a:spcPts val="0"/>
              </a:spcBef>
              <a:spcAft>
                <a:spcPts val="0"/>
              </a:spcAft>
              <a:buNone/>
            </a:pPr>
            <a:endParaRPr/>
          </a:p>
          <a:p>
            <a:pPr marL="0" lvl="0" indent="0" algn="l" rtl="0">
              <a:spcBef>
                <a:spcPts val="0"/>
              </a:spcBef>
              <a:spcAft>
                <a:spcPts val="0"/>
              </a:spcAft>
              <a:buNone/>
            </a:pPr>
            <a:br>
              <a:rPr lang="en-GB"/>
            </a:br>
            <a:endParaRPr/>
          </a:p>
          <a:p>
            <a:pPr marL="0" lvl="0" indent="0" algn="l" rtl="0">
              <a:spcBef>
                <a:spcPts val="0"/>
              </a:spcBef>
              <a:spcAft>
                <a:spcPts val="0"/>
              </a:spcAft>
              <a:buNone/>
            </a:pPr>
            <a:endParaRPr/>
          </a:p>
        </p:txBody>
      </p:sp>
      <p:sp>
        <p:nvSpPr>
          <p:cNvPr id="444" name="Google Shape;44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2 minutes</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Aim: </a:t>
            </a:r>
            <a:r>
              <a:rPr lang="en-GB" b="0" dirty="0"/>
              <a:t>to prompt students to consider the themes raised in the lesson.</a:t>
            </a:r>
            <a:br>
              <a:rPr lang="en-GB" b="0" dirty="0"/>
            </a:br>
            <a:br>
              <a:rPr lang="en-GB" b="0" dirty="0"/>
            </a:br>
            <a:r>
              <a:rPr lang="en-GB" b="1" dirty="0"/>
              <a:t>Procedure:</a:t>
            </a:r>
            <a:br>
              <a:rPr lang="en-GB" dirty="0"/>
            </a:br>
            <a:r>
              <a:rPr lang="en-GB" dirty="0"/>
              <a:t>Students read the speech bubbles and react to them – many will be able to do this in straightforward German (e.g., Ich </a:t>
            </a:r>
            <a:r>
              <a:rPr lang="en-GB" dirty="0" err="1"/>
              <a:t>denke</a:t>
            </a:r>
            <a:r>
              <a:rPr lang="en-GB" dirty="0"/>
              <a:t>, das </a:t>
            </a:r>
            <a:r>
              <a:rPr lang="en-GB" dirty="0" err="1"/>
              <a:t>ist</a:t>
            </a:r>
            <a:r>
              <a:rPr lang="en-GB" dirty="0"/>
              <a:t> </a:t>
            </a:r>
            <a:r>
              <a:rPr lang="en-GB" dirty="0" err="1"/>
              <a:t>richtig</a:t>
            </a:r>
            <a:r>
              <a:rPr lang="en-GB"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GB" sz="1200" dirty="0">
                <a:latin typeface="Calibri"/>
                <a:ea typeface="Calibri"/>
                <a:cs typeface="Calibri"/>
                <a:sym typeface="Calibri"/>
              </a:rPr>
              <a:t>The topics raised in this week’s theme of </a:t>
            </a:r>
            <a:r>
              <a:rPr lang="en-GB" sz="1200" i="1" dirty="0">
                <a:latin typeface="Calibri"/>
                <a:ea typeface="Calibri"/>
                <a:cs typeface="Calibri"/>
                <a:sym typeface="Calibri"/>
              </a:rPr>
              <a:t>identity – who we are and what we do</a:t>
            </a:r>
            <a:r>
              <a:rPr lang="en-GB" sz="1200" dirty="0">
                <a:latin typeface="Calibri"/>
                <a:ea typeface="Calibri"/>
                <a:cs typeface="Calibri"/>
                <a:sym typeface="Calibri"/>
              </a:rPr>
              <a:t> - may give rise to many areas of discussion.  Teachers may want to use the speech bubbles as a starting point  for whole-class debate or as an opportunity for pairs of students to read aloud each bubble, translate it and talk further on each point, either in German or in English.  These questions lead naturally into the next lesson’s theme of </a:t>
            </a:r>
            <a:r>
              <a:rPr lang="en-GB" sz="1200" i="1" dirty="0">
                <a:latin typeface="Calibri"/>
                <a:ea typeface="Calibri"/>
                <a:cs typeface="Calibri"/>
                <a:sym typeface="Calibri"/>
              </a:rPr>
              <a:t>Identity and Gender. </a:t>
            </a: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GB" b="1" dirty="0"/>
              <a:t>Unknown vocabulary and cognates</a:t>
            </a:r>
            <a:r>
              <a:rPr lang="en-GB" dirty="0"/>
              <a:t>:</a:t>
            </a:r>
            <a:endParaRPr dirty="0"/>
          </a:p>
          <a:p>
            <a:pPr marL="0" lvl="0" indent="0" algn="l" rtl="0">
              <a:spcBef>
                <a:spcPts val="0"/>
              </a:spcBef>
              <a:spcAft>
                <a:spcPts val="0"/>
              </a:spcAft>
              <a:buNone/>
            </a:pPr>
            <a:r>
              <a:rPr lang="en-GB" dirty="0" err="1"/>
              <a:t>Staatsbürgerschaft</a:t>
            </a:r>
            <a:r>
              <a:rPr lang="en-GB" dirty="0"/>
              <a:t> [n/a] </a:t>
            </a:r>
            <a:r>
              <a:rPr lang="en-GB" dirty="0" err="1"/>
              <a:t>Sendung</a:t>
            </a:r>
            <a:r>
              <a:rPr lang="en-GB" dirty="0"/>
              <a:t> [2360] </a:t>
            </a:r>
            <a:br>
              <a:rPr lang="en-GB" dirty="0"/>
            </a:br>
            <a:r>
              <a:rPr lang="en-GB" b="1" dirty="0"/>
              <a:t>Note</a:t>
            </a:r>
            <a:r>
              <a:rPr lang="en-GB" dirty="0"/>
              <a:t>: </a:t>
            </a:r>
            <a:r>
              <a:rPr lang="en-GB" dirty="0" err="1"/>
              <a:t>künstlich</a:t>
            </a:r>
            <a:r>
              <a:rPr lang="en-GB" dirty="0"/>
              <a:t> was taught in Y9 but is glossed here as it may be difficult to retrieve the meaning in this short task.</a:t>
            </a:r>
            <a:br>
              <a:rPr lang="en-GB" dirty="0"/>
            </a:br>
            <a:r>
              <a:rPr lang="en-GB" i="1" dirty="0"/>
              <a:t>Source:  </a:t>
            </a:r>
            <a:r>
              <a:rPr lang="en-GB" sz="1200" i="1" dirty="0">
                <a:solidFill>
                  <a:srgbClr val="000000"/>
                </a:solidFill>
                <a:latin typeface="Calibri"/>
                <a:ea typeface="Calibri"/>
                <a:cs typeface="Calibri"/>
                <a:sym typeface="Calibri"/>
              </a:rPr>
              <a:t>Jones, R.L &amp; </a:t>
            </a:r>
            <a:r>
              <a:rPr lang="en-GB" sz="1200" i="1" dirty="0" err="1">
                <a:solidFill>
                  <a:srgbClr val="000000"/>
                </a:solidFill>
                <a:latin typeface="Calibri"/>
                <a:ea typeface="Calibri"/>
                <a:cs typeface="Calibri"/>
                <a:sym typeface="Calibri"/>
              </a:rPr>
              <a:t>Tschirner</a:t>
            </a:r>
            <a:r>
              <a:rPr lang="en-GB" sz="1200" i="1" dirty="0">
                <a:solidFill>
                  <a:srgbClr val="000000"/>
                </a:solidFill>
                <a:latin typeface="Calibri"/>
                <a:ea typeface="Calibri"/>
                <a:cs typeface="Calibri"/>
                <a:sym typeface="Calibri"/>
              </a:rPr>
              <a:t>, E. (2019). A frequency dictionary of German: Core vocabulary for learners. London: Routledge.</a:t>
            </a:r>
            <a:endParaRPr sz="1200" i="1" dirty="0">
              <a:solidFill>
                <a:srgbClr val="000000"/>
              </a:solidFill>
            </a:endParaRPr>
          </a:p>
          <a:p>
            <a:pPr marL="0" lvl="0" indent="0" algn="l" rtl="0">
              <a:spcBef>
                <a:spcPts val="0"/>
              </a:spcBef>
              <a:spcAft>
                <a:spcPts val="0"/>
              </a:spcAft>
              <a:buNone/>
            </a:pPr>
            <a:endParaRPr dirty="0"/>
          </a:p>
        </p:txBody>
      </p:sp>
      <p:sp>
        <p:nvSpPr>
          <p:cNvPr id="467" name="Google Shape;4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t>Auftakt</a:t>
            </a:r>
            <a:r>
              <a:rPr lang="en-GB" b="1" dirty="0"/>
              <a:t> (Upbeat) is a starter activity that students can do on arrival to the lesson, giving the teacher the opportunity to talk to individuals. It is not essential that all students complete all of it as the language in focus for this week will be encountered again in the lesson.</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b="1" dirty="0"/>
              <a:t>Timing: </a:t>
            </a:r>
            <a:r>
              <a:rPr lang="en-GB" b="0" dirty="0"/>
              <a:t>3 minutes</a:t>
            </a:r>
            <a:br>
              <a:rPr lang="en-GB" b="1" dirty="0"/>
            </a:br>
            <a:br>
              <a:rPr lang="en-GB" b="1" dirty="0"/>
            </a:br>
            <a:r>
              <a:rPr lang="en-GB" b="1" dirty="0"/>
              <a:t>Aim: </a:t>
            </a:r>
            <a:r>
              <a:rPr lang="en-GB" b="0" dirty="0"/>
              <a:t>to reactivate prior knowledge of question words (ahead of next week’s lesson using these) and some (mostly familiar) vocabulary, which will reappear in the main text for this lesson.</a:t>
            </a:r>
            <a:endParaRPr dirty="0"/>
          </a:p>
          <a:p>
            <a:pPr marL="0" lvl="0" indent="0" algn="l" rtl="0">
              <a:spcBef>
                <a:spcPts val="0"/>
              </a:spcBef>
              <a:spcAft>
                <a:spcPts val="0"/>
              </a:spcAft>
              <a:buNone/>
            </a:pPr>
            <a:br>
              <a:rPr lang="en-GB" b="0" dirty="0"/>
            </a:br>
            <a:r>
              <a:rPr lang="en-GB" b="1" dirty="0"/>
              <a:t>Procedure:</a:t>
            </a:r>
            <a:br>
              <a:rPr lang="en-GB" dirty="0"/>
            </a:br>
            <a:r>
              <a:rPr lang="en-GB" dirty="0"/>
              <a:t>1. Students categorise (write) the 16 words into the seven categories.</a:t>
            </a:r>
            <a:endParaRPr dirty="0"/>
          </a:p>
          <a:p>
            <a:pPr marL="0" lvl="0" indent="0" algn="l" rtl="0">
              <a:spcBef>
                <a:spcPts val="0"/>
              </a:spcBef>
              <a:spcAft>
                <a:spcPts val="0"/>
              </a:spcAft>
              <a:buNone/>
            </a:pPr>
            <a:r>
              <a:rPr lang="en-GB" dirty="0"/>
              <a:t>2. Click to elicit answers in the order of words at the bottom, from left to right, top to bottom.</a:t>
            </a:r>
            <a:endParaRPr dirty="0"/>
          </a:p>
          <a:p>
            <a:pPr marL="0" lvl="0" indent="0" algn="l" rtl="0">
              <a:spcBef>
                <a:spcPts val="0"/>
              </a:spcBef>
              <a:spcAft>
                <a:spcPts val="0"/>
              </a:spcAft>
              <a:buNone/>
            </a:pPr>
            <a:r>
              <a:rPr lang="en-GB" dirty="0"/>
              <a:t>2. Teacher can clarify any word meanings that are not known.</a:t>
            </a:r>
            <a:br>
              <a:rPr lang="en-GB" dirty="0"/>
            </a:br>
            <a:br>
              <a:rPr lang="en-GB" dirty="0"/>
            </a:br>
            <a:endParaRPr dirty="0"/>
          </a:p>
          <a:p>
            <a:pPr marL="0" lvl="0" indent="0" algn="l" rtl="0">
              <a:spcBef>
                <a:spcPts val="0"/>
              </a:spcBef>
              <a:spcAft>
                <a:spcPts val="0"/>
              </a:spcAft>
              <a:buNone/>
            </a:pPr>
            <a:endParaRPr dirty="0"/>
          </a:p>
        </p:txBody>
      </p:sp>
      <p:sp>
        <p:nvSpPr>
          <p:cNvPr id="75" name="Google Shape;7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3 minutes</a:t>
            </a:r>
            <a:br>
              <a:rPr lang="en-GB" b="1" dirty="0"/>
            </a:br>
            <a:br>
              <a:rPr lang="en-GB" b="1" dirty="0"/>
            </a:br>
            <a:r>
              <a:rPr lang="en-GB" b="1" dirty="0"/>
              <a:t>Aim: </a:t>
            </a:r>
            <a:r>
              <a:rPr lang="en-GB" b="0" dirty="0"/>
              <a:t>to revisit high frequency present tense verbs and draw students’ attention to verb endings and to a pair of similar verbs with different meanings (</a:t>
            </a:r>
            <a:r>
              <a:rPr lang="en-GB" b="0" dirty="0" err="1"/>
              <a:t>sitzen</a:t>
            </a:r>
            <a:r>
              <a:rPr lang="en-GB" b="0" dirty="0"/>
              <a:t>/</a:t>
            </a:r>
            <a:r>
              <a:rPr lang="en-GB" b="0" dirty="0" err="1"/>
              <a:t>besitzen</a:t>
            </a:r>
            <a:r>
              <a:rPr lang="en-GB" b="0" dirty="0"/>
              <a:t>).</a:t>
            </a:r>
            <a:endParaRPr dirty="0"/>
          </a:p>
          <a:p>
            <a:pPr marL="0" lvl="0" indent="0" algn="l" rtl="0">
              <a:spcBef>
                <a:spcPts val="0"/>
              </a:spcBef>
              <a:spcAft>
                <a:spcPts val="0"/>
              </a:spcAft>
              <a:buNone/>
            </a:pPr>
            <a:br>
              <a:rPr lang="en-GB" b="0" dirty="0"/>
            </a:br>
            <a:r>
              <a:rPr lang="en-GB" b="1" dirty="0"/>
              <a:t>Procedure:</a:t>
            </a:r>
            <a:br>
              <a:rPr lang="en-GB" dirty="0"/>
            </a:br>
            <a:r>
              <a:rPr lang="en-GB" dirty="0"/>
              <a:t>1. Students categorise (write) the 16 verbs into the three categories.</a:t>
            </a:r>
            <a:endParaRPr dirty="0"/>
          </a:p>
          <a:p>
            <a:pPr marL="0" lvl="0" indent="0" algn="l" rtl="0">
              <a:spcBef>
                <a:spcPts val="0"/>
              </a:spcBef>
              <a:spcAft>
                <a:spcPts val="0"/>
              </a:spcAft>
              <a:buNone/>
            </a:pPr>
            <a:r>
              <a:rPr lang="en-GB" dirty="0"/>
              <a:t>2. Click to elicit answers in the order of the three categories: synonyms, antonyms and unnecessary.</a:t>
            </a:r>
            <a:endParaRPr dirty="0"/>
          </a:p>
          <a:p>
            <a:pPr marL="0" lvl="0" indent="0" algn="l" rtl="0">
              <a:spcBef>
                <a:spcPts val="0"/>
              </a:spcBef>
              <a:spcAft>
                <a:spcPts val="0"/>
              </a:spcAft>
              <a:buNone/>
            </a:pPr>
            <a:r>
              <a:rPr lang="en-GB" dirty="0"/>
              <a:t>2. Teacher can clarify any word meanings that are not known.</a:t>
            </a:r>
            <a:br>
              <a:rPr lang="en-GB" dirty="0"/>
            </a:br>
            <a:endParaRPr dirty="0"/>
          </a:p>
          <a:p>
            <a:pPr marL="0" marR="0" lvl="0" indent="0" algn="l" rtl="0">
              <a:lnSpc>
                <a:spcPct val="100000"/>
              </a:lnSpc>
              <a:spcBef>
                <a:spcPts val="0"/>
              </a:spcBef>
              <a:spcAft>
                <a:spcPts val="0"/>
              </a:spcAft>
              <a:buClr>
                <a:schemeClr val="dk1"/>
              </a:buClr>
              <a:buSzPts val="1200"/>
              <a:buFont typeface="Calibri"/>
              <a:buNone/>
            </a:pPr>
            <a:r>
              <a:rPr lang="en-GB" b="1" dirty="0"/>
              <a:t>Additional suggestions</a:t>
            </a:r>
            <a:r>
              <a:rPr lang="en-GB" dirty="0"/>
              <a:t>:</a:t>
            </a:r>
            <a:br>
              <a:rPr lang="en-GB" dirty="0"/>
            </a:br>
            <a:r>
              <a:rPr lang="en-GB" sz="1800" dirty="0">
                <a:latin typeface="Calibri"/>
                <a:ea typeface="Calibri"/>
                <a:cs typeface="Calibri"/>
                <a:sym typeface="Calibri"/>
              </a:rPr>
              <a:t>The teacher may like to “warm up” the class to the topic of verbs by doing the following: students offer a verb in German.  It can be any verb, but it must be different from the one said just before and students must try not to repeat – in a class of 32 students, they are likely to repeat after 16-20 items. </a:t>
            </a:r>
            <a:endParaRPr dirty="0"/>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3 minutes</a:t>
            </a:r>
            <a:br>
              <a:rPr lang="en-GB" b="1" dirty="0"/>
            </a:br>
            <a:br>
              <a:rPr lang="en-GB" b="1" dirty="0"/>
            </a:br>
            <a:r>
              <a:rPr lang="en-GB" b="1" dirty="0"/>
              <a:t>Aim: </a:t>
            </a:r>
            <a:r>
              <a:rPr lang="en-GB" b="0" dirty="0"/>
              <a:t>to provide an opening to this lesson’s main text and stimulate interest before engaging with the full text.</a:t>
            </a:r>
            <a:endParaRPr dirty="0"/>
          </a:p>
          <a:p>
            <a:pPr marL="0" lvl="0" indent="0" algn="l" rtl="0">
              <a:spcBef>
                <a:spcPts val="0"/>
              </a:spcBef>
              <a:spcAft>
                <a:spcPts val="0"/>
              </a:spcAft>
              <a:buNone/>
            </a:pPr>
            <a:br>
              <a:rPr lang="en-GB" b="0" dirty="0"/>
            </a:br>
            <a:r>
              <a:rPr lang="en-GB" b="1" dirty="0"/>
              <a:t>Procedure:</a:t>
            </a:r>
            <a:br>
              <a:rPr lang="en-GB" dirty="0"/>
            </a:br>
            <a:r>
              <a:rPr lang="en-GB" dirty="0"/>
              <a:t>1. Students read the short paragraph.</a:t>
            </a:r>
            <a:endParaRPr dirty="0"/>
          </a:p>
          <a:p>
            <a:pPr marL="0" lvl="0" indent="0" algn="l" rtl="0">
              <a:spcBef>
                <a:spcPts val="0"/>
              </a:spcBef>
              <a:spcAft>
                <a:spcPts val="0"/>
              </a:spcAft>
              <a:buNone/>
            </a:pPr>
            <a:r>
              <a:rPr lang="en-GB" dirty="0"/>
              <a:t>2. Teacher elicits from students any details about Bella’s identity.</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Sources of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https://www.pudurobotics.com/product/detail/bellabot (Bella - product details and characteristics)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https://www.robotlab.com/hospitality-robots/store/bellabot-for-hospitality (Bella - product details and characteristics)</a:t>
            </a:r>
          </a:p>
          <a:p>
            <a:pPr marL="0" lvl="0" indent="0" algn="l" rtl="0">
              <a:spcBef>
                <a:spcPts val="0"/>
              </a:spcBef>
              <a:spcAft>
                <a:spcPts val="0"/>
              </a:spcAft>
              <a:buNone/>
            </a:pPr>
            <a:endParaRPr dirty="0"/>
          </a:p>
        </p:txBody>
      </p:sp>
      <p:sp>
        <p:nvSpPr>
          <p:cNvPr id="174" name="Google Shape;17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Foundation version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Note</a:t>
            </a:r>
            <a:r>
              <a:rPr lang="en-GB" dirty="0"/>
              <a:t>: this is the foundation version of the text. A higher version is on the next slide. Students can work with the appropriate version on the same/similar tasks during this lesson.</a:t>
            </a:r>
            <a:br>
              <a:rPr lang="en-GB" dirty="0"/>
            </a:br>
            <a:endParaRPr dirty="0"/>
          </a:p>
          <a:p>
            <a:pPr marL="0" lvl="0" indent="0" algn="l" rtl="0">
              <a:spcBef>
                <a:spcPts val="0"/>
              </a:spcBef>
              <a:spcAft>
                <a:spcPts val="0"/>
              </a:spcAft>
              <a:buNone/>
            </a:pPr>
            <a:r>
              <a:rPr lang="en-GB" b="1" dirty="0"/>
              <a:t>Timing: </a:t>
            </a:r>
            <a:r>
              <a:rPr lang="en-GB" b="0" dirty="0"/>
              <a:t>8 minutes</a:t>
            </a:r>
            <a:br>
              <a:rPr lang="en-GB" b="1" dirty="0"/>
            </a:br>
            <a:br>
              <a:rPr lang="en-GB" b="1" dirty="0"/>
            </a:br>
            <a:r>
              <a:rPr lang="en-GB" b="1" dirty="0"/>
              <a:t>Aim: </a:t>
            </a:r>
            <a:r>
              <a:rPr lang="en-GB" b="0" dirty="0"/>
              <a:t>to practise written comprehension of a variety of new and previously taught vocabulary and the present tense.</a:t>
            </a:r>
            <a:endParaRPr dirty="0"/>
          </a:p>
          <a:p>
            <a:pPr marL="0" lvl="0" indent="0" algn="l" rtl="0">
              <a:spcBef>
                <a:spcPts val="0"/>
              </a:spcBef>
              <a:spcAft>
                <a:spcPts val="0"/>
              </a:spcAft>
              <a:buNone/>
            </a:pPr>
            <a:br>
              <a:rPr lang="en-GB" b="0" dirty="0"/>
            </a:br>
            <a:r>
              <a:rPr lang="en-GB" b="1" dirty="0"/>
              <a:t>Procedure:</a:t>
            </a:r>
            <a:br>
              <a:rPr lang="en-GB" dirty="0"/>
            </a:br>
            <a:r>
              <a:rPr lang="en-GB" dirty="0"/>
              <a:t>1. Students listen and read the text.  Foundation students follow along with the text. The teacher may pause the recording and elicit the next word from students.</a:t>
            </a:r>
            <a:endParaRPr dirty="0"/>
          </a:p>
          <a:p>
            <a:pPr marL="0" lvl="0" indent="0" algn="l" rtl="0">
              <a:spcBef>
                <a:spcPts val="0"/>
              </a:spcBef>
              <a:spcAft>
                <a:spcPts val="0"/>
              </a:spcAft>
              <a:buNone/>
            </a:pPr>
            <a:r>
              <a:rPr lang="en-GB" dirty="0"/>
              <a:t>2. Teachers can now ask: </a:t>
            </a:r>
            <a:r>
              <a:rPr lang="en-GB" dirty="0" err="1"/>
              <a:t>Wer</a:t>
            </a:r>
            <a:r>
              <a:rPr lang="en-GB" dirty="0"/>
              <a:t> </a:t>
            </a:r>
            <a:r>
              <a:rPr lang="en-GB" dirty="0" err="1"/>
              <a:t>ist</a:t>
            </a:r>
            <a:r>
              <a:rPr lang="en-GB" dirty="0"/>
              <a:t> Bella? (additional prompt, as required), </a:t>
            </a:r>
            <a:r>
              <a:rPr lang="en-GB" dirty="0" err="1"/>
              <a:t>Ist</a:t>
            </a:r>
            <a:r>
              <a:rPr lang="en-GB" dirty="0"/>
              <a:t> Bella eine Person? </a:t>
            </a:r>
            <a:r>
              <a:rPr lang="en-GB" dirty="0" err="1"/>
              <a:t>ein</a:t>
            </a:r>
            <a:r>
              <a:rPr lang="en-GB" dirty="0"/>
              <a:t> Tier? and elicit the answer: Bella </a:t>
            </a:r>
            <a:r>
              <a:rPr lang="en-GB" dirty="0" err="1"/>
              <a:t>ist</a:t>
            </a:r>
            <a:r>
              <a:rPr lang="en-GB" dirty="0"/>
              <a:t> </a:t>
            </a:r>
            <a:r>
              <a:rPr lang="en-GB" dirty="0" err="1"/>
              <a:t>ein</a:t>
            </a:r>
            <a:r>
              <a:rPr lang="en-GB" dirty="0"/>
              <a:t> </a:t>
            </a:r>
            <a:r>
              <a:rPr lang="en-GB" dirty="0" err="1"/>
              <a:t>Roboter</a:t>
            </a:r>
            <a:r>
              <a:rPr lang="en-GB" dirty="0"/>
              <a:t>.</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Sources of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https://www.pudurobotics.com/product/detail/bellabot (Bella - product details and characteristics)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https://www.robotlab.com/hospitality-robots/store/bellabot-for-hospitality (Bella - product details and characteristics)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u="sng" dirty="0">
                <a:solidFill>
                  <a:srgbClr val="0563C1"/>
                </a:solidFill>
                <a:effectLst/>
                <a:latin typeface="Times New Roman" panose="02020603050405020304" pitchFamily="18" charset="0"/>
                <a:ea typeface="Times New Roman" panose="02020603050405020304" pitchFamily="18" charset="0"/>
                <a:hlinkClick r:id="rId3"/>
              </a:rPr>
              <a:t>https://www.abendblatt.de/wirtschaft/article234037537/roboter-gastronomie-zukunft-servicekraefte-restaurant.html</a:t>
            </a:r>
            <a:r>
              <a:rPr lang="en-GB" sz="1800" u="sng" dirty="0">
                <a:solidFill>
                  <a:srgbClr val="0563C1"/>
                </a:solidFill>
                <a:effectLst/>
                <a:latin typeface="Times New Roman" panose="02020603050405020304" pitchFamily="18" charset="0"/>
                <a:ea typeface="Times New Roman" panose="02020603050405020304" pitchFamily="18" charset="0"/>
              </a:rPr>
              <a:t> (name of restaurant and owner)</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Higher version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Note</a:t>
            </a:r>
            <a:r>
              <a:rPr lang="en-GB" dirty="0"/>
              <a:t>: this is the higher version of the text. A foundation version is on the previous slide. Students can work with the appropriate version on the same/similar tasks during this lesson.</a:t>
            </a:r>
            <a:br>
              <a:rPr lang="en-GB" dirty="0"/>
            </a:br>
            <a:endParaRPr dirty="0"/>
          </a:p>
          <a:p>
            <a:pPr marL="0" lvl="0" indent="0" algn="l" rtl="0">
              <a:spcBef>
                <a:spcPts val="0"/>
              </a:spcBef>
              <a:spcAft>
                <a:spcPts val="0"/>
              </a:spcAft>
              <a:buNone/>
            </a:pPr>
            <a:r>
              <a:rPr lang="en-GB" b="1" dirty="0"/>
              <a:t>Timing: </a:t>
            </a:r>
            <a:r>
              <a:rPr lang="en-GB" b="0" dirty="0"/>
              <a:t>8 minutes</a:t>
            </a:r>
            <a:br>
              <a:rPr lang="en-GB" b="1" dirty="0"/>
            </a:br>
            <a:br>
              <a:rPr lang="en-GB" b="1" dirty="0"/>
            </a:br>
            <a:r>
              <a:rPr lang="en-GB" b="1" dirty="0"/>
              <a:t>Aim: </a:t>
            </a:r>
            <a:r>
              <a:rPr lang="en-GB" b="0" dirty="0"/>
              <a:t>to practise written comprehension of a variety of new and previously taught vocabulary and the present tense.</a:t>
            </a:r>
            <a:endParaRPr dirty="0"/>
          </a:p>
          <a:p>
            <a:pPr marL="0" lvl="0" indent="0" algn="l" rtl="0">
              <a:spcBef>
                <a:spcPts val="0"/>
              </a:spcBef>
              <a:spcAft>
                <a:spcPts val="0"/>
              </a:spcAft>
              <a:buNone/>
            </a:pPr>
            <a:br>
              <a:rPr lang="en-GB" b="0" dirty="0"/>
            </a:br>
            <a:r>
              <a:rPr lang="en-GB" b="1" dirty="0"/>
              <a:t>Procedure:</a:t>
            </a:r>
            <a:br>
              <a:rPr lang="en-GB" dirty="0"/>
            </a:br>
            <a:r>
              <a:rPr lang="en-GB" dirty="0"/>
              <a:t>1. Students listen and read the text. </a:t>
            </a:r>
            <a:r>
              <a:rPr lang="en-GB" b="1" dirty="0"/>
              <a:t>Higher</a:t>
            </a:r>
            <a:r>
              <a:rPr lang="en-GB" dirty="0"/>
              <a:t> students working in a mixed F/H class could highlight any differences between what they hear and their written version, as the audio (on the previous slide) matches the foundation version of the text. Students working in a Higher only class could also do this, as a way to make the new Higher vocabulary salient, or they could listen to the Higher audio attached to this slide.</a:t>
            </a:r>
            <a:endParaRPr dirty="0"/>
          </a:p>
          <a:p>
            <a:pPr marL="0" lvl="0" indent="0" algn="l" rtl="0">
              <a:spcBef>
                <a:spcPts val="0"/>
              </a:spcBef>
              <a:spcAft>
                <a:spcPts val="0"/>
              </a:spcAft>
              <a:buNone/>
            </a:pPr>
            <a:r>
              <a:rPr lang="en-GB" dirty="0"/>
              <a:t>2. Teachers can now ask: </a:t>
            </a:r>
            <a:r>
              <a:rPr lang="en-GB" dirty="0" err="1"/>
              <a:t>Wer</a:t>
            </a:r>
            <a:r>
              <a:rPr lang="en-GB" dirty="0"/>
              <a:t> </a:t>
            </a:r>
            <a:r>
              <a:rPr lang="en-GB" dirty="0" err="1"/>
              <a:t>ist</a:t>
            </a:r>
            <a:r>
              <a:rPr lang="en-GB" dirty="0"/>
              <a:t> Bella? (additional prompt, as required), </a:t>
            </a:r>
            <a:r>
              <a:rPr lang="en-GB" dirty="0" err="1"/>
              <a:t>Ist</a:t>
            </a:r>
            <a:r>
              <a:rPr lang="en-GB" dirty="0"/>
              <a:t> Bella </a:t>
            </a:r>
            <a:r>
              <a:rPr lang="en-GB" dirty="0" err="1"/>
              <a:t>eine</a:t>
            </a:r>
            <a:r>
              <a:rPr lang="en-GB" dirty="0"/>
              <a:t> Person? </a:t>
            </a:r>
            <a:r>
              <a:rPr lang="en-GB" dirty="0" err="1"/>
              <a:t>ein</a:t>
            </a:r>
            <a:r>
              <a:rPr lang="en-GB" dirty="0"/>
              <a:t> Tier? and elicit the answer: Bella </a:t>
            </a:r>
            <a:r>
              <a:rPr lang="en-GB" dirty="0" err="1"/>
              <a:t>ist</a:t>
            </a:r>
            <a:r>
              <a:rPr lang="en-GB" dirty="0"/>
              <a:t> </a:t>
            </a:r>
            <a:r>
              <a:rPr lang="en-GB" dirty="0" err="1"/>
              <a:t>ein</a:t>
            </a:r>
            <a:r>
              <a:rPr lang="en-GB" dirty="0"/>
              <a:t> </a:t>
            </a:r>
            <a:r>
              <a:rPr lang="en-GB" dirty="0" err="1"/>
              <a:t>Roboter</a:t>
            </a:r>
            <a:r>
              <a:rPr lang="en-GB" dirty="0"/>
              <a:t>.</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Sources of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https://www.pudurobotics.com/product/detail/bellabot (Bella - product details and characteristics)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dirty="0"/>
              <a:t>https://www.robotlab.com/hospitality-robots/store/bellabot-for-hospitality (Bella - product details and characteristics)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u="sng" dirty="0">
                <a:solidFill>
                  <a:srgbClr val="0563C1"/>
                </a:solidFill>
                <a:effectLst/>
                <a:latin typeface="Times New Roman" panose="02020603050405020304" pitchFamily="18" charset="0"/>
                <a:ea typeface="Times New Roman" panose="02020603050405020304" pitchFamily="18" charset="0"/>
                <a:hlinkClick r:id="rId3"/>
              </a:rPr>
              <a:t>https://www.abendblatt.de/wirtschaft/article234037537/roboter-gastronomie-zukunft-servicekraefte-restaurant.html</a:t>
            </a:r>
            <a:r>
              <a:rPr lang="en-GB" sz="1800" u="sng" dirty="0">
                <a:solidFill>
                  <a:srgbClr val="0563C1"/>
                </a:solidFill>
                <a:effectLst/>
                <a:latin typeface="Times New Roman" panose="02020603050405020304" pitchFamily="18" charset="0"/>
                <a:ea typeface="Times New Roman" panose="02020603050405020304" pitchFamily="18" charset="0"/>
              </a:rPr>
              <a:t> (name of restaurant and owner)</a:t>
            </a:r>
            <a:endParaRPr lang="en-GB"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00" name="Google Shape;2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Timing: </a:t>
            </a:r>
            <a:r>
              <a:rPr lang="en-GB" b="0"/>
              <a:t>2 minutes</a:t>
            </a:r>
            <a:br>
              <a:rPr lang="en-GB" b="1"/>
            </a:br>
            <a:br>
              <a:rPr lang="en-GB" b="1"/>
            </a:br>
            <a:r>
              <a:rPr lang="en-GB" b="1"/>
              <a:t>Aim: </a:t>
            </a:r>
            <a:r>
              <a:rPr lang="en-GB" b="0"/>
              <a:t>to revisit the pattern of weak verbs in the present tense, applying known endings to an unknown cognate infinitive from the text just read. </a:t>
            </a:r>
            <a:endParaRPr/>
          </a:p>
          <a:p>
            <a:pPr marL="0" lvl="0" indent="0" algn="l" rtl="0">
              <a:spcBef>
                <a:spcPts val="0"/>
              </a:spcBef>
              <a:spcAft>
                <a:spcPts val="0"/>
              </a:spcAft>
              <a:buNone/>
            </a:pPr>
            <a:endParaRPr b="0"/>
          </a:p>
          <a:p>
            <a:pPr marL="0" lvl="0" indent="0" algn="l" rtl="0">
              <a:spcBef>
                <a:spcPts val="0"/>
              </a:spcBef>
              <a:spcAft>
                <a:spcPts val="0"/>
              </a:spcAft>
              <a:buNone/>
            </a:pPr>
            <a:r>
              <a:rPr lang="en-GB" b="1"/>
              <a:t>Note:</a:t>
            </a:r>
            <a:r>
              <a:rPr lang="en-GB" b="0"/>
              <a:t> at KS3, students following the NCELP SOW have practised this knowledge explicitly and intentionally 17 times (and many more times incidentally).</a:t>
            </a:r>
            <a:endParaRPr/>
          </a:p>
          <a:p>
            <a:pPr marL="0" lvl="0" indent="0" algn="l" rtl="0">
              <a:spcBef>
                <a:spcPts val="0"/>
              </a:spcBef>
              <a:spcAft>
                <a:spcPts val="0"/>
              </a:spcAft>
              <a:buNone/>
            </a:pPr>
            <a:br>
              <a:rPr lang="en-GB" b="0"/>
            </a:br>
            <a:r>
              <a:rPr lang="en-GB" b="1"/>
              <a:t>Procedure:</a:t>
            </a:r>
            <a:br>
              <a:rPr lang="en-GB"/>
            </a:br>
            <a:r>
              <a:rPr lang="en-GB"/>
              <a:t>1. Teacher elicits the pronunciation of the infinitive from students; they are familiar with the SSC [i] and [au].</a:t>
            </a:r>
            <a:endParaRPr/>
          </a:p>
          <a:p>
            <a:pPr marL="0" lvl="0" indent="0" algn="l" rtl="0">
              <a:spcBef>
                <a:spcPts val="0"/>
              </a:spcBef>
              <a:spcAft>
                <a:spcPts val="0"/>
              </a:spcAft>
              <a:buNone/>
            </a:pPr>
            <a:r>
              <a:rPr lang="en-GB"/>
              <a:t>2. Teacher then elicits each form of the verb in German from students, chorally.</a:t>
            </a:r>
            <a:endParaRPr/>
          </a:p>
          <a:p>
            <a:pPr marL="0" lvl="0" indent="0" algn="l" rtl="0">
              <a:spcBef>
                <a:spcPts val="0"/>
              </a:spcBef>
              <a:spcAft>
                <a:spcPts val="0"/>
              </a:spcAft>
              <a:buNone/>
            </a:pPr>
            <a:endParaRPr/>
          </a:p>
        </p:txBody>
      </p:sp>
      <p:sp>
        <p:nvSpPr>
          <p:cNvPr id="214" name="Google Shape;2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6 minutes</a:t>
            </a:r>
            <a:br>
              <a:rPr lang="en-GB" b="1" dirty="0"/>
            </a:br>
            <a:br>
              <a:rPr lang="en-GB" b="1" dirty="0"/>
            </a:br>
            <a:r>
              <a:rPr lang="en-GB" b="1" dirty="0"/>
              <a:t>Aim: </a:t>
            </a:r>
            <a:r>
              <a:rPr lang="en-GB" b="0" dirty="0"/>
              <a:t>to practise written identification of verbs within a text; to practise retrieval of (mostly previously taught and one new) infinitive verbs.</a:t>
            </a:r>
            <a:endParaRPr dirty="0"/>
          </a:p>
          <a:p>
            <a:pPr marL="0" lvl="0" indent="0" algn="l" rtl="0">
              <a:spcBef>
                <a:spcPts val="0"/>
              </a:spcBef>
              <a:spcAft>
                <a:spcPts val="0"/>
              </a:spcAft>
              <a:buNone/>
            </a:pPr>
            <a:br>
              <a:rPr lang="en-GB" b="0" dirty="0"/>
            </a:br>
            <a:r>
              <a:rPr lang="en-GB" b="1" dirty="0"/>
              <a:t>Procedure:</a:t>
            </a:r>
            <a:br>
              <a:rPr lang="en-GB" dirty="0"/>
            </a:br>
            <a:r>
              <a:rPr lang="en-GB" dirty="0"/>
              <a:t>1. Teacher prompts students to identify verbs and write down their infinitive forms in German. The one-minute timer compels students to focus their attention and process the language more quickly, appropriate to the task and level of prior engagement with the text.</a:t>
            </a:r>
            <a:endParaRPr dirty="0"/>
          </a:p>
          <a:p>
            <a:pPr marL="0" lvl="0" indent="0" algn="l" rtl="0">
              <a:spcBef>
                <a:spcPts val="0"/>
              </a:spcBef>
              <a:spcAft>
                <a:spcPts val="0"/>
              </a:spcAft>
              <a:buNone/>
            </a:pPr>
            <a:r>
              <a:rPr lang="en-GB" dirty="0"/>
              <a:t>2. Teacher then elicits each infinitive from students (individually or chorally), clicking to highlight each inflected verb (and also the three infinitives) in the text (sequentially) in response to students’ contributions.</a:t>
            </a:r>
            <a:br>
              <a:rPr lang="en-GB" dirty="0"/>
            </a:br>
            <a:r>
              <a:rPr lang="en-GB" dirty="0"/>
              <a:t>Note that after the first instance of each verb form, further appearances of the same form are ignored.</a:t>
            </a:r>
            <a:endParaRPr dirty="0"/>
          </a:p>
          <a:p>
            <a:pPr marL="0" lvl="0" indent="0" algn="l" rtl="0">
              <a:spcBef>
                <a:spcPts val="0"/>
              </a:spcBef>
              <a:spcAft>
                <a:spcPts val="0"/>
              </a:spcAft>
              <a:buNone/>
            </a:pPr>
            <a:r>
              <a:rPr lang="en-GB" dirty="0"/>
              <a:t>3. Teachers may want to prompt to revisit additional knowledge, appropriate to the level of the class – e.g., </a:t>
            </a:r>
            <a:r>
              <a:rPr lang="en-GB" dirty="0" err="1"/>
              <a:t>Welche</a:t>
            </a:r>
            <a:r>
              <a:rPr lang="en-GB" dirty="0"/>
              <a:t> </a:t>
            </a:r>
            <a:r>
              <a:rPr lang="en-GB" dirty="0" err="1"/>
              <a:t>starke</a:t>
            </a:r>
            <a:r>
              <a:rPr lang="en-GB" dirty="0"/>
              <a:t> </a:t>
            </a:r>
            <a:r>
              <a:rPr lang="en-GB" dirty="0" err="1"/>
              <a:t>Verben</a:t>
            </a:r>
            <a:r>
              <a:rPr lang="en-GB" dirty="0"/>
              <a:t> </a:t>
            </a:r>
            <a:r>
              <a:rPr lang="en-GB" dirty="0" err="1"/>
              <a:t>gibt</a:t>
            </a:r>
            <a:r>
              <a:rPr lang="en-GB" dirty="0"/>
              <a:t> es </a:t>
            </a:r>
            <a:r>
              <a:rPr lang="en-GB" dirty="0" err="1"/>
              <a:t>im</a:t>
            </a:r>
            <a:r>
              <a:rPr lang="en-GB" dirty="0"/>
              <a:t> Text? Was </a:t>
            </a:r>
            <a:r>
              <a:rPr lang="en-GB" dirty="0" err="1"/>
              <a:t>ist</a:t>
            </a:r>
            <a:r>
              <a:rPr lang="en-GB" dirty="0"/>
              <a:t> </a:t>
            </a:r>
            <a:r>
              <a:rPr lang="en-GB" dirty="0" err="1"/>
              <a:t>besonders</a:t>
            </a:r>
            <a:r>
              <a:rPr lang="en-GB" dirty="0"/>
              <a:t> an den </a:t>
            </a:r>
            <a:r>
              <a:rPr lang="en-GB" dirty="0" err="1"/>
              <a:t>Verben</a:t>
            </a:r>
            <a:r>
              <a:rPr lang="en-GB" dirty="0"/>
              <a:t> </a:t>
            </a:r>
            <a:r>
              <a:rPr lang="en-GB" dirty="0" err="1"/>
              <a:t>reden</a:t>
            </a:r>
            <a:r>
              <a:rPr lang="en-GB" dirty="0"/>
              <a:t>, </a:t>
            </a:r>
            <a:r>
              <a:rPr lang="en-GB" dirty="0" err="1"/>
              <a:t>arbeiten</a:t>
            </a:r>
            <a:r>
              <a:rPr lang="en-GB" dirty="0"/>
              <a:t>, </a:t>
            </a:r>
            <a:r>
              <a:rPr lang="en-GB" dirty="0" err="1"/>
              <a:t>warten</a:t>
            </a:r>
            <a:r>
              <a:rPr lang="en-GB" dirty="0"/>
              <a:t>, </a:t>
            </a:r>
            <a:r>
              <a:rPr lang="en-GB" dirty="0" err="1"/>
              <a:t>finden</a:t>
            </a:r>
            <a:r>
              <a:rPr lang="en-GB" dirty="0"/>
              <a:t>? i.e.,  small spelling change for ease of pronunciation; verbs with stems ending in –d, -t add an –e as well as present tense endings.</a:t>
            </a:r>
            <a:endParaRPr dirty="0"/>
          </a:p>
          <a:p>
            <a:pPr marL="0" lvl="0" indent="0" algn="l" rtl="0">
              <a:spcBef>
                <a:spcPts val="0"/>
              </a:spcBef>
              <a:spcAft>
                <a:spcPts val="0"/>
              </a:spcAft>
              <a:buNone/>
            </a:pPr>
            <a:endParaRPr dirty="0"/>
          </a:p>
        </p:txBody>
      </p:sp>
      <p:sp>
        <p:nvSpPr>
          <p:cNvPr id="232" name="Google Shape;2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spcBef>
                <a:spcPts val="0"/>
              </a:spcBef>
              <a:spcAft>
                <a:spcPts val="0"/>
              </a:spcAft>
              <a:buNone/>
            </a:pPr>
            <a:r>
              <a:rPr lang="en-GB" b="1" dirty="0"/>
              <a:t>Aim: </a:t>
            </a:r>
            <a:r>
              <a:rPr lang="en-GB" dirty="0"/>
              <a:t>to recap the knowledge that one German present tense is equivalent to two English present tenses.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0" dirty="0"/>
            </a:br>
            <a:r>
              <a:rPr lang="en-GB" b="0" dirty="0"/>
              <a:t>1. Cycle through the information on the slide using the animation sequence</a:t>
            </a:r>
            <a:r>
              <a:rPr lang="en-GB" dirty="0"/>
              <a:t>.</a:t>
            </a:r>
            <a:endParaRPr dirty="0"/>
          </a:p>
          <a:p>
            <a:pPr marL="0" lvl="0" indent="0" algn="l" rtl="0">
              <a:spcBef>
                <a:spcPts val="0"/>
              </a:spcBef>
              <a:spcAft>
                <a:spcPts val="0"/>
              </a:spcAft>
              <a:buNone/>
            </a:pPr>
            <a:r>
              <a:rPr lang="en-GB" dirty="0"/>
              <a:t>2. Teacher highlights the distinction between present simple for </a:t>
            </a:r>
            <a:r>
              <a:rPr lang="en-GB" b="1" dirty="0"/>
              <a:t>routine actions</a:t>
            </a:r>
            <a:r>
              <a:rPr lang="en-GB" b="0" dirty="0"/>
              <a:t> and present continuous for </a:t>
            </a:r>
            <a:r>
              <a:rPr lang="en-GB" b="1" dirty="0"/>
              <a:t>current/ongoing actions.</a:t>
            </a:r>
            <a:endParaRPr dirty="0"/>
          </a:p>
          <a:p>
            <a:pPr marL="0" marR="0" lvl="0" indent="0" algn="l" rtl="0">
              <a:lnSpc>
                <a:spcPct val="100000"/>
              </a:lnSpc>
              <a:spcBef>
                <a:spcPts val="0"/>
              </a:spcBef>
              <a:spcAft>
                <a:spcPts val="0"/>
              </a:spcAft>
              <a:buClr>
                <a:schemeClr val="dk1"/>
              </a:buClr>
              <a:buSzPts val="1200"/>
              <a:buFont typeface="Calibri"/>
              <a:buNone/>
            </a:pPr>
            <a:r>
              <a:rPr lang="en-GB" b="0" dirty="0"/>
              <a:t>3. Teacher to </a:t>
            </a:r>
            <a:r>
              <a:rPr lang="en-GB" dirty="0"/>
              <a:t>stress the fact that the BE + -</a:t>
            </a:r>
            <a:r>
              <a:rPr lang="en-GB" dirty="0" err="1"/>
              <a:t>ing</a:t>
            </a:r>
            <a:r>
              <a:rPr lang="en-GB" dirty="0"/>
              <a:t> form is an English construction only. </a:t>
            </a:r>
            <a:r>
              <a:rPr lang="en-GB" i="1" dirty="0"/>
              <a:t>Sein </a:t>
            </a:r>
            <a:r>
              <a:rPr lang="en-GB" dirty="0"/>
              <a:t>cannot be used with a verb this way. In German there is only one present.</a:t>
            </a:r>
            <a:br>
              <a:rPr lang="en-GB" dirty="0"/>
            </a:br>
            <a:r>
              <a:rPr lang="en-GB" i="1" dirty="0"/>
              <a:t>Es </a:t>
            </a:r>
            <a:r>
              <a:rPr lang="en-GB" i="1" dirty="0" err="1"/>
              <a:t>gibt</a:t>
            </a:r>
            <a:r>
              <a:rPr lang="en-GB" i="1" dirty="0"/>
              <a:t> </a:t>
            </a:r>
            <a:r>
              <a:rPr lang="en-GB" i="1" dirty="0" err="1"/>
              <a:t>nur</a:t>
            </a:r>
            <a:r>
              <a:rPr lang="en-GB" i="1" dirty="0"/>
              <a:t> </a:t>
            </a:r>
            <a:r>
              <a:rPr lang="en-GB" i="1" dirty="0" err="1"/>
              <a:t>ein</a:t>
            </a:r>
            <a:r>
              <a:rPr lang="en-GB" i="1" dirty="0"/>
              <a:t> </a:t>
            </a:r>
            <a:r>
              <a:rPr lang="en-GB" i="1" dirty="0" err="1"/>
              <a:t>Präsens</a:t>
            </a:r>
            <a:r>
              <a:rPr lang="en-GB" i="1" dirty="0"/>
              <a:t> auf Deutsch! (can be sung as a football-style chant to the tune ‘There’s only one…’).</a:t>
            </a:r>
            <a:endParaRPr dirty="0"/>
          </a:p>
          <a:p>
            <a:pPr marL="0" lvl="0" indent="0" algn="l" rtl="0">
              <a:spcBef>
                <a:spcPts val="0"/>
              </a:spcBef>
              <a:spcAft>
                <a:spcPts val="0"/>
              </a:spcAft>
              <a:buNone/>
            </a:pPr>
            <a:endParaRPr dirty="0"/>
          </a:p>
        </p:txBody>
      </p:sp>
      <p:sp>
        <p:nvSpPr>
          <p:cNvPr id="270" name="Google Shape;2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12"/>
        <p:cNvGrpSpPr/>
        <p:nvPr/>
      </p:nvGrpSpPr>
      <p:grpSpPr>
        <a:xfrm>
          <a:off x="0" y="0"/>
          <a:ext cx="0" cy="0"/>
          <a:chOff x="0" y="0"/>
          <a:chExt cx="0" cy="0"/>
        </a:xfrm>
      </p:grpSpPr>
      <p:pic>
        <p:nvPicPr>
          <p:cNvPr id="13" name="Google Shape;13;p19"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19" descr="Map&#10;&#10;Description automatically generated"/>
          <p:cNvPicPr preferRelativeResize="0"/>
          <p:nvPr/>
        </p:nvPicPr>
        <p:blipFill rotWithShape="1">
          <a:blip r:embed="rId3">
            <a:alphaModFix/>
          </a:blip>
          <a:srcRect/>
          <a:stretch/>
        </p:blipFill>
        <p:spPr>
          <a:xfrm>
            <a:off x="11083630" y="161531"/>
            <a:ext cx="921940" cy="1180730"/>
          </a:xfrm>
          <a:prstGeom prst="rect">
            <a:avLst/>
          </a:prstGeom>
          <a:noFill/>
          <a:ln>
            <a:noFill/>
          </a:ln>
        </p:spPr>
      </p:pic>
      <p:pic>
        <p:nvPicPr>
          <p:cNvPr id="15" name="Google Shape;15;p19"/>
          <p:cNvPicPr preferRelativeResize="0"/>
          <p:nvPr/>
        </p:nvPicPr>
        <p:blipFill rotWithShape="1">
          <a:blip r:embed="rId4">
            <a:alphaModFix/>
          </a:blip>
          <a:srcRect/>
          <a:stretch/>
        </p:blipFill>
        <p:spPr>
          <a:xfrm>
            <a:off x="9731478" y="6483598"/>
            <a:ext cx="2274092" cy="212871"/>
          </a:xfrm>
          <a:prstGeom prst="rect">
            <a:avLst/>
          </a:prstGeom>
          <a:noFill/>
          <a:ln>
            <a:noFill/>
          </a:ln>
        </p:spPr>
      </p:pic>
      <p:sp>
        <p:nvSpPr>
          <p:cNvPr id="16" name="Google Shape;16;p19"/>
          <p:cNvSpPr txBox="1">
            <a:spLocks noGrp="1"/>
          </p:cNvSpPr>
          <p:nvPr>
            <p:ph type="body" idx="1"/>
          </p:nvPr>
        </p:nvSpPr>
        <p:spPr>
          <a:xfrm>
            <a:off x="363538" y="5329486"/>
            <a:ext cx="2974975" cy="1154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9"/>
          <p:cNvSpPr txBox="1">
            <a:spLocks noGrp="1"/>
          </p:cNvSpPr>
          <p:nvPr>
            <p:ph type="body" idx="2"/>
          </p:nvPr>
        </p:nvSpPr>
        <p:spPr>
          <a:xfrm>
            <a:off x="363538" y="2796466"/>
            <a:ext cx="4864546" cy="4793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body" idx="3"/>
          </p:nvPr>
        </p:nvSpPr>
        <p:spPr>
          <a:xfrm>
            <a:off x="363538" y="1952625"/>
            <a:ext cx="6640512" cy="844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400"/>
              <a:buNone/>
              <a:defRPr sz="5400"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loss_Box_Only">
  <p:cSld name="Gloss_Box_Only">
    <p:spTree>
      <p:nvGrpSpPr>
        <p:cNvPr id="1" name="Shape 38"/>
        <p:cNvGrpSpPr/>
        <p:nvPr/>
      </p:nvGrpSpPr>
      <p:grpSpPr>
        <a:xfrm>
          <a:off x="0" y="0"/>
          <a:ext cx="0" cy="0"/>
          <a:chOff x="0" y="0"/>
          <a:chExt cx="0" cy="0"/>
        </a:xfrm>
      </p:grpSpPr>
      <p:sp>
        <p:nvSpPr>
          <p:cNvPr id="39" name="Google Shape;39;p28"/>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amp;_Chart">
  <p:cSld name="Title_&amp;_Chart">
    <p:spTree>
      <p:nvGrpSpPr>
        <p:cNvPr id="1" name="Shape 40"/>
        <p:cNvGrpSpPr/>
        <p:nvPr/>
      </p:nvGrpSpPr>
      <p:grpSpPr>
        <a:xfrm>
          <a:off x="0" y="0"/>
          <a:ext cx="0" cy="0"/>
          <a:chOff x="0" y="0"/>
          <a:chExt cx="0" cy="0"/>
        </a:xfrm>
      </p:grpSpPr>
      <p:sp>
        <p:nvSpPr>
          <p:cNvPr id="41" name="Google Shape;41;p29"/>
          <p:cNvSpPr>
            <a:spLocks noGrp="1"/>
          </p:cNvSpPr>
          <p:nvPr>
            <p:ph type="chart" idx="2"/>
          </p:nvPr>
        </p:nvSpPr>
        <p:spPr>
          <a:xfrm>
            <a:off x="534193" y="1260306"/>
            <a:ext cx="11123613" cy="46878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29"/>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_Only">
  <p:cSld name="Chart_Only">
    <p:spTree>
      <p:nvGrpSpPr>
        <p:cNvPr id="1" name="Shape 43"/>
        <p:cNvGrpSpPr/>
        <p:nvPr/>
      </p:nvGrpSpPr>
      <p:grpSpPr>
        <a:xfrm>
          <a:off x="0" y="0"/>
          <a:ext cx="0" cy="0"/>
          <a:chOff x="0" y="0"/>
          <a:chExt cx="0" cy="0"/>
        </a:xfrm>
      </p:grpSpPr>
      <p:sp>
        <p:nvSpPr>
          <p:cNvPr id="44" name="Google Shape;44;p30"/>
          <p:cNvSpPr>
            <a:spLocks noGrp="1"/>
          </p:cNvSpPr>
          <p:nvPr>
            <p:ph type="chart" idx="2"/>
          </p:nvPr>
        </p:nvSpPr>
        <p:spPr>
          <a:xfrm>
            <a:off x="558800" y="461639"/>
            <a:ext cx="11123613" cy="54331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mp;_Numbers">
  <p:cSld name="Title_&amp;_Numbers">
    <p:spTree>
      <p:nvGrpSpPr>
        <p:cNvPr id="1" name="Shape 45"/>
        <p:cNvGrpSpPr/>
        <p:nvPr/>
      </p:nvGrpSpPr>
      <p:grpSpPr>
        <a:xfrm>
          <a:off x="0" y="0"/>
          <a:ext cx="0" cy="0"/>
          <a:chOff x="0" y="0"/>
          <a:chExt cx="0" cy="0"/>
        </a:xfrm>
      </p:grpSpPr>
      <p:sp>
        <p:nvSpPr>
          <p:cNvPr id="46" name="Google Shape;46;p31"/>
          <p:cNvSpPr>
            <a:spLocks noGrp="1"/>
          </p:cNvSpPr>
          <p:nvPr>
            <p:ph type="body" idx="1"/>
          </p:nvPr>
        </p:nvSpPr>
        <p:spPr>
          <a:xfrm>
            <a:off x="1099128" y="170715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a:spLocks noGrp="1"/>
          </p:cNvSpPr>
          <p:nvPr>
            <p:ph type="body" idx="2"/>
          </p:nvPr>
        </p:nvSpPr>
        <p:spPr>
          <a:xfrm>
            <a:off x="1082563" y="275407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a:spLocks noGrp="1"/>
          </p:cNvSpPr>
          <p:nvPr>
            <p:ph type="body" idx="3"/>
          </p:nvPr>
        </p:nvSpPr>
        <p:spPr>
          <a:xfrm>
            <a:off x="1075937" y="3860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1"/>
          <p:cNvSpPr>
            <a:spLocks noGrp="1"/>
          </p:cNvSpPr>
          <p:nvPr>
            <p:ph type="body" idx="4"/>
          </p:nvPr>
        </p:nvSpPr>
        <p:spPr>
          <a:xfrm>
            <a:off x="1089189" y="5076521"/>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a:spLocks noGrp="1"/>
          </p:cNvSpPr>
          <p:nvPr>
            <p:ph type="body" idx="5"/>
          </p:nvPr>
        </p:nvSpPr>
        <p:spPr>
          <a:xfrm>
            <a:off x="6608720" y="172040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1"/>
          <p:cNvSpPr>
            <a:spLocks noGrp="1"/>
          </p:cNvSpPr>
          <p:nvPr>
            <p:ph type="body" idx="6"/>
          </p:nvPr>
        </p:nvSpPr>
        <p:spPr>
          <a:xfrm>
            <a:off x="6592155" y="276732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1"/>
          <p:cNvSpPr>
            <a:spLocks noGrp="1"/>
          </p:cNvSpPr>
          <p:nvPr>
            <p:ph type="body" idx="7"/>
          </p:nvPr>
        </p:nvSpPr>
        <p:spPr>
          <a:xfrm>
            <a:off x="6585529" y="3873886"/>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a:spLocks noGrp="1"/>
          </p:cNvSpPr>
          <p:nvPr>
            <p:ph type="body" idx="8"/>
          </p:nvPr>
        </p:nvSpPr>
        <p:spPr>
          <a:xfrm>
            <a:off x="6598781" y="5089773"/>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_Only">
  <p:cSld name="Numbers_Only">
    <p:spTree>
      <p:nvGrpSpPr>
        <p:cNvPr id="1" name="Shape 55"/>
        <p:cNvGrpSpPr/>
        <p:nvPr/>
      </p:nvGrpSpPr>
      <p:grpSpPr>
        <a:xfrm>
          <a:off x="0" y="0"/>
          <a:ext cx="0" cy="0"/>
          <a:chOff x="0" y="0"/>
          <a:chExt cx="0" cy="0"/>
        </a:xfrm>
      </p:grpSpPr>
      <p:sp>
        <p:nvSpPr>
          <p:cNvPr id="56" name="Google Shape;56;p32"/>
          <p:cNvSpPr>
            <a:spLocks noGrp="1"/>
          </p:cNvSpPr>
          <p:nvPr>
            <p:ph type="body" idx="1"/>
          </p:nvPr>
        </p:nvSpPr>
        <p:spPr>
          <a:xfrm>
            <a:off x="1099128" y="124001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a:spLocks noGrp="1"/>
          </p:cNvSpPr>
          <p:nvPr>
            <p:ph type="body" idx="2"/>
          </p:nvPr>
        </p:nvSpPr>
        <p:spPr>
          <a:xfrm>
            <a:off x="1082563" y="2286938"/>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2"/>
          <p:cNvSpPr>
            <a:spLocks noGrp="1"/>
          </p:cNvSpPr>
          <p:nvPr>
            <p:ph type="body" idx="3"/>
          </p:nvPr>
        </p:nvSpPr>
        <p:spPr>
          <a:xfrm>
            <a:off x="1075937" y="3393495"/>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2"/>
          <p:cNvSpPr>
            <a:spLocks noGrp="1"/>
          </p:cNvSpPr>
          <p:nvPr>
            <p:ph type="body" idx="4"/>
          </p:nvPr>
        </p:nvSpPr>
        <p:spPr>
          <a:xfrm>
            <a:off x="1089189" y="4609382"/>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2"/>
          <p:cNvSpPr>
            <a:spLocks noGrp="1"/>
          </p:cNvSpPr>
          <p:nvPr>
            <p:ph type="body" idx="5"/>
          </p:nvPr>
        </p:nvSpPr>
        <p:spPr>
          <a:xfrm>
            <a:off x="6608720" y="1253269"/>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a:spLocks noGrp="1"/>
          </p:cNvSpPr>
          <p:nvPr>
            <p:ph type="body" idx="6"/>
          </p:nvPr>
        </p:nvSpPr>
        <p:spPr>
          <a:xfrm>
            <a:off x="6592155" y="2300190"/>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a:spLocks noGrp="1"/>
          </p:cNvSpPr>
          <p:nvPr>
            <p:ph type="body" idx="7"/>
          </p:nvPr>
        </p:nvSpPr>
        <p:spPr>
          <a:xfrm>
            <a:off x="6585529" y="3406747"/>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a:spLocks noGrp="1"/>
          </p:cNvSpPr>
          <p:nvPr>
            <p:ph type="body" idx="8"/>
          </p:nvPr>
        </p:nvSpPr>
        <p:spPr>
          <a:xfrm>
            <a:off x="6598781" y="4622634"/>
            <a:ext cx="452582" cy="435679"/>
          </a:xfrm>
          <a:prstGeom prst="roundRect">
            <a:avLst>
              <a:gd name="adj" fmla="val 16667"/>
            </a:avLst>
          </a:prstGeom>
          <a:solidFill>
            <a:srgbClr val="FFCC0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050"/>
              </a:buClr>
              <a:buSzPts val="2400"/>
              <a:buNone/>
              <a:defRPr b="1"/>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mp;_Text Box">
  <p:cSld name="Title_&amp;_Text Box">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_Slide"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_Box_Only">
  <p:cSld name="Text_Box_Only">
    <p:spTree>
      <p:nvGrpSpPr>
        <p:cNvPr id="1" name="Shape 23"/>
        <p:cNvGrpSpPr/>
        <p:nvPr/>
      </p:nvGrpSpPr>
      <p:grpSpPr>
        <a:xfrm>
          <a:off x="0" y="0"/>
          <a:ext cx="0" cy="0"/>
          <a:chOff x="0" y="0"/>
          <a:chExt cx="0" cy="0"/>
        </a:xfrm>
      </p:grpSpPr>
      <p:sp>
        <p:nvSpPr>
          <p:cNvPr id="24" name="Google Shape;24;p22"/>
          <p:cNvSpPr txBox="1">
            <a:spLocks noGrp="1"/>
          </p:cNvSpPr>
          <p:nvPr>
            <p:ph type="body" idx="1"/>
          </p:nvPr>
        </p:nvSpPr>
        <p:spPr>
          <a:xfrm>
            <a:off x="266531" y="212956"/>
            <a:ext cx="11691690" cy="60191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lvl1pPr>
            <a:lvl2pPr marL="914400" lvl="1" indent="-228600" algn="l">
              <a:lnSpc>
                <a:spcPct val="90000"/>
              </a:lnSpc>
              <a:spcBef>
                <a:spcPts val="500"/>
              </a:spcBef>
              <a:spcAft>
                <a:spcPts val="0"/>
              </a:spcAft>
              <a:buClr>
                <a:srgbClr val="525050"/>
              </a:buClr>
              <a:buSzPts val="2200"/>
              <a:buNone/>
              <a:defRPr sz="2200"/>
            </a:lvl2pPr>
            <a:lvl3pPr marL="1371600" lvl="2" indent="-228600" algn="l">
              <a:lnSpc>
                <a:spcPct val="90000"/>
              </a:lnSpc>
              <a:spcBef>
                <a:spcPts val="500"/>
              </a:spcBef>
              <a:spcAft>
                <a:spcPts val="0"/>
              </a:spcAft>
              <a:buClr>
                <a:srgbClr val="525050"/>
              </a:buClr>
              <a:buSzPts val="20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mp;_Table">
  <p:cSld name="Title_&amp;_Table">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_Only">
  <p:cSld name="Table_Only">
    <p:spTree>
      <p:nvGrpSpPr>
        <p:cNvPr id="1" name="Shape 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mp;_Callout">
  <p:cSld name="Title_&amp;_Callout">
    <p:spTree>
      <p:nvGrpSpPr>
        <p:cNvPr id="1" name="Shape 28"/>
        <p:cNvGrpSpPr/>
        <p:nvPr/>
      </p:nvGrpSpPr>
      <p:grpSpPr>
        <a:xfrm>
          <a:off x="0" y="0"/>
          <a:ext cx="0" cy="0"/>
          <a:chOff x="0" y="0"/>
          <a:chExt cx="0" cy="0"/>
        </a:xfrm>
      </p:grpSpPr>
      <p:sp>
        <p:nvSpPr>
          <p:cNvPr id="29" name="Google Shape;29;p25"/>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llout_Only">
  <p:cSld name="Callout_Only">
    <p:spTree>
      <p:nvGrpSpPr>
        <p:cNvPr id="1" name="Shape 32"/>
        <p:cNvGrpSpPr/>
        <p:nvPr/>
      </p:nvGrpSpPr>
      <p:grpSpPr>
        <a:xfrm>
          <a:off x="0" y="0"/>
          <a:ext cx="0" cy="0"/>
          <a:chOff x="0" y="0"/>
          <a:chExt cx="0" cy="0"/>
        </a:xfrm>
      </p:grpSpPr>
      <p:sp>
        <p:nvSpPr>
          <p:cNvPr id="33" name="Google Shape;33;p26"/>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mp;_Gloss_Box">
  <p:cSld name="Title_&amp;_Gloss_Box">
    <p:spTree>
      <p:nvGrpSpPr>
        <p:cNvPr id="1" name="Shape 35"/>
        <p:cNvGrpSpPr/>
        <p:nvPr/>
      </p:nvGrpSpPr>
      <p:grpSpPr>
        <a:xfrm>
          <a:off x="0" y="0"/>
          <a:ext cx="0" cy="0"/>
          <a:chOff x="0" y="0"/>
          <a:chExt cx="0" cy="0"/>
        </a:xfrm>
      </p:grpSpPr>
      <p:sp>
        <p:nvSpPr>
          <p:cNvPr id="36" name="Google Shape;36;p27"/>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D3C3C"/>
              </a:buClr>
              <a:buSzPts val="2400"/>
              <a:buNone/>
              <a:defRPr>
                <a:solidFill>
                  <a:srgbClr val="3D3C3C"/>
                </a:solidFill>
              </a:defRPr>
            </a:lvl1pPr>
            <a:lvl2pPr marL="914400" lvl="1" indent="-228600" algn="l">
              <a:lnSpc>
                <a:spcPct val="90000"/>
              </a:lnSpc>
              <a:spcBef>
                <a:spcPts val="500"/>
              </a:spcBef>
              <a:spcAft>
                <a:spcPts val="0"/>
              </a:spcAft>
              <a:buClr>
                <a:srgbClr val="3D3C3C"/>
              </a:buClr>
              <a:buSzPts val="2200"/>
              <a:buNone/>
              <a:defRPr>
                <a:solidFill>
                  <a:srgbClr val="3D3C3C"/>
                </a:solidFill>
              </a:defRPr>
            </a:lvl2pPr>
            <a:lvl3pPr marL="1371600" lvl="2" indent="-228600" algn="l">
              <a:lnSpc>
                <a:spcPct val="90000"/>
              </a:lnSpc>
              <a:spcBef>
                <a:spcPts val="500"/>
              </a:spcBef>
              <a:spcAft>
                <a:spcPts val="0"/>
              </a:spcAft>
              <a:buClr>
                <a:srgbClr val="3D3C3C"/>
              </a:buClr>
              <a:buSzPts val="2000"/>
              <a:buNone/>
              <a:defRPr>
                <a:solidFill>
                  <a:srgbClr val="3D3C3C"/>
                </a:solidFill>
              </a:defRPr>
            </a:lvl3pPr>
            <a:lvl4pPr marL="1828800" lvl="3" indent="-228600" algn="l">
              <a:lnSpc>
                <a:spcPct val="90000"/>
              </a:lnSpc>
              <a:spcBef>
                <a:spcPts val="500"/>
              </a:spcBef>
              <a:spcAft>
                <a:spcPts val="0"/>
              </a:spcAft>
              <a:buClr>
                <a:srgbClr val="3D3C3C"/>
              </a:buClr>
              <a:buSzPts val="1800"/>
              <a:buNone/>
              <a:defRPr>
                <a:solidFill>
                  <a:srgbClr val="3D3C3C"/>
                </a:solidFill>
              </a:defRPr>
            </a:lvl4pPr>
            <a:lvl5pPr marL="2286000" lvl="4" indent="-228600" algn="l">
              <a:lnSpc>
                <a:spcPct val="90000"/>
              </a:lnSpc>
              <a:spcBef>
                <a:spcPts val="500"/>
              </a:spcBef>
              <a:spcAft>
                <a:spcPts val="0"/>
              </a:spcAft>
              <a:buClr>
                <a:srgbClr val="3D3C3C"/>
              </a:buClr>
              <a:buSzPts val="1800"/>
              <a:buNone/>
              <a:defRPr>
                <a:solidFill>
                  <a:srgbClr val="3D3C3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25050"/>
              </a:buClr>
              <a:buSzPts val="3200"/>
              <a:buFont typeface="Century Gothic"/>
              <a:buNone/>
              <a:defRPr sz="3200" b="1" i="0" u="none" strike="noStrike" cap="none">
                <a:solidFill>
                  <a:srgbClr val="52505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5.png"/><Relationship Id="rId7"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body" idx="1"/>
          </p:nvPr>
        </p:nvSpPr>
        <p:spPr>
          <a:xfrm>
            <a:off x="363537" y="5555989"/>
            <a:ext cx="3696734" cy="11541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25050"/>
              </a:buClr>
              <a:buSzPts val="1400"/>
              <a:buFont typeface="Century Gothic"/>
              <a:buNone/>
            </a:pPr>
            <a:r>
              <a:rPr lang="en-GB" sz="1400" b="0" i="0" u="none" strike="noStrike" cap="none" dirty="0">
                <a:solidFill>
                  <a:srgbClr val="525050"/>
                </a:solidFill>
                <a:latin typeface="Century Gothic"/>
                <a:ea typeface="Century Gothic"/>
                <a:cs typeface="Century Gothic"/>
                <a:sym typeface="Century Gothic"/>
              </a:rPr>
              <a:t>Janine Turner / Rachel Hawkes</a:t>
            </a:r>
            <a:endParaRPr dirty="0"/>
          </a:p>
          <a:p>
            <a:pPr marL="0" marR="0" lvl="0" indent="0" algn="l" rtl="0">
              <a:lnSpc>
                <a:spcPct val="90000"/>
              </a:lnSpc>
              <a:spcBef>
                <a:spcPts val="0"/>
              </a:spcBef>
              <a:spcAft>
                <a:spcPts val="0"/>
              </a:spcAft>
              <a:buClr>
                <a:srgbClr val="525050"/>
              </a:buClr>
              <a:buSzPts val="1400"/>
              <a:buFont typeface="Century Gothic"/>
              <a:buNone/>
            </a:pPr>
            <a:r>
              <a:rPr lang="en-GB" sz="1400" b="0" i="0" u="none" strike="noStrike" cap="none" dirty="0">
                <a:solidFill>
                  <a:srgbClr val="525050"/>
                </a:solidFill>
                <a:latin typeface="Century Gothic"/>
                <a:ea typeface="Century Gothic"/>
                <a:cs typeface="Century Gothic"/>
                <a:sym typeface="Century Gothic"/>
              </a:rPr>
              <a:t>Artwork: Steve Clarke</a:t>
            </a:r>
            <a:endParaRPr dirty="0"/>
          </a:p>
          <a:p>
            <a:pPr marL="0" marR="0" lvl="0" indent="0" algn="l" rtl="0">
              <a:lnSpc>
                <a:spcPct val="90000"/>
              </a:lnSpc>
              <a:spcBef>
                <a:spcPts val="0"/>
              </a:spcBef>
              <a:spcAft>
                <a:spcPts val="0"/>
              </a:spcAft>
              <a:buClr>
                <a:schemeClr val="lt1"/>
              </a:buClr>
              <a:buSzPts val="1400"/>
              <a:buFont typeface="Century Gothic"/>
              <a:buNone/>
            </a:pPr>
            <a:endParaRPr sz="1400" b="0" i="0" u="none" strike="noStrike" cap="none" dirty="0">
              <a:solidFill>
                <a:srgbClr val="525050"/>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525050"/>
              </a:buClr>
              <a:buSzPts val="1400"/>
              <a:buFont typeface="Century Gothic"/>
              <a:buNone/>
            </a:pPr>
            <a:r>
              <a:rPr lang="en-GB" sz="1400" dirty="0">
                <a:solidFill>
                  <a:srgbClr val="525050"/>
                </a:solidFill>
                <a:latin typeface="Century Gothic"/>
                <a:ea typeface="Century Gothic"/>
                <a:cs typeface="Century Gothic"/>
                <a:sym typeface="Century Gothic"/>
              </a:rPr>
              <a:t>Date updated: 07/09/22</a:t>
            </a:r>
            <a:endParaRPr sz="1400" b="0" i="0" u="none" strike="noStrike" cap="none" dirty="0">
              <a:solidFill>
                <a:srgbClr val="525050"/>
              </a:solidFill>
              <a:latin typeface="Century Gothic"/>
              <a:ea typeface="Century Gothic"/>
              <a:cs typeface="Century Gothic"/>
              <a:sym typeface="Century Gothic"/>
            </a:endParaRPr>
          </a:p>
          <a:p>
            <a:pPr marL="0" lvl="0" indent="0" algn="l" rtl="0">
              <a:lnSpc>
                <a:spcPct val="90000"/>
              </a:lnSpc>
              <a:spcBef>
                <a:spcPts val="1000"/>
              </a:spcBef>
              <a:spcAft>
                <a:spcPts val="0"/>
              </a:spcAft>
              <a:buClr>
                <a:schemeClr val="lt1"/>
              </a:buClr>
              <a:buSzPts val="1400"/>
              <a:buNone/>
            </a:pPr>
            <a:endParaRPr sz="1400" dirty="0"/>
          </a:p>
        </p:txBody>
      </p:sp>
      <p:sp>
        <p:nvSpPr>
          <p:cNvPr id="70" name="Google Shape;70;p1"/>
          <p:cNvSpPr txBox="1">
            <a:spLocks noGrp="1"/>
          </p:cNvSpPr>
          <p:nvPr>
            <p:ph type="body" idx="2"/>
          </p:nvPr>
        </p:nvSpPr>
        <p:spPr>
          <a:xfrm>
            <a:off x="363538" y="2796466"/>
            <a:ext cx="4864546" cy="47939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dirty="0"/>
              <a:t>Y10 Term 1.1 Week 1 Lesson 2</a:t>
            </a:r>
            <a:endParaRPr dirty="0"/>
          </a:p>
          <a:p>
            <a:pPr marL="0" lvl="0" indent="0" algn="l" rtl="0">
              <a:lnSpc>
                <a:spcPct val="90000"/>
              </a:lnSpc>
              <a:spcBef>
                <a:spcPts val="1000"/>
              </a:spcBef>
              <a:spcAft>
                <a:spcPts val="0"/>
              </a:spcAft>
              <a:buClr>
                <a:schemeClr val="lt1"/>
              </a:buClr>
              <a:buSzPts val="2400"/>
              <a:buNone/>
            </a:pPr>
            <a:endParaRPr dirty="0"/>
          </a:p>
        </p:txBody>
      </p:sp>
      <p:sp>
        <p:nvSpPr>
          <p:cNvPr id="71" name="Google Shape;71;p1"/>
          <p:cNvSpPr txBox="1">
            <a:spLocks noGrp="1"/>
          </p:cNvSpPr>
          <p:nvPr>
            <p:ph type="body" idx="3"/>
          </p:nvPr>
        </p:nvSpPr>
        <p:spPr>
          <a:xfrm>
            <a:off x="363537" y="1803633"/>
            <a:ext cx="7505335" cy="993542"/>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lt1"/>
              </a:buClr>
              <a:buSzPct val="100000"/>
              <a:buNone/>
            </a:pPr>
            <a:r>
              <a:rPr lang="en-GB" sz="7000"/>
              <a:t>Identität: </a:t>
            </a:r>
            <a:br>
              <a:rPr lang="en-GB"/>
            </a:br>
            <a:r>
              <a:rPr lang="en-GB" sz="5400" b="0"/>
              <a:t>Wer bin ich? Was mache ich?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0"/>
          <p:cNvSpPr txBox="1">
            <a:spLocks noGrp="1"/>
          </p:cNvSpPr>
          <p:nvPr>
            <p:ph type="title"/>
          </p:nvPr>
        </p:nvSpPr>
        <p:spPr>
          <a:xfrm>
            <a:off x="0" y="213557"/>
            <a:ext cx="3175844"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Ein Interview</a:t>
            </a:r>
            <a:endParaRPr/>
          </a:p>
        </p:txBody>
      </p:sp>
      <p:sp>
        <p:nvSpPr>
          <p:cNvPr id="297" name="Google Shape;297;p10"/>
          <p:cNvSpPr/>
          <p:nvPr/>
        </p:nvSpPr>
        <p:spPr>
          <a:xfrm>
            <a:off x="11007969" y="247046"/>
            <a:ext cx="94935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hören</a:t>
            </a:r>
            <a:endParaRPr sz="2000" b="1" i="0" u="none" strike="noStrike" cap="none">
              <a:solidFill>
                <a:schemeClr val="lt1"/>
              </a:solidFill>
              <a:latin typeface="Century Gothic"/>
              <a:ea typeface="Century Gothic"/>
              <a:cs typeface="Century Gothic"/>
              <a:sym typeface="Century Gothic"/>
            </a:endParaRPr>
          </a:p>
        </p:txBody>
      </p:sp>
      <p:sp>
        <p:nvSpPr>
          <p:cNvPr id="298" name="Google Shape;298;p10"/>
          <p:cNvSpPr txBox="1"/>
          <p:nvPr/>
        </p:nvSpPr>
        <p:spPr>
          <a:xfrm>
            <a:off x="267594" y="971971"/>
            <a:ext cx="78588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400"/>
              <a:buFont typeface="Century Gothic"/>
              <a:buNone/>
            </a:pPr>
            <a:r>
              <a:rPr lang="en-GB" sz="2400" b="1" i="0" u="none" strike="noStrike" cap="none" dirty="0" err="1">
                <a:solidFill>
                  <a:srgbClr val="1F3864"/>
                </a:solidFill>
                <a:latin typeface="Century Gothic"/>
                <a:ea typeface="Century Gothic"/>
                <a:cs typeface="Century Gothic"/>
                <a:sym typeface="Century Gothic"/>
              </a:rPr>
              <a:t>Schreib</a:t>
            </a:r>
            <a:r>
              <a:rPr lang="en-GB" sz="2400" b="1" i="0" u="none" strike="noStrike" cap="none" dirty="0">
                <a:solidFill>
                  <a:srgbClr val="1F3864"/>
                </a:solidFill>
                <a:latin typeface="Century Gothic"/>
                <a:ea typeface="Century Gothic"/>
                <a:cs typeface="Century Gothic"/>
                <a:sym typeface="Century Gothic"/>
              </a:rPr>
              <a:t> 1-8. </a:t>
            </a:r>
            <a:r>
              <a:rPr lang="en-GB" sz="2400" b="1" i="0" u="none" strike="noStrike" cap="none" dirty="0" err="1">
                <a:solidFill>
                  <a:srgbClr val="1F3864"/>
                </a:solidFill>
                <a:latin typeface="Century Gothic"/>
                <a:ea typeface="Century Gothic"/>
                <a:cs typeface="Century Gothic"/>
                <a:sym typeface="Century Gothic"/>
              </a:rPr>
              <a:t>Schreib</a:t>
            </a:r>
            <a:r>
              <a:rPr lang="en-GB" sz="2400" b="1" i="0" u="none" strike="noStrike" cap="none" dirty="0">
                <a:solidFill>
                  <a:srgbClr val="1F3864"/>
                </a:solidFill>
                <a:latin typeface="Century Gothic"/>
                <a:ea typeface="Century Gothic"/>
                <a:cs typeface="Century Gothic"/>
                <a:sym typeface="Century Gothic"/>
              </a:rPr>
              <a:t> die </a:t>
            </a:r>
            <a:r>
              <a:rPr lang="en-GB" sz="2400" b="1" i="0" u="none" strike="noStrike" cap="none" dirty="0" err="1">
                <a:solidFill>
                  <a:srgbClr val="1F3864"/>
                </a:solidFill>
                <a:latin typeface="Century Gothic"/>
                <a:ea typeface="Century Gothic"/>
                <a:cs typeface="Century Gothic"/>
                <a:sym typeface="Century Gothic"/>
              </a:rPr>
              <a:t>Fragen</a:t>
            </a:r>
            <a:r>
              <a:rPr lang="en-GB" sz="2400" b="1" i="0" u="none" strike="noStrike" cap="none" dirty="0">
                <a:solidFill>
                  <a:srgbClr val="1F3864"/>
                </a:solidFill>
                <a:latin typeface="Century Gothic"/>
                <a:ea typeface="Century Gothic"/>
                <a:cs typeface="Century Gothic"/>
                <a:sym typeface="Century Gothic"/>
              </a:rPr>
              <a:t> auf </a:t>
            </a:r>
            <a:r>
              <a:rPr lang="en-GB" sz="2400" b="1" i="0" u="none" strike="noStrike" cap="none" dirty="0" err="1">
                <a:solidFill>
                  <a:srgbClr val="1F3864"/>
                </a:solidFill>
                <a:latin typeface="Century Gothic"/>
                <a:ea typeface="Century Gothic"/>
                <a:cs typeface="Century Gothic"/>
                <a:sym typeface="Century Gothic"/>
              </a:rPr>
              <a:t>Englisch</a:t>
            </a:r>
            <a:r>
              <a:rPr lang="en-GB" sz="2400" b="1" i="0" u="none" strike="noStrike" cap="none" dirty="0">
                <a:solidFill>
                  <a:srgbClr val="1F3864"/>
                </a:solidFill>
                <a:latin typeface="Century Gothic"/>
                <a:ea typeface="Century Gothic"/>
                <a:cs typeface="Century Gothic"/>
                <a:sym typeface="Century Gothic"/>
              </a:rPr>
              <a:t>.</a:t>
            </a:r>
            <a:endParaRPr b="1" dirty="0"/>
          </a:p>
        </p:txBody>
      </p:sp>
      <p:graphicFrame>
        <p:nvGraphicFramePr>
          <p:cNvPr id="299" name="Google Shape;299;p10"/>
          <p:cNvGraphicFramePr/>
          <p:nvPr>
            <p:extLst>
              <p:ext uri="{D42A27DB-BD31-4B8C-83A1-F6EECF244321}">
                <p14:modId xmlns:p14="http://schemas.microsoft.com/office/powerpoint/2010/main" val="4034800107"/>
              </p:ext>
            </p:extLst>
          </p:nvPr>
        </p:nvGraphicFramePr>
        <p:xfrm>
          <a:off x="638415" y="1610337"/>
          <a:ext cx="11318900" cy="4433810"/>
        </p:xfrm>
        <a:graphic>
          <a:graphicData uri="http://schemas.openxmlformats.org/drawingml/2006/table">
            <a:tbl>
              <a:tblPr firstRow="1" bandRow="1">
                <a:noFill/>
                <a:tableStyleId>{08890173-11F6-4981-8073-898B6162F20F}</a:tableStyleId>
              </a:tblPr>
              <a:tblGrid>
                <a:gridCol w="793675">
                  <a:extLst>
                    <a:ext uri="{9D8B030D-6E8A-4147-A177-3AD203B41FA5}">
                      <a16:colId xmlns:a16="http://schemas.microsoft.com/office/drawing/2014/main" val="20000"/>
                    </a:ext>
                  </a:extLst>
                </a:gridCol>
                <a:gridCol w="3389275">
                  <a:extLst>
                    <a:ext uri="{9D8B030D-6E8A-4147-A177-3AD203B41FA5}">
                      <a16:colId xmlns:a16="http://schemas.microsoft.com/office/drawing/2014/main" val="20001"/>
                    </a:ext>
                  </a:extLst>
                </a:gridCol>
                <a:gridCol w="7135950">
                  <a:extLst>
                    <a:ext uri="{9D8B030D-6E8A-4147-A177-3AD203B41FA5}">
                      <a16:colId xmlns:a16="http://schemas.microsoft.com/office/drawing/2014/main" val="20002"/>
                    </a:ext>
                  </a:extLst>
                </a:gridCol>
              </a:tblGrid>
              <a:tr h="497075">
                <a:tc>
                  <a:txBody>
                    <a:bodyPr/>
                    <a:lstStyle/>
                    <a:p>
                      <a:pPr marL="0" marR="0" lvl="0" indent="0" algn="l" rtl="0">
                        <a:spcBef>
                          <a:spcPts val="0"/>
                        </a:spcBef>
                        <a:spcAft>
                          <a:spcPts val="0"/>
                        </a:spcAft>
                        <a:buNone/>
                      </a:pPr>
                      <a:endParaRPr sz="1800" dirty="0"/>
                    </a:p>
                  </a:txBody>
                  <a:tcPr marL="91450" marR="91450" marT="45725" marB="45725"/>
                </a:tc>
                <a:tc gridSpan="2">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a:t>Frage auf Englisch</a:t>
                      </a:r>
                      <a:endParaRPr sz="2400" b="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97075">
                <a:tc>
                  <a:txBody>
                    <a:bodyPr/>
                    <a:lstStyle/>
                    <a:p>
                      <a:pPr marL="0" marR="0" lvl="0" indent="0" algn="ctr" rtl="0">
                        <a:spcBef>
                          <a:spcPts val="0"/>
                        </a:spcBef>
                        <a:spcAft>
                          <a:spcPts val="0"/>
                        </a:spcAft>
                        <a:buNone/>
                      </a:pPr>
                      <a:endParaRPr sz="2000" dirty="0">
                        <a:solidFill>
                          <a:srgbClr val="7F6600"/>
                        </a:solidFill>
                      </a:endParaRPr>
                    </a:p>
                  </a:txBody>
                  <a:tcPr marL="91450" marR="91450" marT="45725" marB="45725">
                    <a:solidFill>
                      <a:schemeClr val="accent6"/>
                    </a:solidFill>
                  </a:tcPr>
                </a:tc>
                <a:tc>
                  <a:txBody>
                    <a:bodyPr/>
                    <a:lstStyle/>
                    <a:p>
                      <a:pPr marL="0" marR="0" lvl="0" indent="0" algn="ctr" rtl="0">
                        <a:spcBef>
                          <a:spcPts val="0"/>
                        </a:spcBef>
                        <a:spcAft>
                          <a:spcPts val="0"/>
                        </a:spcAft>
                        <a:buNone/>
                      </a:pPr>
                      <a:r>
                        <a:rPr lang="en-GB" sz="2400">
                          <a:solidFill>
                            <a:schemeClr val="lt1"/>
                          </a:solidFill>
                        </a:rPr>
                        <a:t>Do you / Are you…</a:t>
                      </a:r>
                      <a:endParaRPr/>
                    </a:p>
                  </a:txBody>
                  <a:tcPr marL="91450" marR="91450" marT="45725" marB="45725">
                    <a:solidFill>
                      <a:schemeClr val="accent6"/>
                    </a:solidFill>
                  </a:tcPr>
                </a:tc>
                <a:tc>
                  <a:txBody>
                    <a:bodyPr/>
                    <a:lstStyle/>
                    <a:p>
                      <a:pPr marL="0" marR="0" lvl="0" indent="0" algn="l" rtl="0">
                        <a:lnSpc>
                          <a:spcPct val="107000"/>
                        </a:lnSpc>
                        <a:spcBef>
                          <a:spcPts val="0"/>
                        </a:spcBef>
                        <a:spcAft>
                          <a:spcPts val="0"/>
                        </a:spcAft>
                        <a:buNone/>
                      </a:pPr>
                      <a:r>
                        <a:rPr lang="en-GB" sz="2400" dirty="0">
                          <a:solidFill>
                            <a:schemeClr val="lt1"/>
                          </a:solidFill>
                          <a:latin typeface="Century Gothic"/>
                          <a:ea typeface="Century Gothic"/>
                          <a:cs typeface="Century Gothic"/>
                          <a:sym typeface="Century Gothic"/>
                        </a:rPr>
                        <a:t>living in Munich at the moment?</a:t>
                      </a:r>
                      <a:endParaRPr dirty="0"/>
                    </a:p>
                  </a:txBody>
                  <a:tcPr marL="91450" marR="91450" marT="45725" marB="45725">
                    <a:solidFill>
                      <a:schemeClr val="accent6"/>
                    </a:solidFill>
                  </a:tcPr>
                </a:tc>
                <a:extLst>
                  <a:ext uri="{0D108BD9-81ED-4DB2-BD59-A6C34878D82A}">
                    <a16:rowId xmlns:a16="http://schemas.microsoft.com/office/drawing/2014/main" val="10001"/>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solidFill>
                      <a:schemeClr val="accent4">
                        <a:lumMod val="20000"/>
                        <a:lumOff val="80000"/>
                      </a:schemeClr>
                    </a:solidFill>
                  </a:tcPr>
                </a:tc>
                <a:tc>
                  <a:txBody>
                    <a:bodyPr/>
                    <a:lstStyle/>
                    <a:p>
                      <a:pPr marL="0" marR="0" lvl="0" indent="0" algn="ctr" rtl="0">
                        <a:spcBef>
                          <a:spcPts val="0"/>
                        </a:spcBef>
                        <a:spcAft>
                          <a:spcPts val="0"/>
                        </a:spcAft>
                        <a:buNone/>
                      </a:pPr>
                      <a:r>
                        <a:rPr lang="en-GB" sz="2400">
                          <a:solidFill>
                            <a:schemeClr val="lt1"/>
                          </a:solidFill>
                        </a:rPr>
                        <a:t>Are you / Do you…</a:t>
                      </a:r>
                      <a:endParaRPr/>
                    </a:p>
                  </a:txBody>
                  <a:tcPr marL="91450" marR="91450" marT="45725" marB="45725">
                    <a:solidFill>
                      <a:schemeClr val="accent4">
                        <a:lumMod val="20000"/>
                        <a:lumOff val="80000"/>
                      </a:schemeClr>
                    </a:solidFill>
                  </a:tcPr>
                </a:tc>
                <a:tc>
                  <a:txBody>
                    <a:bodyPr/>
                    <a:lstStyle/>
                    <a:p>
                      <a:pPr marL="0" marR="0" lvl="0" indent="0" algn="l" rtl="0">
                        <a:spcBef>
                          <a:spcPts val="0"/>
                        </a:spcBef>
                        <a:spcAft>
                          <a:spcPts val="0"/>
                        </a:spcAft>
                        <a:buNone/>
                      </a:pPr>
                      <a:r>
                        <a:rPr lang="en-GB" sz="2400" dirty="0">
                          <a:solidFill>
                            <a:schemeClr val="lt1"/>
                          </a:solidFill>
                        </a:rPr>
                        <a:t>work in the restaurant every day?</a:t>
                      </a:r>
                      <a:endParaRPr dirty="0"/>
                    </a:p>
                  </a:txBody>
                  <a:tcPr marL="91450" marR="91450" marT="45725" marB="45725">
                    <a:solidFill>
                      <a:schemeClr val="accent4">
                        <a:lumMod val="20000"/>
                        <a:lumOff val="80000"/>
                      </a:schemeClr>
                    </a:solidFill>
                  </a:tcPr>
                </a:tc>
                <a:extLst>
                  <a:ext uri="{0D108BD9-81ED-4DB2-BD59-A6C34878D82A}">
                    <a16:rowId xmlns:a16="http://schemas.microsoft.com/office/drawing/2014/main" val="10002"/>
                  </a:ext>
                </a:extLst>
              </a:tr>
              <a:tr h="497075">
                <a:tc>
                  <a:txBody>
                    <a:bodyPr/>
                    <a:lstStyle/>
                    <a:p>
                      <a:pPr marL="0" marR="0" lvl="0" indent="0" algn="ctr" rtl="0">
                        <a:spcBef>
                          <a:spcPts val="0"/>
                        </a:spcBef>
                        <a:spcAft>
                          <a:spcPts val="0"/>
                        </a:spcAft>
                        <a:buNone/>
                      </a:pPr>
                      <a:endParaRPr sz="2000" dirty="0">
                        <a:solidFill>
                          <a:srgbClr val="7F6600"/>
                        </a:solidFill>
                      </a:endParaRPr>
                    </a:p>
                  </a:txBody>
                  <a:tcPr marL="91450" marR="91450" marT="45725" marB="45725">
                    <a:solidFill>
                      <a:schemeClr val="accent6"/>
                    </a:solidFill>
                  </a:tcPr>
                </a:tc>
                <a:tc>
                  <a:txBody>
                    <a:bodyPr/>
                    <a:lstStyle/>
                    <a:p>
                      <a:pPr marL="0" marR="0" lvl="0" indent="0" algn="ctr" rtl="0">
                        <a:spcBef>
                          <a:spcPts val="0"/>
                        </a:spcBef>
                        <a:spcAft>
                          <a:spcPts val="0"/>
                        </a:spcAft>
                        <a:buNone/>
                      </a:pPr>
                      <a:r>
                        <a:rPr lang="en-GB" sz="2400" dirty="0">
                          <a:solidFill>
                            <a:schemeClr val="lt1"/>
                          </a:solidFill>
                        </a:rPr>
                        <a:t>Do you / Are you …</a:t>
                      </a:r>
                      <a:endParaRPr dirty="0"/>
                    </a:p>
                  </a:txBody>
                  <a:tcPr marL="91450" marR="91450" marT="45725" marB="45725">
                    <a:solidFill>
                      <a:schemeClr val="accent6"/>
                    </a:solidFill>
                  </a:tcPr>
                </a:tc>
                <a:tc>
                  <a:txBody>
                    <a:bodyPr/>
                    <a:lstStyle/>
                    <a:p>
                      <a:pPr marL="0" marR="0" lvl="0" indent="0" algn="l" rtl="0">
                        <a:spcBef>
                          <a:spcPts val="0"/>
                        </a:spcBef>
                        <a:spcAft>
                          <a:spcPts val="0"/>
                        </a:spcAft>
                        <a:buNone/>
                      </a:pPr>
                      <a:r>
                        <a:rPr lang="en-GB" sz="2400" dirty="0">
                          <a:solidFill>
                            <a:schemeClr val="lt1"/>
                          </a:solidFill>
                        </a:rPr>
                        <a:t>often talk with the customers in German?</a:t>
                      </a:r>
                      <a:endParaRPr dirty="0"/>
                    </a:p>
                  </a:txBody>
                  <a:tcPr marL="91450" marR="91450" marT="45725" marB="45725">
                    <a:solidFill>
                      <a:schemeClr val="accent6"/>
                    </a:solidFill>
                  </a:tcPr>
                </a:tc>
                <a:extLst>
                  <a:ext uri="{0D108BD9-81ED-4DB2-BD59-A6C34878D82A}">
                    <a16:rowId xmlns:a16="http://schemas.microsoft.com/office/drawing/2014/main" val="10003"/>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solidFill>
                      <a:schemeClr val="accent4">
                        <a:lumMod val="20000"/>
                        <a:lumOff val="80000"/>
                      </a:schemeClr>
                    </a:solidFill>
                  </a:tcPr>
                </a:tc>
                <a:tc>
                  <a:txBody>
                    <a:bodyPr/>
                    <a:lstStyle/>
                    <a:p>
                      <a:pPr marL="0" marR="0" lvl="0" indent="0" algn="ctr" rtl="0">
                        <a:spcBef>
                          <a:spcPts val="0"/>
                        </a:spcBef>
                        <a:spcAft>
                          <a:spcPts val="0"/>
                        </a:spcAft>
                        <a:buNone/>
                      </a:pPr>
                      <a:r>
                        <a:rPr lang="en-GB" sz="2400">
                          <a:solidFill>
                            <a:schemeClr val="lt1"/>
                          </a:solidFill>
                        </a:rPr>
                        <a:t>Do you / Are you…</a:t>
                      </a:r>
                      <a:endParaRPr/>
                    </a:p>
                  </a:txBody>
                  <a:tcPr marL="91450" marR="91450" marT="45725" marB="45725">
                    <a:solidFill>
                      <a:schemeClr val="accent4">
                        <a:lumMod val="20000"/>
                        <a:lumOff val="80000"/>
                      </a:schemeClr>
                    </a:solidFill>
                  </a:tcPr>
                </a:tc>
                <a:tc>
                  <a:txBody>
                    <a:bodyPr/>
                    <a:lstStyle/>
                    <a:p>
                      <a:pPr marL="0" marR="0" lvl="0" indent="0" algn="l" rtl="0">
                        <a:spcBef>
                          <a:spcPts val="0"/>
                        </a:spcBef>
                        <a:spcAft>
                          <a:spcPts val="0"/>
                        </a:spcAft>
                        <a:buNone/>
                      </a:pPr>
                      <a:r>
                        <a:rPr lang="en-GB" sz="2400" dirty="0">
                          <a:solidFill>
                            <a:schemeClr val="lt1"/>
                          </a:solidFill>
                        </a:rPr>
                        <a:t>learning another language now?</a:t>
                      </a:r>
                      <a:endParaRPr dirty="0"/>
                    </a:p>
                  </a:txBody>
                  <a:tcPr marL="91450" marR="91450" marT="45725" marB="45725">
                    <a:solidFill>
                      <a:schemeClr val="accent4">
                        <a:lumMod val="20000"/>
                        <a:lumOff val="80000"/>
                      </a:schemeClr>
                    </a:solidFill>
                  </a:tcPr>
                </a:tc>
                <a:extLst>
                  <a:ext uri="{0D108BD9-81ED-4DB2-BD59-A6C34878D82A}">
                    <a16:rowId xmlns:a16="http://schemas.microsoft.com/office/drawing/2014/main" val="10004"/>
                  </a:ext>
                </a:extLst>
              </a:tr>
              <a:tr h="497075">
                <a:tc>
                  <a:txBody>
                    <a:bodyPr/>
                    <a:lstStyle/>
                    <a:p>
                      <a:pPr marL="0" marR="0" lvl="0" indent="0" algn="ctr" rtl="0">
                        <a:spcBef>
                          <a:spcPts val="0"/>
                        </a:spcBef>
                        <a:spcAft>
                          <a:spcPts val="0"/>
                        </a:spcAft>
                        <a:buNone/>
                      </a:pPr>
                      <a:endParaRPr sz="2000" dirty="0">
                        <a:solidFill>
                          <a:srgbClr val="7F6600"/>
                        </a:solidFill>
                      </a:endParaRPr>
                    </a:p>
                  </a:txBody>
                  <a:tcPr marL="91450" marR="91450" marT="45725" marB="45725">
                    <a:solidFill>
                      <a:schemeClr val="accent6"/>
                    </a:solidFill>
                  </a:tcPr>
                </a:tc>
                <a:tc>
                  <a:txBody>
                    <a:bodyPr/>
                    <a:lstStyle/>
                    <a:p>
                      <a:pPr marL="0" marR="0" lvl="0" indent="0" algn="ctr" rtl="0">
                        <a:spcBef>
                          <a:spcPts val="0"/>
                        </a:spcBef>
                        <a:spcAft>
                          <a:spcPts val="0"/>
                        </a:spcAft>
                        <a:buNone/>
                      </a:pPr>
                      <a:r>
                        <a:rPr lang="en-GB" sz="2400">
                          <a:solidFill>
                            <a:schemeClr val="lt1"/>
                          </a:solidFill>
                        </a:rPr>
                        <a:t>Do you / Are you…</a:t>
                      </a:r>
                      <a:endParaRPr/>
                    </a:p>
                  </a:txBody>
                  <a:tcPr marL="91450" marR="91450" marT="45725" marB="45725">
                    <a:solidFill>
                      <a:schemeClr val="accent6"/>
                    </a:solidFill>
                  </a:tcPr>
                </a:tc>
                <a:tc>
                  <a:txBody>
                    <a:bodyPr/>
                    <a:lstStyle/>
                    <a:p>
                      <a:pPr marL="0" marR="0" lvl="0" indent="0" algn="l" rtl="0">
                        <a:spcBef>
                          <a:spcPts val="0"/>
                        </a:spcBef>
                        <a:spcAft>
                          <a:spcPts val="0"/>
                        </a:spcAft>
                        <a:buNone/>
                      </a:pPr>
                      <a:r>
                        <a:rPr lang="en-GB" sz="2400" dirty="0">
                          <a:solidFill>
                            <a:schemeClr val="lt1"/>
                          </a:solidFill>
                        </a:rPr>
                        <a:t>sometimes get ill?</a:t>
                      </a:r>
                      <a:endParaRPr dirty="0"/>
                    </a:p>
                  </a:txBody>
                  <a:tcPr marL="91450" marR="91450" marT="45725" marB="45725">
                    <a:solidFill>
                      <a:schemeClr val="accent6"/>
                    </a:solidFill>
                  </a:tcPr>
                </a:tc>
                <a:extLst>
                  <a:ext uri="{0D108BD9-81ED-4DB2-BD59-A6C34878D82A}">
                    <a16:rowId xmlns:a16="http://schemas.microsoft.com/office/drawing/2014/main" val="10005"/>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solidFill>
                      <a:schemeClr val="accent4">
                        <a:lumMod val="20000"/>
                        <a:lumOff val="80000"/>
                      </a:schemeClr>
                    </a:solidFill>
                  </a:tcPr>
                </a:tc>
                <a:tc>
                  <a:txBody>
                    <a:bodyPr/>
                    <a:lstStyle/>
                    <a:p>
                      <a:pPr marL="0" marR="0" lvl="0" indent="0" algn="ctr" rtl="0">
                        <a:spcBef>
                          <a:spcPts val="0"/>
                        </a:spcBef>
                        <a:spcAft>
                          <a:spcPts val="0"/>
                        </a:spcAft>
                        <a:buNone/>
                      </a:pPr>
                      <a:r>
                        <a:rPr lang="en-GB" sz="2400">
                          <a:solidFill>
                            <a:schemeClr val="lt1"/>
                          </a:solidFill>
                        </a:rPr>
                        <a:t>Do you / Are you…</a:t>
                      </a:r>
                      <a:endParaRPr/>
                    </a:p>
                  </a:txBody>
                  <a:tcPr marL="91450" marR="91450" marT="45725" marB="45725">
                    <a:solidFill>
                      <a:schemeClr val="accent4">
                        <a:lumMod val="20000"/>
                        <a:lumOff val="80000"/>
                      </a:schemeClr>
                    </a:solidFill>
                  </a:tcPr>
                </a:tc>
                <a:tc>
                  <a:txBody>
                    <a:bodyPr/>
                    <a:lstStyle/>
                    <a:p>
                      <a:pPr marL="0" marR="0" lvl="0" indent="0" algn="l" rtl="0">
                        <a:spcBef>
                          <a:spcPts val="0"/>
                        </a:spcBef>
                        <a:spcAft>
                          <a:spcPts val="0"/>
                        </a:spcAft>
                        <a:buNone/>
                      </a:pPr>
                      <a:r>
                        <a:rPr lang="en-GB" sz="2400" dirty="0">
                          <a:solidFill>
                            <a:schemeClr val="lt1"/>
                          </a:solidFill>
                        </a:rPr>
                        <a:t>usually earn money?</a:t>
                      </a:r>
                      <a:endParaRPr dirty="0"/>
                    </a:p>
                  </a:txBody>
                  <a:tcPr marL="91450" marR="91450" marT="45725" marB="45725">
                    <a:solidFill>
                      <a:schemeClr val="accent4">
                        <a:lumMod val="20000"/>
                        <a:lumOff val="80000"/>
                      </a:schemeClr>
                    </a:solidFill>
                  </a:tcPr>
                </a:tc>
                <a:extLst>
                  <a:ext uri="{0D108BD9-81ED-4DB2-BD59-A6C34878D82A}">
                    <a16:rowId xmlns:a16="http://schemas.microsoft.com/office/drawing/2014/main" val="10006"/>
                  </a:ext>
                </a:extLst>
              </a:tr>
              <a:tr h="497075">
                <a:tc>
                  <a:txBody>
                    <a:bodyPr/>
                    <a:lstStyle/>
                    <a:p>
                      <a:pPr marL="0" marR="0" lvl="0" indent="0" algn="ctr" rtl="0">
                        <a:spcBef>
                          <a:spcPts val="0"/>
                        </a:spcBef>
                        <a:spcAft>
                          <a:spcPts val="0"/>
                        </a:spcAft>
                        <a:buNone/>
                      </a:pPr>
                      <a:endParaRPr sz="2000">
                        <a:solidFill>
                          <a:srgbClr val="7F6600"/>
                        </a:solidFill>
                      </a:endParaRPr>
                    </a:p>
                  </a:txBody>
                  <a:tcPr marL="91450" marR="91450" marT="45725" marB="45725">
                    <a:solidFill>
                      <a:schemeClr val="accent6"/>
                    </a:solidFill>
                  </a:tcPr>
                </a:tc>
                <a:tc>
                  <a:txBody>
                    <a:bodyPr/>
                    <a:lstStyle/>
                    <a:p>
                      <a:pPr marL="0" marR="0" lvl="0" indent="0" algn="ctr" rtl="0">
                        <a:spcBef>
                          <a:spcPts val="0"/>
                        </a:spcBef>
                        <a:spcAft>
                          <a:spcPts val="0"/>
                        </a:spcAft>
                        <a:buNone/>
                      </a:pPr>
                      <a:r>
                        <a:rPr lang="en-GB" sz="2400">
                          <a:solidFill>
                            <a:schemeClr val="lt1"/>
                          </a:solidFill>
                        </a:rPr>
                        <a:t>Are you / Do you …</a:t>
                      </a:r>
                      <a:endParaRPr/>
                    </a:p>
                  </a:txBody>
                  <a:tcPr marL="91450" marR="91450" marT="45725" marB="45725">
                    <a:solidFill>
                      <a:schemeClr val="accent6"/>
                    </a:solidFill>
                  </a:tcPr>
                </a:tc>
                <a:tc>
                  <a:txBody>
                    <a:bodyPr/>
                    <a:lstStyle/>
                    <a:p>
                      <a:pPr marL="0" marR="0" lvl="0" indent="0" algn="l" rtl="0">
                        <a:spcBef>
                          <a:spcPts val="0"/>
                        </a:spcBef>
                        <a:spcAft>
                          <a:spcPts val="0"/>
                        </a:spcAft>
                        <a:buNone/>
                      </a:pPr>
                      <a:r>
                        <a:rPr lang="en-GB" sz="2400" dirty="0">
                          <a:solidFill>
                            <a:schemeClr val="lt1"/>
                          </a:solidFill>
                        </a:rPr>
                        <a:t>singing ‘Happy Birthday’ now?</a:t>
                      </a:r>
                      <a:endParaRPr dirty="0"/>
                    </a:p>
                  </a:txBody>
                  <a:tcPr marL="91450" marR="91450" marT="45725" marB="45725">
                    <a:solidFill>
                      <a:schemeClr val="accent6"/>
                    </a:solidFill>
                  </a:tcPr>
                </a:tc>
                <a:extLst>
                  <a:ext uri="{0D108BD9-81ED-4DB2-BD59-A6C34878D82A}">
                    <a16:rowId xmlns:a16="http://schemas.microsoft.com/office/drawing/2014/main" val="10007"/>
                  </a:ext>
                </a:extLst>
              </a:tr>
              <a:tr h="356725">
                <a:tc>
                  <a:txBody>
                    <a:bodyPr/>
                    <a:lstStyle/>
                    <a:p>
                      <a:pPr marL="0" marR="0" lvl="0" indent="0" algn="ctr" rtl="0">
                        <a:spcBef>
                          <a:spcPts val="0"/>
                        </a:spcBef>
                        <a:spcAft>
                          <a:spcPts val="0"/>
                        </a:spcAft>
                        <a:buNone/>
                      </a:pPr>
                      <a:endParaRPr sz="2000">
                        <a:solidFill>
                          <a:srgbClr val="7F6600"/>
                        </a:solidFill>
                      </a:endParaRPr>
                    </a:p>
                  </a:txBody>
                  <a:tcPr marL="91450" marR="91450" marT="45725" marB="45725">
                    <a:solidFill>
                      <a:schemeClr val="accent4">
                        <a:lumMod val="20000"/>
                        <a:lumOff val="80000"/>
                      </a:schemeClr>
                    </a:solidFill>
                  </a:tcPr>
                </a:tc>
                <a:tc>
                  <a:txBody>
                    <a:bodyPr/>
                    <a:lstStyle/>
                    <a:p>
                      <a:pPr marL="0" marR="0" lvl="0" indent="0" algn="ctr" rtl="0">
                        <a:spcBef>
                          <a:spcPts val="0"/>
                        </a:spcBef>
                        <a:spcAft>
                          <a:spcPts val="0"/>
                        </a:spcAft>
                        <a:buNone/>
                      </a:pPr>
                      <a:r>
                        <a:rPr lang="en-GB" sz="2400">
                          <a:solidFill>
                            <a:schemeClr val="lt1"/>
                          </a:solidFill>
                        </a:rPr>
                        <a:t>Are you / Do you…</a:t>
                      </a:r>
                      <a:endParaRPr/>
                    </a:p>
                  </a:txBody>
                  <a:tcPr marL="91450" marR="91450" marT="45725" marB="45725">
                    <a:solidFill>
                      <a:schemeClr val="accent4">
                        <a:lumMod val="20000"/>
                        <a:lumOff val="80000"/>
                      </a:schemeClr>
                    </a:solidFill>
                  </a:tcPr>
                </a:tc>
                <a:tc>
                  <a:txBody>
                    <a:bodyPr/>
                    <a:lstStyle/>
                    <a:p>
                      <a:pPr marL="0" marR="0" lvl="0" indent="0" algn="l" rtl="0">
                        <a:spcBef>
                          <a:spcPts val="0"/>
                        </a:spcBef>
                        <a:spcAft>
                          <a:spcPts val="0"/>
                        </a:spcAft>
                        <a:buNone/>
                      </a:pPr>
                      <a:r>
                        <a:rPr lang="en-GB" sz="2400" dirty="0">
                          <a:solidFill>
                            <a:schemeClr val="lt1"/>
                          </a:solidFill>
                        </a:rPr>
                        <a:t>helping in the kitchen today?</a:t>
                      </a:r>
                      <a:endParaRPr dirty="0"/>
                    </a:p>
                  </a:txBody>
                  <a:tcPr marL="91450" marR="91450" marT="45725" marB="45725">
                    <a:solidFill>
                      <a:schemeClr val="accent4">
                        <a:lumMod val="20000"/>
                        <a:lumOff val="80000"/>
                      </a:schemeClr>
                    </a:solidFill>
                  </a:tcPr>
                </a:tc>
                <a:extLst>
                  <a:ext uri="{0D108BD9-81ED-4DB2-BD59-A6C34878D82A}">
                    <a16:rowId xmlns:a16="http://schemas.microsoft.com/office/drawing/2014/main" val="10008"/>
                  </a:ext>
                </a:extLst>
              </a:tr>
            </a:tbl>
          </a:graphicData>
        </a:graphic>
      </p:graphicFrame>
      <p:sp>
        <p:nvSpPr>
          <p:cNvPr id="300" name="Google Shape;300;p10">
            <a:hlinkClick r:id="" action="ppaction://noaction">
              <a:snd r:embed="rId4" name="10.1.1.2 slide 10 1.wav"/>
            </a:hlinkClick>
          </p:cNvPr>
          <p:cNvSpPr/>
          <p:nvPr/>
        </p:nvSpPr>
        <p:spPr>
          <a:xfrm>
            <a:off x="808951" y="2141176"/>
            <a:ext cx="393922" cy="357939"/>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1</a:t>
            </a:r>
            <a:endParaRPr/>
          </a:p>
        </p:txBody>
      </p:sp>
      <p:sp>
        <p:nvSpPr>
          <p:cNvPr id="301" name="Google Shape;301;p10" descr="text box hiding answer"/>
          <p:cNvSpPr txBox="1"/>
          <p:nvPr/>
        </p:nvSpPr>
        <p:spPr>
          <a:xfrm>
            <a:off x="1616019" y="2174394"/>
            <a:ext cx="1393277" cy="369332"/>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a:solidFill>
                <a:srgbClr val="1E4E79"/>
              </a:solidFill>
              <a:latin typeface="Century Gothic"/>
              <a:ea typeface="Century Gothic"/>
              <a:cs typeface="Century Gothic"/>
              <a:sym typeface="Century Gothic"/>
            </a:endParaRPr>
          </a:p>
        </p:txBody>
      </p:sp>
      <p:sp>
        <p:nvSpPr>
          <p:cNvPr id="302" name="Google Shape;302;p10">
            <a:hlinkClick r:id="" action="ppaction://noaction">
              <a:snd r:embed="rId5" name="10.1.1.2 slide 10 2.wav"/>
            </a:hlinkClick>
          </p:cNvPr>
          <p:cNvSpPr/>
          <p:nvPr/>
        </p:nvSpPr>
        <p:spPr>
          <a:xfrm>
            <a:off x="808951" y="2613810"/>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2</a:t>
            </a:r>
            <a:endParaRPr/>
          </a:p>
        </p:txBody>
      </p:sp>
      <p:sp>
        <p:nvSpPr>
          <p:cNvPr id="303" name="Google Shape;303;p10" descr="text box hiding answer"/>
          <p:cNvSpPr txBox="1"/>
          <p:nvPr/>
        </p:nvSpPr>
        <p:spPr>
          <a:xfrm>
            <a:off x="4867811" y="2698277"/>
            <a:ext cx="5250224" cy="311534"/>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000"/>
              <a:buFont typeface="Century Gothic"/>
              <a:buNone/>
            </a:pPr>
            <a:endParaRPr sz="2000" b="0" i="0" u="none" strike="noStrike" cap="none">
              <a:solidFill>
                <a:srgbClr val="1E4E79"/>
              </a:solidFill>
              <a:latin typeface="Century Gothic"/>
              <a:ea typeface="Century Gothic"/>
              <a:cs typeface="Century Gothic"/>
              <a:sym typeface="Century Gothic"/>
            </a:endParaRPr>
          </a:p>
        </p:txBody>
      </p:sp>
      <p:sp>
        <p:nvSpPr>
          <p:cNvPr id="304" name="Google Shape;304;p10">
            <a:hlinkClick r:id="" action="ppaction://noaction">
              <a:snd r:embed="rId6" name="10.1.1.2 slide 10 3.wav"/>
            </a:hlinkClick>
          </p:cNvPr>
          <p:cNvSpPr/>
          <p:nvPr/>
        </p:nvSpPr>
        <p:spPr>
          <a:xfrm>
            <a:off x="806873" y="3124505"/>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3</a:t>
            </a:r>
            <a:endParaRPr/>
          </a:p>
        </p:txBody>
      </p:sp>
      <p:sp>
        <p:nvSpPr>
          <p:cNvPr id="305" name="Google Shape;305;p10">
            <a:hlinkClick r:id="" action="ppaction://noaction">
              <a:snd r:embed="rId7" name="10.1.1.2 slide 10 4.wav"/>
            </a:hlinkClick>
          </p:cNvPr>
          <p:cNvSpPr/>
          <p:nvPr/>
        </p:nvSpPr>
        <p:spPr>
          <a:xfrm>
            <a:off x="806873" y="3606668"/>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4</a:t>
            </a:r>
            <a:endParaRPr/>
          </a:p>
        </p:txBody>
      </p:sp>
      <p:sp>
        <p:nvSpPr>
          <p:cNvPr id="306" name="Google Shape;306;p10">
            <a:hlinkClick r:id="" action="ppaction://noaction">
              <a:snd r:embed="rId8" name="10.1.1.2 slide 10 5.wav"/>
            </a:hlinkClick>
          </p:cNvPr>
          <p:cNvSpPr/>
          <p:nvPr/>
        </p:nvSpPr>
        <p:spPr>
          <a:xfrm>
            <a:off x="806873" y="4124206"/>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5</a:t>
            </a:r>
            <a:endParaRPr/>
          </a:p>
        </p:txBody>
      </p:sp>
      <p:sp>
        <p:nvSpPr>
          <p:cNvPr id="307" name="Google Shape;307;p10">
            <a:hlinkClick r:id="" action="ppaction://noaction">
              <a:snd r:embed="rId9" name="10.1.1.2 slide 10 6.wav"/>
            </a:hlinkClick>
          </p:cNvPr>
          <p:cNvSpPr/>
          <p:nvPr/>
        </p:nvSpPr>
        <p:spPr>
          <a:xfrm>
            <a:off x="811667" y="4610132"/>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6</a:t>
            </a:r>
            <a:endParaRPr/>
          </a:p>
        </p:txBody>
      </p:sp>
      <p:sp>
        <p:nvSpPr>
          <p:cNvPr id="308" name="Google Shape;308;p10">
            <a:hlinkClick r:id="" action="ppaction://noaction">
              <a:snd r:embed="rId10" name="10.1.1.2 slide 10 7.wav"/>
            </a:hlinkClick>
          </p:cNvPr>
          <p:cNvSpPr/>
          <p:nvPr/>
        </p:nvSpPr>
        <p:spPr>
          <a:xfrm>
            <a:off x="817067" y="5116499"/>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7</a:t>
            </a:r>
            <a:endParaRPr/>
          </a:p>
        </p:txBody>
      </p:sp>
      <p:sp>
        <p:nvSpPr>
          <p:cNvPr id="309" name="Google Shape;309;p10">
            <a:hlinkClick r:id="" action="ppaction://noaction">
              <a:snd r:embed="rId11" name="10.1.1.2 slide 10 8.wav"/>
            </a:hlinkClick>
          </p:cNvPr>
          <p:cNvSpPr/>
          <p:nvPr/>
        </p:nvSpPr>
        <p:spPr>
          <a:xfrm>
            <a:off x="806873" y="5603638"/>
            <a:ext cx="396000" cy="396000"/>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52505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8</a:t>
            </a:r>
            <a:endParaRPr/>
          </a:p>
        </p:txBody>
      </p:sp>
      <p:sp>
        <p:nvSpPr>
          <p:cNvPr id="310" name="Google Shape;310;p10" descr="text box hiding answer"/>
          <p:cNvSpPr txBox="1"/>
          <p:nvPr/>
        </p:nvSpPr>
        <p:spPr>
          <a:xfrm>
            <a:off x="4867811" y="2158463"/>
            <a:ext cx="5882485" cy="369332"/>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a:solidFill>
                <a:srgbClr val="1E4E79"/>
              </a:solidFill>
              <a:latin typeface="Century Gothic"/>
              <a:ea typeface="Century Gothic"/>
              <a:cs typeface="Century Gothic"/>
              <a:sym typeface="Century Gothic"/>
            </a:endParaRPr>
          </a:p>
        </p:txBody>
      </p:sp>
      <p:sp>
        <p:nvSpPr>
          <p:cNvPr id="311" name="Google Shape;311;p10" descr="text box hiding answer"/>
          <p:cNvSpPr txBox="1"/>
          <p:nvPr/>
        </p:nvSpPr>
        <p:spPr>
          <a:xfrm>
            <a:off x="1635241" y="2654989"/>
            <a:ext cx="1540603" cy="384721"/>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500"/>
              <a:buFont typeface="Century Gothic"/>
              <a:buNone/>
            </a:pPr>
            <a:endParaRPr sz="2500" b="0" i="0" u="none" strike="noStrike" cap="none">
              <a:solidFill>
                <a:srgbClr val="1E4E79"/>
              </a:solidFill>
              <a:latin typeface="Century Gothic"/>
              <a:ea typeface="Century Gothic"/>
              <a:cs typeface="Century Gothic"/>
              <a:sym typeface="Century Gothic"/>
            </a:endParaRPr>
          </a:p>
        </p:txBody>
      </p:sp>
      <p:sp>
        <p:nvSpPr>
          <p:cNvPr id="312" name="Google Shape;312;p10" descr="text box hiding answer"/>
          <p:cNvSpPr txBox="1"/>
          <p:nvPr/>
        </p:nvSpPr>
        <p:spPr>
          <a:xfrm>
            <a:off x="2737115" y="3179927"/>
            <a:ext cx="1894520" cy="384721"/>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500"/>
              <a:buFont typeface="Century Gothic"/>
              <a:buNone/>
            </a:pPr>
            <a:endParaRPr sz="2500" b="0" i="0" u="none" strike="noStrike" cap="none">
              <a:solidFill>
                <a:srgbClr val="1E4E79"/>
              </a:solidFill>
              <a:latin typeface="Century Gothic"/>
              <a:ea typeface="Century Gothic"/>
              <a:cs typeface="Century Gothic"/>
              <a:sym typeface="Century Gothic"/>
            </a:endParaRPr>
          </a:p>
        </p:txBody>
      </p:sp>
      <p:sp>
        <p:nvSpPr>
          <p:cNvPr id="313" name="Google Shape;313;p10" descr="text box hiding answer"/>
          <p:cNvSpPr txBox="1"/>
          <p:nvPr/>
        </p:nvSpPr>
        <p:spPr>
          <a:xfrm>
            <a:off x="1468693" y="3713070"/>
            <a:ext cx="1540603" cy="313376"/>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a:solidFill>
                <a:srgbClr val="1E4E79"/>
              </a:solidFill>
              <a:latin typeface="Century Gothic"/>
              <a:ea typeface="Century Gothic"/>
              <a:cs typeface="Century Gothic"/>
              <a:sym typeface="Century Gothic"/>
            </a:endParaRPr>
          </a:p>
        </p:txBody>
      </p:sp>
      <p:sp>
        <p:nvSpPr>
          <p:cNvPr id="314" name="Google Shape;314;p10" descr="text box hiding answer"/>
          <p:cNvSpPr txBox="1"/>
          <p:nvPr/>
        </p:nvSpPr>
        <p:spPr>
          <a:xfrm>
            <a:off x="4867810" y="3151173"/>
            <a:ext cx="6517317" cy="396000"/>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a:solidFill>
                <a:srgbClr val="1E4E79"/>
              </a:solidFill>
              <a:latin typeface="Century Gothic"/>
              <a:ea typeface="Century Gothic"/>
              <a:cs typeface="Century Gothic"/>
              <a:sym typeface="Century Gothic"/>
            </a:endParaRPr>
          </a:p>
        </p:txBody>
      </p:sp>
      <p:sp>
        <p:nvSpPr>
          <p:cNvPr id="315" name="Google Shape;315;p10" descr="text box hiding answer"/>
          <p:cNvSpPr txBox="1"/>
          <p:nvPr/>
        </p:nvSpPr>
        <p:spPr>
          <a:xfrm>
            <a:off x="2756993" y="4188740"/>
            <a:ext cx="1894520" cy="313376"/>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a:solidFill>
                <a:srgbClr val="1E4E79"/>
              </a:solidFill>
              <a:latin typeface="Century Gothic"/>
              <a:ea typeface="Century Gothic"/>
              <a:cs typeface="Century Gothic"/>
              <a:sym typeface="Century Gothic"/>
            </a:endParaRPr>
          </a:p>
        </p:txBody>
      </p:sp>
      <p:sp>
        <p:nvSpPr>
          <p:cNvPr id="316" name="Google Shape;316;p10" descr="text box hiding answer"/>
          <p:cNvSpPr txBox="1"/>
          <p:nvPr/>
        </p:nvSpPr>
        <p:spPr>
          <a:xfrm>
            <a:off x="2776871" y="4626764"/>
            <a:ext cx="1894520" cy="430887"/>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800"/>
              <a:buFont typeface="Century Gothic"/>
              <a:buNone/>
            </a:pPr>
            <a:endParaRPr sz="2800" b="0" i="0" u="none" strike="noStrike" cap="none">
              <a:solidFill>
                <a:srgbClr val="1E4E79"/>
              </a:solidFill>
              <a:latin typeface="Century Gothic"/>
              <a:ea typeface="Century Gothic"/>
              <a:cs typeface="Century Gothic"/>
              <a:sym typeface="Century Gothic"/>
            </a:endParaRPr>
          </a:p>
        </p:txBody>
      </p:sp>
      <p:sp>
        <p:nvSpPr>
          <p:cNvPr id="317" name="Google Shape;317;p10" descr="text box hiding answer"/>
          <p:cNvSpPr txBox="1"/>
          <p:nvPr/>
        </p:nvSpPr>
        <p:spPr>
          <a:xfrm>
            <a:off x="2856383" y="5157924"/>
            <a:ext cx="1894520" cy="384721"/>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500"/>
              <a:buFont typeface="Century Gothic"/>
              <a:buNone/>
            </a:pPr>
            <a:endParaRPr sz="2500" b="0" i="0" u="none" strike="noStrike" cap="none">
              <a:solidFill>
                <a:srgbClr val="1E4E79"/>
              </a:solidFill>
              <a:latin typeface="Century Gothic"/>
              <a:ea typeface="Century Gothic"/>
              <a:cs typeface="Century Gothic"/>
              <a:sym typeface="Century Gothic"/>
            </a:endParaRPr>
          </a:p>
        </p:txBody>
      </p:sp>
      <p:sp>
        <p:nvSpPr>
          <p:cNvPr id="318" name="Google Shape;318;p10" descr="text box hiding answer"/>
          <p:cNvSpPr txBox="1"/>
          <p:nvPr/>
        </p:nvSpPr>
        <p:spPr>
          <a:xfrm>
            <a:off x="2973290" y="5611329"/>
            <a:ext cx="1698101" cy="396001"/>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800"/>
              <a:buFont typeface="Century Gothic"/>
              <a:buNone/>
            </a:pPr>
            <a:endParaRPr sz="2800" b="0" i="0" u="none" strike="noStrike" cap="none">
              <a:solidFill>
                <a:srgbClr val="1E4E79"/>
              </a:solidFill>
              <a:latin typeface="Century Gothic"/>
              <a:ea typeface="Century Gothic"/>
              <a:cs typeface="Century Gothic"/>
              <a:sym typeface="Century Gothic"/>
            </a:endParaRPr>
          </a:p>
        </p:txBody>
      </p:sp>
      <p:sp>
        <p:nvSpPr>
          <p:cNvPr id="319" name="Google Shape;319;p10" descr="text box hiding answer"/>
          <p:cNvSpPr txBox="1"/>
          <p:nvPr/>
        </p:nvSpPr>
        <p:spPr>
          <a:xfrm>
            <a:off x="4867811" y="3670588"/>
            <a:ext cx="5250224" cy="338554"/>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200"/>
              <a:buFont typeface="Century Gothic"/>
              <a:buNone/>
            </a:pPr>
            <a:endParaRPr sz="2200" b="0" i="0" u="none" strike="noStrike" cap="none">
              <a:solidFill>
                <a:srgbClr val="1E4E79"/>
              </a:solidFill>
              <a:latin typeface="Century Gothic"/>
              <a:ea typeface="Century Gothic"/>
              <a:cs typeface="Century Gothic"/>
              <a:sym typeface="Century Gothic"/>
            </a:endParaRPr>
          </a:p>
        </p:txBody>
      </p:sp>
      <p:sp>
        <p:nvSpPr>
          <p:cNvPr id="320" name="Google Shape;320;p10" descr="text box hiding answer"/>
          <p:cNvSpPr txBox="1"/>
          <p:nvPr/>
        </p:nvSpPr>
        <p:spPr>
          <a:xfrm>
            <a:off x="4867810" y="4137395"/>
            <a:ext cx="6517317" cy="396000"/>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dirty="0">
              <a:solidFill>
                <a:srgbClr val="1E4E79"/>
              </a:solidFill>
              <a:latin typeface="Century Gothic"/>
              <a:ea typeface="Century Gothic"/>
              <a:cs typeface="Century Gothic"/>
              <a:sym typeface="Century Gothic"/>
            </a:endParaRPr>
          </a:p>
        </p:txBody>
      </p:sp>
      <p:sp>
        <p:nvSpPr>
          <p:cNvPr id="321" name="Google Shape;321;p10" descr="text box hiding answer"/>
          <p:cNvSpPr txBox="1"/>
          <p:nvPr/>
        </p:nvSpPr>
        <p:spPr>
          <a:xfrm>
            <a:off x="4854560" y="5653902"/>
            <a:ext cx="5250224" cy="338554"/>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200"/>
              <a:buFont typeface="Century Gothic"/>
              <a:buNone/>
            </a:pPr>
            <a:endParaRPr sz="2200" b="0" i="0" u="none" strike="noStrike" cap="none">
              <a:solidFill>
                <a:srgbClr val="1E4E79"/>
              </a:solidFill>
              <a:latin typeface="Century Gothic"/>
              <a:ea typeface="Century Gothic"/>
              <a:cs typeface="Century Gothic"/>
              <a:sym typeface="Century Gothic"/>
            </a:endParaRPr>
          </a:p>
        </p:txBody>
      </p:sp>
      <p:sp>
        <p:nvSpPr>
          <p:cNvPr id="322" name="Google Shape;322;p10" descr="text box hiding answer"/>
          <p:cNvSpPr txBox="1"/>
          <p:nvPr/>
        </p:nvSpPr>
        <p:spPr>
          <a:xfrm>
            <a:off x="4880523" y="5172961"/>
            <a:ext cx="6517317" cy="396000"/>
          </a:xfrm>
          <a:prstGeom prst="rect">
            <a:avLst/>
          </a:prstGeom>
          <a:solidFill>
            <a:schemeClr val="accent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400"/>
              <a:buFont typeface="Century Gothic"/>
              <a:buNone/>
            </a:pPr>
            <a:endParaRPr sz="2400" b="0" i="0" u="none" strike="noStrike" cap="none">
              <a:solidFill>
                <a:srgbClr val="1E4E79"/>
              </a:solidFill>
              <a:latin typeface="Century Gothic"/>
              <a:ea typeface="Century Gothic"/>
              <a:cs typeface="Century Gothic"/>
              <a:sym typeface="Century Gothic"/>
            </a:endParaRPr>
          </a:p>
        </p:txBody>
      </p:sp>
      <p:sp>
        <p:nvSpPr>
          <p:cNvPr id="323" name="Google Shape;323;p10" descr="text box hiding answer"/>
          <p:cNvSpPr txBox="1"/>
          <p:nvPr/>
        </p:nvSpPr>
        <p:spPr>
          <a:xfrm>
            <a:off x="4867811" y="4672930"/>
            <a:ext cx="5250224" cy="338554"/>
          </a:xfrm>
          <a:prstGeom prst="rect">
            <a:avLst/>
          </a:prstGeom>
          <a:solidFill>
            <a:srgbClr val="FFFAE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200"/>
              <a:buFont typeface="Century Gothic"/>
              <a:buNone/>
            </a:pPr>
            <a:endParaRPr sz="2200" b="0" i="0" u="none" strike="noStrike" cap="none">
              <a:solidFill>
                <a:srgbClr val="1E4E79"/>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30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3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3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3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3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1"/>
                                          </p:stCondLst>
                                        </p:cTn>
                                        <p:tgtEl>
                                          <p:spTgt spid="3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3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
          <p:cNvSpPr txBox="1">
            <a:spLocks noGrp="1"/>
          </p:cNvSpPr>
          <p:nvPr>
            <p:ph type="title"/>
          </p:nvPr>
        </p:nvSpPr>
        <p:spPr>
          <a:xfrm>
            <a:off x="0" y="213557"/>
            <a:ext cx="329863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Ein Interview</a:t>
            </a:r>
            <a:endParaRPr/>
          </a:p>
        </p:txBody>
      </p:sp>
      <p:pic>
        <p:nvPicPr>
          <p:cNvPr id="330" name="Google Shape;330;p11" descr="Shape&#10;&#10;Description automatically generated"/>
          <p:cNvPicPr preferRelativeResize="0"/>
          <p:nvPr/>
        </p:nvPicPr>
        <p:blipFill rotWithShape="1">
          <a:blip r:embed="rId4">
            <a:clrChange>
              <a:clrFrom>
                <a:srgbClr val="FEFEFE"/>
              </a:clrFrom>
              <a:clrTo>
                <a:srgbClr val="FEFEFE">
                  <a:alpha val="0"/>
                </a:srgbClr>
              </a:clrTo>
            </a:clrChange>
            <a:alphaModFix/>
          </a:blip>
          <a:srcRect/>
          <a:stretch/>
        </p:blipFill>
        <p:spPr>
          <a:xfrm>
            <a:off x="-277091" y="939545"/>
            <a:ext cx="6707708" cy="5809046"/>
          </a:xfrm>
          <a:prstGeom prst="rect">
            <a:avLst/>
          </a:prstGeom>
          <a:noFill/>
          <a:ln>
            <a:noFill/>
          </a:ln>
        </p:spPr>
      </p:pic>
      <p:pic>
        <p:nvPicPr>
          <p:cNvPr id="331" name="Google Shape;331;p11" descr="Shape&#10;&#10;Description automatically generated"/>
          <p:cNvPicPr preferRelativeResize="0"/>
          <p:nvPr/>
        </p:nvPicPr>
        <p:blipFill rotWithShape="1">
          <a:blip r:embed="rId5">
            <a:clrChange>
              <a:clrFrom>
                <a:srgbClr val="FEFEFE"/>
              </a:clrFrom>
              <a:clrTo>
                <a:srgbClr val="FEFEFE">
                  <a:alpha val="0"/>
                </a:srgbClr>
              </a:clrTo>
            </a:clrChange>
            <a:alphaModFix/>
          </a:blip>
          <a:srcRect l="3836"/>
          <a:stretch/>
        </p:blipFill>
        <p:spPr>
          <a:xfrm>
            <a:off x="6090166" y="939545"/>
            <a:ext cx="6329469" cy="5809046"/>
          </a:xfrm>
          <a:prstGeom prst="rect">
            <a:avLst/>
          </a:prstGeom>
          <a:noFill/>
          <a:ln>
            <a:noFill/>
          </a:ln>
        </p:spPr>
      </p:pic>
      <p:sp>
        <p:nvSpPr>
          <p:cNvPr id="332" name="Google Shape;332;p11"/>
          <p:cNvSpPr txBox="1"/>
          <p:nvPr/>
        </p:nvSpPr>
        <p:spPr>
          <a:xfrm>
            <a:off x="4427580" y="275735"/>
            <a:ext cx="64604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800"/>
              <a:buFont typeface="Century Gothic"/>
              <a:buNone/>
            </a:pPr>
            <a:r>
              <a:rPr lang="en-GB" sz="2800" b="1" i="0" u="none" strike="noStrike" cap="none">
                <a:solidFill>
                  <a:srgbClr val="525050"/>
                </a:solidFill>
                <a:latin typeface="Century Gothic"/>
                <a:ea typeface="Century Gothic"/>
                <a:cs typeface="Century Gothic"/>
                <a:sym typeface="Century Gothic"/>
              </a:rPr>
              <a:t>Schreib die Fragen auf Deutsch.</a:t>
            </a:r>
            <a:endParaRPr b="1"/>
          </a:p>
        </p:txBody>
      </p:sp>
      <p:sp>
        <p:nvSpPr>
          <p:cNvPr id="333" name="Google Shape;333;p11"/>
          <p:cNvSpPr/>
          <p:nvPr/>
        </p:nvSpPr>
        <p:spPr>
          <a:xfrm>
            <a:off x="10555357" y="171585"/>
            <a:ext cx="1461605" cy="494531"/>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schreiben</a:t>
            </a:r>
            <a:endParaRPr sz="2000" b="1" i="0" u="none" strike="noStrike" cap="none">
              <a:solidFill>
                <a:schemeClr val="lt1"/>
              </a:solidFill>
              <a:latin typeface="Century Gothic"/>
              <a:ea typeface="Century Gothic"/>
              <a:cs typeface="Century Gothic"/>
              <a:sym typeface="Century Gothic"/>
            </a:endParaRPr>
          </a:p>
        </p:txBody>
      </p:sp>
      <p:pic>
        <p:nvPicPr>
          <p:cNvPr id="334" name="Google Shape;334;p11" descr="Scribble with solid fill"/>
          <p:cNvPicPr preferRelativeResize="0"/>
          <p:nvPr/>
        </p:nvPicPr>
        <p:blipFill rotWithShape="1">
          <a:blip r:embed="rId6">
            <a:alphaModFix/>
          </a:blip>
          <a:srcRect/>
          <a:stretch/>
        </p:blipFill>
        <p:spPr>
          <a:xfrm>
            <a:off x="3298632" y="43581"/>
            <a:ext cx="914400" cy="914400"/>
          </a:xfrm>
          <a:prstGeom prst="rect">
            <a:avLst/>
          </a:prstGeom>
          <a:noFill/>
          <a:ln>
            <a:noFill/>
          </a:ln>
        </p:spPr>
      </p:pic>
      <p:sp>
        <p:nvSpPr>
          <p:cNvPr id="335" name="Google Shape;335;p11"/>
          <p:cNvSpPr txBox="1"/>
          <p:nvPr/>
        </p:nvSpPr>
        <p:spPr>
          <a:xfrm>
            <a:off x="172088" y="2263352"/>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1 Do you sing/are you singing for the customers?</a:t>
            </a:r>
            <a:endParaRPr dirty="0"/>
          </a:p>
        </p:txBody>
      </p:sp>
      <p:sp>
        <p:nvSpPr>
          <p:cNvPr id="336" name="Google Shape;336;p11"/>
          <p:cNvSpPr txBox="1"/>
          <p:nvPr/>
        </p:nvSpPr>
        <p:spPr>
          <a:xfrm>
            <a:off x="172087" y="3041326"/>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2 Are you working/do you work in the kitchen?</a:t>
            </a:r>
            <a:endParaRPr/>
          </a:p>
        </p:txBody>
      </p:sp>
      <p:sp>
        <p:nvSpPr>
          <p:cNvPr id="337" name="Google Shape;337;p11"/>
          <p:cNvSpPr txBox="1"/>
          <p:nvPr/>
        </p:nvSpPr>
        <p:spPr>
          <a:xfrm>
            <a:off x="172087" y="3642193"/>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3 Do you earn/are you earning a lot of money?</a:t>
            </a:r>
            <a:endParaRPr/>
          </a:p>
        </p:txBody>
      </p:sp>
      <p:sp>
        <p:nvSpPr>
          <p:cNvPr id="338" name="Google Shape;338;p11"/>
          <p:cNvSpPr txBox="1"/>
          <p:nvPr/>
        </p:nvSpPr>
        <p:spPr>
          <a:xfrm>
            <a:off x="153825" y="4440637"/>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4 Are you having/do you have problems?</a:t>
            </a:r>
            <a:endParaRPr dirty="0"/>
          </a:p>
        </p:txBody>
      </p:sp>
      <p:sp>
        <p:nvSpPr>
          <p:cNvPr id="339" name="Google Shape;339;p11"/>
          <p:cNvSpPr txBox="1"/>
          <p:nvPr/>
        </p:nvSpPr>
        <p:spPr>
          <a:xfrm>
            <a:off x="153825" y="5004833"/>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5 Are you learning/do you learn new things?</a:t>
            </a:r>
            <a:endParaRPr dirty="0"/>
          </a:p>
        </p:txBody>
      </p:sp>
      <p:sp>
        <p:nvSpPr>
          <p:cNvPr id="340" name="Google Shape;340;p11"/>
          <p:cNvSpPr txBox="1"/>
          <p:nvPr/>
        </p:nvSpPr>
        <p:spPr>
          <a:xfrm>
            <a:off x="172087" y="5527731"/>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6 Do you find/are you finding the work easy?</a:t>
            </a:r>
            <a:endParaRPr dirty="0"/>
          </a:p>
        </p:txBody>
      </p:sp>
      <p:sp>
        <p:nvSpPr>
          <p:cNvPr id="341" name="Google Shape;341;p11"/>
          <p:cNvSpPr txBox="1"/>
          <p:nvPr/>
        </p:nvSpPr>
        <p:spPr>
          <a:xfrm>
            <a:off x="6238828" y="2137261"/>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1 Do you take/are you taking holiday?</a:t>
            </a:r>
            <a:endParaRPr dirty="0"/>
          </a:p>
        </p:txBody>
      </p:sp>
      <p:sp>
        <p:nvSpPr>
          <p:cNvPr id="342" name="Google Shape;342;p11"/>
          <p:cNvSpPr txBox="1"/>
          <p:nvPr/>
        </p:nvSpPr>
        <p:spPr>
          <a:xfrm>
            <a:off x="6238829" y="2740043"/>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2 Are you living/do you live alone?</a:t>
            </a:r>
            <a:endParaRPr dirty="0"/>
          </a:p>
        </p:txBody>
      </p:sp>
      <p:sp>
        <p:nvSpPr>
          <p:cNvPr id="343" name="Google Shape;343;p11"/>
          <p:cNvSpPr txBox="1"/>
          <p:nvPr/>
        </p:nvSpPr>
        <p:spPr>
          <a:xfrm>
            <a:off x="6267186" y="4038871"/>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4 Do you find/are you finding the food interesting?</a:t>
            </a:r>
            <a:endParaRPr dirty="0"/>
          </a:p>
        </p:txBody>
      </p:sp>
      <p:sp>
        <p:nvSpPr>
          <p:cNvPr id="344" name="Google Shape;344;p11"/>
          <p:cNvSpPr txBox="1"/>
          <p:nvPr/>
        </p:nvSpPr>
        <p:spPr>
          <a:xfrm>
            <a:off x="6267186" y="5004833"/>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5 Are you visiting/do you visit Berlin?</a:t>
            </a:r>
            <a:endParaRPr dirty="0"/>
          </a:p>
        </p:txBody>
      </p:sp>
      <p:sp>
        <p:nvSpPr>
          <p:cNvPr id="345" name="Google Shape;345;p11"/>
          <p:cNvSpPr txBox="1"/>
          <p:nvPr/>
        </p:nvSpPr>
        <p:spPr>
          <a:xfrm>
            <a:off x="6273921" y="5527731"/>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6 Do you learn/are you learning other languages?</a:t>
            </a:r>
            <a:endParaRPr/>
          </a:p>
        </p:txBody>
      </p:sp>
      <p:sp>
        <p:nvSpPr>
          <p:cNvPr id="346" name="Google Shape;346;p11"/>
          <p:cNvSpPr txBox="1"/>
          <p:nvPr/>
        </p:nvSpPr>
        <p:spPr>
          <a:xfrm>
            <a:off x="6267186" y="3393917"/>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3 Do you speak/are you speaking French?</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2" descr="Shape&#10;&#10;Description automatically generated"/>
          <p:cNvPicPr preferRelativeResize="0"/>
          <p:nvPr/>
        </p:nvPicPr>
        <p:blipFill rotWithShape="1">
          <a:blip r:embed="rId3">
            <a:clrChange>
              <a:clrFrom>
                <a:srgbClr val="FEFEFE"/>
              </a:clrFrom>
              <a:clrTo>
                <a:srgbClr val="FEFEFE">
                  <a:alpha val="0"/>
                </a:srgbClr>
              </a:clrTo>
            </a:clrChange>
            <a:alphaModFix/>
          </a:blip>
          <a:srcRect/>
          <a:stretch/>
        </p:blipFill>
        <p:spPr>
          <a:xfrm>
            <a:off x="5737801" y="1048775"/>
            <a:ext cx="6618246" cy="5809046"/>
          </a:xfrm>
          <a:prstGeom prst="rect">
            <a:avLst/>
          </a:prstGeom>
          <a:noFill/>
          <a:ln>
            <a:noFill/>
          </a:ln>
        </p:spPr>
      </p:pic>
      <p:sp>
        <p:nvSpPr>
          <p:cNvPr id="353" name="Google Shape;353;p12"/>
          <p:cNvSpPr txBox="1">
            <a:spLocks noGrp="1"/>
          </p:cNvSpPr>
          <p:nvPr>
            <p:ph type="title"/>
          </p:nvPr>
        </p:nvSpPr>
        <p:spPr>
          <a:xfrm>
            <a:off x="0" y="213557"/>
            <a:ext cx="3298632" cy="647577"/>
          </a:xfrm>
          <a:prstGeom prst="rect">
            <a:avLst/>
          </a:prstGeom>
          <a:blipFill rotWithShape="1">
            <a:blip r:embed="rId4">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Ein Interview</a:t>
            </a:r>
            <a:endParaRPr/>
          </a:p>
        </p:txBody>
      </p:sp>
      <p:pic>
        <p:nvPicPr>
          <p:cNvPr id="354" name="Google Shape;354;p12" descr="Shape&#10;&#10;Description automatically generated"/>
          <p:cNvPicPr preferRelativeResize="0"/>
          <p:nvPr/>
        </p:nvPicPr>
        <p:blipFill rotWithShape="1">
          <a:blip r:embed="rId5">
            <a:clrChange>
              <a:clrFrom>
                <a:srgbClr val="FEFEFE"/>
              </a:clrFrom>
              <a:clrTo>
                <a:srgbClr val="FEFEFE">
                  <a:alpha val="0"/>
                </a:srgbClr>
              </a:clrTo>
            </a:clrChange>
            <a:alphaModFix/>
          </a:blip>
          <a:srcRect r="5075"/>
          <a:stretch/>
        </p:blipFill>
        <p:spPr>
          <a:xfrm>
            <a:off x="-265422" y="1048954"/>
            <a:ext cx="6367257" cy="5809046"/>
          </a:xfrm>
          <a:prstGeom prst="rect">
            <a:avLst/>
          </a:prstGeom>
          <a:noFill/>
          <a:ln>
            <a:noFill/>
          </a:ln>
        </p:spPr>
      </p:pic>
      <p:sp>
        <p:nvSpPr>
          <p:cNvPr id="355" name="Google Shape;355;p12"/>
          <p:cNvSpPr/>
          <p:nvPr/>
        </p:nvSpPr>
        <p:spPr>
          <a:xfrm>
            <a:off x="10657116" y="56622"/>
            <a:ext cx="1461605" cy="494531"/>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schreiben</a:t>
            </a:r>
            <a:endParaRPr sz="2000" b="1" i="0" u="none" strike="noStrike" cap="none">
              <a:solidFill>
                <a:schemeClr val="lt1"/>
              </a:solidFill>
              <a:latin typeface="Century Gothic"/>
              <a:ea typeface="Century Gothic"/>
              <a:cs typeface="Century Gothic"/>
              <a:sym typeface="Century Gothic"/>
            </a:endParaRPr>
          </a:p>
        </p:txBody>
      </p:sp>
      <p:sp>
        <p:nvSpPr>
          <p:cNvPr id="356" name="Google Shape;356;p12"/>
          <p:cNvSpPr txBox="1"/>
          <p:nvPr/>
        </p:nvSpPr>
        <p:spPr>
          <a:xfrm>
            <a:off x="172088" y="2442254"/>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1 Do you sing/are you singing for the customers?</a:t>
            </a:r>
            <a:endParaRPr/>
          </a:p>
        </p:txBody>
      </p:sp>
      <p:sp>
        <p:nvSpPr>
          <p:cNvPr id="357" name="Google Shape;357;p12"/>
          <p:cNvSpPr txBox="1"/>
          <p:nvPr/>
        </p:nvSpPr>
        <p:spPr>
          <a:xfrm>
            <a:off x="172087" y="3220228"/>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2 Are you working/do you work in the kitchen?</a:t>
            </a:r>
            <a:endParaRPr/>
          </a:p>
        </p:txBody>
      </p:sp>
      <p:sp>
        <p:nvSpPr>
          <p:cNvPr id="358" name="Google Shape;358;p12"/>
          <p:cNvSpPr txBox="1"/>
          <p:nvPr/>
        </p:nvSpPr>
        <p:spPr>
          <a:xfrm>
            <a:off x="172087" y="3821095"/>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3 Do you earn/are you earning a lot of money?</a:t>
            </a:r>
            <a:endParaRPr/>
          </a:p>
        </p:txBody>
      </p:sp>
      <p:sp>
        <p:nvSpPr>
          <p:cNvPr id="359" name="Google Shape;359;p12"/>
          <p:cNvSpPr txBox="1"/>
          <p:nvPr/>
        </p:nvSpPr>
        <p:spPr>
          <a:xfrm>
            <a:off x="213651" y="4617551"/>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4 Are you having/do you have problems?</a:t>
            </a:r>
            <a:endParaRPr/>
          </a:p>
        </p:txBody>
      </p:sp>
      <p:sp>
        <p:nvSpPr>
          <p:cNvPr id="360" name="Google Shape;360;p12"/>
          <p:cNvSpPr txBox="1"/>
          <p:nvPr/>
        </p:nvSpPr>
        <p:spPr>
          <a:xfrm>
            <a:off x="213651" y="5186876"/>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5 Are you learning/do you learn new things?</a:t>
            </a:r>
            <a:endParaRPr/>
          </a:p>
        </p:txBody>
      </p:sp>
      <p:sp>
        <p:nvSpPr>
          <p:cNvPr id="361" name="Google Shape;361;p12"/>
          <p:cNvSpPr txBox="1"/>
          <p:nvPr/>
        </p:nvSpPr>
        <p:spPr>
          <a:xfrm>
            <a:off x="246489" y="5706633"/>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6 Do you find/are you finding the work easy?</a:t>
            </a:r>
            <a:endParaRPr/>
          </a:p>
        </p:txBody>
      </p:sp>
      <p:sp>
        <p:nvSpPr>
          <p:cNvPr id="362" name="Google Shape;362;p12"/>
          <p:cNvSpPr txBox="1"/>
          <p:nvPr/>
        </p:nvSpPr>
        <p:spPr>
          <a:xfrm>
            <a:off x="6282386" y="2401587"/>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1 </a:t>
            </a:r>
            <a:r>
              <a:rPr lang="en-GB" sz="2000" b="0" i="0" u="none" strike="noStrike" cap="none" dirty="0" err="1">
                <a:solidFill>
                  <a:srgbClr val="525050"/>
                </a:solidFill>
                <a:latin typeface="Century Gothic"/>
                <a:ea typeface="Century Gothic"/>
                <a:cs typeface="Century Gothic"/>
                <a:sym typeface="Century Gothic"/>
              </a:rPr>
              <a:t>Singst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für</a:t>
            </a:r>
            <a:r>
              <a:rPr lang="en-GB" sz="2000" b="0" i="0" u="none" strike="noStrike" cap="none" dirty="0">
                <a:solidFill>
                  <a:srgbClr val="525050"/>
                </a:solidFill>
                <a:latin typeface="Century Gothic"/>
                <a:ea typeface="Century Gothic"/>
                <a:cs typeface="Century Gothic"/>
                <a:sym typeface="Century Gothic"/>
              </a:rPr>
              <a:t> die </a:t>
            </a:r>
            <a:r>
              <a:rPr lang="en-GB" sz="2000" b="0" i="0" u="none" strike="noStrike" cap="none" dirty="0" err="1">
                <a:solidFill>
                  <a:srgbClr val="525050"/>
                </a:solidFill>
                <a:latin typeface="Century Gothic"/>
                <a:ea typeface="Century Gothic"/>
                <a:cs typeface="Century Gothic"/>
                <a:sym typeface="Century Gothic"/>
              </a:rPr>
              <a:t>Kunden</a:t>
            </a:r>
            <a:r>
              <a:rPr lang="en-GB" sz="2000" b="0" i="0" u="none" strike="noStrike" cap="none" dirty="0">
                <a:solidFill>
                  <a:srgbClr val="525050"/>
                </a:solidFill>
                <a:latin typeface="Century Gothic"/>
                <a:ea typeface="Century Gothic"/>
                <a:cs typeface="Century Gothic"/>
                <a:sym typeface="Century Gothic"/>
              </a:rPr>
              <a:t>?</a:t>
            </a:r>
            <a:endParaRPr sz="2000" b="0" i="0" u="none" strike="noStrike" cap="none" dirty="0">
              <a:solidFill>
                <a:srgbClr val="525050"/>
              </a:solidFill>
              <a:latin typeface="Century Gothic"/>
              <a:ea typeface="Century Gothic"/>
              <a:cs typeface="Century Gothic"/>
              <a:sym typeface="Century Gothic"/>
            </a:endParaRPr>
          </a:p>
        </p:txBody>
      </p:sp>
      <p:sp>
        <p:nvSpPr>
          <p:cNvPr id="363" name="Google Shape;363;p12"/>
          <p:cNvSpPr txBox="1"/>
          <p:nvPr/>
        </p:nvSpPr>
        <p:spPr>
          <a:xfrm>
            <a:off x="6282385" y="3173009"/>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2 </a:t>
            </a:r>
            <a:r>
              <a:rPr lang="en-GB" sz="2000" b="0" i="0" u="none" strike="noStrike" cap="none" dirty="0" err="1">
                <a:solidFill>
                  <a:srgbClr val="525050"/>
                </a:solidFill>
                <a:latin typeface="Century Gothic"/>
                <a:ea typeface="Century Gothic"/>
                <a:cs typeface="Century Gothic"/>
                <a:sym typeface="Century Gothic"/>
              </a:rPr>
              <a:t>Arbeitest</a:t>
            </a:r>
            <a:r>
              <a:rPr lang="en-GB" sz="2000" b="0" i="0" u="none" strike="noStrike" cap="none" dirty="0">
                <a:solidFill>
                  <a:srgbClr val="525050"/>
                </a:solidFill>
                <a:latin typeface="Century Gothic"/>
                <a:ea typeface="Century Gothic"/>
                <a:cs typeface="Century Gothic"/>
                <a:sym typeface="Century Gothic"/>
              </a:rPr>
              <a:t> du in der </a:t>
            </a:r>
            <a:r>
              <a:rPr lang="en-GB" sz="2000" b="0" i="0" u="none" strike="noStrike" cap="none" dirty="0" err="1">
                <a:solidFill>
                  <a:srgbClr val="525050"/>
                </a:solidFill>
                <a:latin typeface="Century Gothic"/>
                <a:ea typeface="Century Gothic"/>
                <a:cs typeface="Century Gothic"/>
                <a:sym typeface="Century Gothic"/>
              </a:rPr>
              <a:t>Küche</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64" name="Google Shape;364;p12"/>
          <p:cNvSpPr txBox="1"/>
          <p:nvPr/>
        </p:nvSpPr>
        <p:spPr>
          <a:xfrm>
            <a:off x="6304790" y="4617551"/>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4 Hast du </a:t>
            </a:r>
            <a:r>
              <a:rPr lang="en-GB" sz="2000" b="0" i="0" u="none" strike="noStrike" cap="none" dirty="0" err="1">
                <a:solidFill>
                  <a:srgbClr val="525050"/>
                </a:solidFill>
                <a:latin typeface="Century Gothic"/>
                <a:ea typeface="Century Gothic"/>
                <a:cs typeface="Century Gothic"/>
                <a:sym typeface="Century Gothic"/>
              </a:rPr>
              <a:t>Probleme</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65" name="Google Shape;365;p12"/>
          <p:cNvSpPr txBox="1"/>
          <p:nvPr/>
        </p:nvSpPr>
        <p:spPr>
          <a:xfrm>
            <a:off x="6341155" y="5186876"/>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5 </a:t>
            </a:r>
            <a:r>
              <a:rPr lang="en-GB" sz="2000" b="0" i="0" u="none" strike="noStrike" cap="none" dirty="0" err="1">
                <a:solidFill>
                  <a:srgbClr val="525050"/>
                </a:solidFill>
                <a:latin typeface="Century Gothic"/>
                <a:ea typeface="Century Gothic"/>
                <a:cs typeface="Century Gothic"/>
                <a:sym typeface="Century Gothic"/>
              </a:rPr>
              <a:t>Lernst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neue</a:t>
            </a:r>
            <a:r>
              <a:rPr lang="en-GB" sz="2000" b="0" i="0" u="none" strike="noStrike" cap="none" dirty="0">
                <a:solidFill>
                  <a:srgbClr val="525050"/>
                </a:solidFill>
                <a:latin typeface="Century Gothic"/>
                <a:ea typeface="Century Gothic"/>
                <a:cs typeface="Century Gothic"/>
                <a:sym typeface="Century Gothic"/>
              </a:rPr>
              <a:t> Dinge?</a:t>
            </a:r>
            <a:endParaRPr dirty="0"/>
          </a:p>
        </p:txBody>
      </p:sp>
      <p:sp>
        <p:nvSpPr>
          <p:cNvPr id="366" name="Google Shape;366;p12"/>
          <p:cNvSpPr txBox="1"/>
          <p:nvPr/>
        </p:nvSpPr>
        <p:spPr>
          <a:xfrm>
            <a:off x="6341155" y="5701670"/>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6 </a:t>
            </a:r>
            <a:r>
              <a:rPr lang="en-GB" sz="2000" b="0" i="0" u="none" strike="noStrike" cap="none" dirty="0" err="1">
                <a:solidFill>
                  <a:srgbClr val="525050"/>
                </a:solidFill>
                <a:latin typeface="Century Gothic"/>
                <a:ea typeface="Century Gothic"/>
                <a:cs typeface="Century Gothic"/>
                <a:sym typeface="Century Gothic"/>
              </a:rPr>
              <a:t>Findest</a:t>
            </a:r>
            <a:r>
              <a:rPr lang="en-GB" sz="2000" b="0" i="0" u="none" strike="noStrike" cap="none" dirty="0">
                <a:solidFill>
                  <a:srgbClr val="525050"/>
                </a:solidFill>
                <a:latin typeface="Century Gothic"/>
                <a:ea typeface="Century Gothic"/>
                <a:cs typeface="Century Gothic"/>
                <a:sym typeface="Century Gothic"/>
              </a:rPr>
              <a:t> du die Arbeit </a:t>
            </a:r>
            <a:r>
              <a:rPr lang="en-GB" sz="2000" b="0" i="0" u="none" strike="noStrike" cap="none" dirty="0" err="1">
                <a:solidFill>
                  <a:srgbClr val="525050"/>
                </a:solidFill>
                <a:latin typeface="Century Gothic"/>
                <a:ea typeface="Century Gothic"/>
                <a:cs typeface="Century Gothic"/>
                <a:sym typeface="Century Gothic"/>
              </a:rPr>
              <a:t>einfach</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67" name="Google Shape;367;p12"/>
          <p:cNvSpPr txBox="1"/>
          <p:nvPr/>
        </p:nvSpPr>
        <p:spPr>
          <a:xfrm>
            <a:off x="6304790" y="3810554"/>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3 </a:t>
            </a:r>
            <a:r>
              <a:rPr lang="en-GB" sz="2000" b="0" i="0" u="none" strike="noStrike" cap="none" dirty="0" err="1">
                <a:solidFill>
                  <a:srgbClr val="525050"/>
                </a:solidFill>
                <a:latin typeface="Century Gothic"/>
                <a:ea typeface="Century Gothic"/>
                <a:cs typeface="Century Gothic"/>
                <a:sym typeface="Century Gothic"/>
              </a:rPr>
              <a:t>Verdienst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viel</a:t>
            </a:r>
            <a:r>
              <a:rPr lang="en-GB" sz="2000" b="0" i="0" u="none" strike="noStrike" cap="none" dirty="0">
                <a:solidFill>
                  <a:srgbClr val="525050"/>
                </a:solidFill>
                <a:latin typeface="Century Gothic"/>
                <a:ea typeface="Century Gothic"/>
                <a:cs typeface="Century Gothic"/>
                <a:sym typeface="Century Gothic"/>
              </a:rPr>
              <a:t> Geld?</a:t>
            </a:r>
            <a:endParaRPr dirty="0"/>
          </a:p>
        </p:txBody>
      </p:sp>
      <p:sp>
        <p:nvSpPr>
          <p:cNvPr id="368" name="Google Shape;368;p12"/>
          <p:cNvSpPr txBox="1"/>
          <p:nvPr/>
        </p:nvSpPr>
        <p:spPr>
          <a:xfrm>
            <a:off x="3298632" y="177067"/>
            <a:ext cx="5563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Checke deine Fragen.</a:t>
            </a:r>
            <a:endParaRPr b="1"/>
          </a:p>
        </p:txBody>
      </p:sp>
      <p:sp>
        <p:nvSpPr>
          <p:cNvPr id="369" name="Google Shape;369;p12"/>
          <p:cNvSpPr/>
          <p:nvPr/>
        </p:nvSpPr>
        <p:spPr>
          <a:xfrm>
            <a:off x="8064025" y="112509"/>
            <a:ext cx="2405104" cy="370375"/>
          </a:xfrm>
          <a:prstGeom prst="rect">
            <a:avLst/>
          </a:prstGeom>
          <a:solidFill>
            <a:srgbClr val="525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FFF6D4"/>
                </a:solidFill>
                <a:latin typeface="Century Gothic"/>
                <a:ea typeface="Century Gothic"/>
                <a:cs typeface="Century Gothic"/>
                <a:sym typeface="Century Gothic"/>
              </a:rPr>
              <a:t>checken – to check</a:t>
            </a:r>
            <a:endParaRPr/>
          </a:p>
        </p:txBody>
      </p:sp>
      <p:sp>
        <p:nvSpPr>
          <p:cNvPr id="370" name="Google Shape;370;p12"/>
          <p:cNvSpPr txBox="1"/>
          <p:nvPr/>
        </p:nvSpPr>
        <p:spPr>
          <a:xfrm>
            <a:off x="25248" y="850875"/>
            <a:ext cx="5563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Person A</a:t>
            </a:r>
            <a:endParaRPr/>
          </a:p>
        </p:txBody>
      </p:sp>
      <p:sp>
        <p:nvSpPr>
          <p:cNvPr id="371" name="Google Shape;371;p12"/>
          <p:cNvSpPr/>
          <p:nvPr/>
        </p:nvSpPr>
        <p:spPr>
          <a:xfrm>
            <a:off x="5980074" y="638911"/>
            <a:ext cx="6133701" cy="671864"/>
          </a:xfrm>
          <a:prstGeom prst="wedgeRoundRectCallout">
            <a:avLst>
              <a:gd name="adj1" fmla="val -74508"/>
              <a:gd name="adj2" fmla="val -58914"/>
              <a:gd name="adj3" fmla="val 16667"/>
            </a:avLst>
          </a:prstGeom>
          <a:solidFill>
            <a:schemeClr val="accent1"/>
          </a:solid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Like </a:t>
            </a:r>
            <a:r>
              <a:rPr lang="en-GB" sz="2000" b="1">
                <a:solidFill>
                  <a:schemeClr val="lt1"/>
                </a:solidFill>
                <a:latin typeface="Century Gothic"/>
                <a:ea typeface="Century Gothic"/>
                <a:cs typeface="Century Gothic"/>
                <a:sym typeface="Century Gothic"/>
              </a:rPr>
              <a:t>miauen</a:t>
            </a:r>
            <a:r>
              <a:rPr lang="en-GB" sz="2000">
                <a:solidFill>
                  <a:schemeClr val="lt1"/>
                </a:solidFill>
                <a:latin typeface="Century Gothic"/>
                <a:ea typeface="Century Gothic"/>
                <a:cs typeface="Century Gothic"/>
                <a:sym typeface="Century Gothic"/>
              </a:rPr>
              <a:t>, </a:t>
            </a:r>
            <a:r>
              <a:rPr lang="en-GB" sz="2000" b="1">
                <a:solidFill>
                  <a:schemeClr val="lt1"/>
                </a:solidFill>
                <a:latin typeface="Century Gothic"/>
                <a:ea typeface="Century Gothic"/>
                <a:cs typeface="Century Gothic"/>
                <a:sym typeface="Century Gothic"/>
              </a:rPr>
              <a:t>checken</a:t>
            </a:r>
            <a:r>
              <a:rPr lang="en-GB" sz="2000">
                <a:solidFill>
                  <a:schemeClr val="lt1"/>
                </a:solidFill>
                <a:latin typeface="Century Gothic"/>
                <a:ea typeface="Century Gothic"/>
                <a:cs typeface="Century Gothic"/>
                <a:sym typeface="Century Gothic"/>
              </a:rPr>
              <a:t> is an imported German verb; </a:t>
            </a:r>
            <a:r>
              <a:rPr lang="en-GB" sz="2000" b="1">
                <a:solidFill>
                  <a:schemeClr val="lt1"/>
                </a:solidFill>
                <a:latin typeface="Century Gothic"/>
                <a:ea typeface="Century Gothic"/>
                <a:cs typeface="Century Gothic"/>
                <a:sym typeface="Century Gothic"/>
              </a:rPr>
              <a:t>überprüfen</a:t>
            </a:r>
            <a:r>
              <a:rPr lang="en-GB" sz="2000">
                <a:solidFill>
                  <a:schemeClr val="lt1"/>
                </a:solidFill>
                <a:latin typeface="Century Gothic"/>
                <a:ea typeface="Century Gothic"/>
                <a:cs typeface="Century Gothic"/>
                <a:sym typeface="Century Gothic"/>
              </a:rPr>
              <a:t> also means to check.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3" descr="Shape&#10;&#10;Description automatically generated"/>
          <p:cNvPicPr preferRelativeResize="0"/>
          <p:nvPr/>
        </p:nvPicPr>
        <p:blipFill rotWithShape="1">
          <a:blip r:embed="rId3">
            <a:clrChange>
              <a:clrFrom>
                <a:srgbClr val="FEFEFE"/>
              </a:clrFrom>
              <a:clrTo>
                <a:srgbClr val="FEFEFE">
                  <a:alpha val="0"/>
                </a:srgbClr>
              </a:clrTo>
            </a:clrChange>
            <a:alphaModFix/>
          </a:blip>
          <a:srcRect/>
          <a:stretch/>
        </p:blipFill>
        <p:spPr>
          <a:xfrm>
            <a:off x="5746517" y="1058558"/>
            <a:ext cx="6618246" cy="5809046"/>
          </a:xfrm>
          <a:prstGeom prst="rect">
            <a:avLst/>
          </a:prstGeom>
          <a:noFill/>
          <a:ln>
            <a:noFill/>
          </a:ln>
        </p:spPr>
      </p:pic>
      <p:sp>
        <p:nvSpPr>
          <p:cNvPr id="378" name="Google Shape;378;p13"/>
          <p:cNvSpPr txBox="1">
            <a:spLocks noGrp="1"/>
          </p:cNvSpPr>
          <p:nvPr>
            <p:ph type="title"/>
          </p:nvPr>
        </p:nvSpPr>
        <p:spPr>
          <a:xfrm>
            <a:off x="0" y="213557"/>
            <a:ext cx="3298632" cy="647577"/>
          </a:xfrm>
          <a:prstGeom prst="rect">
            <a:avLst/>
          </a:prstGeom>
          <a:blipFill rotWithShape="1">
            <a:blip r:embed="rId4">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Ein Interview</a:t>
            </a:r>
            <a:endParaRPr/>
          </a:p>
        </p:txBody>
      </p:sp>
      <p:sp>
        <p:nvSpPr>
          <p:cNvPr id="379" name="Google Shape;379;p13"/>
          <p:cNvSpPr/>
          <p:nvPr/>
        </p:nvSpPr>
        <p:spPr>
          <a:xfrm>
            <a:off x="10657116" y="56622"/>
            <a:ext cx="1461605" cy="494531"/>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schreiben</a:t>
            </a:r>
            <a:endParaRPr sz="2000" b="1" i="0" u="none" strike="noStrike" cap="none">
              <a:solidFill>
                <a:schemeClr val="lt1"/>
              </a:solidFill>
              <a:latin typeface="Century Gothic"/>
              <a:ea typeface="Century Gothic"/>
              <a:cs typeface="Century Gothic"/>
              <a:sym typeface="Century Gothic"/>
            </a:endParaRPr>
          </a:p>
        </p:txBody>
      </p:sp>
      <p:sp>
        <p:nvSpPr>
          <p:cNvPr id="380" name="Google Shape;380;p13"/>
          <p:cNvSpPr txBox="1"/>
          <p:nvPr/>
        </p:nvSpPr>
        <p:spPr>
          <a:xfrm>
            <a:off x="6307536" y="2269945"/>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1 </a:t>
            </a:r>
            <a:r>
              <a:rPr lang="en-GB" sz="2000" b="0" i="0" u="none" strike="noStrike" cap="none" dirty="0" err="1">
                <a:solidFill>
                  <a:srgbClr val="525050"/>
                </a:solidFill>
                <a:latin typeface="Century Gothic"/>
                <a:ea typeface="Century Gothic"/>
                <a:cs typeface="Century Gothic"/>
                <a:sym typeface="Century Gothic"/>
              </a:rPr>
              <a:t>Machst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Urlaub</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81" name="Google Shape;381;p13"/>
          <p:cNvSpPr txBox="1"/>
          <p:nvPr/>
        </p:nvSpPr>
        <p:spPr>
          <a:xfrm>
            <a:off x="6307535" y="2867887"/>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2 </a:t>
            </a:r>
            <a:r>
              <a:rPr lang="en-GB" sz="2000" b="0" i="0" u="none" strike="noStrike" cap="none" dirty="0" err="1">
                <a:solidFill>
                  <a:srgbClr val="525050"/>
                </a:solidFill>
                <a:latin typeface="Century Gothic"/>
                <a:ea typeface="Century Gothic"/>
                <a:cs typeface="Century Gothic"/>
                <a:sym typeface="Century Gothic"/>
              </a:rPr>
              <a:t>Wohnst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allein</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82" name="Google Shape;382;p13"/>
          <p:cNvSpPr txBox="1"/>
          <p:nvPr/>
        </p:nvSpPr>
        <p:spPr>
          <a:xfrm>
            <a:off x="6307534" y="4140749"/>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4 </a:t>
            </a:r>
            <a:r>
              <a:rPr lang="en-GB" sz="2000" b="0" i="0" u="none" strike="noStrike" cap="none" dirty="0" err="1">
                <a:solidFill>
                  <a:srgbClr val="525050"/>
                </a:solidFill>
                <a:latin typeface="Century Gothic"/>
                <a:ea typeface="Century Gothic"/>
                <a:cs typeface="Century Gothic"/>
                <a:sym typeface="Century Gothic"/>
              </a:rPr>
              <a:t>Findest</a:t>
            </a:r>
            <a:r>
              <a:rPr lang="en-GB" sz="2000" b="0" i="0" u="none" strike="noStrike" cap="none" dirty="0">
                <a:solidFill>
                  <a:srgbClr val="525050"/>
                </a:solidFill>
                <a:latin typeface="Century Gothic"/>
                <a:ea typeface="Century Gothic"/>
                <a:cs typeface="Century Gothic"/>
                <a:sym typeface="Century Gothic"/>
              </a:rPr>
              <a:t> du das Essen </a:t>
            </a:r>
            <a:r>
              <a:rPr lang="en-GB" sz="2000" b="0" i="0" u="none" strike="noStrike" cap="none" dirty="0" err="1">
                <a:solidFill>
                  <a:srgbClr val="525050"/>
                </a:solidFill>
                <a:latin typeface="Century Gothic"/>
                <a:ea typeface="Century Gothic"/>
                <a:cs typeface="Century Gothic"/>
                <a:sym typeface="Century Gothic"/>
              </a:rPr>
              <a:t>interessant</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83" name="Google Shape;383;p13"/>
          <p:cNvSpPr txBox="1"/>
          <p:nvPr/>
        </p:nvSpPr>
        <p:spPr>
          <a:xfrm>
            <a:off x="6307537" y="5092642"/>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5 </a:t>
            </a:r>
            <a:r>
              <a:rPr lang="en-GB" sz="2000" b="0" i="0" u="none" strike="noStrike" cap="none" dirty="0" err="1">
                <a:solidFill>
                  <a:srgbClr val="525050"/>
                </a:solidFill>
                <a:latin typeface="Century Gothic"/>
                <a:ea typeface="Century Gothic"/>
                <a:cs typeface="Century Gothic"/>
                <a:sym typeface="Century Gothic"/>
              </a:rPr>
              <a:t>Besuchst</a:t>
            </a:r>
            <a:r>
              <a:rPr lang="en-GB" sz="2000" b="0" i="0" u="none" strike="noStrike" cap="none" dirty="0">
                <a:solidFill>
                  <a:srgbClr val="525050"/>
                </a:solidFill>
                <a:latin typeface="Century Gothic"/>
                <a:ea typeface="Century Gothic"/>
                <a:cs typeface="Century Gothic"/>
                <a:sym typeface="Century Gothic"/>
              </a:rPr>
              <a:t> du Berlin?</a:t>
            </a:r>
            <a:endParaRPr sz="2000" b="0" i="0" u="none" strike="noStrike" cap="none" dirty="0">
              <a:solidFill>
                <a:srgbClr val="525050"/>
              </a:solidFill>
              <a:latin typeface="Century Gothic"/>
              <a:ea typeface="Century Gothic"/>
              <a:cs typeface="Century Gothic"/>
              <a:sym typeface="Century Gothic"/>
            </a:endParaRPr>
          </a:p>
        </p:txBody>
      </p:sp>
      <p:sp>
        <p:nvSpPr>
          <p:cNvPr id="384" name="Google Shape;384;p13"/>
          <p:cNvSpPr txBox="1"/>
          <p:nvPr/>
        </p:nvSpPr>
        <p:spPr>
          <a:xfrm>
            <a:off x="6307534" y="5584393"/>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6 </a:t>
            </a:r>
            <a:r>
              <a:rPr lang="en-GB" sz="2000" b="0" i="0" u="none" strike="noStrike" cap="none" dirty="0" err="1">
                <a:solidFill>
                  <a:srgbClr val="525050"/>
                </a:solidFill>
                <a:latin typeface="Century Gothic"/>
                <a:ea typeface="Century Gothic"/>
                <a:cs typeface="Century Gothic"/>
                <a:sym typeface="Century Gothic"/>
              </a:rPr>
              <a:t>Lernst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andere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Sprachen</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385" name="Google Shape;385;p13"/>
          <p:cNvSpPr txBox="1"/>
          <p:nvPr/>
        </p:nvSpPr>
        <p:spPr>
          <a:xfrm>
            <a:off x="6307534" y="3483851"/>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3 </a:t>
            </a:r>
            <a:r>
              <a:rPr lang="en-GB" sz="2000" b="0" i="0" u="none" strike="noStrike" cap="none" dirty="0" err="1">
                <a:solidFill>
                  <a:srgbClr val="525050"/>
                </a:solidFill>
                <a:latin typeface="Century Gothic"/>
                <a:ea typeface="Century Gothic"/>
                <a:cs typeface="Century Gothic"/>
                <a:sym typeface="Century Gothic"/>
              </a:rPr>
              <a:t>Sprichst</a:t>
            </a:r>
            <a:r>
              <a:rPr lang="en-GB" sz="2000" b="0" i="0" u="none" strike="noStrike" cap="none" dirty="0">
                <a:solidFill>
                  <a:srgbClr val="525050"/>
                </a:solidFill>
                <a:latin typeface="Century Gothic"/>
                <a:ea typeface="Century Gothic"/>
                <a:cs typeface="Century Gothic"/>
                <a:sym typeface="Century Gothic"/>
              </a:rPr>
              <a:t> du </a:t>
            </a:r>
            <a:r>
              <a:rPr lang="en-GB" sz="2000" b="0" i="0" u="none" strike="noStrike" cap="none" dirty="0" err="1">
                <a:solidFill>
                  <a:srgbClr val="525050"/>
                </a:solidFill>
                <a:latin typeface="Century Gothic"/>
                <a:ea typeface="Century Gothic"/>
                <a:cs typeface="Century Gothic"/>
                <a:sym typeface="Century Gothic"/>
              </a:rPr>
              <a:t>Französisch</a:t>
            </a:r>
            <a:r>
              <a:rPr lang="en-GB" sz="2000" b="0" i="0" u="none" strike="noStrike" cap="none" dirty="0">
                <a:solidFill>
                  <a:srgbClr val="525050"/>
                </a:solidFill>
                <a:latin typeface="Century Gothic"/>
                <a:ea typeface="Century Gothic"/>
                <a:cs typeface="Century Gothic"/>
                <a:sym typeface="Century Gothic"/>
              </a:rPr>
              <a:t>?</a:t>
            </a:r>
            <a:endParaRPr sz="2000" b="0" i="0" u="none" strike="noStrike" cap="none" dirty="0">
              <a:solidFill>
                <a:srgbClr val="525050"/>
              </a:solidFill>
              <a:latin typeface="Century Gothic"/>
              <a:ea typeface="Century Gothic"/>
              <a:cs typeface="Century Gothic"/>
              <a:sym typeface="Century Gothic"/>
            </a:endParaRPr>
          </a:p>
        </p:txBody>
      </p:sp>
      <p:sp>
        <p:nvSpPr>
          <p:cNvPr id="386" name="Google Shape;386;p13"/>
          <p:cNvSpPr txBox="1"/>
          <p:nvPr/>
        </p:nvSpPr>
        <p:spPr>
          <a:xfrm>
            <a:off x="3298632" y="177067"/>
            <a:ext cx="5563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Checke deine Fragen.</a:t>
            </a:r>
            <a:endParaRPr/>
          </a:p>
        </p:txBody>
      </p:sp>
      <p:sp>
        <p:nvSpPr>
          <p:cNvPr id="387" name="Google Shape;387;p13"/>
          <p:cNvSpPr/>
          <p:nvPr/>
        </p:nvSpPr>
        <p:spPr>
          <a:xfrm>
            <a:off x="8064025" y="180778"/>
            <a:ext cx="2405104" cy="370375"/>
          </a:xfrm>
          <a:prstGeom prst="rect">
            <a:avLst/>
          </a:prstGeom>
          <a:solidFill>
            <a:srgbClr val="525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FFF6D4"/>
                </a:solidFill>
                <a:latin typeface="Century Gothic"/>
                <a:ea typeface="Century Gothic"/>
                <a:cs typeface="Century Gothic"/>
                <a:sym typeface="Century Gothic"/>
              </a:rPr>
              <a:t>checken – to check</a:t>
            </a:r>
            <a:endParaRPr/>
          </a:p>
        </p:txBody>
      </p:sp>
      <p:pic>
        <p:nvPicPr>
          <p:cNvPr id="388" name="Google Shape;388;p13" descr="Shape&#10;&#10;Description automatically generated"/>
          <p:cNvPicPr preferRelativeResize="0"/>
          <p:nvPr/>
        </p:nvPicPr>
        <p:blipFill rotWithShape="1">
          <a:blip r:embed="rId5">
            <a:clrChange>
              <a:clrFrom>
                <a:srgbClr val="FEFEFE"/>
              </a:clrFrom>
              <a:clrTo>
                <a:srgbClr val="FEFEFE">
                  <a:alpha val="0"/>
                </a:srgbClr>
              </a:clrTo>
            </a:clrChange>
            <a:alphaModFix/>
          </a:blip>
          <a:srcRect r="4301"/>
          <a:stretch/>
        </p:blipFill>
        <p:spPr>
          <a:xfrm>
            <a:off x="-277091" y="1052227"/>
            <a:ext cx="6333637" cy="5809046"/>
          </a:xfrm>
          <a:prstGeom prst="rect">
            <a:avLst/>
          </a:prstGeom>
          <a:noFill/>
          <a:ln>
            <a:noFill/>
          </a:ln>
        </p:spPr>
      </p:pic>
      <p:sp>
        <p:nvSpPr>
          <p:cNvPr id="389" name="Google Shape;389;p13"/>
          <p:cNvSpPr txBox="1"/>
          <p:nvPr/>
        </p:nvSpPr>
        <p:spPr>
          <a:xfrm>
            <a:off x="194175" y="2269945"/>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1 Do you take/are you taking holiday?</a:t>
            </a:r>
            <a:endParaRPr dirty="0"/>
          </a:p>
        </p:txBody>
      </p:sp>
      <p:sp>
        <p:nvSpPr>
          <p:cNvPr id="390" name="Google Shape;390;p13"/>
          <p:cNvSpPr txBox="1"/>
          <p:nvPr/>
        </p:nvSpPr>
        <p:spPr>
          <a:xfrm>
            <a:off x="194176" y="2832118"/>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2 Are you living/do you live alone?</a:t>
            </a:r>
            <a:endParaRPr dirty="0"/>
          </a:p>
        </p:txBody>
      </p:sp>
      <p:sp>
        <p:nvSpPr>
          <p:cNvPr id="391" name="Google Shape;391;p13"/>
          <p:cNvSpPr txBox="1"/>
          <p:nvPr/>
        </p:nvSpPr>
        <p:spPr>
          <a:xfrm>
            <a:off x="194177" y="4131557"/>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4 Do you find/are you finding the food interesting?</a:t>
            </a:r>
            <a:endParaRPr/>
          </a:p>
        </p:txBody>
      </p:sp>
      <p:sp>
        <p:nvSpPr>
          <p:cNvPr id="392" name="Google Shape;392;p13"/>
          <p:cNvSpPr txBox="1"/>
          <p:nvPr/>
        </p:nvSpPr>
        <p:spPr>
          <a:xfrm>
            <a:off x="208042" y="5087965"/>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5 Are you visiting/do you visit Berlin?</a:t>
            </a:r>
            <a:endParaRPr dirty="0"/>
          </a:p>
        </p:txBody>
      </p:sp>
      <p:sp>
        <p:nvSpPr>
          <p:cNvPr id="393" name="Google Shape;393;p13"/>
          <p:cNvSpPr txBox="1"/>
          <p:nvPr/>
        </p:nvSpPr>
        <p:spPr>
          <a:xfrm>
            <a:off x="208042" y="5576929"/>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6 Do you learn/are you learning other languages?</a:t>
            </a:r>
            <a:endParaRPr dirty="0"/>
          </a:p>
        </p:txBody>
      </p:sp>
      <p:sp>
        <p:nvSpPr>
          <p:cNvPr id="394" name="Google Shape;394;p13"/>
          <p:cNvSpPr txBox="1"/>
          <p:nvPr/>
        </p:nvSpPr>
        <p:spPr>
          <a:xfrm>
            <a:off x="208042" y="3491427"/>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3 Do you speak/are you speaking French?</a:t>
            </a:r>
            <a:endParaRPr dirty="0"/>
          </a:p>
        </p:txBody>
      </p:sp>
      <p:sp>
        <p:nvSpPr>
          <p:cNvPr id="395" name="Google Shape;395;p13"/>
          <p:cNvSpPr txBox="1"/>
          <p:nvPr/>
        </p:nvSpPr>
        <p:spPr>
          <a:xfrm>
            <a:off x="51915" y="845444"/>
            <a:ext cx="5563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Person B</a:t>
            </a:r>
            <a:endParaRPr/>
          </a:p>
        </p:txBody>
      </p:sp>
      <p:sp>
        <p:nvSpPr>
          <p:cNvPr id="396" name="Google Shape;396;p13"/>
          <p:cNvSpPr/>
          <p:nvPr/>
        </p:nvSpPr>
        <p:spPr>
          <a:xfrm>
            <a:off x="5980074" y="638911"/>
            <a:ext cx="6133701" cy="671864"/>
          </a:xfrm>
          <a:prstGeom prst="wedgeRoundRectCallout">
            <a:avLst>
              <a:gd name="adj1" fmla="val -74508"/>
              <a:gd name="adj2" fmla="val -58914"/>
              <a:gd name="adj3" fmla="val 16667"/>
            </a:avLst>
          </a:prstGeom>
          <a:solidFill>
            <a:schemeClr val="accent1"/>
          </a:solid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Like </a:t>
            </a:r>
            <a:r>
              <a:rPr lang="en-GB" sz="2000" b="1">
                <a:solidFill>
                  <a:schemeClr val="lt1"/>
                </a:solidFill>
                <a:latin typeface="Century Gothic"/>
                <a:ea typeface="Century Gothic"/>
                <a:cs typeface="Century Gothic"/>
                <a:sym typeface="Century Gothic"/>
              </a:rPr>
              <a:t>miauen</a:t>
            </a:r>
            <a:r>
              <a:rPr lang="en-GB" sz="2000">
                <a:solidFill>
                  <a:schemeClr val="lt1"/>
                </a:solidFill>
                <a:latin typeface="Century Gothic"/>
                <a:ea typeface="Century Gothic"/>
                <a:cs typeface="Century Gothic"/>
                <a:sym typeface="Century Gothic"/>
              </a:rPr>
              <a:t>, </a:t>
            </a:r>
            <a:r>
              <a:rPr lang="en-GB" sz="2000" b="1">
                <a:solidFill>
                  <a:schemeClr val="lt1"/>
                </a:solidFill>
                <a:latin typeface="Century Gothic"/>
                <a:ea typeface="Century Gothic"/>
                <a:cs typeface="Century Gothic"/>
                <a:sym typeface="Century Gothic"/>
              </a:rPr>
              <a:t>checken</a:t>
            </a:r>
            <a:r>
              <a:rPr lang="en-GB" sz="2000">
                <a:solidFill>
                  <a:schemeClr val="lt1"/>
                </a:solidFill>
                <a:latin typeface="Century Gothic"/>
                <a:ea typeface="Century Gothic"/>
                <a:cs typeface="Century Gothic"/>
                <a:sym typeface="Century Gothic"/>
              </a:rPr>
              <a:t> is an imported German verb; </a:t>
            </a:r>
            <a:r>
              <a:rPr lang="en-GB" sz="2000" b="1">
                <a:solidFill>
                  <a:schemeClr val="lt1"/>
                </a:solidFill>
                <a:latin typeface="Century Gothic"/>
                <a:ea typeface="Century Gothic"/>
                <a:cs typeface="Century Gothic"/>
                <a:sym typeface="Century Gothic"/>
              </a:rPr>
              <a:t>überprüfen</a:t>
            </a:r>
            <a:r>
              <a:rPr lang="en-GB" sz="2000">
                <a:solidFill>
                  <a:schemeClr val="lt1"/>
                </a:solidFill>
                <a:latin typeface="Century Gothic"/>
                <a:ea typeface="Century Gothic"/>
                <a:cs typeface="Century Gothic"/>
                <a:sym typeface="Century Gothic"/>
              </a:rPr>
              <a:t> also means to check.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4"/>
          <p:cNvSpPr txBox="1">
            <a:spLocks noGrp="1"/>
          </p:cNvSpPr>
          <p:nvPr>
            <p:ph type="title"/>
          </p:nvPr>
        </p:nvSpPr>
        <p:spPr>
          <a:xfrm>
            <a:off x="0" y="213557"/>
            <a:ext cx="3298632"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Ein Interview</a:t>
            </a:r>
            <a:endParaRPr/>
          </a:p>
        </p:txBody>
      </p:sp>
      <p:sp>
        <p:nvSpPr>
          <p:cNvPr id="403" name="Google Shape;403;p14"/>
          <p:cNvSpPr/>
          <p:nvPr/>
        </p:nvSpPr>
        <p:spPr>
          <a:xfrm>
            <a:off x="10657116" y="56622"/>
            <a:ext cx="1461605" cy="494531"/>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sprechen</a:t>
            </a:r>
            <a:endParaRPr sz="2000" b="1" i="0" u="none" strike="noStrike" cap="none">
              <a:solidFill>
                <a:schemeClr val="lt1"/>
              </a:solidFill>
              <a:latin typeface="Century Gothic"/>
              <a:ea typeface="Century Gothic"/>
              <a:cs typeface="Century Gothic"/>
              <a:sym typeface="Century Gothic"/>
            </a:endParaRPr>
          </a:p>
        </p:txBody>
      </p:sp>
      <p:sp>
        <p:nvSpPr>
          <p:cNvPr id="404" name="Google Shape;404;p14"/>
          <p:cNvSpPr txBox="1"/>
          <p:nvPr/>
        </p:nvSpPr>
        <p:spPr>
          <a:xfrm>
            <a:off x="3298632" y="282614"/>
            <a:ext cx="46225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Partnerarbeit</a:t>
            </a:r>
            <a:endParaRPr sz="2400" b="0" i="0" u="none" strike="noStrike" cap="none">
              <a:solidFill>
                <a:srgbClr val="525050"/>
              </a:solidFill>
              <a:latin typeface="Century Gothic"/>
              <a:ea typeface="Century Gothic"/>
              <a:cs typeface="Century Gothic"/>
              <a:sym typeface="Century Gothic"/>
            </a:endParaRPr>
          </a:p>
        </p:txBody>
      </p:sp>
      <p:pic>
        <p:nvPicPr>
          <p:cNvPr id="405" name="Google Shape;405;p14" descr="Icon&#10;&#10;Description automatically generated"/>
          <p:cNvPicPr preferRelativeResize="0"/>
          <p:nvPr/>
        </p:nvPicPr>
        <p:blipFill rotWithShape="1">
          <a:blip r:embed="rId4">
            <a:alphaModFix/>
          </a:blip>
          <a:srcRect/>
          <a:stretch/>
        </p:blipFill>
        <p:spPr>
          <a:xfrm>
            <a:off x="5347947" y="47083"/>
            <a:ext cx="2110534" cy="1394392"/>
          </a:xfrm>
          <a:prstGeom prst="rect">
            <a:avLst/>
          </a:prstGeom>
          <a:noFill/>
          <a:ln>
            <a:noFill/>
          </a:ln>
        </p:spPr>
      </p:pic>
      <p:sp>
        <p:nvSpPr>
          <p:cNvPr id="406" name="Google Shape;406;p14"/>
          <p:cNvSpPr/>
          <p:nvPr/>
        </p:nvSpPr>
        <p:spPr>
          <a:xfrm>
            <a:off x="215484" y="5142993"/>
            <a:ext cx="5023450" cy="928626"/>
          </a:xfrm>
          <a:prstGeom prst="rect">
            <a:avLst/>
          </a:prstGeom>
          <a:no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407" name="Google Shape;407;p14"/>
          <p:cNvSpPr/>
          <p:nvPr/>
        </p:nvSpPr>
        <p:spPr>
          <a:xfrm>
            <a:off x="255131" y="4129667"/>
            <a:ext cx="5023450" cy="798870"/>
          </a:xfrm>
          <a:prstGeom prst="rect">
            <a:avLst/>
          </a:prstGeom>
          <a:solidFill>
            <a:srgbClr val="FFFAEF"/>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408" name="Google Shape;408;p14"/>
          <p:cNvSpPr txBox="1"/>
          <p:nvPr/>
        </p:nvSpPr>
        <p:spPr>
          <a:xfrm>
            <a:off x="150330" y="1018797"/>
            <a:ext cx="1387739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1" i="0" u="none" strike="noStrike" cap="none" dirty="0">
                <a:solidFill>
                  <a:srgbClr val="525050"/>
                </a:solidFill>
                <a:latin typeface="Century Gothic"/>
                <a:ea typeface="Century Gothic"/>
                <a:cs typeface="Century Gothic"/>
                <a:sym typeface="Century Gothic"/>
              </a:rPr>
              <a:t>Person A </a:t>
            </a:r>
            <a:r>
              <a:rPr lang="en-GB" sz="2000" b="1" i="0" u="none" strike="noStrike" cap="none" dirty="0" err="1">
                <a:solidFill>
                  <a:srgbClr val="525050"/>
                </a:solidFill>
                <a:latin typeface="Century Gothic"/>
                <a:ea typeface="Century Gothic"/>
                <a:cs typeface="Century Gothic"/>
                <a:sym typeface="Century Gothic"/>
              </a:rPr>
              <a:t>stellt</a:t>
            </a:r>
            <a:r>
              <a:rPr lang="en-GB" sz="2000" b="1" i="0" u="none" strike="noStrike" cap="none" dirty="0">
                <a:solidFill>
                  <a:srgbClr val="525050"/>
                </a:solidFill>
                <a:latin typeface="Century Gothic"/>
                <a:ea typeface="Century Gothic"/>
                <a:cs typeface="Century Gothic"/>
                <a:sym typeface="Century Gothic"/>
              </a:rPr>
              <a:t> eine </a:t>
            </a:r>
            <a:r>
              <a:rPr lang="en-GB" sz="2000" b="1" i="0" u="none" strike="noStrike" cap="none" dirty="0" err="1">
                <a:solidFill>
                  <a:srgbClr val="525050"/>
                </a:solidFill>
                <a:latin typeface="Century Gothic"/>
                <a:ea typeface="Century Gothic"/>
                <a:cs typeface="Century Gothic"/>
                <a:sym typeface="Century Gothic"/>
              </a:rPr>
              <a:t>Frage</a:t>
            </a:r>
            <a:r>
              <a:rPr lang="en-GB" sz="2000" b="1" i="0" u="none" strike="noStrike" cap="none" dirty="0">
                <a:solidFill>
                  <a:srgbClr val="525050"/>
                </a:solidFill>
                <a:latin typeface="Century Gothic"/>
                <a:ea typeface="Century Gothic"/>
                <a:cs typeface="Century Gothic"/>
                <a:sym typeface="Century Gothic"/>
              </a:rPr>
              <a:t>.</a:t>
            </a:r>
            <a:br>
              <a:rPr lang="en-GB" sz="2000" b="1" i="0" u="none" strike="noStrike" cap="none" dirty="0">
                <a:solidFill>
                  <a:srgbClr val="525050"/>
                </a:solidFill>
                <a:latin typeface="Century Gothic"/>
                <a:ea typeface="Century Gothic"/>
                <a:cs typeface="Century Gothic"/>
                <a:sym typeface="Century Gothic"/>
              </a:rPr>
            </a:br>
            <a:r>
              <a:rPr lang="en-GB" sz="2000" b="1" i="0" u="none" strike="noStrike" cap="none" dirty="0">
                <a:solidFill>
                  <a:srgbClr val="525050"/>
                </a:solidFill>
                <a:latin typeface="Century Gothic"/>
                <a:ea typeface="Century Gothic"/>
                <a:cs typeface="Century Gothic"/>
                <a:sym typeface="Century Gothic"/>
              </a:rPr>
              <a:t>Person B </a:t>
            </a:r>
            <a:r>
              <a:rPr lang="en-GB" sz="2000" b="1" i="0" u="none" strike="noStrike" cap="none" dirty="0" err="1">
                <a:solidFill>
                  <a:srgbClr val="525050"/>
                </a:solidFill>
                <a:latin typeface="Century Gothic"/>
                <a:ea typeface="Century Gothic"/>
                <a:cs typeface="Century Gothic"/>
                <a:sym typeface="Century Gothic"/>
              </a:rPr>
              <a:t>antwortet</a:t>
            </a:r>
            <a:r>
              <a:rPr lang="en-GB" sz="2000" b="1" i="0" u="none" strike="noStrike" cap="none" dirty="0">
                <a:solidFill>
                  <a:srgbClr val="525050"/>
                </a:solidFill>
                <a:latin typeface="Century Gothic"/>
                <a:ea typeface="Century Gothic"/>
                <a:cs typeface="Century Gothic"/>
                <a:sym typeface="Century Gothic"/>
              </a:rPr>
              <a:t> </a:t>
            </a:r>
            <a:r>
              <a:rPr lang="en-GB" sz="2000" b="1" i="0" u="none" strike="noStrike" cap="none" dirty="0" err="1">
                <a:solidFill>
                  <a:srgbClr val="525050"/>
                </a:solidFill>
                <a:latin typeface="Century Gothic"/>
                <a:ea typeface="Century Gothic"/>
                <a:cs typeface="Century Gothic"/>
                <a:sym typeface="Century Gothic"/>
              </a:rPr>
              <a:t>mit</a:t>
            </a:r>
            <a:r>
              <a:rPr lang="en-GB" sz="2000" b="1" i="0" u="none" strike="noStrike" cap="none" dirty="0">
                <a:solidFill>
                  <a:srgbClr val="525050"/>
                </a:solidFill>
                <a:latin typeface="Century Gothic"/>
                <a:ea typeface="Century Gothic"/>
                <a:cs typeface="Century Gothic"/>
                <a:sym typeface="Century Gothic"/>
              </a:rPr>
              <a:t> </a:t>
            </a:r>
            <a:r>
              <a:rPr lang="en-GB" sz="2000" b="1" i="0" u="none" strike="noStrike" cap="none" dirty="0" err="1">
                <a:solidFill>
                  <a:srgbClr val="525050"/>
                </a:solidFill>
                <a:latin typeface="Century Gothic"/>
                <a:ea typeface="Century Gothic"/>
                <a:cs typeface="Century Gothic"/>
                <a:sym typeface="Century Gothic"/>
              </a:rPr>
              <a:t>dem</a:t>
            </a:r>
            <a:r>
              <a:rPr lang="en-GB" sz="2000" b="1" i="0" u="none" strike="noStrike" cap="none" dirty="0">
                <a:solidFill>
                  <a:srgbClr val="525050"/>
                </a:solidFill>
                <a:latin typeface="Century Gothic"/>
                <a:ea typeface="Century Gothic"/>
                <a:cs typeface="Century Gothic"/>
                <a:sym typeface="Century Gothic"/>
              </a:rPr>
              <a:t> Adverb 1 </a:t>
            </a:r>
            <a:r>
              <a:rPr lang="en-GB" sz="2000" b="1" i="0" u="none" strike="noStrike" cap="none" dirty="0" err="1">
                <a:solidFill>
                  <a:srgbClr val="525050"/>
                </a:solidFill>
                <a:latin typeface="Century Gothic"/>
                <a:ea typeface="Century Gothic"/>
                <a:cs typeface="Century Gothic"/>
                <a:sym typeface="Century Gothic"/>
              </a:rPr>
              <a:t>oder</a:t>
            </a:r>
            <a:r>
              <a:rPr lang="en-GB" sz="2000" b="1" i="0" u="none" strike="noStrike" cap="none" dirty="0">
                <a:solidFill>
                  <a:srgbClr val="525050"/>
                </a:solidFill>
                <a:latin typeface="Century Gothic"/>
                <a:ea typeface="Century Gothic"/>
                <a:cs typeface="Century Gothic"/>
                <a:sym typeface="Century Gothic"/>
              </a:rPr>
              <a:t> 2. </a:t>
            </a:r>
            <a:r>
              <a:rPr lang="en-GB" sz="2000" b="0" i="0" u="none" strike="noStrike" cap="none" dirty="0">
                <a:solidFill>
                  <a:srgbClr val="525050"/>
                </a:solidFill>
                <a:latin typeface="Century Gothic"/>
                <a:ea typeface="Century Gothic"/>
                <a:cs typeface="Century Gothic"/>
                <a:sym typeface="Century Gothic"/>
              </a:rPr>
              <a:t>(</a:t>
            </a:r>
            <a:r>
              <a:rPr lang="en-GB" sz="2000" b="0" i="1" u="none" strike="noStrike" cap="none" dirty="0">
                <a:solidFill>
                  <a:srgbClr val="525050"/>
                </a:solidFill>
                <a:latin typeface="Century Gothic"/>
                <a:ea typeface="Century Gothic"/>
                <a:cs typeface="Century Gothic"/>
                <a:sym typeface="Century Gothic"/>
              </a:rPr>
              <a:t>You can choose which adverb to answer with!</a:t>
            </a:r>
            <a:r>
              <a:rPr lang="en-GB" sz="2000" b="0" i="0" u="none" strike="noStrike" cap="none" dirty="0">
                <a:solidFill>
                  <a:srgbClr val="525050"/>
                </a:solidFill>
                <a:latin typeface="Century Gothic"/>
                <a:ea typeface="Century Gothic"/>
                <a:cs typeface="Century Gothic"/>
                <a:sym typeface="Century Gothic"/>
              </a:rPr>
              <a:t>)</a:t>
            </a:r>
            <a:endParaRPr dirty="0"/>
          </a:p>
        </p:txBody>
      </p:sp>
      <p:sp>
        <p:nvSpPr>
          <p:cNvPr id="409" name="Google Shape;409;p14"/>
          <p:cNvSpPr txBox="1"/>
          <p:nvPr/>
        </p:nvSpPr>
        <p:spPr>
          <a:xfrm>
            <a:off x="255130" y="4184184"/>
            <a:ext cx="502345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Do you have / are you having fun with the children in the restaurant?</a:t>
            </a:r>
            <a:endParaRPr sz="2000" b="0" i="0" u="none" strike="noStrike" cap="none">
              <a:solidFill>
                <a:srgbClr val="525050"/>
              </a:solidFill>
              <a:latin typeface="Century Gothic"/>
              <a:ea typeface="Century Gothic"/>
              <a:cs typeface="Century Gothic"/>
              <a:sym typeface="Century Gothic"/>
            </a:endParaRPr>
          </a:p>
        </p:txBody>
      </p:sp>
      <p:sp>
        <p:nvSpPr>
          <p:cNvPr id="410" name="Google Shape;410;p14"/>
          <p:cNvSpPr txBox="1"/>
          <p:nvPr/>
        </p:nvSpPr>
        <p:spPr>
          <a:xfrm>
            <a:off x="150330" y="2308550"/>
            <a:ext cx="103952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Beispiel:</a:t>
            </a:r>
            <a:endParaRPr/>
          </a:p>
        </p:txBody>
      </p:sp>
      <p:sp>
        <p:nvSpPr>
          <p:cNvPr id="411" name="Google Shape;411;p14"/>
          <p:cNvSpPr/>
          <p:nvPr/>
        </p:nvSpPr>
        <p:spPr>
          <a:xfrm>
            <a:off x="2144938" y="2504662"/>
            <a:ext cx="3093995" cy="1159506"/>
          </a:xfrm>
          <a:prstGeom prst="wedgeRoundRectCallout">
            <a:avLst>
              <a:gd name="adj1" fmla="val -29718"/>
              <a:gd name="adj2" fmla="val 92135"/>
              <a:gd name="adj3" fmla="val 16667"/>
            </a:avLst>
          </a:prstGeom>
          <a:solidFill>
            <a:srgbClr val="525050"/>
          </a:solidFill>
          <a:ln w="12700" cap="flat" cmpd="sng">
            <a:solidFill>
              <a:srgbClr val="DAA52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FFAEF"/>
                </a:solidFill>
                <a:latin typeface="Century Gothic"/>
                <a:ea typeface="Century Gothic"/>
                <a:cs typeface="Century Gothic"/>
                <a:sym typeface="Century Gothic"/>
              </a:rPr>
              <a:t>Hast du Spaß mit den Kindern im Restaurant?</a:t>
            </a:r>
            <a:endParaRPr/>
          </a:p>
        </p:txBody>
      </p:sp>
      <p:sp>
        <p:nvSpPr>
          <p:cNvPr id="412" name="Google Shape;412;p14"/>
          <p:cNvSpPr txBox="1"/>
          <p:nvPr/>
        </p:nvSpPr>
        <p:spPr>
          <a:xfrm>
            <a:off x="215484" y="3664167"/>
            <a:ext cx="24283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Person A</a:t>
            </a:r>
            <a:endParaRPr/>
          </a:p>
        </p:txBody>
      </p:sp>
      <p:sp>
        <p:nvSpPr>
          <p:cNvPr id="413" name="Google Shape;413;p14"/>
          <p:cNvSpPr/>
          <p:nvPr/>
        </p:nvSpPr>
        <p:spPr>
          <a:xfrm>
            <a:off x="7218594" y="2861462"/>
            <a:ext cx="3664676" cy="1366975"/>
          </a:xfrm>
          <a:prstGeom prst="wedgeRoundRectCallout">
            <a:avLst>
              <a:gd name="adj1" fmla="val 28936"/>
              <a:gd name="adj2" fmla="val 87483"/>
              <a:gd name="adj3" fmla="val 16667"/>
            </a:avLst>
          </a:prstGeom>
          <a:solidFill>
            <a:srgbClr val="525050"/>
          </a:solidFill>
          <a:ln w="12700" cap="flat" cmpd="sng">
            <a:solidFill>
              <a:srgbClr val="DAA52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FFFAEF"/>
                </a:solidFill>
                <a:latin typeface="Century Gothic"/>
                <a:ea typeface="Century Gothic"/>
                <a:cs typeface="Century Gothic"/>
                <a:sym typeface="Century Gothic"/>
              </a:rPr>
              <a:t>Ja, ich habe heute Spaß mit den Kindern im Restaurant.</a:t>
            </a:r>
            <a:endParaRPr/>
          </a:p>
        </p:txBody>
      </p:sp>
      <p:pic>
        <p:nvPicPr>
          <p:cNvPr id="414" name="Google Shape;414;p14" descr="A picture containing kite, umbrella&#10;&#10;Description automatically generated"/>
          <p:cNvPicPr preferRelativeResize="0"/>
          <p:nvPr/>
        </p:nvPicPr>
        <p:blipFill rotWithShape="1">
          <a:blip r:embed="rId5">
            <a:alphaModFix/>
          </a:blip>
          <a:srcRect/>
          <a:stretch/>
        </p:blipFill>
        <p:spPr>
          <a:xfrm>
            <a:off x="4869630" y="5327602"/>
            <a:ext cx="703266" cy="601622"/>
          </a:xfrm>
          <a:prstGeom prst="rect">
            <a:avLst/>
          </a:prstGeom>
          <a:noFill/>
          <a:ln>
            <a:noFill/>
          </a:ln>
        </p:spPr>
      </p:pic>
      <p:graphicFrame>
        <p:nvGraphicFramePr>
          <p:cNvPr id="415" name="Google Shape;415;p14"/>
          <p:cNvGraphicFramePr/>
          <p:nvPr/>
        </p:nvGraphicFramePr>
        <p:xfrm>
          <a:off x="6610125" y="4878745"/>
          <a:ext cx="5023450" cy="928635"/>
        </p:xfrm>
        <a:graphic>
          <a:graphicData uri="http://schemas.openxmlformats.org/drawingml/2006/table">
            <a:tbl>
              <a:tblPr>
                <a:noFill/>
                <a:tableStyleId>{562E844B-6B75-447C-9319-0F99B0D69B9D}</a:tableStyleId>
              </a:tblPr>
              <a:tblGrid>
                <a:gridCol w="2511725">
                  <a:extLst>
                    <a:ext uri="{9D8B030D-6E8A-4147-A177-3AD203B41FA5}">
                      <a16:colId xmlns:a16="http://schemas.microsoft.com/office/drawing/2014/main" val="20000"/>
                    </a:ext>
                  </a:extLst>
                </a:gridCol>
                <a:gridCol w="2511725">
                  <a:extLst>
                    <a:ext uri="{9D8B030D-6E8A-4147-A177-3AD203B41FA5}">
                      <a16:colId xmlns:a16="http://schemas.microsoft.com/office/drawing/2014/main" val="20001"/>
                    </a:ext>
                  </a:extLst>
                </a:gridCol>
              </a:tblGrid>
              <a:tr h="435150">
                <a:tc>
                  <a:txBody>
                    <a:bodyPr/>
                    <a:lstStyle/>
                    <a:p>
                      <a:pPr marL="0" marR="0" lvl="0" indent="0" algn="ctr" rtl="0">
                        <a:spcBef>
                          <a:spcPts val="0"/>
                        </a:spcBef>
                        <a:spcAft>
                          <a:spcPts val="0"/>
                        </a:spcAft>
                        <a:buNone/>
                      </a:pPr>
                      <a:r>
                        <a:rPr lang="en-GB" sz="2400" b="1">
                          <a:solidFill>
                            <a:srgbClr val="525050"/>
                          </a:solidFill>
                        </a:rPr>
                        <a:t>1</a:t>
                      </a:r>
                      <a:endParaRPr/>
                    </a:p>
                  </a:txBody>
                  <a:tcPr marL="91450" marR="91450" marT="45725" marB="45725" anchor="ctr">
                    <a:lnL w="12700" cap="flat" cmpd="sng">
                      <a:solidFill>
                        <a:srgbClr val="525050"/>
                      </a:solidFill>
                      <a:prstDash val="solid"/>
                      <a:round/>
                      <a:headEnd type="none" w="sm" len="sm"/>
                      <a:tailEnd type="none" w="sm" len="sm"/>
                    </a:lnL>
                    <a:lnR w="12700" cap="flat" cmpd="sng">
                      <a:solidFill>
                        <a:srgbClr val="525050"/>
                      </a:solidFill>
                      <a:prstDash val="solid"/>
                      <a:round/>
                      <a:headEnd type="none" w="sm" len="sm"/>
                      <a:tailEnd type="none" w="sm" len="sm"/>
                    </a:lnR>
                    <a:lnT w="12700" cap="flat" cmpd="sng">
                      <a:solidFill>
                        <a:srgbClr val="525050"/>
                      </a:solidFill>
                      <a:prstDash val="solid"/>
                      <a:round/>
                      <a:headEnd type="none" w="sm" len="sm"/>
                      <a:tailEnd type="none" w="sm" len="sm"/>
                    </a:lnT>
                    <a:lnB w="12700" cap="flat" cmpd="sng">
                      <a:solidFill>
                        <a:srgbClr val="525050"/>
                      </a:solidFill>
                      <a:prstDash val="solid"/>
                      <a:round/>
                      <a:headEnd type="none" w="sm" len="sm"/>
                      <a:tailEnd type="none" w="sm" len="sm"/>
                    </a:lnB>
                    <a:solidFill>
                      <a:srgbClr val="FEF9E9"/>
                    </a:solidFill>
                  </a:tcPr>
                </a:tc>
                <a:tc>
                  <a:txBody>
                    <a:bodyPr/>
                    <a:lstStyle/>
                    <a:p>
                      <a:pPr marL="0" marR="0" lvl="0" indent="0" algn="ctr" rtl="0">
                        <a:spcBef>
                          <a:spcPts val="0"/>
                        </a:spcBef>
                        <a:spcAft>
                          <a:spcPts val="0"/>
                        </a:spcAft>
                        <a:buNone/>
                      </a:pPr>
                      <a:r>
                        <a:rPr lang="en-GB" sz="2400" b="1">
                          <a:solidFill>
                            <a:srgbClr val="525050"/>
                          </a:solidFill>
                        </a:rPr>
                        <a:t>2</a:t>
                      </a:r>
                      <a:endParaRPr/>
                    </a:p>
                  </a:txBody>
                  <a:tcPr marL="91450" marR="91450" marT="45725" marB="45725" anchor="ctr">
                    <a:lnL w="12700" cap="flat" cmpd="sng">
                      <a:solidFill>
                        <a:srgbClr val="525050"/>
                      </a:solidFill>
                      <a:prstDash val="solid"/>
                      <a:round/>
                      <a:headEnd type="none" w="sm" len="sm"/>
                      <a:tailEnd type="none" w="sm" len="sm"/>
                    </a:lnL>
                    <a:lnR w="12700" cap="flat" cmpd="sng">
                      <a:solidFill>
                        <a:srgbClr val="525050"/>
                      </a:solidFill>
                      <a:prstDash val="solid"/>
                      <a:round/>
                      <a:headEnd type="none" w="sm" len="sm"/>
                      <a:tailEnd type="none" w="sm" len="sm"/>
                    </a:lnR>
                    <a:lnT w="12700" cap="flat" cmpd="sng">
                      <a:solidFill>
                        <a:srgbClr val="525050"/>
                      </a:solidFill>
                      <a:prstDash val="solid"/>
                      <a:round/>
                      <a:headEnd type="none" w="sm" len="sm"/>
                      <a:tailEnd type="none" w="sm" len="sm"/>
                    </a:lnT>
                    <a:lnB w="12700" cap="flat" cmpd="sng">
                      <a:solidFill>
                        <a:srgbClr val="525050"/>
                      </a:solidFill>
                      <a:prstDash val="solid"/>
                      <a:round/>
                      <a:headEnd type="none" w="sm" len="sm"/>
                      <a:tailEnd type="none" w="sm" len="sm"/>
                    </a:lnB>
                    <a:solidFill>
                      <a:srgbClr val="FEF9E9"/>
                    </a:solidFill>
                  </a:tcPr>
                </a:tc>
                <a:extLst>
                  <a:ext uri="{0D108BD9-81ED-4DB2-BD59-A6C34878D82A}">
                    <a16:rowId xmlns:a16="http://schemas.microsoft.com/office/drawing/2014/main" val="10000"/>
                  </a:ext>
                </a:extLst>
              </a:tr>
              <a:tr h="471425">
                <a:tc>
                  <a:txBody>
                    <a:bodyPr/>
                    <a:lstStyle/>
                    <a:p>
                      <a:pPr marL="0" marR="0" lvl="0" indent="0" algn="ctr" rtl="0">
                        <a:spcBef>
                          <a:spcPts val="0"/>
                        </a:spcBef>
                        <a:spcAft>
                          <a:spcPts val="0"/>
                        </a:spcAft>
                        <a:buNone/>
                      </a:pPr>
                      <a:r>
                        <a:rPr lang="en-GB" sz="2400" b="1">
                          <a:solidFill>
                            <a:srgbClr val="525050"/>
                          </a:solidFill>
                        </a:rPr>
                        <a:t>normalerweise</a:t>
                      </a:r>
                      <a:endParaRPr sz="2400" b="1">
                        <a:solidFill>
                          <a:srgbClr val="525050"/>
                        </a:solidFill>
                      </a:endParaRPr>
                    </a:p>
                  </a:txBody>
                  <a:tcPr marL="91450" marR="91450" marT="45725" marB="45725" anchor="ctr">
                    <a:lnL w="12700" cap="flat" cmpd="sng">
                      <a:solidFill>
                        <a:srgbClr val="525050"/>
                      </a:solidFill>
                      <a:prstDash val="solid"/>
                      <a:round/>
                      <a:headEnd type="none" w="sm" len="sm"/>
                      <a:tailEnd type="none" w="sm" len="sm"/>
                    </a:lnL>
                    <a:lnR w="12700" cap="flat" cmpd="sng">
                      <a:solidFill>
                        <a:srgbClr val="525050"/>
                      </a:solidFill>
                      <a:prstDash val="solid"/>
                      <a:round/>
                      <a:headEnd type="none" w="sm" len="sm"/>
                      <a:tailEnd type="none" w="sm" len="sm"/>
                    </a:lnR>
                    <a:lnT w="12700" cap="flat" cmpd="sng">
                      <a:solidFill>
                        <a:srgbClr val="525050"/>
                      </a:solidFill>
                      <a:prstDash val="solid"/>
                      <a:round/>
                      <a:headEnd type="none" w="sm" len="sm"/>
                      <a:tailEnd type="none" w="sm" len="sm"/>
                    </a:lnT>
                    <a:lnB w="12700" cap="flat" cmpd="sng">
                      <a:solidFill>
                        <a:srgbClr val="525050"/>
                      </a:solidFill>
                      <a:prstDash val="solid"/>
                      <a:round/>
                      <a:headEnd type="none" w="sm" len="sm"/>
                      <a:tailEnd type="none" w="sm" len="sm"/>
                    </a:lnB>
                    <a:solidFill>
                      <a:srgbClr val="FEF9E9"/>
                    </a:solidFill>
                  </a:tcPr>
                </a:tc>
                <a:tc>
                  <a:txBody>
                    <a:bodyPr/>
                    <a:lstStyle/>
                    <a:p>
                      <a:pPr marL="0" marR="0" lvl="0" indent="0" algn="ctr" rtl="0">
                        <a:spcBef>
                          <a:spcPts val="0"/>
                        </a:spcBef>
                        <a:spcAft>
                          <a:spcPts val="0"/>
                        </a:spcAft>
                        <a:buNone/>
                      </a:pPr>
                      <a:r>
                        <a:rPr lang="en-GB" sz="2400" b="1">
                          <a:solidFill>
                            <a:srgbClr val="525050"/>
                          </a:solidFill>
                        </a:rPr>
                        <a:t>heute</a:t>
                      </a:r>
                      <a:endParaRPr sz="2400" b="1">
                        <a:solidFill>
                          <a:srgbClr val="525050"/>
                        </a:solidFill>
                      </a:endParaRPr>
                    </a:p>
                  </a:txBody>
                  <a:tcPr marL="91450" marR="91450" marT="45725" marB="45725" anchor="ctr">
                    <a:lnL w="12700" cap="flat" cmpd="sng">
                      <a:solidFill>
                        <a:srgbClr val="525050"/>
                      </a:solidFill>
                      <a:prstDash val="solid"/>
                      <a:round/>
                      <a:headEnd type="none" w="sm" len="sm"/>
                      <a:tailEnd type="none" w="sm" len="sm"/>
                    </a:lnL>
                    <a:lnR w="12700" cap="flat" cmpd="sng">
                      <a:solidFill>
                        <a:srgbClr val="525050"/>
                      </a:solidFill>
                      <a:prstDash val="solid"/>
                      <a:round/>
                      <a:headEnd type="none" w="sm" len="sm"/>
                      <a:tailEnd type="none" w="sm" len="sm"/>
                    </a:lnR>
                    <a:lnT w="12700" cap="flat" cmpd="sng">
                      <a:solidFill>
                        <a:srgbClr val="525050"/>
                      </a:solidFill>
                      <a:prstDash val="solid"/>
                      <a:round/>
                      <a:headEnd type="none" w="sm" len="sm"/>
                      <a:tailEnd type="none" w="sm" len="sm"/>
                    </a:lnT>
                    <a:lnB w="12700" cap="flat" cmpd="sng">
                      <a:solidFill>
                        <a:srgbClr val="525050"/>
                      </a:solidFill>
                      <a:prstDash val="solid"/>
                      <a:round/>
                      <a:headEnd type="none" w="sm" len="sm"/>
                      <a:tailEnd type="none" w="sm" len="sm"/>
                    </a:lnB>
                    <a:solidFill>
                      <a:srgbClr val="FEF9E9"/>
                    </a:solidFill>
                  </a:tcPr>
                </a:tc>
                <a:extLst>
                  <a:ext uri="{0D108BD9-81ED-4DB2-BD59-A6C34878D82A}">
                    <a16:rowId xmlns:a16="http://schemas.microsoft.com/office/drawing/2014/main" val="10001"/>
                  </a:ext>
                </a:extLst>
              </a:tr>
            </a:tbl>
          </a:graphicData>
        </a:graphic>
      </p:graphicFrame>
      <p:sp>
        <p:nvSpPr>
          <p:cNvPr id="416" name="Google Shape;416;p14"/>
          <p:cNvSpPr txBox="1"/>
          <p:nvPr/>
        </p:nvSpPr>
        <p:spPr>
          <a:xfrm>
            <a:off x="159216" y="1890553"/>
            <a:ext cx="6314879" cy="398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1" i="0" u="none" strike="noStrike" cap="none" dirty="0">
                <a:solidFill>
                  <a:srgbClr val="525050"/>
                </a:solidFill>
                <a:latin typeface="Century Gothic"/>
                <a:ea typeface="Century Gothic"/>
                <a:cs typeface="Century Gothic"/>
                <a:sym typeface="Century Gothic"/>
              </a:rPr>
              <a:t>Person A </a:t>
            </a:r>
            <a:r>
              <a:rPr lang="en-GB" sz="2000" b="1" i="0" u="none" strike="noStrike" cap="none" dirty="0" err="1">
                <a:solidFill>
                  <a:srgbClr val="525050"/>
                </a:solidFill>
                <a:latin typeface="Century Gothic"/>
                <a:ea typeface="Century Gothic"/>
                <a:cs typeface="Century Gothic"/>
                <a:sym typeface="Century Gothic"/>
              </a:rPr>
              <a:t>schreibt</a:t>
            </a:r>
            <a:r>
              <a:rPr lang="en-GB" sz="2000" b="1" i="0" u="none" strike="noStrike" cap="none" dirty="0">
                <a:solidFill>
                  <a:srgbClr val="525050"/>
                </a:solidFill>
                <a:latin typeface="Century Gothic"/>
                <a:ea typeface="Century Gothic"/>
                <a:cs typeface="Century Gothic"/>
                <a:sym typeface="Century Gothic"/>
              </a:rPr>
              <a:t> die </a:t>
            </a:r>
            <a:r>
              <a:rPr lang="en-GB" sz="2000" b="1" i="0" u="none" strike="noStrike" cap="none" dirty="0" err="1">
                <a:solidFill>
                  <a:srgbClr val="525050"/>
                </a:solidFill>
                <a:latin typeface="Century Gothic"/>
                <a:ea typeface="Century Gothic"/>
                <a:cs typeface="Century Gothic"/>
                <a:sym typeface="Century Gothic"/>
              </a:rPr>
              <a:t>Antwort</a:t>
            </a:r>
            <a:r>
              <a:rPr lang="en-GB" sz="2000" b="1" i="0" u="none" strike="noStrike" cap="none" dirty="0">
                <a:solidFill>
                  <a:srgbClr val="525050"/>
                </a:solidFill>
                <a:latin typeface="Century Gothic"/>
                <a:ea typeface="Century Gothic"/>
                <a:cs typeface="Century Gothic"/>
                <a:sym typeface="Century Gothic"/>
              </a:rPr>
              <a:t> auf </a:t>
            </a:r>
            <a:r>
              <a:rPr lang="en-GB" sz="2000" b="1" i="0" u="none" strike="noStrike" cap="none" dirty="0" err="1">
                <a:solidFill>
                  <a:srgbClr val="525050"/>
                </a:solidFill>
                <a:latin typeface="Century Gothic"/>
                <a:ea typeface="Century Gothic"/>
                <a:cs typeface="Century Gothic"/>
                <a:sym typeface="Century Gothic"/>
              </a:rPr>
              <a:t>Englisch</a:t>
            </a:r>
            <a:r>
              <a:rPr lang="en-GB" sz="2000" b="1" i="0" u="none" strike="noStrike" cap="none" dirty="0">
                <a:solidFill>
                  <a:srgbClr val="525050"/>
                </a:solidFill>
                <a:latin typeface="Century Gothic"/>
                <a:ea typeface="Century Gothic"/>
                <a:cs typeface="Century Gothic"/>
                <a:sym typeface="Century Gothic"/>
              </a:rPr>
              <a:t>.</a:t>
            </a:r>
            <a:endParaRPr b="1" dirty="0"/>
          </a:p>
        </p:txBody>
      </p:sp>
      <p:sp>
        <p:nvSpPr>
          <p:cNvPr id="417" name="Google Shape;417;p14"/>
          <p:cNvSpPr txBox="1"/>
          <p:nvPr/>
        </p:nvSpPr>
        <p:spPr>
          <a:xfrm>
            <a:off x="258607" y="5269250"/>
            <a:ext cx="484676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sng" strike="noStrike" cap="none">
                <a:solidFill>
                  <a:srgbClr val="525050"/>
                </a:solidFill>
                <a:latin typeface="Century Gothic"/>
                <a:ea typeface="Century Gothic"/>
                <a:cs typeface="Century Gothic"/>
                <a:sym typeface="Century Gothic"/>
              </a:rPr>
              <a:t>is having</a:t>
            </a:r>
            <a:r>
              <a:rPr lang="en-GB" sz="2400" b="1" i="0" u="none" strike="noStrike" cap="none">
                <a:solidFill>
                  <a:srgbClr val="525050"/>
                </a:solidFill>
                <a:latin typeface="Century Gothic"/>
                <a:ea typeface="Century Gothic"/>
                <a:cs typeface="Century Gothic"/>
                <a:sym typeface="Century Gothic"/>
              </a:rPr>
              <a:t> </a:t>
            </a:r>
            <a:r>
              <a:rPr lang="en-GB" sz="2400" b="0" i="0" u="none" strike="noStrike" cap="none">
                <a:solidFill>
                  <a:srgbClr val="525050"/>
                </a:solidFill>
                <a:latin typeface="Century Gothic"/>
                <a:ea typeface="Century Gothic"/>
                <a:cs typeface="Century Gothic"/>
                <a:sym typeface="Century Gothic"/>
              </a:rPr>
              <a:t>fun with the children in the restaurant today.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15" descr="Shape&#10;&#10;Description automatically generated"/>
          <p:cNvPicPr preferRelativeResize="0"/>
          <p:nvPr/>
        </p:nvPicPr>
        <p:blipFill rotWithShape="1">
          <a:blip r:embed="rId3">
            <a:alphaModFix/>
          </a:blip>
          <a:srcRect l="4247" t="3683" b="8202"/>
          <a:stretch/>
        </p:blipFill>
        <p:spPr>
          <a:xfrm>
            <a:off x="-1" y="1286683"/>
            <a:ext cx="6499099" cy="5118699"/>
          </a:xfrm>
          <a:prstGeom prst="rect">
            <a:avLst/>
          </a:prstGeom>
          <a:noFill/>
          <a:ln>
            <a:noFill/>
          </a:ln>
        </p:spPr>
      </p:pic>
      <p:sp>
        <p:nvSpPr>
          <p:cNvPr id="424" name="Google Shape;424;p15"/>
          <p:cNvSpPr/>
          <p:nvPr/>
        </p:nvSpPr>
        <p:spPr>
          <a:xfrm>
            <a:off x="10657116" y="56622"/>
            <a:ext cx="1461605" cy="494531"/>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sprechen</a:t>
            </a:r>
            <a:endParaRPr sz="2000" b="1" i="0" u="none" strike="noStrike" cap="none">
              <a:solidFill>
                <a:schemeClr val="lt1"/>
              </a:solidFill>
              <a:latin typeface="Century Gothic"/>
              <a:ea typeface="Century Gothic"/>
              <a:cs typeface="Century Gothic"/>
              <a:sym typeface="Century Gothic"/>
            </a:endParaRPr>
          </a:p>
        </p:txBody>
      </p:sp>
      <p:sp>
        <p:nvSpPr>
          <p:cNvPr id="425" name="Google Shape;425;p15"/>
          <p:cNvSpPr txBox="1"/>
          <p:nvPr/>
        </p:nvSpPr>
        <p:spPr>
          <a:xfrm>
            <a:off x="5756564" y="281650"/>
            <a:ext cx="481867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Person B schreibt die Optionen.</a:t>
            </a:r>
            <a:endParaRPr/>
          </a:p>
        </p:txBody>
      </p:sp>
      <p:pic>
        <p:nvPicPr>
          <p:cNvPr id="426" name="Google Shape;426;p15" descr="Icon&#10;&#10;Description automatically generated"/>
          <p:cNvPicPr preferRelativeResize="0"/>
          <p:nvPr/>
        </p:nvPicPr>
        <p:blipFill rotWithShape="1">
          <a:blip r:embed="rId4">
            <a:alphaModFix/>
          </a:blip>
          <a:srcRect/>
          <a:stretch/>
        </p:blipFill>
        <p:spPr>
          <a:xfrm>
            <a:off x="8165899" y="4143177"/>
            <a:ext cx="3463183" cy="2288062"/>
          </a:xfrm>
          <a:prstGeom prst="rect">
            <a:avLst/>
          </a:prstGeom>
          <a:noFill/>
          <a:ln>
            <a:noFill/>
          </a:ln>
        </p:spPr>
      </p:pic>
      <p:graphicFrame>
        <p:nvGraphicFramePr>
          <p:cNvPr id="427" name="Google Shape;427;p15"/>
          <p:cNvGraphicFramePr/>
          <p:nvPr>
            <p:extLst>
              <p:ext uri="{D42A27DB-BD31-4B8C-83A1-F6EECF244321}">
                <p14:modId xmlns:p14="http://schemas.microsoft.com/office/powerpoint/2010/main" val="2905608032"/>
              </p:ext>
            </p:extLst>
          </p:nvPr>
        </p:nvGraphicFramePr>
        <p:xfrm>
          <a:off x="6249958" y="763712"/>
          <a:ext cx="5697100" cy="3263700"/>
        </p:xfrm>
        <a:graphic>
          <a:graphicData uri="http://schemas.openxmlformats.org/drawingml/2006/table">
            <a:tbl>
              <a:tblPr>
                <a:noFill/>
                <a:tableStyleId>{562E844B-6B75-447C-9319-0F99B0D69B9D}</a:tableStyleId>
              </a:tblPr>
              <a:tblGrid>
                <a:gridCol w="2848550">
                  <a:extLst>
                    <a:ext uri="{9D8B030D-6E8A-4147-A177-3AD203B41FA5}">
                      <a16:colId xmlns:a16="http://schemas.microsoft.com/office/drawing/2014/main" val="20000"/>
                    </a:ext>
                  </a:extLst>
                </a:gridCol>
                <a:gridCol w="2848550">
                  <a:extLst>
                    <a:ext uri="{9D8B030D-6E8A-4147-A177-3AD203B41FA5}">
                      <a16:colId xmlns:a16="http://schemas.microsoft.com/office/drawing/2014/main" val="20001"/>
                    </a:ext>
                  </a:extLst>
                </a:gridCol>
              </a:tblGrid>
              <a:tr h="435150">
                <a:tc>
                  <a:txBody>
                    <a:bodyPr/>
                    <a:lstStyle/>
                    <a:p>
                      <a:pPr marL="0" marR="0" lvl="0" indent="0" algn="ctr" rtl="0">
                        <a:spcBef>
                          <a:spcPts val="0"/>
                        </a:spcBef>
                        <a:spcAft>
                          <a:spcPts val="0"/>
                        </a:spcAft>
                        <a:buNone/>
                      </a:pPr>
                      <a:r>
                        <a:rPr lang="en-GB" sz="1800" b="1" dirty="0">
                          <a:solidFill>
                            <a:srgbClr val="525050"/>
                          </a:solidFill>
                          <a:latin typeface="Century Gothic" panose="020B0502020202020204" pitchFamily="34" charset="0"/>
                        </a:rPr>
                        <a:t>1</a:t>
                      </a:r>
                      <a:endParaRPr dirty="0">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1">
                          <a:solidFill>
                            <a:srgbClr val="525050"/>
                          </a:solidFill>
                          <a:latin typeface="Century Gothic" panose="020B0502020202020204" pitchFamily="34" charset="0"/>
                        </a:rPr>
                        <a:t>2</a:t>
                      </a:r>
                      <a:endParaRPr>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0"/>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jetzt</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manchmal</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nie</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im</a:t>
                      </a:r>
                      <a:r>
                        <a:rPr lang="en-GB" sz="2400" dirty="0">
                          <a:solidFill>
                            <a:srgbClr val="525050"/>
                          </a:solidFill>
                          <a:latin typeface="Century Gothic" panose="020B0502020202020204" pitchFamily="34" charset="0"/>
                        </a:rPr>
                        <a:t> Moment</a:t>
                      </a:r>
                      <a:endParaRPr dirty="0">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jedes Jahr</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jetzt</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heute</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a:solidFill>
                            <a:srgbClr val="525050"/>
                          </a:solidFill>
                          <a:latin typeface="Century Gothic" panose="020B0502020202020204" pitchFamily="34" charset="0"/>
                        </a:rPr>
                        <a:t>oft</a:t>
                      </a:r>
                      <a:endParaRPr dirty="0">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jetzt</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immer</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am Wochenende</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normalerweise</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28" name="Google Shape;428;p15"/>
          <p:cNvSpPr txBox="1"/>
          <p:nvPr/>
        </p:nvSpPr>
        <p:spPr>
          <a:xfrm>
            <a:off x="5756564" y="270313"/>
            <a:ext cx="4818671" cy="461665"/>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Person A stellt Fragen 6 – 1.</a:t>
            </a:r>
            <a:endParaRPr b="1"/>
          </a:p>
        </p:txBody>
      </p:sp>
      <p:pic>
        <p:nvPicPr>
          <p:cNvPr id="429" name="Google Shape;429;p15"/>
          <p:cNvPicPr preferRelativeResize="0"/>
          <p:nvPr/>
        </p:nvPicPr>
        <p:blipFill rotWithShape="1">
          <a:blip r:embed="rId5">
            <a:alphaModFix/>
          </a:blip>
          <a:srcRect/>
          <a:stretch/>
        </p:blipFill>
        <p:spPr>
          <a:xfrm>
            <a:off x="7813212" y="5266970"/>
            <a:ext cx="1061073" cy="907715"/>
          </a:xfrm>
          <a:prstGeom prst="rect">
            <a:avLst/>
          </a:prstGeom>
          <a:noFill/>
          <a:ln>
            <a:noFill/>
          </a:ln>
        </p:spPr>
      </p:pic>
      <p:sp>
        <p:nvSpPr>
          <p:cNvPr id="430" name="Google Shape;430;p15"/>
          <p:cNvSpPr txBox="1"/>
          <p:nvPr/>
        </p:nvSpPr>
        <p:spPr>
          <a:xfrm>
            <a:off x="6164568" y="4241997"/>
            <a:ext cx="2186608"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Person A schreibt Notizen auf Englisch.</a:t>
            </a:r>
            <a:endParaRPr/>
          </a:p>
        </p:txBody>
      </p:sp>
      <p:pic>
        <p:nvPicPr>
          <p:cNvPr id="431" name="Google Shape;431;p15"/>
          <p:cNvPicPr preferRelativeResize="0"/>
          <p:nvPr/>
        </p:nvPicPr>
        <p:blipFill rotWithShape="1">
          <a:blip r:embed="rId6">
            <a:alphaModFix/>
          </a:blip>
          <a:srcRect/>
          <a:stretch/>
        </p:blipFill>
        <p:spPr>
          <a:xfrm>
            <a:off x="11407416" y="763712"/>
            <a:ext cx="539664" cy="461666"/>
          </a:xfrm>
          <a:prstGeom prst="rect">
            <a:avLst/>
          </a:prstGeom>
          <a:noFill/>
          <a:ln>
            <a:noFill/>
          </a:ln>
        </p:spPr>
      </p:pic>
      <p:sp>
        <p:nvSpPr>
          <p:cNvPr id="432" name="Google Shape;432;p15"/>
          <p:cNvSpPr txBox="1"/>
          <p:nvPr/>
        </p:nvSpPr>
        <p:spPr>
          <a:xfrm>
            <a:off x="10539566" y="4145683"/>
            <a:ext cx="199225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Person B antwortet.</a:t>
            </a:r>
            <a:endParaRPr/>
          </a:p>
        </p:txBody>
      </p:sp>
      <p:sp>
        <p:nvSpPr>
          <p:cNvPr id="433" name="Google Shape;433;p15"/>
          <p:cNvSpPr txBox="1">
            <a:spLocks noGrp="1"/>
          </p:cNvSpPr>
          <p:nvPr>
            <p:ph type="title"/>
          </p:nvPr>
        </p:nvSpPr>
        <p:spPr>
          <a:xfrm>
            <a:off x="-1" y="213557"/>
            <a:ext cx="4611757" cy="647577"/>
          </a:xfrm>
          <a:prstGeom prst="rect">
            <a:avLst/>
          </a:prstGeom>
          <a:blipFill rotWithShape="1">
            <a:blip r:embed="rId7">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Century Gothic"/>
              <a:buNone/>
            </a:pPr>
            <a:r>
              <a:rPr lang="en-GB" sz="2800"/>
              <a:t>ein Interview machen</a:t>
            </a:r>
            <a:endParaRPr sz="2800"/>
          </a:p>
        </p:txBody>
      </p:sp>
      <p:sp>
        <p:nvSpPr>
          <p:cNvPr id="434" name="Google Shape;434;p15"/>
          <p:cNvSpPr txBox="1"/>
          <p:nvPr/>
        </p:nvSpPr>
        <p:spPr>
          <a:xfrm>
            <a:off x="172088" y="2442254"/>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1 Do you sing/are you singing for the customers?</a:t>
            </a:r>
            <a:endParaRPr/>
          </a:p>
        </p:txBody>
      </p:sp>
      <p:sp>
        <p:nvSpPr>
          <p:cNvPr id="435" name="Google Shape;435;p15"/>
          <p:cNvSpPr txBox="1"/>
          <p:nvPr/>
        </p:nvSpPr>
        <p:spPr>
          <a:xfrm>
            <a:off x="172087" y="3220228"/>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2 Are you working/do you work in the kitchen?</a:t>
            </a:r>
            <a:endParaRPr/>
          </a:p>
        </p:txBody>
      </p:sp>
      <p:sp>
        <p:nvSpPr>
          <p:cNvPr id="436" name="Google Shape;436;p15"/>
          <p:cNvSpPr txBox="1"/>
          <p:nvPr/>
        </p:nvSpPr>
        <p:spPr>
          <a:xfrm>
            <a:off x="172087" y="3825058"/>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3 Do you earn/are you earning a lot of money?</a:t>
            </a:r>
            <a:endParaRPr dirty="0"/>
          </a:p>
        </p:txBody>
      </p:sp>
      <p:sp>
        <p:nvSpPr>
          <p:cNvPr id="437" name="Google Shape;437;p15"/>
          <p:cNvSpPr txBox="1"/>
          <p:nvPr/>
        </p:nvSpPr>
        <p:spPr>
          <a:xfrm>
            <a:off x="172086" y="4615898"/>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4 Are you having/do you have problems?</a:t>
            </a:r>
            <a:endParaRPr dirty="0"/>
          </a:p>
        </p:txBody>
      </p:sp>
      <p:sp>
        <p:nvSpPr>
          <p:cNvPr id="438" name="Google Shape;438;p15"/>
          <p:cNvSpPr txBox="1"/>
          <p:nvPr/>
        </p:nvSpPr>
        <p:spPr>
          <a:xfrm>
            <a:off x="172085" y="5171207"/>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5 Are you learning/do you learn new things?</a:t>
            </a:r>
            <a:endParaRPr dirty="0"/>
          </a:p>
        </p:txBody>
      </p:sp>
      <p:sp>
        <p:nvSpPr>
          <p:cNvPr id="439" name="Google Shape;439;p15"/>
          <p:cNvSpPr txBox="1"/>
          <p:nvPr/>
        </p:nvSpPr>
        <p:spPr>
          <a:xfrm>
            <a:off x="172085" y="5706119"/>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6 Do you find/are you finding the work easy?</a:t>
            </a:r>
            <a:endParaRPr dirty="0"/>
          </a:p>
        </p:txBody>
      </p:sp>
      <p:sp>
        <p:nvSpPr>
          <p:cNvPr id="440" name="Google Shape;440;p15"/>
          <p:cNvSpPr txBox="1"/>
          <p:nvPr/>
        </p:nvSpPr>
        <p:spPr>
          <a:xfrm>
            <a:off x="25248" y="850875"/>
            <a:ext cx="5563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Person 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42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43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6"/>
          <p:cNvSpPr/>
          <p:nvPr/>
        </p:nvSpPr>
        <p:spPr>
          <a:xfrm>
            <a:off x="10657116" y="56622"/>
            <a:ext cx="1461605" cy="494531"/>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sprechen</a:t>
            </a:r>
            <a:endParaRPr sz="2000" b="1" i="0" u="none" strike="noStrike" cap="none">
              <a:solidFill>
                <a:schemeClr val="lt1"/>
              </a:solidFill>
              <a:latin typeface="Century Gothic"/>
              <a:ea typeface="Century Gothic"/>
              <a:cs typeface="Century Gothic"/>
              <a:sym typeface="Century Gothic"/>
            </a:endParaRPr>
          </a:p>
        </p:txBody>
      </p:sp>
      <p:sp>
        <p:nvSpPr>
          <p:cNvPr id="447" name="Google Shape;447;p16"/>
          <p:cNvSpPr txBox="1">
            <a:spLocks noGrp="1"/>
          </p:cNvSpPr>
          <p:nvPr>
            <p:ph type="title" idx="4294967295"/>
          </p:nvPr>
        </p:nvSpPr>
        <p:spPr>
          <a:xfrm>
            <a:off x="-34130" y="-39649"/>
            <a:ext cx="4611688" cy="64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1400"/>
              <a:buFont typeface="Century Gothic"/>
              <a:buNone/>
            </a:pPr>
            <a:r>
              <a:rPr lang="en-GB" sz="1400">
                <a:solidFill>
                  <a:schemeClr val="lt2"/>
                </a:solidFill>
              </a:rPr>
              <a:t>ein Interview machen</a:t>
            </a:r>
            <a:endParaRPr sz="1400">
              <a:solidFill>
                <a:schemeClr val="lt2"/>
              </a:solidFill>
            </a:endParaRPr>
          </a:p>
        </p:txBody>
      </p:sp>
      <p:pic>
        <p:nvPicPr>
          <p:cNvPr id="448" name="Google Shape;448;p16" descr="Shape&#10;&#10;Description automatically generated"/>
          <p:cNvPicPr preferRelativeResize="0"/>
          <p:nvPr/>
        </p:nvPicPr>
        <p:blipFill rotWithShape="1">
          <a:blip r:embed="rId3">
            <a:alphaModFix/>
          </a:blip>
          <a:srcRect t="3242" b="7334"/>
          <a:stretch/>
        </p:blipFill>
        <p:spPr>
          <a:xfrm>
            <a:off x="5877841" y="1126614"/>
            <a:ext cx="6618246" cy="5194673"/>
          </a:xfrm>
          <a:prstGeom prst="rect">
            <a:avLst/>
          </a:prstGeom>
          <a:noFill/>
          <a:ln>
            <a:noFill/>
          </a:ln>
        </p:spPr>
      </p:pic>
      <p:sp>
        <p:nvSpPr>
          <p:cNvPr id="449" name="Google Shape;449;p16"/>
          <p:cNvSpPr txBox="1"/>
          <p:nvPr/>
        </p:nvSpPr>
        <p:spPr>
          <a:xfrm>
            <a:off x="6308546" y="2081450"/>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1 Do you take/are you taking holiday?</a:t>
            </a:r>
            <a:endParaRPr/>
          </a:p>
        </p:txBody>
      </p:sp>
      <p:sp>
        <p:nvSpPr>
          <p:cNvPr id="450" name="Google Shape;450;p16"/>
          <p:cNvSpPr txBox="1"/>
          <p:nvPr/>
        </p:nvSpPr>
        <p:spPr>
          <a:xfrm>
            <a:off x="6390291" y="2677788"/>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2 Are you living/do you live alone?</a:t>
            </a:r>
            <a:endParaRPr/>
          </a:p>
        </p:txBody>
      </p:sp>
      <p:sp>
        <p:nvSpPr>
          <p:cNvPr id="451" name="Google Shape;451;p16"/>
          <p:cNvSpPr txBox="1"/>
          <p:nvPr/>
        </p:nvSpPr>
        <p:spPr>
          <a:xfrm>
            <a:off x="6415442" y="3979770"/>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4 Do you find/are you finding the food interesting?</a:t>
            </a:r>
            <a:endParaRPr/>
          </a:p>
        </p:txBody>
      </p:sp>
      <p:sp>
        <p:nvSpPr>
          <p:cNvPr id="452" name="Google Shape;452;p16"/>
          <p:cNvSpPr txBox="1"/>
          <p:nvPr/>
        </p:nvSpPr>
        <p:spPr>
          <a:xfrm>
            <a:off x="6346735" y="4924851"/>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5 Are you visiting/do you visit Berlin?</a:t>
            </a:r>
            <a:endParaRPr/>
          </a:p>
        </p:txBody>
      </p:sp>
      <p:sp>
        <p:nvSpPr>
          <p:cNvPr id="453" name="Google Shape;453;p16"/>
          <p:cNvSpPr txBox="1"/>
          <p:nvPr/>
        </p:nvSpPr>
        <p:spPr>
          <a:xfrm>
            <a:off x="6381825" y="5465476"/>
            <a:ext cx="591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6 Do you learn/are you learning other languages?</a:t>
            </a:r>
            <a:endParaRPr/>
          </a:p>
        </p:txBody>
      </p:sp>
      <p:sp>
        <p:nvSpPr>
          <p:cNvPr id="454" name="Google Shape;454;p16"/>
          <p:cNvSpPr txBox="1"/>
          <p:nvPr/>
        </p:nvSpPr>
        <p:spPr>
          <a:xfrm>
            <a:off x="6346734" y="3332064"/>
            <a:ext cx="59180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3 Do you speak/are you speaking French?</a:t>
            </a:r>
            <a:endParaRPr/>
          </a:p>
        </p:txBody>
      </p:sp>
      <p:sp>
        <p:nvSpPr>
          <p:cNvPr id="455" name="Google Shape;455;p16"/>
          <p:cNvSpPr txBox="1"/>
          <p:nvPr/>
        </p:nvSpPr>
        <p:spPr>
          <a:xfrm>
            <a:off x="6214175" y="608051"/>
            <a:ext cx="5563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a:solidFill>
                  <a:srgbClr val="525050"/>
                </a:solidFill>
                <a:latin typeface="Century Gothic"/>
                <a:ea typeface="Century Gothic"/>
                <a:cs typeface="Century Gothic"/>
                <a:sym typeface="Century Gothic"/>
              </a:rPr>
              <a:t>Person B</a:t>
            </a:r>
            <a:endParaRPr/>
          </a:p>
        </p:txBody>
      </p:sp>
      <p:sp>
        <p:nvSpPr>
          <p:cNvPr id="456" name="Google Shape;456;p16"/>
          <p:cNvSpPr txBox="1"/>
          <p:nvPr/>
        </p:nvSpPr>
        <p:spPr>
          <a:xfrm>
            <a:off x="-58924" y="453953"/>
            <a:ext cx="616456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400"/>
              <a:buFont typeface="Century Gothic"/>
              <a:buNone/>
            </a:pPr>
            <a:r>
              <a:rPr lang="en-GB" sz="2400" b="1" i="0" u="none" strike="noStrike" cap="none" dirty="0">
                <a:solidFill>
                  <a:srgbClr val="1F3864"/>
                </a:solidFill>
                <a:latin typeface="Century Gothic"/>
                <a:ea typeface="Century Gothic"/>
                <a:cs typeface="Century Gothic"/>
                <a:sym typeface="Century Gothic"/>
              </a:rPr>
              <a:t>Person A </a:t>
            </a:r>
            <a:r>
              <a:rPr lang="en-GB" sz="2400" b="1" i="0" u="none" strike="noStrike" cap="none" dirty="0" err="1">
                <a:solidFill>
                  <a:srgbClr val="1F3864"/>
                </a:solidFill>
                <a:latin typeface="Century Gothic"/>
                <a:ea typeface="Century Gothic"/>
                <a:cs typeface="Century Gothic"/>
                <a:sym typeface="Century Gothic"/>
              </a:rPr>
              <a:t>schreibt</a:t>
            </a:r>
            <a:r>
              <a:rPr lang="en-GB" sz="2400" b="1" i="0" u="none" strike="noStrike" cap="none" dirty="0">
                <a:solidFill>
                  <a:srgbClr val="1F3864"/>
                </a:solidFill>
                <a:latin typeface="Century Gothic"/>
                <a:ea typeface="Century Gothic"/>
                <a:cs typeface="Century Gothic"/>
                <a:sym typeface="Century Gothic"/>
              </a:rPr>
              <a:t> die </a:t>
            </a:r>
            <a:r>
              <a:rPr lang="en-GB" sz="2400" b="1" i="0" u="none" strike="noStrike" cap="none" dirty="0" err="1">
                <a:solidFill>
                  <a:srgbClr val="1F3864"/>
                </a:solidFill>
                <a:latin typeface="Century Gothic"/>
                <a:ea typeface="Century Gothic"/>
                <a:cs typeface="Century Gothic"/>
                <a:sym typeface="Century Gothic"/>
              </a:rPr>
              <a:t>Optionen</a:t>
            </a:r>
            <a:r>
              <a:rPr lang="en-GB" sz="2400" b="1" i="0" u="none" strike="noStrike" cap="none" dirty="0">
                <a:solidFill>
                  <a:srgbClr val="1F3864"/>
                </a:solidFill>
                <a:latin typeface="Century Gothic"/>
                <a:ea typeface="Century Gothic"/>
                <a:cs typeface="Century Gothic"/>
                <a:sym typeface="Century Gothic"/>
              </a:rPr>
              <a:t>.</a:t>
            </a:r>
            <a:endParaRPr b="1" dirty="0"/>
          </a:p>
        </p:txBody>
      </p:sp>
      <p:pic>
        <p:nvPicPr>
          <p:cNvPr id="457" name="Google Shape;457;p16" descr="Icon&#10;&#10;Description automatically generated"/>
          <p:cNvPicPr preferRelativeResize="0"/>
          <p:nvPr/>
        </p:nvPicPr>
        <p:blipFill rotWithShape="1">
          <a:blip r:embed="rId4">
            <a:alphaModFix/>
          </a:blip>
          <a:srcRect/>
          <a:stretch/>
        </p:blipFill>
        <p:spPr>
          <a:xfrm>
            <a:off x="1084245" y="4525178"/>
            <a:ext cx="2930176" cy="1935914"/>
          </a:xfrm>
          <a:prstGeom prst="rect">
            <a:avLst/>
          </a:prstGeom>
          <a:noFill/>
          <a:ln>
            <a:noFill/>
          </a:ln>
        </p:spPr>
      </p:pic>
      <p:graphicFrame>
        <p:nvGraphicFramePr>
          <p:cNvPr id="458" name="Google Shape;458;p16"/>
          <p:cNvGraphicFramePr/>
          <p:nvPr>
            <p:extLst>
              <p:ext uri="{D42A27DB-BD31-4B8C-83A1-F6EECF244321}">
                <p14:modId xmlns:p14="http://schemas.microsoft.com/office/powerpoint/2010/main" val="3904272955"/>
              </p:ext>
            </p:extLst>
          </p:nvPr>
        </p:nvGraphicFramePr>
        <p:xfrm>
          <a:off x="67048" y="1046343"/>
          <a:ext cx="5697100" cy="3263700"/>
        </p:xfrm>
        <a:graphic>
          <a:graphicData uri="http://schemas.openxmlformats.org/drawingml/2006/table">
            <a:tbl>
              <a:tblPr>
                <a:noFill/>
                <a:tableStyleId>{562E844B-6B75-447C-9319-0F99B0D69B9D}</a:tableStyleId>
              </a:tblPr>
              <a:tblGrid>
                <a:gridCol w="2848550">
                  <a:extLst>
                    <a:ext uri="{9D8B030D-6E8A-4147-A177-3AD203B41FA5}">
                      <a16:colId xmlns:a16="http://schemas.microsoft.com/office/drawing/2014/main" val="20000"/>
                    </a:ext>
                  </a:extLst>
                </a:gridCol>
                <a:gridCol w="2848550">
                  <a:extLst>
                    <a:ext uri="{9D8B030D-6E8A-4147-A177-3AD203B41FA5}">
                      <a16:colId xmlns:a16="http://schemas.microsoft.com/office/drawing/2014/main" val="20001"/>
                    </a:ext>
                  </a:extLst>
                </a:gridCol>
              </a:tblGrid>
              <a:tr h="435150">
                <a:tc>
                  <a:txBody>
                    <a:bodyPr/>
                    <a:lstStyle/>
                    <a:p>
                      <a:pPr marL="0" marR="0" lvl="0" indent="0" algn="ctr" rtl="0">
                        <a:spcBef>
                          <a:spcPts val="0"/>
                        </a:spcBef>
                        <a:spcAft>
                          <a:spcPts val="0"/>
                        </a:spcAft>
                        <a:buNone/>
                      </a:pPr>
                      <a:r>
                        <a:rPr lang="en-GB" sz="1800" b="1" dirty="0">
                          <a:solidFill>
                            <a:srgbClr val="525050"/>
                          </a:solidFill>
                          <a:latin typeface="Century Gothic" panose="020B0502020202020204" pitchFamily="34" charset="0"/>
                        </a:rPr>
                        <a:t>1</a:t>
                      </a:r>
                      <a:endParaRPr dirty="0">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1">
                          <a:solidFill>
                            <a:srgbClr val="525050"/>
                          </a:solidFill>
                          <a:latin typeface="Century Gothic" panose="020B0502020202020204" pitchFamily="34" charset="0"/>
                        </a:rPr>
                        <a:t>2</a:t>
                      </a:r>
                      <a:endParaRPr>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0"/>
                  </a:ext>
                </a:extLst>
              </a:tr>
              <a:tr h="471425">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immer</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heute</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dieses Jahr</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normalerweise</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manchmal</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im</a:t>
                      </a:r>
                      <a:r>
                        <a:rPr lang="en-GB" sz="2400" dirty="0">
                          <a:solidFill>
                            <a:srgbClr val="525050"/>
                          </a:solidFill>
                          <a:latin typeface="Century Gothic" panose="020B0502020202020204" pitchFamily="34" charset="0"/>
                        </a:rPr>
                        <a:t> Moment</a:t>
                      </a:r>
                      <a:endParaRPr dirty="0">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im Moment</a:t>
                      </a:r>
                      <a:endParaRPr>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jede</a:t>
                      </a:r>
                      <a:r>
                        <a:rPr lang="en-GB" sz="2400" dirty="0">
                          <a:solidFill>
                            <a:srgbClr val="525050"/>
                          </a:solidFill>
                          <a:latin typeface="Century Gothic" panose="020B0502020202020204" pitchFamily="34" charset="0"/>
                        </a:rPr>
                        <a:t> </a:t>
                      </a:r>
                      <a:r>
                        <a:rPr lang="en-GB" sz="2400" dirty="0" err="1">
                          <a:solidFill>
                            <a:srgbClr val="525050"/>
                          </a:solidFill>
                          <a:latin typeface="Century Gothic" panose="020B0502020202020204" pitchFamily="34" charset="0"/>
                        </a:rPr>
                        <a:t>Woche</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oft</a:t>
                      </a:r>
                      <a:endParaRPr>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im</a:t>
                      </a:r>
                      <a:r>
                        <a:rPr lang="en-GB" sz="2400" dirty="0">
                          <a:solidFill>
                            <a:srgbClr val="525050"/>
                          </a:solidFill>
                          <a:latin typeface="Century Gothic" panose="020B0502020202020204" pitchFamily="34" charset="0"/>
                        </a:rPr>
                        <a:t> Moment</a:t>
                      </a:r>
                      <a:endParaRPr dirty="0">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471425">
                <a:tc>
                  <a:txBody>
                    <a:bodyPr/>
                    <a:lstStyle/>
                    <a:p>
                      <a:pPr marL="0" marR="0" lvl="0" indent="0" algn="ctr" rtl="0">
                        <a:spcBef>
                          <a:spcPts val="0"/>
                        </a:spcBef>
                        <a:spcAft>
                          <a:spcPts val="0"/>
                        </a:spcAft>
                        <a:buNone/>
                      </a:pPr>
                      <a:r>
                        <a:rPr lang="en-GB" sz="2400">
                          <a:solidFill>
                            <a:srgbClr val="525050"/>
                          </a:solidFill>
                          <a:latin typeface="Century Gothic" panose="020B0502020202020204" pitchFamily="34" charset="0"/>
                        </a:rPr>
                        <a:t>einmal im Jahr</a:t>
                      </a:r>
                      <a:endParaRPr sz="240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dirty="0" err="1">
                          <a:solidFill>
                            <a:srgbClr val="525050"/>
                          </a:solidFill>
                          <a:latin typeface="Century Gothic" panose="020B0502020202020204" pitchFamily="34" charset="0"/>
                        </a:rPr>
                        <a:t>heute</a:t>
                      </a:r>
                      <a:endParaRPr sz="2400" dirty="0">
                        <a:solidFill>
                          <a:srgbClr val="525050"/>
                        </a:solidFill>
                        <a:latin typeface="Century Gothic" panose="020B0502020202020204" pitchFamily="34" charset="0"/>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59" name="Google Shape;459;p16"/>
          <p:cNvSpPr txBox="1"/>
          <p:nvPr/>
        </p:nvSpPr>
        <p:spPr>
          <a:xfrm>
            <a:off x="6164568" y="115769"/>
            <a:ext cx="4340856" cy="461665"/>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2400"/>
              <a:buFont typeface="Century Gothic"/>
              <a:buNone/>
            </a:pPr>
            <a:r>
              <a:rPr lang="en-GB" sz="2400" b="1" i="0" u="none" strike="noStrike" cap="none">
                <a:solidFill>
                  <a:srgbClr val="1F3864"/>
                </a:solidFill>
                <a:latin typeface="Century Gothic"/>
                <a:ea typeface="Century Gothic"/>
                <a:cs typeface="Century Gothic"/>
                <a:sym typeface="Century Gothic"/>
              </a:rPr>
              <a:t>Person B stellt Fragen 6 – 1.</a:t>
            </a:r>
            <a:endParaRPr b="1"/>
          </a:p>
        </p:txBody>
      </p:sp>
      <p:pic>
        <p:nvPicPr>
          <p:cNvPr id="460" name="Google Shape;460;p16"/>
          <p:cNvPicPr preferRelativeResize="0"/>
          <p:nvPr/>
        </p:nvPicPr>
        <p:blipFill rotWithShape="1">
          <a:blip r:embed="rId5">
            <a:alphaModFix/>
          </a:blip>
          <a:srcRect/>
          <a:stretch/>
        </p:blipFill>
        <p:spPr>
          <a:xfrm>
            <a:off x="5047615" y="5781707"/>
            <a:ext cx="1061073" cy="907715"/>
          </a:xfrm>
          <a:prstGeom prst="rect">
            <a:avLst/>
          </a:prstGeom>
          <a:noFill/>
          <a:ln>
            <a:noFill/>
          </a:ln>
        </p:spPr>
      </p:pic>
      <p:sp>
        <p:nvSpPr>
          <p:cNvPr id="461" name="Google Shape;461;p16"/>
          <p:cNvSpPr txBox="1"/>
          <p:nvPr/>
        </p:nvSpPr>
        <p:spPr>
          <a:xfrm>
            <a:off x="3972802" y="4378793"/>
            <a:ext cx="190503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dirty="0">
                <a:solidFill>
                  <a:srgbClr val="525050"/>
                </a:solidFill>
                <a:latin typeface="Century Gothic"/>
                <a:ea typeface="Century Gothic"/>
                <a:cs typeface="Century Gothic"/>
                <a:sym typeface="Century Gothic"/>
              </a:rPr>
              <a:t>Person B </a:t>
            </a:r>
            <a:r>
              <a:rPr lang="en-GB" sz="2400" b="1" i="0" u="none" strike="noStrike" cap="none" dirty="0" err="1">
                <a:solidFill>
                  <a:srgbClr val="525050"/>
                </a:solidFill>
                <a:latin typeface="Century Gothic"/>
                <a:ea typeface="Century Gothic"/>
                <a:cs typeface="Century Gothic"/>
                <a:sym typeface="Century Gothic"/>
              </a:rPr>
              <a:t>schreibt</a:t>
            </a:r>
            <a:r>
              <a:rPr lang="en-GB" sz="2400" b="1" i="0" u="none" strike="noStrike" cap="none" dirty="0">
                <a:solidFill>
                  <a:srgbClr val="525050"/>
                </a:solidFill>
                <a:latin typeface="Century Gothic"/>
                <a:ea typeface="Century Gothic"/>
                <a:cs typeface="Century Gothic"/>
                <a:sym typeface="Century Gothic"/>
              </a:rPr>
              <a:t> </a:t>
            </a:r>
            <a:r>
              <a:rPr lang="en-GB" sz="2400" b="1" i="0" u="none" strike="noStrike" cap="none" dirty="0" err="1">
                <a:solidFill>
                  <a:srgbClr val="525050"/>
                </a:solidFill>
                <a:latin typeface="Century Gothic"/>
                <a:ea typeface="Century Gothic"/>
                <a:cs typeface="Century Gothic"/>
                <a:sym typeface="Century Gothic"/>
              </a:rPr>
              <a:t>Notizen</a:t>
            </a:r>
            <a:r>
              <a:rPr lang="en-GB" sz="2400" b="1" i="0" u="none" strike="noStrike" cap="none" dirty="0">
                <a:solidFill>
                  <a:srgbClr val="525050"/>
                </a:solidFill>
                <a:latin typeface="Century Gothic"/>
                <a:ea typeface="Century Gothic"/>
                <a:cs typeface="Century Gothic"/>
                <a:sym typeface="Century Gothic"/>
              </a:rPr>
              <a:t> auf </a:t>
            </a:r>
            <a:r>
              <a:rPr lang="en-GB" sz="2400" b="1" i="0" u="none" strike="noStrike" cap="none" dirty="0" err="1">
                <a:solidFill>
                  <a:srgbClr val="525050"/>
                </a:solidFill>
                <a:latin typeface="Century Gothic"/>
                <a:ea typeface="Century Gothic"/>
                <a:cs typeface="Century Gothic"/>
                <a:sym typeface="Century Gothic"/>
              </a:rPr>
              <a:t>Englisch</a:t>
            </a:r>
            <a:r>
              <a:rPr lang="en-GB" sz="2400" b="1" i="0" u="none" strike="noStrike" cap="none" dirty="0">
                <a:solidFill>
                  <a:srgbClr val="525050"/>
                </a:solidFill>
                <a:latin typeface="Century Gothic"/>
                <a:ea typeface="Century Gothic"/>
                <a:cs typeface="Century Gothic"/>
                <a:sym typeface="Century Gothic"/>
              </a:rPr>
              <a:t>.</a:t>
            </a:r>
            <a:endParaRPr b="1" dirty="0"/>
          </a:p>
        </p:txBody>
      </p:sp>
      <p:pic>
        <p:nvPicPr>
          <p:cNvPr id="462" name="Google Shape;462;p16"/>
          <p:cNvPicPr preferRelativeResize="0"/>
          <p:nvPr/>
        </p:nvPicPr>
        <p:blipFill rotWithShape="1">
          <a:blip r:embed="rId6">
            <a:alphaModFix/>
          </a:blip>
          <a:srcRect/>
          <a:stretch/>
        </p:blipFill>
        <p:spPr>
          <a:xfrm>
            <a:off x="4881925" y="977611"/>
            <a:ext cx="539664" cy="461666"/>
          </a:xfrm>
          <a:prstGeom prst="rect">
            <a:avLst/>
          </a:prstGeom>
          <a:noFill/>
          <a:ln>
            <a:noFill/>
          </a:ln>
        </p:spPr>
      </p:pic>
      <p:sp>
        <p:nvSpPr>
          <p:cNvPr id="463" name="Google Shape;463;p16"/>
          <p:cNvSpPr txBox="1"/>
          <p:nvPr/>
        </p:nvSpPr>
        <p:spPr>
          <a:xfrm>
            <a:off x="63254" y="4453725"/>
            <a:ext cx="199225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dirty="0">
                <a:solidFill>
                  <a:srgbClr val="525050"/>
                </a:solidFill>
                <a:latin typeface="Century Gothic"/>
                <a:ea typeface="Century Gothic"/>
                <a:cs typeface="Century Gothic"/>
                <a:sym typeface="Century Gothic"/>
              </a:rPr>
              <a:t>Person A </a:t>
            </a:r>
            <a:r>
              <a:rPr lang="en-GB" sz="2400" b="1" i="0" u="none" strike="noStrike" cap="none" dirty="0" err="1">
                <a:solidFill>
                  <a:srgbClr val="525050"/>
                </a:solidFill>
                <a:latin typeface="Century Gothic"/>
                <a:ea typeface="Century Gothic"/>
                <a:cs typeface="Century Gothic"/>
                <a:sym typeface="Century Gothic"/>
              </a:rPr>
              <a:t>antwortet</a:t>
            </a:r>
            <a:r>
              <a:rPr lang="en-GB" sz="2400" b="1" i="0" u="none" strike="noStrike" cap="none" dirty="0">
                <a:solidFill>
                  <a:srgbClr val="525050"/>
                </a:solidFill>
                <a:latin typeface="Century Gothic"/>
                <a:ea typeface="Century Gothic"/>
                <a:cs typeface="Century Gothic"/>
                <a:sym typeface="Century Gothic"/>
              </a:rPr>
              <a:t>.</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45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45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46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7"/>
          <p:cNvSpPr txBox="1"/>
          <p:nvPr/>
        </p:nvSpPr>
        <p:spPr>
          <a:xfrm>
            <a:off x="160867" y="1174781"/>
            <a:ext cx="11870266" cy="882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dirty="0">
                <a:solidFill>
                  <a:srgbClr val="3D3C3C"/>
                </a:solidFill>
                <a:latin typeface="Century Gothic"/>
                <a:ea typeface="Century Gothic"/>
                <a:cs typeface="Century Gothic"/>
                <a:sym typeface="Century Gothic"/>
              </a:rPr>
              <a:t>Was </a:t>
            </a:r>
            <a:r>
              <a:rPr lang="en-GB" sz="2400" b="1" dirty="0" err="1">
                <a:solidFill>
                  <a:srgbClr val="3D3C3C"/>
                </a:solidFill>
                <a:latin typeface="Century Gothic"/>
                <a:ea typeface="Century Gothic"/>
                <a:cs typeface="Century Gothic"/>
                <a:sym typeface="Century Gothic"/>
              </a:rPr>
              <a:t>ist</a:t>
            </a:r>
            <a:r>
              <a:rPr lang="en-GB" sz="2400" b="1" dirty="0">
                <a:solidFill>
                  <a:srgbClr val="3D3C3C"/>
                </a:solidFill>
                <a:latin typeface="Century Gothic"/>
                <a:ea typeface="Century Gothic"/>
                <a:cs typeface="Century Gothic"/>
                <a:sym typeface="Century Gothic"/>
              </a:rPr>
              <a:t> </a:t>
            </a:r>
            <a:r>
              <a:rPr lang="en-GB" sz="2400" b="1" dirty="0" err="1">
                <a:solidFill>
                  <a:srgbClr val="3D3C3C"/>
                </a:solidFill>
                <a:latin typeface="Century Gothic"/>
                <a:ea typeface="Century Gothic"/>
                <a:cs typeface="Century Gothic"/>
                <a:sym typeface="Century Gothic"/>
              </a:rPr>
              <a:t>deine</a:t>
            </a:r>
            <a:r>
              <a:rPr lang="en-GB" sz="2400" b="1" dirty="0">
                <a:solidFill>
                  <a:srgbClr val="3D3C3C"/>
                </a:solidFill>
                <a:latin typeface="Century Gothic"/>
                <a:ea typeface="Century Gothic"/>
                <a:cs typeface="Century Gothic"/>
                <a:sym typeface="Century Gothic"/>
              </a:rPr>
              <a:t> </a:t>
            </a:r>
            <a:r>
              <a:rPr lang="en-GB" sz="2400" b="1" dirty="0" err="1">
                <a:solidFill>
                  <a:srgbClr val="3D3C3C"/>
                </a:solidFill>
                <a:latin typeface="Century Gothic"/>
                <a:ea typeface="Century Gothic"/>
                <a:cs typeface="Century Gothic"/>
                <a:sym typeface="Century Gothic"/>
              </a:rPr>
              <a:t>Meinung</a:t>
            </a:r>
            <a:r>
              <a:rPr lang="en-GB" sz="2400" b="1" dirty="0">
                <a:solidFill>
                  <a:srgbClr val="3D3C3C"/>
                </a:solidFill>
                <a:latin typeface="Century Gothic"/>
                <a:ea typeface="Century Gothic"/>
                <a:cs typeface="Century Gothic"/>
                <a:sym typeface="Century Gothic"/>
              </a:rPr>
              <a:t> </a:t>
            </a:r>
            <a:r>
              <a:rPr lang="en-GB" sz="2400" b="1" dirty="0" err="1">
                <a:solidFill>
                  <a:srgbClr val="3D3C3C"/>
                </a:solidFill>
                <a:latin typeface="Century Gothic"/>
                <a:ea typeface="Century Gothic"/>
                <a:cs typeface="Century Gothic"/>
                <a:sym typeface="Century Gothic"/>
              </a:rPr>
              <a:t>zum</a:t>
            </a:r>
            <a:r>
              <a:rPr lang="en-GB" sz="2400" b="1" dirty="0">
                <a:solidFill>
                  <a:srgbClr val="3D3C3C"/>
                </a:solidFill>
                <a:latin typeface="Century Gothic"/>
                <a:ea typeface="Century Gothic"/>
                <a:cs typeface="Century Gothic"/>
                <a:sym typeface="Century Gothic"/>
              </a:rPr>
              <a:t> Thema ˵KI” ( </a:t>
            </a:r>
            <a:r>
              <a:rPr lang="en-GB" sz="2400" b="1" dirty="0" err="1">
                <a:solidFill>
                  <a:srgbClr val="3D3C3C"/>
                </a:solidFill>
                <a:latin typeface="Century Gothic"/>
                <a:ea typeface="Century Gothic"/>
                <a:cs typeface="Century Gothic"/>
                <a:sym typeface="Century Gothic"/>
              </a:rPr>
              <a:t>Künstliche</a:t>
            </a:r>
            <a:r>
              <a:rPr lang="en-GB" sz="2400" b="1" dirty="0">
                <a:solidFill>
                  <a:srgbClr val="3D3C3C"/>
                </a:solidFill>
                <a:latin typeface="Century Gothic"/>
                <a:ea typeface="Century Gothic"/>
                <a:cs typeface="Century Gothic"/>
                <a:sym typeface="Century Gothic"/>
              </a:rPr>
              <a:t>* </a:t>
            </a:r>
            <a:r>
              <a:rPr lang="en-GB" sz="2400" b="1" dirty="0" err="1">
                <a:solidFill>
                  <a:srgbClr val="3D3C3C"/>
                </a:solidFill>
                <a:latin typeface="Century Gothic"/>
                <a:ea typeface="Century Gothic"/>
                <a:cs typeface="Century Gothic"/>
                <a:sym typeface="Century Gothic"/>
              </a:rPr>
              <a:t>Intelligenz</a:t>
            </a:r>
            <a:r>
              <a:rPr lang="en-GB" sz="2400" b="1" dirty="0">
                <a:solidFill>
                  <a:srgbClr val="3D3C3C"/>
                </a:solidFill>
                <a:latin typeface="Century Gothic"/>
                <a:ea typeface="Century Gothic"/>
                <a:cs typeface="Century Gothic"/>
                <a:sym typeface="Century Gothic"/>
              </a:rPr>
              <a:t>)?  </a:t>
            </a:r>
            <a:br>
              <a:rPr lang="en-GB" sz="2400" b="1" dirty="0">
                <a:solidFill>
                  <a:srgbClr val="3D3C3C"/>
                </a:solidFill>
                <a:latin typeface="Century Gothic"/>
                <a:ea typeface="Century Gothic"/>
                <a:cs typeface="Century Gothic"/>
                <a:sym typeface="Century Gothic"/>
              </a:rPr>
            </a:br>
            <a:r>
              <a:rPr lang="en-GB" sz="2400" b="1" dirty="0">
                <a:solidFill>
                  <a:srgbClr val="3D3C3C"/>
                </a:solidFill>
                <a:latin typeface="Century Gothic"/>
                <a:ea typeface="Century Gothic"/>
                <a:cs typeface="Century Gothic"/>
                <a:sym typeface="Century Gothic"/>
              </a:rPr>
              <a:t>Lies und rede </a:t>
            </a:r>
            <a:r>
              <a:rPr lang="en-GB" sz="2400" b="1" dirty="0" err="1">
                <a:solidFill>
                  <a:srgbClr val="3D3C3C"/>
                </a:solidFill>
                <a:latin typeface="Century Gothic"/>
                <a:ea typeface="Century Gothic"/>
                <a:cs typeface="Century Gothic"/>
                <a:sym typeface="Century Gothic"/>
              </a:rPr>
              <a:t>darüber</a:t>
            </a:r>
            <a:r>
              <a:rPr lang="en-GB" sz="2400" b="1" dirty="0">
                <a:solidFill>
                  <a:srgbClr val="3D3C3C"/>
                </a:solidFill>
                <a:latin typeface="Century Gothic"/>
                <a:ea typeface="Century Gothic"/>
                <a:cs typeface="Century Gothic"/>
                <a:sym typeface="Century Gothic"/>
              </a:rPr>
              <a:t>. </a:t>
            </a:r>
            <a:endParaRPr b="1" dirty="0"/>
          </a:p>
        </p:txBody>
      </p:sp>
      <p:pic>
        <p:nvPicPr>
          <p:cNvPr id="470" name="Google Shape;470;p17" descr="Chat bubble with solid fill"/>
          <p:cNvPicPr preferRelativeResize="0"/>
          <p:nvPr/>
        </p:nvPicPr>
        <p:blipFill rotWithShape="1">
          <a:blip r:embed="rId3">
            <a:alphaModFix/>
          </a:blip>
          <a:srcRect/>
          <a:stretch/>
        </p:blipFill>
        <p:spPr>
          <a:xfrm>
            <a:off x="10312400" y="-205664"/>
            <a:ext cx="2099733" cy="2099733"/>
          </a:xfrm>
          <a:prstGeom prst="rect">
            <a:avLst/>
          </a:prstGeom>
          <a:noFill/>
          <a:ln>
            <a:noFill/>
          </a:ln>
        </p:spPr>
      </p:pic>
      <p:sp>
        <p:nvSpPr>
          <p:cNvPr id="471" name="Google Shape;471;p17"/>
          <p:cNvSpPr txBox="1">
            <a:spLocks noGrp="1"/>
          </p:cNvSpPr>
          <p:nvPr>
            <p:ph type="title"/>
          </p:nvPr>
        </p:nvSpPr>
        <p:spPr>
          <a:xfrm>
            <a:off x="-1" y="213557"/>
            <a:ext cx="6096001" cy="647577"/>
          </a:xfrm>
          <a:prstGeom prst="rect">
            <a:avLst/>
          </a:prstGeom>
          <a:blipFill rotWithShape="1">
            <a:blip r:embed="rId4">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Das habe ich nie gewusst!</a:t>
            </a:r>
            <a:endParaRPr/>
          </a:p>
        </p:txBody>
      </p:sp>
      <p:sp>
        <p:nvSpPr>
          <p:cNvPr id="472" name="Google Shape;472;p17"/>
          <p:cNvSpPr/>
          <p:nvPr/>
        </p:nvSpPr>
        <p:spPr>
          <a:xfrm>
            <a:off x="5627044" y="50837"/>
            <a:ext cx="4866444" cy="1028040"/>
          </a:xfrm>
          <a:prstGeom prst="rect">
            <a:avLst/>
          </a:prstGeom>
          <a:solidFill>
            <a:srgbClr val="52505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dirty="0" err="1">
                <a:solidFill>
                  <a:srgbClr val="FFF6D4"/>
                </a:solidFill>
                <a:latin typeface="Century Gothic"/>
                <a:ea typeface="Century Gothic"/>
                <a:cs typeface="Century Gothic"/>
                <a:sym typeface="Century Gothic"/>
              </a:rPr>
              <a:t>künstlich</a:t>
            </a:r>
            <a:r>
              <a:rPr lang="en-GB" sz="2000" dirty="0">
                <a:solidFill>
                  <a:srgbClr val="FFF6D4"/>
                </a:solidFill>
                <a:latin typeface="Century Gothic"/>
                <a:ea typeface="Century Gothic"/>
                <a:cs typeface="Century Gothic"/>
                <a:sym typeface="Century Gothic"/>
              </a:rPr>
              <a:t> – artificial</a:t>
            </a:r>
            <a:br>
              <a:rPr lang="en-GB" sz="2000" dirty="0">
                <a:solidFill>
                  <a:srgbClr val="FFF6D4"/>
                </a:solidFill>
                <a:latin typeface="Century Gothic"/>
                <a:ea typeface="Century Gothic"/>
                <a:cs typeface="Century Gothic"/>
                <a:sym typeface="Century Gothic"/>
              </a:rPr>
            </a:br>
            <a:r>
              <a:rPr lang="en-GB" sz="2000" dirty="0">
                <a:solidFill>
                  <a:srgbClr val="FFF6D4"/>
                </a:solidFill>
                <a:latin typeface="Century Gothic"/>
                <a:ea typeface="Century Gothic"/>
                <a:cs typeface="Century Gothic"/>
                <a:sym typeface="Century Gothic"/>
              </a:rPr>
              <a:t>die </a:t>
            </a:r>
            <a:r>
              <a:rPr lang="en-GB" sz="2000" dirty="0" err="1">
                <a:solidFill>
                  <a:srgbClr val="FFF6D4"/>
                </a:solidFill>
                <a:latin typeface="Century Gothic"/>
                <a:ea typeface="Century Gothic"/>
                <a:cs typeface="Century Gothic"/>
                <a:sym typeface="Century Gothic"/>
              </a:rPr>
              <a:t>Staatsbürgerschaft</a:t>
            </a:r>
            <a:r>
              <a:rPr lang="en-GB" sz="2000" dirty="0">
                <a:solidFill>
                  <a:srgbClr val="FFF6D4"/>
                </a:solidFill>
                <a:latin typeface="Century Gothic"/>
                <a:ea typeface="Century Gothic"/>
                <a:cs typeface="Century Gothic"/>
                <a:sym typeface="Century Gothic"/>
              </a:rPr>
              <a:t> –- citizenship</a:t>
            </a:r>
            <a:br>
              <a:rPr lang="en-GB" sz="2000" dirty="0">
                <a:solidFill>
                  <a:srgbClr val="FFF6D4"/>
                </a:solidFill>
                <a:latin typeface="Century Gothic"/>
                <a:ea typeface="Century Gothic"/>
                <a:cs typeface="Century Gothic"/>
                <a:sym typeface="Century Gothic"/>
              </a:rPr>
            </a:br>
            <a:r>
              <a:rPr lang="en-GB" sz="2000" dirty="0">
                <a:solidFill>
                  <a:srgbClr val="FFF6D4"/>
                </a:solidFill>
                <a:latin typeface="Century Gothic"/>
                <a:ea typeface="Century Gothic"/>
                <a:cs typeface="Century Gothic"/>
                <a:sym typeface="Century Gothic"/>
              </a:rPr>
              <a:t>die </a:t>
            </a:r>
            <a:r>
              <a:rPr lang="en-GB" sz="2000" dirty="0" err="1">
                <a:solidFill>
                  <a:srgbClr val="FFF6D4"/>
                </a:solidFill>
                <a:latin typeface="Century Gothic"/>
                <a:ea typeface="Century Gothic"/>
                <a:cs typeface="Century Gothic"/>
                <a:sym typeface="Century Gothic"/>
              </a:rPr>
              <a:t>Sendung</a:t>
            </a:r>
            <a:r>
              <a:rPr lang="en-GB" sz="2000" dirty="0">
                <a:solidFill>
                  <a:srgbClr val="FFF6D4"/>
                </a:solidFill>
                <a:latin typeface="Century Gothic"/>
                <a:ea typeface="Century Gothic"/>
                <a:cs typeface="Century Gothic"/>
                <a:sym typeface="Century Gothic"/>
              </a:rPr>
              <a:t> – programme  </a:t>
            </a:r>
            <a:endParaRPr dirty="0"/>
          </a:p>
        </p:txBody>
      </p:sp>
      <p:grpSp>
        <p:nvGrpSpPr>
          <p:cNvPr id="473" name="Google Shape;473;p17"/>
          <p:cNvGrpSpPr/>
          <p:nvPr/>
        </p:nvGrpSpPr>
        <p:grpSpPr>
          <a:xfrm>
            <a:off x="90401" y="2067794"/>
            <a:ext cx="3611033" cy="1672982"/>
            <a:chOff x="90401" y="2067794"/>
            <a:chExt cx="3611033" cy="1672982"/>
          </a:xfrm>
        </p:grpSpPr>
        <p:sp>
          <p:nvSpPr>
            <p:cNvPr id="474" name="Google Shape;474;p17"/>
            <p:cNvSpPr/>
            <p:nvPr/>
          </p:nvSpPr>
          <p:spPr>
            <a:xfrm>
              <a:off x="90401" y="2067794"/>
              <a:ext cx="3611033" cy="1642566"/>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5" name="Google Shape;475;p17"/>
            <p:cNvSpPr txBox="1"/>
            <p:nvPr/>
          </p:nvSpPr>
          <p:spPr>
            <a:xfrm>
              <a:off x="255501" y="2067794"/>
              <a:ext cx="3445933" cy="16729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0" i="0" u="none" strike="noStrike" cap="none" dirty="0">
                  <a:solidFill>
                    <a:srgbClr val="3D3C3C"/>
                  </a:solidFill>
                  <a:latin typeface="Century Gothic"/>
                  <a:ea typeface="Century Gothic"/>
                  <a:cs typeface="Century Gothic"/>
                  <a:sym typeface="Century Gothic"/>
                </a:rPr>
                <a:t>Die </a:t>
              </a:r>
              <a:r>
                <a:rPr lang="en-GB" sz="2400" b="0" i="0" u="none" strike="noStrike" cap="none" dirty="0" err="1">
                  <a:solidFill>
                    <a:srgbClr val="3D3C3C"/>
                  </a:solidFill>
                  <a:latin typeface="Century Gothic"/>
                  <a:ea typeface="Century Gothic"/>
                  <a:cs typeface="Century Gothic"/>
                  <a:sym typeface="Century Gothic"/>
                </a:rPr>
                <a:t>meisten</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Roboter</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im</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Gesundheitssektor</a:t>
              </a:r>
              <a:r>
                <a:rPr lang="en-GB" sz="2400" b="0" i="0" u="none" strike="noStrike" cap="none" dirty="0">
                  <a:solidFill>
                    <a:srgbClr val="3D3C3C"/>
                  </a:solidFill>
                  <a:latin typeface="Century Gothic"/>
                  <a:ea typeface="Century Gothic"/>
                  <a:cs typeface="Century Gothic"/>
                  <a:sym typeface="Century Gothic"/>
                </a:rPr>
                <a:t> und in Restaurants </a:t>
              </a:r>
              <a:r>
                <a:rPr lang="en-GB" sz="2400" b="0" i="0" u="none" strike="noStrike" cap="none" dirty="0" err="1">
                  <a:solidFill>
                    <a:srgbClr val="3D3C3C"/>
                  </a:solidFill>
                  <a:latin typeface="Century Gothic"/>
                  <a:ea typeface="Century Gothic"/>
                  <a:cs typeface="Century Gothic"/>
                  <a:sym typeface="Century Gothic"/>
                </a:rPr>
                <a:t>sind</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Frauenroboter</a:t>
              </a:r>
              <a:r>
                <a:rPr lang="en-GB" sz="2400" dirty="0">
                  <a:solidFill>
                    <a:srgbClr val="3D3C3C"/>
                  </a:solidFill>
                  <a:latin typeface="Century Gothic"/>
                  <a:ea typeface="Century Gothic"/>
                  <a:cs typeface="Century Gothic"/>
                  <a:sym typeface="Century Gothic"/>
                </a:rPr>
                <a:t>!</a:t>
              </a:r>
              <a:endParaRPr sz="2400" b="0" i="0" u="none" strike="noStrike" cap="none" dirty="0">
                <a:solidFill>
                  <a:srgbClr val="3D3C3C"/>
                </a:solidFill>
                <a:latin typeface="Century Gothic"/>
                <a:ea typeface="Century Gothic"/>
                <a:cs typeface="Century Gothic"/>
                <a:sym typeface="Century Gothic"/>
              </a:endParaRPr>
            </a:p>
          </p:txBody>
        </p:sp>
      </p:grpSp>
      <p:grpSp>
        <p:nvGrpSpPr>
          <p:cNvPr id="476" name="Google Shape;476;p17"/>
          <p:cNvGrpSpPr/>
          <p:nvPr/>
        </p:nvGrpSpPr>
        <p:grpSpPr>
          <a:xfrm>
            <a:off x="4186768" y="1722790"/>
            <a:ext cx="3873498" cy="1329562"/>
            <a:chOff x="4186768" y="1722790"/>
            <a:chExt cx="3873498" cy="1329562"/>
          </a:xfrm>
        </p:grpSpPr>
        <p:sp>
          <p:nvSpPr>
            <p:cNvPr id="477" name="Google Shape;477;p17"/>
            <p:cNvSpPr/>
            <p:nvPr/>
          </p:nvSpPr>
          <p:spPr>
            <a:xfrm>
              <a:off x="4186768" y="1722790"/>
              <a:ext cx="3816348" cy="1329562"/>
            </a:xfrm>
            <a:prstGeom prst="wedgeRoundRectCallout">
              <a:avLst>
                <a:gd name="adj1" fmla="val -20833"/>
                <a:gd name="adj2" fmla="val 57210"/>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8" name="Google Shape;478;p17"/>
            <p:cNvSpPr txBox="1"/>
            <p:nvPr/>
          </p:nvSpPr>
          <p:spPr>
            <a:xfrm>
              <a:off x="4243918" y="1798186"/>
              <a:ext cx="3816348" cy="124739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0" i="0" u="none" strike="noStrike" cap="none">
                  <a:solidFill>
                    <a:srgbClr val="3D3C3C"/>
                  </a:solidFill>
                  <a:latin typeface="Century Gothic"/>
                  <a:ea typeface="Century Gothic"/>
                  <a:cs typeface="Century Gothic"/>
                  <a:sym typeface="Century Gothic"/>
                </a:rPr>
                <a:t>Maschinen wie Bella nehmen den Menschen die Jobs weg.</a:t>
              </a:r>
              <a:endParaRPr/>
            </a:p>
          </p:txBody>
        </p:sp>
      </p:grpSp>
      <p:grpSp>
        <p:nvGrpSpPr>
          <p:cNvPr id="479" name="Google Shape;479;p17"/>
          <p:cNvGrpSpPr/>
          <p:nvPr/>
        </p:nvGrpSpPr>
        <p:grpSpPr>
          <a:xfrm>
            <a:off x="8342400" y="1680642"/>
            <a:ext cx="4174067" cy="1264500"/>
            <a:chOff x="8342400" y="1680642"/>
            <a:chExt cx="4174067" cy="1264500"/>
          </a:xfrm>
        </p:grpSpPr>
        <p:sp>
          <p:nvSpPr>
            <p:cNvPr id="480" name="Google Shape;480;p17"/>
            <p:cNvSpPr/>
            <p:nvPr/>
          </p:nvSpPr>
          <p:spPr>
            <a:xfrm>
              <a:off x="8344516" y="1680642"/>
              <a:ext cx="3611033" cy="12645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1" name="Google Shape;481;p17"/>
            <p:cNvSpPr txBox="1"/>
            <p:nvPr/>
          </p:nvSpPr>
          <p:spPr>
            <a:xfrm>
              <a:off x="8342400" y="1724885"/>
              <a:ext cx="417406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entury Gothic"/>
                  <a:ea typeface="Century Gothic"/>
                  <a:cs typeface="Century Gothic"/>
                  <a:sym typeface="Century Gothic"/>
                </a:rPr>
                <a:t>Maschinen wie Bella machen Jobs, die die Menschen nicht wollen.</a:t>
              </a:r>
              <a:endParaRPr sz="2400">
                <a:solidFill>
                  <a:schemeClr val="dk1"/>
                </a:solidFill>
                <a:latin typeface="Century Gothic"/>
                <a:ea typeface="Century Gothic"/>
                <a:cs typeface="Century Gothic"/>
                <a:sym typeface="Century Gothic"/>
              </a:endParaRPr>
            </a:p>
          </p:txBody>
        </p:sp>
      </p:grpSp>
      <p:grpSp>
        <p:nvGrpSpPr>
          <p:cNvPr id="482" name="Google Shape;482;p17"/>
          <p:cNvGrpSpPr/>
          <p:nvPr/>
        </p:nvGrpSpPr>
        <p:grpSpPr>
          <a:xfrm>
            <a:off x="671455" y="3921873"/>
            <a:ext cx="2795057" cy="2362648"/>
            <a:chOff x="671455" y="3921873"/>
            <a:chExt cx="2795057" cy="2362648"/>
          </a:xfrm>
        </p:grpSpPr>
        <p:sp>
          <p:nvSpPr>
            <p:cNvPr id="483" name="Google Shape;483;p17"/>
            <p:cNvSpPr/>
            <p:nvPr/>
          </p:nvSpPr>
          <p:spPr>
            <a:xfrm>
              <a:off x="671455" y="3921873"/>
              <a:ext cx="2795057" cy="2362648"/>
            </a:xfrm>
            <a:prstGeom prst="wedgeRoundRectCallout">
              <a:avLst>
                <a:gd name="adj1" fmla="val -20833"/>
                <a:gd name="adj2" fmla="val 56546"/>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4" name="Google Shape;484;p17"/>
            <p:cNvSpPr txBox="1"/>
            <p:nvPr/>
          </p:nvSpPr>
          <p:spPr>
            <a:xfrm>
              <a:off x="671455" y="4081374"/>
              <a:ext cx="2696371" cy="20377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0" i="0" u="none" strike="noStrike" cap="none">
                  <a:solidFill>
                    <a:srgbClr val="3D3C3C"/>
                  </a:solidFill>
                  <a:latin typeface="Century Gothic"/>
                  <a:ea typeface="Century Gothic"/>
                  <a:cs typeface="Century Gothic"/>
                  <a:sym typeface="Century Gothic"/>
                </a:rPr>
                <a:t>Menschen leben länger und werden die Hilfe von Robotern brauchen.</a:t>
              </a:r>
              <a:endParaRPr/>
            </a:p>
          </p:txBody>
        </p:sp>
      </p:grpSp>
      <p:grpSp>
        <p:nvGrpSpPr>
          <p:cNvPr id="485" name="Google Shape;485;p17"/>
          <p:cNvGrpSpPr/>
          <p:nvPr/>
        </p:nvGrpSpPr>
        <p:grpSpPr>
          <a:xfrm>
            <a:off x="7653867" y="5037128"/>
            <a:ext cx="4377266" cy="1277810"/>
            <a:chOff x="7653867" y="5037128"/>
            <a:chExt cx="4377266" cy="1277810"/>
          </a:xfrm>
        </p:grpSpPr>
        <p:sp>
          <p:nvSpPr>
            <p:cNvPr id="486" name="Google Shape;486;p17"/>
            <p:cNvSpPr/>
            <p:nvPr/>
          </p:nvSpPr>
          <p:spPr>
            <a:xfrm>
              <a:off x="7653867" y="5037128"/>
              <a:ext cx="4377266" cy="1184278"/>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7" name="Google Shape;487;p17"/>
            <p:cNvSpPr txBox="1"/>
            <p:nvPr/>
          </p:nvSpPr>
          <p:spPr>
            <a:xfrm>
              <a:off x="7695401" y="5037128"/>
              <a:ext cx="4263766" cy="127781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0" i="0" u="none" strike="noStrike" cap="none" dirty="0" err="1">
                  <a:solidFill>
                    <a:srgbClr val="3D3C3C"/>
                  </a:solidFill>
                  <a:latin typeface="Century Gothic"/>
                  <a:ea typeface="Century Gothic"/>
                  <a:cs typeface="Century Gothic"/>
                  <a:sym typeface="Century Gothic"/>
                </a:rPr>
                <a:t>Kennst</a:t>
              </a:r>
              <a:r>
                <a:rPr lang="en-GB" sz="2400" b="0" i="0" u="none" strike="noStrike" cap="none" dirty="0">
                  <a:solidFill>
                    <a:srgbClr val="3D3C3C"/>
                  </a:solidFill>
                  <a:latin typeface="Century Gothic"/>
                  <a:ea typeface="Century Gothic"/>
                  <a:cs typeface="Century Gothic"/>
                  <a:sym typeface="Century Gothic"/>
                </a:rPr>
                <a:t> du </a:t>
              </a:r>
              <a:r>
                <a:rPr lang="en-GB" sz="2400" b="0" i="0" u="none" strike="noStrike" cap="none" dirty="0" err="1">
                  <a:solidFill>
                    <a:srgbClr val="3D3C3C"/>
                  </a:solidFill>
                  <a:latin typeface="Century Gothic"/>
                  <a:ea typeface="Century Gothic"/>
                  <a:cs typeface="Century Gothic"/>
                  <a:sym typeface="Century Gothic"/>
                </a:rPr>
                <a:t>Sendungen</a:t>
              </a:r>
              <a:r>
                <a:rPr lang="en-GB" sz="2400" b="0" i="0" u="none" strike="noStrike" cap="none" dirty="0">
                  <a:solidFill>
                    <a:srgbClr val="3D3C3C"/>
                  </a:solidFill>
                  <a:latin typeface="Century Gothic"/>
                  <a:ea typeface="Century Gothic"/>
                  <a:cs typeface="Century Gothic"/>
                  <a:sym typeface="Century Gothic"/>
                </a:rPr>
                <a:t>*, die </a:t>
              </a:r>
              <a:r>
                <a:rPr lang="en-GB" sz="2400" b="0" i="0" u="none" strike="noStrike" cap="none" dirty="0" err="1">
                  <a:solidFill>
                    <a:srgbClr val="3D3C3C"/>
                  </a:solidFill>
                  <a:latin typeface="Century Gothic"/>
                  <a:ea typeface="Century Gothic"/>
                  <a:cs typeface="Century Gothic"/>
                  <a:sym typeface="Century Gothic"/>
                </a:rPr>
                <a:t>mit</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Robotern</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zu</a:t>
              </a:r>
              <a:r>
                <a:rPr lang="en-GB" sz="2400" b="0" i="0" u="none" strike="noStrike" cap="none" dirty="0">
                  <a:solidFill>
                    <a:srgbClr val="3D3C3C"/>
                  </a:solidFill>
                  <a:latin typeface="Century Gothic"/>
                  <a:ea typeface="Century Gothic"/>
                  <a:cs typeface="Century Gothic"/>
                  <a:sym typeface="Century Gothic"/>
                </a:rPr>
                <a:t> tun </a:t>
              </a:r>
              <a:r>
                <a:rPr lang="en-GB" sz="2400" b="0" i="0" u="none" strike="noStrike" cap="none" dirty="0" err="1">
                  <a:solidFill>
                    <a:srgbClr val="3D3C3C"/>
                  </a:solidFill>
                  <a:latin typeface="Century Gothic"/>
                  <a:ea typeface="Century Gothic"/>
                  <a:cs typeface="Century Gothic"/>
                  <a:sym typeface="Century Gothic"/>
                </a:rPr>
                <a:t>haben</a:t>
              </a:r>
              <a:r>
                <a:rPr lang="en-GB" sz="2400" b="0" i="0" u="none" strike="noStrike" cap="none" dirty="0">
                  <a:solidFill>
                    <a:srgbClr val="3D3C3C"/>
                  </a:solidFill>
                  <a:latin typeface="Century Gothic"/>
                  <a:ea typeface="Century Gothic"/>
                  <a:cs typeface="Century Gothic"/>
                  <a:sym typeface="Century Gothic"/>
                </a:rPr>
                <a:t>?</a:t>
              </a:r>
              <a:endParaRPr dirty="0"/>
            </a:p>
          </p:txBody>
        </p:sp>
      </p:grpSp>
      <p:grpSp>
        <p:nvGrpSpPr>
          <p:cNvPr id="488" name="Google Shape;488;p17"/>
          <p:cNvGrpSpPr/>
          <p:nvPr/>
        </p:nvGrpSpPr>
        <p:grpSpPr>
          <a:xfrm>
            <a:off x="3667272" y="3222232"/>
            <a:ext cx="3821883" cy="2901314"/>
            <a:chOff x="3667272" y="3222232"/>
            <a:chExt cx="3821883" cy="2901314"/>
          </a:xfrm>
        </p:grpSpPr>
        <p:sp>
          <p:nvSpPr>
            <p:cNvPr id="489" name="Google Shape;489;p17"/>
            <p:cNvSpPr/>
            <p:nvPr/>
          </p:nvSpPr>
          <p:spPr>
            <a:xfrm>
              <a:off x="3667272" y="3222232"/>
              <a:ext cx="3746565" cy="2901314"/>
            </a:xfrm>
            <a:prstGeom prst="wedgeRoundRectCallout">
              <a:avLst>
                <a:gd name="adj1" fmla="val -21302"/>
                <a:gd name="adj2" fmla="val 55833"/>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0" name="Google Shape;490;p17"/>
            <p:cNvSpPr txBox="1"/>
            <p:nvPr/>
          </p:nvSpPr>
          <p:spPr>
            <a:xfrm>
              <a:off x="3742590" y="3256640"/>
              <a:ext cx="3746565" cy="285849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0" i="0" u="none" strike="noStrike" cap="none" dirty="0">
                  <a:solidFill>
                    <a:srgbClr val="3D3C3C"/>
                  </a:solidFill>
                  <a:latin typeface="Century Gothic"/>
                  <a:ea typeface="Century Gothic"/>
                  <a:cs typeface="Century Gothic"/>
                  <a:sym typeface="Century Gothic"/>
                </a:rPr>
                <a:t>2017 hat Sophia, eine </a:t>
              </a:r>
              <a:r>
                <a:rPr lang="en-GB" sz="2400" b="0" i="0" u="none" strike="noStrike" cap="none" dirty="0" err="1">
                  <a:solidFill>
                    <a:srgbClr val="3D3C3C"/>
                  </a:solidFill>
                  <a:latin typeface="Century Gothic"/>
                  <a:ea typeface="Century Gothic"/>
                  <a:cs typeface="Century Gothic"/>
                  <a:sym typeface="Century Gothic"/>
                </a:rPr>
                <a:t>Roboter</a:t>
              </a:r>
              <a:r>
                <a:rPr lang="en-GB" sz="2400" dirty="0" err="1">
                  <a:solidFill>
                    <a:srgbClr val="3D3C3C"/>
                  </a:solidFill>
                  <a:latin typeface="Century Gothic"/>
                  <a:ea typeface="Century Gothic"/>
                  <a:cs typeface="Century Gothic"/>
                  <a:sym typeface="Century Gothic"/>
                </a:rPr>
                <a:t>f</a:t>
              </a:r>
              <a:r>
                <a:rPr lang="en-GB" sz="2400" b="0" i="0" u="none" strike="noStrike" cap="none" dirty="0" err="1">
                  <a:solidFill>
                    <a:srgbClr val="3D3C3C"/>
                  </a:solidFill>
                  <a:latin typeface="Century Gothic"/>
                  <a:ea typeface="Century Gothic"/>
                  <a:cs typeface="Century Gothic"/>
                  <a:sym typeface="Century Gothic"/>
                </a:rPr>
                <a:t>rau</a:t>
              </a:r>
              <a:r>
                <a:rPr lang="en-GB" sz="2400" b="0" i="0" u="none" strike="noStrike" cap="none" dirty="0">
                  <a:solidFill>
                    <a:srgbClr val="3D3C3C"/>
                  </a:solidFill>
                  <a:latin typeface="Century Gothic"/>
                  <a:ea typeface="Century Gothic"/>
                  <a:cs typeface="Century Gothic"/>
                  <a:sym typeface="Century Gothic"/>
                </a:rPr>
                <a:t>, die </a:t>
              </a:r>
              <a:r>
                <a:rPr lang="en-GB" sz="2400" b="0" i="0" u="none" strike="noStrike" cap="none" dirty="0" err="1">
                  <a:solidFill>
                    <a:srgbClr val="3D3C3C"/>
                  </a:solidFill>
                  <a:latin typeface="Century Gothic"/>
                  <a:ea typeface="Century Gothic"/>
                  <a:cs typeface="Century Gothic"/>
                  <a:sym typeface="Century Gothic"/>
                </a:rPr>
                <a:t>saudische</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Staatsbürgerschaft</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bekommen</a:t>
              </a:r>
              <a:r>
                <a:rPr lang="en-GB" sz="2400" b="0" i="0" u="none" strike="noStrike" cap="none" dirty="0">
                  <a:solidFill>
                    <a:srgbClr val="3D3C3C"/>
                  </a:solidFill>
                  <a:latin typeface="Century Gothic"/>
                  <a:ea typeface="Century Gothic"/>
                  <a:cs typeface="Century Gothic"/>
                  <a:sym typeface="Century Gothic"/>
                </a:rPr>
                <a:t> – </a:t>
              </a:r>
              <a:r>
                <a:rPr lang="en-GB" sz="2400" b="0" i="0" u="none" strike="noStrike" cap="none" dirty="0" err="1">
                  <a:solidFill>
                    <a:srgbClr val="3D3C3C"/>
                  </a:solidFill>
                  <a:latin typeface="Century Gothic"/>
                  <a:ea typeface="Century Gothic"/>
                  <a:cs typeface="Century Gothic"/>
                  <a:sym typeface="Century Gothic"/>
                </a:rPr>
                <a:t>aber</a:t>
              </a:r>
              <a:r>
                <a:rPr lang="en-GB" sz="2400" b="0" i="0" u="none" strike="noStrike" cap="none" dirty="0">
                  <a:solidFill>
                    <a:srgbClr val="3D3C3C"/>
                  </a:solidFill>
                  <a:latin typeface="Century Gothic"/>
                  <a:ea typeface="Century Gothic"/>
                  <a:cs typeface="Century Gothic"/>
                  <a:sym typeface="Century Gothic"/>
                </a:rPr>
                <a:t> Frauen in Saudi-</a:t>
              </a:r>
              <a:r>
                <a:rPr lang="en-GB" sz="2400" b="0" i="0" u="none" strike="noStrike" cap="none" dirty="0" err="1">
                  <a:solidFill>
                    <a:srgbClr val="3D3C3C"/>
                  </a:solidFill>
                  <a:latin typeface="Century Gothic"/>
                  <a:ea typeface="Century Gothic"/>
                  <a:cs typeface="Century Gothic"/>
                  <a:sym typeface="Century Gothic"/>
                </a:rPr>
                <a:t>Arabien</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haben</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wenige</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Rechte</a:t>
              </a:r>
              <a:r>
                <a:rPr lang="en-GB" sz="2400" b="0" i="0" u="none" strike="noStrike" cap="none" dirty="0">
                  <a:solidFill>
                    <a:srgbClr val="3D3C3C"/>
                  </a:solidFill>
                  <a:latin typeface="Century Gothic"/>
                  <a:ea typeface="Century Gothic"/>
                  <a:cs typeface="Century Gothic"/>
                  <a:sym typeface="Century Gothic"/>
                </a:rPr>
                <a:t>. </a:t>
              </a:r>
              <a:endParaRPr dirty="0"/>
            </a:p>
          </p:txBody>
        </p:sp>
      </p:grpSp>
      <p:grpSp>
        <p:nvGrpSpPr>
          <p:cNvPr id="491" name="Google Shape;491;p17"/>
          <p:cNvGrpSpPr/>
          <p:nvPr/>
        </p:nvGrpSpPr>
        <p:grpSpPr>
          <a:xfrm>
            <a:off x="7453910" y="3125976"/>
            <a:ext cx="4452409" cy="1686035"/>
            <a:chOff x="7453910" y="3125976"/>
            <a:chExt cx="4452409" cy="1686035"/>
          </a:xfrm>
        </p:grpSpPr>
        <p:sp>
          <p:nvSpPr>
            <p:cNvPr id="492" name="Google Shape;492;p17"/>
            <p:cNvSpPr/>
            <p:nvPr/>
          </p:nvSpPr>
          <p:spPr>
            <a:xfrm>
              <a:off x="7453910" y="3169445"/>
              <a:ext cx="4452409" cy="1642566"/>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3" name="Google Shape;493;p17"/>
            <p:cNvSpPr txBox="1"/>
            <p:nvPr/>
          </p:nvSpPr>
          <p:spPr>
            <a:xfrm>
              <a:off x="7546972" y="3125976"/>
              <a:ext cx="4072467" cy="167298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0" i="0" u="none" strike="noStrike" cap="none" dirty="0" err="1">
                  <a:solidFill>
                    <a:srgbClr val="3D3C3C"/>
                  </a:solidFill>
                  <a:latin typeface="Century Gothic"/>
                  <a:ea typeface="Century Gothic"/>
                  <a:cs typeface="Century Gothic"/>
                  <a:sym typeface="Century Gothic"/>
                </a:rPr>
                <a:t>Roboter</a:t>
              </a:r>
              <a:r>
                <a:rPr lang="en-GB" sz="2400" dirty="0" err="1">
                  <a:solidFill>
                    <a:srgbClr val="3D3C3C"/>
                  </a:solidFill>
                  <a:latin typeface="Century Gothic"/>
                  <a:ea typeface="Century Gothic"/>
                  <a:cs typeface="Century Gothic"/>
                  <a:sym typeface="Century Gothic"/>
                </a:rPr>
                <a:t>d</a:t>
              </a:r>
              <a:r>
                <a:rPr lang="en-GB" sz="2400" b="0" i="0" u="none" strike="noStrike" cap="none" dirty="0" err="1">
                  <a:solidFill>
                    <a:srgbClr val="3D3C3C"/>
                  </a:solidFill>
                  <a:latin typeface="Century Gothic"/>
                  <a:ea typeface="Century Gothic"/>
                  <a:cs typeface="Century Gothic"/>
                  <a:sym typeface="Century Gothic"/>
                </a:rPr>
                <a:t>esigner</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haben</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mit</a:t>
              </a:r>
              <a:r>
                <a:rPr lang="en-GB" sz="2400" b="0" i="0" u="none" strike="noStrike" cap="none" dirty="0">
                  <a:solidFill>
                    <a:srgbClr val="3D3C3C"/>
                  </a:solidFill>
                  <a:latin typeface="Century Gothic"/>
                  <a:ea typeface="Century Gothic"/>
                  <a:cs typeface="Century Gothic"/>
                  <a:sym typeface="Century Gothic"/>
                </a:rPr>
                <a:t> Disney </a:t>
              </a:r>
              <a:r>
                <a:rPr lang="en-GB" sz="2400" b="0" i="0" u="none" strike="noStrike" cap="none" dirty="0" err="1">
                  <a:solidFill>
                    <a:srgbClr val="3D3C3C"/>
                  </a:solidFill>
                  <a:latin typeface="Century Gothic"/>
                  <a:ea typeface="Century Gothic"/>
                  <a:cs typeface="Century Gothic"/>
                  <a:sym typeface="Century Gothic"/>
                </a:rPr>
                <a:t>gearbeitet</a:t>
              </a:r>
              <a:r>
                <a:rPr lang="en-GB" sz="2400" b="0" i="0" u="none" strike="noStrike" cap="none" dirty="0">
                  <a:solidFill>
                    <a:srgbClr val="3D3C3C"/>
                  </a:solidFill>
                  <a:latin typeface="Century Gothic"/>
                  <a:ea typeface="Century Gothic"/>
                  <a:cs typeface="Century Gothic"/>
                  <a:sym typeface="Century Gothic"/>
                </a:rPr>
                <a:t>, um </a:t>
              </a:r>
              <a:r>
                <a:rPr lang="en-GB" sz="2400" b="0" i="0" u="none" strike="noStrike" cap="none" dirty="0" err="1">
                  <a:solidFill>
                    <a:srgbClr val="3D3C3C"/>
                  </a:solidFill>
                  <a:latin typeface="Century Gothic"/>
                  <a:ea typeface="Century Gothic"/>
                  <a:cs typeface="Century Gothic"/>
                  <a:sym typeface="Century Gothic"/>
                </a:rPr>
                <a:t>Roboterreaktionen</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realistischer</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zu</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machen</a:t>
              </a:r>
              <a:r>
                <a:rPr lang="en-GB" sz="2400" b="0" i="0" u="none" strike="noStrike" cap="none" dirty="0">
                  <a:solidFill>
                    <a:srgbClr val="3D3C3C"/>
                  </a:solidFill>
                  <a:latin typeface="Century Gothic"/>
                  <a:ea typeface="Century Gothic"/>
                  <a:cs typeface="Century Gothic"/>
                  <a:sym typeface="Century Gothic"/>
                </a:rPr>
                <a:t>.</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0" y="213557"/>
            <a:ext cx="2971867"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Fragewörter</a:t>
            </a:r>
            <a:endParaRPr/>
          </a:p>
        </p:txBody>
      </p:sp>
      <p:sp>
        <p:nvSpPr>
          <p:cNvPr id="78" name="Google Shape;78;p2"/>
          <p:cNvSpPr/>
          <p:nvPr/>
        </p:nvSpPr>
        <p:spPr>
          <a:xfrm>
            <a:off x="333323" y="887832"/>
            <a:ext cx="2724061" cy="1620717"/>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600"/>
              <a:buFont typeface="Century Gothic"/>
              <a:buNone/>
            </a:pPr>
            <a:r>
              <a:rPr lang="en-GB" sz="2600" b="1" i="0" u="none" strike="noStrike" cap="none">
                <a:solidFill>
                  <a:srgbClr val="EA5559"/>
                </a:solidFill>
                <a:latin typeface="Century Gothic"/>
                <a:ea typeface="Century Gothic"/>
                <a:cs typeface="Century Gothic"/>
                <a:sym typeface="Century Gothic"/>
              </a:rPr>
              <a:t>Wann?</a:t>
            </a:r>
            <a:endParaRPr/>
          </a:p>
        </p:txBody>
      </p:sp>
      <p:sp>
        <p:nvSpPr>
          <p:cNvPr id="79" name="Google Shape;79;p2"/>
          <p:cNvSpPr/>
          <p:nvPr/>
        </p:nvSpPr>
        <p:spPr>
          <a:xfrm>
            <a:off x="3345899" y="887831"/>
            <a:ext cx="2627087" cy="1620717"/>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800"/>
              <a:buFont typeface="Century Gothic"/>
              <a:buNone/>
            </a:pPr>
            <a:r>
              <a:rPr lang="en-GB" sz="2800" b="1" i="0" u="none" strike="noStrike" cap="none">
                <a:solidFill>
                  <a:srgbClr val="EA5559"/>
                </a:solidFill>
                <a:latin typeface="Century Gothic"/>
                <a:ea typeface="Century Gothic"/>
                <a:cs typeface="Century Gothic"/>
                <a:sym typeface="Century Gothic"/>
              </a:rPr>
              <a:t>Wo?</a:t>
            </a:r>
            <a:endParaRPr/>
          </a:p>
        </p:txBody>
      </p:sp>
      <p:sp>
        <p:nvSpPr>
          <p:cNvPr id="80" name="Google Shape;80;p2"/>
          <p:cNvSpPr/>
          <p:nvPr/>
        </p:nvSpPr>
        <p:spPr>
          <a:xfrm>
            <a:off x="6372363" y="886497"/>
            <a:ext cx="2690604" cy="1620717"/>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800"/>
              <a:buFont typeface="Century Gothic"/>
              <a:buNone/>
            </a:pPr>
            <a:r>
              <a:rPr lang="en-GB" sz="2800" b="1" i="0" u="none" strike="noStrike" cap="none">
                <a:solidFill>
                  <a:srgbClr val="EA5559"/>
                </a:solidFill>
                <a:latin typeface="Century Gothic"/>
                <a:ea typeface="Century Gothic"/>
                <a:cs typeface="Century Gothic"/>
                <a:sym typeface="Century Gothic"/>
              </a:rPr>
              <a:t>Was?</a:t>
            </a:r>
            <a:endParaRPr/>
          </a:p>
        </p:txBody>
      </p:sp>
      <p:sp>
        <p:nvSpPr>
          <p:cNvPr id="81" name="Google Shape;81;p2"/>
          <p:cNvSpPr/>
          <p:nvPr/>
        </p:nvSpPr>
        <p:spPr>
          <a:xfrm>
            <a:off x="1362708" y="2618610"/>
            <a:ext cx="2690604" cy="1997529"/>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800"/>
              <a:buFont typeface="Century Gothic"/>
              <a:buNone/>
            </a:pPr>
            <a:r>
              <a:rPr lang="en-GB" sz="2800" b="1" i="0" u="none" strike="noStrike" cap="none" dirty="0">
                <a:solidFill>
                  <a:srgbClr val="EA5559"/>
                </a:solidFill>
                <a:latin typeface="Century Gothic"/>
                <a:ea typeface="Century Gothic"/>
                <a:cs typeface="Century Gothic"/>
                <a:sym typeface="Century Gothic"/>
              </a:rPr>
              <a:t>Wie </a:t>
            </a:r>
            <a:r>
              <a:rPr lang="en-GB" sz="2800" b="1" i="0" u="none" strike="noStrike" cap="none" dirty="0" err="1">
                <a:solidFill>
                  <a:srgbClr val="EA5559"/>
                </a:solidFill>
                <a:latin typeface="Century Gothic"/>
                <a:ea typeface="Century Gothic"/>
                <a:cs typeface="Century Gothic"/>
                <a:sym typeface="Century Gothic"/>
              </a:rPr>
              <a:t>viele</a:t>
            </a:r>
            <a:r>
              <a:rPr lang="en-GB" sz="2800" b="1" i="0" u="none" strike="noStrike" cap="none" dirty="0">
                <a:solidFill>
                  <a:srgbClr val="EA5559"/>
                </a:solidFill>
                <a:latin typeface="Century Gothic"/>
                <a:ea typeface="Century Gothic"/>
                <a:cs typeface="Century Gothic"/>
                <a:sym typeface="Century Gothic"/>
              </a:rPr>
              <a:t>?</a:t>
            </a:r>
            <a:endParaRPr dirty="0"/>
          </a:p>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dirty="0">
              <a:solidFill>
                <a:srgbClr val="3D3C3C"/>
              </a:solidFill>
              <a:latin typeface="Century Gothic"/>
              <a:ea typeface="Century Gothic"/>
              <a:cs typeface="Century Gothic"/>
              <a:sym typeface="Century Gothic"/>
            </a:endParaRPr>
          </a:p>
        </p:txBody>
      </p:sp>
      <p:sp>
        <p:nvSpPr>
          <p:cNvPr id="82" name="Google Shape;82;p2"/>
          <p:cNvSpPr/>
          <p:nvPr/>
        </p:nvSpPr>
        <p:spPr>
          <a:xfrm>
            <a:off x="9312749" y="862987"/>
            <a:ext cx="2690604" cy="1668834"/>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800"/>
              <a:buFont typeface="Century Gothic"/>
              <a:buNone/>
            </a:pPr>
            <a:r>
              <a:rPr lang="en-GB" sz="2800" b="1" i="0" u="none" strike="noStrike" cap="none">
                <a:solidFill>
                  <a:srgbClr val="EA5559"/>
                </a:solidFill>
                <a:latin typeface="Century Gothic"/>
                <a:ea typeface="Century Gothic"/>
                <a:cs typeface="Century Gothic"/>
                <a:sym typeface="Century Gothic"/>
              </a:rPr>
              <a:t>Wer?</a:t>
            </a:r>
            <a:endParaRPr/>
          </a:p>
        </p:txBody>
      </p:sp>
      <p:sp>
        <p:nvSpPr>
          <p:cNvPr id="83" name="Google Shape;83;p2"/>
          <p:cNvSpPr/>
          <p:nvPr/>
        </p:nvSpPr>
        <p:spPr>
          <a:xfrm>
            <a:off x="4486083" y="2616354"/>
            <a:ext cx="2522078" cy="1849700"/>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800"/>
              <a:buFont typeface="Century Gothic"/>
              <a:buNone/>
            </a:pPr>
            <a:r>
              <a:rPr lang="en-GB" sz="2800" b="1" i="0" u="none" strike="noStrike" cap="none">
                <a:solidFill>
                  <a:srgbClr val="EA5559"/>
                </a:solidFill>
                <a:latin typeface="Century Gothic"/>
                <a:ea typeface="Century Gothic"/>
                <a:cs typeface="Century Gothic"/>
                <a:sym typeface="Century Gothic"/>
              </a:rPr>
              <a:t>Wohin?</a:t>
            </a:r>
            <a:endParaRPr/>
          </a:p>
        </p:txBody>
      </p:sp>
      <p:sp>
        <p:nvSpPr>
          <p:cNvPr id="84" name="Google Shape;84;p2"/>
          <p:cNvSpPr/>
          <p:nvPr/>
        </p:nvSpPr>
        <p:spPr>
          <a:xfrm>
            <a:off x="7640423" y="2616354"/>
            <a:ext cx="2522078" cy="1849700"/>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A5559"/>
              </a:buClr>
              <a:buSzPts val="2800"/>
              <a:buFont typeface="Century Gothic"/>
              <a:buNone/>
            </a:pPr>
            <a:r>
              <a:rPr lang="en-GB" sz="2800" b="1" i="0" u="none" strike="noStrike" cap="none">
                <a:solidFill>
                  <a:srgbClr val="EA5559"/>
                </a:solidFill>
                <a:latin typeface="Century Gothic"/>
                <a:ea typeface="Century Gothic"/>
                <a:cs typeface="Century Gothic"/>
                <a:sym typeface="Century Gothic"/>
              </a:rPr>
              <a:t>Woher?</a:t>
            </a:r>
            <a:endParaRPr/>
          </a:p>
        </p:txBody>
      </p:sp>
      <p:sp>
        <p:nvSpPr>
          <p:cNvPr id="85" name="Google Shape;85;p2"/>
          <p:cNvSpPr txBox="1"/>
          <p:nvPr/>
        </p:nvSpPr>
        <p:spPr>
          <a:xfrm>
            <a:off x="37735" y="4734683"/>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jeden Tag</a:t>
            </a:r>
            <a:endParaRPr/>
          </a:p>
        </p:txBody>
      </p:sp>
      <p:sp>
        <p:nvSpPr>
          <p:cNvPr id="86" name="Google Shape;86;p2"/>
          <p:cNvSpPr txBox="1"/>
          <p:nvPr/>
        </p:nvSpPr>
        <p:spPr>
          <a:xfrm>
            <a:off x="2751525" y="6013327"/>
            <a:ext cx="17163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einige</a:t>
            </a:r>
            <a:endParaRPr sz="2000" b="1" i="0" u="none" strike="noStrike" cap="none">
              <a:solidFill>
                <a:srgbClr val="525050"/>
              </a:solidFill>
              <a:latin typeface="Century Gothic"/>
              <a:ea typeface="Century Gothic"/>
              <a:cs typeface="Century Gothic"/>
              <a:sym typeface="Century Gothic"/>
            </a:endParaRPr>
          </a:p>
        </p:txBody>
      </p:sp>
      <p:sp>
        <p:nvSpPr>
          <p:cNvPr id="87" name="Google Shape;87;p2"/>
          <p:cNvSpPr txBox="1"/>
          <p:nvPr/>
        </p:nvSpPr>
        <p:spPr>
          <a:xfrm>
            <a:off x="10281608" y="5984278"/>
            <a:ext cx="17163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ein Mensch</a:t>
            </a:r>
            <a:endParaRPr/>
          </a:p>
        </p:txBody>
      </p:sp>
      <p:sp>
        <p:nvSpPr>
          <p:cNvPr id="88" name="Google Shape;88;p2"/>
          <p:cNvSpPr txBox="1"/>
          <p:nvPr/>
        </p:nvSpPr>
        <p:spPr>
          <a:xfrm>
            <a:off x="5559009" y="5323281"/>
            <a:ext cx="17163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tausend</a:t>
            </a:r>
            <a:endParaRPr sz="2000" b="1" i="0" u="none" strike="noStrike" cap="none">
              <a:solidFill>
                <a:srgbClr val="525050"/>
              </a:solidFill>
              <a:latin typeface="Century Gothic"/>
              <a:ea typeface="Century Gothic"/>
              <a:cs typeface="Century Gothic"/>
              <a:sym typeface="Century Gothic"/>
            </a:endParaRPr>
          </a:p>
        </p:txBody>
      </p:sp>
      <p:sp>
        <p:nvSpPr>
          <p:cNvPr id="89" name="Google Shape;89;p2"/>
          <p:cNvSpPr txBox="1"/>
          <p:nvPr/>
        </p:nvSpPr>
        <p:spPr>
          <a:xfrm>
            <a:off x="7503799" y="5316820"/>
            <a:ext cx="215706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eine Maschine</a:t>
            </a:r>
            <a:endParaRPr sz="2000" b="1" i="0" u="none" strike="noStrike" cap="none">
              <a:solidFill>
                <a:srgbClr val="525050"/>
              </a:solidFill>
              <a:latin typeface="Century Gothic"/>
              <a:ea typeface="Century Gothic"/>
              <a:cs typeface="Century Gothic"/>
              <a:sym typeface="Century Gothic"/>
            </a:endParaRPr>
          </a:p>
        </p:txBody>
      </p:sp>
      <p:sp>
        <p:nvSpPr>
          <p:cNvPr id="90" name="Google Shape;90;p2"/>
          <p:cNvSpPr txBox="1"/>
          <p:nvPr/>
        </p:nvSpPr>
        <p:spPr>
          <a:xfrm>
            <a:off x="3018873" y="4707717"/>
            <a:ext cx="215706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im Restaurant</a:t>
            </a:r>
            <a:endParaRPr/>
          </a:p>
        </p:txBody>
      </p:sp>
      <p:sp>
        <p:nvSpPr>
          <p:cNvPr id="91" name="Google Shape;91;p2"/>
          <p:cNvSpPr txBox="1"/>
          <p:nvPr/>
        </p:nvSpPr>
        <p:spPr>
          <a:xfrm>
            <a:off x="4700852" y="6013327"/>
            <a:ext cx="17163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mein Chef</a:t>
            </a:r>
            <a:endParaRPr/>
          </a:p>
        </p:txBody>
      </p:sp>
      <p:sp>
        <p:nvSpPr>
          <p:cNvPr id="92" name="Google Shape;92;p2"/>
          <p:cNvSpPr txBox="1"/>
          <p:nvPr/>
        </p:nvSpPr>
        <p:spPr>
          <a:xfrm>
            <a:off x="6631006" y="6013327"/>
            <a:ext cx="17163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Million</a:t>
            </a:r>
            <a:endParaRPr/>
          </a:p>
        </p:txBody>
      </p:sp>
      <p:sp>
        <p:nvSpPr>
          <p:cNvPr id="93" name="Google Shape;93;p2"/>
          <p:cNvSpPr txBox="1"/>
          <p:nvPr/>
        </p:nvSpPr>
        <p:spPr>
          <a:xfrm>
            <a:off x="9471280" y="5344588"/>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ins Restaurant</a:t>
            </a:r>
            <a:endParaRPr/>
          </a:p>
        </p:txBody>
      </p:sp>
      <p:sp>
        <p:nvSpPr>
          <p:cNvPr id="94" name="Google Shape;94;p2"/>
          <p:cNvSpPr txBox="1"/>
          <p:nvPr/>
        </p:nvSpPr>
        <p:spPr>
          <a:xfrm>
            <a:off x="3044625" y="5323281"/>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hundert</a:t>
            </a:r>
            <a:endParaRPr sz="2000" b="1" i="0" u="none" strike="noStrike" cap="none">
              <a:solidFill>
                <a:srgbClr val="525050"/>
              </a:solidFill>
              <a:latin typeface="Century Gothic"/>
              <a:ea typeface="Century Gothic"/>
              <a:cs typeface="Century Gothic"/>
              <a:sym typeface="Century Gothic"/>
            </a:endParaRPr>
          </a:p>
        </p:txBody>
      </p:sp>
      <p:sp>
        <p:nvSpPr>
          <p:cNvPr id="95" name="Google Shape;95;p2"/>
          <p:cNvSpPr txBox="1"/>
          <p:nvPr/>
        </p:nvSpPr>
        <p:spPr>
          <a:xfrm>
            <a:off x="1369006" y="5325000"/>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nie</a:t>
            </a:r>
            <a:endParaRPr sz="2000" b="1" i="0" u="none" strike="noStrike" cap="none">
              <a:solidFill>
                <a:srgbClr val="525050"/>
              </a:solidFill>
              <a:latin typeface="Century Gothic"/>
              <a:ea typeface="Century Gothic"/>
              <a:cs typeface="Century Gothic"/>
              <a:sym typeface="Century Gothic"/>
            </a:endParaRPr>
          </a:p>
        </p:txBody>
      </p:sp>
      <p:sp>
        <p:nvSpPr>
          <p:cNvPr id="96" name="Google Shape;96;p2"/>
          <p:cNvSpPr txBox="1"/>
          <p:nvPr/>
        </p:nvSpPr>
        <p:spPr>
          <a:xfrm>
            <a:off x="-454926" y="5352148"/>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eine Katze</a:t>
            </a:r>
            <a:endParaRPr sz="2000" b="1" i="0" u="none" strike="noStrike" cap="none">
              <a:solidFill>
                <a:srgbClr val="525050"/>
              </a:solidFill>
              <a:latin typeface="Century Gothic"/>
              <a:ea typeface="Century Gothic"/>
              <a:cs typeface="Century Gothic"/>
              <a:sym typeface="Century Gothic"/>
            </a:endParaRPr>
          </a:p>
        </p:txBody>
      </p:sp>
      <p:sp>
        <p:nvSpPr>
          <p:cNvPr id="97" name="Google Shape;97;p2"/>
          <p:cNvSpPr txBox="1"/>
          <p:nvPr/>
        </p:nvSpPr>
        <p:spPr>
          <a:xfrm>
            <a:off x="7832979" y="6013327"/>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China</a:t>
            </a:r>
            <a:endParaRPr/>
          </a:p>
        </p:txBody>
      </p:sp>
      <p:sp>
        <p:nvSpPr>
          <p:cNvPr id="98" name="Google Shape;98;p2"/>
          <p:cNvSpPr txBox="1"/>
          <p:nvPr/>
        </p:nvSpPr>
        <p:spPr>
          <a:xfrm>
            <a:off x="8347320" y="4675205"/>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aus China</a:t>
            </a:r>
            <a:endParaRPr/>
          </a:p>
        </p:txBody>
      </p:sp>
      <p:sp>
        <p:nvSpPr>
          <p:cNvPr id="99" name="Google Shape;99;p2"/>
          <p:cNvSpPr txBox="1"/>
          <p:nvPr/>
        </p:nvSpPr>
        <p:spPr>
          <a:xfrm>
            <a:off x="5524535" y="4707717"/>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in die Stadt</a:t>
            </a:r>
            <a:endParaRPr/>
          </a:p>
        </p:txBody>
      </p:sp>
      <p:sp>
        <p:nvSpPr>
          <p:cNvPr id="100" name="Google Shape;100;p2"/>
          <p:cNvSpPr txBox="1"/>
          <p:nvPr/>
        </p:nvSpPr>
        <p:spPr>
          <a:xfrm>
            <a:off x="213667" y="6016250"/>
            <a:ext cx="26270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 ein Kunde</a:t>
            </a:r>
            <a:endParaRPr/>
          </a:p>
        </p:txBody>
      </p:sp>
      <p:sp>
        <p:nvSpPr>
          <p:cNvPr id="101" name="Google Shape;101;p2"/>
          <p:cNvSpPr txBox="1"/>
          <p:nvPr/>
        </p:nvSpPr>
        <p:spPr>
          <a:xfrm>
            <a:off x="762811" y="1376100"/>
            <a:ext cx="199670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jeden Tag</a:t>
            </a:r>
            <a:endParaRPr sz="2000" b="0" i="0" u="none" strike="noStrike" cap="none">
              <a:solidFill>
                <a:srgbClr val="525050"/>
              </a:solidFill>
              <a:latin typeface="Century Gothic"/>
              <a:ea typeface="Century Gothic"/>
              <a:cs typeface="Century Gothic"/>
              <a:sym typeface="Century Gothic"/>
            </a:endParaRPr>
          </a:p>
        </p:txBody>
      </p:sp>
      <p:sp>
        <p:nvSpPr>
          <p:cNvPr id="102" name="Google Shape;102;p2"/>
          <p:cNvSpPr txBox="1"/>
          <p:nvPr/>
        </p:nvSpPr>
        <p:spPr>
          <a:xfrm>
            <a:off x="1099614" y="1779513"/>
            <a:ext cx="110587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nie</a:t>
            </a:r>
            <a:endParaRPr sz="2000" b="0" i="0" u="none" strike="noStrike" cap="none">
              <a:solidFill>
                <a:srgbClr val="525050"/>
              </a:solidFill>
              <a:latin typeface="Century Gothic"/>
              <a:ea typeface="Century Gothic"/>
              <a:cs typeface="Century Gothic"/>
              <a:sym typeface="Century Gothic"/>
            </a:endParaRPr>
          </a:p>
        </p:txBody>
      </p:sp>
      <p:sp>
        <p:nvSpPr>
          <p:cNvPr id="103" name="Google Shape;103;p2"/>
          <p:cNvSpPr txBox="1"/>
          <p:nvPr/>
        </p:nvSpPr>
        <p:spPr>
          <a:xfrm>
            <a:off x="3774184" y="1376100"/>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im Restaurant</a:t>
            </a:r>
            <a:endParaRPr/>
          </a:p>
        </p:txBody>
      </p:sp>
      <p:sp>
        <p:nvSpPr>
          <p:cNvPr id="104" name="Google Shape;104;p2"/>
          <p:cNvSpPr txBox="1"/>
          <p:nvPr/>
        </p:nvSpPr>
        <p:spPr>
          <a:xfrm>
            <a:off x="3880126" y="1779513"/>
            <a:ext cx="15064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China</a:t>
            </a:r>
            <a:endParaRPr/>
          </a:p>
        </p:txBody>
      </p:sp>
      <p:sp>
        <p:nvSpPr>
          <p:cNvPr id="105" name="Google Shape;105;p2"/>
          <p:cNvSpPr txBox="1"/>
          <p:nvPr/>
        </p:nvSpPr>
        <p:spPr>
          <a:xfrm>
            <a:off x="4754538" y="3131744"/>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in die Stadt</a:t>
            </a:r>
            <a:endParaRPr/>
          </a:p>
        </p:txBody>
      </p:sp>
      <p:sp>
        <p:nvSpPr>
          <p:cNvPr id="106" name="Google Shape;106;p2"/>
          <p:cNvSpPr txBox="1"/>
          <p:nvPr/>
        </p:nvSpPr>
        <p:spPr>
          <a:xfrm>
            <a:off x="7960773" y="3186274"/>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aus China</a:t>
            </a:r>
            <a:endParaRPr/>
          </a:p>
        </p:txBody>
      </p:sp>
      <p:sp>
        <p:nvSpPr>
          <p:cNvPr id="107" name="Google Shape;107;p2"/>
          <p:cNvSpPr txBox="1"/>
          <p:nvPr/>
        </p:nvSpPr>
        <p:spPr>
          <a:xfrm>
            <a:off x="6776976" y="1391658"/>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eine Katze</a:t>
            </a:r>
            <a:endParaRPr sz="2000" b="0" i="0" u="none" strike="noStrike" cap="none">
              <a:solidFill>
                <a:srgbClr val="3D3C3C"/>
              </a:solidFill>
              <a:latin typeface="Century Gothic"/>
              <a:ea typeface="Century Gothic"/>
              <a:cs typeface="Century Gothic"/>
              <a:sym typeface="Century Gothic"/>
            </a:endParaRPr>
          </a:p>
        </p:txBody>
      </p:sp>
      <p:sp>
        <p:nvSpPr>
          <p:cNvPr id="108" name="Google Shape;108;p2"/>
          <p:cNvSpPr txBox="1"/>
          <p:nvPr/>
        </p:nvSpPr>
        <p:spPr>
          <a:xfrm>
            <a:off x="1735562" y="3112273"/>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hundert</a:t>
            </a:r>
            <a:endParaRPr sz="2000" b="0" i="0" u="none" strike="noStrike" cap="none">
              <a:solidFill>
                <a:srgbClr val="3D3C3C"/>
              </a:solidFill>
              <a:latin typeface="Century Gothic"/>
              <a:ea typeface="Century Gothic"/>
              <a:cs typeface="Century Gothic"/>
              <a:sym typeface="Century Gothic"/>
            </a:endParaRPr>
          </a:p>
        </p:txBody>
      </p:sp>
      <p:sp>
        <p:nvSpPr>
          <p:cNvPr id="109" name="Google Shape;109;p2"/>
          <p:cNvSpPr txBox="1"/>
          <p:nvPr/>
        </p:nvSpPr>
        <p:spPr>
          <a:xfrm>
            <a:off x="1735562" y="3453836"/>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tausend</a:t>
            </a:r>
            <a:endParaRPr sz="2000" b="0" i="0" u="none" strike="noStrike" cap="none">
              <a:solidFill>
                <a:srgbClr val="3D3C3C"/>
              </a:solidFill>
              <a:latin typeface="Century Gothic"/>
              <a:ea typeface="Century Gothic"/>
              <a:cs typeface="Century Gothic"/>
              <a:sym typeface="Century Gothic"/>
            </a:endParaRPr>
          </a:p>
        </p:txBody>
      </p:sp>
      <p:sp>
        <p:nvSpPr>
          <p:cNvPr id="110" name="Google Shape;110;p2"/>
          <p:cNvSpPr txBox="1"/>
          <p:nvPr/>
        </p:nvSpPr>
        <p:spPr>
          <a:xfrm>
            <a:off x="6640792" y="1783904"/>
            <a:ext cx="20607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eine Maschine</a:t>
            </a:r>
            <a:endParaRPr sz="2000" b="0" i="0" u="none" strike="noStrike" cap="none">
              <a:solidFill>
                <a:srgbClr val="3D3C3C"/>
              </a:solidFill>
              <a:latin typeface="Century Gothic"/>
              <a:ea typeface="Century Gothic"/>
              <a:cs typeface="Century Gothic"/>
              <a:sym typeface="Century Gothic"/>
            </a:endParaRPr>
          </a:p>
        </p:txBody>
      </p:sp>
      <p:sp>
        <p:nvSpPr>
          <p:cNvPr id="111" name="Google Shape;111;p2"/>
          <p:cNvSpPr txBox="1"/>
          <p:nvPr/>
        </p:nvSpPr>
        <p:spPr>
          <a:xfrm>
            <a:off x="4837788" y="3480666"/>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ins Restaurant</a:t>
            </a:r>
            <a:endParaRPr/>
          </a:p>
        </p:txBody>
      </p:sp>
      <p:sp>
        <p:nvSpPr>
          <p:cNvPr id="112" name="Google Shape;112;p2"/>
          <p:cNvSpPr txBox="1"/>
          <p:nvPr/>
        </p:nvSpPr>
        <p:spPr>
          <a:xfrm>
            <a:off x="9685603" y="1396139"/>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ein Kunde</a:t>
            </a:r>
            <a:endParaRPr/>
          </a:p>
        </p:txBody>
      </p:sp>
      <p:sp>
        <p:nvSpPr>
          <p:cNvPr id="113" name="Google Shape;113;p2"/>
          <p:cNvSpPr txBox="1"/>
          <p:nvPr/>
        </p:nvSpPr>
        <p:spPr>
          <a:xfrm>
            <a:off x="1708903" y="3839697"/>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einige</a:t>
            </a:r>
            <a:endParaRPr sz="2000" b="0" i="0" u="none" strike="noStrike" cap="none">
              <a:solidFill>
                <a:srgbClr val="3D3C3C"/>
              </a:solidFill>
              <a:latin typeface="Century Gothic"/>
              <a:ea typeface="Century Gothic"/>
              <a:cs typeface="Century Gothic"/>
              <a:sym typeface="Century Gothic"/>
            </a:endParaRPr>
          </a:p>
        </p:txBody>
      </p:sp>
      <p:sp>
        <p:nvSpPr>
          <p:cNvPr id="114" name="Google Shape;114;p2"/>
          <p:cNvSpPr txBox="1"/>
          <p:nvPr/>
        </p:nvSpPr>
        <p:spPr>
          <a:xfrm>
            <a:off x="9685603" y="1730234"/>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mein Chef</a:t>
            </a:r>
            <a:endParaRPr/>
          </a:p>
        </p:txBody>
      </p:sp>
      <p:sp>
        <p:nvSpPr>
          <p:cNvPr id="115" name="Google Shape;115;p2"/>
          <p:cNvSpPr txBox="1"/>
          <p:nvPr/>
        </p:nvSpPr>
        <p:spPr>
          <a:xfrm>
            <a:off x="1751456" y="4219975"/>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Million</a:t>
            </a:r>
            <a:endParaRPr/>
          </a:p>
        </p:txBody>
      </p:sp>
      <p:sp>
        <p:nvSpPr>
          <p:cNvPr id="116" name="Google Shape;116;p2"/>
          <p:cNvSpPr txBox="1"/>
          <p:nvPr/>
        </p:nvSpPr>
        <p:spPr>
          <a:xfrm>
            <a:off x="9744846" y="2078488"/>
            <a:ext cx="188137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ein Mensch</a:t>
            </a:r>
            <a:endParaRPr/>
          </a:p>
        </p:txBody>
      </p:sp>
      <p:sp>
        <p:nvSpPr>
          <p:cNvPr id="117" name="Google Shape;117;p2"/>
          <p:cNvSpPr/>
          <p:nvPr/>
        </p:nvSpPr>
        <p:spPr>
          <a:xfrm>
            <a:off x="10958945" y="153814"/>
            <a:ext cx="1132609"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Auftakt</a:t>
            </a:r>
            <a:endParaRPr sz="2000" b="1" i="0" u="none" strike="noStrike" cap="none">
              <a:solidFill>
                <a:schemeClr val="lt1"/>
              </a:solidFill>
              <a:latin typeface="Century Gothic"/>
              <a:ea typeface="Century Gothic"/>
              <a:cs typeface="Century Gothic"/>
              <a:sym typeface="Century Gothic"/>
            </a:endParaRPr>
          </a:p>
        </p:txBody>
      </p:sp>
      <p:sp>
        <p:nvSpPr>
          <p:cNvPr id="118" name="Google Shape;118;p2"/>
          <p:cNvSpPr txBox="1"/>
          <p:nvPr/>
        </p:nvSpPr>
        <p:spPr>
          <a:xfrm>
            <a:off x="2971867" y="232651"/>
            <a:ext cx="78554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rgbClr val="3D3C3C"/>
                </a:solidFill>
                <a:latin typeface="Century Gothic"/>
                <a:ea typeface="Century Gothic"/>
                <a:cs typeface="Century Gothic"/>
                <a:sym typeface="Century Gothic"/>
              </a:rPr>
              <a:t>Schreib die Wörter in die richtige Kategorie.</a:t>
            </a:r>
            <a:endParaRPr sz="2400">
              <a:solidFill>
                <a:schemeClr val="dk1"/>
              </a:solidFill>
              <a:latin typeface="Century Gothic"/>
              <a:ea typeface="Century Gothic"/>
              <a:cs typeface="Century Gothic"/>
              <a:sym typeface="Century Gothic"/>
            </a:endParaRPr>
          </a:p>
        </p:txBody>
      </p:sp>
      <p:sp>
        <p:nvSpPr>
          <p:cNvPr id="119" name="Google Shape;119;p2"/>
          <p:cNvSpPr/>
          <p:nvPr/>
        </p:nvSpPr>
        <p:spPr>
          <a:xfrm>
            <a:off x="8296709" y="4029813"/>
            <a:ext cx="3864182" cy="2303914"/>
          </a:xfrm>
          <a:prstGeom prst="wedgeRoundRectCallout">
            <a:avLst>
              <a:gd name="adj1" fmla="val -68675"/>
              <a:gd name="adj2" fmla="val -26369"/>
              <a:gd name="adj3"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000" b="1" dirty="0">
                <a:solidFill>
                  <a:schemeClr val="lt1"/>
                </a:solidFill>
                <a:latin typeface="Century Gothic"/>
                <a:ea typeface="Century Gothic"/>
                <a:cs typeface="Century Gothic"/>
                <a:sym typeface="Century Gothic"/>
              </a:rPr>
              <a:t>Remember! </a:t>
            </a:r>
            <a:r>
              <a:rPr lang="en-GB" sz="2000" dirty="0">
                <a:solidFill>
                  <a:schemeClr val="lt1"/>
                </a:solidFill>
                <a:latin typeface="Century Gothic"/>
                <a:ea typeface="Century Gothic"/>
                <a:cs typeface="Century Gothic"/>
                <a:sym typeface="Century Gothic"/>
              </a:rPr>
              <a:t>In German there are three words for ‘where’: </a:t>
            </a:r>
            <a:r>
              <a:rPr lang="en-GB" sz="2000" b="1" dirty="0">
                <a:solidFill>
                  <a:schemeClr val="lt1"/>
                </a:solidFill>
                <a:latin typeface="Century Gothic"/>
                <a:ea typeface="Century Gothic"/>
                <a:cs typeface="Century Gothic"/>
                <a:sym typeface="Century Gothic"/>
              </a:rPr>
              <a:t>Wo</a:t>
            </a:r>
            <a:r>
              <a:rPr lang="en-GB" sz="2000" dirty="0">
                <a:solidFill>
                  <a:schemeClr val="lt1"/>
                </a:solidFill>
                <a:latin typeface="Century Gothic"/>
                <a:ea typeface="Century Gothic"/>
                <a:cs typeface="Century Gothic"/>
                <a:sym typeface="Century Gothic"/>
              </a:rPr>
              <a:t>? – where something/someone is; </a:t>
            </a:r>
            <a:r>
              <a:rPr lang="en-GB" sz="2000" b="1" dirty="0" err="1">
                <a:solidFill>
                  <a:schemeClr val="lt1"/>
                </a:solidFill>
                <a:latin typeface="Century Gothic"/>
                <a:ea typeface="Century Gothic"/>
                <a:cs typeface="Century Gothic"/>
                <a:sym typeface="Century Gothic"/>
              </a:rPr>
              <a:t>Wohin</a:t>
            </a:r>
            <a:r>
              <a:rPr lang="en-GB" sz="2000" dirty="0">
                <a:solidFill>
                  <a:schemeClr val="lt1"/>
                </a:solidFill>
                <a:latin typeface="Century Gothic"/>
                <a:ea typeface="Century Gothic"/>
                <a:cs typeface="Century Gothic"/>
                <a:sym typeface="Century Gothic"/>
              </a:rPr>
              <a:t>? – where someone is </a:t>
            </a:r>
            <a:r>
              <a:rPr lang="en-GB" sz="2000" i="1" dirty="0">
                <a:solidFill>
                  <a:schemeClr val="lt1"/>
                </a:solidFill>
                <a:latin typeface="Century Gothic"/>
                <a:ea typeface="Century Gothic"/>
                <a:cs typeface="Century Gothic"/>
                <a:sym typeface="Century Gothic"/>
              </a:rPr>
              <a:t>going to</a:t>
            </a:r>
            <a:r>
              <a:rPr lang="en-GB" sz="2000" dirty="0">
                <a:solidFill>
                  <a:schemeClr val="lt1"/>
                </a:solidFill>
                <a:latin typeface="Century Gothic"/>
                <a:ea typeface="Century Gothic"/>
                <a:cs typeface="Century Gothic"/>
                <a:sym typeface="Century Gothic"/>
              </a:rPr>
              <a:t>; </a:t>
            </a:r>
            <a:r>
              <a:rPr lang="en-GB" sz="2000" b="1" dirty="0" err="1">
                <a:solidFill>
                  <a:schemeClr val="lt1"/>
                </a:solidFill>
                <a:latin typeface="Century Gothic"/>
                <a:ea typeface="Century Gothic"/>
                <a:cs typeface="Century Gothic"/>
                <a:sym typeface="Century Gothic"/>
              </a:rPr>
              <a:t>Woher</a:t>
            </a:r>
            <a:r>
              <a:rPr lang="en-GB" sz="2000" dirty="0">
                <a:solidFill>
                  <a:schemeClr val="lt1"/>
                </a:solidFill>
                <a:latin typeface="Century Gothic"/>
                <a:ea typeface="Century Gothic"/>
                <a:cs typeface="Century Gothic"/>
                <a:sym typeface="Century Gothic"/>
              </a:rPr>
              <a:t>? – where something is </a:t>
            </a:r>
            <a:r>
              <a:rPr lang="en-GB" sz="2000" i="1" dirty="0">
                <a:solidFill>
                  <a:schemeClr val="lt1"/>
                </a:solidFill>
                <a:latin typeface="Century Gothic"/>
                <a:ea typeface="Century Gothic"/>
                <a:cs typeface="Century Gothic"/>
                <a:sym typeface="Century Gothic"/>
              </a:rPr>
              <a:t>(coming) from</a:t>
            </a:r>
            <a:r>
              <a:rPr lang="en-GB" sz="2000" dirty="0">
                <a:solidFill>
                  <a:schemeClr val="lt1"/>
                </a:solidFill>
                <a:latin typeface="Century Gothic"/>
                <a:ea typeface="Century Gothic"/>
                <a:cs typeface="Century Gothic"/>
                <a:sym typeface="Century Gothic"/>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9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1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9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9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9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95"/>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9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1"/>
                                          </p:stCondLst>
                                        </p:cTn>
                                        <p:tgtEl>
                                          <p:spTgt spid="8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8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1"/>
                                          </p:stCondLst>
                                        </p:cTn>
                                        <p:tgtEl>
                                          <p:spTgt spid="93"/>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1"/>
                                          </p:stCondLst>
                                        </p:cTn>
                                        <p:tgtEl>
                                          <p:spTgt spid="10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1"/>
                                          </p:stCondLst>
                                        </p:cTn>
                                        <p:tgtEl>
                                          <p:spTgt spid="86"/>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1"/>
                                          </p:stCondLst>
                                        </p:cTn>
                                        <p:tgtEl>
                                          <p:spTgt spid="91"/>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1"/>
                                          </p:stCondLst>
                                        </p:cTn>
                                        <p:tgtEl>
                                          <p:spTgt spid="92"/>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1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1"/>
                                          </p:stCondLst>
                                        </p:cTn>
                                        <p:tgtEl>
                                          <p:spTgt spid="9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1"/>
                                          </p:stCondLst>
                                        </p:cTn>
                                        <p:tgtEl>
                                          <p:spTgt spid="87"/>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0" y="213557"/>
            <a:ext cx="4750904"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Font typeface="Century Gothic"/>
              <a:buNone/>
            </a:pPr>
            <a:r>
              <a:rPr lang="en-GB" sz="2800"/>
              <a:t>Synonyme|Antonyme</a:t>
            </a:r>
            <a:endParaRPr sz="2800"/>
          </a:p>
        </p:txBody>
      </p:sp>
      <p:sp>
        <p:nvSpPr>
          <p:cNvPr id="126" name="Google Shape;126;p3"/>
          <p:cNvSpPr txBox="1"/>
          <p:nvPr/>
        </p:nvSpPr>
        <p:spPr>
          <a:xfrm>
            <a:off x="4531836" y="213557"/>
            <a:ext cx="78554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rgbClr val="3D3C3C"/>
                </a:solidFill>
                <a:latin typeface="Century Gothic"/>
                <a:ea typeface="Century Gothic"/>
                <a:cs typeface="Century Gothic"/>
                <a:sym typeface="Century Gothic"/>
              </a:rPr>
              <a:t>Finde 3 Synonympaare, 4 Antonympaare.</a:t>
            </a:r>
            <a:endParaRPr sz="2400">
              <a:solidFill>
                <a:schemeClr val="dk1"/>
              </a:solidFill>
              <a:latin typeface="Century Gothic"/>
              <a:ea typeface="Century Gothic"/>
              <a:cs typeface="Century Gothic"/>
              <a:sym typeface="Century Gothic"/>
            </a:endParaRPr>
          </a:p>
        </p:txBody>
      </p:sp>
      <p:sp>
        <p:nvSpPr>
          <p:cNvPr id="127" name="Google Shape;127;p3"/>
          <p:cNvSpPr/>
          <p:nvPr/>
        </p:nvSpPr>
        <p:spPr>
          <a:xfrm>
            <a:off x="10958945" y="153814"/>
            <a:ext cx="1132609"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Auftakt</a:t>
            </a:r>
            <a:endParaRPr sz="2000" b="1" i="0" u="none" strike="noStrike" cap="none">
              <a:solidFill>
                <a:schemeClr val="lt1"/>
              </a:solidFill>
              <a:latin typeface="Century Gothic"/>
              <a:ea typeface="Century Gothic"/>
              <a:cs typeface="Century Gothic"/>
              <a:sym typeface="Century Gothic"/>
            </a:endParaRPr>
          </a:p>
        </p:txBody>
      </p:sp>
      <p:sp>
        <p:nvSpPr>
          <p:cNvPr id="128" name="Google Shape;128;p3"/>
          <p:cNvSpPr txBox="1"/>
          <p:nvPr/>
        </p:nvSpPr>
        <p:spPr>
          <a:xfrm>
            <a:off x="679254" y="989721"/>
            <a:ext cx="901322"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habe</a:t>
            </a:r>
            <a:endParaRPr sz="2400" i="0" u="none" strike="noStrike" cap="none">
              <a:solidFill>
                <a:srgbClr val="525050"/>
              </a:solidFill>
              <a:latin typeface="Century Gothic"/>
              <a:ea typeface="Century Gothic"/>
              <a:cs typeface="Century Gothic"/>
              <a:sym typeface="Century Gothic"/>
            </a:endParaRPr>
          </a:p>
        </p:txBody>
      </p:sp>
      <p:sp>
        <p:nvSpPr>
          <p:cNvPr id="129" name="Google Shape;129;p3"/>
          <p:cNvSpPr txBox="1"/>
          <p:nvPr/>
        </p:nvSpPr>
        <p:spPr>
          <a:xfrm>
            <a:off x="1868780"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wissen</a:t>
            </a:r>
            <a:endParaRPr sz="2400" i="0" u="none" strike="noStrike" cap="none">
              <a:solidFill>
                <a:srgbClr val="525050"/>
              </a:solidFill>
              <a:latin typeface="Century Gothic"/>
              <a:ea typeface="Century Gothic"/>
              <a:cs typeface="Century Gothic"/>
              <a:sym typeface="Century Gothic"/>
            </a:endParaRPr>
          </a:p>
        </p:txBody>
      </p:sp>
      <p:sp>
        <p:nvSpPr>
          <p:cNvPr id="130" name="Google Shape;130;p3"/>
          <p:cNvSpPr txBox="1"/>
          <p:nvPr/>
        </p:nvSpPr>
        <p:spPr>
          <a:xfrm>
            <a:off x="3308305"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bleiben</a:t>
            </a:r>
            <a:endParaRPr sz="2400" i="0" u="none" strike="noStrike" cap="none">
              <a:solidFill>
                <a:srgbClr val="525050"/>
              </a:solidFill>
              <a:latin typeface="Century Gothic"/>
              <a:ea typeface="Century Gothic"/>
              <a:cs typeface="Century Gothic"/>
              <a:sym typeface="Century Gothic"/>
            </a:endParaRPr>
          </a:p>
        </p:txBody>
      </p:sp>
      <p:sp>
        <p:nvSpPr>
          <p:cNvPr id="131" name="Google Shape;131;p3"/>
          <p:cNvSpPr txBox="1"/>
          <p:nvPr/>
        </p:nvSpPr>
        <p:spPr>
          <a:xfrm>
            <a:off x="4747830"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reden</a:t>
            </a:r>
            <a:endParaRPr sz="2400" i="0" u="none" strike="noStrike" cap="none">
              <a:solidFill>
                <a:srgbClr val="525050"/>
              </a:solidFill>
              <a:latin typeface="Century Gothic"/>
              <a:ea typeface="Century Gothic"/>
              <a:cs typeface="Century Gothic"/>
              <a:sym typeface="Century Gothic"/>
            </a:endParaRPr>
          </a:p>
        </p:txBody>
      </p:sp>
      <p:sp>
        <p:nvSpPr>
          <p:cNvPr id="132" name="Google Shape;132;p3"/>
          <p:cNvSpPr txBox="1"/>
          <p:nvPr/>
        </p:nvSpPr>
        <p:spPr>
          <a:xfrm>
            <a:off x="6187355"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stehe</a:t>
            </a:r>
            <a:endParaRPr sz="2400" i="0" u="none" strike="noStrike" cap="none">
              <a:solidFill>
                <a:srgbClr val="525050"/>
              </a:solidFill>
              <a:latin typeface="Century Gothic"/>
              <a:ea typeface="Century Gothic"/>
              <a:cs typeface="Century Gothic"/>
              <a:sym typeface="Century Gothic"/>
            </a:endParaRPr>
          </a:p>
        </p:txBody>
      </p:sp>
      <p:sp>
        <p:nvSpPr>
          <p:cNvPr id="133" name="Google Shape;133;p3"/>
          <p:cNvSpPr txBox="1"/>
          <p:nvPr/>
        </p:nvSpPr>
        <p:spPr>
          <a:xfrm>
            <a:off x="7626880"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spielt</a:t>
            </a:r>
            <a:endParaRPr sz="2400" i="0" u="none" strike="noStrike" cap="none">
              <a:solidFill>
                <a:srgbClr val="525050"/>
              </a:solidFill>
              <a:latin typeface="Century Gothic"/>
              <a:ea typeface="Century Gothic"/>
              <a:cs typeface="Century Gothic"/>
              <a:sym typeface="Century Gothic"/>
            </a:endParaRPr>
          </a:p>
        </p:txBody>
      </p:sp>
      <p:sp>
        <p:nvSpPr>
          <p:cNvPr id="134" name="Google Shape;134;p3"/>
          <p:cNvSpPr txBox="1"/>
          <p:nvPr/>
        </p:nvSpPr>
        <p:spPr>
          <a:xfrm>
            <a:off x="9066405"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besitze</a:t>
            </a:r>
            <a:endParaRPr sz="2400" i="0" u="none" strike="noStrike" cap="none">
              <a:solidFill>
                <a:srgbClr val="525050"/>
              </a:solidFill>
              <a:latin typeface="Century Gothic"/>
              <a:ea typeface="Century Gothic"/>
              <a:cs typeface="Century Gothic"/>
              <a:sym typeface="Century Gothic"/>
            </a:endParaRPr>
          </a:p>
        </p:txBody>
      </p:sp>
      <p:sp>
        <p:nvSpPr>
          <p:cNvPr id="135" name="Google Shape;135;p3"/>
          <p:cNvSpPr txBox="1"/>
          <p:nvPr/>
        </p:nvSpPr>
        <p:spPr>
          <a:xfrm>
            <a:off x="10505932" y="989721"/>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laufe</a:t>
            </a:r>
            <a:endParaRPr sz="2400" i="0" u="none" strike="noStrike" cap="none">
              <a:solidFill>
                <a:srgbClr val="525050"/>
              </a:solidFill>
              <a:latin typeface="Century Gothic"/>
              <a:ea typeface="Century Gothic"/>
              <a:cs typeface="Century Gothic"/>
              <a:sym typeface="Century Gothic"/>
            </a:endParaRPr>
          </a:p>
        </p:txBody>
      </p:sp>
      <p:sp>
        <p:nvSpPr>
          <p:cNvPr id="136" name="Google Shape;136;p3"/>
          <p:cNvSpPr txBox="1"/>
          <p:nvPr/>
        </p:nvSpPr>
        <p:spPr>
          <a:xfrm>
            <a:off x="624721" y="1382905"/>
            <a:ext cx="1151321"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verliert</a:t>
            </a:r>
            <a:endParaRPr sz="2400" i="0" u="none" strike="noStrike" cap="none">
              <a:solidFill>
                <a:srgbClr val="525050"/>
              </a:solidFill>
              <a:latin typeface="Century Gothic"/>
              <a:ea typeface="Century Gothic"/>
              <a:cs typeface="Century Gothic"/>
              <a:sym typeface="Century Gothic"/>
            </a:endParaRPr>
          </a:p>
        </p:txBody>
      </p:sp>
      <p:sp>
        <p:nvSpPr>
          <p:cNvPr id="137" name="Google Shape;137;p3"/>
          <p:cNvSpPr txBox="1"/>
          <p:nvPr/>
        </p:nvSpPr>
        <p:spPr>
          <a:xfrm>
            <a:off x="1775527" y="1382905"/>
            <a:ext cx="140307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arbeitet</a:t>
            </a:r>
            <a:endParaRPr sz="2400" i="0" u="none" strike="noStrike" cap="none">
              <a:solidFill>
                <a:srgbClr val="525050"/>
              </a:solidFill>
              <a:latin typeface="Century Gothic"/>
              <a:ea typeface="Century Gothic"/>
              <a:cs typeface="Century Gothic"/>
              <a:sym typeface="Century Gothic"/>
            </a:endParaRPr>
          </a:p>
        </p:txBody>
      </p:sp>
      <p:sp>
        <p:nvSpPr>
          <p:cNvPr id="138" name="Google Shape;138;p3"/>
          <p:cNvSpPr txBox="1"/>
          <p:nvPr/>
        </p:nvSpPr>
        <p:spPr>
          <a:xfrm>
            <a:off x="3124065" y="1391232"/>
            <a:ext cx="140307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lernen</a:t>
            </a:r>
            <a:endParaRPr sz="2400" i="0" u="none" strike="noStrike" cap="none">
              <a:solidFill>
                <a:srgbClr val="525050"/>
              </a:solidFill>
              <a:latin typeface="Century Gothic"/>
              <a:ea typeface="Century Gothic"/>
              <a:cs typeface="Century Gothic"/>
              <a:sym typeface="Century Gothic"/>
            </a:endParaRPr>
          </a:p>
        </p:txBody>
      </p:sp>
      <p:sp>
        <p:nvSpPr>
          <p:cNvPr id="139" name="Google Shape;139;p3"/>
          <p:cNvSpPr txBox="1"/>
          <p:nvPr/>
        </p:nvSpPr>
        <p:spPr>
          <a:xfrm>
            <a:off x="4580655" y="1382905"/>
            <a:ext cx="140307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sprechen</a:t>
            </a:r>
            <a:endParaRPr sz="2400" i="0" u="none" strike="noStrike" cap="none">
              <a:solidFill>
                <a:srgbClr val="525050"/>
              </a:solidFill>
              <a:latin typeface="Century Gothic"/>
              <a:ea typeface="Century Gothic"/>
              <a:cs typeface="Century Gothic"/>
              <a:sym typeface="Century Gothic"/>
            </a:endParaRPr>
          </a:p>
        </p:txBody>
      </p:sp>
      <p:sp>
        <p:nvSpPr>
          <p:cNvPr id="140" name="Google Shape;140;p3"/>
          <p:cNvSpPr txBox="1"/>
          <p:nvPr/>
        </p:nvSpPr>
        <p:spPr>
          <a:xfrm>
            <a:off x="5983219" y="1382905"/>
            <a:ext cx="1403079"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lernen</a:t>
            </a:r>
            <a:endParaRPr sz="2400" i="0" u="none" strike="noStrike" cap="none">
              <a:solidFill>
                <a:srgbClr val="525050"/>
              </a:solidFill>
              <a:latin typeface="Century Gothic"/>
              <a:ea typeface="Century Gothic"/>
              <a:cs typeface="Century Gothic"/>
              <a:sym typeface="Century Gothic"/>
            </a:endParaRPr>
          </a:p>
        </p:txBody>
      </p:sp>
      <p:sp>
        <p:nvSpPr>
          <p:cNvPr id="141" name="Google Shape;141;p3"/>
          <p:cNvSpPr txBox="1"/>
          <p:nvPr/>
        </p:nvSpPr>
        <p:spPr>
          <a:xfrm>
            <a:off x="7385783" y="1382905"/>
            <a:ext cx="1538172"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vergessen</a:t>
            </a:r>
            <a:endParaRPr sz="2400" i="0" u="none" strike="noStrike" cap="none">
              <a:solidFill>
                <a:srgbClr val="525050"/>
              </a:solidFill>
              <a:latin typeface="Century Gothic"/>
              <a:ea typeface="Century Gothic"/>
              <a:cs typeface="Century Gothic"/>
              <a:sym typeface="Century Gothic"/>
            </a:endParaRPr>
          </a:p>
        </p:txBody>
      </p:sp>
      <p:sp>
        <p:nvSpPr>
          <p:cNvPr id="142" name="Google Shape;142;p3"/>
          <p:cNvSpPr txBox="1"/>
          <p:nvPr/>
        </p:nvSpPr>
        <p:spPr>
          <a:xfrm>
            <a:off x="8923440" y="1382905"/>
            <a:ext cx="1538172"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gehen</a:t>
            </a:r>
            <a:endParaRPr sz="2400" i="0" u="none" strike="noStrike" cap="none">
              <a:solidFill>
                <a:srgbClr val="525050"/>
              </a:solidFill>
              <a:latin typeface="Century Gothic"/>
              <a:ea typeface="Century Gothic"/>
              <a:cs typeface="Century Gothic"/>
              <a:sym typeface="Century Gothic"/>
            </a:endParaRPr>
          </a:p>
        </p:txBody>
      </p:sp>
      <p:sp>
        <p:nvSpPr>
          <p:cNvPr id="143" name="Google Shape;143;p3"/>
          <p:cNvSpPr txBox="1"/>
          <p:nvPr/>
        </p:nvSpPr>
        <p:spPr>
          <a:xfrm>
            <a:off x="10461095" y="1382905"/>
            <a:ext cx="1538172"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400"/>
              <a:buFont typeface="Century Gothic"/>
              <a:buNone/>
            </a:pPr>
            <a:r>
              <a:rPr lang="en-GB" sz="2400">
                <a:solidFill>
                  <a:srgbClr val="525050"/>
                </a:solidFill>
                <a:latin typeface="Century Gothic"/>
                <a:ea typeface="Century Gothic"/>
                <a:cs typeface="Century Gothic"/>
                <a:sym typeface="Century Gothic"/>
              </a:rPr>
              <a:t>besitzt</a:t>
            </a:r>
            <a:endParaRPr sz="2400" i="0" u="none" strike="noStrike" cap="none">
              <a:solidFill>
                <a:srgbClr val="525050"/>
              </a:solidFill>
              <a:latin typeface="Century Gothic"/>
              <a:ea typeface="Century Gothic"/>
              <a:cs typeface="Century Gothic"/>
              <a:sym typeface="Century Gothic"/>
            </a:endParaRPr>
          </a:p>
        </p:txBody>
      </p:sp>
      <p:sp>
        <p:nvSpPr>
          <p:cNvPr id="144" name="Google Shape;144;p3"/>
          <p:cNvSpPr/>
          <p:nvPr/>
        </p:nvSpPr>
        <p:spPr>
          <a:xfrm>
            <a:off x="3675579" y="1850900"/>
            <a:ext cx="5247861" cy="502385"/>
          </a:xfrm>
          <a:prstGeom prst="wedgeRoundRectCallout">
            <a:avLst>
              <a:gd name="adj1" fmla="val -56015"/>
              <a:gd name="adj2" fmla="val 17740"/>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dirty="0">
                <a:solidFill>
                  <a:schemeClr val="lt1"/>
                </a:solidFill>
                <a:latin typeface="Century Gothic"/>
                <a:ea typeface="Century Gothic"/>
                <a:cs typeface="Century Gothic"/>
                <a:sym typeface="Century Gothic"/>
              </a:rPr>
              <a:t>Achtung! Zwei </a:t>
            </a:r>
            <a:r>
              <a:rPr lang="en-GB" sz="2000" dirty="0" err="1">
                <a:solidFill>
                  <a:schemeClr val="lt1"/>
                </a:solidFill>
                <a:latin typeface="Century Gothic"/>
                <a:ea typeface="Century Gothic"/>
                <a:cs typeface="Century Gothic"/>
                <a:sym typeface="Century Gothic"/>
              </a:rPr>
              <a:t>Verben</a:t>
            </a:r>
            <a:r>
              <a:rPr lang="en-GB" sz="2000" dirty="0">
                <a:solidFill>
                  <a:schemeClr val="lt1"/>
                </a:solidFill>
                <a:latin typeface="Century Gothic"/>
                <a:ea typeface="Century Gothic"/>
                <a:cs typeface="Century Gothic"/>
                <a:sym typeface="Century Gothic"/>
              </a:rPr>
              <a:t> </a:t>
            </a:r>
            <a:r>
              <a:rPr lang="en-GB" sz="2000" dirty="0" err="1">
                <a:solidFill>
                  <a:schemeClr val="lt1"/>
                </a:solidFill>
                <a:latin typeface="Century Gothic"/>
                <a:ea typeface="Century Gothic"/>
                <a:cs typeface="Century Gothic"/>
                <a:sym typeface="Century Gothic"/>
              </a:rPr>
              <a:t>sind</a:t>
            </a:r>
            <a:r>
              <a:rPr lang="en-GB" sz="2000" dirty="0">
                <a:solidFill>
                  <a:schemeClr val="lt1"/>
                </a:solidFill>
                <a:latin typeface="Century Gothic"/>
                <a:ea typeface="Century Gothic"/>
                <a:cs typeface="Century Gothic"/>
                <a:sym typeface="Century Gothic"/>
              </a:rPr>
              <a:t> </a:t>
            </a:r>
            <a:r>
              <a:rPr lang="en-GB" sz="2000" dirty="0" err="1">
                <a:solidFill>
                  <a:schemeClr val="lt1"/>
                </a:solidFill>
                <a:latin typeface="Century Gothic"/>
                <a:ea typeface="Century Gothic"/>
                <a:cs typeface="Century Gothic"/>
                <a:sym typeface="Century Gothic"/>
              </a:rPr>
              <a:t>unnötig</a:t>
            </a:r>
            <a:r>
              <a:rPr lang="en-GB" sz="2000" dirty="0">
                <a:solidFill>
                  <a:schemeClr val="lt1"/>
                </a:solidFill>
                <a:latin typeface="Century Gothic"/>
                <a:ea typeface="Century Gothic"/>
                <a:cs typeface="Century Gothic"/>
                <a:sym typeface="Century Gothic"/>
              </a:rPr>
              <a:t>.</a:t>
            </a:r>
            <a:endParaRPr sz="2000" dirty="0">
              <a:solidFill>
                <a:schemeClr val="lt1"/>
              </a:solidFill>
              <a:latin typeface="Century Gothic"/>
              <a:ea typeface="Century Gothic"/>
              <a:cs typeface="Century Gothic"/>
              <a:sym typeface="Century Gothic"/>
            </a:endParaRPr>
          </a:p>
        </p:txBody>
      </p:sp>
      <p:sp>
        <p:nvSpPr>
          <p:cNvPr id="145" name="Google Shape;145;p3"/>
          <p:cNvSpPr/>
          <p:nvPr/>
        </p:nvSpPr>
        <p:spPr>
          <a:xfrm>
            <a:off x="617849" y="2953370"/>
            <a:ext cx="2887744" cy="2827637"/>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5"/>
              </a:buClr>
              <a:buSzPts val="2400"/>
              <a:buFont typeface="Century Gothic"/>
              <a:buNone/>
            </a:pPr>
            <a:r>
              <a:rPr lang="en-GB" sz="2400" b="1">
                <a:solidFill>
                  <a:schemeClr val="accent5"/>
                </a:solidFill>
                <a:latin typeface="Century Gothic"/>
                <a:ea typeface="Century Gothic"/>
                <a:cs typeface="Century Gothic"/>
                <a:sym typeface="Century Gothic"/>
              </a:rPr>
              <a:t>3 Synonympaare</a:t>
            </a:r>
            <a:endParaRPr sz="2400" b="1">
              <a:solidFill>
                <a:schemeClr val="accent5"/>
              </a:solidFill>
              <a:latin typeface="Century Gothic"/>
              <a:ea typeface="Century Gothic"/>
              <a:cs typeface="Century Gothic"/>
              <a:sym typeface="Century Gothic"/>
            </a:endParaRPr>
          </a:p>
        </p:txBody>
      </p:sp>
      <p:sp>
        <p:nvSpPr>
          <p:cNvPr id="146" name="Google Shape;146;p3"/>
          <p:cNvSpPr txBox="1"/>
          <p:nvPr/>
        </p:nvSpPr>
        <p:spPr>
          <a:xfrm>
            <a:off x="496485" y="3992073"/>
            <a:ext cx="1217765"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habe</a:t>
            </a:r>
            <a:endParaRPr sz="2000" i="0" u="none" strike="noStrike" cap="none">
              <a:solidFill>
                <a:srgbClr val="525050"/>
              </a:solidFill>
              <a:latin typeface="Century Gothic"/>
              <a:ea typeface="Century Gothic"/>
              <a:cs typeface="Century Gothic"/>
              <a:sym typeface="Century Gothic"/>
            </a:endParaRPr>
          </a:p>
        </p:txBody>
      </p:sp>
      <p:sp>
        <p:nvSpPr>
          <p:cNvPr id="147" name="Google Shape;147;p3"/>
          <p:cNvSpPr txBox="1"/>
          <p:nvPr/>
        </p:nvSpPr>
        <p:spPr>
          <a:xfrm>
            <a:off x="1763593" y="4009626"/>
            <a:ext cx="344743"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a:t>
            </a:r>
            <a:endParaRPr/>
          </a:p>
        </p:txBody>
      </p:sp>
      <p:sp>
        <p:nvSpPr>
          <p:cNvPr id="148" name="Google Shape;148;p3"/>
          <p:cNvSpPr txBox="1"/>
          <p:nvPr/>
        </p:nvSpPr>
        <p:spPr>
          <a:xfrm>
            <a:off x="2072665" y="3992073"/>
            <a:ext cx="132172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besitze</a:t>
            </a:r>
            <a:endParaRPr sz="2000" i="0" u="none" strike="noStrike" cap="none">
              <a:solidFill>
                <a:srgbClr val="525050"/>
              </a:solidFill>
              <a:latin typeface="Century Gothic"/>
              <a:ea typeface="Century Gothic"/>
              <a:cs typeface="Century Gothic"/>
              <a:sym typeface="Century Gothic"/>
            </a:endParaRPr>
          </a:p>
        </p:txBody>
      </p:sp>
      <p:sp>
        <p:nvSpPr>
          <p:cNvPr id="149" name="Google Shape;149;p3"/>
          <p:cNvSpPr txBox="1"/>
          <p:nvPr/>
        </p:nvSpPr>
        <p:spPr>
          <a:xfrm>
            <a:off x="496485" y="4350958"/>
            <a:ext cx="1217765"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reden</a:t>
            </a:r>
            <a:endParaRPr sz="2000" i="0" u="none" strike="noStrike" cap="none">
              <a:solidFill>
                <a:srgbClr val="525050"/>
              </a:solidFill>
              <a:latin typeface="Century Gothic"/>
              <a:ea typeface="Century Gothic"/>
              <a:cs typeface="Century Gothic"/>
              <a:sym typeface="Century Gothic"/>
            </a:endParaRPr>
          </a:p>
        </p:txBody>
      </p:sp>
      <p:sp>
        <p:nvSpPr>
          <p:cNvPr id="150" name="Google Shape;150;p3"/>
          <p:cNvSpPr txBox="1"/>
          <p:nvPr/>
        </p:nvSpPr>
        <p:spPr>
          <a:xfrm>
            <a:off x="1763593" y="4360029"/>
            <a:ext cx="344743"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a:t>
            </a:r>
            <a:endParaRPr/>
          </a:p>
        </p:txBody>
      </p:sp>
      <p:sp>
        <p:nvSpPr>
          <p:cNvPr id="151" name="Google Shape;151;p3"/>
          <p:cNvSpPr txBox="1"/>
          <p:nvPr/>
        </p:nvSpPr>
        <p:spPr>
          <a:xfrm>
            <a:off x="2072666" y="4350958"/>
            <a:ext cx="132172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sprechen</a:t>
            </a:r>
            <a:endParaRPr sz="2000" i="0" u="none" strike="noStrike" cap="none">
              <a:solidFill>
                <a:srgbClr val="525050"/>
              </a:solidFill>
              <a:latin typeface="Century Gothic"/>
              <a:ea typeface="Century Gothic"/>
              <a:cs typeface="Century Gothic"/>
              <a:sym typeface="Century Gothic"/>
            </a:endParaRPr>
          </a:p>
        </p:txBody>
      </p:sp>
      <p:sp>
        <p:nvSpPr>
          <p:cNvPr id="152" name="Google Shape;152;p3"/>
          <p:cNvSpPr txBox="1"/>
          <p:nvPr/>
        </p:nvSpPr>
        <p:spPr>
          <a:xfrm>
            <a:off x="562929" y="4714914"/>
            <a:ext cx="1151321"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lernen</a:t>
            </a:r>
            <a:endParaRPr sz="2000" i="0" u="none" strike="noStrike" cap="none">
              <a:solidFill>
                <a:srgbClr val="525050"/>
              </a:solidFill>
              <a:latin typeface="Century Gothic"/>
              <a:ea typeface="Century Gothic"/>
              <a:cs typeface="Century Gothic"/>
              <a:sym typeface="Century Gothic"/>
            </a:endParaRPr>
          </a:p>
        </p:txBody>
      </p:sp>
      <p:sp>
        <p:nvSpPr>
          <p:cNvPr id="153" name="Google Shape;153;p3"/>
          <p:cNvSpPr txBox="1"/>
          <p:nvPr/>
        </p:nvSpPr>
        <p:spPr>
          <a:xfrm>
            <a:off x="1763593" y="4718914"/>
            <a:ext cx="344743"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a:t>
            </a:r>
            <a:endParaRPr/>
          </a:p>
        </p:txBody>
      </p:sp>
      <p:sp>
        <p:nvSpPr>
          <p:cNvPr id="154" name="Google Shape;154;p3"/>
          <p:cNvSpPr txBox="1"/>
          <p:nvPr/>
        </p:nvSpPr>
        <p:spPr>
          <a:xfrm>
            <a:off x="2061897" y="4714914"/>
            <a:ext cx="1151322"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wissen</a:t>
            </a:r>
            <a:endParaRPr sz="2000" i="0" u="none" strike="noStrike" cap="none">
              <a:solidFill>
                <a:srgbClr val="525050"/>
              </a:solidFill>
              <a:latin typeface="Century Gothic"/>
              <a:ea typeface="Century Gothic"/>
              <a:cs typeface="Century Gothic"/>
              <a:sym typeface="Century Gothic"/>
            </a:endParaRPr>
          </a:p>
        </p:txBody>
      </p:sp>
      <p:sp>
        <p:nvSpPr>
          <p:cNvPr id="155" name="Google Shape;155;p3"/>
          <p:cNvSpPr/>
          <p:nvPr/>
        </p:nvSpPr>
        <p:spPr>
          <a:xfrm>
            <a:off x="8916338" y="2896424"/>
            <a:ext cx="2873242" cy="2827637"/>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5"/>
              </a:buClr>
              <a:buSzPts val="2400"/>
              <a:buFont typeface="Century Gothic"/>
              <a:buNone/>
            </a:pPr>
            <a:r>
              <a:rPr lang="en-GB" sz="2400" b="1">
                <a:solidFill>
                  <a:schemeClr val="accent5"/>
                </a:solidFill>
                <a:latin typeface="Century Gothic"/>
                <a:ea typeface="Century Gothic"/>
                <a:cs typeface="Century Gothic"/>
                <a:sym typeface="Century Gothic"/>
              </a:rPr>
              <a:t>2</a:t>
            </a:r>
            <a:endParaRPr/>
          </a:p>
          <a:p>
            <a:pPr marL="0" marR="0" lvl="0" indent="0" algn="ctr" rtl="0">
              <a:lnSpc>
                <a:spcPct val="100000"/>
              </a:lnSpc>
              <a:spcBef>
                <a:spcPts val="0"/>
              </a:spcBef>
              <a:spcAft>
                <a:spcPts val="0"/>
              </a:spcAft>
              <a:buClr>
                <a:schemeClr val="accent5"/>
              </a:buClr>
              <a:buSzPts val="2400"/>
              <a:buFont typeface="Century Gothic"/>
              <a:buNone/>
            </a:pPr>
            <a:r>
              <a:rPr lang="en-GB" sz="2400" b="1">
                <a:solidFill>
                  <a:schemeClr val="accent5"/>
                </a:solidFill>
                <a:latin typeface="Century Gothic"/>
                <a:ea typeface="Century Gothic"/>
                <a:cs typeface="Century Gothic"/>
                <a:sym typeface="Century Gothic"/>
              </a:rPr>
              <a:t>Unnötig</a:t>
            </a:r>
            <a:endParaRPr sz="2400" b="1">
              <a:solidFill>
                <a:schemeClr val="accent5"/>
              </a:solidFill>
              <a:latin typeface="Century Gothic"/>
              <a:ea typeface="Century Gothic"/>
              <a:cs typeface="Century Gothic"/>
              <a:sym typeface="Century Gothic"/>
            </a:endParaRPr>
          </a:p>
        </p:txBody>
      </p:sp>
      <p:sp>
        <p:nvSpPr>
          <p:cNvPr id="156" name="Google Shape;156;p3"/>
          <p:cNvSpPr txBox="1"/>
          <p:nvPr/>
        </p:nvSpPr>
        <p:spPr>
          <a:xfrm>
            <a:off x="9634963" y="3909690"/>
            <a:ext cx="1217765"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stehe</a:t>
            </a:r>
            <a:endParaRPr sz="2000" i="0" u="none" strike="noStrike" cap="none">
              <a:solidFill>
                <a:srgbClr val="525050"/>
              </a:solidFill>
              <a:latin typeface="Century Gothic"/>
              <a:ea typeface="Century Gothic"/>
              <a:cs typeface="Century Gothic"/>
              <a:sym typeface="Century Gothic"/>
            </a:endParaRPr>
          </a:p>
        </p:txBody>
      </p:sp>
      <p:sp>
        <p:nvSpPr>
          <p:cNvPr id="157" name="Google Shape;157;p3"/>
          <p:cNvSpPr txBox="1"/>
          <p:nvPr/>
        </p:nvSpPr>
        <p:spPr>
          <a:xfrm>
            <a:off x="9634963" y="4269608"/>
            <a:ext cx="1217765"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laufe</a:t>
            </a:r>
            <a:endParaRPr sz="2000" i="0" u="none" strike="noStrike" cap="none">
              <a:solidFill>
                <a:srgbClr val="525050"/>
              </a:solidFill>
              <a:latin typeface="Century Gothic"/>
              <a:ea typeface="Century Gothic"/>
              <a:cs typeface="Century Gothic"/>
              <a:sym typeface="Century Gothic"/>
            </a:endParaRPr>
          </a:p>
        </p:txBody>
      </p:sp>
      <p:sp>
        <p:nvSpPr>
          <p:cNvPr id="158" name="Google Shape;158;p3"/>
          <p:cNvSpPr/>
          <p:nvPr/>
        </p:nvSpPr>
        <p:spPr>
          <a:xfrm>
            <a:off x="4882850" y="2946210"/>
            <a:ext cx="2887744" cy="2827637"/>
          </a:xfrm>
          <a:prstGeom prst="roundRect">
            <a:avLst>
              <a:gd name="adj" fmla="val 16667"/>
            </a:avLst>
          </a:prstGeom>
          <a:solidFill>
            <a:srgbClr val="FFFAF3"/>
          </a:solidFill>
          <a:ln w="12700" cap="flat" cmpd="sng">
            <a:solidFill>
              <a:srgbClr val="42719B"/>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5"/>
              </a:buClr>
              <a:buSzPts val="2400"/>
              <a:buFont typeface="Century Gothic"/>
              <a:buNone/>
            </a:pPr>
            <a:r>
              <a:rPr lang="en-GB" sz="2400" b="1">
                <a:solidFill>
                  <a:schemeClr val="accent5"/>
                </a:solidFill>
                <a:latin typeface="Century Gothic"/>
                <a:ea typeface="Century Gothic"/>
                <a:cs typeface="Century Gothic"/>
                <a:sym typeface="Century Gothic"/>
              </a:rPr>
              <a:t>4 Antonympaare</a:t>
            </a:r>
            <a:endParaRPr sz="2400" b="1">
              <a:solidFill>
                <a:schemeClr val="accent5"/>
              </a:solidFill>
              <a:latin typeface="Century Gothic"/>
              <a:ea typeface="Century Gothic"/>
              <a:cs typeface="Century Gothic"/>
              <a:sym typeface="Century Gothic"/>
            </a:endParaRPr>
          </a:p>
        </p:txBody>
      </p:sp>
      <p:sp>
        <p:nvSpPr>
          <p:cNvPr id="159" name="Google Shape;159;p3"/>
          <p:cNvSpPr txBox="1"/>
          <p:nvPr/>
        </p:nvSpPr>
        <p:spPr>
          <a:xfrm>
            <a:off x="4876115" y="3909690"/>
            <a:ext cx="1217765"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a:solidFill>
                  <a:srgbClr val="525050"/>
                </a:solidFill>
                <a:latin typeface="Century Gothic"/>
                <a:ea typeface="Century Gothic"/>
                <a:cs typeface="Century Gothic"/>
                <a:sym typeface="Century Gothic"/>
              </a:rPr>
              <a:t>spielt</a:t>
            </a:r>
            <a:endParaRPr sz="2000" i="0" u="none" strike="noStrike" cap="none">
              <a:solidFill>
                <a:srgbClr val="525050"/>
              </a:solidFill>
              <a:latin typeface="Century Gothic"/>
              <a:ea typeface="Century Gothic"/>
              <a:cs typeface="Century Gothic"/>
              <a:sym typeface="Century Gothic"/>
            </a:endParaRPr>
          </a:p>
        </p:txBody>
      </p:sp>
      <p:sp>
        <p:nvSpPr>
          <p:cNvPr id="160" name="Google Shape;160;p3"/>
          <p:cNvSpPr txBox="1"/>
          <p:nvPr/>
        </p:nvSpPr>
        <p:spPr>
          <a:xfrm>
            <a:off x="6096608" y="3923243"/>
            <a:ext cx="344743" cy="3077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a:t>
            </a:r>
            <a:endParaRPr/>
          </a:p>
        </p:txBody>
      </p:sp>
      <p:sp>
        <p:nvSpPr>
          <p:cNvPr id="161" name="Google Shape;161;p3"/>
          <p:cNvSpPr txBox="1"/>
          <p:nvPr/>
        </p:nvSpPr>
        <p:spPr>
          <a:xfrm>
            <a:off x="6441526" y="3909690"/>
            <a:ext cx="132172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arbeitet</a:t>
            </a:r>
            <a:endParaRPr sz="2000" i="0" u="none" strike="noStrike" cap="none">
              <a:solidFill>
                <a:srgbClr val="525050"/>
              </a:solidFill>
              <a:latin typeface="Century Gothic"/>
              <a:ea typeface="Century Gothic"/>
              <a:cs typeface="Century Gothic"/>
              <a:sym typeface="Century Gothic"/>
            </a:endParaRPr>
          </a:p>
        </p:txBody>
      </p:sp>
      <p:sp>
        <p:nvSpPr>
          <p:cNvPr id="162" name="Google Shape;162;p3"/>
          <p:cNvSpPr txBox="1"/>
          <p:nvPr/>
        </p:nvSpPr>
        <p:spPr>
          <a:xfrm>
            <a:off x="4875940" y="4259353"/>
            <a:ext cx="1217765"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bleiben</a:t>
            </a:r>
            <a:endParaRPr sz="2000" i="0" u="none" strike="noStrike" cap="none">
              <a:solidFill>
                <a:srgbClr val="525050"/>
              </a:solidFill>
              <a:latin typeface="Century Gothic"/>
              <a:ea typeface="Century Gothic"/>
              <a:cs typeface="Century Gothic"/>
              <a:sym typeface="Century Gothic"/>
            </a:endParaRPr>
          </a:p>
        </p:txBody>
      </p:sp>
      <p:sp>
        <p:nvSpPr>
          <p:cNvPr id="163" name="Google Shape;163;p3"/>
          <p:cNvSpPr txBox="1"/>
          <p:nvPr/>
        </p:nvSpPr>
        <p:spPr>
          <a:xfrm>
            <a:off x="6096433" y="4272906"/>
            <a:ext cx="344743"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2000">
                <a:solidFill>
                  <a:srgbClr val="525050"/>
                </a:solidFill>
                <a:latin typeface="Century Gothic"/>
                <a:ea typeface="Century Gothic"/>
                <a:cs typeface="Century Gothic"/>
                <a:sym typeface="Century Gothic"/>
              </a:rPr>
              <a:t>≠</a:t>
            </a:r>
            <a:endParaRPr/>
          </a:p>
        </p:txBody>
      </p:sp>
      <p:sp>
        <p:nvSpPr>
          <p:cNvPr id="164" name="Google Shape;164;p3"/>
          <p:cNvSpPr txBox="1"/>
          <p:nvPr/>
        </p:nvSpPr>
        <p:spPr>
          <a:xfrm>
            <a:off x="6441351" y="4259353"/>
            <a:ext cx="132172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gehen</a:t>
            </a:r>
            <a:endParaRPr sz="2000" i="0" u="none" strike="noStrike" cap="none">
              <a:solidFill>
                <a:srgbClr val="525050"/>
              </a:solidFill>
              <a:latin typeface="Century Gothic"/>
              <a:ea typeface="Century Gothic"/>
              <a:cs typeface="Century Gothic"/>
              <a:sym typeface="Century Gothic"/>
            </a:endParaRPr>
          </a:p>
        </p:txBody>
      </p:sp>
      <p:sp>
        <p:nvSpPr>
          <p:cNvPr id="165" name="Google Shape;165;p3"/>
          <p:cNvSpPr txBox="1"/>
          <p:nvPr/>
        </p:nvSpPr>
        <p:spPr>
          <a:xfrm>
            <a:off x="4875507" y="4609016"/>
            <a:ext cx="1217765"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lernen</a:t>
            </a:r>
            <a:endParaRPr sz="2000" i="0" u="none" strike="noStrike" cap="none">
              <a:solidFill>
                <a:srgbClr val="525050"/>
              </a:solidFill>
              <a:latin typeface="Century Gothic"/>
              <a:ea typeface="Century Gothic"/>
              <a:cs typeface="Century Gothic"/>
              <a:sym typeface="Century Gothic"/>
            </a:endParaRPr>
          </a:p>
        </p:txBody>
      </p:sp>
      <p:sp>
        <p:nvSpPr>
          <p:cNvPr id="166" name="Google Shape;166;p3"/>
          <p:cNvSpPr txBox="1"/>
          <p:nvPr/>
        </p:nvSpPr>
        <p:spPr>
          <a:xfrm>
            <a:off x="6096000" y="4622569"/>
            <a:ext cx="344743"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2000">
                <a:solidFill>
                  <a:srgbClr val="525050"/>
                </a:solidFill>
                <a:latin typeface="Century Gothic"/>
                <a:ea typeface="Century Gothic"/>
                <a:cs typeface="Century Gothic"/>
                <a:sym typeface="Century Gothic"/>
              </a:rPr>
              <a:t>≠</a:t>
            </a:r>
            <a:endParaRPr/>
          </a:p>
        </p:txBody>
      </p:sp>
      <p:sp>
        <p:nvSpPr>
          <p:cNvPr id="167" name="Google Shape;167;p3"/>
          <p:cNvSpPr txBox="1"/>
          <p:nvPr/>
        </p:nvSpPr>
        <p:spPr>
          <a:xfrm>
            <a:off x="6440918" y="4609016"/>
            <a:ext cx="132172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vergessen</a:t>
            </a:r>
            <a:endParaRPr sz="2000" i="0" u="none" strike="noStrike" cap="none">
              <a:solidFill>
                <a:srgbClr val="525050"/>
              </a:solidFill>
              <a:latin typeface="Century Gothic"/>
              <a:ea typeface="Century Gothic"/>
              <a:cs typeface="Century Gothic"/>
              <a:sym typeface="Century Gothic"/>
            </a:endParaRPr>
          </a:p>
        </p:txBody>
      </p:sp>
      <p:sp>
        <p:nvSpPr>
          <p:cNvPr id="168" name="Google Shape;168;p3"/>
          <p:cNvSpPr txBox="1"/>
          <p:nvPr/>
        </p:nvSpPr>
        <p:spPr>
          <a:xfrm>
            <a:off x="4875507" y="4958679"/>
            <a:ext cx="1217765" cy="307777"/>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besitzt</a:t>
            </a:r>
            <a:endParaRPr sz="2000" i="0" u="none" strike="noStrike" cap="none">
              <a:solidFill>
                <a:srgbClr val="525050"/>
              </a:solidFill>
              <a:latin typeface="Century Gothic"/>
              <a:ea typeface="Century Gothic"/>
              <a:cs typeface="Century Gothic"/>
              <a:sym typeface="Century Gothic"/>
            </a:endParaRPr>
          </a:p>
        </p:txBody>
      </p:sp>
      <p:sp>
        <p:nvSpPr>
          <p:cNvPr id="169" name="Google Shape;169;p3"/>
          <p:cNvSpPr txBox="1"/>
          <p:nvPr/>
        </p:nvSpPr>
        <p:spPr>
          <a:xfrm>
            <a:off x="6096000" y="4972232"/>
            <a:ext cx="344743"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2000">
                <a:solidFill>
                  <a:srgbClr val="525050"/>
                </a:solidFill>
                <a:latin typeface="Century Gothic"/>
                <a:ea typeface="Century Gothic"/>
                <a:cs typeface="Century Gothic"/>
                <a:sym typeface="Century Gothic"/>
              </a:rPr>
              <a:t>≠</a:t>
            </a:r>
            <a:endParaRPr/>
          </a:p>
        </p:txBody>
      </p:sp>
      <p:sp>
        <p:nvSpPr>
          <p:cNvPr id="170" name="Google Shape;170;p3"/>
          <p:cNvSpPr txBox="1"/>
          <p:nvPr/>
        </p:nvSpPr>
        <p:spPr>
          <a:xfrm>
            <a:off x="6440918" y="4958679"/>
            <a:ext cx="132172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i="0" u="none" strike="noStrike" cap="none">
                <a:solidFill>
                  <a:srgbClr val="525050"/>
                </a:solidFill>
                <a:latin typeface="Century Gothic"/>
                <a:ea typeface="Century Gothic"/>
                <a:cs typeface="Century Gothic"/>
                <a:sym typeface="Century Gothic"/>
              </a:rPr>
              <a:t>verliert</a:t>
            </a:r>
            <a:endParaRPr sz="2000" i="0" u="none" strike="noStrike" cap="none">
              <a:solidFill>
                <a:srgbClr val="52505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2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3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13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13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1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13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13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1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1"/>
                                          </p:stCondLst>
                                        </p:cTn>
                                        <p:tgtEl>
                                          <p:spTgt spid="13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1"/>
                                          </p:stCondLst>
                                        </p:cTn>
                                        <p:tgtEl>
                                          <p:spTgt spid="14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1"/>
                                          </p:stCondLst>
                                        </p:cTn>
                                        <p:tgtEl>
                                          <p:spTgt spid="14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1"/>
                                          </p:stCondLst>
                                        </p:cTn>
                                        <p:tgtEl>
                                          <p:spTgt spid="141"/>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1"/>
                                          </p:stCondLst>
                                        </p:cTn>
                                        <p:tgtEl>
                                          <p:spTgt spid="143"/>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1"/>
                                          </p:stCondLst>
                                        </p:cTn>
                                        <p:tgtEl>
                                          <p:spTgt spid="136"/>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1"/>
                                          </p:stCondLst>
                                        </p:cTn>
                                        <p:tgtEl>
                                          <p:spTgt spid="13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1"/>
                                          </p:stCondLst>
                                        </p:cTn>
                                        <p:tgtEl>
                                          <p:spTgt spid="132"/>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5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0" y="213557"/>
            <a:ext cx="44275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Bella aus China</a:t>
            </a:r>
            <a:endParaRPr/>
          </a:p>
        </p:txBody>
      </p:sp>
      <p:sp>
        <p:nvSpPr>
          <p:cNvPr id="177" name="Google Shape;177;p4"/>
          <p:cNvSpPr txBox="1">
            <a:spLocks noGrp="1"/>
          </p:cNvSpPr>
          <p:nvPr>
            <p:ph type="body" idx="1"/>
          </p:nvPr>
        </p:nvSpPr>
        <p:spPr>
          <a:xfrm>
            <a:off x="373063" y="1777482"/>
            <a:ext cx="4891956" cy="3121777"/>
          </a:xfrm>
          <a:prstGeom prst="rect">
            <a:avLst/>
          </a:prstGeom>
          <a:solidFill>
            <a:srgbClr val="FEF9E9"/>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5050"/>
              </a:buClr>
              <a:buSzPts val="2400"/>
              <a:buNone/>
            </a:pPr>
            <a:r>
              <a:rPr lang="en-GB" sz="2400" dirty="0"/>
              <a:t>Sie </a:t>
            </a:r>
            <a:r>
              <a:rPr lang="en-GB" sz="2400" dirty="0" err="1"/>
              <a:t>heißt</a:t>
            </a:r>
            <a:r>
              <a:rPr lang="en-GB" sz="2400" dirty="0"/>
              <a:t> Bella, </a:t>
            </a:r>
            <a:r>
              <a:rPr lang="en-GB" sz="2400" dirty="0" err="1"/>
              <a:t>sie</a:t>
            </a:r>
            <a:r>
              <a:rPr lang="en-GB" sz="2400" dirty="0"/>
              <a:t> </a:t>
            </a:r>
            <a:r>
              <a:rPr lang="en-GB" sz="2400" dirty="0" err="1"/>
              <a:t>ist</a:t>
            </a:r>
            <a:r>
              <a:rPr lang="en-GB" sz="2400" dirty="0"/>
              <a:t> </a:t>
            </a:r>
            <a:r>
              <a:rPr lang="en-GB" sz="2400" dirty="0" err="1"/>
              <a:t>Kellnerin</a:t>
            </a:r>
            <a:r>
              <a:rPr lang="en-GB" sz="2400" dirty="0"/>
              <a:t>*. Sie </a:t>
            </a:r>
            <a:r>
              <a:rPr lang="en-GB" sz="2400" dirty="0" err="1"/>
              <a:t>spricht</a:t>
            </a:r>
            <a:r>
              <a:rPr lang="en-GB" sz="2400" dirty="0"/>
              <a:t> Deutsch, </a:t>
            </a:r>
            <a:r>
              <a:rPr lang="en-GB" sz="2400" dirty="0" err="1"/>
              <a:t>ist</a:t>
            </a:r>
            <a:r>
              <a:rPr lang="en-GB" sz="2400" dirty="0"/>
              <a:t> </a:t>
            </a:r>
            <a:r>
              <a:rPr lang="en-GB" sz="2400" dirty="0" err="1"/>
              <a:t>aber</a:t>
            </a:r>
            <a:r>
              <a:rPr lang="en-GB" sz="2400" dirty="0"/>
              <a:t> </a:t>
            </a:r>
            <a:r>
              <a:rPr lang="en-GB" sz="2400" dirty="0" err="1"/>
              <a:t>keine</a:t>
            </a:r>
            <a:r>
              <a:rPr lang="en-GB" sz="2400" dirty="0"/>
              <a:t> Deutsche. Sie </a:t>
            </a:r>
            <a:r>
              <a:rPr lang="en-GB" sz="2400" dirty="0" err="1"/>
              <a:t>kann</a:t>
            </a:r>
            <a:r>
              <a:rPr lang="en-GB" sz="2400" dirty="0"/>
              <a:t> </a:t>
            </a:r>
            <a:r>
              <a:rPr lang="en-GB" sz="2400" dirty="0" err="1"/>
              <a:t>perfekt</a:t>
            </a:r>
            <a:r>
              <a:rPr lang="en-GB" sz="2400" dirty="0"/>
              <a:t> </a:t>
            </a:r>
            <a:r>
              <a:rPr lang="en-GB" sz="2400" dirty="0" err="1"/>
              <a:t>Englisch</a:t>
            </a:r>
            <a:r>
              <a:rPr lang="en-GB" sz="2400" dirty="0"/>
              <a:t> </a:t>
            </a:r>
            <a:r>
              <a:rPr lang="en-GB" sz="2400" dirty="0" err="1"/>
              <a:t>reden</a:t>
            </a:r>
            <a:r>
              <a:rPr lang="en-GB" sz="2400" dirty="0"/>
              <a:t>, </a:t>
            </a:r>
            <a:r>
              <a:rPr lang="en-GB" sz="2400" dirty="0" err="1"/>
              <a:t>ist</a:t>
            </a:r>
            <a:r>
              <a:rPr lang="en-GB" sz="2400" dirty="0"/>
              <a:t> </a:t>
            </a:r>
            <a:r>
              <a:rPr lang="en-GB" sz="2400" dirty="0" err="1"/>
              <a:t>aber</a:t>
            </a:r>
            <a:r>
              <a:rPr lang="en-GB" sz="2400" dirty="0"/>
              <a:t> </a:t>
            </a:r>
            <a:r>
              <a:rPr lang="en-GB" sz="2400" dirty="0" err="1"/>
              <a:t>keine</a:t>
            </a:r>
            <a:r>
              <a:rPr lang="en-GB" sz="2400" dirty="0"/>
              <a:t> </a:t>
            </a:r>
            <a:r>
              <a:rPr lang="en-GB" sz="2400" dirty="0" err="1"/>
              <a:t>Engländerin</a:t>
            </a:r>
            <a:r>
              <a:rPr lang="en-GB" sz="2400" dirty="0"/>
              <a:t>. Auch </a:t>
            </a:r>
            <a:r>
              <a:rPr lang="en-GB" sz="2400" dirty="0" err="1"/>
              <a:t>soll</a:t>
            </a:r>
            <a:r>
              <a:rPr lang="en-GB" sz="2400" dirty="0"/>
              <a:t> </a:t>
            </a:r>
            <a:r>
              <a:rPr lang="en-GB" sz="2400" dirty="0" err="1"/>
              <a:t>sie</a:t>
            </a:r>
            <a:r>
              <a:rPr lang="en-GB" sz="2400" dirty="0"/>
              <a:t> bald </a:t>
            </a:r>
            <a:r>
              <a:rPr lang="en-GB" sz="2400" dirty="0" err="1"/>
              <a:t>andere</a:t>
            </a:r>
            <a:r>
              <a:rPr lang="en-GB" sz="2400" dirty="0"/>
              <a:t> </a:t>
            </a:r>
            <a:r>
              <a:rPr lang="en-GB" sz="2400" dirty="0" err="1"/>
              <a:t>Sprachen</a:t>
            </a:r>
            <a:r>
              <a:rPr lang="en-GB" sz="2400" dirty="0"/>
              <a:t> </a:t>
            </a:r>
            <a:r>
              <a:rPr lang="en-GB" sz="2400" dirty="0" err="1"/>
              <a:t>lernen</a:t>
            </a:r>
            <a:r>
              <a:rPr lang="en-GB" sz="2400" dirty="0"/>
              <a:t>, </a:t>
            </a:r>
            <a:r>
              <a:rPr lang="en-GB" sz="2400" dirty="0" err="1"/>
              <a:t>weil</a:t>
            </a:r>
            <a:r>
              <a:rPr lang="en-GB" sz="2400" dirty="0"/>
              <a:t> </a:t>
            </a:r>
            <a:r>
              <a:rPr lang="en-GB" sz="2400" dirty="0" err="1"/>
              <a:t>sie</a:t>
            </a:r>
            <a:r>
              <a:rPr lang="en-GB" sz="2400" dirty="0"/>
              <a:t> </a:t>
            </a:r>
            <a:r>
              <a:rPr lang="en-GB" sz="2400" dirty="0" err="1"/>
              <a:t>jetzt</a:t>
            </a:r>
            <a:r>
              <a:rPr lang="en-GB" sz="2400" dirty="0"/>
              <a:t> in München </a:t>
            </a:r>
            <a:r>
              <a:rPr lang="en-GB" sz="2400" dirty="0" err="1"/>
              <a:t>arbeitet</a:t>
            </a:r>
            <a:r>
              <a:rPr lang="en-GB" sz="2400" dirty="0"/>
              <a:t>. Und Bella </a:t>
            </a:r>
            <a:r>
              <a:rPr lang="en-GB" sz="2400" dirty="0" err="1"/>
              <a:t>lernt</a:t>
            </a:r>
            <a:r>
              <a:rPr lang="en-GB" sz="2400" dirty="0"/>
              <a:t> schnell. </a:t>
            </a:r>
            <a:r>
              <a:rPr lang="en-GB" sz="2400" dirty="0" err="1"/>
              <a:t>Bellas</a:t>
            </a:r>
            <a:r>
              <a:rPr lang="en-GB" sz="2400" dirty="0"/>
              <a:t> Heimat </a:t>
            </a:r>
            <a:r>
              <a:rPr lang="en-GB" sz="2400" dirty="0" err="1"/>
              <a:t>ist</a:t>
            </a:r>
            <a:r>
              <a:rPr lang="en-GB" sz="2400" dirty="0"/>
              <a:t> China.</a:t>
            </a:r>
            <a:endParaRPr dirty="0"/>
          </a:p>
        </p:txBody>
      </p:sp>
      <p:pic>
        <p:nvPicPr>
          <p:cNvPr id="178" name="Google Shape;178;p4" descr="User outline"/>
          <p:cNvPicPr preferRelativeResize="0"/>
          <p:nvPr/>
        </p:nvPicPr>
        <p:blipFill rotWithShape="1">
          <a:blip r:embed="rId4">
            <a:alphaModFix/>
          </a:blip>
          <a:srcRect/>
          <a:stretch/>
        </p:blipFill>
        <p:spPr>
          <a:xfrm>
            <a:off x="6736079" y="1595386"/>
            <a:ext cx="3149065" cy="3149065"/>
          </a:xfrm>
          <a:prstGeom prst="rect">
            <a:avLst/>
          </a:prstGeom>
          <a:noFill/>
          <a:ln>
            <a:noFill/>
          </a:ln>
        </p:spPr>
      </p:pic>
      <p:pic>
        <p:nvPicPr>
          <p:cNvPr id="179" name="Google Shape;179;p4" descr="Question Mark with solid fill"/>
          <p:cNvPicPr preferRelativeResize="0"/>
          <p:nvPr/>
        </p:nvPicPr>
        <p:blipFill rotWithShape="1">
          <a:blip r:embed="rId5">
            <a:alphaModFix/>
          </a:blip>
          <a:srcRect/>
          <a:stretch/>
        </p:blipFill>
        <p:spPr>
          <a:xfrm>
            <a:off x="7853411" y="863082"/>
            <a:ext cx="914400" cy="914400"/>
          </a:xfrm>
          <a:prstGeom prst="rect">
            <a:avLst/>
          </a:prstGeom>
          <a:noFill/>
          <a:ln>
            <a:noFill/>
          </a:ln>
        </p:spPr>
      </p:pic>
      <p:sp>
        <p:nvSpPr>
          <p:cNvPr id="180" name="Google Shape;180;p4"/>
          <p:cNvSpPr txBox="1"/>
          <p:nvPr/>
        </p:nvSpPr>
        <p:spPr>
          <a:xfrm rot="-453195">
            <a:off x="6317381" y="4406457"/>
            <a:ext cx="416773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rgbClr val="FF0000"/>
                </a:solidFill>
                <a:latin typeface="Century Gothic"/>
                <a:ea typeface="Century Gothic"/>
                <a:cs typeface="Century Gothic"/>
                <a:sym typeface="Century Gothic"/>
              </a:rPr>
              <a:t>Wer ist Bella?!</a:t>
            </a:r>
            <a:endParaRPr/>
          </a:p>
        </p:txBody>
      </p:sp>
      <p:sp>
        <p:nvSpPr>
          <p:cNvPr id="181" name="Google Shape;181;p4"/>
          <p:cNvSpPr/>
          <p:nvPr/>
        </p:nvSpPr>
        <p:spPr>
          <a:xfrm>
            <a:off x="2599046" y="1209479"/>
            <a:ext cx="2665973" cy="385907"/>
          </a:xfrm>
          <a:prstGeom prst="rect">
            <a:avLst/>
          </a:prstGeom>
          <a:solidFill>
            <a:srgbClr val="5250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rgbClr val="FFF6D4"/>
                </a:solidFill>
                <a:latin typeface="Century Gothic"/>
                <a:ea typeface="Century Gothic"/>
                <a:cs typeface="Century Gothic"/>
                <a:sym typeface="Century Gothic"/>
              </a:rPr>
              <a:t>die </a:t>
            </a:r>
            <a:r>
              <a:rPr lang="en-GB" sz="1800" dirty="0" err="1">
                <a:solidFill>
                  <a:srgbClr val="FFF6D4"/>
                </a:solidFill>
                <a:latin typeface="Century Gothic"/>
                <a:ea typeface="Century Gothic"/>
                <a:cs typeface="Century Gothic"/>
                <a:sym typeface="Century Gothic"/>
              </a:rPr>
              <a:t>Kellnerin</a:t>
            </a:r>
            <a:r>
              <a:rPr lang="en-GB" sz="1800" dirty="0">
                <a:solidFill>
                  <a:srgbClr val="FFF6D4"/>
                </a:solidFill>
                <a:latin typeface="Century Gothic"/>
                <a:ea typeface="Century Gothic"/>
                <a:cs typeface="Century Gothic"/>
                <a:sym typeface="Century Gothic"/>
              </a:rPr>
              <a:t> – waitress</a:t>
            </a:r>
            <a:endParaRPr dirty="0"/>
          </a:p>
        </p:txBody>
      </p:sp>
      <p:sp>
        <p:nvSpPr>
          <p:cNvPr id="182" name="Google Shape;182;p4"/>
          <p:cNvSpPr/>
          <p:nvPr/>
        </p:nvSpPr>
        <p:spPr>
          <a:xfrm>
            <a:off x="11088661" y="114123"/>
            <a:ext cx="94935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lesen</a:t>
            </a:r>
            <a:endParaRPr sz="2000" b="1" i="0" u="none" strike="noStrike"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par>
                                <p:cTn id="13" presetID="10" presetClass="entr" presetSubtype="0" fill="hold" nodeType="with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title"/>
          </p:nvPr>
        </p:nvSpPr>
        <p:spPr>
          <a:xfrm>
            <a:off x="0" y="213557"/>
            <a:ext cx="3918857" cy="647577"/>
          </a:xfrm>
          <a:prstGeom prst="rect">
            <a:avLst/>
          </a:prstGeom>
          <a:blipFill rotWithShape="1">
            <a:blip r:embed="rId5">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Bella aus China</a:t>
            </a:r>
            <a:endParaRPr/>
          </a:p>
        </p:txBody>
      </p:sp>
      <p:sp>
        <p:nvSpPr>
          <p:cNvPr id="189" name="Google Shape;189;p5"/>
          <p:cNvSpPr/>
          <p:nvPr/>
        </p:nvSpPr>
        <p:spPr>
          <a:xfrm>
            <a:off x="11088661" y="114123"/>
            <a:ext cx="94935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lesen</a:t>
            </a:r>
            <a:endParaRPr sz="2000" b="1" i="0" u="none" strike="noStrike" cap="none">
              <a:solidFill>
                <a:schemeClr val="lt1"/>
              </a:solidFill>
              <a:latin typeface="Century Gothic"/>
              <a:ea typeface="Century Gothic"/>
              <a:cs typeface="Century Gothic"/>
              <a:sym typeface="Century Gothic"/>
            </a:endParaRPr>
          </a:p>
        </p:txBody>
      </p:sp>
      <p:sp>
        <p:nvSpPr>
          <p:cNvPr id="190" name="Google Shape;190;p5"/>
          <p:cNvSpPr txBox="1"/>
          <p:nvPr/>
        </p:nvSpPr>
        <p:spPr>
          <a:xfrm>
            <a:off x="133895" y="986910"/>
            <a:ext cx="11724276" cy="100638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525050"/>
              </a:buClr>
              <a:buSzPts val="2200"/>
              <a:buFont typeface="Arial"/>
              <a:buNone/>
            </a:pPr>
            <a:r>
              <a:rPr lang="en-GB" sz="2200" b="0" i="0" u="none" strike="noStrike" cap="none" dirty="0">
                <a:solidFill>
                  <a:srgbClr val="525050"/>
                </a:solidFill>
                <a:latin typeface="Century Gothic"/>
                <a:ea typeface="Century Gothic"/>
                <a:cs typeface="Century Gothic"/>
                <a:sym typeface="Century Gothic"/>
              </a:rPr>
              <a:t>Sie </a:t>
            </a:r>
            <a:r>
              <a:rPr lang="en-GB" sz="2200" b="0" i="0" u="none" strike="noStrike" cap="none" dirty="0" err="1">
                <a:solidFill>
                  <a:srgbClr val="525050"/>
                </a:solidFill>
                <a:latin typeface="Century Gothic"/>
                <a:ea typeface="Century Gothic"/>
                <a:cs typeface="Century Gothic"/>
                <a:sym typeface="Century Gothic"/>
              </a:rPr>
              <a:t>heißt</a:t>
            </a:r>
            <a:r>
              <a:rPr lang="en-GB" sz="2200" b="0" i="0" u="none" strike="noStrike" cap="none" dirty="0">
                <a:solidFill>
                  <a:srgbClr val="525050"/>
                </a:solidFill>
                <a:latin typeface="Century Gothic"/>
                <a:ea typeface="Century Gothic"/>
                <a:cs typeface="Century Gothic"/>
                <a:sym typeface="Century Gothic"/>
              </a:rPr>
              <a:t> Bella, </a:t>
            </a:r>
            <a:r>
              <a:rPr lang="en-GB" sz="2200" b="0" i="0" u="none" strike="noStrike" cap="none" dirty="0" err="1">
                <a:solidFill>
                  <a:srgbClr val="525050"/>
                </a:solidFill>
                <a:latin typeface="Century Gothic"/>
                <a:ea typeface="Century Gothic"/>
                <a:cs typeface="Century Gothic"/>
                <a:sym typeface="Century Gothic"/>
              </a:rPr>
              <a:t>sie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Kellnerin</a:t>
            </a:r>
            <a:r>
              <a:rPr lang="en-GB" sz="2200" b="0" i="0" u="none" strike="noStrike" cap="none" dirty="0">
                <a:solidFill>
                  <a:srgbClr val="525050"/>
                </a:solidFill>
                <a:latin typeface="Century Gothic"/>
                <a:ea typeface="Century Gothic"/>
                <a:cs typeface="Century Gothic"/>
                <a:sym typeface="Century Gothic"/>
              </a:rPr>
              <a:t>*. Sie </a:t>
            </a:r>
            <a:r>
              <a:rPr lang="en-GB" sz="2200" b="0" i="0" u="none" strike="noStrike" cap="none" dirty="0" err="1">
                <a:solidFill>
                  <a:srgbClr val="525050"/>
                </a:solidFill>
                <a:latin typeface="Century Gothic"/>
                <a:ea typeface="Century Gothic"/>
                <a:cs typeface="Century Gothic"/>
                <a:sym typeface="Century Gothic"/>
              </a:rPr>
              <a:t>spricht</a:t>
            </a:r>
            <a:r>
              <a:rPr lang="en-GB" sz="2200" b="0" i="0" u="none" strike="noStrike" cap="none" dirty="0">
                <a:solidFill>
                  <a:srgbClr val="525050"/>
                </a:solidFill>
                <a:latin typeface="Century Gothic"/>
                <a:ea typeface="Century Gothic"/>
                <a:cs typeface="Century Gothic"/>
                <a:sym typeface="Century Gothic"/>
              </a:rPr>
              <a:t> Deutsch,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aber</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keine</a:t>
            </a:r>
            <a:r>
              <a:rPr lang="en-GB" sz="2200" b="0" i="0" u="none" strike="noStrike" cap="none" dirty="0">
                <a:solidFill>
                  <a:srgbClr val="525050"/>
                </a:solidFill>
                <a:latin typeface="Century Gothic"/>
                <a:ea typeface="Century Gothic"/>
                <a:cs typeface="Century Gothic"/>
                <a:sym typeface="Century Gothic"/>
              </a:rPr>
              <a:t> Deutsche. Sie </a:t>
            </a:r>
            <a:r>
              <a:rPr lang="en-GB" sz="2200" b="0" i="0" u="none" strike="noStrike" cap="none" dirty="0" err="1">
                <a:solidFill>
                  <a:srgbClr val="525050"/>
                </a:solidFill>
                <a:latin typeface="Century Gothic"/>
                <a:ea typeface="Century Gothic"/>
                <a:cs typeface="Century Gothic"/>
                <a:sym typeface="Century Gothic"/>
              </a:rPr>
              <a:t>kann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Englisch</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reden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aber</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keine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Engländerin</a:t>
            </a:r>
            <a:r>
              <a:rPr lang="en-GB" sz="2200" b="0" i="0" u="none" strike="noStrike" cap="none" dirty="0">
                <a:solidFill>
                  <a:srgbClr val="525050"/>
                </a:solidFill>
                <a:latin typeface="Century Gothic"/>
                <a:ea typeface="Century Gothic"/>
                <a:cs typeface="Century Gothic"/>
                <a:sym typeface="Century Gothic"/>
              </a:rPr>
              <a:t>. Auch </a:t>
            </a:r>
            <a:r>
              <a:rPr lang="en-GB" sz="2200" b="0" i="0" u="none" strike="noStrike" cap="none" dirty="0" err="1">
                <a:solidFill>
                  <a:srgbClr val="525050"/>
                </a:solidFill>
                <a:latin typeface="Century Gothic"/>
                <a:ea typeface="Century Gothic"/>
                <a:cs typeface="Century Gothic"/>
                <a:sym typeface="Century Gothic"/>
              </a:rPr>
              <a:t>soll</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sie</a:t>
            </a:r>
            <a:r>
              <a:rPr lang="en-GB" sz="2200" b="0" i="0" u="none" strike="noStrike" cap="none" dirty="0">
                <a:solidFill>
                  <a:srgbClr val="525050"/>
                </a:solidFill>
                <a:latin typeface="Century Gothic"/>
                <a:ea typeface="Century Gothic"/>
                <a:cs typeface="Century Gothic"/>
                <a:sym typeface="Century Gothic"/>
              </a:rPr>
              <a:t> bald </a:t>
            </a:r>
            <a:r>
              <a:rPr lang="en-GB" sz="2200" b="0" i="0" u="none" strike="noStrike" cap="none" dirty="0" err="1">
                <a:solidFill>
                  <a:srgbClr val="525050"/>
                </a:solidFill>
                <a:latin typeface="Century Gothic"/>
                <a:ea typeface="Century Gothic"/>
                <a:cs typeface="Century Gothic"/>
                <a:sym typeface="Century Gothic"/>
              </a:rPr>
              <a:t>andere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Sprachen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lernen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weil</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jetzt</a:t>
            </a:r>
            <a:r>
              <a:rPr lang="en-GB" sz="2200" b="0" i="0" u="none" strike="noStrike" cap="none" dirty="0">
                <a:solidFill>
                  <a:srgbClr val="525050"/>
                </a:solidFill>
                <a:latin typeface="Century Gothic"/>
                <a:ea typeface="Century Gothic"/>
                <a:cs typeface="Century Gothic"/>
                <a:sym typeface="Century Gothic"/>
              </a:rPr>
              <a:t> in München </a:t>
            </a:r>
            <a:r>
              <a:rPr lang="en-GB" sz="2200" b="0" i="0" u="none" strike="noStrike" cap="none" dirty="0" err="1">
                <a:solidFill>
                  <a:srgbClr val="525050"/>
                </a:solidFill>
                <a:latin typeface="Century Gothic"/>
                <a:ea typeface="Century Gothic"/>
                <a:cs typeface="Century Gothic"/>
                <a:sym typeface="Century Gothic"/>
              </a:rPr>
              <a:t>arbeitet</a:t>
            </a:r>
            <a:r>
              <a:rPr lang="en-GB" sz="2200" b="0" i="0" u="none" strike="noStrike" cap="none" dirty="0">
                <a:solidFill>
                  <a:srgbClr val="525050"/>
                </a:solidFill>
                <a:latin typeface="Century Gothic"/>
                <a:ea typeface="Century Gothic"/>
                <a:cs typeface="Century Gothic"/>
                <a:sym typeface="Century Gothic"/>
              </a:rPr>
              <a:t>. Und Bella </a:t>
            </a:r>
            <a:r>
              <a:rPr lang="en-GB" sz="2200" b="0" i="0" u="none" strike="noStrike" cap="none" dirty="0" err="1">
                <a:solidFill>
                  <a:srgbClr val="525050"/>
                </a:solidFill>
                <a:latin typeface="Century Gothic"/>
                <a:ea typeface="Century Gothic"/>
                <a:cs typeface="Century Gothic"/>
                <a:sym typeface="Century Gothic"/>
              </a:rPr>
              <a:t>lernt</a:t>
            </a:r>
            <a:r>
              <a:rPr lang="en-GB" sz="2200" b="0" i="0" u="none" strike="noStrike" cap="none" dirty="0">
                <a:solidFill>
                  <a:srgbClr val="525050"/>
                </a:solidFill>
                <a:latin typeface="Century Gothic"/>
                <a:ea typeface="Century Gothic"/>
                <a:cs typeface="Century Gothic"/>
                <a:sym typeface="Century Gothic"/>
              </a:rPr>
              <a:t> schnell. </a:t>
            </a:r>
            <a:r>
              <a:rPr lang="en-GB" sz="2200" b="0" i="0" u="none" strike="noStrike" cap="none" dirty="0" err="1">
                <a:solidFill>
                  <a:srgbClr val="525050"/>
                </a:solidFill>
                <a:latin typeface="Century Gothic"/>
                <a:ea typeface="Century Gothic"/>
                <a:cs typeface="Century Gothic"/>
                <a:sym typeface="Century Gothic"/>
              </a:rPr>
              <a:t>Bellas</a:t>
            </a:r>
            <a:r>
              <a:rPr lang="en-GB" sz="2200" b="0" i="0" u="none" strike="noStrike" cap="none" dirty="0">
                <a:solidFill>
                  <a:srgbClr val="525050"/>
                </a:solidFill>
                <a:latin typeface="Century Gothic"/>
                <a:ea typeface="Century Gothic"/>
                <a:cs typeface="Century Gothic"/>
                <a:sym typeface="Century Gothic"/>
              </a:rPr>
              <a:t> Heimat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China.</a:t>
            </a:r>
            <a:endParaRPr dirty="0"/>
          </a:p>
        </p:txBody>
      </p:sp>
      <p:sp>
        <p:nvSpPr>
          <p:cNvPr id="191" name="Google Shape;191;p5"/>
          <p:cNvSpPr txBox="1"/>
          <p:nvPr/>
        </p:nvSpPr>
        <p:spPr>
          <a:xfrm>
            <a:off x="139872" y="2298038"/>
            <a:ext cx="8941873" cy="1920485"/>
          </a:xfrm>
          <a:prstGeom prst="rect">
            <a:avLst/>
          </a:prstGeom>
          <a:noFill/>
          <a:ln>
            <a:noFill/>
          </a:ln>
        </p:spPr>
        <p:txBody>
          <a:bodyPr spcFirstLastPara="1" wrap="square" lIns="91425" tIns="45700" rIns="91425" bIns="45700" anchor="t" anchorCtr="0">
            <a:spAutoFit/>
          </a:bodyPr>
          <a:lstStyle/>
          <a:p>
            <a:pPr>
              <a:lnSpc>
                <a:spcPct val="90000"/>
              </a:lnSpc>
              <a:buClr>
                <a:srgbClr val="525050"/>
              </a:buClr>
              <a:buSzPts val="2200"/>
            </a:pPr>
            <a:r>
              <a:rPr lang="en-GB" sz="2200" b="0" i="0" u="none" strike="noStrike" cap="none" dirty="0">
                <a:solidFill>
                  <a:srgbClr val="525050"/>
                </a:solidFill>
                <a:latin typeface="Century Gothic"/>
                <a:ea typeface="Century Gothic"/>
                <a:cs typeface="Century Gothic"/>
                <a:sym typeface="Century Gothic"/>
              </a:rPr>
              <a:t>Bella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die </a:t>
            </a:r>
            <a:r>
              <a:rPr lang="en-GB" sz="2200" b="0" i="0" u="none" strike="noStrike" cap="none" dirty="0" err="1">
                <a:solidFill>
                  <a:srgbClr val="525050"/>
                </a:solidFill>
                <a:latin typeface="Century Gothic"/>
                <a:ea typeface="Century Gothic"/>
                <a:cs typeface="Century Gothic"/>
                <a:sym typeface="Century Gothic"/>
              </a:rPr>
              <a:t>neue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Kellnerin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im</a:t>
            </a:r>
            <a:r>
              <a:rPr lang="en-GB" sz="2200" b="0" i="0" u="none" strike="noStrike" cap="none" dirty="0">
                <a:solidFill>
                  <a:srgbClr val="525050"/>
                </a:solidFill>
                <a:latin typeface="Century Gothic"/>
                <a:ea typeface="Century Gothic"/>
                <a:cs typeface="Century Gothic"/>
                <a:sym typeface="Century Gothic"/>
              </a:rPr>
              <a:t> Restaurant </a:t>
            </a:r>
            <a:r>
              <a:rPr lang="en-GB" sz="2200" b="0" i="0" u="none" strike="noStrike" cap="none" dirty="0" err="1">
                <a:solidFill>
                  <a:srgbClr val="525050"/>
                </a:solidFill>
                <a:latin typeface="Century Gothic"/>
                <a:ea typeface="Century Gothic"/>
                <a:cs typeface="Century Gothic"/>
                <a:sym typeface="Century Gothic"/>
              </a:rPr>
              <a:t>ShaoKao</a:t>
            </a:r>
            <a:r>
              <a:rPr lang="en-GB" sz="2200" b="0" i="0" u="none" strike="noStrike" cap="none" dirty="0">
                <a:solidFill>
                  <a:srgbClr val="525050"/>
                </a:solidFill>
                <a:latin typeface="Century Gothic"/>
                <a:ea typeface="Century Gothic"/>
                <a:cs typeface="Century Gothic"/>
                <a:sym typeface="Century Gothic"/>
              </a:rPr>
              <a:t> in München. Heute hat es </a:t>
            </a:r>
            <a:r>
              <a:rPr lang="en-GB" sz="2200" b="0" i="0" u="none" strike="noStrike" cap="none" dirty="0" err="1">
                <a:solidFill>
                  <a:srgbClr val="525050"/>
                </a:solidFill>
                <a:latin typeface="Century Gothic"/>
                <a:ea typeface="Century Gothic"/>
                <a:cs typeface="Century Gothic"/>
                <a:sym typeface="Century Gothic"/>
              </a:rPr>
              <a:t>viele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Kunden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zwei</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alte</a:t>
            </a:r>
            <a:r>
              <a:rPr lang="en-GB" sz="2200" b="0" i="0" u="none" strike="noStrike" cap="none" dirty="0">
                <a:solidFill>
                  <a:srgbClr val="525050"/>
                </a:solidFill>
                <a:latin typeface="Century Gothic"/>
                <a:ea typeface="Century Gothic"/>
                <a:cs typeface="Century Gothic"/>
                <a:sym typeface="Century Gothic"/>
              </a:rPr>
              <a:t> Damen </a:t>
            </a:r>
            <a:r>
              <a:rPr lang="en-GB" sz="2200" b="0" i="0" u="none" strike="noStrike" cap="none" dirty="0" err="1">
                <a:solidFill>
                  <a:srgbClr val="525050"/>
                </a:solidFill>
                <a:latin typeface="Century Gothic"/>
                <a:ea typeface="Century Gothic"/>
                <a:cs typeface="Century Gothic"/>
                <a:sym typeface="Century Gothic"/>
              </a:rPr>
              <a:t>warten</a:t>
            </a:r>
            <a:r>
              <a:rPr lang="en-GB" sz="2200" b="0" i="0" u="none" strike="noStrike" cap="none" dirty="0">
                <a:solidFill>
                  <a:srgbClr val="525050"/>
                </a:solidFill>
                <a:latin typeface="Century Gothic"/>
                <a:ea typeface="Century Gothic"/>
                <a:cs typeface="Century Gothic"/>
                <a:sym typeface="Century Gothic"/>
              </a:rPr>
              <a:t> auf </a:t>
            </a:r>
            <a:r>
              <a:rPr lang="en-GB" sz="2200" b="0" i="0" u="none" strike="noStrike" cap="none" dirty="0" err="1">
                <a:solidFill>
                  <a:srgbClr val="525050"/>
                </a:solidFill>
                <a:latin typeface="Century Gothic"/>
                <a:ea typeface="Century Gothic"/>
                <a:cs typeface="Century Gothic"/>
                <a:sym typeface="Century Gothic"/>
              </a:rPr>
              <a:t>ihr</a:t>
            </a:r>
            <a:r>
              <a:rPr lang="en-GB" sz="2200" b="0" i="0" u="none" strike="noStrike" cap="none" dirty="0">
                <a:solidFill>
                  <a:srgbClr val="525050"/>
                </a:solidFill>
                <a:latin typeface="Century Gothic"/>
                <a:ea typeface="Century Gothic"/>
                <a:cs typeface="Century Gothic"/>
                <a:sym typeface="Century Gothic"/>
              </a:rPr>
              <a:t> Gong-Bao-</a:t>
            </a:r>
            <a:r>
              <a:rPr lang="en-GB" sz="2200" b="0" i="0" u="none" strike="noStrike" cap="none" dirty="0" err="1">
                <a:solidFill>
                  <a:srgbClr val="525050"/>
                </a:solidFill>
                <a:latin typeface="Century Gothic"/>
                <a:ea typeface="Century Gothic"/>
                <a:cs typeface="Century Gothic"/>
                <a:sym typeface="Century Gothic"/>
              </a:rPr>
              <a:t>Huhn</a:t>
            </a:r>
            <a:r>
              <a:rPr lang="en-GB" sz="2200" b="0" i="0" u="none" strike="noStrike" cap="none" dirty="0">
                <a:solidFill>
                  <a:srgbClr val="525050"/>
                </a:solidFill>
                <a:latin typeface="Century Gothic"/>
                <a:ea typeface="Century Gothic"/>
                <a:cs typeface="Century Gothic"/>
                <a:sym typeface="Century Gothic"/>
              </a:rPr>
              <a:t> und Bella </a:t>
            </a:r>
            <a:r>
              <a:rPr lang="en-GB" sz="2200" dirty="0" err="1">
                <a:solidFill>
                  <a:srgbClr val="525050"/>
                </a:solidFill>
                <a:latin typeface="Century Gothic"/>
                <a:ea typeface="Century Gothic"/>
                <a:cs typeface="Century Gothic"/>
                <a:sym typeface="Century Gothic"/>
              </a:rPr>
              <a:t>kommt</a:t>
            </a:r>
            <a:r>
              <a:rPr lang="en-GB" sz="2200" dirty="0">
                <a:solidFill>
                  <a:srgbClr val="525050"/>
                </a:solidFill>
                <a:latin typeface="Century Gothic"/>
                <a:ea typeface="Century Gothic"/>
                <a:cs typeface="Century Gothic"/>
                <a:sym typeface="Century Gothic"/>
              </a:rPr>
              <a:t> </a:t>
            </a:r>
            <a:r>
              <a:rPr lang="en-GB" sz="2200" dirty="0" err="1">
                <a:solidFill>
                  <a:srgbClr val="525050"/>
                </a:solidFill>
                <a:latin typeface="Century Gothic"/>
                <a:ea typeface="Century Gothic"/>
                <a:cs typeface="Century Gothic"/>
                <a:sym typeface="Century Gothic"/>
              </a:rPr>
              <a:t>zum</a:t>
            </a:r>
            <a:r>
              <a:rPr lang="en-GB" sz="2200" dirty="0">
                <a:solidFill>
                  <a:srgbClr val="525050"/>
                </a:solidFill>
                <a:latin typeface="Century Gothic"/>
                <a:ea typeface="Century Gothic"/>
                <a:cs typeface="Century Gothic"/>
                <a:sym typeface="Century Gothic"/>
              </a:rPr>
              <a:t> Tisch</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Guten</a:t>
            </a:r>
            <a:r>
              <a:rPr lang="en-GB" sz="2200" b="0" i="0" u="none" strike="noStrike" cap="none" dirty="0">
                <a:solidFill>
                  <a:srgbClr val="525050"/>
                </a:solidFill>
                <a:latin typeface="Century Gothic"/>
                <a:ea typeface="Century Gothic"/>
                <a:cs typeface="Century Gothic"/>
                <a:sym typeface="Century Gothic"/>
              </a:rPr>
              <a:t> Appetit!” Am </a:t>
            </a:r>
            <a:r>
              <a:rPr lang="en-GB" sz="2200" b="0" i="0" u="none" strike="noStrike" cap="none" dirty="0" err="1">
                <a:solidFill>
                  <a:srgbClr val="525050"/>
                </a:solidFill>
                <a:latin typeface="Century Gothic"/>
                <a:ea typeface="Century Gothic"/>
                <a:cs typeface="Century Gothic"/>
                <a:sym typeface="Century Gothic"/>
              </a:rPr>
              <a:t>nächsten</a:t>
            </a:r>
            <a:r>
              <a:rPr lang="en-GB" sz="2200" b="0" i="0" u="none" strike="noStrike" cap="none" dirty="0">
                <a:solidFill>
                  <a:srgbClr val="525050"/>
                </a:solidFill>
                <a:latin typeface="Century Gothic"/>
                <a:ea typeface="Century Gothic"/>
                <a:cs typeface="Century Gothic"/>
                <a:sym typeface="Century Gothic"/>
              </a:rPr>
              <a:t> Tisch hat die </a:t>
            </a:r>
            <a:r>
              <a:rPr lang="en-GB" sz="2200" b="0" i="0" u="none" strike="noStrike" cap="none" dirty="0" err="1">
                <a:solidFill>
                  <a:srgbClr val="525050"/>
                </a:solidFill>
                <a:latin typeface="Century Gothic"/>
                <a:ea typeface="Century Gothic"/>
                <a:cs typeface="Century Gothic"/>
                <a:sym typeface="Century Gothic"/>
              </a:rPr>
              <a:t>junge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Luise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Geburtstag</a:t>
            </a:r>
            <a:r>
              <a:rPr lang="en-GB" sz="2200" b="0" i="0" u="none" strike="noStrike" cap="none" dirty="0">
                <a:solidFill>
                  <a:srgbClr val="525050"/>
                </a:solidFill>
                <a:latin typeface="Century Gothic"/>
                <a:ea typeface="Century Gothic"/>
                <a:cs typeface="Century Gothic"/>
                <a:sym typeface="Century Gothic"/>
              </a:rPr>
              <a:t> und Bella </a:t>
            </a:r>
            <a:r>
              <a:rPr lang="en-GB" sz="2200" b="0" i="0" u="none" strike="noStrike" cap="none" dirty="0" err="1">
                <a:solidFill>
                  <a:srgbClr val="525050"/>
                </a:solidFill>
                <a:latin typeface="Century Gothic"/>
                <a:ea typeface="Century Gothic"/>
                <a:cs typeface="Century Gothic"/>
                <a:sym typeface="Century Gothic"/>
              </a:rPr>
              <a:t>singt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Zum</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Geburtstag</a:t>
            </a:r>
            <a:r>
              <a:rPr lang="en-GB" sz="2200" dirty="0">
                <a:solidFill>
                  <a:srgbClr val="525050"/>
                </a:solidFill>
                <a:latin typeface="Century Gothic"/>
                <a:ea typeface="Century Gothic"/>
                <a:cs typeface="Century Gothic"/>
                <a:sym typeface="Century Gothic"/>
              </a:rPr>
              <a:t> </a:t>
            </a:r>
            <a:r>
              <a:rPr lang="en-GB" sz="2200" dirty="0" err="1">
                <a:solidFill>
                  <a:srgbClr val="525050"/>
                </a:solidFill>
                <a:latin typeface="Century Gothic"/>
                <a:ea typeface="Century Gothic"/>
                <a:cs typeface="Century Gothic"/>
                <a:sym typeface="Century Gothic"/>
              </a:rPr>
              <a:t>viel</a:t>
            </a:r>
            <a:r>
              <a:rPr lang="en-GB" sz="2200" dirty="0">
                <a:solidFill>
                  <a:srgbClr val="525050"/>
                </a:solidFill>
                <a:latin typeface="Century Gothic"/>
                <a:ea typeface="Century Gothic"/>
                <a:cs typeface="Century Gothic"/>
                <a:sym typeface="Century Gothic"/>
              </a:rPr>
              <a:t> </a:t>
            </a:r>
            <a:r>
              <a:rPr lang="en-GB" sz="2200" dirty="0" err="1">
                <a:solidFill>
                  <a:srgbClr val="525050"/>
                </a:solidFill>
                <a:latin typeface="Century Gothic"/>
                <a:ea typeface="Century Gothic"/>
                <a:cs typeface="Century Gothic"/>
                <a:sym typeface="Century Gothic"/>
              </a:rPr>
              <a:t>Glück</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Bellas</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Stimme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gar </a:t>
            </a:r>
            <a:r>
              <a:rPr lang="en-GB" sz="2200" b="0" i="0" u="none" strike="noStrike" cap="none" dirty="0" err="1">
                <a:solidFill>
                  <a:srgbClr val="525050"/>
                </a:solidFill>
                <a:latin typeface="Century Gothic"/>
                <a:ea typeface="Century Gothic"/>
                <a:cs typeface="Century Gothic"/>
                <a:sym typeface="Century Gothic"/>
              </a:rPr>
              <a:t>nicht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schlecht</a:t>
            </a:r>
            <a:r>
              <a:rPr lang="en-GB" sz="2200" b="0" i="0" u="none" strike="noStrike" cap="none" dirty="0">
                <a:solidFill>
                  <a:srgbClr val="525050"/>
                </a:solidFill>
                <a:latin typeface="Century Gothic"/>
                <a:ea typeface="Century Gothic"/>
                <a:cs typeface="Century Gothic"/>
                <a:sym typeface="Century Gothic"/>
              </a:rPr>
              <a:t>!</a:t>
            </a:r>
            <a:endParaRPr dirty="0"/>
          </a:p>
        </p:txBody>
      </p:sp>
      <p:sp>
        <p:nvSpPr>
          <p:cNvPr id="192" name="Google Shape;192;p5"/>
          <p:cNvSpPr txBox="1"/>
          <p:nvPr/>
        </p:nvSpPr>
        <p:spPr>
          <a:xfrm>
            <a:off x="133895" y="4251506"/>
            <a:ext cx="12058105" cy="10064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525050"/>
              </a:buClr>
              <a:buSzPts val="2200"/>
              <a:buFont typeface="Arial"/>
              <a:buNone/>
            </a:pPr>
            <a:r>
              <a:rPr lang="en-GB" sz="2200" b="0" i="0" u="none" strike="noStrike" cap="none" dirty="0" err="1">
                <a:solidFill>
                  <a:srgbClr val="525050"/>
                </a:solidFill>
                <a:latin typeface="Century Gothic"/>
                <a:ea typeface="Century Gothic"/>
                <a:cs typeface="Century Gothic"/>
                <a:sym typeface="Century Gothic"/>
              </a:rPr>
              <a:t>Peirong</a:t>
            </a:r>
            <a:r>
              <a:rPr lang="en-GB" sz="2200" b="0" i="0" u="none" strike="noStrike" cap="none" dirty="0">
                <a:solidFill>
                  <a:srgbClr val="525050"/>
                </a:solidFill>
                <a:latin typeface="Century Gothic"/>
                <a:ea typeface="Century Gothic"/>
                <a:cs typeface="Century Gothic"/>
                <a:sym typeface="Century Gothic"/>
              </a:rPr>
              <a:t> Chen, </a:t>
            </a:r>
            <a:r>
              <a:rPr lang="en-GB" sz="2200" b="0" i="0" u="none" strike="noStrike" cap="none" dirty="0" err="1">
                <a:solidFill>
                  <a:srgbClr val="525050"/>
                </a:solidFill>
                <a:latin typeface="Century Gothic"/>
                <a:ea typeface="Century Gothic"/>
                <a:cs typeface="Century Gothic"/>
                <a:sym typeface="Century Gothic"/>
              </a:rPr>
              <a:t>ShaoKaos</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Besitzer</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findet</a:t>
            </a:r>
            <a:r>
              <a:rPr lang="en-GB" sz="2200" b="0" i="0" u="none" strike="noStrike" cap="none" dirty="0">
                <a:solidFill>
                  <a:srgbClr val="525050"/>
                </a:solidFill>
                <a:latin typeface="Century Gothic"/>
                <a:ea typeface="Century Gothic"/>
                <a:cs typeface="Century Gothic"/>
                <a:sym typeface="Century Gothic"/>
              </a:rPr>
              <a:t> Bella </a:t>
            </a:r>
            <a:r>
              <a:rPr lang="en-GB" sz="2200" b="0" i="0" u="none" strike="noStrike" cap="none" dirty="0" err="1">
                <a:solidFill>
                  <a:srgbClr val="525050"/>
                </a:solidFill>
                <a:latin typeface="Century Gothic"/>
                <a:ea typeface="Century Gothic"/>
                <a:cs typeface="Century Gothic"/>
                <a:sym typeface="Century Gothic"/>
              </a:rPr>
              <a:t>einfach</a:t>
            </a:r>
            <a:r>
              <a:rPr lang="en-GB" sz="2200" b="0" i="0" u="none" strike="noStrike" cap="none" dirty="0">
                <a:solidFill>
                  <a:srgbClr val="525050"/>
                </a:solidFill>
                <a:latin typeface="Century Gothic"/>
                <a:ea typeface="Century Gothic"/>
                <a:cs typeface="Century Gothic"/>
                <a:sym typeface="Century Gothic"/>
              </a:rPr>
              <a:t> toll. ˵Sie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nie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krank</a:t>
            </a:r>
            <a:r>
              <a:rPr lang="en-GB" sz="2200" b="0" i="0" u="none" strike="noStrike" cap="none" dirty="0">
                <a:solidFill>
                  <a:srgbClr val="525050"/>
                </a:solidFill>
                <a:latin typeface="Century Gothic"/>
                <a:ea typeface="Century Gothic"/>
                <a:cs typeface="Century Gothic"/>
                <a:sym typeface="Century Gothic"/>
              </a:rPr>
              <a:t>, auch in der Corona-Zeit. Und </a:t>
            </a:r>
            <a:r>
              <a:rPr lang="en-GB" sz="2200" b="0" i="0" u="none" strike="noStrike" cap="none" dirty="0" err="1">
                <a:solidFill>
                  <a:srgbClr val="525050"/>
                </a:solidFill>
                <a:latin typeface="Century Gothic"/>
                <a:ea typeface="Century Gothic"/>
                <a:cs typeface="Century Gothic"/>
                <a:sym typeface="Century Gothic"/>
              </a:rPr>
              <a:t>sie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macht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nie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Urlaub</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Nach</a:t>
            </a:r>
            <a:r>
              <a:rPr lang="en-GB" sz="2200" b="0" i="0" u="none" strike="noStrike" cap="none" dirty="0">
                <a:solidFill>
                  <a:srgbClr val="525050"/>
                </a:solidFill>
                <a:latin typeface="Century Gothic"/>
                <a:ea typeface="Century Gothic"/>
                <a:cs typeface="Century Gothic"/>
                <a:sym typeface="Century Gothic"/>
              </a:rPr>
              <a:t> 12 </a:t>
            </a:r>
            <a:r>
              <a:rPr lang="en-GB" sz="2200" b="0" i="0" u="none" strike="noStrike" cap="none" dirty="0" err="1">
                <a:solidFill>
                  <a:srgbClr val="525050"/>
                </a:solidFill>
                <a:latin typeface="Century Gothic"/>
                <a:ea typeface="Century Gothic"/>
                <a:cs typeface="Century Gothic"/>
                <a:sym typeface="Century Gothic"/>
              </a:rPr>
              <a:t>Stunden</a:t>
            </a:r>
            <a:r>
              <a:rPr lang="en-GB" sz="2200" b="0" i="0" u="none" strike="noStrike" cap="none" dirty="0">
                <a:solidFill>
                  <a:srgbClr val="525050"/>
                </a:solidFill>
                <a:latin typeface="Century Gothic"/>
                <a:ea typeface="Century Gothic"/>
                <a:cs typeface="Century Gothic"/>
                <a:sym typeface="Century Gothic"/>
              </a:rPr>
              <a:t> Arbeit hat </a:t>
            </a:r>
            <a:r>
              <a:rPr lang="en-GB" sz="2200" b="0" i="0" u="none" strike="noStrike" cap="none" dirty="0" err="1">
                <a:solidFill>
                  <a:srgbClr val="525050"/>
                </a:solidFill>
                <a:latin typeface="Century Gothic"/>
                <a:ea typeface="Century Gothic"/>
                <a:cs typeface="Century Gothic"/>
                <a:sym typeface="Century Gothic"/>
              </a:rPr>
              <a:t>sie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noch</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viel</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Energie</a:t>
            </a:r>
            <a:r>
              <a:rPr lang="en-GB" sz="2200" b="0" i="0" u="none" strike="noStrike" cap="none" dirty="0">
                <a:solidFill>
                  <a:srgbClr val="525050"/>
                </a:solidFill>
                <a:latin typeface="Century Gothic"/>
                <a:ea typeface="Century Gothic"/>
                <a:cs typeface="Century Gothic"/>
                <a:sym typeface="Century Gothic"/>
              </a:rPr>
              <a:t>!”</a:t>
            </a:r>
            <a:endParaRPr dirty="0"/>
          </a:p>
        </p:txBody>
      </p:sp>
      <p:sp>
        <p:nvSpPr>
          <p:cNvPr id="193" name="Google Shape;193;p5"/>
          <p:cNvSpPr txBox="1"/>
          <p:nvPr/>
        </p:nvSpPr>
        <p:spPr>
          <a:xfrm>
            <a:off x="133894" y="5253510"/>
            <a:ext cx="12058105" cy="10064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525050"/>
              </a:buClr>
              <a:buSzPts val="2200"/>
              <a:buFont typeface="Arial"/>
              <a:buNone/>
            </a:pPr>
            <a:r>
              <a:rPr lang="en-GB" sz="2200" b="0" i="0" u="none" strike="noStrike" cap="none" dirty="0">
                <a:solidFill>
                  <a:srgbClr val="525050"/>
                </a:solidFill>
                <a:latin typeface="Century Gothic"/>
                <a:ea typeface="Century Gothic"/>
                <a:cs typeface="Century Gothic"/>
                <a:sym typeface="Century Gothic"/>
              </a:rPr>
              <a:t>Bella hat </a:t>
            </a:r>
            <a:r>
              <a:rPr lang="en-GB" sz="2200" b="0" i="0" u="none" strike="noStrike" cap="none" dirty="0" err="1">
                <a:solidFill>
                  <a:srgbClr val="525050"/>
                </a:solidFill>
                <a:latin typeface="Century Gothic"/>
                <a:ea typeface="Century Gothic"/>
                <a:cs typeface="Century Gothic"/>
                <a:sym typeface="Century Gothic"/>
              </a:rPr>
              <a:t>ein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Katzengesicht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ihre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Augen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sind</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hellblau</a:t>
            </a:r>
            <a:r>
              <a:rPr lang="en-GB" sz="2200" b="0" i="0" u="none" strike="noStrike" cap="none" dirty="0">
                <a:solidFill>
                  <a:srgbClr val="525050"/>
                </a:solidFill>
                <a:latin typeface="Century Gothic"/>
                <a:ea typeface="Century Gothic"/>
                <a:cs typeface="Century Gothic"/>
                <a:sym typeface="Century Gothic"/>
              </a:rPr>
              <a:t> und </a:t>
            </a:r>
            <a:r>
              <a:rPr lang="en-GB" sz="2200" b="0" i="0" u="none" strike="noStrike" cap="none" dirty="0" err="1">
                <a:solidFill>
                  <a:srgbClr val="525050"/>
                </a:solidFill>
                <a:latin typeface="Century Gothic"/>
                <a:ea typeface="Century Gothic"/>
                <a:cs typeface="Century Gothic"/>
                <a:sym typeface="Century Gothic"/>
              </a:rPr>
              <a:t>blinzeln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wenn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Peirong</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über</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sie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spricht</a:t>
            </a:r>
            <a:r>
              <a:rPr lang="en-GB" sz="2200" b="0" i="0" u="none" strike="noStrike" cap="none" dirty="0">
                <a:solidFill>
                  <a:srgbClr val="525050"/>
                </a:solidFill>
                <a:latin typeface="Century Gothic"/>
                <a:ea typeface="Century Gothic"/>
                <a:cs typeface="Century Gothic"/>
                <a:sym typeface="Century Gothic"/>
              </a:rPr>
              <a:t>. Bella </a:t>
            </a:r>
            <a:r>
              <a:rPr lang="en-GB" sz="2200" b="0" i="0" u="none" strike="noStrike" cap="none" dirty="0" err="1">
                <a:solidFill>
                  <a:srgbClr val="525050"/>
                </a:solidFill>
                <a:latin typeface="Century Gothic"/>
                <a:ea typeface="Century Gothic"/>
                <a:cs typeface="Century Gothic"/>
                <a:sym typeface="Century Gothic"/>
              </a:rPr>
              <a:t>miaut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Bella </a:t>
            </a:r>
            <a:r>
              <a:rPr lang="en-GB" sz="2200" b="0" i="0" u="none" strike="noStrike" cap="none" dirty="0" err="1">
                <a:solidFill>
                  <a:srgbClr val="525050"/>
                </a:solidFill>
                <a:latin typeface="Century Gothic"/>
                <a:ea typeface="Century Gothic"/>
                <a:cs typeface="Century Gothic"/>
                <a:sym typeface="Century Gothic"/>
              </a:rPr>
              <a:t>eine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Katze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Nein</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keine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Katze</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auch</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kein</a:t>
            </a:r>
            <a:r>
              <a:rPr lang="en-GB" sz="2200" b="0" i="0" u="none" strike="noStrike" cap="none" dirty="0">
                <a:solidFill>
                  <a:srgbClr val="525050"/>
                </a:solidFill>
                <a:latin typeface="Century Gothic"/>
                <a:ea typeface="Century Gothic"/>
                <a:cs typeface="Century Gothic"/>
                <a:sym typeface="Century Gothic"/>
              </a:rPr>
              <a:t> Mensch. Bella </a:t>
            </a:r>
            <a:r>
              <a:rPr lang="en-GB" sz="2200" b="0" i="0" u="none" strike="noStrike" cap="none" dirty="0" err="1">
                <a:solidFill>
                  <a:srgbClr val="525050"/>
                </a:solidFill>
                <a:latin typeface="Century Gothic"/>
                <a:ea typeface="Century Gothic"/>
                <a:cs typeface="Century Gothic"/>
                <a:sym typeface="Century Gothic"/>
              </a:rPr>
              <a:t>ist</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ein</a:t>
            </a:r>
            <a:r>
              <a:rPr lang="en-GB" sz="2200" b="0" i="0" u="none" strike="noStrike" cap="none" dirty="0">
                <a:solidFill>
                  <a:srgbClr val="525050"/>
                </a:solidFill>
                <a:latin typeface="Century Gothic"/>
                <a:ea typeface="Century Gothic"/>
                <a:cs typeface="Century Gothic"/>
                <a:sym typeface="Century Gothic"/>
              </a:rPr>
              <a:t> 1,29 Meter </a:t>
            </a:r>
            <a:r>
              <a:rPr lang="en-GB" sz="2200" b="0" i="0" u="none" strike="noStrike" cap="none" dirty="0" err="1">
                <a:solidFill>
                  <a:srgbClr val="525050"/>
                </a:solidFill>
                <a:latin typeface="Century Gothic"/>
                <a:ea typeface="Century Gothic"/>
                <a:cs typeface="Century Gothic"/>
                <a:sym typeface="Century Gothic"/>
              </a:rPr>
              <a:t>großer</a:t>
            </a:r>
            <a:r>
              <a:rPr lang="en-GB" sz="2200" b="0" i="0" u="none" strike="noStrike" cap="none" dirty="0">
                <a:solidFill>
                  <a:srgbClr val="525050"/>
                </a:solidFill>
                <a:latin typeface="Century Gothic"/>
                <a:ea typeface="Century Gothic"/>
                <a:cs typeface="Century Gothic"/>
                <a:sym typeface="Century Gothic"/>
              </a:rPr>
              <a:t> </a:t>
            </a:r>
            <a:r>
              <a:rPr lang="en-GB" sz="2200" b="0" i="0" u="none" strike="noStrike" cap="none" dirty="0" err="1">
                <a:solidFill>
                  <a:srgbClr val="525050"/>
                </a:solidFill>
                <a:latin typeface="Century Gothic"/>
                <a:ea typeface="Century Gothic"/>
                <a:cs typeface="Century Gothic"/>
                <a:sym typeface="Century Gothic"/>
              </a:rPr>
              <a:t>Roboter</a:t>
            </a:r>
            <a:r>
              <a:rPr lang="en-GB" sz="2200" b="0" i="0" u="none" strike="noStrike" cap="none" dirty="0">
                <a:solidFill>
                  <a:srgbClr val="525050"/>
                </a:solidFill>
                <a:latin typeface="Century Gothic"/>
                <a:ea typeface="Century Gothic"/>
                <a:cs typeface="Century Gothic"/>
                <a:sym typeface="Century Gothic"/>
              </a:rPr>
              <a:t>. </a:t>
            </a:r>
            <a:endParaRPr dirty="0"/>
          </a:p>
        </p:txBody>
      </p:sp>
      <p:sp>
        <p:nvSpPr>
          <p:cNvPr id="194" name="Google Shape;194;p5"/>
          <p:cNvSpPr/>
          <p:nvPr/>
        </p:nvSpPr>
        <p:spPr>
          <a:xfrm>
            <a:off x="9075768" y="1965709"/>
            <a:ext cx="3116232" cy="1006429"/>
          </a:xfrm>
          <a:prstGeom prst="rect">
            <a:avLst/>
          </a:prstGeom>
          <a:solidFill>
            <a:srgbClr val="52505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dirty="0">
                <a:solidFill>
                  <a:srgbClr val="FFF6D4"/>
                </a:solidFill>
                <a:latin typeface="Century Gothic"/>
                <a:ea typeface="Century Gothic"/>
                <a:cs typeface="Century Gothic"/>
                <a:sym typeface="Century Gothic"/>
              </a:rPr>
              <a:t>die </a:t>
            </a:r>
            <a:r>
              <a:rPr lang="en-GB" sz="2000" dirty="0" err="1">
                <a:solidFill>
                  <a:srgbClr val="FFF6D4"/>
                </a:solidFill>
                <a:latin typeface="Century Gothic"/>
                <a:ea typeface="Century Gothic"/>
                <a:cs typeface="Century Gothic"/>
                <a:sym typeface="Century Gothic"/>
              </a:rPr>
              <a:t>Kellnerin</a:t>
            </a:r>
            <a:r>
              <a:rPr lang="en-GB" sz="2000" dirty="0">
                <a:solidFill>
                  <a:srgbClr val="FFF6D4"/>
                </a:solidFill>
                <a:latin typeface="Century Gothic"/>
                <a:ea typeface="Century Gothic"/>
                <a:cs typeface="Century Gothic"/>
                <a:sym typeface="Century Gothic"/>
              </a:rPr>
              <a:t> – waitress</a:t>
            </a:r>
            <a:br>
              <a:rPr lang="en-GB" sz="2000" dirty="0">
                <a:solidFill>
                  <a:srgbClr val="FFF6D4"/>
                </a:solidFill>
                <a:latin typeface="Century Gothic"/>
                <a:ea typeface="Century Gothic"/>
                <a:cs typeface="Century Gothic"/>
                <a:sym typeface="Century Gothic"/>
              </a:rPr>
            </a:br>
            <a:r>
              <a:rPr lang="en-GB" sz="2000" dirty="0">
                <a:solidFill>
                  <a:srgbClr val="FFF6D4"/>
                </a:solidFill>
                <a:latin typeface="Century Gothic"/>
                <a:ea typeface="Century Gothic"/>
                <a:cs typeface="Century Gothic"/>
                <a:sym typeface="Century Gothic"/>
              </a:rPr>
              <a:t>der </a:t>
            </a:r>
            <a:r>
              <a:rPr lang="en-GB" sz="2000" dirty="0" err="1">
                <a:solidFill>
                  <a:srgbClr val="FFF6D4"/>
                </a:solidFill>
                <a:latin typeface="Century Gothic"/>
                <a:ea typeface="Century Gothic"/>
                <a:cs typeface="Century Gothic"/>
                <a:sym typeface="Century Gothic"/>
              </a:rPr>
              <a:t>Besitzer</a:t>
            </a:r>
            <a:r>
              <a:rPr lang="en-GB" sz="2000" dirty="0">
                <a:solidFill>
                  <a:srgbClr val="FFF6D4"/>
                </a:solidFill>
                <a:latin typeface="Century Gothic"/>
                <a:ea typeface="Century Gothic"/>
                <a:cs typeface="Century Gothic"/>
                <a:sym typeface="Century Gothic"/>
              </a:rPr>
              <a:t> – owner </a:t>
            </a:r>
            <a:r>
              <a:rPr lang="en-GB" sz="2000" dirty="0" err="1">
                <a:solidFill>
                  <a:srgbClr val="FFF6D4"/>
                </a:solidFill>
                <a:latin typeface="Century Gothic"/>
                <a:ea typeface="Century Gothic"/>
                <a:cs typeface="Century Gothic"/>
                <a:sym typeface="Century Gothic"/>
              </a:rPr>
              <a:t>blinzeln</a:t>
            </a:r>
            <a:r>
              <a:rPr lang="en-GB" sz="2000" dirty="0">
                <a:solidFill>
                  <a:srgbClr val="FFF6D4"/>
                </a:solidFill>
                <a:latin typeface="Century Gothic"/>
                <a:ea typeface="Century Gothic"/>
                <a:cs typeface="Century Gothic"/>
                <a:sym typeface="Century Gothic"/>
              </a:rPr>
              <a:t> – to twinkle</a:t>
            </a:r>
          </a:p>
        </p:txBody>
      </p:sp>
      <p:sp>
        <p:nvSpPr>
          <p:cNvPr id="195" name="Google Shape;195;p5"/>
          <p:cNvSpPr/>
          <p:nvPr/>
        </p:nvSpPr>
        <p:spPr>
          <a:xfrm>
            <a:off x="9075767" y="3150794"/>
            <a:ext cx="3116232" cy="922056"/>
          </a:xfrm>
          <a:prstGeom prst="rect">
            <a:avLst/>
          </a:prstGeom>
          <a:solidFill>
            <a:srgbClr val="FFFAEF"/>
          </a:solidFill>
          <a:ln w="12700" cap="flat" cmpd="sng">
            <a:solidFill>
              <a:srgbClr val="525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rgbClr val="525050"/>
                </a:solidFill>
                <a:latin typeface="Century Gothic"/>
                <a:ea typeface="Century Gothic"/>
                <a:cs typeface="Century Gothic"/>
                <a:sym typeface="Century Gothic"/>
              </a:rPr>
              <a:t>München – Munich </a:t>
            </a:r>
            <a:br>
              <a:rPr lang="en-GB" sz="1800">
                <a:solidFill>
                  <a:srgbClr val="525050"/>
                </a:solidFill>
                <a:latin typeface="Century Gothic"/>
                <a:ea typeface="Century Gothic"/>
                <a:cs typeface="Century Gothic"/>
                <a:sym typeface="Century Gothic"/>
              </a:rPr>
            </a:br>
            <a:r>
              <a:rPr lang="en-GB" sz="1800">
                <a:solidFill>
                  <a:srgbClr val="525050"/>
                </a:solidFill>
                <a:latin typeface="Century Gothic"/>
                <a:ea typeface="Century Gothic"/>
                <a:cs typeface="Century Gothic"/>
                <a:sym typeface="Century Gothic"/>
              </a:rPr>
              <a:t>Gong-Bao-Huhn – </a:t>
            </a:r>
            <a:br>
              <a:rPr lang="en-GB" sz="1800">
                <a:solidFill>
                  <a:srgbClr val="525050"/>
                </a:solidFill>
                <a:latin typeface="Century Gothic"/>
                <a:ea typeface="Century Gothic"/>
                <a:cs typeface="Century Gothic"/>
                <a:sym typeface="Century Gothic"/>
              </a:rPr>
            </a:br>
            <a:r>
              <a:rPr lang="en-GB" sz="1800">
                <a:solidFill>
                  <a:srgbClr val="525050"/>
                </a:solidFill>
                <a:latin typeface="Century Gothic"/>
                <a:ea typeface="Century Gothic"/>
                <a:cs typeface="Century Gothic"/>
                <a:sym typeface="Century Gothic"/>
              </a:rPr>
              <a:t>Kung Pao chicken</a:t>
            </a:r>
            <a:endParaRPr/>
          </a:p>
        </p:txBody>
      </p:sp>
      <p:sp>
        <p:nvSpPr>
          <p:cNvPr id="196" name="Google Shape;196;p5"/>
          <p:cNvSpPr txBox="1"/>
          <p:nvPr/>
        </p:nvSpPr>
        <p:spPr>
          <a:xfrm>
            <a:off x="3918857" y="329724"/>
            <a:ext cx="4354288" cy="5533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525050"/>
              </a:buClr>
              <a:buSzPts val="2000"/>
              <a:buFont typeface="Arial"/>
              <a:buNone/>
            </a:pPr>
            <a:r>
              <a:rPr lang="en-GB" sz="2800" b="1" i="0" u="none" strike="noStrike" cap="none">
                <a:solidFill>
                  <a:srgbClr val="525050"/>
                </a:solidFill>
                <a:latin typeface="Century Gothic"/>
                <a:ea typeface="Century Gothic"/>
                <a:cs typeface="Century Gothic"/>
                <a:sym typeface="Century Gothic"/>
              </a:rPr>
              <a:t>Hör zu und lies den Text.</a:t>
            </a:r>
            <a:endParaRPr sz="1800"/>
          </a:p>
        </p:txBody>
      </p:sp>
      <p:pic>
        <p:nvPicPr>
          <p:cNvPr id="3" name="Bella aus China foundation">
            <a:hlinkClick r:id="" action="ppaction://media"/>
            <a:extLst>
              <a:ext uri="{FF2B5EF4-FFF2-40B4-BE49-F238E27FC236}">
                <a16:creationId xmlns:a16="http://schemas.microsoft.com/office/drawing/2014/main" id="{2FF5D4D3-F138-4A41-B5FE-53031C105E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4283" y="141376"/>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6"/>
          <p:cNvSpPr txBox="1">
            <a:spLocks noGrp="1"/>
          </p:cNvSpPr>
          <p:nvPr>
            <p:ph type="body" idx="1"/>
          </p:nvPr>
        </p:nvSpPr>
        <p:spPr>
          <a:xfrm>
            <a:off x="246456" y="2158499"/>
            <a:ext cx="8679830" cy="138416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rgbClr val="525050"/>
              </a:buClr>
              <a:buSzPts val="2000"/>
              <a:buNone/>
            </a:pPr>
            <a:r>
              <a:rPr lang="en-GB" sz="2000" dirty="0">
                <a:latin typeface="Century Gothic"/>
                <a:ea typeface="Century Gothic"/>
                <a:cs typeface="Century Gothic"/>
                <a:sym typeface="Century Gothic"/>
              </a:rPr>
              <a:t>Bella </a:t>
            </a:r>
            <a:r>
              <a:rPr lang="en-GB" sz="2000" dirty="0" err="1">
                <a:latin typeface="Century Gothic"/>
                <a:ea typeface="Century Gothic"/>
                <a:cs typeface="Century Gothic"/>
                <a:sym typeface="Century Gothic"/>
              </a:rPr>
              <a:t>ist</a:t>
            </a:r>
            <a:r>
              <a:rPr lang="en-GB" sz="2000" dirty="0">
                <a:latin typeface="Century Gothic"/>
                <a:ea typeface="Century Gothic"/>
                <a:cs typeface="Century Gothic"/>
                <a:sym typeface="Century Gothic"/>
              </a:rPr>
              <a:t> die </a:t>
            </a:r>
            <a:r>
              <a:rPr lang="en-GB" sz="2000" dirty="0" err="1">
                <a:latin typeface="Century Gothic"/>
                <a:ea typeface="Century Gothic"/>
                <a:cs typeface="Century Gothic"/>
                <a:sym typeface="Century Gothic"/>
              </a:rPr>
              <a:t>neue</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Mitarbeiterin</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im</a:t>
            </a:r>
            <a:r>
              <a:rPr lang="en-GB" sz="2000" dirty="0">
                <a:latin typeface="Century Gothic"/>
                <a:ea typeface="Century Gothic"/>
                <a:cs typeface="Century Gothic"/>
                <a:sym typeface="Century Gothic"/>
              </a:rPr>
              <a:t> Restaurant </a:t>
            </a:r>
            <a:r>
              <a:rPr lang="en-GB" sz="2000" dirty="0" err="1">
                <a:latin typeface="Century Gothic"/>
                <a:ea typeface="Century Gothic"/>
                <a:cs typeface="Century Gothic"/>
                <a:sym typeface="Century Gothic"/>
              </a:rPr>
              <a:t>ShaoKao</a:t>
            </a:r>
            <a:r>
              <a:rPr lang="en-GB" sz="2000" dirty="0">
                <a:latin typeface="Century Gothic"/>
                <a:ea typeface="Century Gothic"/>
                <a:cs typeface="Century Gothic"/>
                <a:sym typeface="Century Gothic"/>
              </a:rPr>
              <a:t> in der </a:t>
            </a:r>
            <a:r>
              <a:rPr lang="en-GB" sz="2000" dirty="0" err="1">
                <a:latin typeface="Century Gothic"/>
                <a:ea typeface="Century Gothic"/>
                <a:cs typeface="Century Gothic"/>
                <a:sym typeface="Century Gothic"/>
              </a:rPr>
              <a:t>Münchner</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Stadtmitte</a:t>
            </a:r>
            <a:r>
              <a:rPr lang="en-GB" sz="2000" dirty="0">
                <a:latin typeface="Century Gothic"/>
                <a:ea typeface="Century Gothic"/>
                <a:cs typeface="Century Gothic"/>
                <a:sym typeface="Century Gothic"/>
              </a:rPr>
              <a:t>. Heute hat es </a:t>
            </a:r>
            <a:r>
              <a:rPr lang="en-GB" sz="2000" dirty="0" err="1">
                <a:latin typeface="Century Gothic"/>
                <a:ea typeface="Century Gothic"/>
                <a:cs typeface="Century Gothic"/>
                <a:sym typeface="Century Gothic"/>
              </a:rPr>
              <a:t>viele</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Kunden</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zwei</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alte</a:t>
            </a:r>
            <a:r>
              <a:rPr lang="en-GB" sz="2000" dirty="0">
                <a:latin typeface="Century Gothic"/>
                <a:ea typeface="Century Gothic"/>
                <a:cs typeface="Century Gothic"/>
                <a:sym typeface="Century Gothic"/>
              </a:rPr>
              <a:t> Damen </a:t>
            </a:r>
            <a:r>
              <a:rPr lang="en-GB" sz="2000" dirty="0" err="1">
                <a:latin typeface="Century Gothic"/>
                <a:ea typeface="Century Gothic"/>
                <a:cs typeface="Century Gothic"/>
                <a:sym typeface="Century Gothic"/>
              </a:rPr>
              <a:t>warten</a:t>
            </a:r>
            <a:r>
              <a:rPr lang="en-GB" sz="2000" dirty="0">
                <a:latin typeface="Century Gothic"/>
                <a:ea typeface="Century Gothic"/>
                <a:cs typeface="Century Gothic"/>
                <a:sym typeface="Century Gothic"/>
              </a:rPr>
              <a:t> auf </a:t>
            </a:r>
            <a:r>
              <a:rPr lang="en-GB" sz="2000" dirty="0" err="1">
                <a:latin typeface="Century Gothic"/>
                <a:ea typeface="Century Gothic"/>
                <a:cs typeface="Century Gothic"/>
                <a:sym typeface="Century Gothic"/>
              </a:rPr>
              <a:t>ihr</a:t>
            </a:r>
            <a:r>
              <a:rPr lang="en-GB" sz="2000" dirty="0">
                <a:latin typeface="Century Gothic"/>
                <a:ea typeface="Century Gothic"/>
                <a:cs typeface="Century Gothic"/>
                <a:sym typeface="Century Gothic"/>
              </a:rPr>
              <a:t> Gong-Bao-</a:t>
            </a:r>
            <a:r>
              <a:rPr lang="en-GB" sz="2000" dirty="0" err="1">
                <a:latin typeface="Century Gothic"/>
                <a:ea typeface="Century Gothic"/>
                <a:cs typeface="Century Gothic"/>
                <a:sym typeface="Century Gothic"/>
              </a:rPr>
              <a:t>Huhn</a:t>
            </a:r>
            <a:r>
              <a:rPr lang="en-GB" sz="2000" dirty="0">
                <a:latin typeface="Century Gothic"/>
                <a:ea typeface="Century Gothic"/>
                <a:cs typeface="Century Gothic"/>
                <a:sym typeface="Century Gothic"/>
              </a:rPr>
              <a:t> und Bella </a:t>
            </a:r>
            <a:r>
              <a:rPr lang="en-GB" sz="2000" dirty="0" err="1">
                <a:latin typeface="Century Gothic"/>
                <a:ea typeface="Century Gothic"/>
                <a:cs typeface="Century Gothic"/>
                <a:sym typeface="Century Gothic"/>
              </a:rPr>
              <a:t>kommt</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zum</a:t>
            </a:r>
            <a:r>
              <a:rPr lang="en-GB" sz="2000" dirty="0">
                <a:latin typeface="Century Gothic"/>
                <a:ea typeface="Century Gothic"/>
                <a:cs typeface="Century Gothic"/>
                <a:sym typeface="Century Gothic"/>
              </a:rPr>
              <a:t> Tisch. </a:t>
            </a:r>
            <a:r>
              <a:rPr lang="en-GB" sz="2000" b="0" i="0" u="none" strike="noStrike" cap="none" dirty="0">
                <a:solidFill>
                  <a:srgbClr val="525050"/>
                </a:solidFill>
                <a:latin typeface="Century Gothic"/>
                <a:ea typeface="Century Gothic"/>
                <a:cs typeface="Century Gothic"/>
                <a:sym typeface="Century Gothic"/>
              </a:rPr>
              <a:t>˵</a:t>
            </a:r>
            <a:r>
              <a:rPr lang="en-GB" sz="2000" dirty="0" err="1">
                <a:latin typeface="Century Gothic"/>
                <a:ea typeface="Century Gothic"/>
                <a:cs typeface="Century Gothic"/>
                <a:sym typeface="Century Gothic"/>
              </a:rPr>
              <a:t>Guten</a:t>
            </a:r>
            <a:r>
              <a:rPr lang="en-GB" sz="2000" dirty="0">
                <a:latin typeface="Century Gothic"/>
                <a:ea typeface="Century Gothic"/>
                <a:cs typeface="Century Gothic"/>
                <a:sym typeface="Century Gothic"/>
              </a:rPr>
              <a:t> Appetit!” Am </a:t>
            </a:r>
            <a:r>
              <a:rPr lang="en-GB" sz="2000" dirty="0" err="1">
                <a:latin typeface="Century Gothic"/>
                <a:ea typeface="Century Gothic"/>
                <a:cs typeface="Century Gothic"/>
                <a:sym typeface="Century Gothic"/>
              </a:rPr>
              <a:t>nächsten</a:t>
            </a:r>
            <a:r>
              <a:rPr lang="en-GB" sz="2000" dirty="0">
                <a:latin typeface="Century Gothic"/>
                <a:ea typeface="Century Gothic"/>
                <a:cs typeface="Century Gothic"/>
                <a:sym typeface="Century Gothic"/>
              </a:rPr>
              <a:t> Tisch hat die </a:t>
            </a:r>
            <a:r>
              <a:rPr lang="en-GB" sz="2000" dirty="0" err="1">
                <a:latin typeface="Century Gothic"/>
                <a:ea typeface="Century Gothic"/>
                <a:cs typeface="Century Gothic"/>
                <a:sym typeface="Century Gothic"/>
              </a:rPr>
              <a:t>junge</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Luise</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Geburtstag</a:t>
            </a:r>
            <a:r>
              <a:rPr lang="en-GB" sz="2000" dirty="0">
                <a:latin typeface="Century Gothic"/>
                <a:ea typeface="Century Gothic"/>
                <a:cs typeface="Century Gothic"/>
                <a:sym typeface="Century Gothic"/>
              </a:rPr>
              <a:t> und Bella </a:t>
            </a:r>
            <a:r>
              <a:rPr lang="en-GB" sz="2000" dirty="0" err="1">
                <a:latin typeface="Century Gothic"/>
                <a:ea typeface="Century Gothic"/>
                <a:cs typeface="Century Gothic"/>
                <a:sym typeface="Century Gothic"/>
              </a:rPr>
              <a:t>singt</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Zum</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Geburtstag</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viel</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Glück</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Bellas</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Stimme</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ist</a:t>
            </a:r>
            <a:r>
              <a:rPr lang="en-GB" sz="2000" dirty="0">
                <a:latin typeface="Century Gothic"/>
                <a:ea typeface="Century Gothic"/>
                <a:cs typeface="Century Gothic"/>
                <a:sym typeface="Century Gothic"/>
              </a:rPr>
              <a:t> gar </a:t>
            </a:r>
            <a:r>
              <a:rPr lang="en-GB" sz="2000" dirty="0" err="1">
                <a:latin typeface="Century Gothic"/>
                <a:ea typeface="Century Gothic"/>
                <a:cs typeface="Century Gothic"/>
                <a:sym typeface="Century Gothic"/>
              </a:rPr>
              <a:t>nicht</a:t>
            </a:r>
            <a:r>
              <a:rPr lang="en-GB" sz="2000" dirty="0">
                <a:latin typeface="Century Gothic"/>
                <a:ea typeface="Century Gothic"/>
                <a:cs typeface="Century Gothic"/>
                <a:sym typeface="Century Gothic"/>
              </a:rPr>
              <a:t> </a:t>
            </a:r>
            <a:r>
              <a:rPr lang="en-GB" sz="2000" dirty="0" err="1">
                <a:latin typeface="Century Gothic"/>
                <a:ea typeface="Century Gothic"/>
                <a:cs typeface="Century Gothic"/>
                <a:sym typeface="Century Gothic"/>
              </a:rPr>
              <a:t>schlecht</a:t>
            </a:r>
            <a:r>
              <a:rPr lang="en-GB" sz="2000" dirty="0">
                <a:latin typeface="Century Gothic"/>
                <a:ea typeface="Century Gothic"/>
                <a:cs typeface="Century Gothic"/>
                <a:sym typeface="Century Gothic"/>
              </a:rPr>
              <a:t>!</a:t>
            </a:r>
            <a:endParaRPr sz="2000" dirty="0"/>
          </a:p>
        </p:txBody>
      </p:sp>
      <p:sp>
        <p:nvSpPr>
          <p:cNvPr id="204" name="Google Shape;204;p6"/>
          <p:cNvSpPr/>
          <p:nvPr/>
        </p:nvSpPr>
        <p:spPr>
          <a:xfrm>
            <a:off x="11088661" y="114123"/>
            <a:ext cx="94935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lesen</a:t>
            </a:r>
            <a:endParaRPr sz="2000" b="1" i="0" u="none" strike="noStrike" cap="none">
              <a:solidFill>
                <a:schemeClr val="lt1"/>
              </a:solidFill>
              <a:latin typeface="Century Gothic"/>
              <a:ea typeface="Century Gothic"/>
              <a:cs typeface="Century Gothic"/>
              <a:sym typeface="Century Gothic"/>
            </a:endParaRPr>
          </a:p>
        </p:txBody>
      </p:sp>
      <p:sp>
        <p:nvSpPr>
          <p:cNvPr id="205" name="Google Shape;205;p6"/>
          <p:cNvSpPr/>
          <p:nvPr/>
        </p:nvSpPr>
        <p:spPr>
          <a:xfrm>
            <a:off x="9138729" y="2090629"/>
            <a:ext cx="3053271" cy="1001216"/>
          </a:xfrm>
          <a:prstGeom prst="rect">
            <a:avLst/>
          </a:prstGeom>
          <a:solidFill>
            <a:srgbClr val="525050"/>
          </a:solidFill>
          <a:ln>
            <a:noFill/>
          </a:ln>
        </p:spPr>
        <p:txBody>
          <a:bodyPr spcFirstLastPara="1" wrap="square" lIns="91425" tIns="45700" rIns="91425" bIns="45700" anchor="t" anchorCtr="0">
            <a:noAutofit/>
          </a:bodyPr>
          <a:lstStyle/>
          <a:p>
            <a:pPr lvl="0" algn="ctr"/>
            <a:r>
              <a:rPr lang="en-GB" sz="2000" dirty="0">
                <a:solidFill>
                  <a:srgbClr val="FFF6D4"/>
                </a:solidFill>
                <a:latin typeface="Century Gothic"/>
                <a:ea typeface="Century Gothic"/>
                <a:cs typeface="Century Gothic"/>
                <a:sym typeface="Century Gothic"/>
              </a:rPr>
              <a:t>die </a:t>
            </a:r>
            <a:r>
              <a:rPr lang="en-GB" sz="2000" dirty="0" err="1">
                <a:solidFill>
                  <a:srgbClr val="FFF6D4"/>
                </a:solidFill>
                <a:latin typeface="Century Gothic"/>
                <a:ea typeface="Century Gothic"/>
                <a:cs typeface="Century Gothic"/>
                <a:sym typeface="Century Gothic"/>
              </a:rPr>
              <a:t>Kellnerin</a:t>
            </a:r>
            <a:r>
              <a:rPr lang="en-GB" sz="2000" dirty="0">
                <a:solidFill>
                  <a:srgbClr val="FFF6D4"/>
                </a:solidFill>
                <a:latin typeface="Century Gothic"/>
                <a:ea typeface="Century Gothic"/>
                <a:cs typeface="Century Gothic"/>
                <a:sym typeface="Century Gothic"/>
              </a:rPr>
              <a:t> – waitress</a:t>
            </a:r>
            <a:br>
              <a:rPr lang="en-GB" sz="2000" dirty="0">
                <a:solidFill>
                  <a:srgbClr val="FFF6D4"/>
                </a:solidFill>
                <a:latin typeface="Century Gothic"/>
                <a:ea typeface="Century Gothic"/>
                <a:cs typeface="Century Gothic"/>
                <a:sym typeface="Century Gothic"/>
              </a:rPr>
            </a:br>
            <a:r>
              <a:rPr lang="en-GB" sz="2000" dirty="0" err="1">
                <a:solidFill>
                  <a:srgbClr val="FFF6D4"/>
                </a:solidFill>
                <a:latin typeface="Century Gothic"/>
                <a:ea typeface="Century Gothic"/>
                <a:cs typeface="Century Gothic"/>
                <a:sym typeface="Century Gothic"/>
              </a:rPr>
              <a:t>blinzeln</a:t>
            </a:r>
            <a:r>
              <a:rPr lang="en-GB" sz="2000" dirty="0">
                <a:solidFill>
                  <a:srgbClr val="FFF6D4"/>
                </a:solidFill>
                <a:latin typeface="Century Gothic"/>
                <a:ea typeface="Century Gothic"/>
                <a:cs typeface="Century Gothic"/>
                <a:sym typeface="Century Gothic"/>
              </a:rPr>
              <a:t> – to twinkle</a:t>
            </a:r>
            <a:br>
              <a:rPr lang="en-GB" sz="2000" dirty="0">
                <a:solidFill>
                  <a:srgbClr val="FFF6D4"/>
                </a:solidFill>
                <a:latin typeface="Century Gothic"/>
                <a:ea typeface="Century Gothic"/>
                <a:cs typeface="Century Gothic"/>
                <a:sym typeface="Century Gothic"/>
              </a:rPr>
            </a:br>
            <a:r>
              <a:rPr lang="en-GB" sz="2000" dirty="0" err="1">
                <a:solidFill>
                  <a:srgbClr val="FFF6D4"/>
                </a:solidFill>
                <a:latin typeface="Century Gothic"/>
                <a:ea typeface="Century Gothic"/>
                <a:cs typeface="Century Gothic"/>
                <a:sym typeface="Century Gothic"/>
              </a:rPr>
              <a:t>streicheln</a:t>
            </a:r>
            <a:r>
              <a:rPr lang="en-GB" sz="2000" dirty="0">
                <a:solidFill>
                  <a:srgbClr val="FFF6D4"/>
                </a:solidFill>
                <a:latin typeface="Century Gothic"/>
                <a:ea typeface="Century Gothic"/>
                <a:cs typeface="Century Gothic"/>
                <a:sym typeface="Century Gothic"/>
              </a:rPr>
              <a:t> – to stroke</a:t>
            </a:r>
            <a:endParaRPr dirty="0"/>
          </a:p>
        </p:txBody>
      </p:sp>
      <p:sp>
        <p:nvSpPr>
          <p:cNvPr id="206" name="Google Shape;206;p6"/>
          <p:cNvSpPr/>
          <p:nvPr/>
        </p:nvSpPr>
        <p:spPr>
          <a:xfrm>
            <a:off x="9110671" y="3238169"/>
            <a:ext cx="3081329" cy="922056"/>
          </a:xfrm>
          <a:prstGeom prst="rect">
            <a:avLst/>
          </a:prstGeom>
          <a:solidFill>
            <a:srgbClr val="FFFAEF"/>
          </a:solidFill>
          <a:ln w="12700" cap="flat" cmpd="sng">
            <a:solidFill>
              <a:srgbClr val="525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rgbClr val="525050"/>
                </a:solidFill>
                <a:latin typeface="Century Gothic"/>
                <a:ea typeface="Century Gothic"/>
                <a:cs typeface="Century Gothic"/>
                <a:sym typeface="Century Gothic"/>
              </a:rPr>
              <a:t>Münchner – Munich (adj)</a:t>
            </a:r>
            <a:br>
              <a:rPr lang="en-GB" sz="1800">
                <a:solidFill>
                  <a:srgbClr val="525050"/>
                </a:solidFill>
                <a:latin typeface="Century Gothic"/>
                <a:ea typeface="Century Gothic"/>
                <a:cs typeface="Century Gothic"/>
                <a:sym typeface="Century Gothic"/>
              </a:rPr>
            </a:br>
            <a:r>
              <a:rPr lang="en-GB" sz="1800">
                <a:solidFill>
                  <a:srgbClr val="525050"/>
                </a:solidFill>
                <a:latin typeface="Century Gothic"/>
                <a:ea typeface="Century Gothic"/>
                <a:cs typeface="Century Gothic"/>
                <a:sym typeface="Century Gothic"/>
              </a:rPr>
              <a:t>Gong-Bao-Huhn – </a:t>
            </a:r>
            <a:br>
              <a:rPr lang="en-GB" sz="1800">
                <a:solidFill>
                  <a:srgbClr val="525050"/>
                </a:solidFill>
                <a:latin typeface="Century Gothic"/>
                <a:ea typeface="Century Gothic"/>
                <a:cs typeface="Century Gothic"/>
                <a:sym typeface="Century Gothic"/>
              </a:rPr>
            </a:br>
            <a:r>
              <a:rPr lang="en-GB" sz="1800">
                <a:solidFill>
                  <a:srgbClr val="525050"/>
                </a:solidFill>
                <a:latin typeface="Century Gothic"/>
                <a:ea typeface="Century Gothic"/>
                <a:cs typeface="Century Gothic"/>
                <a:sym typeface="Century Gothic"/>
              </a:rPr>
              <a:t>Kung Pao chicken</a:t>
            </a:r>
            <a:endParaRPr/>
          </a:p>
        </p:txBody>
      </p:sp>
      <p:sp>
        <p:nvSpPr>
          <p:cNvPr id="207" name="Google Shape;207;p6"/>
          <p:cNvSpPr txBox="1"/>
          <p:nvPr/>
        </p:nvSpPr>
        <p:spPr>
          <a:xfrm>
            <a:off x="266542" y="1035788"/>
            <a:ext cx="11679002" cy="108025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525050"/>
              </a:buClr>
              <a:buSzPts val="2000"/>
              <a:buFont typeface="Arial"/>
              <a:buNone/>
            </a:pPr>
            <a:r>
              <a:rPr lang="en-GB" sz="2000" b="0" i="0" u="none" strike="noStrike" cap="none" dirty="0">
                <a:solidFill>
                  <a:srgbClr val="525050"/>
                </a:solidFill>
                <a:latin typeface="Century Gothic"/>
                <a:ea typeface="Century Gothic"/>
                <a:cs typeface="Century Gothic"/>
                <a:sym typeface="Century Gothic"/>
              </a:rPr>
              <a:t>Sie </a:t>
            </a:r>
            <a:r>
              <a:rPr lang="en-GB" sz="2000" b="0" i="0" u="none" strike="noStrike" cap="none" dirty="0" err="1">
                <a:solidFill>
                  <a:srgbClr val="525050"/>
                </a:solidFill>
                <a:latin typeface="Century Gothic"/>
                <a:ea typeface="Century Gothic"/>
                <a:cs typeface="Century Gothic"/>
                <a:sym typeface="Century Gothic"/>
              </a:rPr>
              <a:t>heißt</a:t>
            </a:r>
            <a:r>
              <a:rPr lang="en-GB" sz="2000" b="0" i="0" u="none" strike="noStrike" cap="none" dirty="0">
                <a:solidFill>
                  <a:srgbClr val="525050"/>
                </a:solidFill>
                <a:latin typeface="Century Gothic"/>
                <a:ea typeface="Century Gothic"/>
                <a:cs typeface="Century Gothic"/>
                <a:sym typeface="Century Gothic"/>
              </a:rPr>
              <a:t> Bella, </a:t>
            </a:r>
            <a:r>
              <a:rPr lang="en-GB" sz="2000" b="0" i="0" u="none" strike="noStrike" cap="none" dirty="0" err="1">
                <a:solidFill>
                  <a:srgbClr val="525050"/>
                </a:solidFill>
                <a:latin typeface="Century Gothic"/>
                <a:ea typeface="Century Gothic"/>
                <a:cs typeface="Century Gothic"/>
                <a:sym typeface="Century Gothic"/>
              </a:rPr>
              <a:t>sie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Kellnerin</a:t>
            </a:r>
            <a:r>
              <a:rPr lang="en-GB" sz="2000" b="0" i="0" u="none" strike="noStrike" cap="none" dirty="0">
                <a:solidFill>
                  <a:srgbClr val="525050"/>
                </a:solidFill>
                <a:latin typeface="Century Gothic"/>
                <a:ea typeface="Century Gothic"/>
                <a:cs typeface="Century Gothic"/>
                <a:sym typeface="Century Gothic"/>
              </a:rPr>
              <a:t>*. Sie </a:t>
            </a:r>
            <a:r>
              <a:rPr lang="en-GB" sz="2000" b="0" i="0" u="none" strike="noStrike" cap="none" dirty="0" err="1">
                <a:solidFill>
                  <a:srgbClr val="525050"/>
                </a:solidFill>
                <a:latin typeface="Century Gothic"/>
                <a:ea typeface="Century Gothic"/>
                <a:cs typeface="Century Gothic"/>
                <a:sym typeface="Century Gothic"/>
              </a:rPr>
              <a:t>spricht</a:t>
            </a:r>
            <a:r>
              <a:rPr lang="en-GB" sz="2000" b="0" i="0" u="none" strike="noStrike" cap="none" dirty="0">
                <a:solidFill>
                  <a:srgbClr val="525050"/>
                </a:solidFill>
                <a:latin typeface="Century Gothic"/>
                <a:ea typeface="Century Gothic"/>
                <a:cs typeface="Century Gothic"/>
                <a:sym typeface="Century Gothic"/>
              </a:rPr>
              <a:t> Deutsch,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aber</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keine</a:t>
            </a:r>
            <a:r>
              <a:rPr lang="en-GB" sz="2000" b="0" i="0" u="none" strike="noStrike" cap="none" dirty="0">
                <a:solidFill>
                  <a:srgbClr val="525050"/>
                </a:solidFill>
                <a:latin typeface="Century Gothic"/>
                <a:ea typeface="Century Gothic"/>
                <a:cs typeface="Century Gothic"/>
                <a:sym typeface="Century Gothic"/>
              </a:rPr>
              <a:t> Deutsche. Sie </a:t>
            </a:r>
            <a:r>
              <a:rPr lang="en-GB" sz="2000" b="0" i="0" u="none" strike="noStrike" cap="none" dirty="0" err="1">
                <a:solidFill>
                  <a:srgbClr val="525050"/>
                </a:solidFill>
                <a:latin typeface="Century Gothic"/>
                <a:ea typeface="Century Gothic"/>
                <a:cs typeface="Century Gothic"/>
                <a:sym typeface="Century Gothic"/>
              </a:rPr>
              <a:t>kann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perfekt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Englisch</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reden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aber</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keine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Engländerin</a:t>
            </a:r>
            <a:r>
              <a:rPr lang="en-GB" sz="2000" b="0" i="0" u="none" strike="noStrike" cap="none" dirty="0">
                <a:solidFill>
                  <a:srgbClr val="525050"/>
                </a:solidFill>
                <a:latin typeface="Century Gothic"/>
                <a:ea typeface="Century Gothic"/>
                <a:cs typeface="Century Gothic"/>
                <a:sym typeface="Century Gothic"/>
              </a:rPr>
              <a:t>. Auch </a:t>
            </a:r>
            <a:r>
              <a:rPr lang="en-GB" sz="2000" b="0" i="0" u="none" strike="noStrike" cap="none" dirty="0" err="1">
                <a:solidFill>
                  <a:srgbClr val="525050"/>
                </a:solidFill>
                <a:latin typeface="Century Gothic"/>
                <a:ea typeface="Century Gothic"/>
                <a:cs typeface="Century Gothic"/>
                <a:sym typeface="Century Gothic"/>
              </a:rPr>
              <a:t>soll</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sie</a:t>
            </a:r>
            <a:r>
              <a:rPr lang="en-GB" sz="2000" b="0" i="0" u="none" strike="noStrike" cap="none" dirty="0">
                <a:solidFill>
                  <a:srgbClr val="525050"/>
                </a:solidFill>
                <a:latin typeface="Century Gothic"/>
                <a:ea typeface="Century Gothic"/>
                <a:cs typeface="Century Gothic"/>
                <a:sym typeface="Century Gothic"/>
              </a:rPr>
              <a:t> bald </a:t>
            </a:r>
            <a:r>
              <a:rPr lang="en-GB" sz="2000" b="0" i="0" u="none" strike="noStrike" cap="none" dirty="0" err="1">
                <a:solidFill>
                  <a:srgbClr val="525050"/>
                </a:solidFill>
                <a:latin typeface="Century Gothic"/>
                <a:ea typeface="Century Gothic"/>
                <a:cs typeface="Century Gothic"/>
                <a:sym typeface="Century Gothic"/>
              </a:rPr>
              <a:t>Bayrisch</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können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weil</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jetzt</a:t>
            </a:r>
            <a:r>
              <a:rPr lang="en-GB" sz="2000" b="0" i="0" u="none" strike="noStrike" cap="none" dirty="0">
                <a:solidFill>
                  <a:srgbClr val="525050"/>
                </a:solidFill>
                <a:latin typeface="Century Gothic"/>
                <a:ea typeface="Century Gothic"/>
                <a:cs typeface="Century Gothic"/>
                <a:sym typeface="Century Gothic"/>
              </a:rPr>
              <a:t> in München </a:t>
            </a:r>
            <a:r>
              <a:rPr lang="en-GB" sz="2000" b="0" i="0" u="none" strike="noStrike" cap="none" dirty="0" err="1">
                <a:solidFill>
                  <a:srgbClr val="525050"/>
                </a:solidFill>
                <a:latin typeface="Century Gothic"/>
                <a:ea typeface="Century Gothic"/>
                <a:cs typeface="Century Gothic"/>
                <a:sym typeface="Century Gothic"/>
              </a:rPr>
              <a:t>arbeitet</a:t>
            </a:r>
            <a:r>
              <a:rPr lang="en-GB" sz="2000" b="0" i="0" u="none" strike="noStrike" cap="none" dirty="0">
                <a:solidFill>
                  <a:srgbClr val="525050"/>
                </a:solidFill>
                <a:latin typeface="Century Gothic"/>
                <a:ea typeface="Century Gothic"/>
                <a:cs typeface="Century Gothic"/>
                <a:sym typeface="Century Gothic"/>
              </a:rPr>
              <a:t>. Und Bella </a:t>
            </a:r>
            <a:r>
              <a:rPr lang="en-GB" sz="2000" b="0" i="0" u="none" strike="noStrike" cap="none" dirty="0" err="1">
                <a:solidFill>
                  <a:srgbClr val="525050"/>
                </a:solidFill>
                <a:latin typeface="Century Gothic"/>
                <a:ea typeface="Century Gothic"/>
                <a:cs typeface="Century Gothic"/>
                <a:sym typeface="Century Gothic"/>
              </a:rPr>
              <a:t>lernt</a:t>
            </a:r>
            <a:r>
              <a:rPr lang="en-GB" sz="2000" b="0" i="0" u="none" strike="noStrike" cap="none" dirty="0">
                <a:solidFill>
                  <a:srgbClr val="525050"/>
                </a:solidFill>
                <a:latin typeface="Century Gothic"/>
                <a:ea typeface="Century Gothic"/>
                <a:cs typeface="Century Gothic"/>
                <a:sym typeface="Century Gothic"/>
              </a:rPr>
              <a:t> schnell. </a:t>
            </a:r>
            <a:r>
              <a:rPr lang="en-GB" sz="2000" b="0" i="0" u="none" strike="noStrike" cap="none" dirty="0" err="1">
                <a:solidFill>
                  <a:srgbClr val="525050"/>
                </a:solidFill>
                <a:latin typeface="Century Gothic"/>
                <a:ea typeface="Century Gothic"/>
                <a:cs typeface="Century Gothic"/>
                <a:sym typeface="Century Gothic"/>
              </a:rPr>
              <a:t>Bellas</a:t>
            </a:r>
            <a:r>
              <a:rPr lang="en-GB" sz="2000" b="0" i="0" u="none" strike="noStrike" cap="none" dirty="0">
                <a:solidFill>
                  <a:srgbClr val="525050"/>
                </a:solidFill>
                <a:latin typeface="Century Gothic"/>
                <a:ea typeface="Century Gothic"/>
                <a:cs typeface="Century Gothic"/>
                <a:sym typeface="Century Gothic"/>
              </a:rPr>
              <a:t> Heimat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eigentlich</a:t>
            </a:r>
            <a:r>
              <a:rPr lang="en-GB" sz="2000" b="0" i="0" u="none" strike="noStrike" cap="none" dirty="0">
                <a:solidFill>
                  <a:srgbClr val="525050"/>
                </a:solidFill>
                <a:latin typeface="Century Gothic"/>
                <a:ea typeface="Century Gothic"/>
                <a:cs typeface="Century Gothic"/>
                <a:sym typeface="Century Gothic"/>
              </a:rPr>
              <a:t> China.</a:t>
            </a:r>
            <a:endParaRPr sz="2000" dirty="0"/>
          </a:p>
        </p:txBody>
      </p:sp>
      <p:sp>
        <p:nvSpPr>
          <p:cNvPr id="208" name="Google Shape;208;p6"/>
          <p:cNvSpPr txBox="1"/>
          <p:nvPr/>
        </p:nvSpPr>
        <p:spPr>
          <a:xfrm>
            <a:off x="233914" y="5045357"/>
            <a:ext cx="11791563" cy="108025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525050"/>
              </a:buClr>
              <a:buSzPts val="2000"/>
              <a:buFont typeface="Arial"/>
              <a:buNone/>
            </a:pPr>
            <a:r>
              <a:rPr lang="en-GB" sz="2000" b="0" i="0" u="none" strike="noStrike" cap="none" dirty="0">
                <a:solidFill>
                  <a:srgbClr val="525050"/>
                </a:solidFill>
                <a:latin typeface="Century Gothic"/>
                <a:ea typeface="Century Gothic"/>
                <a:cs typeface="Century Gothic"/>
                <a:sym typeface="Century Gothic"/>
              </a:rPr>
              <a:t>Bella </a:t>
            </a:r>
            <a:r>
              <a:rPr lang="en-GB" sz="2000" dirty="0">
                <a:solidFill>
                  <a:srgbClr val="3D3C3C"/>
                </a:solidFill>
                <a:latin typeface="Century Gothic"/>
                <a:ea typeface="Century Gothic"/>
                <a:cs typeface="Century Gothic"/>
                <a:sym typeface="Century Gothic"/>
              </a:rPr>
              <a:t>hat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ein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Katzengesicht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ihre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Augen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sind</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hellblau</a:t>
            </a:r>
            <a:r>
              <a:rPr lang="en-GB" sz="2000" b="0" i="0" u="none" strike="noStrike" cap="none" dirty="0">
                <a:solidFill>
                  <a:srgbClr val="525050"/>
                </a:solidFill>
                <a:latin typeface="Century Gothic"/>
                <a:ea typeface="Century Gothic"/>
                <a:cs typeface="Century Gothic"/>
                <a:sym typeface="Century Gothic"/>
              </a:rPr>
              <a:t> und </a:t>
            </a:r>
            <a:r>
              <a:rPr lang="en-GB" sz="2000" b="0" i="0" u="none" strike="noStrike" cap="none" dirty="0" err="1">
                <a:solidFill>
                  <a:srgbClr val="525050"/>
                </a:solidFill>
                <a:latin typeface="Century Gothic"/>
                <a:ea typeface="Century Gothic"/>
                <a:cs typeface="Century Gothic"/>
                <a:sym typeface="Century Gothic"/>
              </a:rPr>
              <a:t>blinzeln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wenn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Peirong</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über</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spricht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Peirong</a:t>
            </a:r>
            <a:r>
              <a:rPr lang="en-GB" sz="2000" b="0" i="0" u="none" strike="noStrike" cap="none" dirty="0">
                <a:solidFill>
                  <a:srgbClr val="525050"/>
                </a:solidFill>
                <a:latin typeface="Century Gothic"/>
                <a:ea typeface="Century Gothic"/>
                <a:cs typeface="Century Gothic"/>
                <a:sym typeface="Century Gothic"/>
              </a:rPr>
              <a:t> Chen </a:t>
            </a:r>
            <a:r>
              <a:rPr lang="en-GB" sz="2000" b="0" i="0" u="none" strike="noStrike" cap="none" dirty="0" err="1">
                <a:solidFill>
                  <a:srgbClr val="525050"/>
                </a:solidFill>
                <a:latin typeface="Century Gothic"/>
                <a:ea typeface="Century Gothic"/>
                <a:cs typeface="Century Gothic"/>
                <a:sym typeface="Century Gothic"/>
              </a:rPr>
              <a:t>streichelt</a:t>
            </a:r>
            <a:r>
              <a:rPr lang="en-GB" sz="2000" b="0" i="0" u="none" strike="noStrike" cap="none" dirty="0">
                <a:solidFill>
                  <a:srgbClr val="525050"/>
                </a:solidFill>
                <a:latin typeface="Century Gothic"/>
                <a:ea typeface="Century Gothic"/>
                <a:cs typeface="Century Gothic"/>
                <a:sym typeface="Century Gothic"/>
              </a:rPr>
              <a:t>* Bella und Bella </a:t>
            </a:r>
            <a:r>
              <a:rPr lang="en-GB" sz="2000" b="0" i="0" u="none" strike="noStrike" cap="none" dirty="0" err="1">
                <a:solidFill>
                  <a:srgbClr val="525050"/>
                </a:solidFill>
                <a:latin typeface="Century Gothic"/>
                <a:ea typeface="Century Gothic"/>
                <a:cs typeface="Century Gothic"/>
                <a:sym typeface="Century Gothic"/>
              </a:rPr>
              <a:t>miaut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Bella </a:t>
            </a:r>
            <a:r>
              <a:rPr lang="en-GB" sz="2000" b="0" i="0" u="none" strike="noStrike" cap="none" dirty="0" err="1">
                <a:solidFill>
                  <a:srgbClr val="525050"/>
                </a:solidFill>
                <a:latin typeface="Century Gothic"/>
                <a:ea typeface="Century Gothic"/>
                <a:cs typeface="Century Gothic"/>
                <a:sym typeface="Century Gothic"/>
              </a:rPr>
              <a:t>eine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Katze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Nein</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keine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Katze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auch</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kein</a:t>
            </a:r>
            <a:r>
              <a:rPr lang="en-GB" sz="2000" b="0" i="0" u="none" strike="noStrike" cap="none" dirty="0">
                <a:solidFill>
                  <a:srgbClr val="525050"/>
                </a:solidFill>
                <a:latin typeface="Century Gothic"/>
                <a:ea typeface="Century Gothic"/>
                <a:cs typeface="Century Gothic"/>
                <a:sym typeface="Century Gothic"/>
              </a:rPr>
              <a:t> Mensch. Bella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eine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Maschine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ein</a:t>
            </a:r>
            <a:r>
              <a:rPr lang="en-GB" sz="2000" b="0" i="0" u="none" strike="noStrike" cap="none" dirty="0">
                <a:solidFill>
                  <a:srgbClr val="525050"/>
                </a:solidFill>
                <a:latin typeface="Century Gothic"/>
                <a:ea typeface="Century Gothic"/>
                <a:cs typeface="Century Gothic"/>
                <a:sym typeface="Century Gothic"/>
              </a:rPr>
              <a:t> 1,29 Meter </a:t>
            </a:r>
            <a:r>
              <a:rPr lang="en-GB" sz="2000" b="0" i="0" u="none" strike="noStrike" cap="none" dirty="0" err="1">
                <a:solidFill>
                  <a:srgbClr val="525050"/>
                </a:solidFill>
                <a:latin typeface="Century Gothic"/>
                <a:ea typeface="Century Gothic"/>
                <a:cs typeface="Century Gothic"/>
                <a:sym typeface="Century Gothic"/>
              </a:rPr>
              <a:t>großer</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Roboter</a:t>
            </a:r>
            <a:r>
              <a:rPr lang="en-GB" sz="2000" b="0" i="0" u="none" strike="noStrike" cap="none" dirty="0">
                <a:solidFill>
                  <a:srgbClr val="525050"/>
                </a:solidFill>
                <a:latin typeface="Century Gothic"/>
                <a:ea typeface="Century Gothic"/>
                <a:cs typeface="Century Gothic"/>
                <a:sym typeface="Century Gothic"/>
              </a:rPr>
              <a:t>. </a:t>
            </a:r>
            <a:endParaRPr sz="2000" dirty="0"/>
          </a:p>
        </p:txBody>
      </p:sp>
      <p:sp>
        <p:nvSpPr>
          <p:cNvPr id="209" name="Google Shape;209;p6"/>
          <p:cNvSpPr txBox="1"/>
          <p:nvPr/>
        </p:nvSpPr>
        <p:spPr>
          <a:xfrm>
            <a:off x="233915" y="4308273"/>
            <a:ext cx="11791562" cy="75093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525050"/>
              </a:buClr>
              <a:buSzPts val="2000"/>
              <a:buFont typeface="Arial"/>
              <a:buNone/>
            </a:pPr>
            <a:r>
              <a:rPr lang="en-GB" sz="2000" b="0" i="0" u="none" strike="noStrike" cap="none" dirty="0" err="1">
                <a:solidFill>
                  <a:srgbClr val="525050"/>
                </a:solidFill>
                <a:latin typeface="Century Gothic"/>
                <a:ea typeface="Century Gothic"/>
                <a:cs typeface="Century Gothic"/>
                <a:sym typeface="Century Gothic"/>
              </a:rPr>
              <a:t>Peirong</a:t>
            </a:r>
            <a:r>
              <a:rPr lang="en-GB" sz="2000" b="0" i="0" u="none" strike="noStrike" cap="none" dirty="0">
                <a:solidFill>
                  <a:srgbClr val="525050"/>
                </a:solidFill>
                <a:latin typeface="Century Gothic"/>
                <a:ea typeface="Century Gothic"/>
                <a:cs typeface="Century Gothic"/>
                <a:sym typeface="Century Gothic"/>
              </a:rPr>
              <a:t> Chen, </a:t>
            </a:r>
            <a:r>
              <a:rPr lang="en-GB" sz="2000" b="0" i="0" u="none" strike="noStrike" cap="none" dirty="0" err="1">
                <a:solidFill>
                  <a:srgbClr val="525050"/>
                </a:solidFill>
                <a:latin typeface="Century Gothic"/>
                <a:ea typeface="Century Gothic"/>
                <a:cs typeface="Century Gothic"/>
                <a:sym typeface="Century Gothic"/>
              </a:rPr>
              <a:t>ShaoKaos</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Besitzer</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findet</a:t>
            </a:r>
            <a:r>
              <a:rPr lang="en-GB" sz="2000" b="0" i="0" u="none" strike="noStrike" cap="none" dirty="0">
                <a:solidFill>
                  <a:srgbClr val="525050"/>
                </a:solidFill>
                <a:latin typeface="Century Gothic"/>
                <a:ea typeface="Century Gothic"/>
                <a:cs typeface="Century Gothic"/>
                <a:sym typeface="Century Gothic"/>
              </a:rPr>
              <a:t> Bella </a:t>
            </a:r>
            <a:r>
              <a:rPr lang="en-GB" sz="2000" b="0" i="0" u="none" strike="noStrike" cap="none" dirty="0" err="1">
                <a:solidFill>
                  <a:srgbClr val="525050"/>
                </a:solidFill>
                <a:latin typeface="Century Gothic"/>
                <a:ea typeface="Century Gothic"/>
                <a:cs typeface="Century Gothic"/>
                <a:sym typeface="Century Gothic"/>
              </a:rPr>
              <a:t>einfach</a:t>
            </a:r>
            <a:r>
              <a:rPr lang="en-GB" sz="2000" b="0" i="0" u="none" strike="noStrike" cap="none" dirty="0">
                <a:solidFill>
                  <a:srgbClr val="525050"/>
                </a:solidFill>
                <a:latin typeface="Century Gothic"/>
                <a:ea typeface="Century Gothic"/>
                <a:cs typeface="Century Gothic"/>
                <a:sym typeface="Century Gothic"/>
              </a:rPr>
              <a:t> toll. ˵Sie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nie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krank</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sogar</a:t>
            </a:r>
            <a:r>
              <a:rPr lang="en-GB" sz="2000" b="0" i="0" u="none" strike="noStrike" cap="none" dirty="0">
                <a:solidFill>
                  <a:srgbClr val="525050"/>
                </a:solidFill>
                <a:latin typeface="Century Gothic"/>
                <a:ea typeface="Century Gothic"/>
                <a:cs typeface="Century Gothic"/>
                <a:sym typeface="Century Gothic"/>
              </a:rPr>
              <a:t> in der Corona-Zeit. Und </a:t>
            </a:r>
            <a:r>
              <a:rPr lang="en-GB" sz="2000" b="0" i="0" u="none" strike="noStrike" cap="none" dirty="0" err="1">
                <a:solidFill>
                  <a:srgbClr val="525050"/>
                </a:solidFill>
                <a:latin typeface="Century Gothic"/>
                <a:ea typeface="Century Gothic"/>
                <a:cs typeface="Century Gothic"/>
                <a:sym typeface="Century Gothic"/>
              </a:rPr>
              <a:t>sie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macht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nie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Urlaub</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Nach</a:t>
            </a:r>
            <a:r>
              <a:rPr lang="en-GB" sz="2000" b="0" i="0" u="none" strike="noStrike" cap="none" dirty="0">
                <a:solidFill>
                  <a:srgbClr val="525050"/>
                </a:solidFill>
                <a:latin typeface="Century Gothic"/>
                <a:ea typeface="Century Gothic"/>
                <a:cs typeface="Century Gothic"/>
                <a:sym typeface="Century Gothic"/>
              </a:rPr>
              <a:t> 12 </a:t>
            </a:r>
            <a:r>
              <a:rPr lang="en-GB" sz="2000" b="0" i="0" u="none" strike="noStrike" cap="none" dirty="0" err="1">
                <a:solidFill>
                  <a:srgbClr val="525050"/>
                </a:solidFill>
                <a:latin typeface="Century Gothic"/>
                <a:ea typeface="Century Gothic"/>
                <a:cs typeface="Century Gothic"/>
                <a:sym typeface="Century Gothic"/>
              </a:rPr>
              <a:t>Stunden</a:t>
            </a:r>
            <a:r>
              <a:rPr lang="en-GB" sz="2000" b="0" i="0" u="none" strike="noStrike" cap="none" dirty="0">
                <a:solidFill>
                  <a:srgbClr val="525050"/>
                </a:solidFill>
                <a:latin typeface="Century Gothic"/>
                <a:ea typeface="Century Gothic"/>
                <a:cs typeface="Century Gothic"/>
                <a:sym typeface="Century Gothic"/>
              </a:rPr>
              <a:t> Arbeit </a:t>
            </a:r>
            <a:r>
              <a:rPr lang="en-GB" sz="2000" b="0" i="0" u="none" strike="noStrike" cap="none" dirty="0" err="1">
                <a:solidFill>
                  <a:srgbClr val="525050"/>
                </a:solidFill>
                <a:latin typeface="Century Gothic"/>
                <a:ea typeface="Century Gothic"/>
                <a:cs typeface="Century Gothic"/>
                <a:sym typeface="Century Gothic"/>
              </a:rPr>
              <a:t>ist</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sie</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noch</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voller</a:t>
            </a:r>
            <a:r>
              <a:rPr lang="en-GB" sz="2000" b="0" i="0" u="none" strike="noStrike" cap="none" dirty="0">
                <a:solidFill>
                  <a:srgbClr val="525050"/>
                </a:solidFill>
                <a:latin typeface="Century Gothic"/>
                <a:ea typeface="Century Gothic"/>
                <a:cs typeface="Century Gothic"/>
                <a:sym typeface="Century Gothic"/>
              </a:rPr>
              <a:t> </a:t>
            </a:r>
            <a:r>
              <a:rPr lang="en-GB" sz="2000" b="0" i="0" u="none" strike="noStrike" cap="none" dirty="0" err="1">
                <a:solidFill>
                  <a:srgbClr val="525050"/>
                </a:solidFill>
                <a:latin typeface="Century Gothic"/>
                <a:ea typeface="Century Gothic"/>
                <a:cs typeface="Century Gothic"/>
                <a:sym typeface="Century Gothic"/>
              </a:rPr>
              <a:t>Energie</a:t>
            </a:r>
            <a:r>
              <a:rPr lang="en-GB" sz="2000" b="0" i="0" u="none" strike="noStrike" cap="none" dirty="0">
                <a:solidFill>
                  <a:srgbClr val="525050"/>
                </a:solidFill>
                <a:latin typeface="Century Gothic"/>
                <a:ea typeface="Century Gothic"/>
                <a:cs typeface="Century Gothic"/>
                <a:sym typeface="Century Gothic"/>
              </a:rPr>
              <a:t>!”</a:t>
            </a:r>
            <a:endParaRPr sz="2000" dirty="0"/>
          </a:p>
        </p:txBody>
      </p:sp>
      <p:sp>
        <p:nvSpPr>
          <p:cNvPr id="6" name="Google Shape;188;p5">
            <a:extLst>
              <a:ext uri="{FF2B5EF4-FFF2-40B4-BE49-F238E27FC236}">
                <a16:creationId xmlns:a16="http://schemas.microsoft.com/office/drawing/2014/main" id="{360651E8-0D1C-18C6-BDC6-E127A6366E02}"/>
              </a:ext>
            </a:extLst>
          </p:cNvPr>
          <p:cNvSpPr txBox="1">
            <a:spLocks noGrp="1"/>
          </p:cNvSpPr>
          <p:nvPr>
            <p:ph type="title"/>
          </p:nvPr>
        </p:nvSpPr>
        <p:spPr>
          <a:xfrm>
            <a:off x="0" y="213557"/>
            <a:ext cx="3918857" cy="647577"/>
          </a:xfrm>
          <a:prstGeom prst="rect">
            <a:avLst/>
          </a:prstGeom>
          <a:blipFill rotWithShape="1">
            <a:blip r:embed="rId5">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Bella aus China</a:t>
            </a:r>
            <a:endParaRPr/>
          </a:p>
        </p:txBody>
      </p:sp>
      <p:sp>
        <p:nvSpPr>
          <p:cNvPr id="7" name="Google Shape;196;p5">
            <a:extLst>
              <a:ext uri="{FF2B5EF4-FFF2-40B4-BE49-F238E27FC236}">
                <a16:creationId xmlns:a16="http://schemas.microsoft.com/office/drawing/2014/main" id="{23147976-D430-24D2-57DB-9F250F4E9BE1}"/>
              </a:ext>
            </a:extLst>
          </p:cNvPr>
          <p:cNvSpPr txBox="1"/>
          <p:nvPr/>
        </p:nvSpPr>
        <p:spPr>
          <a:xfrm>
            <a:off x="3918857" y="270176"/>
            <a:ext cx="4354288" cy="55331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525050"/>
              </a:buClr>
              <a:buSzPts val="2000"/>
              <a:buFont typeface="Arial"/>
              <a:buNone/>
            </a:pPr>
            <a:r>
              <a:rPr lang="en-GB" sz="2800" b="1" i="0" u="none" strike="noStrike" cap="none" dirty="0" err="1">
                <a:solidFill>
                  <a:srgbClr val="525050"/>
                </a:solidFill>
                <a:latin typeface="Century Gothic"/>
                <a:ea typeface="Century Gothic"/>
                <a:cs typeface="Century Gothic"/>
                <a:sym typeface="Century Gothic"/>
              </a:rPr>
              <a:t>Hör</a:t>
            </a:r>
            <a:r>
              <a:rPr lang="en-GB" sz="2800" b="1" i="0" u="none" strike="noStrike" cap="none" dirty="0">
                <a:solidFill>
                  <a:srgbClr val="525050"/>
                </a:solidFill>
                <a:latin typeface="Century Gothic"/>
                <a:ea typeface="Century Gothic"/>
                <a:cs typeface="Century Gothic"/>
                <a:sym typeface="Century Gothic"/>
              </a:rPr>
              <a:t> </a:t>
            </a:r>
            <a:r>
              <a:rPr lang="en-GB" sz="2800" b="1" i="0" u="none" strike="noStrike" cap="none" dirty="0" err="1">
                <a:solidFill>
                  <a:srgbClr val="525050"/>
                </a:solidFill>
                <a:latin typeface="Century Gothic"/>
                <a:ea typeface="Century Gothic"/>
                <a:cs typeface="Century Gothic"/>
                <a:sym typeface="Century Gothic"/>
              </a:rPr>
              <a:t>zu</a:t>
            </a:r>
            <a:r>
              <a:rPr lang="en-GB" sz="2800" b="1" i="0" u="none" strike="noStrike" cap="none" dirty="0">
                <a:solidFill>
                  <a:srgbClr val="525050"/>
                </a:solidFill>
                <a:latin typeface="Century Gothic"/>
                <a:ea typeface="Century Gothic"/>
                <a:cs typeface="Century Gothic"/>
                <a:sym typeface="Century Gothic"/>
              </a:rPr>
              <a:t> und lies den Text.</a:t>
            </a:r>
            <a:endParaRPr sz="1800" dirty="0"/>
          </a:p>
        </p:txBody>
      </p:sp>
      <p:pic>
        <p:nvPicPr>
          <p:cNvPr id="2" name="Bella aus China higher">
            <a:hlinkClick r:id="" action="ppaction://media"/>
            <a:extLst>
              <a:ext uri="{FF2B5EF4-FFF2-40B4-BE49-F238E27FC236}">
                <a16:creationId xmlns:a16="http://schemas.microsoft.com/office/drawing/2014/main" id="{1EE9D735-155D-492C-A244-C5FC20B209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58096" y="80114"/>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7" descr="A picture containing text&#10;&#10;Description automatically generated"/>
          <p:cNvPicPr preferRelativeResize="0"/>
          <p:nvPr/>
        </p:nvPicPr>
        <p:blipFill rotWithShape="1">
          <a:blip r:embed="rId3">
            <a:alphaModFix/>
          </a:blip>
          <a:srcRect/>
          <a:stretch/>
        </p:blipFill>
        <p:spPr>
          <a:xfrm>
            <a:off x="4427580" y="156975"/>
            <a:ext cx="942910" cy="1376197"/>
          </a:xfrm>
          <a:prstGeom prst="rect">
            <a:avLst/>
          </a:prstGeom>
          <a:noFill/>
          <a:ln>
            <a:noFill/>
          </a:ln>
        </p:spPr>
      </p:pic>
      <p:sp>
        <p:nvSpPr>
          <p:cNvPr id="217" name="Google Shape;217;p7"/>
          <p:cNvSpPr txBox="1">
            <a:spLocks noGrp="1"/>
          </p:cNvSpPr>
          <p:nvPr>
            <p:ph type="title"/>
          </p:nvPr>
        </p:nvSpPr>
        <p:spPr>
          <a:xfrm>
            <a:off x="0" y="213557"/>
            <a:ext cx="4427580" cy="647577"/>
          </a:xfrm>
          <a:prstGeom prst="rect">
            <a:avLst/>
          </a:prstGeom>
          <a:blipFill rotWithShape="1">
            <a:blip r:embed="rId4">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Verben im Präsens</a:t>
            </a:r>
            <a:endParaRPr/>
          </a:p>
        </p:txBody>
      </p:sp>
      <p:sp>
        <p:nvSpPr>
          <p:cNvPr id="218" name="Google Shape;218;p7"/>
          <p:cNvSpPr/>
          <p:nvPr/>
        </p:nvSpPr>
        <p:spPr>
          <a:xfrm>
            <a:off x="5484752" y="173034"/>
            <a:ext cx="1452670" cy="546103"/>
          </a:xfrm>
          <a:prstGeom prst="wedgeRoundRectCallout">
            <a:avLst>
              <a:gd name="adj1" fmla="val -71367"/>
              <a:gd name="adj2" fmla="val 31842"/>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Century Gothic"/>
                <a:ea typeface="Century Gothic"/>
                <a:cs typeface="Century Gothic"/>
                <a:sym typeface="Century Gothic"/>
              </a:rPr>
              <a:t>Miau!</a:t>
            </a:r>
            <a:endParaRPr/>
          </a:p>
        </p:txBody>
      </p:sp>
      <p:sp>
        <p:nvSpPr>
          <p:cNvPr id="219" name="Google Shape;219;p7"/>
          <p:cNvSpPr txBox="1"/>
          <p:nvPr/>
        </p:nvSpPr>
        <p:spPr>
          <a:xfrm>
            <a:off x="159395" y="1533563"/>
            <a:ext cx="118732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0" i="0" u="none" strike="noStrike" cap="none">
                <a:solidFill>
                  <a:srgbClr val="525050"/>
                </a:solidFill>
                <a:latin typeface="Century Gothic"/>
                <a:ea typeface="Century Gothic"/>
                <a:cs typeface="Century Gothic"/>
                <a:sym typeface="Century Gothic"/>
              </a:rPr>
              <a:t>Remember that regular (weak) verbs in the present tense follow this pattern:</a:t>
            </a:r>
            <a:endParaRPr sz="2400" b="0" i="0" u="none" strike="noStrike" cap="none">
              <a:solidFill>
                <a:srgbClr val="525050"/>
              </a:solidFill>
              <a:latin typeface="Century Gothic"/>
              <a:ea typeface="Century Gothic"/>
              <a:cs typeface="Century Gothic"/>
              <a:sym typeface="Century Gothic"/>
            </a:endParaRPr>
          </a:p>
        </p:txBody>
      </p:sp>
      <p:graphicFrame>
        <p:nvGraphicFramePr>
          <p:cNvPr id="220" name="Google Shape;220;p7"/>
          <p:cNvGraphicFramePr/>
          <p:nvPr/>
        </p:nvGraphicFramePr>
        <p:xfrm>
          <a:off x="3146196" y="2014837"/>
          <a:ext cx="5899600" cy="4201400"/>
        </p:xfrm>
        <a:graphic>
          <a:graphicData uri="http://schemas.openxmlformats.org/drawingml/2006/table">
            <a:tbl>
              <a:tblPr>
                <a:noFill/>
                <a:tableStyleId>{562E844B-6B75-447C-9319-0F99B0D69B9D}</a:tableStyleId>
              </a:tblPr>
              <a:tblGrid>
                <a:gridCol w="2830100">
                  <a:extLst>
                    <a:ext uri="{9D8B030D-6E8A-4147-A177-3AD203B41FA5}">
                      <a16:colId xmlns:a16="http://schemas.microsoft.com/office/drawing/2014/main" val="20000"/>
                    </a:ext>
                  </a:extLst>
                </a:gridCol>
                <a:gridCol w="3069500">
                  <a:extLst>
                    <a:ext uri="{9D8B030D-6E8A-4147-A177-3AD203B41FA5}">
                      <a16:colId xmlns:a16="http://schemas.microsoft.com/office/drawing/2014/main" val="20001"/>
                    </a:ext>
                  </a:extLst>
                </a:gridCol>
              </a:tblGrid>
              <a:tr h="525175">
                <a:tc>
                  <a:txBody>
                    <a:bodyPr/>
                    <a:lstStyle/>
                    <a:p>
                      <a:pPr marL="0" marR="0" lvl="0" indent="0" algn="ctr" rtl="0">
                        <a:spcBef>
                          <a:spcPts val="0"/>
                        </a:spcBef>
                        <a:spcAft>
                          <a:spcPts val="0"/>
                        </a:spcAft>
                        <a:buNone/>
                      </a:pPr>
                      <a:r>
                        <a:rPr lang="en-GB" sz="2400" b="1" u="none" strike="noStrike" cap="none">
                          <a:solidFill>
                            <a:srgbClr val="525050"/>
                          </a:solidFill>
                        </a:rPr>
                        <a:t>miauen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1" u="none" strike="noStrike" cap="none">
                          <a:solidFill>
                            <a:srgbClr val="525050"/>
                          </a:solidFill>
                        </a:rPr>
                        <a:t>to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ich miau</a:t>
                      </a:r>
                      <a:r>
                        <a:rPr lang="en-GB" sz="2400" b="1" u="none" strike="noStrike" cap="none">
                          <a:solidFill>
                            <a:srgbClr val="525050"/>
                          </a:solidFill>
                        </a:rPr>
                        <a:t>e</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I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du miau</a:t>
                      </a:r>
                      <a:r>
                        <a:rPr lang="en-GB" sz="2400" b="1" u="none" strike="noStrike" cap="none">
                          <a:solidFill>
                            <a:srgbClr val="525050"/>
                          </a:solidFill>
                        </a:rPr>
                        <a:t>st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you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er, sie, es miau</a:t>
                      </a:r>
                      <a:r>
                        <a:rPr lang="en-GB" sz="2400" b="1" u="none" strike="noStrike" cap="none">
                          <a:solidFill>
                            <a:srgbClr val="525050"/>
                          </a:solidFill>
                        </a:rPr>
                        <a:t>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he, she, it meows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wir miau</a:t>
                      </a:r>
                      <a:r>
                        <a:rPr lang="en-GB" sz="2400" b="1" u="none" strike="noStrike" cap="none">
                          <a:solidFill>
                            <a:srgbClr val="525050"/>
                          </a:solidFill>
                        </a:rPr>
                        <a:t>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we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ihr miau</a:t>
                      </a:r>
                      <a:r>
                        <a:rPr lang="en-GB" sz="2400" b="1" u="none" strike="noStrike" cap="none">
                          <a:solidFill>
                            <a:srgbClr val="525050"/>
                          </a:solidFill>
                        </a:rPr>
                        <a:t>t</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u="none" strike="noStrike" cap="none">
                          <a:solidFill>
                            <a:srgbClr val="525050"/>
                          </a:solidFill>
                        </a:rPr>
                        <a:t>you (all)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Sie miau</a:t>
                      </a:r>
                      <a:r>
                        <a:rPr lang="en-GB" sz="2400" b="1" u="none" strike="noStrike" cap="none">
                          <a:solidFill>
                            <a:srgbClr val="525050"/>
                          </a:solidFill>
                        </a:rPr>
                        <a:t>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you (formal)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525175">
                <a:tc>
                  <a:txBody>
                    <a:bodyPr/>
                    <a:lstStyle/>
                    <a:p>
                      <a:pPr marL="0" marR="0" lvl="0" indent="0" algn="ctr" rtl="0">
                        <a:spcBef>
                          <a:spcPts val="0"/>
                        </a:spcBef>
                        <a:spcAft>
                          <a:spcPts val="0"/>
                        </a:spcAft>
                        <a:buNone/>
                      </a:pPr>
                      <a:r>
                        <a:rPr lang="en-GB" sz="2400" b="0" u="none" strike="noStrike" cap="none">
                          <a:solidFill>
                            <a:srgbClr val="525050"/>
                          </a:solidFill>
                        </a:rPr>
                        <a:t>sie miau</a:t>
                      </a:r>
                      <a:r>
                        <a:rPr lang="en-GB" sz="2400" b="1" u="none" strike="noStrike" cap="none">
                          <a:solidFill>
                            <a:srgbClr val="525050"/>
                          </a:solidFill>
                        </a:rPr>
                        <a:t>en</a:t>
                      </a:r>
                      <a:endParaRPr sz="2400" b="1" u="none" strike="noStrike" cap="none">
                        <a:solidFill>
                          <a:srgbClr val="525050"/>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u="none" strike="noStrike" cap="none">
                          <a:solidFill>
                            <a:srgbClr val="525050"/>
                          </a:solidFill>
                        </a:rPr>
                        <a:t>they meow</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21" name="Google Shape;221;p7"/>
          <p:cNvSpPr/>
          <p:nvPr/>
        </p:nvSpPr>
        <p:spPr>
          <a:xfrm>
            <a:off x="3579013" y="2557391"/>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a:t>
            </a:r>
            <a:endParaRPr/>
          </a:p>
        </p:txBody>
      </p:sp>
      <p:sp>
        <p:nvSpPr>
          <p:cNvPr id="222" name="Google Shape;222;p7"/>
          <p:cNvSpPr/>
          <p:nvPr/>
        </p:nvSpPr>
        <p:spPr>
          <a:xfrm>
            <a:off x="3531841" y="3089492"/>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a:t>
            </a:r>
            <a:endParaRPr/>
          </a:p>
        </p:txBody>
      </p:sp>
      <p:sp>
        <p:nvSpPr>
          <p:cNvPr id="223" name="Google Shape;223;p7"/>
          <p:cNvSpPr/>
          <p:nvPr/>
        </p:nvSpPr>
        <p:spPr>
          <a:xfrm>
            <a:off x="2972004" y="3651766"/>
            <a:ext cx="2911150"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___/___/__  ______</a:t>
            </a:r>
            <a:endParaRPr/>
          </a:p>
        </p:txBody>
      </p:sp>
      <p:sp>
        <p:nvSpPr>
          <p:cNvPr id="224" name="Google Shape;224;p7"/>
          <p:cNvSpPr/>
          <p:nvPr/>
        </p:nvSpPr>
        <p:spPr>
          <a:xfrm>
            <a:off x="3580411" y="4171300"/>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225" name="Google Shape;225;p7"/>
          <p:cNvSpPr/>
          <p:nvPr/>
        </p:nvSpPr>
        <p:spPr>
          <a:xfrm>
            <a:off x="3579013" y="4652746"/>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226" name="Google Shape;226;p7"/>
          <p:cNvSpPr/>
          <p:nvPr/>
        </p:nvSpPr>
        <p:spPr>
          <a:xfrm>
            <a:off x="3604732" y="5158327"/>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227" name="Google Shape;227;p7"/>
          <p:cNvSpPr/>
          <p:nvPr/>
        </p:nvSpPr>
        <p:spPr>
          <a:xfrm>
            <a:off x="3604732" y="5669255"/>
            <a:ext cx="1791477" cy="485191"/>
          </a:xfrm>
          <a:prstGeom prst="roundRect">
            <a:avLst>
              <a:gd name="adj" fmla="val 16667"/>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1800"/>
              <a:buFont typeface="Century Gothic"/>
              <a:buNone/>
            </a:pPr>
            <a:r>
              <a:rPr lang="en-GB" sz="1800" b="0" i="0" u="none" strike="noStrike" cap="none">
                <a:solidFill>
                  <a:srgbClr val="525050"/>
                </a:solidFill>
                <a:latin typeface="Century Gothic"/>
                <a:ea typeface="Century Gothic"/>
                <a:cs typeface="Century Gothic"/>
                <a:sym typeface="Century Gothic"/>
              </a:rPr>
              <a:t>___  _______</a:t>
            </a:r>
            <a:endParaRPr/>
          </a:p>
        </p:txBody>
      </p:sp>
      <p:sp>
        <p:nvSpPr>
          <p:cNvPr id="228" name="Google Shape;228;p7"/>
          <p:cNvSpPr/>
          <p:nvPr/>
        </p:nvSpPr>
        <p:spPr>
          <a:xfrm>
            <a:off x="10310192" y="247046"/>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a:solidFill>
                  <a:srgbClr val="3D3C3C"/>
                </a:solidFill>
                <a:latin typeface="Century Gothic"/>
                <a:ea typeface="Century Gothic"/>
                <a:cs typeface="Century Gothic"/>
                <a:sym typeface="Century Gothic"/>
              </a:rPr>
              <a:t>Grammatik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2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2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2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2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1"/>
                                          </p:stCondLst>
                                        </p:cTn>
                                        <p:tgtEl>
                                          <p:spTgt spid="2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1"/>
                                          </p:stCondLst>
                                        </p:cTn>
                                        <p:tgtEl>
                                          <p:spTgt spid="2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nvPr>
        </p:nvSpPr>
        <p:spPr>
          <a:xfrm>
            <a:off x="0" y="213557"/>
            <a:ext cx="44275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Bella aus China</a:t>
            </a:r>
            <a:endParaRPr/>
          </a:p>
        </p:txBody>
      </p:sp>
      <p:sp>
        <p:nvSpPr>
          <p:cNvPr id="235" name="Google Shape;235;p8"/>
          <p:cNvSpPr txBox="1">
            <a:spLocks noGrp="1"/>
          </p:cNvSpPr>
          <p:nvPr>
            <p:ph type="body" idx="1"/>
          </p:nvPr>
        </p:nvSpPr>
        <p:spPr>
          <a:xfrm>
            <a:off x="222323" y="1083716"/>
            <a:ext cx="10221269" cy="547490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525050"/>
              </a:buClr>
              <a:buSzPts val="2200"/>
              <a:buFont typeface="Arial"/>
              <a:buNone/>
            </a:pPr>
            <a:r>
              <a:rPr lang="de-DE" sz="2400" b="0" i="0" u="none" strike="noStrike" cap="none" dirty="0">
                <a:solidFill>
                  <a:srgbClr val="525050"/>
                </a:solidFill>
                <a:latin typeface="Century Gothic"/>
                <a:ea typeface="Century Gothic"/>
                <a:cs typeface="Century Gothic"/>
                <a:sym typeface="Century Gothic"/>
              </a:rPr>
              <a:t>Sie heißt Bella, sie ist Kellnerin*. Sie spricht Deutsch, ist aber keine Deutsche. Sie kann Englisch reden, ist aber keine Engländerin. Auch soll sie bald andere Sprachen lernen, weil sie jetzt in München arbeitet. Und Bella lernt schnell. Bellas Heimat ist China.</a:t>
            </a:r>
          </a:p>
          <a:p>
            <a:pPr marL="0" marR="0" lvl="0" indent="0" algn="l" rtl="0">
              <a:lnSpc>
                <a:spcPct val="90000"/>
              </a:lnSpc>
              <a:spcBef>
                <a:spcPts val="0"/>
              </a:spcBef>
              <a:spcAft>
                <a:spcPts val="0"/>
              </a:spcAft>
              <a:buClr>
                <a:srgbClr val="525050"/>
              </a:buClr>
              <a:buSzPts val="2200"/>
              <a:buFont typeface="Arial"/>
              <a:buNone/>
            </a:pPr>
            <a:endParaRPr lang="de-DE" dirty="0"/>
          </a:p>
          <a:p>
            <a:pPr marL="0" lvl="0" indent="0">
              <a:spcBef>
                <a:spcPts val="0"/>
              </a:spcBef>
              <a:buSzPts val="2200"/>
            </a:pPr>
            <a:r>
              <a:rPr lang="de-DE" sz="2400" b="0" i="0" u="none" strike="noStrike" cap="none" dirty="0">
                <a:solidFill>
                  <a:srgbClr val="525050"/>
                </a:solidFill>
                <a:latin typeface="Century Gothic"/>
                <a:ea typeface="Century Gothic"/>
                <a:cs typeface="Century Gothic"/>
                <a:sym typeface="Century Gothic"/>
              </a:rPr>
              <a:t>Bella ist die neue Kellnerin im Restaurant ShaoKao in München. Heute hat es viele Kunden, zwei alte Damen warten auf ihr Gong-Bao-Huhn und Bella </a:t>
            </a:r>
            <a:r>
              <a:rPr lang="de-DE" sz="2400" dirty="0">
                <a:solidFill>
                  <a:srgbClr val="525050"/>
                </a:solidFill>
                <a:latin typeface="Century Gothic"/>
                <a:ea typeface="Century Gothic"/>
                <a:cs typeface="Century Gothic"/>
                <a:sym typeface="Century Gothic"/>
              </a:rPr>
              <a:t>kommt zum Tisch</a:t>
            </a:r>
            <a:r>
              <a:rPr lang="de-DE" sz="2400" b="0" i="0" u="none" strike="noStrike" cap="none" dirty="0">
                <a:solidFill>
                  <a:srgbClr val="525050"/>
                </a:solidFill>
                <a:latin typeface="Century Gothic"/>
                <a:ea typeface="Century Gothic"/>
                <a:cs typeface="Century Gothic"/>
                <a:sym typeface="Century Gothic"/>
              </a:rPr>
              <a:t>. </a:t>
            </a:r>
            <a:r>
              <a:rPr lang="de-DE" dirty="0"/>
              <a:t>˵Guten </a:t>
            </a:r>
            <a:r>
              <a:rPr lang="de-DE" sz="2400" b="0" i="0" u="none" strike="noStrike" cap="none" dirty="0">
                <a:solidFill>
                  <a:srgbClr val="525050"/>
                </a:solidFill>
                <a:latin typeface="Century Gothic"/>
                <a:ea typeface="Century Gothic"/>
                <a:cs typeface="Century Gothic"/>
                <a:sym typeface="Century Gothic"/>
              </a:rPr>
              <a:t>Appetit!“ Am nächsten Tisch hat die junge Luise Geburtstag und Bella singt ˵Zum Geburtstag</a:t>
            </a:r>
            <a:r>
              <a:rPr lang="de-DE" sz="2400" dirty="0">
                <a:solidFill>
                  <a:srgbClr val="525050"/>
                </a:solidFill>
                <a:latin typeface="Century Gothic"/>
                <a:ea typeface="Century Gothic"/>
                <a:cs typeface="Century Gothic"/>
                <a:sym typeface="Century Gothic"/>
              </a:rPr>
              <a:t> viel Glück</a:t>
            </a:r>
            <a:r>
              <a:rPr lang="de-DE" sz="2400" b="0" i="0" u="none" strike="noStrike" cap="none" dirty="0">
                <a:solidFill>
                  <a:srgbClr val="525050"/>
                </a:solidFill>
                <a:latin typeface="Century Gothic"/>
                <a:ea typeface="Century Gothic"/>
                <a:cs typeface="Century Gothic"/>
                <a:sym typeface="Century Gothic"/>
              </a:rPr>
              <a:t>”. Bellas Stimme ist gar nicht schlecht!</a:t>
            </a:r>
          </a:p>
          <a:p>
            <a:pPr marL="0" marR="0" lvl="0" indent="0" algn="l" rtl="0">
              <a:lnSpc>
                <a:spcPct val="90000"/>
              </a:lnSpc>
              <a:spcBef>
                <a:spcPts val="0"/>
              </a:spcBef>
              <a:spcAft>
                <a:spcPts val="0"/>
              </a:spcAft>
              <a:buClr>
                <a:srgbClr val="525050"/>
              </a:buClr>
              <a:buSzPts val="2200"/>
              <a:buFont typeface="Arial"/>
              <a:buNone/>
            </a:pPr>
            <a:endParaRPr lang="de-DE" dirty="0"/>
          </a:p>
          <a:p>
            <a:pPr marL="0" marR="0" lvl="0" indent="0" algn="l" rtl="0">
              <a:lnSpc>
                <a:spcPct val="90000"/>
              </a:lnSpc>
              <a:spcBef>
                <a:spcPts val="0"/>
              </a:spcBef>
              <a:spcAft>
                <a:spcPts val="0"/>
              </a:spcAft>
              <a:buClr>
                <a:srgbClr val="525050"/>
              </a:buClr>
              <a:buSzPts val="2200"/>
              <a:buFont typeface="Arial"/>
              <a:buNone/>
            </a:pPr>
            <a:r>
              <a:rPr lang="de-DE" sz="2400" b="0" i="0" u="none" strike="noStrike" cap="none" dirty="0">
                <a:solidFill>
                  <a:srgbClr val="525050"/>
                </a:solidFill>
                <a:latin typeface="Century Gothic"/>
                <a:ea typeface="Century Gothic"/>
                <a:cs typeface="Century Gothic"/>
                <a:sym typeface="Century Gothic"/>
              </a:rPr>
              <a:t>Peirong Chen, ShaoKaos Besitzer, findet Bella einfach toll. ˵Sie ist nie krank, auch in der Corona-Zeit. Und sie macht nie Urlaub. Nach 12 Stunden Arbeit hat sie noch viel Energie!”</a:t>
            </a:r>
          </a:p>
          <a:p>
            <a:pPr marL="0" marR="0" lvl="0" indent="0" algn="l" rtl="0">
              <a:lnSpc>
                <a:spcPct val="90000"/>
              </a:lnSpc>
              <a:spcBef>
                <a:spcPts val="0"/>
              </a:spcBef>
              <a:spcAft>
                <a:spcPts val="0"/>
              </a:spcAft>
              <a:buClr>
                <a:srgbClr val="525050"/>
              </a:buClr>
              <a:buSzPts val="2200"/>
              <a:buFont typeface="Arial"/>
              <a:buNone/>
            </a:pPr>
            <a:endParaRPr lang="de-DE" dirty="0"/>
          </a:p>
          <a:p>
            <a:pPr marL="0" marR="0" lvl="0" indent="0" algn="l" rtl="0">
              <a:lnSpc>
                <a:spcPct val="90000"/>
              </a:lnSpc>
              <a:spcBef>
                <a:spcPts val="0"/>
              </a:spcBef>
              <a:spcAft>
                <a:spcPts val="0"/>
              </a:spcAft>
              <a:buClr>
                <a:srgbClr val="525050"/>
              </a:buClr>
              <a:buSzPts val="2200"/>
              <a:buFont typeface="Arial"/>
              <a:buNone/>
            </a:pPr>
            <a:r>
              <a:rPr lang="de-DE" sz="2400" b="0" i="0" u="none" strike="noStrike" cap="none" dirty="0">
                <a:solidFill>
                  <a:srgbClr val="525050"/>
                </a:solidFill>
                <a:latin typeface="Century Gothic"/>
                <a:ea typeface="Century Gothic"/>
                <a:cs typeface="Century Gothic"/>
                <a:sym typeface="Century Gothic"/>
              </a:rPr>
              <a:t>Bella hat ein Katzengesicht, ihre Augen sind hellblau und blinzeln, wenn Peirong über sie spricht. Bella miaut. Ist Bella eine Katze? Nein, keine Katze, auch kein Mensch. Bella ist ein 1,29 Meter großer Roboter. </a:t>
            </a:r>
            <a:endParaRPr lang="de-DE" dirty="0"/>
          </a:p>
        </p:txBody>
      </p:sp>
      <p:sp>
        <p:nvSpPr>
          <p:cNvPr id="245" name="Google Shape;245;p8"/>
          <p:cNvSpPr/>
          <p:nvPr/>
        </p:nvSpPr>
        <p:spPr>
          <a:xfrm>
            <a:off x="759855" y="1096303"/>
            <a:ext cx="69545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6" name="Google Shape;246;p8"/>
          <p:cNvSpPr/>
          <p:nvPr/>
        </p:nvSpPr>
        <p:spPr>
          <a:xfrm>
            <a:off x="2676660" y="1083717"/>
            <a:ext cx="349875"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7" name="Google Shape;247;p8"/>
          <p:cNvSpPr/>
          <p:nvPr/>
        </p:nvSpPr>
        <p:spPr>
          <a:xfrm>
            <a:off x="4798673" y="1083717"/>
            <a:ext cx="89378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8"/>
          <p:cNvSpPr/>
          <p:nvPr/>
        </p:nvSpPr>
        <p:spPr>
          <a:xfrm>
            <a:off x="2207132" y="1348990"/>
            <a:ext cx="69545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9" name="Google Shape;249;p8"/>
          <p:cNvSpPr/>
          <p:nvPr/>
        </p:nvSpPr>
        <p:spPr>
          <a:xfrm>
            <a:off x="4145828" y="1384889"/>
            <a:ext cx="858896"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0" name="Google Shape;250;p8"/>
          <p:cNvSpPr/>
          <p:nvPr/>
        </p:nvSpPr>
        <p:spPr>
          <a:xfrm>
            <a:off x="9421403" y="1385053"/>
            <a:ext cx="614835" cy="345674"/>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1" name="Google Shape;251;p8"/>
          <p:cNvSpPr/>
          <p:nvPr/>
        </p:nvSpPr>
        <p:spPr>
          <a:xfrm>
            <a:off x="3499590" y="1692626"/>
            <a:ext cx="858896"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2" name="Google Shape;252;p8"/>
          <p:cNvSpPr/>
          <p:nvPr/>
        </p:nvSpPr>
        <p:spPr>
          <a:xfrm>
            <a:off x="7743542" y="1579311"/>
            <a:ext cx="1116120"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3" name="Google Shape;253;p8"/>
          <p:cNvSpPr/>
          <p:nvPr/>
        </p:nvSpPr>
        <p:spPr>
          <a:xfrm>
            <a:off x="270434" y="1925149"/>
            <a:ext cx="69545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4" name="Google Shape;254;p8"/>
          <p:cNvSpPr/>
          <p:nvPr/>
        </p:nvSpPr>
        <p:spPr>
          <a:xfrm>
            <a:off x="9489581" y="2378121"/>
            <a:ext cx="478478" cy="366093"/>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5" name="Google Shape;255;p8"/>
          <p:cNvSpPr/>
          <p:nvPr/>
        </p:nvSpPr>
        <p:spPr>
          <a:xfrm>
            <a:off x="4557829" y="2664025"/>
            <a:ext cx="89378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6" name="Google Shape;256;p8"/>
          <p:cNvSpPr/>
          <p:nvPr/>
        </p:nvSpPr>
        <p:spPr>
          <a:xfrm>
            <a:off x="238706" y="2969584"/>
            <a:ext cx="103226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8" name="Google Shape;258;p8"/>
          <p:cNvSpPr/>
          <p:nvPr/>
        </p:nvSpPr>
        <p:spPr>
          <a:xfrm>
            <a:off x="3288055" y="3266672"/>
            <a:ext cx="69545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9" name="Google Shape;259;p8"/>
          <p:cNvSpPr/>
          <p:nvPr/>
        </p:nvSpPr>
        <p:spPr>
          <a:xfrm>
            <a:off x="4645539" y="4038285"/>
            <a:ext cx="69545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0" name="Google Shape;260;p8"/>
          <p:cNvSpPr/>
          <p:nvPr/>
        </p:nvSpPr>
        <p:spPr>
          <a:xfrm>
            <a:off x="4756866" y="4297012"/>
            <a:ext cx="864516"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3" name="Google Shape;263;p8"/>
          <p:cNvSpPr/>
          <p:nvPr/>
        </p:nvSpPr>
        <p:spPr>
          <a:xfrm>
            <a:off x="5621382" y="5119747"/>
            <a:ext cx="695459"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4" name="Google Shape;264;p8"/>
          <p:cNvSpPr/>
          <p:nvPr/>
        </p:nvSpPr>
        <p:spPr>
          <a:xfrm>
            <a:off x="4289768" y="5412545"/>
            <a:ext cx="858896"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5" name="Google Shape;265;p8"/>
          <p:cNvSpPr txBox="1"/>
          <p:nvPr/>
        </p:nvSpPr>
        <p:spPr>
          <a:xfrm>
            <a:off x="4330589" y="299376"/>
            <a:ext cx="63933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Century Gothic"/>
              <a:buNone/>
            </a:pPr>
            <a:r>
              <a:rPr lang="en-GB" sz="2400" b="1" i="0" u="none" strike="noStrike" cap="none" dirty="0" err="1">
                <a:solidFill>
                  <a:srgbClr val="525050"/>
                </a:solidFill>
                <a:latin typeface="Century Gothic"/>
                <a:ea typeface="Century Gothic"/>
                <a:cs typeface="Century Gothic"/>
                <a:sym typeface="Century Gothic"/>
              </a:rPr>
              <a:t>Finde</a:t>
            </a:r>
            <a:r>
              <a:rPr lang="en-GB" sz="2400" b="1" i="0" u="none" strike="noStrike" cap="none" dirty="0">
                <a:solidFill>
                  <a:srgbClr val="525050"/>
                </a:solidFill>
                <a:latin typeface="Century Gothic"/>
                <a:ea typeface="Century Gothic"/>
                <a:cs typeface="Century Gothic"/>
                <a:sym typeface="Century Gothic"/>
              </a:rPr>
              <a:t> die </a:t>
            </a:r>
            <a:r>
              <a:rPr lang="en-GB" sz="2400" b="1" i="0" u="none" strike="noStrike" cap="none" dirty="0" err="1">
                <a:solidFill>
                  <a:srgbClr val="525050"/>
                </a:solidFill>
                <a:latin typeface="Century Gothic"/>
                <a:ea typeface="Century Gothic"/>
                <a:cs typeface="Century Gothic"/>
                <a:sym typeface="Century Gothic"/>
              </a:rPr>
              <a:t>Verben</a:t>
            </a:r>
            <a:r>
              <a:rPr lang="en-GB" sz="2400" b="1" i="0" u="none" strike="noStrike" cap="none" dirty="0">
                <a:solidFill>
                  <a:srgbClr val="525050"/>
                </a:solidFill>
                <a:latin typeface="Century Gothic"/>
                <a:ea typeface="Century Gothic"/>
                <a:cs typeface="Century Gothic"/>
                <a:sym typeface="Century Gothic"/>
              </a:rPr>
              <a:t>. Was </a:t>
            </a:r>
            <a:r>
              <a:rPr lang="en-GB" sz="2400" b="1" i="0" u="none" strike="noStrike" cap="none" dirty="0" err="1">
                <a:solidFill>
                  <a:srgbClr val="525050"/>
                </a:solidFill>
                <a:latin typeface="Century Gothic"/>
                <a:ea typeface="Century Gothic"/>
                <a:cs typeface="Century Gothic"/>
                <a:sym typeface="Century Gothic"/>
              </a:rPr>
              <a:t>sind</a:t>
            </a:r>
            <a:r>
              <a:rPr lang="en-GB" sz="2400" b="1" i="0" u="none" strike="noStrike" cap="none" dirty="0">
                <a:solidFill>
                  <a:srgbClr val="525050"/>
                </a:solidFill>
                <a:latin typeface="Century Gothic"/>
                <a:ea typeface="Century Gothic"/>
                <a:cs typeface="Century Gothic"/>
                <a:sym typeface="Century Gothic"/>
              </a:rPr>
              <a:t> die Infinitive?</a:t>
            </a:r>
            <a:endParaRPr b="1" dirty="0"/>
          </a:p>
        </p:txBody>
      </p:sp>
      <p:sp>
        <p:nvSpPr>
          <p:cNvPr id="266" name="Google Shape;266;p8"/>
          <p:cNvSpPr/>
          <p:nvPr/>
        </p:nvSpPr>
        <p:spPr>
          <a:xfrm>
            <a:off x="11088661" y="114123"/>
            <a:ext cx="94935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lesen</a:t>
            </a:r>
            <a:endParaRPr sz="2000" b="1" i="0" u="none" strike="noStrike" cap="none">
              <a:solidFill>
                <a:schemeClr val="lt1"/>
              </a:solidFill>
              <a:latin typeface="Century Gothic"/>
              <a:ea typeface="Century Gothic"/>
              <a:cs typeface="Century Gothic"/>
              <a:sym typeface="Century Gothic"/>
            </a:endParaRPr>
          </a:p>
        </p:txBody>
      </p:sp>
      <p:sp>
        <p:nvSpPr>
          <p:cNvPr id="35" name="Google Shape;263;p8">
            <a:extLst>
              <a:ext uri="{FF2B5EF4-FFF2-40B4-BE49-F238E27FC236}">
                <a16:creationId xmlns:a16="http://schemas.microsoft.com/office/drawing/2014/main" id="{4CF17DC3-9599-42FA-B7FC-3E1AE21256F1}"/>
              </a:ext>
            </a:extLst>
          </p:cNvPr>
          <p:cNvSpPr/>
          <p:nvPr/>
        </p:nvSpPr>
        <p:spPr>
          <a:xfrm>
            <a:off x="7962221" y="5086842"/>
            <a:ext cx="1116120" cy="345838"/>
          </a:xfrm>
          <a:prstGeom prst="roundRect">
            <a:avLst>
              <a:gd name="adj" fmla="val 16667"/>
            </a:avLst>
          </a:prstGeom>
          <a:solidFill>
            <a:schemeClr val="accent1">
              <a:alpha val="1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 name="Google Shape;410;p19">
            <a:extLst>
              <a:ext uri="{FF2B5EF4-FFF2-40B4-BE49-F238E27FC236}">
                <a16:creationId xmlns:a16="http://schemas.microsoft.com/office/drawing/2014/main" id="{79D3F77C-A586-4777-B280-8609E0795CAE}"/>
              </a:ext>
            </a:extLst>
          </p:cNvPr>
          <p:cNvSpPr txBox="1"/>
          <p:nvPr/>
        </p:nvSpPr>
        <p:spPr>
          <a:xfrm>
            <a:off x="13326755" y="2662821"/>
            <a:ext cx="1439862" cy="369332"/>
          </a:xfrm>
          <a:prstGeom prst="rect">
            <a:avLst/>
          </a:prstGeom>
          <a:noFill/>
          <a:ln>
            <a:noFill/>
          </a:ln>
        </p:spPr>
        <p:txBody>
          <a:bodyPr spcFirstLastPara="1" wrap="square" lIns="91425" tIns="45700" rIns="91425" bIns="45700" anchor="t" anchorCtr="0">
            <a:spAutoFit/>
          </a:bodyPr>
          <a:lstStyle/>
          <a:p>
            <a:pPr>
              <a:buClr>
                <a:srgbClr val="1E4E79"/>
              </a:buClr>
              <a:buSzPts val="1800"/>
              <a:buFont typeface="Century Gothic"/>
              <a:buNone/>
              <a:defRPr/>
            </a:pPr>
            <a:r>
              <a:rPr lang="en-GB" sz="1800" b="1" dirty="0">
                <a:solidFill>
                  <a:schemeClr val="tx1">
                    <a:lumMod val="75000"/>
                  </a:schemeClr>
                </a:solidFill>
                <a:latin typeface="Century Gothic"/>
                <a:ea typeface="Century Gothic"/>
                <a:cs typeface="Century Gothic"/>
                <a:sym typeface="Century Gothic"/>
              </a:rPr>
              <a:t>S</a:t>
            </a:r>
            <a:endParaRPr sz="1800" b="1" dirty="0">
              <a:solidFill>
                <a:schemeClr val="tx1">
                  <a:lumMod val="75000"/>
                </a:schemeClr>
              </a:solidFill>
              <a:latin typeface="Century Gothic"/>
              <a:ea typeface="Century Gothic"/>
              <a:cs typeface="Century Gothic"/>
              <a:sym typeface="Century Gothic"/>
            </a:endParaRPr>
          </a:p>
        </p:txBody>
      </p:sp>
      <p:sp>
        <p:nvSpPr>
          <p:cNvPr id="34" name="Google Shape;387;p19">
            <a:extLst>
              <a:ext uri="{FF2B5EF4-FFF2-40B4-BE49-F238E27FC236}">
                <a16:creationId xmlns:a16="http://schemas.microsoft.com/office/drawing/2014/main" id="{EA2A633D-C44E-41A1-B874-72DB5ACDF0D7}"/>
              </a:ext>
            </a:extLst>
          </p:cNvPr>
          <p:cNvSpPr/>
          <p:nvPr/>
        </p:nvSpPr>
        <p:spPr>
          <a:xfrm>
            <a:off x="10835869" y="1237836"/>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buSzPts val="2000"/>
              <a:buFont typeface="Calibri"/>
              <a:buNone/>
              <a:defRPr/>
            </a:pPr>
            <a:endParaRPr sz="2000">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DCEF8C40-85EF-4297-95AA-CE0CD5CAB68E}"/>
              </a:ext>
            </a:extLst>
          </p:cNvPr>
          <p:cNvSpPr/>
          <p:nvPr/>
        </p:nvSpPr>
        <p:spPr>
          <a:xfrm>
            <a:off x="10836897" y="1237292"/>
            <a:ext cx="503528" cy="4156259"/>
          </a:xfrm>
          <a:prstGeom prst="rect">
            <a:avLst/>
          </a:prstGeom>
          <a:solidFill>
            <a:srgbClr val="FFCC00"/>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a:buSzPts val="2000"/>
              <a:buFont typeface="Calibri"/>
              <a:buNone/>
              <a:defRPr/>
            </a:pPr>
            <a:endParaRPr sz="2000">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9DB79DC9-8DA4-48AE-A653-CEF8D27DD591}"/>
              </a:ext>
            </a:extLst>
          </p:cNvPr>
          <p:cNvCxnSpPr/>
          <p:nvPr/>
        </p:nvCxnSpPr>
        <p:spPr>
          <a:xfrm>
            <a:off x="11519241" y="1226408"/>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B7310B9D-C88B-49D3-94B3-F459BCADC3AB}"/>
              </a:ext>
            </a:extLst>
          </p:cNvPr>
          <p:cNvCxnSpPr/>
          <p:nvPr/>
        </p:nvCxnSpPr>
        <p:spPr>
          <a:xfrm>
            <a:off x="11496632" y="1226407"/>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7BAA862E-7BCC-4450-94DC-8C6AE7766707}"/>
              </a:ext>
            </a:extLst>
          </p:cNvPr>
          <p:cNvCxnSpPr/>
          <p:nvPr/>
        </p:nvCxnSpPr>
        <p:spPr>
          <a:xfrm>
            <a:off x="11519242" y="5382666"/>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4B1009C1-C1E6-4D9A-A91A-0F06CA07836E}"/>
              </a:ext>
            </a:extLst>
          </p:cNvPr>
          <p:cNvSpPr txBox="1"/>
          <p:nvPr/>
        </p:nvSpPr>
        <p:spPr>
          <a:xfrm>
            <a:off x="11636163" y="1022715"/>
            <a:ext cx="957385"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chemeClr val="tx1">
                    <a:lumMod val="75000"/>
                  </a:schemeClr>
                </a:solidFill>
                <a:effectLst/>
                <a:uLnTx/>
                <a:uFillTx/>
                <a:latin typeface="Century Gothic"/>
                <a:ea typeface="Century Gothic"/>
                <a:cs typeface="Century Gothic"/>
                <a:sym typeface="Century Gothic"/>
              </a:rPr>
              <a:t>60</a:t>
            </a:r>
            <a:endParaRPr kumimoji="0" sz="1800" b="0" i="0" u="none" strike="noStrike" kern="0" cap="none" spc="0" normalizeH="0" baseline="0" noProof="0">
              <a:ln>
                <a:noFill/>
              </a:ln>
              <a:solidFill>
                <a:schemeClr val="tx1">
                  <a:lumMod val="75000"/>
                </a:schemeClr>
              </a:solidFill>
              <a:effectLst/>
              <a:uLnTx/>
              <a:uFillTx/>
              <a:ea typeface="+mn-ea"/>
            </a:endParaRPr>
          </a:p>
        </p:txBody>
      </p:sp>
      <p:sp>
        <p:nvSpPr>
          <p:cNvPr id="41" name="Google Shape;394;p19">
            <a:extLst>
              <a:ext uri="{FF2B5EF4-FFF2-40B4-BE49-F238E27FC236}">
                <a16:creationId xmlns:a16="http://schemas.microsoft.com/office/drawing/2014/main" id="{FA5DDFB9-5C3A-4342-95E0-422D788A1910}"/>
              </a:ext>
            </a:extLst>
          </p:cNvPr>
          <p:cNvSpPr txBox="1"/>
          <p:nvPr/>
        </p:nvSpPr>
        <p:spPr>
          <a:xfrm>
            <a:off x="11602206" y="4976397"/>
            <a:ext cx="872611"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chemeClr val="tx1">
                    <a:lumMod val="75000"/>
                  </a:schemeClr>
                </a:solidFill>
                <a:effectLst/>
                <a:uLnTx/>
                <a:uFillTx/>
                <a:latin typeface="Century Gothic"/>
                <a:ea typeface="Century Gothic"/>
                <a:cs typeface="Century Gothic"/>
                <a:sym typeface="Century Gothic"/>
              </a:rPr>
              <a:t>0</a:t>
            </a:r>
            <a:endParaRPr kumimoji="0" sz="1800" b="0" i="0" u="none" strike="noStrike" kern="0" cap="none" spc="0" normalizeH="0" baseline="0" noProof="0" dirty="0">
              <a:ln>
                <a:noFill/>
              </a:ln>
              <a:solidFill>
                <a:schemeClr val="tx1">
                  <a:lumMod val="75000"/>
                </a:schemeClr>
              </a:solidFill>
              <a:effectLst/>
              <a:uLnTx/>
              <a:uFillTx/>
              <a:ea typeface="+mn-ea"/>
            </a:endParaRPr>
          </a:p>
        </p:txBody>
      </p:sp>
      <p:sp>
        <p:nvSpPr>
          <p:cNvPr id="42" name="Google Shape;395;p19">
            <a:extLst>
              <a:ext uri="{FF2B5EF4-FFF2-40B4-BE49-F238E27FC236}">
                <a16:creationId xmlns:a16="http://schemas.microsoft.com/office/drawing/2014/main" id="{20329E78-166C-46F1-A389-AF86F8D07257}"/>
              </a:ext>
            </a:extLst>
          </p:cNvPr>
          <p:cNvSpPr/>
          <p:nvPr/>
        </p:nvSpPr>
        <p:spPr>
          <a:xfrm>
            <a:off x="10692919" y="5613086"/>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FFCC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chemeClr val="tx1">
                    <a:lumMod val="75000"/>
                  </a:schemeClr>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chemeClr val="tx1">
                  <a:lumMod val="75000"/>
                </a:schemeClr>
              </a:solidFill>
              <a:effectLst/>
              <a:uLnTx/>
              <a:uFillTx/>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42"/>
                    </p:tgtEl>
                  </p:cond>
                </p:stCondLst>
                <p:endSync evt="end" delay="0">
                  <p:rtn val="all"/>
                </p:endSync>
                <p:childTnLst>
                  <p:par>
                    <p:cTn id="76" fill="hold">
                      <p:stCondLst>
                        <p:cond delay="0"/>
                      </p:stCondLst>
                      <p:childTnLst>
                        <p:par>
                          <p:cTn id="77" fill="hold">
                            <p:stCondLst>
                              <p:cond delay="0"/>
                            </p:stCondLst>
                            <p:childTnLst>
                              <p:par>
                                <p:cTn id="78" presetID="12" presetClass="exit" presetSubtype="4" fill="remove" grpId="0" nodeType="clickEffect">
                                  <p:stCondLst>
                                    <p:cond delay="0"/>
                                  </p:stCondLst>
                                  <p:childTnLst>
                                    <p:anim calcmode="lin" valueType="num">
                                      <p:cBhvr additive="base">
                                        <p:cTn id="79" dur="59000"/>
                                        <p:tgtEl>
                                          <p:spTgt spid="36"/>
                                        </p:tgtEl>
                                        <p:attrNameLst>
                                          <p:attrName>ppt_y</p:attrName>
                                        </p:attrNameLst>
                                      </p:cBhvr>
                                      <p:tavLst>
                                        <p:tav tm="0">
                                          <p:val>
                                            <p:strVal val="#ppt_y"/>
                                          </p:val>
                                        </p:tav>
                                        <p:tav tm="100000">
                                          <p:val>
                                            <p:strVal val="#ppt_y+#ppt_h*1.125000"/>
                                          </p:val>
                                        </p:tav>
                                      </p:tavLst>
                                    </p:anim>
                                    <p:animEffect transition="out" filter="wipe(down)">
                                      <p:cBhvr>
                                        <p:cTn id="80" dur="59000"/>
                                        <p:tgtEl>
                                          <p:spTgt spid="36"/>
                                        </p:tgtEl>
                                      </p:cBhvr>
                                    </p:animEffect>
                                    <p:set>
                                      <p:cBhvr>
                                        <p:cTn id="81" dur="1" fill="hold">
                                          <p:stCondLst>
                                            <p:cond delay="58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title"/>
          </p:nvPr>
        </p:nvSpPr>
        <p:spPr>
          <a:xfrm>
            <a:off x="-1" y="213557"/>
            <a:ext cx="6315075"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 Closed (yes/no) questions</a:t>
            </a:r>
            <a:endParaRPr/>
          </a:p>
        </p:txBody>
      </p:sp>
      <p:sp>
        <p:nvSpPr>
          <p:cNvPr id="273" name="Google Shape;273;p9"/>
          <p:cNvSpPr/>
          <p:nvPr/>
        </p:nvSpPr>
        <p:spPr>
          <a:xfrm>
            <a:off x="10310192" y="247046"/>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a:solidFill>
                  <a:srgbClr val="3D3C3C"/>
                </a:solidFill>
                <a:latin typeface="Century Gothic"/>
                <a:ea typeface="Century Gothic"/>
                <a:cs typeface="Century Gothic"/>
                <a:sym typeface="Century Gothic"/>
              </a:rPr>
              <a:t>Grammatik</a:t>
            </a:r>
            <a:endParaRPr/>
          </a:p>
        </p:txBody>
      </p:sp>
      <p:sp>
        <p:nvSpPr>
          <p:cNvPr id="274" name="Google Shape;274;p9"/>
          <p:cNvSpPr txBox="1"/>
          <p:nvPr/>
        </p:nvSpPr>
        <p:spPr>
          <a:xfrm>
            <a:off x="215956" y="1886452"/>
            <a:ext cx="492436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1" i="0" u="none" strike="noStrike" cap="none">
                <a:solidFill>
                  <a:srgbClr val="3D3C3C"/>
                </a:solidFill>
                <a:latin typeface="Century Gothic"/>
                <a:ea typeface="Century Gothic"/>
                <a:cs typeface="Century Gothic"/>
                <a:sym typeface="Century Gothic"/>
              </a:rPr>
              <a:t>Present simple – normally; routine</a:t>
            </a:r>
            <a:endParaRPr/>
          </a:p>
        </p:txBody>
      </p:sp>
      <p:sp>
        <p:nvSpPr>
          <p:cNvPr id="275" name="Google Shape;275;p9"/>
          <p:cNvSpPr txBox="1"/>
          <p:nvPr/>
        </p:nvSpPr>
        <p:spPr>
          <a:xfrm>
            <a:off x="73061" y="2864314"/>
            <a:ext cx="7242139" cy="430887"/>
          </a:xfrm>
          <a:prstGeom prst="rect">
            <a:avLst/>
          </a:prstGeom>
          <a:noFill/>
          <a:ln>
            <a:noFill/>
          </a:ln>
        </p:spPr>
        <p:txBody>
          <a:bodyPr spcFirstLastPara="1" wrap="square" lIns="91425" tIns="45700" rIns="91425" bIns="45700" anchor="t" anchorCtr="0">
            <a:spAutoFit/>
          </a:bodyPr>
          <a:lstStyle/>
          <a:p>
            <a:pPr lvl="0">
              <a:buClr>
                <a:srgbClr val="3D3C3C"/>
              </a:buClr>
              <a:buSzPts val="2200"/>
            </a:pPr>
            <a:r>
              <a:rPr lang="en-GB" sz="2200" b="1" i="0" u="none" strike="noStrike" cap="none" dirty="0">
                <a:solidFill>
                  <a:srgbClr val="3D3C3C"/>
                </a:solidFill>
                <a:latin typeface="Century Gothic"/>
                <a:ea typeface="Century Gothic"/>
                <a:cs typeface="Century Gothic"/>
                <a:sym typeface="Century Gothic"/>
              </a:rPr>
              <a:t>Present continuous </a:t>
            </a:r>
            <a:r>
              <a:rPr lang="en-GB" sz="2200" b="0" i="0" u="none" strike="noStrike" cap="none" dirty="0">
                <a:solidFill>
                  <a:srgbClr val="3D3C3C"/>
                </a:solidFill>
                <a:latin typeface="Century Gothic"/>
                <a:ea typeface="Century Gothic"/>
                <a:cs typeface="Century Gothic"/>
                <a:sym typeface="Century Gothic"/>
              </a:rPr>
              <a:t>(BE + </a:t>
            </a:r>
            <a:r>
              <a:rPr lang="en-GB" sz="2200" dirty="0">
                <a:solidFill>
                  <a:srgbClr val="3D3C3C"/>
                </a:solidFill>
                <a:latin typeface="Century Gothic"/>
                <a:ea typeface="Century Gothic"/>
                <a:cs typeface="Century Gothic"/>
                <a:sym typeface="Century Gothic"/>
              </a:rPr>
              <a:t>–</a:t>
            </a:r>
            <a:r>
              <a:rPr lang="en-GB" sz="2200" dirty="0" err="1">
                <a:solidFill>
                  <a:srgbClr val="3D3C3C"/>
                </a:solidFill>
                <a:latin typeface="Century Gothic"/>
                <a:ea typeface="Century Gothic"/>
                <a:cs typeface="Century Gothic"/>
                <a:sym typeface="Century Gothic"/>
              </a:rPr>
              <a:t>ing</a:t>
            </a:r>
            <a:r>
              <a:rPr lang="en-GB" sz="2200" b="0" i="0" u="none" strike="noStrike" cap="none" dirty="0">
                <a:solidFill>
                  <a:srgbClr val="3D3C3C"/>
                </a:solidFill>
                <a:latin typeface="Century Gothic"/>
                <a:ea typeface="Century Gothic"/>
                <a:cs typeface="Century Gothic"/>
                <a:sym typeface="Century Gothic"/>
              </a:rPr>
              <a:t>) </a:t>
            </a:r>
            <a:r>
              <a:rPr lang="en-GB" sz="2200" b="1" i="0" u="none" strike="noStrike" cap="none" dirty="0">
                <a:solidFill>
                  <a:srgbClr val="3D3C3C"/>
                </a:solidFill>
                <a:latin typeface="Century Gothic"/>
                <a:ea typeface="Century Gothic"/>
                <a:cs typeface="Century Gothic"/>
                <a:sym typeface="Century Gothic"/>
              </a:rPr>
              <a:t>–</a:t>
            </a:r>
            <a:r>
              <a:rPr lang="en-GB" sz="2200" b="0" i="0" u="none" strike="noStrike" cap="none" dirty="0">
                <a:solidFill>
                  <a:srgbClr val="3D3C3C"/>
                </a:solidFill>
                <a:latin typeface="Century Gothic"/>
                <a:ea typeface="Century Gothic"/>
                <a:cs typeface="Century Gothic"/>
                <a:sym typeface="Century Gothic"/>
              </a:rPr>
              <a:t> </a:t>
            </a:r>
            <a:r>
              <a:rPr lang="en-GB" sz="2200" b="1" i="0" u="none" strike="noStrike" cap="none" dirty="0">
                <a:solidFill>
                  <a:srgbClr val="3D3C3C"/>
                </a:solidFill>
                <a:latin typeface="Century Gothic"/>
                <a:ea typeface="Century Gothic"/>
                <a:cs typeface="Century Gothic"/>
                <a:sym typeface="Century Gothic"/>
              </a:rPr>
              <a:t>ongoing; current</a:t>
            </a:r>
            <a:endParaRPr dirty="0"/>
          </a:p>
        </p:txBody>
      </p:sp>
      <p:sp>
        <p:nvSpPr>
          <p:cNvPr id="276" name="Google Shape;276;p9"/>
          <p:cNvSpPr/>
          <p:nvPr/>
        </p:nvSpPr>
        <p:spPr>
          <a:xfrm>
            <a:off x="194531" y="3952856"/>
            <a:ext cx="1044116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100"/>
              <a:buFont typeface="Century Gothic"/>
              <a:buNone/>
            </a:pPr>
            <a:r>
              <a:rPr lang="en-GB" sz="2100" b="0" i="0" u="none" strike="noStrike" cap="none">
                <a:solidFill>
                  <a:srgbClr val="3D3C3C"/>
                </a:solidFill>
                <a:latin typeface="Century Gothic"/>
                <a:ea typeface="Century Gothic"/>
                <a:cs typeface="Century Gothic"/>
                <a:sym typeface="Century Gothic"/>
              </a:rPr>
              <a:t>Remember that English has </a:t>
            </a:r>
            <a:r>
              <a:rPr lang="en-GB" sz="2100" b="1" i="0" u="none" strike="noStrike" cap="none">
                <a:solidFill>
                  <a:srgbClr val="3D3C3C"/>
                </a:solidFill>
                <a:latin typeface="Century Gothic"/>
                <a:ea typeface="Century Gothic"/>
                <a:cs typeface="Century Gothic"/>
                <a:sym typeface="Century Gothic"/>
              </a:rPr>
              <a:t>two present tense forms. </a:t>
            </a:r>
            <a:endParaRPr/>
          </a:p>
          <a:p>
            <a:pPr marL="0" marR="0" lvl="0" indent="0" algn="l" rtl="0">
              <a:lnSpc>
                <a:spcPct val="100000"/>
              </a:lnSpc>
              <a:spcBef>
                <a:spcPts val="0"/>
              </a:spcBef>
              <a:spcAft>
                <a:spcPts val="0"/>
              </a:spcAft>
              <a:buClr>
                <a:schemeClr val="dk1"/>
              </a:buClr>
              <a:buSzPts val="2100"/>
              <a:buFont typeface="Century Gothic"/>
              <a:buNone/>
            </a:pPr>
            <a:endParaRPr sz="2100" b="1" i="0" u="none" strike="noStrike" cap="none">
              <a:solidFill>
                <a:srgbClr val="3D3C3C"/>
              </a:solidFill>
              <a:latin typeface="Century Gothic"/>
              <a:ea typeface="Century Gothic"/>
              <a:cs typeface="Century Gothic"/>
              <a:sym typeface="Century Gothic"/>
            </a:endParaRPr>
          </a:p>
        </p:txBody>
      </p:sp>
      <p:sp>
        <p:nvSpPr>
          <p:cNvPr id="277" name="Google Shape;277;p9"/>
          <p:cNvSpPr/>
          <p:nvPr/>
        </p:nvSpPr>
        <p:spPr>
          <a:xfrm>
            <a:off x="194531" y="4412631"/>
            <a:ext cx="914070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200"/>
              <a:buFont typeface="Century Gothic"/>
              <a:buNone/>
            </a:pPr>
            <a:r>
              <a:rPr lang="en-GB" sz="2200" b="1" i="0" u="none" strike="noStrike" cap="none">
                <a:solidFill>
                  <a:srgbClr val="C00000"/>
                </a:solidFill>
                <a:latin typeface="Century Gothic"/>
                <a:ea typeface="Century Gothic"/>
                <a:cs typeface="Century Gothic"/>
                <a:sym typeface="Century Gothic"/>
              </a:rPr>
              <a:t>Adverbs of time</a:t>
            </a:r>
            <a:r>
              <a:rPr lang="en-GB" sz="2200" b="0" i="0" u="none" strike="noStrike" cap="none">
                <a:solidFill>
                  <a:srgbClr val="C00000"/>
                </a:solidFill>
                <a:latin typeface="Century Gothic"/>
                <a:ea typeface="Century Gothic"/>
                <a:cs typeface="Century Gothic"/>
                <a:sym typeface="Century Gothic"/>
              </a:rPr>
              <a:t> </a:t>
            </a:r>
            <a:r>
              <a:rPr lang="en-GB" sz="2200" b="0" i="0" u="none" strike="noStrike" cap="none">
                <a:solidFill>
                  <a:srgbClr val="3D3C3C"/>
                </a:solidFill>
                <a:latin typeface="Century Gothic"/>
                <a:ea typeface="Century Gothic"/>
                <a:cs typeface="Century Gothic"/>
                <a:sym typeface="Century Gothic"/>
              </a:rPr>
              <a:t>tell us which English tense to choose.</a:t>
            </a:r>
            <a:endParaRPr/>
          </a:p>
        </p:txBody>
      </p:sp>
      <p:sp>
        <p:nvSpPr>
          <p:cNvPr id="278" name="Google Shape;278;p9"/>
          <p:cNvSpPr/>
          <p:nvPr/>
        </p:nvSpPr>
        <p:spPr>
          <a:xfrm>
            <a:off x="194531" y="5128353"/>
            <a:ext cx="1026099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0" i="0" u="none" strike="noStrike" cap="none">
                <a:solidFill>
                  <a:srgbClr val="3D3C3C"/>
                </a:solidFill>
                <a:latin typeface="Century Gothic"/>
                <a:ea typeface="Century Gothic"/>
                <a:cs typeface="Century Gothic"/>
                <a:sym typeface="Century Gothic"/>
              </a:rPr>
              <a:t>German has </a:t>
            </a:r>
            <a:r>
              <a:rPr lang="en-GB" sz="2100" b="1" i="0" u="none" strike="noStrike" cap="none">
                <a:solidFill>
                  <a:srgbClr val="3D3C3C"/>
                </a:solidFill>
                <a:latin typeface="Century Gothic"/>
                <a:ea typeface="Century Gothic"/>
                <a:cs typeface="Century Gothic"/>
                <a:sym typeface="Century Gothic"/>
              </a:rPr>
              <a:t>one present tense </a:t>
            </a:r>
            <a:r>
              <a:rPr lang="en-GB" sz="2100" b="0" i="0" u="none" strike="noStrike" cap="none">
                <a:solidFill>
                  <a:srgbClr val="3D3C3C"/>
                </a:solidFill>
                <a:latin typeface="Century Gothic"/>
                <a:ea typeface="Century Gothic"/>
                <a:cs typeface="Century Gothic"/>
                <a:sym typeface="Century Gothic"/>
              </a:rPr>
              <a:t>only. </a:t>
            </a:r>
            <a:r>
              <a:rPr lang="en-GB" sz="2100">
                <a:solidFill>
                  <a:srgbClr val="3D3C3C"/>
                </a:solidFill>
                <a:latin typeface="Century Gothic"/>
                <a:ea typeface="Century Gothic"/>
                <a:cs typeface="Century Gothic"/>
                <a:sym typeface="Century Gothic"/>
              </a:rPr>
              <a:t>It is used with </a:t>
            </a:r>
            <a:r>
              <a:rPr lang="en-GB" sz="2000" b="1">
                <a:solidFill>
                  <a:srgbClr val="C00000"/>
                </a:solidFill>
                <a:latin typeface="Century Gothic"/>
                <a:ea typeface="Century Gothic"/>
                <a:cs typeface="Century Gothic"/>
                <a:sym typeface="Century Gothic"/>
              </a:rPr>
              <a:t>all adverbs</a:t>
            </a:r>
            <a:r>
              <a:rPr lang="en-GB" sz="2000">
                <a:solidFill>
                  <a:srgbClr val="3D3C3C"/>
                </a:solidFill>
                <a:latin typeface="Century Gothic"/>
                <a:ea typeface="Century Gothic"/>
                <a:cs typeface="Century Gothic"/>
                <a:sym typeface="Century Gothic"/>
              </a:rPr>
              <a:t>.</a:t>
            </a:r>
            <a:endParaRPr sz="2100" b="0" i="0" u="none" strike="noStrike" cap="none">
              <a:solidFill>
                <a:srgbClr val="3D3C3C"/>
              </a:solidFill>
              <a:latin typeface="Century Gothic"/>
              <a:ea typeface="Century Gothic"/>
              <a:cs typeface="Century Gothic"/>
              <a:sym typeface="Century Gothic"/>
            </a:endParaRPr>
          </a:p>
        </p:txBody>
      </p:sp>
      <p:sp>
        <p:nvSpPr>
          <p:cNvPr id="279" name="Google Shape;279;p9"/>
          <p:cNvSpPr txBox="1"/>
          <p:nvPr/>
        </p:nvSpPr>
        <p:spPr>
          <a:xfrm>
            <a:off x="194531" y="1216585"/>
            <a:ext cx="11613156" cy="5355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Create </a:t>
            </a:r>
            <a:r>
              <a:rPr lang="en-GB" sz="2200" b="1" i="0" u="none" strike="noStrike" cap="none">
                <a:solidFill>
                  <a:srgbClr val="3D3C3C"/>
                </a:solidFill>
                <a:latin typeface="Century Gothic"/>
                <a:ea typeface="Century Gothic"/>
                <a:cs typeface="Century Gothic"/>
                <a:sym typeface="Century Gothic"/>
              </a:rPr>
              <a:t>closed (yes/no)</a:t>
            </a:r>
            <a:r>
              <a:rPr lang="en-GB" sz="2200" b="0" i="0" u="none" strike="noStrike" cap="none">
                <a:solidFill>
                  <a:srgbClr val="3D3C3C"/>
                </a:solidFill>
                <a:latin typeface="Century Gothic"/>
                <a:ea typeface="Century Gothic"/>
                <a:cs typeface="Century Gothic"/>
                <a:sym typeface="Century Gothic"/>
              </a:rPr>
              <a:t> questions by swapping the </a:t>
            </a:r>
            <a:r>
              <a:rPr lang="en-GB" sz="2200" b="1" i="0" u="none" strike="noStrike" cap="none">
                <a:solidFill>
                  <a:srgbClr val="3D3C3C"/>
                </a:solidFill>
                <a:latin typeface="Century Gothic"/>
                <a:ea typeface="Century Gothic"/>
                <a:cs typeface="Century Gothic"/>
                <a:sym typeface="Century Gothic"/>
              </a:rPr>
              <a:t>verb</a:t>
            </a:r>
            <a:r>
              <a:rPr lang="en-GB" sz="2200" b="0" i="0" u="none" strike="noStrike" cap="none">
                <a:solidFill>
                  <a:srgbClr val="3D3C3C"/>
                </a:solidFill>
                <a:latin typeface="Century Gothic"/>
                <a:ea typeface="Century Gothic"/>
                <a:cs typeface="Century Gothic"/>
                <a:sym typeface="Century Gothic"/>
              </a:rPr>
              <a:t> and </a:t>
            </a:r>
            <a:r>
              <a:rPr lang="en-GB" sz="2200" b="1" i="0" u="none" strike="noStrike" cap="none">
                <a:solidFill>
                  <a:srgbClr val="3D3C3C"/>
                </a:solidFill>
                <a:latin typeface="Century Gothic"/>
                <a:ea typeface="Century Gothic"/>
                <a:cs typeface="Century Gothic"/>
                <a:sym typeface="Century Gothic"/>
              </a:rPr>
              <a:t>subject</a:t>
            </a:r>
            <a:r>
              <a:rPr lang="en-GB" sz="2200" b="0" i="0" u="none" strike="noStrike" cap="none">
                <a:solidFill>
                  <a:srgbClr val="3D3C3C"/>
                </a:solidFill>
                <a:latin typeface="Century Gothic"/>
                <a:ea typeface="Century Gothic"/>
                <a:cs typeface="Century Gothic"/>
                <a:sym typeface="Century Gothic"/>
              </a:rPr>
              <a:t>:</a:t>
            </a:r>
            <a:endParaRPr/>
          </a:p>
        </p:txBody>
      </p:sp>
      <p:sp>
        <p:nvSpPr>
          <p:cNvPr id="280" name="Google Shape;280;p9"/>
          <p:cNvSpPr/>
          <p:nvPr/>
        </p:nvSpPr>
        <p:spPr>
          <a:xfrm>
            <a:off x="194531" y="2242162"/>
            <a:ext cx="5724644"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100"/>
              <a:buFont typeface="Century Gothic"/>
              <a:buNone/>
            </a:pPr>
            <a:r>
              <a:rPr lang="en-GB" sz="2100" b="0" i="0" u="none" strike="noStrike" cap="none">
                <a:solidFill>
                  <a:srgbClr val="3D3C3C"/>
                </a:solidFill>
                <a:latin typeface="Century Gothic"/>
                <a:ea typeface="Century Gothic"/>
                <a:cs typeface="Century Gothic"/>
                <a:sym typeface="Century Gothic"/>
              </a:rPr>
              <a:t>Arbeitest du </a:t>
            </a:r>
            <a:r>
              <a:rPr lang="en-GB" sz="2100" b="1" i="0" u="none" strike="noStrike" cap="none">
                <a:solidFill>
                  <a:srgbClr val="C00000"/>
                </a:solidFill>
                <a:latin typeface="Century Gothic"/>
                <a:ea typeface="Century Gothic"/>
                <a:cs typeface="Century Gothic"/>
                <a:sym typeface="Century Gothic"/>
              </a:rPr>
              <a:t>jede Woche</a:t>
            </a:r>
            <a:r>
              <a:rPr lang="en-GB" sz="2100" b="0" i="0" u="none" strike="noStrike" cap="none">
                <a:solidFill>
                  <a:srgbClr val="C00000"/>
                </a:solidFill>
                <a:latin typeface="Century Gothic"/>
                <a:ea typeface="Century Gothic"/>
                <a:cs typeface="Century Gothic"/>
                <a:sym typeface="Century Gothic"/>
              </a:rPr>
              <a:t> </a:t>
            </a:r>
            <a:r>
              <a:rPr lang="en-GB" sz="2100" b="0" i="0" u="none" strike="noStrike" cap="none">
                <a:solidFill>
                  <a:srgbClr val="3D3C3C"/>
                </a:solidFill>
                <a:latin typeface="Century Gothic"/>
                <a:ea typeface="Century Gothic"/>
                <a:cs typeface="Century Gothic"/>
                <a:sym typeface="Century Gothic"/>
              </a:rPr>
              <a:t>im Restaurant?	</a:t>
            </a:r>
            <a:endParaRPr sz="1800" b="0" i="0" u="none" strike="noStrike" cap="none">
              <a:solidFill>
                <a:srgbClr val="3D3C3C"/>
              </a:solidFill>
              <a:latin typeface="Century Gothic"/>
              <a:ea typeface="Century Gothic"/>
              <a:cs typeface="Century Gothic"/>
              <a:sym typeface="Century Gothic"/>
            </a:endParaRPr>
          </a:p>
        </p:txBody>
      </p:sp>
      <p:sp>
        <p:nvSpPr>
          <p:cNvPr id="281" name="Google Shape;281;p9"/>
          <p:cNvSpPr/>
          <p:nvPr/>
        </p:nvSpPr>
        <p:spPr>
          <a:xfrm>
            <a:off x="215956" y="3221915"/>
            <a:ext cx="5724644"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100"/>
              <a:buFont typeface="Century Gothic"/>
              <a:buNone/>
            </a:pPr>
            <a:r>
              <a:rPr lang="en-GB" sz="2100" b="0" i="0" u="none" strike="noStrike" cap="none">
                <a:solidFill>
                  <a:srgbClr val="3D3C3C"/>
                </a:solidFill>
                <a:latin typeface="Century Gothic"/>
                <a:ea typeface="Century Gothic"/>
                <a:cs typeface="Century Gothic"/>
                <a:sym typeface="Century Gothic"/>
              </a:rPr>
              <a:t>Arbeitest du </a:t>
            </a:r>
            <a:r>
              <a:rPr lang="en-GB" sz="2100" b="1" i="0" u="none" strike="noStrike" cap="none">
                <a:solidFill>
                  <a:srgbClr val="C00000"/>
                </a:solidFill>
                <a:latin typeface="Century Gothic"/>
                <a:ea typeface="Century Gothic"/>
                <a:cs typeface="Century Gothic"/>
                <a:sym typeface="Century Gothic"/>
              </a:rPr>
              <a:t>im Moment </a:t>
            </a:r>
            <a:r>
              <a:rPr lang="en-GB" sz="2100" b="0" i="0" u="none" strike="noStrike" cap="none">
                <a:solidFill>
                  <a:srgbClr val="3D3C3C"/>
                </a:solidFill>
                <a:latin typeface="Century Gothic"/>
                <a:ea typeface="Century Gothic"/>
                <a:cs typeface="Century Gothic"/>
                <a:sym typeface="Century Gothic"/>
              </a:rPr>
              <a:t> im Restaurant?	</a:t>
            </a:r>
            <a:endParaRPr sz="1800" b="0" i="0" u="none" strike="noStrike" cap="none">
              <a:solidFill>
                <a:srgbClr val="3D3C3C"/>
              </a:solidFill>
              <a:latin typeface="Century Gothic"/>
              <a:ea typeface="Century Gothic"/>
              <a:cs typeface="Century Gothic"/>
              <a:sym typeface="Century Gothic"/>
            </a:endParaRPr>
          </a:p>
        </p:txBody>
      </p:sp>
      <p:sp>
        <p:nvSpPr>
          <p:cNvPr id="282" name="Google Shape;282;p9"/>
          <p:cNvSpPr/>
          <p:nvPr/>
        </p:nvSpPr>
        <p:spPr>
          <a:xfrm>
            <a:off x="5641804" y="2238544"/>
            <a:ext cx="5840060"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100"/>
              <a:buFont typeface="Century Gothic"/>
              <a:buNone/>
            </a:pPr>
            <a:r>
              <a:rPr lang="en-GB" sz="2100" b="0" i="0" u="none" strike="noStrike" cap="none" dirty="0">
                <a:solidFill>
                  <a:srgbClr val="3D3C3C"/>
                </a:solidFill>
                <a:latin typeface="Century Gothic"/>
                <a:ea typeface="Century Gothic"/>
                <a:cs typeface="Century Gothic"/>
                <a:sym typeface="Century Gothic"/>
              </a:rPr>
              <a:t>Do you work in the restaurant </a:t>
            </a:r>
            <a:r>
              <a:rPr lang="en-GB" sz="2100" b="1" i="0" u="none" strike="noStrike" cap="none" dirty="0">
                <a:solidFill>
                  <a:srgbClr val="3D3C3C"/>
                </a:solidFill>
                <a:latin typeface="Century Gothic"/>
                <a:ea typeface="Century Gothic"/>
                <a:cs typeface="Century Gothic"/>
                <a:sym typeface="Century Gothic"/>
              </a:rPr>
              <a:t>every week?</a:t>
            </a:r>
            <a:endParaRPr sz="1800" b="0" i="0" u="none" strike="noStrike" cap="none" dirty="0">
              <a:solidFill>
                <a:srgbClr val="3D3C3C"/>
              </a:solidFill>
              <a:latin typeface="Century Gothic"/>
              <a:ea typeface="Century Gothic"/>
              <a:cs typeface="Century Gothic"/>
              <a:sym typeface="Century Gothic"/>
            </a:endParaRPr>
          </a:p>
        </p:txBody>
      </p:sp>
      <p:cxnSp>
        <p:nvCxnSpPr>
          <p:cNvPr id="283" name="Google Shape;283;p9"/>
          <p:cNvCxnSpPr/>
          <p:nvPr/>
        </p:nvCxnSpPr>
        <p:spPr>
          <a:xfrm>
            <a:off x="5744810" y="2616096"/>
            <a:ext cx="1570390" cy="0"/>
          </a:xfrm>
          <a:prstGeom prst="straightConnector1">
            <a:avLst/>
          </a:prstGeom>
          <a:noFill/>
          <a:ln w="38100" cap="flat" cmpd="sng">
            <a:solidFill>
              <a:srgbClr val="FA6500"/>
            </a:solidFill>
            <a:prstDash val="solid"/>
            <a:miter lim="800000"/>
            <a:headEnd type="none" w="sm" len="sm"/>
            <a:tailEnd type="none" w="sm" len="sm"/>
          </a:ln>
        </p:spPr>
      </p:cxnSp>
      <p:cxnSp>
        <p:nvCxnSpPr>
          <p:cNvPr id="284" name="Google Shape;284;p9"/>
          <p:cNvCxnSpPr/>
          <p:nvPr/>
        </p:nvCxnSpPr>
        <p:spPr>
          <a:xfrm>
            <a:off x="5744810" y="3595849"/>
            <a:ext cx="1986026" cy="0"/>
          </a:xfrm>
          <a:prstGeom prst="straightConnector1">
            <a:avLst/>
          </a:prstGeom>
          <a:noFill/>
          <a:ln w="38100" cap="flat" cmpd="sng">
            <a:solidFill>
              <a:srgbClr val="FA6500"/>
            </a:solidFill>
            <a:prstDash val="solid"/>
            <a:miter lim="800000"/>
            <a:headEnd type="none" w="sm" len="sm"/>
            <a:tailEnd type="none" w="sm" len="sm"/>
          </a:ln>
        </p:spPr>
      </p:cxnSp>
      <p:cxnSp>
        <p:nvCxnSpPr>
          <p:cNvPr id="285" name="Google Shape;285;p9"/>
          <p:cNvCxnSpPr/>
          <p:nvPr/>
        </p:nvCxnSpPr>
        <p:spPr>
          <a:xfrm>
            <a:off x="278302" y="2616096"/>
            <a:ext cx="1217989" cy="0"/>
          </a:xfrm>
          <a:prstGeom prst="straightConnector1">
            <a:avLst/>
          </a:prstGeom>
          <a:noFill/>
          <a:ln w="38100" cap="flat" cmpd="sng">
            <a:solidFill>
              <a:srgbClr val="FA6500"/>
            </a:solidFill>
            <a:prstDash val="solid"/>
            <a:miter lim="800000"/>
            <a:headEnd type="none" w="sm" len="sm"/>
            <a:tailEnd type="none" w="sm" len="sm"/>
          </a:ln>
        </p:spPr>
      </p:cxnSp>
      <p:cxnSp>
        <p:nvCxnSpPr>
          <p:cNvPr id="286" name="Google Shape;286;p9"/>
          <p:cNvCxnSpPr/>
          <p:nvPr/>
        </p:nvCxnSpPr>
        <p:spPr>
          <a:xfrm>
            <a:off x="278302" y="3595849"/>
            <a:ext cx="1217989" cy="0"/>
          </a:xfrm>
          <a:prstGeom prst="straightConnector1">
            <a:avLst/>
          </a:prstGeom>
          <a:noFill/>
          <a:ln w="38100" cap="flat" cmpd="sng">
            <a:solidFill>
              <a:srgbClr val="FA6500"/>
            </a:solidFill>
            <a:prstDash val="solid"/>
            <a:miter lim="800000"/>
            <a:headEnd type="none" w="sm" len="sm"/>
            <a:tailEnd type="none" w="sm" len="sm"/>
          </a:ln>
        </p:spPr>
      </p:cxnSp>
      <p:sp>
        <p:nvSpPr>
          <p:cNvPr id="287" name="Google Shape;287;p9"/>
          <p:cNvSpPr/>
          <p:nvPr/>
        </p:nvSpPr>
        <p:spPr>
          <a:xfrm>
            <a:off x="8834018" y="806587"/>
            <a:ext cx="2571872" cy="1289826"/>
          </a:xfrm>
          <a:prstGeom prst="wedgeRoundRectCallout">
            <a:avLst>
              <a:gd name="adj1" fmla="val -78881"/>
              <a:gd name="adj2" fmla="val 41106"/>
              <a:gd name="adj3" fmla="val 16667"/>
            </a:avLst>
          </a:prstGeom>
          <a:solidFill>
            <a:srgbClr val="FFCC00"/>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25050"/>
              </a:buClr>
              <a:buSzPts val="2000"/>
              <a:buFont typeface="Century Gothic"/>
              <a:buNone/>
            </a:pPr>
            <a:r>
              <a:rPr lang="en-GB" sz="2000" b="0" i="1" u="none" strike="noStrike" cap="none">
                <a:solidFill>
                  <a:srgbClr val="525050"/>
                </a:solidFill>
                <a:latin typeface="Century Gothic"/>
                <a:ea typeface="Century Gothic"/>
                <a:cs typeface="Century Gothic"/>
                <a:sym typeface="Century Gothic"/>
              </a:rPr>
              <a:t>Arbeitest du? </a:t>
            </a:r>
            <a:r>
              <a:rPr lang="en-GB" sz="2000">
                <a:solidFill>
                  <a:srgbClr val="525050"/>
                </a:solidFill>
                <a:latin typeface="Century Gothic"/>
                <a:ea typeface="Century Gothic"/>
                <a:cs typeface="Century Gothic"/>
                <a:sym typeface="Century Gothic"/>
              </a:rPr>
              <a:t>=</a:t>
            </a:r>
            <a:r>
              <a:rPr lang="en-GB" sz="2000" b="0" i="1" u="none" strike="noStrike" cap="none">
                <a:solidFill>
                  <a:srgbClr val="525050"/>
                </a:solidFill>
                <a:latin typeface="Century Gothic"/>
                <a:ea typeface="Century Gothic"/>
                <a:cs typeface="Century Gothic"/>
                <a:sym typeface="Century Gothic"/>
              </a:rPr>
              <a:t> </a:t>
            </a:r>
            <a:r>
              <a:rPr lang="en-GB" sz="2000" b="1" i="0" u="none" strike="noStrike" cap="none">
                <a:solidFill>
                  <a:srgbClr val="525050"/>
                </a:solidFill>
                <a:latin typeface="Century Gothic"/>
                <a:ea typeface="Century Gothic"/>
                <a:cs typeface="Century Gothic"/>
                <a:sym typeface="Century Gothic"/>
              </a:rPr>
              <a:t> </a:t>
            </a:r>
            <a:endParaRPr/>
          </a:p>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Do you work?  </a:t>
            </a:r>
            <a:r>
              <a:rPr lang="en-GB" sz="2000" b="0" i="0" u="none" strike="noStrike" cap="none">
                <a:solidFill>
                  <a:srgbClr val="525050"/>
                </a:solidFill>
                <a:latin typeface="Century Gothic"/>
                <a:ea typeface="Century Gothic"/>
                <a:cs typeface="Century Gothic"/>
                <a:sym typeface="Century Gothic"/>
              </a:rPr>
              <a:t>AND</a:t>
            </a:r>
            <a:r>
              <a:rPr lang="en-GB" sz="2000" b="1" i="0" u="none" strike="noStrike" cap="none">
                <a:solidFill>
                  <a:srgbClr val="525050"/>
                </a:solidFill>
                <a:latin typeface="Century Gothic"/>
                <a:ea typeface="Century Gothic"/>
                <a:cs typeface="Century Gothic"/>
                <a:sym typeface="Century Gothic"/>
              </a:rPr>
              <a:t> </a:t>
            </a:r>
            <a:endParaRPr/>
          </a:p>
          <a:p>
            <a:pPr marL="0" marR="0" lvl="0" indent="0" algn="ctr" rtl="0">
              <a:lnSpc>
                <a:spcPct val="100000"/>
              </a:lnSpc>
              <a:spcBef>
                <a:spcPts val="0"/>
              </a:spcBef>
              <a:spcAft>
                <a:spcPts val="0"/>
              </a:spcAft>
              <a:buClr>
                <a:srgbClr val="525050"/>
              </a:buClr>
              <a:buSzPts val="2000"/>
              <a:buFont typeface="Century Gothic"/>
              <a:buNone/>
            </a:pPr>
            <a:r>
              <a:rPr lang="en-GB" sz="2000" b="1" i="0" u="none" strike="noStrike" cap="none">
                <a:solidFill>
                  <a:srgbClr val="525050"/>
                </a:solidFill>
                <a:latin typeface="Century Gothic"/>
                <a:ea typeface="Century Gothic"/>
                <a:cs typeface="Century Gothic"/>
                <a:sym typeface="Century Gothic"/>
              </a:rPr>
              <a:t>Are you working?</a:t>
            </a:r>
            <a:endParaRPr/>
          </a:p>
        </p:txBody>
      </p:sp>
      <p:sp>
        <p:nvSpPr>
          <p:cNvPr id="288" name="Google Shape;288;p9"/>
          <p:cNvSpPr txBox="1"/>
          <p:nvPr/>
        </p:nvSpPr>
        <p:spPr>
          <a:xfrm>
            <a:off x="5641805" y="3227593"/>
            <a:ext cx="6821866"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100" b="0" i="0" u="none" strike="noStrike" cap="none" dirty="0">
                <a:solidFill>
                  <a:srgbClr val="3D3C3C"/>
                </a:solidFill>
                <a:latin typeface="Century Gothic"/>
                <a:ea typeface="Century Gothic"/>
                <a:cs typeface="Century Gothic"/>
                <a:sym typeface="Century Gothic"/>
              </a:rPr>
              <a:t>Are you working in the restaurant </a:t>
            </a:r>
            <a:r>
              <a:rPr lang="en-GB" sz="2100" b="1" i="0" u="none" strike="noStrike" cap="none" dirty="0">
                <a:solidFill>
                  <a:srgbClr val="3D3C3C"/>
                </a:solidFill>
                <a:latin typeface="Century Gothic"/>
                <a:ea typeface="Century Gothic"/>
                <a:cs typeface="Century Gothic"/>
                <a:sym typeface="Century Gothic"/>
              </a:rPr>
              <a:t>at the moment</a:t>
            </a:r>
            <a:r>
              <a:rPr lang="en-GB" sz="2100" b="0" i="0" u="none" strike="noStrike" cap="none" dirty="0">
                <a:solidFill>
                  <a:srgbClr val="3D3C3C"/>
                </a:solidFill>
                <a:latin typeface="Century Gothic"/>
                <a:ea typeface="Century Gothic"/>
                <a:cs typeface="Century Gothic"/>
                <a:sym typeface="Century Gothic"/>
              </a:rPr>
              <a:t>?</a:t>
            </a:r>
            <a:endParaRPr sz="1800" dirty="0">
              <a:solidFill>
                <a:schemeClr val="dk1"/>
              </a:solidFill>
              <a:latin typeface="Century Gothic"/>
              <a:ea typeface="Century Gothic"/>
              <a:cs typeface="Century Gothic"/>
              <a:sym typeface="Century Gothic"/>
            </a:endParaRPr>
          </a:p>
        </p:txBody>
      </p:sp>
      <p:sp>
        <p:nvSpPr>
          <p:cNvPr id="289" name="Google Shape;289;p9"/>
          <p:cNvSpPr/>
          <p:nvPr/>
        </p:nvSpPr>
        <p:spPr>
          <a:xfrm>
            <a:off x="215956" y="2269509"/>
            <a:ext cx="1280335" cy="319240"/>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0" name="Google Shape;290;p9"/>
          <p:cNvSpPr/>
          <p:nvPr/>
        </p:nvSpPr>
        <p:spPr>
          <a:xfrm>
            <a:off x="221377" y="3274712"/>
            <a:ext cx="1280335" cy="319240"/>
          </a:xfrm>
          <a:prstGeom prst="roundRect">
            <a:avLst>
              <a:gd name="adj" fmla="val 16667"/>
            </a:avLst>
          </a:prstGeom>
          <a:solidFill>
            <a:schemeClr val="accent1">
              <a:alpha val="2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5295</Words>
  <Application>Microsoft Office PowerPoint</Application>
  <PresentationFormat>Widescreen</PresentationFormat>
  <Paragraphs>469</Paragraphs>
  <Slides>17</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Times New Roman</vt:lpstr>
      <vt:lpstr>Century Gothic</vt:lpstr>
      <vt:lpstr>NCELP_German_2022</vt:lpstr>
      <vt:lpstr>PowerPoint Presentation</vt:lpstr>
      <vt:lpstr>Fragewörter</vt:lpstr>
      <vt:lpstr>Synonyme|Antonyme</vt:lpstr>
      <vt:lpstr>Bella aus China</vt:lpstr>
      <vt:lpstr>Bella aus China</vt:lpstr>
      <vt:lpstr>Bella aus China</vt:lpstr>
      <vt:lpstr>Verben im Präsens</vt:lpstr>
      <vt:lpstr>Bella aus China</vt:lpstr>
      <vt:lpstr> Closed (yes/no) questions</vt:lpstr>
      <vt:lpstr>Ein Interview</vt:lpstr>
      <vt:lpstr>Ein Interview</vt:lpstr>
      <vt:lpstr>Ein Interview</vt:lpstr>
      <vt:lpstr>Ein Interview</vt:lpstr>
      <vt:lpstr>Ein Interview</vt:lpstr>
      <vt:lpstr>ein Interview machen</vt:lpstr>
      <vt:lpstr>ein Interview machen</vt:lpstr>
      <vt:lpstr>Das habe ich nie gewusst!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65</cp:revision>
  <dcterms:created xsi:type="dcterms:W3CDTF">2022-08-04T04:14:27Z</dcterms:created>
  <dcterms:modified xsi:type="dcterms:W3CDTF">2022-10-13T05:22:52Z</dcterms:modified>
</cp:coreProperties>
</file>