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25"/>
  </p:notesMasterIdLst>
  <p:sldIdLst>
    <p:sldId id="273" r:id="rId3"/>
    <p:sldId id="277" r:id="rId4"/>
    <p:sldId id="274" r:id="rId5"/>
    <p:sldId id="276" r:id="rId6"/>
    <p:sldId id="293" r:id="rId7"/>
    <p:sldId id="268" r:id="rId8"/>
    <p:sldId id="278" r:id="rId9"/>
    <p:sldId id="279" r:id="rId10"/>
    <p:sldId id="270" r:id="rId11"/>
    <p:sldId id="280" r:id="rId12"/>
    <p:sldId id="294" r:id="rId13"/>
    <p:sldId id="282" r:id="rId14"/>
    <p:sldId id="283" r:id="rId15"/>
    <p:sldId id="285" r:id="rId16"/>
    <p:sldId id="289" r:id="rId17"/>
    <p:sldId id="287" r:id="rId18"/>
    <p:sldId id="290" r:id="rId19"/>
    <p:sldId id="272" r:id="rId20"/>
    <p:sldId id="286" r:id="rId21"/>
    <p:sldId id="288" r:id="rId22"/>
    <p:sldId id="292" r:id="rId23"/>
    <p:sldId id="291" r:id="rId24"/>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050"/>
    <a:srgbClr val="FFF6D4"/>
    <a:srgbClr val="8AE103"/>
    <a:srgbClr val="FFCC00"/>
    <a:srgbClr val="FFEEAB"/>
    <a:srgbClr val="3D3C3C"/>
    <a:srgbClr val="AC8300"/>
    <a:srgbClr val="DAA520"/>
    <a:srgbClr val="FBF0D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9" autoAdjust="0"/>
    <p:restoredTop sz="93692" autoAdjust="0"/>
  </p:normalViewPr>
  <p:slideViewPr>
    <p:cSldViewPr snapToGrid="0">
      <p:cViewPr varScale="1">
        <p:scale>
          <a:sx n="67" d="100"/>
          <a:sy n="67" d="100"/>
        </p:scale>
        <p:origin x="834" y="78"/>
      </p:cViewPr>
      <p:guideLst>
        <p:guide orient="horz" pos="2160"/>
        <p:guide pos="3840"/>
      </p:guideLst>
    </p:cSldViewPr>
  </p:slideViewPr>
  <p:outlineViewPr>
    <p:cViewPr>
      <p:scale>
        <a:sx n="33" d="100"/>
        <a:sy n="33" d="100"/>
      </p:scale>
      <p:origin x="0" y="-390"/>
    </p:cViewPr>
  </p:outlineViewPr>
  <p:notesTextViewPr>
    <p:cViewPr>
      <p:scale>
        <a:sx n="100" d="100"/>
        <a:sy n="100" d="100"/>
      </p:scale>
      <p:origin x="0" y="0"/>
    </p:cViewPr>
  </p:notesTextViewPr>
  <p:sorterViewPr>
    <p:cViewPr varScale="1">
      <p:scale>
        <a:sx n="1" d="1"/>
        <a:sy n="1" d="1"/>
      </p:scale>
      <p:origin x="0" y="-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F79BAE9C-ACF2-4362-814B-1AB50972AD2E}" type="datetimeFigureOut">
              <a:rPr lang="en-GB" smtClean="0"/>
              <a:t>16/10/2022</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br>
              <a:rPr lang="en-GB" sz="1200" b="1" dirty="0"/>
            </a:br>
            <a:r>
              <a:rPr lang="en-GB" sz="1200" b="0" dirty="0"/>
              <a:t>Revisit key noun knowledge: definite and indefinite articles (R1-nom.), use of capital letters </a:t>
            </a:r>
            <a:br>
              <a:rPr lang="en-GB" sz="1200" b="0" dirty="0"/>
            </a:br>
            <a:r>
              <a:rPr lang="en-GB" sz="1200" b="0" dirty="0"/>
              <a:t>Revisit formation of feminine person nouns (add –in to masculine person nouns)</a:t>
            </a:r>
            <a:br>
              <a:rPr lang="en-GB" sz="1200" b="0" dirty="0"/>
            </a:br>
            <a:r>
              <a:rPr lang="en-GB" sz="1200" b="0" dirty="0"/>
              <a:t>Revisit plural rule 5 (add –</a:t>
            </a:r>
            <a:r>
              <a:rPr lang="en-GB" sz="1200" b="0" dirty="0" err="1"/>
              <a:t>nen</a:t>
            </a:r>
            <a:r>
              <a:rPr lang="en-GB" sz="1200" b="0" dirty="0"/>
              <a:t> to feminine person nouns ending in –in)</a:t>
            </a:r>
            <a:br>
              <a:rPr lang="en-GB" sz="1200" b="0" dirty="0"/>
            </a:br>
            <a:r>
              <a:rPr lang="en-GB" sz="1200" b="0" dirty="0"/>
              <a:t>Revisit present tense weak verbs with simple (I do) and ongoing (I am doing) functions</a:t>
            </a:r>
            <a:br>
              <a:rPr lang="en-GB" sz="1200" b="0" dirty="0"/>
            </a:br>
            <a:r>
              <a:rPr lang="en-GB" sz="1200" b="0" dirty="0"/>
              <a:t>Revisit irregular verb SEIN (all persons)</a:t>
            </a:r>
            <a:br>
              <a:rPr lang="en-GB" sz="1200" b="0" dirty="0"/>
            </a:br>
            <a:r>
              <a:rPr lang="en-GB" sz="1200" b="0" dirty="0"/>
              <a:t>Revisit VS (yes/no) questions</a:t>
            </a:r>
            <a:br>
              <a:rPr lang="en-GB" sz="1200" b="0" dirty="0"/>
            </a:br>
            <a:r>
              <a:rPr lang="en-GB" sz="1200" b="0" dirty="0"/>
              <a:t>Revisit the knowledge that some nouns do not have a plural form, e.g.,  countries</a:t>
            </a:r>
            <a:br>
              <a:rPr lang="en-GB" sz="1200" b="1" dirty="0"/>
            </a:br>
            <a:r>
              <a:rPr lang="en-GB" sz="1200" b="1" dirty="0"/>
              <a:t>Introduce nationality nouns and their use in German</a:t>
            </a:r>
            <a:br>
              <a:rPr lang="en-GB" sz="1200" b="1"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Phonics: </a:t>
            </a:r>
            <a:r>
              <a:rPr lang="nn-NO" sz="1200" b="0" i="0" u="none" strike="noStrike" kern="1200" cap="none" dirty="0">
                <a:solidFill>
                  <a:schemeClr val="tx1"/>
                </a:solidFill>
                <a:effectLst/>
                <a:latin typeface="+mn-lt"/>
                <a:ea typeface="Calibri"/>
                <a:cs typeface="Calibri"/>
                <a:sym typeface="Calibri"/>
              </a:rPr>
              <a:t>[ei] vs [ie] link to grammar: sein, seit; unstressed [er]/vocalic [r] vs consonantal [r]</a:t>
            </a:r>
            <a:br>
              <a:rPr lang="en-GB"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de-DE" b="1" dirty="0"/>
              <a:t>New vocabulary</a:t>
            </a:r>
            <a:r>
              <a:rPr lang="de-DE" dirty="0"/>
              <a:t>: </a:t>
            </a:r>
            <a:r>
              <a:rPr lang="de-DE" dirty="0">
                <a:highlight>
                  <a:srgbClr val="FFFF00"/>
                </a:highlight>
              </a:rPr>
              <a:t>bedeuten [398] (der) Deutsche, (ein) Deutscher [499] (die, eine) Deutsche [499] England [1762] Engländer [3903] EU (Europäische Union) [726] Großbritannien [1640] Heimat [1305] Herr2 [154] Kunde [519] Mensch!2 Menschen1 [90] Name [255] Staaten [337] USA (Vereinigte Staaten von Amerika) [409] bi(sexuell) [n/a] englisch [662] europäisch [335] französisch [816] hetero(sexuell) [n/a] lesbisch [n/a] nicht binär [n/a] schwul [3961] spanisch [1919]  besitzen (H) [586] stammen aus + noun (H) [908] Amerikaner (H) [1741] Maschine (H) [1237] eigentlich (H) [151] österreichisch (H) [1511] Schweizer (H) [1274] </a:t>
            </a:r>
          </a:p>
          <a:p>
            <a:r>
              <a:rPr lang="en-GB" b="1" i="0" dirty="0"/>
              <a:t>Thematic revisited vocabulary</a:t>
            </a:r>
            <a:r>
              <a:rPr lang="en-GB" b="0" i="0" dirty="0"/>
              <a:t>: </a:t>
            </a:r>
            <a:r>
              <a:rPr lang="de-DE" b="0" i="0" dirty="0"/>
              <a:t>heißen [126] kommen [62] leben [98] lernen [288] reden [368] wohnen [560] Bürger [683] Deutschland [140] Frankreich [813] Herr [154] Junge [548] Mensch | Mensch! [90] Mutter [218] Nachbar [1283] Ort [341] Österreich [707] Person [357] Polen [2023] Sänger [3029] Schauspieler [1704] Schweiz [763] Spanien [1744] Sprache [421] Staat [337] Stadt [204] Syrien [1416] Türkei [922] deutsch [112] kulturell [1033] zu Hause [n/a] türkisch (H) [1531] </a:t>
            </a:r>
            <a:br>
              <a:rPr lang="de-DE" b="0" i="0" dirty="0"/>
            </a:br>
            <a:r>
              <a:rPr lang="de-DE" b="1" i="0" dirty="0"/>
              <a:t>Revisited function words</a:t>
            </a:r>
            <a:r>
              <a:rPr lang="de-DE" b="0" i="0" dirty="0"/>
              <a:t>: sein, bin, bist, ist, sind, seid, ich, du, er, sie, es, wir, ihr, sie, Sie, wann, was, wieviele, wer, wo, woher, wohin, aus, der, die, das, seit (H)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4123769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is the production version of the task (higher challenge). See previous slide for a less challenging written comprehension version.</a:t>
            </a:r>
            <a:br>
              <a:rPr lang="en-GB" b="1" dirty="0"/>
            </a:br>
            <a:endParaRPr lang="en-GB" b="1" dirty="0"/>
          </a:p>
          <a:p>
            <a:r>
              <a:rPr lang="en-GB" b="1" dirty="0"/>
              <a:t>Timing</a:t>
            </a:r>
            <a:r>
              <a:rPr lang="en-GB" dirty="0"/>
              <a:t>: 8 minutes</a:t>
            </a:r>
          </a:p>
          <a:p>
            <a:endParaRPr lang="en-GB" b="1" dirty="0"/>
          </a:p>
          <a:p>
            <a:r>
              <a:rPr lang="en-GB" b="1" dirty="0"/>
              <a:t>Aim</a:t>
            </a:r>
            <a:r>
              <a:rPr lang="en-GB" dirty="0"/>
              <a:t>: to practise written production of nationality and language nouns and their use.</a:t>
            </a:r>
          </a:p>
          <a:p>
            <a:endParaRPr lang="en-GB" b="1" dirty="0"/>
          </a:p>
          <a:p>
            <a:r>
              <a:rPr lang="en-GB" b="1" dirty="0"/>
              <a:t>Procedure</a:t>
            </a:r>
            <a:r>
              <a:rPr lang="en-GB" dirty="0"/>
              <a:t>:</a:t>
            </a:r>
            <a:br>
              <a:rPr lang="en-GB" dirty="0"/>
            </a:br>
            <a:r>
              <a:rPr lang="en-GB" dirty="0"/>
              <a:t>1. Introduce the task and ensure that both context and task are clear.</a:t>
            </a:r>
          </a:p>
          <a:p>
            <a:r>
              <a:rPr lang="en-GB" dirty="0"/>
              <a:t>2. Students write 1 – 8 and the correct missing nationality or language.</a:t>
            </a:r>
          </a:p>
          <a:p>
            <a:r>
              <a:rPr lang="en-GB" dirty="0"/>
              <a:t>3. Elicit sentences orally from students, then click the audio buttons to listen and check.</a:t>
            </a:r>
          </a:p>
          <a:p>
            <a:endParaRPr lang="en-GB" dirty="0"/>
          </a:p>
          <a:p>
            <a:r>
              <a:rPr lang="en-GB" b="1" dirty="0"/>
              <a:t>Note</a:t>
            </a:r>
            <a:r>
              <a:rPr lang="en-GB" dirty="0"/>
              <a:t>: here the cultural/general knowledge needed for the task has been provided by the country flags. This is to reduce the cognitive load and free up students’ capacity to focus on written production of the key language.  </a:t>
            </a:r>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867467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br>
              <a:rPr lang="en-GB" b="1" dirty="0"/>
            </a:br>
            <a:endParaRPr lang="en-GB" b="1" dirty="0"/>
          </a:p>
          <a:p>
            <a:r>
              <a:rPr lang="en-GB" b="1" dirty="0"/>
              <a:t>Timing</a:t>
            </a:r>
            <a:r>
              <a:rPr lang="en-GB" dirty="0"/>
              <a:t>: 2 minutes</a:t>
            </a:r>
          </a:p>
          <a:p>
            <a:endParaRPr lang="en-GB" b="1" dirty="0"/>
          </a:p>
          <a:p>
            <a:r>
              <a:rPr lang="en-GB" b="1" dirty="0"/>
              <a:t>Procedure</a:t>
            </a:r>
            <a:r>
              <a:rPr lang="en-GB" dirty="0"/>
              <a:t>:</a:t>
            </a:r>
            <a:br>
              <a:rPr lang="en-GB" dirty="0"/>
            </a:br>
            <a:r>
              <a:rPr lang="en-GB" dirty="0"/>
              <a:t>1. Elicit sentences orally from students, then click the audio buttons to listen and check.</a:t>
            </a:r>
          </a:p>
          <a:p>
            <a:r>
              <a:rPr lang="en-GB" dirty="0"/>
              <a:t>2. Click to provide written confirmation of the answers.</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1195665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3 minutes</a:t>
            </a:r>
          </a:p>
          <a:p>
            <a:endParaRPr lang="en-GB" b="1" dirty="0"/>
          </a:p>
          <a:p>
            <a:r>
              <a:rPr lang="en-GB" b="1" dirty="0"/>
              <a:t>Aim</a:t>
            </a:r>
            <a:r>
              <a:rPr lang="en-GB" dirty="0"/>
              <a:t>: to revisit the present tense of the irregular verb sein and pattern of endings for weak verbs in the present tense.</a:t>
            </a:r>
          </a:p>
          <a:p>
            <a:endParaRPr lang="en-GB" b="1" dirty="0"/>
          </a:p>
          <a:p>
            <a:r>
              <a:rPr lang="en-GB" b="1" dirty="0"/>
              <a:t>Procedure</a:t>
            </a:r>
            <a:r>
              <a:rPr lang="en-GB" dirty="0"/>
              <a:t>:</a:t>
            </a:r>
            <a:br>
              <a:rPr lang="en-GB" dirty="0"/>
            </a:br>
            <a:r>
              <a:rPr lang="en-GB" dirty="0"/>
              <a:t>1. Click to present the information step by step.</a:t>
            </a:r>
          </a:p>
          <a:p>
            <a:r>
              <a:rPr lang="en-GB" dirty="0"/>
              <a:t>2. Elicit the German forms of the verbs from students.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141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8 minutes</a:t>
            </a:r>
          </a:p>
          <a:p>
            <a:endParaRPr lang="en-GB" b="1" dirty="0"/>
          </a:p>
          <a:p>
            <a:r>
              <a:rPr lang="en-GB" b="1" dirty="0"/>
              <a:t>Aim</a:t>
            </a:r>
            <a:r>
              <a:rPr lang="en-GB" dirty="0"/>
              <a:t>: to practise aural comprehension of the present tense of the irregular verb sein and pattern of endings for weak verbs in the present tense, and connect them to nationalities or languages.</a:t>
            </a:r>
          </a:p>
          <a:p>
            <a:endParaRPr lang="en-GB" b="1" dirty="0"/>
          </a:p>
          <a:p>
            <a:r>
              <a:rPr lang="en-GB" b="1" dirty="0"/>
              <a:t>Procedure</a:t>
            </a:r>
            <a:r>
              <a:rPr lang="en-GB" dirty="0"/>
              <a:t>:</a:t>
            </a:r>
            <a:br>
              <a:rPr lang="en-GB" dirty="0"/>
            </a:br>
            <a:r>
              <a:rPr lang="en-GB" dirty="0"/>
              <a:t>1. Click on the numbered audio buttons to listen.</a:t>
            </a:r>
          </a:p>
          <a:p>
            <a:r>
              <a:rPr lang="en-GB" dirty="0"/>
              <a:t>2. Students select the nationality or language noun based on the verb they hear.</a:t>
            </a:r>
          </a:p>
          <a:p>
            <a:r>
              <a:rPr lang="en-GB" dirty="0"/>
              <a:t>3. They then write the English meaning of the sentence.</a:t>
            </a:r>
          </a:p>
          <a:p>
            <a:endParaRPr lang="en-GB" dirty="0"/>
          </a:p>
          <a:p>
            <a:r>
              <a:rPr lang="en-GB" b="1" dirty="0"/>
              <a:t>Transcript</a:t>
            </a:r>
            <a:r>
              <a:rPr lang="en-GB" dirty="0"/>
              <a:t>:</a:t>
            </a:r>
            <a:br>
              <a:rPr lang="en-GB" dirty="0"/>
            </a:br>
            <a:r>
              <a:rPr lang="en-GB" dirty="0"/>
              <a:t>1. </a:t>
            </a:r>
            <a:r>
              <a:rPr lang="en-GB" dirty="0" err="1"/>
              <a:t>Wir</a:t>
            </a:r>
            <a:r>
              <a:rPr lang="en-GB" dirty="0"/>
              <a:t> </a:t>
            </a:r>
            <a:r>
              <a:rPr lang="en-GB" dirty="0" err="1"/>
              <a:t>lernen</a:t>
            </a:r>
            <a:r>
              <a:rPr lang="en-GB" dirty="0"/>
              <a:t> [Deutsch].</a:t>
            </a:r>
            <a:br>
              <a:rPr lang="en-GB" dirty="0"/>
            </a:br>
            <a:r>
              <a:rPr lang="en-GB" dirty="0"/>
              <a:t>2. </a:t>
            </a:r>
            <a:r>
              <a:rPr lang="en-GB" dirty="0" err="1"/>
              <a:t>Ihr</a:t>
            </a:r>
            <a:r>
              <a:rPr lang="en-GB" dirty="0"/>
              <a:t> </a:t>
            </a:r>
            <a:r>
              <a:rPr lang="en-GB" dirty="0" err="1"/>
              <a:t>seid</a:t>
            </a:r>
            <a:r>
              <a:rPr lang="en-GB" dirty="0"/>
              <a:t> [Deutsche].</a:t>
            </a:r>
            <a:br>
              <a:rPr lang="en-GB" dirty="0"/>
            </a:br>
            <a:r>
              <a:rPr lang="en-GB" dirty="0"/>
              <a:t>3. Sie </a:t>
            </a:r>
            <a:r>
              <a:rPr lang="en-GB" dirty="0" err="1"/>
              <a:t>redet</a:t>
            </a:r>
            <a:r>
              <a:rPr lang="en-GB" dirty="0"/>
              <a:t> [</a:t>
            </a:r>
            <a:r>
              <a:rPr lang="en-GB" dirty="0" err="1"/>
              <a:t>Englisch</a:t>
            </a:r>
            <a:r>
              <a:rPr lang="en-GB" dirty="0"/>
              <a:t>] </a:t>
            </a:r>
            <a:r>
              <a:rPr lang="en-GB" dirty="0" err="1"/>
              <a:t>mit</a:t>
            </a:r>
            <a:r>
              <a:rPr lang="en-GB" dirty="0"/>
              <a:t> </a:t>
            </a:r>
            <a:r>
              <a:rPr lang="en-GB" dirty="0" err="1"/>
              <a:t>Freunden</a:t>
            </a:r>
            <a:r>
              <a:rPr lang="en-GB" dirty="0"/>
              <a:t>.</a:t>
            </a:r>
            <a:br>
              <a:rPr lang="en-GB" dirty="0"/>
            </a:br>
            <a:r>
              <a:rPr lang="en-GB" dirty="0"/>
              <a:t>4. Sie </a:t>
            </a:r>
            <a:r>
              <a:rPr lang="en-GB" dirty="0" err="1"/>
              <a:t>sprechen</a:t>
            </a:r>
            <a:r>
              <a:rPr lang="en-GB" dirty="0"/>
              <a:t> [</a:t>
            </a:r>
            <a:r>
              <a:rPr lang="en-GB" dirty="0" err="1"/>
              <a:t>Spanisch</a:t>
            </a:r>
            <a:r>
              <a:rPr lang="en-GB" dirty="0"/>
              <a:t>] </a:t>
            </a:r>
            <a:r>
              <a:rPr lang="en-GB" dirty="0" err="1"/>
              <a:t>zu</a:t>
            </a:r>
            <a:r>
              <a:rPr lang="en-GB" dirty="0"/>
              <a:t> </a:t>
            </a:r>
            <a:r>
              <a:rPr lang="en-GB" dirty="0" err="1"/>
              <a:t>Hause</a:t>
            </a:r>
            <a:r>
              <a:rPr lang="en-GB" dirty="0"/>
              <a:t>.</a:t>
            </a:r>
            <a:br>
              <a:rPr lang="en-GB" dirty="0"/>
            </a:br>
            <a:r>
              <a:rPr lang="en-GB" dirty="0"/>
              <a:t>5. </a:t>
            </a:r>
            <a:r>
              <a:rPr lang="en-GB" dirty="0" err="1"/>
              <a:t>Bist</a:t>
            </a:r>
            <a:r>
              <a:rPr lang="en-GB" dirty="0"/>
              <a:t> du [</a:t>
            </a:r>
            <a:r>
              <a:rPr lang="en-GB" dirty="0" err="1">
                <a:latin typeface="Century Gothic" panose="020B0502020202020204" pitchFamily="34" charset="0"/>
              </a:rPr>
              <a:t>Österreicherin</a:t>
            </a:r>
            <a:r>
              <a:rPr lang="en-GB" dirty="0">
                <a:latin typeface="Century Gothic" panose="020B0502020202020204" pitchFamily="34" charset="0"/>
              </a:rPr>
              <a:t>]?</a:t>
            </a:r>
          </a:p>
          <a:p>
            <a:r>
              <a:rPr lang="en-GB" dirty="0">
                <a:latin typeface="Century Gothic" panose="020B0502020202020204" pitchFamily="34" charset="0"/>
              </a:rPr>
              <a:t>6. Sind Sie [</a:t>
            </a:r>
            <a:r>
              <a:rPr lang="en-GB" dirty="0" err="1">
                <a:latin typeface="Century Gothic" panose="020B0502020202020204" pitchFamily="34" charset="0"/>
              </a:rPr>
              <a:t>Engländer</a:t>
            </a:r>
            <a:r>
              <a:rPr lang="en-GB" dirty="0">
                <a:latin typeface="Century Gothic" panose="020B0502020202020204" pitchFamily="34" charset="0"/>
              </a:rPr>
              <a:t>]?</a:t>
            </a:r>
          </a:p>
          <a:p>
            <a:r>
              <a:rPr lang="en-GB" dirty="0">
                <a:latin typeface="Century Gothic" panose="020B0502020202020204" pitchFamily="34" charset="0"/>
              </a:rPr>
              <a:t>7. Die Mutter </a:t>
            </a:r>
            <a:r>
              <a:rPr lang="en-GB" dirty="0" err="1">
                <a:latin typeface="Century Gothic" panose="020B0502020202020204" pitchFamily="34" charset="0"/>
              </a:rPr>
              <a:t>ist</a:t>
            </a:r>
            <a:r>
              <a:rPr lang="en-GB" dirty="0">
                <a:latin typeface="Century Gothic" panose="020B0502020202020204" pitchFamily="34" charset="0"/>
              </a:rPr>
              <a:t> [</a:t>
            </a:r>
            <a:r>
              <a:rPr lang="en-GB" dirty="0" err="1">
                <a:latin typeface="Century Gothic" panose="020B0502020202020204" pitchFamily="34" charset="0"/>
              </a:rPr>
              <a:t>Schweizerin</a:t>
            </a:r>
            <a:r>
              <a:rPr lang="en-GB" dirty="0">
                <a:latin typeface="Century Gothic" panose="020B0502020202020204" pitchFamily="34" charset="0"/>
              </a:rPr>
              <a:t>].</a:t>
            </a:r>
            <a:br>
              <a:rPr lang="en-GB" dirty="0">
                <a:latin typeface="Century Gothic" panose="020B0502020202020204" pitchFamily="34" charset="0"/>
              </a:rPr>
            </a:br>
            <a:r>
              <a:rPr lang="en-GB" dirty="0">
                <a:latin typeface="Century Gothic" panose="020B0502020202020204" pitchFamily="34" charset="0"/>
              </a:rPr>
              <a:t>8. </a:t>
            </a:r>
            <a:r>
              <a:rPr lang="en-GB" dirty="0" err="1">
                <a:latin typeface="Century Gothic" panose="020B0502020202020204" pitchFamily="34" charset="0"/>
              </a:rPr>
              <a:t>Lernt</a:t>
            </a:r>
            <a:r>
              <a:rPr lang="en-GB" dirty="0">
                <a:latin typeface="Century Gothic" panose="020B0502020202020204" pitchFamily="34" charset="0"/>
              </a:rPr>
              <a:t> er [</a:t>
            </a:r>
            <a:r>
              <a:rPr lang="en-GB" dirty="0" err="1">
                <a:latin typeface="Century Gothic" panose="020B0502020202020204" pitchFamily="34" charset="0"/>
              </a:rPr>
              <a:t>Französich</a:t>
            </a:r>
            <a:r>
              <a:rPr lang="en-GB" dirty="0">
                <a:latin typeface="Century Gothic" panose="020B0502020202020204" pitchFamily="34" charset="0"/>
              </a:rPr>
              <a:t>]?</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163990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These two slides are a more supported version of the writing task. The version on the following slides (16-17) offers greater challenge.</a:t>
            </a:r>
          </a:p>
          <a:p>
            <a:r>
              <a:rPr lang="en-GB" b="1" dirty="0"/>
              <a:t>Timing</a:t>
            </a:r>
            <a:r>
              <a:rPr lang="en-GB" dirty="0"/>
              <a:t>: 10 minutes (and homework)</a:t>
            </a:r>
          </a:p>
          <a:p>
            <a:endParaRPr lang="en-GB" b="1" dirty="0"/>
          </a:p>
          <a:p>
            <a:r>
              <a:rPr lang="en-GB" b="1" dirty="0"/>
              <a:t>Aim</a:t>
            </a:r>
            <a:r>
              <a:rPr lang="en-GB" dirty="0"/>
              <a:t>: to practise written production of some of this week’s new and revisited vocabulary in sentences/short paragraph.</a:t>
            </a:r>
          </a:p>
          <a:p>
            <a:endParaRPr lang="en-GB" b="1" dirty="0"/>
          </a:p>
          <a:p>
            <a:r>
              <a:rPr lang="en-GB" b="1" dirty="0"/>
              <a:t>Procedure</a:t>
            </a:r>
            <a:r>
              <a:rPr lang="en-GB" dirty="0"/>
              <a:t>:</a:t>
            </a:r>
            <a:br>
              <a:rPr lang="en-GB" dirty="0"/>
            </a:br>
            <a:r>
              <a:rPr lang="en-GB" dirty="0"/>
              <a:t>1. Students use prompts to write a short profile of Emma </a:t>
            </a:r>
            <a:r>
              <a:rPr lang="en-GB" dirty="0" err="1"/>
              <a:t>Raducanu</a:t>
            </a:r>
            <a:r>
              <a:rPr lang="en-GB" dirty="0"/>
              <a:t>. Note that there is a handout version of the slide at the end of this presentation.</a:t>
            </a:r>
          </a:p>
          <a:p>
            <a:r>
              <a:rPr lang="en-GB" dirty="0"/>
              <a:t>2. Teachers may use this slide at the start of a subsequent lesson to elicit responses orally and provide a means to check written answers.</a:t>
            </a:r>
          </a:p>
          <a:p>
            <a:endParaRPr lang="en-GB" dirty="0"/>
          </a:p>
          <a:p>
            <a:r>
              <a:rPr lang="en-GB" b="1" dirty="0"/>
              <a:t>Image source</a:t>
            </a:r>
            <a:r>
              <a:rPr lang="en-GB" dirty="0"/>
              <a:t>:</a:t>
            </a:r>
            <a:br>
              <a:rPr lang="en-GB" dirty="0"/>
            </a:br>
            <a:r>
              <a:rPr lang="en-GB" dirty="0" err="1"/>
              <a:t>Nuță</a:t>
            </a:r>
            <a:r>
              <a:rPr lang="en-GB" dirty="0"/>
              <a:t> Lucian from Cluj-Napoca, Romania, CC BY 2.0 via Wikimedia Commons</a:t>
            </a:r>
          </a:p>
          <a:p>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4292835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is a more supported version of the writing task. The version on the next slide offers greater challenge.</a:t>
            </a:r>
          </a:p>
          <a:p>
            <a:r>
              <a:rPr lang="en-GB" b="1" dirty="0"/>
              <a:t>Timing</a:t>
            </a:r>
            <a:r>
              <a:rPr lang="en-GB" dirty="0"/>
              <a:t>: 10 minutes (and homework)</a:t>
            </a:r>
          </a:p>
          <a:p>
            <a:endParaRPr lang="en-GB" b="1" dirty="0"/>
          </a:p>
          <a:p>
            <a:r>
              <a:rPr lang="en-GB" b="1" dirty="0"/>
              <a:t>Aim</a:t>
            </a:r>
            <a:r>
              <a:rPr lang="en-GB" dirty="0"/>
              <a:t>: to practise written production of some of this week’s new and revisited vocabulary in sentences/short paragraph.</a:t>
            </a:r>
          </a:p>
          <a:p>
            <a:endParaRPr lang="en-GB" b="1" dirty="0"/>
          </a:p>
          <a:p>
            <a:r>
              <a:rPr lang="en-GB" b="1" dirty="0"/>
              <a:t>Procedure</a:t>
            </a:r>
            <a:r>
              <a:rPr lang="en-GB" dirty="0"/>
              <a:t>:</a:t>
            </a:r>
            <a:br>
              <a:rPr lang="en-GB" dirty="0"/>
            </a:br>
            <a:r>
              <a:rPr lang="en-GB" dirty="0"/>
              <a:t>1. Students use prompts to write a short profile of </a:t>
            </a:r>
            <a:r>
              <a:rPr lang="en-GB" dirty="0" err="1"/>
              <a:t>Kalush</a:t>
            </a:r>
            <a:r>
              <a:rPr lang="en-GB" dirty="0"/>
              <a:t> Orchestra. Note that there is a handout version of the slide at the end of this presentation.</a:t>
            </a:r>
          </a:p>
          <a:p>
            <a:r>
              <a:rPr lang="en-GB" dirty="0"/>
              <a:t>2. Teachers may use this slide at the start of a subsequent lesson to elicit responses orally and provide a means to check written answers.</a:t>
            </a:r>
          </a:p>
          <a:p>
            <a:endParaRPr lang="en-GB" dirty="0"/>
          </a:p>
          <a:p>
            <a:r>
              <a:rPr lang="en-GB" b="1" dirty="0"/>
              <a:t>Image source</a:t>
            </a:r>
            <a:r>
              <a:rPr lang="en-GB" dirty="0"/>
              <a:t>:</a:t>
            </a:r>
            <a:br>
              <a:rPr lang="en-GB" dirty="0"/>
            </a:br>
            <a:r>
              <a:rPr lang="en-US" dirty="0"/>
              <a:t>LTV </a:t>
            </a:r>
            <a:r>
              <a:rPr lang="en-US" dirty="0" err="1"/>
              <a:t>Ziņu</a:t>
            </a:r>
            <a:r>
              <a:rPr lang="en-US" dirty="0"/>
              <a:t> </a:t>
            </a:r>
            <a:r>
              <a:rPr lang="en-US" dirty="0" err="1"/>
              <a:t>dienests</a:t>
            </a:r>
            <a:r>
              <a:rPr lang="en-US" dirty="0"/>
              <a:t>, CC BY 3.0 via Wikimedia Commons</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3701306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is a more challenging version of the writing task. The version on the previous slide offers more support.</a:t>
            </a:r>
          </a:p>
          <a:p>
            <a:r>
              <a:rPr lang="en-GB" b="1" dirty="0"/>
              <a:t>Timing</a:t>
            </a:r>
            <a:r>
              <a:rPr lang="en-GB" dirty="0"/>
              <a:t>: 10 minutes (and homework)</a:t>
            </a:r>
          </a:p>
          <a:p>
            <a:endParaRPr lang="en-GB" b="1" dirty="0"/>
          </a:p>
          <a:p>
            <a:r>
              <a:rPr lang="en-GB" b="1" dirty="0"/>
              <a:t>Aim</a:t>
            </a:r>
            <a:r>
              <a:rPr lang="en-GB" dirty="0"/>
              <a:t>: to practise written production of some of this week’s new and revisited vocabulary in sentences/short paragraph.</a:t>
            </a:r>
          </a:p>
          <a:p>
            <a:endParaRPr lang="en-GB" b="1" dirty="0"/>
          </a:p>
          <a:p>
            <a:r>
              <a:rPr lang="en-GB" b="1" dirty="0"/>
              <a:t>Procedure</a:t>
            </a:r>
            <a:r>
              <a:rPr lang="en-GB" dirty="0"/>
              <a:t>:</a:t>
            </a:r>
            <a:br>
              <a:rPr lang="en-GB" dirty="0"/>
            </a:br>
            <a:r>
              <a:rPr lang="en-GB" dirty="0"/>
              <a:t>1. Students use prompts to write a short profile of Emma </a:t>
            </a:r>
            <a:r>
              <a:rPr lang="en-GB" dirty="0" err="1"/>
              <a:t>Raducanu</a:t>
            </a:r>
            <a:r>
              <a:rPr lang="en-GB" dirty="0"/>
              <a:t>. Note that there is a handout version of the slide at the end of this presentation.</a:t>
            </a:r>
          </a:p>
          <a:p>
            <a:r>
              <a:rPr lang="en-GB" dirty="0"/>
              <a:t>2. Teachers may use this slide at the start of a subsequent lesson to elicit responses orally and provide a means to check written answers.</a:t>
            </a:r>
          </a:p>
          <a:p>
            <a:endParaRPr lang="en-GB" dirty="0"/>
          </a:p>
          <a:p>
            <a:r>
              <a:rPr lang="en-GB" b="1" dirty="0"/>
              <a:t>Image source</a:t>
            </a:r>
            <a:r>
              <a:rPr lang="en-GB" dirty="0"/>
              <a:t>:</a:t>
            </a:r>
            <a:br>
              <a:rPr lang="en-GB" dirty="0"/>
            </a:br>
            <a:r>
              <a:rPr lang="en-GB" dirty="0" err="1"/>
              <a:t>Nuță</a:t>
            </a:r>
            <a:r>
              <a:rPr lang="en-GB" dirty="0"/>
              <a:t> Lucian from Cluj-Napoca, Romania, CC BY 2.0 via Wikimedia Commons</a:t>
            </a:r>
          </a:p>
          <a:p>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1903676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is a more challenging version of the writing task. The version on the previous slide offers more support.</a:t>
            </a:r>
          </a:p>
          <a:p>
            <a:r>
              <a:rPr lang="en-GB" b="1" dirty="0"/>
              <a:t>Timing</a:t>
            </a:r>
            <a:r>
              <a:rPr lang="en-GB" dirty="0"/>
              <a:t>: 10 minutes (and homework)</a:t>
            </a:r>
          </a:p>
          <a:p>
            <a:endParaRPr lang="en-GB" b="1" dirty="0"/>
          </a:p>
          <a:p>
            <a:r>
              <a:rPr lang="en-GB" b="1" dirty="0"/>
              <a:t>Aim</a:t>
            </a:r>
            <a:r>
              <a:rPr lang="en-GB" dirty="0"/>
              <a:t>: to practise written production of some of this week’s new and revisited vocabulary in sentences/short paragraph.</a:t>
            </a:r>
          </a:p>
          <a:p>
            <a:endParaRPr lang="en-GB" b="1" dirty="0"/>
          </a:p>
          <a:p>
            <a:r>
              <a:rPr lang="en-GB" b="1" dirty="0"/>
              <a:t>Procedure</a:t>
            </a:r>
            <a:r>
              <a:rPr lang="en-GB" dirty="0"/>
              <a:t>:</a:t>
            </a:r>
            <a:br>
              <a:rPr lang="en-GB" dirty="0"/>
            </a:br>
            <a:r>
              <a:rPr lang="en-GB" dirty="0"/>
              <a:t>1. Students use prompts to write a short profile of </a:t>
            </a:r>
            <a:r>
              <a:rPr lang="en-GB" dirty="0" err="1"/>
              <a:t>Kanush</a:t>
            </a:r>
            <a:r>
              <a:rPr lang="en-GB" dirty="0"/>
              <a:t> Orchestra. Note that there is a handout version of the slide at the end of this presentation.</a:t>
            </a:r>
          </a:p>
          <a:p>
            <a:r>
              <a:rPr lang="en-GB" dirty="0"/>
              <a:t>2. Teachers may use this slide at the start of a subsequent lesson to elicit responses orally and provide a means to check written answers.</a:t>
            </a:r>
          </a:p>
          <a:p>
            <a:endParaRPr lang="en-GB" dirty="0"/>
          </a:p>
          <a:p>
            <a:r>
              <a:rPr lang="en-GB" b="1" dirty="0"/>
              <a:t>Image source</a:t>
            </a:r>
            <a:r>
              <a:rPr lang="en-GB" dirty="0"/>
              <a:t>:</a:t>
            </a:r>
            <a:br>
              <a:rPr lang="en-GB" dirty="0"/>
            </a:br>
            <a:r>
              <a:rPr lang="en-GB" dirty="0" err="1"/>
              <a:t>Nuță</a:t>
            </a:r>
            <a:r>
              <a:rPr lang="en-GB" dirty="0"/>
              <a:t> Lucian from Cluj-Napoca, Romania, CC BY 2.0 via Wikimedia Commons</a:t>
            </a:r>
          </a:p>
          <a:p>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945203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 2 minutes</a:t>
            </a:r>
            <a:br>
              <a:rPr lang="en-GB" dirty="0"/>
            </a:br>
            <a:br>
              <a:rPr lang="en-GB" b="1" dirty="0"/>
            </a:br>
            <a:r>
              <a:rPr lang="en-GB" b="1" dirty="0"/>
              <a:t>Aim: </a:t>
            </a:r>
            <a:r>
              <a:rPr lang="en-GB" b="0" dirty="0"/>
              <a:t>to remind students of the vocabulary they are learning and revisiting this week.</a:t>
            </a:r>
            <a:br>
              <a:rPr lang="en-GB" b="0" dirty="0"/>
            </a:br>
            <a:br>
              <a:rPr lang="en-GB" b="0" dirty="0"/>
            </a:br>
            <a:r>
              <a:rPr lang="en-GB" b="1" dirty="0"/>
              <a:t>Procedure:</a:t>
            </a:r>
            <a:br>
              <a:rPr lang="en-GB" b="1" dirty="0"/>
            </a:br>
            <a:r>
              <a:rPr lang="en-GB" b="0" dirty="0"/>
              <a:t>1. Display the slide. Explain the tasks.</a:t>
            </a:r>
            <a:br>
              <a:rPr lang="en-GB" b="0" dirty="0"/>
            </a:br>
            <a:r>
              <a:rPr lang="en-GB" b="0" dirty="0"/>
              <a:t>2. Post this slide or its information for students, using the usual school system for this.</a:t>
            </a:r>
            <a:br>
              <a:rPr lang="en-GB" dirty="0"/>
            </a:br>
            <a:endParaRPr dirty="0"/>
          </a:p>
          <a:p>
            <a:pPr marL="0" lvl="0" indent="0" algn="l" rtl="0">
              <a:lnSpc>
                <a:spcPct val="100000"/>
              </a:lnSpc>
              <a:spcBef>
                <a:spcPts val="0"/>
              </a:spcBef>
              <a:spcAft>
                <a:spcPts val="0"/>
              </a:spcAft>
              <a:buSzPts val="1400"/>
              <a:buNone/>
            </a:pPr>
            <a:r>
              <a:rPr lang="en-GB" b="1" dirty="0"/>
              <a:t>Notes</a:t>
            </a:r>
            <a:r>
              <a:rPr lang="en-GB" dirty="0"/>
              <a:t>: </a:t>
            </a:r>
            <a:br>
              <a:rPr lang="en-GB" dirty="0"/>
            </a:br>
            <a:r>
              <a:rPr lang="en-GB"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GB" dirty="0" err="1"/>
              <a:t>LanguageNut</a:t>
            </a:r>
            <a:r>
              <a:rPr lang="en-GB" dirty="0"/>
              <a:t>. Teachers may of course create their own versions of vocabulary learning activities in any of the different platforms available.</a:t>
            </a:r>
            <a:br>
              <a:rPr lang="en-GB" dirty="0"/>
            </a:br>
            <a:br>
              <a:rPr lang="en-GB" dirty="0"/>
            </a:br>
            <a:r>
              <a:rPr lang="en-GB" dirty="0"/>
              <a:t>At KS4, there are several sets for learning/revisiting:</a:t>
            </a:r>
            <a:br>
              <a:rPr lang="en-GB" dirty="0"/>
            </a:br>
            <a:r>
              <a:rPr lang="en-GB" dirty="0"/>
              <a:t>1. The new vocabulary for the following week.</a:t>
            </a:r>
            <a:br>
              <a:rPr lang="en-GB" dirty="0"/>
            </a:br>
            <a:r>
              <a:rPr lang="en-GB" dirty="0"/>
              <a:t>2. The revisited thematic vocabulary (from KS3 SOW) assigned to the week.</a:t>
            </a:r>
            <a:br>
              <a:rPr lang="en-GB" dirty="0"/>
            </a:br>
            <a:r>
              <a:rPr lang="en-GB" dirty="0"/>
              <a:t>3. The systematic revisiting (at +3 and +9 weekly intervals) of new vocabulary.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In the KS4 SOW every word from the GCSE vocabulary list has been tracked to ensure that:</a:t>
            </a:r>
            <a:br>
              <a:rPr lang="en-GB" dirty="0"/>
            </a:br>
            <a:r>
              <a:rPr lang="en-GB" dirty="0"/>
              <a:t>1. New words are </a:t>
            </a:r>
            <a:r>
              <a:rPr lang="en-GB" b="1" dirty="0"/>
              <a:t>introduced, revisited twice </a:t>
            </a:r>
            <a:r>
              <a:rPr lang="en-GB" dirty="0"/>
              <a:t>at intervals during the course, and </a:t>
            </a:r>
            <a:r>
              <a:rPr lang="en-GB" b="1" dirty="0"/>
              <a:t>once again </a:t>
            </a:r>
            <a:r>
              <a:rPr lang="en-GB" dirty="0"/>
              <a:t>during the final 9-week revision phase.</a:t>
            </a:r>
            <a:br>
              <a:rPr lang="en-GB" dirty="0"/>
            </a:br>
            <a:r>
              <a:rPr lang="en-GB" dirty="0"/>
              <a:t>2. KS3 revisited thematic vocabulary is </a:t>
            </a:r>
            <a:r>
              <a:rPr lang="en-GB" b="1" dirty="0"/>
              <a:t>revisited twice </a:t>
            </a:r>
            <a:r>
              <a:rPr lang="en-GB" dirty="0"/>
              <a:t>during the course, and </a:t>
            </a:r>
            <a:r>
              <a:rPr lang="en-GB" b="1" dirty="0"/>
              <a:t>once again</a:t>
            </a:r>
            <a:r>
              <a:rPr lang="en-GB" dirty="0"/>
              <a:t> during the final 9-week revision phase.</a:t>
            </a:r>
            <a:br>
              <a:rPr lang="en-GB" dirty="0"/>
            </a:br>
            <a:r>
              <a:rPr lang="en-GB" dirty="0"/>
              <a:t>3. KS3 function words (listed as R(</a:t>
            </a:r>
            <a:r>
              <a:rPr lang="en-GB" dirty="0" err="1"/>
              <a:t>equired</a:t>
            </a:r>
            <a:r>
              <a:rPr lang="en-GB" dirty="0"/>
              <a:t>) on Annex E of the GCSE Subject Content are all </a:t>
            </a:r>
            <a:r>
              <a:rPr lang="en-GB" b="1" dirty="0"/>
              <a:t>revisited multiple times </a:t>
            </a:r>
            <a:r>
              <a:rPr lang="en-GB" dirty="0"/>
              <a:t>(Column D on the KS4 SOW) and the revisits are also tracked on the KS4 Vocabulary tracker.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We anticipate that students will spend on average 2 hours on homework per week at KS4.  </a:t>
            </a:r>
            <a:br>
              <a:rPr lang="en-GB" dirty="0"/>
            </a:br>
            <a:r>
              <a:rPr lang="en-GB"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GB" baseline="30000" dirty="0"/>
              <a:t>nd</a:t>
            </a:r>
            <a:r>
              <a:rPr lang="en-GB"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GB" i="1" dirty="0"/>
              <a:t>might</a:t>
            </a:r>
            <a:r>
              <a:rPr lang="en-GB" dirty="0"/>
              <a:t> best be undertaken in class, where teachers can replicate the conditions for written language production that will apply for students at GCSE.</a:t>
            </a:r>
            <a:endParaRPr dirty="0"/>
          </a:p>
          <a:p>
            <a:pPr marL="0" lvl="0" indent="0" algn="l" rtl="0">
              <a:lnSpc>
                <a:spcPct val="100000"/>
              </a:lnSpc>
              <a:spcBef>
                <a:spcPts val="0"/>
              </a:spcBef>
              <a:spcAft>
                <a:spcPts val="0"/>
              </a:spcAft>
              <a:buSzPts val="1400"/>
              <a:buNone/>
            </a:pPr>
            <a:endParaRPr dirty="0"/>
          </a:p>
        </p:txBody>
      </p:sp>
      <p:sp>
        <p:nvSpPr>
          <p:cNvPr id="750" name="Google Shape;75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1A</a:t>
            </a:r>
            <a:endParaRPr lang="en-GB" dirty="0"/>
          </a:p>
          <a:p>
            <a:endParaRPr lang="en-GB" dirty="0"/>
          </a:p>
          <a:p>
            <a:endParaRPr lang="en-GB" dirty="0"/>
          </a:p>
          <a:p>
            <a:r>
              <a:rPr lang="en-GB" b="1" dirty="0"/>
              <a:t>Image source</a:t>
            </a:r>
            <a:r>
              <a:rPr lang="en-GB" dirty="0"/>
              <a:t>:</a:t>
            </a:r>
            <a:br>
              <a:rPr lang="en-GB" dirty="0"/>
            </a:br>
            <a:r>
              <a:rPr lang="en-GB" dirty="0" err="1"/>
              <a:t>Nuță</a:t>
            </a:r>
            <a:r>
              <a:rPr lang="en-GB" dirty="0"/>
              <a:t> Lucian from Cluj-Napoca, Romania, CC BY 2.0 via Wikimedia Commons</a:t>
            </a:r>
          </a:p>
          <a:p>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85931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5 minutes</a:t>
            </a:r>
            <a:br>
              <a:rPr lang="en-GB" dirty="0"/>
            </a:br>
            <a:br>
              <a:rPr lang="en-GB" dirty="0"/>
            </a:br>
            <a:r>
              <a:rPr lang="en-GB" b="1" dirty="0"/>
              <a:t>Aim</a:t>
            </a:r>
            <a:r>
              <a:rPr lang="en-GB" dirty="0"/>
              <a:t>: to revisit previously taught vocabulary and introduce some new words associated with the theme of countries and languages.</a:t>
            </a:r>
            <a:br>
              <a:rPr lang="en-GB" dirty="0"/>
            </a:br>
            <a:br>
              <a:rPr lang="en-GB" dirty="0"/>
            </a:br>
            <a:r>
              <a:rPr lang="en-GB" b="1" dirty="0"/>
              <a:t>Procedure</a:t>
            </a:r>
            <a:r>
              <a:rPr lang="en-GB" dirty="0"/>
              <a:t>:</a:t>
            </a:r>
            <a:br>
              <a:rPr lang="en-GB" dirty="0"/>
            </a:br>
            <a:r>
              <a:rPr lang="en-GB" dirty="0"/>
              <a:t>1. Students categorise the words into </a:t>
            </a:r>
            <a:r>
              <a:rPr lang="en-GB" dirty="0" err="1"/>
              <a:t>Kontinent</a:t>
            </a:r>
            <a:r>
              <a:rPr lang="en-GB" dirty="0"/>
              <a:t>, Land, </a:t>
            </a:r>
            <a:r>
              <a:rPr lang="en-GB" dirty="0" err="1"/>
              <a:t>Sprache</a:t>
            </a:r>
            <a:r>
              <a:rPr lang="en-GB" dirty="0"/>
              <a:t>, </a:t>
            </a:r>
            <a:r>
              <a:rPr lang="en-GB" dirty="0" err="1"/>
              <a:t>Anderes</a:t>
            </a:r>
            <a:r>
              <a:rPr lang="en-GB" dirty="0"/>
              <a:t> categories.</a:t>
            </a:r>
          </a:p>
          <a:p>
            <a:r>
              <a:rPr lang="en-GB" dirty="0"/>
              <a:t>2. Play the 1.5 minute music clip to time the activity (icon bottom right)</a:t>
            </a:r>
          </a:p>
          <a:p>
            <a:r>
              <a:rPr lang="en-GB" dirty="0"/>
              <a:t>3. Elicit responses by category</a:t>
            </a:r>
            <a:r>
              <a:rPr lang="en-GB"/>
              <a:t>. Click </a:t>
            </a:r>
            <a:r>
              <a:rPr lang="en-GB" dirty="0"/>
              <a:t>on the word (it disappears and reappears in the right category).</a:t>
            </a:r>
          </a:p>
          <a:p>
            <a:r>
              <a:rPr lang="en-GB" dirty="0"/>
              <a:t>4. Click to provide further information about </a:t>
            </a:r>
            <a:r>
              <a:rPr lang="en-GB" dirty="0" err="1"/>
              <a:t>Großbritannien</a:t>
            </a:r>
            <a:r>
              <a:rPr lang="en-GB" dirty="0"/>
              <a:t> and die </a:t>
            </a:r>
            <a:r>
              <a:rPr lang="en-GB" dirty="0" err="1"/>
              <a:t>Europäische</a:t>
            </a:r>
            <a:r>
              <a:rPr lang="en-GB" dirty="0"/>
              <a:t> Union.</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3742257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1B</a:t>
            </a:r>
            <a:endParaRPr lang="en-GB" dirty="0"/>
          </a:p>
          <a:p>
            <a:endParaRPr lang="en-GB" dirty="0"/>
          </a:p>
          <a:p>
            <a:r>
              <a:rPr lang="en-GB" b="1" dirty="0"/>
              <a:t>Image source</a:t>
            </a:r>
            <a:r>
              <a:rPr lang="en-GB" dirty="0"/>
              <a:t>:</a:t>
            </a:r>
            <a:br>
              <a:rPr lang="en-GB" dirty="0"/>
            </a:br>
            <a:r>
              <a:rPr lang="en-GB" dirty="0" err="1"/>
              <a:t>Nuță</a:t>
            </a:r>
            <a:r>
              <a:rPr lang="en-GB" dirty="0"/>
              <a:t> Lucian from Cluj-Napoca, Romania, CC BY 2.0 via Wikimedia Commons</a:t>
            </a:r>
          </a:p>
          <a:p>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1740684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2A</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951394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2B</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767162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3 minutes (two slides)</a:t>
            </a:r>
            <a:br>
              <a:rPr lang="en-GB" dirty="0"/>
            </a:br>
            <a:br>
              <a:rPr lang="en-GB" dirty="0"/>
            </a:br>
            <a:r>
              <a:rPr lang="en-GB" b="1" dirty="0"/>
              <a:t>Aim</a:t>
            </a:r>
            <a:r>
              <a:rPr lang="en-GB" dirty="0"/>
              <a:t>: to recap knowledge about German nouns; to introduce new information about German nationality nouns and contrast with English.</a:t>
            </a:r>
            <a:br>
              <a:rPr lang="en-GB" dirty="0"/>
            </a:br>
            <a:br>
              <a:rPr lang="en-GB" dirty="0"/>
            </a:br>
            <a:r>
              <a:rPr lang="en-GB" b="1" dirty="0"/>
              <a:t>Procedure</a:t>
            </a:r>
            <a:r>
              <a:rPr lang="en-GB" dirty="0"/>
              <a:t>:</a:t>
            </a:r>
            <a:br>
              <a:rPr lang="en-GB" dirty="0"/>
            </a:br>
            <a:r>
              <a:rPr lang="en-GB" dirty="0"/>
              <a:t>1. Click to present the information step by step.</a:t>
            </a:r>
          </a:p>
          <a:p>
            <a:r>
              <a:rPr lang="en-GB" dirty="0"/>
              <a:t>2. Elicit the English translations for the German examples given.</a:t>
            </a:r>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4173733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[2/2]</a:t>
            </a:r>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15286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6 minutes</a:t>
            </a:r>
            <a:br>
              <a:rPr lang="en-GB" dirty="0"/>
            </a:br>
            <a:br>
              <a:rPr lang="en-GB" dirty="0"/>
            </a:br>
            <a:r>
              <a:rPr lang="en-GB" b="1" dirty="0"/>
              <a:t>Aim</a:t>
            </a:r>
            <a:r>
              <a:rPr lang="en-GB" dirty="0"/>
              <a:t>: to practise distinction between German nationality and adjectives or nominalised adjectival language nouns and their different use (for people and languages) in the oral modality.</a:t>
            </a:r>
            <a:br>
              <a:rPr lang="en-GB" dirty="0"/>
            </a:br>
            <a:br>
              <a:rPr lang="en-GB" dirty="0"/>
            </a:br>
            <a:r>
              <a:rPr lang="en-GB" b="1" dirty="0"/>
              <a:t>Procedure</a:t>
            </a:r>
            <a:r>
              <a:rPr lang="en-GB" dirty="0"/>
              <a:t>:</a:t>
            </a:r>
            <a:br>
              <a:rPr lang="en-GB" dirty="0"/>
            </a:br>
            <a:r>
              <a:rPr lang="en-GB" dirty="0"/>
              <a:t>1. Set the context with students by reading the title and opening information.</a:t>
            </a:r>
          </a:p>
          <a:p>
            <a:r>
              <a:rPr lang="en-GB" dirty="0"/>
              <a:t>2. Ensure that the task instructions are clear.</a:t>
            </a:r>
          </a:p>
          <a:p>
            <a:r>
              <a:rPr lang="en-GB" dirty="0"/>
              <a:t>3. Click to listen to each sentence. Students select the nationality or language noun</a:t>
            </a:r>
          </a:p>
          <a:p>
            <a:r>
              <a:rPr lang="en-GB" dirty="0"/>
              <a:t>4. Click to elicit answers, correct and give appropriate feedback to students.</a:t>
            </a:r>
          </a:p>
          <a:p>
            <a:endParaRPr lang="en-GB" dirty="0"/>
          </a:p>
          <a:p>
            <a:endParaRPr lang="en-GB" dirty="0"/>
          </a:p>
          <a:p>
            <a:pPr marL="0" indent="0">
              <a:lnSpc>
                <a:spcPct val="100000"/>
              </a:lnSpc>
              <a:buFont typeface="+mj-lt"/>
              <a:buNone/>
            </a:pPr>
            <a:r>
              <a:rPr lang="en-GB" sz="1200" dirty="0">
                <a:solidFill>
                  <a:schemeClr val="tx1">
                    <a:lumMod val="75000"/>
                  </a:schemeClr>
                </a:solidFill>
                <a:latin typeface="+mj-lt"/>
              </a:rPr>
              <a:t>1.  Der </a:t>
            </a:r>
            <a:r>
              <a:rPr lang="en-GB" sz="1200" dirty="0" err="1">
                <a:solidFill>
                  <a:schemeClr val="tx1">
                    <a:lumMod val="75000"/>
                  </a:schemeClr>
                </a:solidFill>
                <a:latin typeface="+mj-lt"/>
              </a:rPr>
              <a:t>Sänger</a:t>
            </a:r>
            <a:r>
              <a:rPr lang="en-GB" sz="1200" dirty="0">
                <a:solidFill>
                  <a:schemeClr val="tx1">
                    <a:lumMod val="75000"/>
                  </a:schemeClr>
                </a:solidFill>
                <a:latin typeface="+mj-lt"/>
              </a:rPr>
              <a:t> Malik Harris </a:t>
            </a:r>
            <a:r>
              <a:rPr lang="en-GB" sz="1200" dirty="0" err="1">
                <a:solidFill>
                  <a:schemeClr val="tx1">
                    <a:lumMod val="75000"/>
                  </a:schemeClr>
                </a:solidFill>
                <a:latin typeface="+mj-lt"/>
              </a:rPr>
              <a:t>ist</a:t>
            </a:r>
            <a:r>
              <a:rPr lang="en-GB" sz="1200" dirty="0">
                <a:solidFill>
                  <a:schemeClr val="tx1">
                    <a:lumMod val="75000"/>
                  </a:schemeClr>
                </a:solidFill>
                <a:latin typeface="+mj-lt"/>
              </a:rPr>
              <a:t> [</a:t>
            </a:r>
            <a:r>
              <a:rPr lang="en-GB" sz="1200" b="1" dirty="0" err="1">
                <a:solidFill>
                  <a:schemeClr val="tx1">
                    <a:lumMod val="75000"/>
                  </a:schemeClr>
                </a:solidFill>
                <a:latin typeface="+mj-lt"/>
              </a:rPr>
              <a:t>Deutscher</a:t>
            </a:r>
            <a:r>
              <a:rPr lang="en-GB" sz="1200" b="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2.  2022 </a:t>
            </a:r>
            <a:r>
              <a:rPr lang="en-GB" sz="1200" dirty="0" err="1">
                <a:solidFill>
                  <a:schemeClr val="tx1">
                    <a:lumMod val="75000"/>
                  </a:schemeClr>
                </a:solidFill>
                <a:latin typeface="+mj-lt"/>
              </a:rPr>
              <a:t>singt</a:t>
            </a:r>
            <a:r>
              <a:rPr lang="en-GB" sz="1200" dirty="0">
                <a:solidFill>
                  <a:schemeClr val="tx1">
                    <a:lumMod val="75000"/>
                  </a:schemeClr>
                </a:solidFill>
                <a:latin typeface="+mj-lt"/>
              </a:rPr>
              <a:t> Chanel </a:t>
            </a:r>
            <a:r>
              <a:rPr lang="en-GB" sz="1200" dirty="0" err="1">
                <a:solidFill>
                  <a:schemeClr val="tx1">
                    <a:lumMod val="75000"/>
                  </a:schemeClr>
                </a:solidFill>
                <a:latin typeface="+mj-lt"/>
              </a:rPr>
              <a:t>ihren</a:t>
            </a:r>
            <a:r>
              <a:rPr lang="en-GB" sz="1200" dirty="0">
                <a:solidFill>
                  <a:schemeClr val="tx1">
                    <a:lumMod val="75000"/>
                  </a:schemeClr>
                </a:solidFill>
                <a:latin typeface="+mj-lt"/>
              </a:rPr>
              <a:t> </a:t>
            </a:r>
            <a:r>
              <a:rPr lang="en-GB" sz="1200" dirty="0" err="1">
                <a:solidFill>
                  <a:schemeClr val="tx1">
                    <a:lumMod val="75000"/>
                  </a:schemeClr>
                </a:solidFill>
                <a:latin typeface="+mj-lt"/>
              </a:rPr>
              <a:t>Songtext</a:t>
            </a:r>
            <a:r>
              <a:rPr lang="en-GB" sz="1200" dirty="0">
                <a:solidFill>
                  <a:schemeClr val="tx1">
                    <a:lumMod val="75000"/>
                  </a:schemeClr>
                </a:solidFill>
                <a:latin typeface="+mj-lt"/>
              </a:rPr>
              <a:t> auf [</a:t>
            </a:r>
            <a:r>
              <a:rPr lang="en-GB" sz="1200" b="1" dirty="0" err="1">
                <a:solidFill>
                  <a:schemeClr val="tx1">
                    <a:lumMod val="75000"/>
                  </a:schemeClr>
                </a:solidFill>
                <a:latin typeface="+mj-lt"/>
              </a:rPr>
              <a:t>Spanisch</a:t>
            </a:r>
            <a:r>
              <a:rPr lang="en-GB" sz="1200" b="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3.  Agnetha, Anni-</a:t>
            </a:r>
            <a:r>
              <a:rPr lang="en-GB" sz="1200" dirty="0" err="1">
                <a:solidFill>
                  <a:schemeClr val="tx1">
                    <a:lumMod val="75000"/>
                  </a:schemeClr>
                </a:solidFill>
                <a:latin typeface="+mj-lt"/>
              </a:rPr>
              <a:t>Frid</a:t>
            </a:r>
            <a:r>
              <a:rPr lang="en-GB" sz="1200" dirty="0">
                <a:solidFill>
                  <a:schemeClr val="tx1">
                    <a:lumMod val="75000"/>
                  </a:schemeClr>
                </a:solidFill>
                <a:latin typeface="+mj-lt"/>
              </a:rPr>
              <a:t>, Benny und Björn </a:t>
            </a:r>
            <a:r>
              <a:rPr lang="en-GB" sz="1200" dirty="0" err="1">
                <a:solidFill>
                  <a:schemeClr val="tx1">
                    <a:lumMod val="75000"/>
                  </a:schemeClr>
                </a:solidFill>
                <a:latin typeface="+mj-lt"/>
              </a:rPr>
              <a:t>sind</a:t>
            </a:r>
            <a:r>
              <a:rPr lang="en-GB" sz="1200" dirty="0">
                <a:solidFill>
                  <a:schemeClr val="tx1">
                    <a:lumMod val="75000"/>
                  </a:schemeClr>
                </a:solidFill>
                <a:latin typeface="+mj-lt"/>
              </a:rPr>
              <a:t> [</a:t>
            </a:r>
            <a:r>
              <a:rPr lang="en-GB" sz="1200" b="1" dirty="0" err="1">
                <a:solidFill>
                  <a:schemeClr val="tx1">
                    <a:lumMod val="75000"/>
                  </a:schemeClr>
                </a:solidFill>
                <a:latin typeface="+mj-lt"/>
              </a:rPr>
              <a:t>Schweden</a:t>
            </a:r>
            <a:r>
              <a:rPr lang="en-GB" sz="1200" b="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4.  Bis 2003 </a:t>
            </a:r>
            <a:r>
              <a:rPr lang="en-GB" sz="1200" dirty="0" err="1">
                <a:solidFill>
                  <a:schemeClr val="tx1">
                    <a:lumMod val="75000"/>
                  </a:schemeClr>
                </a:solidFill>
                <a:latin typeface="+mj-lt"/>
              </a:rPr>
              <a:t>hatte</a:t>
            </a:r>
            <a:r>
              <a:rPr lang="en-GB" sz="1200" dirty="0">
                <a:solidFill>
                  <a:schemeClr val="tx1">
                    <a:lumMod val="75000"/>
                  </a:schemeClr>
                </a:solidFill>
                <a:latin typeface="+mj-lt"/>
              </a:rPr>
              <a:t> die </a:t>
            </a:r>
            <a:r>
              <a:rPr lang="en-GB" sz="1200" dirty="0" err="1">
                <a:solidFill>
                  <a:schemeClr val="tx1">
                    <a:lumMod val="75000"/>
                  </a:schemeClr>
                </a:solidFill>
                <a:latin typeface="+mj-lt"/>
              </a:rPr>
              <a:t>Türkei</a:t>
            </a:r>
            <a:r>
              <a:rPr lang="en-GB" sz="1200" dirty="0">
                <a:solidFill>
                  <a:schemeClr val="tx1">
                    <a:lumMod val="75000"/>
                  </a:schemeClr>
                </a:solidFill>
                <a:latin typeface="+mj-lt"/>
              </a:rPr>
              <a:t> die Tradition, </a:t>
            </a:r>
            <a:r>
              <a:rPr lang="en-GB" sz="1200" dirty="0" err="1">
                <a:solidFill>
                  <a:schemeClr val="tx1">
                    <a:lumMod val="75000"/>
                  </a:schemeClr>
                </a:solidFill>
                <a:latin typeface="+mj-lt"/>
              </a:rPr>
              <a:t>nur</a:t>
            </a:r>
            <a:r>
              <a:rPr lang="en-GB" sz="1200" dirty="0">
                <a:solidFill>
                  <a:schemeClr val="tx1">
                    <a:lumMod val="75000"/>
                  </a:schemeClr>
                </a:solidFill>
                <a:latin typeface="+mj-lt"/>
              </a:rPr>
              <a:t> auf </a:t>
            </a:r>
            <a:r>
              <a:rPr lang="en-GB" sz="1200" b="0" dirty="0">
                <a:solidFill>
                  <a:schemeClr val="tx1">
                    <a:lumMod val="75000"/>
                  </a:schemeClr>
                </a:solidFill>
                <a:latin typeface="+mj-lt"/>
              </a:rPr>
              <a:t>[</a:t>
            </a:r>
            <a:r>
              <a:rPr lang="en-GB" sz="1200" b="1" dirty="0" err="1">
                <a:solidFill>
                  <a:schemeClr val="tx1">
                    <a:lumMod val="75000"/>
                  </a:schemeClr>
                </a:solidFill>
                <a:latin typeface="+mj-lt"/>
              </a:rPr>
              <a:t>Türkisch</a:t>
            </a:r>
            <a:r>
              <a:rPr lang="en-GB" sz="1200" b="0" dirty="0">
                <a:solidFill>
                  <a:schemeClr val="tx1">
                    <a:lumMod val="75000"/>
                  </a:schemeClr>
                </a:solidFill>
                <a:latin typeface="+mj-lt"/>
              </a:rPr>
              <a:t>]</a:t>
            </a:r>
            <a:r>
              <a:rPr lang="en-GB" sz="1200" dirty="0">
                <a:solidFill>
                  <a:schemeClr val="tx1">
                    <a:lumMod val="75000"/>
                  </a:schemeClr>
                </a:solidFill>
                <a:latin typeface="+mj-lt"/>
              </a:rPr>
              <a:t> </a:t>
            </a:r>
            <a:r>
              <a:rPr lang="en-GB" sz="1200" dirty="0" err="1">
                <a:solidFill>
                  <a:schemeClr val="tx1">
                    <a:lumMod val="75000"/>
                  </a:schemeClr>
                </a:solidFill>
                <a:latin typeface="+mj-lt"/>
              </a:rPr>
              <a:t>zu</a:t>
            </a:r>
            <a:r>
              <a:rPr lang="en-GB" sz="1200" dirty="0">
                <a:solidFill>
                  <a:schemeClr val="tx1">
                    <a:lumMod val="75000"/>
                  </a:schemeClr>
                </a:solidFill>
                <a:latin typeface="+mj-lt"/>
              </a:rPr>
              <a:t> </a:t>
            </a:r>
            <a:r>
              <a:rPr lang="en-GB" sz="1200" dirty="0" err="1">
                <a:solidFill>
                  <a:schemeClr val="tx1">
                    <a:lumMod val="75000"/>
                  </a:schemeClr>
                </a:solidFill>
                <a:latin typeface="+mj-lt"/>
              </a:rPr>
              <a:t>sprechen</a:t>
            </a:r>
            <a:r>
              <a:rPr lang="en-GB" sz="120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5.  Aber 2003 </a:t>
            </a:r>
            <a:r>
              <a:rPr lang="en-GB" sz="1200" dirty="0" err="1">
                <a:solidFill>
                  <a:schemeClr val="tx1">
                    <a:lumMod val="75000"/>
                  </a:schemeClr>
                </a:solidFill>
                <a:latin typeface="+mj-lt"/>
              </a:rPr>
              <a:t>singt</a:t>
            </a:r>
            <a:r>
              <a:rPr lang="en-GB" sz="1200" dirty="0">
                <a:solidFill>
                  <a:schemeClr val="tx1">
                    <a:lumMod val="75000"/>
                  </a:schemeClr>
                </a:solidFill>
                <a:latin typeface="+mj-lt"/>
              </a:rPr>
              <a:t> die </a:t>
            </a:r>
            <a:r>
              <a:rPr lang="en-GB" sz="1200" dirty="0" err="1">
                <a:solidFill>
                  <a:schemeClr val="tx1">
                    <a:lumMod val="75000"/>
                  </a:schemeClr>
                </a:solidFill>
                <a:latin typeface="+mj-lt"/>
              </a:rPr>
              <a:t>Sängerin</a:t>
            </a:r>
            <a:r>
              <a:rPr lang="en-GB" sz="1200" dirty="0">
                <a:solidFill>
                  <a:schemeClr val="tx1">
                    <a:lumMod val="75000"/>
                  </a:schemeClr>
                </a:solidFill>
                <a:latin typeface="+mj-lt"/>
              </a:rPr>
              <a:t>, </a:t>
            </a:r>
            <a:r>
              <a:rPr lang="en-GB" sz="1200" dirty="0" err="1">
                <a:solidFill>
                  <a:schemeClr val="tx1">
                    <a:lumMod val="75000"/>
                  </a:schemeClr>
                </a:solidFill>
                <a:latin typeface="+mj-lt"/>
              </a:rPr>
              <a:t>Sertab</a:t>
            </a:r>
            <a:r>
              <a:rPr lang="en-GB" sz="1200" dirty="0">
                <a:solidFill>
                  <a:schemeClr val="tx1">
                    <a:lumMod val="75000"/>
                  </a:schemeClr>
                </a:solidFill>
                <a:latin typeface="+mj-lt"/>
              </a:rPr>
              <a:t> </a:t>
            </a:r>
            <a:r>
              <a:rPr lang="en-GB" sz="1200" dirty="0" err="1">
                <a:solidFill>
                  <a:schemeClr val="tx1">
                    <a:lumMod val="75000"/>
                  </a:schemeClr>
                </a:solidFill>
                <a:latin typeface="+mj-lt"/>
              </a:rPr>
              <a:t>Erener</a:t>
            </a:r>
            <a:r>
              <a:rPr lang="en-GB" sz="1200" dirty="0">
                <a:solidFill>
                  <a:schemeClr val="tx1">
                    <a:lumMod val="75000"/>
                  </a:schemeClr>
                </a:solidFill>
                <a:latin typeface="+mj-lt"/>
              </a:rPr>
              <a:t> auf [</a:t>
            </a:r>
            <a:r>
              <a:rPr lang="en-GB" sz="1200" b="1" dirty="0" err="1">
                <a:solidFill>
                  <a:schemeClr val="tx1">
                    <a:lumMod val="75000"/>
                  </a:schemeClr>
                </a:solidFill>
                <a:latin typeface="+mj-lt"/>
              </a:rPr>
              <a:t>Englisch</a:t>
            </a:r>
            <a:r>
              <a:rPr lang="en-GB" sz="1200" dirty="0">
                <a:solidFill>
                  <a:schemeClr val="tx1">
                    <a:lumMod val="75000"/>
                  </a:schemeClr>
                </a:solidFill>
                <a:latin typeface="+mj-lt"/>
              </a:rPr>
              <a:t>] - und </a:t>
            </a:r>
            <a:r>
              <a:rPr lang="en-GB" sz="1200" dirty="0" err="1">
                <a:solidFill>
                  <a:schemeClr val="tx1">
                    <a:lumMod val="75000"/>
                  </a:schemeClr>
                </a:solidFill>
                <a:latin typeface="+mj-lt"/>
              </a:rPr>
              <a:t>sie</a:t>
            </a:r>
            <a:r>
              <a:rPr lang="en-GB" sz="1200" dirty="0">
                <a:solidFill>
                  <a:schemeClr val="tx1">
                    <a:lumMod val="75000"/>
                  </a:schemeClr>
                </a:solidFill>
                <a:latin typeface="+mj-lt"/>
              </a:rPr>
              <a:t> </a:t>
            </a:r>
            <a:r>
              <a:rPr lang="en-GB" sz="1200" dirty="0" err="1">
                <a:solidFill>
                  <a:schemeClr val="tx1">
                    <a:lumMod val="75000"/>
                  </a:schemeClr>
                </a:solidFill>
                <a:latin typeface="+mj-lt"/>
              </a:rPr>
              <a:t>gewinnt</a:t>
            </a:r>
            <a:r>
              <a:rPr lang="en-GB" sz="120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6. </a:t>
            </a:r>
            <a:r>
              <a:rPr lang="de-DE" sz="1200" kern="1200" dirty="0">
                <a:solidFill>
                  <a:schemeClr val="tx1"/>
                </a:solidFill>
                <a:effectLst/>
                <a:latin typeface="+mn-lt"/>
                <a:ea typeface="+mn-ea"/>
                <a:cs typeface="+mn-cs"/>
              </a:rPr>
              <a:t>Celine Dion, die 1988 für die Schweiz gewinnt, singt auf [</a:t>
            </a:r>
            <a:r>
              <a:rPr lang="de-DE" sz="1200" b="1" kern="1200" dirty="0">
                <a:solidFill>
                  <a:schemeClr val="tx1"/>
                </a:solidFill>
                <a:effectLst/>
                <a:latin typeface="+mn-lt"/>
                <a:ea typeface="+mn-ea"/>
                <a:cs typeface="+mn-cs"/>
              </a:rPr>
              <a:t>Französisch]</a:t>
            </a:r>
            <a:r>
              <a:rPr lang="de-DE" sz="1200" kern="1200" dirty="0">
                <a:solidFill>
                  <a:schemeClr val="tx1"/>
                </a:solidFill>
                <a:effectLst/>
                <a:latin typeface="+mn-lt"/>
                <a:ea typeface="+mn-ea"/>
                <a:cs typeface="+mn-cs"/>
              </a:rPr>
              <a:t>.</a:t>
            </a:r>
            <a:r>
              <a:rPr lang="en-GB" dirty="0">
                <a:effectLst/>
              </a:rPr>
              <a:t> </a:t>
            </a:r>
          </a:p>
          <a:p>
            <a:pPr marL="0" indent="0">
              <a:lnSpc>
                <a:spcPct val="100000"/>
              </a:lnSpc>
              <a:buFont typeface="+mj-lt"/>
              <a:buNone/>
            </a:pPr>
            <a:r>
              <a:rPr lang="en-GB" sz="1200" dirty="0">
                <a:solidFill>
                  <a:schemeClr val="tx1">
                    <a:lumMod val="75000"/>
                  </a:schemeClr>
                </a:solidFill>
                <a:latin typeface="+mj-lt"/>
              </a:rPr>
              <a:t>7. </a:t>
            </a:r>
            <a:r>
              <a:rPr lang="de-DE" sz="1200" kern="1200" dirty="0">
                <a:solidFill>
                  <a:schemeClr val="tx1"/>
                </a:solidFill>
                <a:effectLst/>
                <a:latin typeface="+mn-lt"/>
                <a:ea typeface="+mn-ea"/>
                <a:cs typeface="+mn-cs"/>
              </a:rPr>
              <a:t>Conchita Wurst, die Gewinnerin aus dem Jahr 2014, ist [</a:t>
            </a:r>
            <a:r>
              <a:rPr lang="de-DE" sz="1200" b="1" kern="1200" dirty="0">
                <a:solidFill>
                  <a:schemeClr val="tx1"/>
                </a:solidFill>
                <a:effectLst/>
                <a:latin typeface="+mn-lt"/>
                <a:ea typeface="+mn-ea"/>
                <a:cs typeface="+mn-cs"/>
              </a:rPr>
              <a:t>Österreicherin</a:t>
            </a:r>
            <a:r>
              <a:rPr lang="de-DE" sz="1200" kern="1200" dirty="0">
                <a:solidFill>
                  <a:schemeClr val="tx1"/>
                </a:solidFill>
                <a:effectLst/>
                <a:latin typeface="+mn-lt"/>
                <a:ea typeface="+mn-ea"/>
                <a:cs typeface="+mn-cs"/>
              </a:rPr>
              <a:t>].</a:t>
            </a:r>
            <a:r>
              <a:rPr lang="en-GB" dirty="0">
                <a:effectLst/>
              </a:rPr>
              <a:t> </a:t>
            </a:r>
          </a:p>
          <a:p>
            <a:pPr marL="0" indent="0">
              <a:lnSpc>
                <a:spcPct val="100000"/>
              </a:lnSpc>
              <a:buFont typeface="+mj-lt"/>
              <a:buNone/>
            </a:pPr>
            <a:r>
              <a:rPr lang="en-GB" sz="1200" dirty="0">
                <a:solidFill>
                  <a:schemeClr val="tx1">
                    <a:lumMod val="75000"/>
                  </a:schemeClr>
                </a:solidFill>
                <a:latin typeface="+mj-lt"/>
              </a:rPr>
              <a:t>8. Der </a:t>
            </a:r>
            <a:r>
              <a:rPr lang="en-GB" sz="1200" dirty="0" err="1">
                <a:solidFill>
                  <a:schemeClr val="tx1">
                    <a:lumMod val="75000"/>
                  </a:schemeClr>
                </a:solidFill>
                <a:latin typeface="+mj-lt"/>
              </a:rPr>
              <a:t>Kommentator</a:t>
            </a:r>
            <a:r>
              <a:rPr lang="en-GB" sz="1200" dirty="0">
                <a:solidFill>
                  <a:schemeClr val="tx1">
                    <a:lumMod val="75000"/>
                  </a:schemeClr>
                </a:solidFill>
                <a:latin typeface="+mj-lt"/>
              </a:rPr>
              <a:t>, Graham Norton </a:t>
            </a:r>
            <a:r>
              <a:rPr lang="en-GB" sz="1200" dirty="0" err="1">
                <a:solidFill>
                  <a:schemeClr val="tx1">
                    <a:lumMod val="75000"/>
                  </a:schemeClr>
                </a:solidFill>
                <a:latin typeface="+mj-lt"/>
              </a:rPr>
              <a:t>spricht</a:t>
            </a:r>
            <a:r>
              <a:rPr lang="en-GB" sz="1200" dirty="0">
                <a:solidFill>
                  <a:schemeClr val="tx1">
                    <a:lumMod val="75000"/>
                  </a:schemeClr>
                </a:solidFill>
                <a:latin typeface="+mj-lt"/>
              </a:rPr>
              <a:t> [</a:t>
            </a:r>
            <a:r>
              <a:rPr lang="en-GB" sz="1200" b="1" dirty="0" err="1">
                <a:solidFill>
                  <a:schemeClr val="tx1">
                    <a:lumMod val="75000"/>
                  </a:schemeClr>
                </a:solidFill>
                <a:latin typeface="+mj-lt"/>
              </a:rPr>
              <a:t>Englisch</a:t>
            </a:r>
            <a:r>
              <a:rPr lang="en-GB" sz="1200" dirty="0">
                <a:solidFill>
                  <a:schemeClr val="tx1">
                    <a:lumMod val="75000"/>
                  </a:schemeClr>
                </a:solidFill>
                <a:latin typeface="+mj-lt"/>
              </a:rPr>
              <a:t>]. </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3205995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a:p>
            <a:r>
              <a:rPr lang="en-GB" b="1" dirty="0"/>
              <a:t>Note: if preferred, this slide could be used (instead of the previous listening slide) as a reading comprehension.</a:t>
            </a:r>
          </a:p>
          <a:p>
            <a:endParaRPr lang="en-GB" b="1" dirty="0"/>
          </a:p>
          <a:p>
            <a:r>
              <a:rPr lang="en-GB" b="1" dirty="0"/>
              <a:t>Timing</a:t>
            </a:r>
            <a:r>
              <a:rPr lang="en-GB" dirty="0"/>
              <a:t>: 2 minutes</a:t>
            </a:r>
            <a:br>
              <a:rPr lang="en-GB" dirty="0"/>
            </a:br>
            <a:br>
              <a:rPr lang="en-GB" dirty="0"/>
            </a:br>
            <a:r>
              <a:rPr lang="en-GB" b="1" dirty="0"/>
              <a:t>Procedure</a:t>
            </a:r>
            <a:r>
              <a:rPr lang="en-GB" dirty="0"/>
              <a:t>:</a:t>
            </a:r>
            <a:br>
              <a:rPr lang="en-GB" dirty="0"/>
            </a:br>
            <a:r>
              <a:rPr lang="en-GB" dirty="0"/>
              <a:t>1. Elicit complete sentences from students in German.</a:t>
            </a:r>
          </a:p>
          <a:p>
            <a:r>
              <a:rPr lang="en-GB" dirty="0"/>
              <a:t>2. Click to reveal the correct noun/noun/adjective and give feedback, as appropriate.</a:t>
            </a:r>
          </a:p>
          <a:p>
            <a:r>
              <a:rPr lang="en-GB" dirty="0"/>
              <a:t>3. Elicit English meanings of each sentence to consolidate understanding of the grammar feature, the vocabulary and the content of the sentences.</a:t>
            </a:r>
          </a:p>
          <a:p>
            <a:r>
              <a:rPr lang="en-GB" dirty="0"/>
              <a:t>4. Click to provide the additional information about Swiss German.</a:t>
            </a:r>
          </a:p>
          <a:p>
            <a:endParaRPr lang="en-GB" dirty="0"/>
          </a:p>
          <a:p>
            <a:endParaRPr lang="en-GB" dirty="0"/>
          </a:p>
          <a:p>
            <a:pPr marL="0" indent="0">
              <a:lnSpc>
                <a:spcPct val="100000"/>
              </a:lnSpc>
              <a:buFont typeface="+mj-lt"/>
              <a:buNone/>
            </a:pPr>
            <a:r>
              <a:rPr lang="en-GB" sz="1200" dirty="0">
                <a:solidFill>
                  <a:schemeClr val="tx1">
                    <a:lumMod val="75000"/>
                  </a:schemeClr>
                </a:solidFill>
                <a:latin typeface="+mj-lt"/>
              </a:rPr>
              <a:t>1.  Der </a:t>
            </a:r>
            <a:r>
              <a:rPr lang="en-GB" sz="1200" dirty="0" err="1">
                <a:solidFill>
                  <a:schemeClr val="tx1">
                    <a:lumMod val="75000"/>
                  </a:schemeClr>
                </a:solidFill>
                <a:latin typeface="+mj-lt"/>
              </a:rPr>
              <a:t>Sänger</a:t>
            </a:r>
            <a:r>
              <a:rPr lang="en-GB" sz="1200" dirty="0">
                <a:solidFill>
                  <a:schemeClr val="tx1">
                    <a:lumMod val="75000"/>
                  </a:schemeClr>
                </a:solidFill>
                <a:latin typeface="+mj-lt"/>
              </a:rPr>
              <a:t> Malik Harris </a:t>
            </a:r>
            <a:r>
              <a:rPr lang="en-GB" sz="1200" dirty="0" err="1">
                <a:solidFill>
                  <a:schemeClr val="tx1">
                    <a:lumMod val="75000"/>
                  </a:schemeClr>
                </a:solidFill>
                <a:latin typeface="+mj-lt"/>
              </a:rPr>
              <a:t>ist</a:t>
            </a:r>
            <a:r>
              <a:rPr lang="en-GB" sz="1200" dirty="0">
                <a:solidFill>
                  <a:schemeClr val="tx1">
                    <a:lumMod val="75000"/>
                  </a:schemeClr>
                </a:solidFill>
                <a:latin typeface="+mj-lt"/>
              </a:rPr>
              <a:t> [</a:t>
            </a:r>
            <a:r>
              <a:rPr lang="en-GB" sz="1200" b="1" dirty="0" err="1">
                <a:solidFill>
                  <a:schemeClr val="tx1">
                    <a:lumMod val="75000"/>
                  </a:schemeClr>
                </a:solidFill>
                <a:latin typeface="+mj-lt"/>
              </a:rPr>
              <a:t>Deutscher</a:t>
            </a:r>
            <a:r>
              <a:rPr lang="en-GB" sz="1200" b="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2.  2022 </a:t>
            </a:r>
            <a:r>
              <a:rPr lang="en-GB" sz="1200" dirty="0" err="1">
                <a:solidFill>
                  <a:schemeClr val="tx1">
                    <a:lumMod val="75000"/>
                  </a:schemeClr>
                </a:solidFill>
                <a:latin typeface="+mj-lt"/>
              </a:rPr>
              <a:t>singt</a:t>
            </a:r>
            <a:r>
              <a:rPr lang="en-GB" sz="1200" dirty="0">
                <a:solidFill>
                  <a:schemeClr val="tx1">
                    <a:lumMod val="75000"/>
                  </a:schemeClr>
                </a:solidFill>
                <a:latin typeface="+mj-lt"/>
              </a:rPr>
              <a:t> Chanel </a:t>
            </a:r>
            <a:r>
              <a:rPr lang="en-GB" sz="1200" dirty="0" err="1">
                <a:solidFill>
                  <a:schemeClr val="tx1">
                    <a:lumMod val="75000"/>
                  </a:schemeClr>
                </a:solidFill>
                <a:latin typeface="+mj-lt"/>
              </a:rPr>
              <a:t>ihren</a:t>
            </a:r>
            <a:r>
              <a:rPr lang="en-GB" sz="1200" dirty="0">
                <a:solidFill>
                  <a:schemeClr val="tx1">
                    <a:lumMod val="75000"/>
                  </a:schemeClr>
                </a:solidFill>
                <a:latin typeface="+mj-lt"/>
              </a:rPr>
              <a:t> </a:t>
            </a:r>
            <a:r>
              <a:rPr lang="en-GB" sz="1200" dirty="0" err="1">
                <a:solidFill>
                  <a:schemeClr val="tx1">
                    <a:lumMod val="75000"/>
                  </a:schemeClr>
                </a:solidFill>
                <a:latin typeface="+mj-lt"/>
              </a:rPr>
              <a:t>Songtext</a:t>
            </a:r>
            <a:r>
              <a:rPr lang="en-GB" sz="1200" dirty="0">
                <a:solidFill>
                  <a:schemeClr val="tx1">
                    <a:lumMod val="75000"/>
                  </a:schemeClr>
                </a:solidFill>
                <a:latin typeface="+mj-lt"/>
              </a:rPr>
              <a:t> auf [</a:t>
            </a:r>
            <a:r>
              <a:rPr lang="en-GB" sz="1200" b="1" dirty="0" err="1">
                <a:solidFill>
                  <a:schemeClr val="tx1">
                    <a:lumMod val="75000"/>
                  </a:schemeClr>
                </a:solidFill>
                <a:latin typeface="+mj-lt"/>
              </a:rPr>
              <a:t>Spanisch</a:t>
            </a:r>
            <a:r>
              <a:rPr lang="en-GB" sz="1200" b="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3.  Agnetha, Anni-</a:t>
            </a:r>
            <a:r>
              <a:rPr lang="en-GB" sz="1200" dirty="0" err="1">
                <a:solidFill>
                  <a:schemeClr val="tx1">
                    <a:lumMod val="75000"/>
                  </a:schemeClr>
                </a:solidFill>
                <a:latin typeface="+mj-lt"/>
              </a:rPr>
              <a:t>Frid</a:t>
            </a:r>
            <a:r>
              <a:rPr lang="en-GB" sz="1200" dirty="0">
                <a:solidFill>
                  <a:schemeClr val="tx1">
                    <a:lumMod val="75000"/>
                  </a:schemeClr>
                </a:solidFill>
                <a:latin typeface="+mj-lt"/>
              </a:rPr>
              <a:t>, Benny und Björn </a:t>
            </a:r>
            <a:r>
              <a:rPr lang="en-GB" sz="1200" dirty="0" err="1">
                <a:solidFill>
                  <a:schemeClr val="tx1">
                    <a:lumMod val="75000"/>
                  </a:schemeClr>
                </a:solidFill>
                <a:latin typeface="+mj-lt"/>
              </a:rPr>
              <a:t>sind</a:t>
            </a:r>
            <a:r>
              <a:rPr lang="en-GB" sz="1200" dirty="0">
                <a:solidFill>
                  <a:schemeClr val="tx1">
                    <a:lumMod val="75000"/>
                  </a:schemeClr>
                </a:solidFill>
                <a:latin typeface="+mj-lt"/>
              </a:rPr>
              <a:t> [</a:t>
            </a:r>
            <a:r>
              <a:rPr lang="en-GB" sz="1200" b="1" dirty="0" err="1">
                <a:solidFill>
                  <a:schemeClr val="tx1">
                    <a:lumMod val="75000"/>
                  </a:schemeClr>
                </a:solidFill>
                <a:latin typeface="+mj-lt"/>
              </a:rPr>
              <a:t>Schwede</a:t>
            </a:r>
            <a:r>
              <a:rPr lang="en-GB" sz="1200" b="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4.  Bis 2003 </a:t>
            </a:r>
            <a:r>
              <a:rPr lang="en-GB" sz="1200" dirty="0" err="1">
                <a:solidFill>
                  <a:schemeClr val="tx1">
                    <a:lumMod val="75000"/>
                  </a:schemeClr>
                </a:solidFill>
                <a:latin typeface="+mj-lt"/>
              </a:rPr>
              <a:t>hatte</a:t>
            </a:r>
            <a:r>
              <a:rPr lang="en-GB" sz="1200" dirty="0">
                <a:solidFill>
                  <a:schemeClr val="tx1">
                    <a:lumMod val="75000"/>
                  </a:schemeClr>
                </a:solidFill>
                <a:latin typeface="+mj-lt"/>
              </a:rPr>
              <a:t> die </a:t>
            </a:r>
            <a:r>
              <a:rPr lang="en-GB" sz="1200" dirty="0" err="1">
                <a:solidFill>
                  <a:schemeClr val="tx1">
                    <a:lumMod val="75000"/>
                  </a:schemeClr>
                </a:solidFill>
                <a:latin typeface="+mj-lt"/>
              </a:rPr>
              <a:t>Türkei</a:t>
            </a:r>
            <a:r>
              <a:rPr lang="en-GB" sz="1200" dirty="0">
                <a:solidFill>
                  <a:schemeClr val="tx1">
                    <a:lumMod val="75000"/>
                  </a:schemeClr>
                </a:solidFill>
                <a:latin typeface="+mj-lt"/>
              </a:rPr>
              <a:t> die Tradition, </a:t>
            </a:r>
            <a:r>
              <a:rPr lang="en-GB" sz="1200" dirty="0" err="1">
                <a:solidFill>
                  <a:schemeClr val="tx1">
                    <a:lumMod val="75000"/>
                  </a:schemeClr>
                </a:solidFill>
                <a:latin typeface="+mj-lt"/>
              </a:rPr>
              <a:t>nur</a:t>
            </a:r>
            <a:r>
              <a:rPr lang="en-GB" sz="1200" dirty="0">
                <a:solidFill>
                  <a:schemeClr val="tx1">
                    <a:lumMod val="75000"/>
                  </a:schemeClr>
                </a:solidFill>
                <a:latin typeface="+mj-lt"/>
              </a:rPr>
              <a:t> </a:t>
            </a:r>
            <a:r>
              <a:rPr lang="en-GB" sz="1200" b="0" dirty="0">
                <a:solidFill>
                  <a:schemeClr val="tx1">
                    <a:lumMod val="75000"/>
                  </a:schemeClr>
                </a:solidFill>
                <a:latin typeface="+mj-lt"/>
              </a:rPr>
              <a:t>[</a:t>
            </a:r>
            <a:r>
              <a:rPr lang="en-GB" sz="1200" b="1" dirty="0" err="1">
                <a:solidFill>
                  <a:schemeClr val="tx1">
                    <a:lumMod val="75000"/>
                  </a:schemeClr>
                </a:solidFill>
                <a:latin typeface="+mj-lt"/>
              </a:rPr>
              <a:t>Türkisch</a:t>
            </a:r>
            <a:r>
              <a:rPr lang="en-GB" sz="1200" b="0" dirty="0">
                <a:solidFill>
                  <a:schemeClr val="tx1">
                    <a:lumMod val="75000"/>
                  </a:schemeClr>
                </a:solidFill>
                <a:latin typeface="+mj-lt"/>
              </a:rPr>
              <a:t>]</a:t>
            </a:r>
            <a:r>
              <a:rPr lang="en-GB" sz="1200" dirty="0">
                <a:solidFill>
                  <a:schemeClr val="tx1">
                    <a:lumMod val="75000"/>
                  </a:schemeClr>
                </a:solidFill>
                <a:latin typeface="+mj-lt"/>
              </a:rPr>
              <a:t> </a:t>
            </a:r>
            <a:r>
              <a:rPr lang="en-GB" sz="1200" dirty="0" err="1">
                <a:solidFill>
                  <a:schemeClr val="tx1">
                    <a:lumMod val="75000"/>
                  </a:schemeClr>
                </a:solidFill>
                <a:latin typeface="+mj-lt"/>
              </a:rPr>
              <a:t>zu</a:t>
            </a:r>
            <a:r>
              <a:rPr lang="en-GB" sz="1200" dirty="0">
                <a:solidFill>
                  <a:schemeClr val="tx1">
                    <a:lumMod val="75000"/>
                  </a:schemeClr>
                </a:solidFill>
                <a:latin typeface="+mj-lt"/>
              </a:rPr>
              <a:t> </a:t>
            </a:r>
            <a:r>
              <a:rPr lang="en-GB" sz="1200" dirty="0" err="1">
                <a:solidFill>
                  <a:schemeClr val="tx1">
                    <a:lumMod val="75000"/>
                  </a:schemeClr>
                </a:solidFill>
                <a:latin typeface="+mj-lt"/>
              </a:rPr>
              <a:t>sprechen</a:t>
            </a:r>
            <a:r>
              <a:rPr lang="en-GB" sz="120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5.  Aber 2003 </a:t>
            </a:r>
            <a:r>
              <a:rPr lang="en-GB" sz="1200" dirty="0" err="1">
                <a:solidFill>
                  <a:schemeClr val="tx1">
                    <a:lumMod val="75000"/>
                  </a:schemeClr>
                </a:solidFill>
                <a:latin typeface="+mj-lt"/>
              </a:rPr>
              <a:t>spricht</a:t>
            </a:r>
            <a:r>
              <a:rPr lang="en-GB" sz="1200" dirty="0">
                <a:solidFill>
                  <a:schemeClr val="tx1">
                    <a:lumMod val="75000"/>
                  </a:schemeClr>
                </a:solidFill>
                <a:latin typeface="+mj-lt"/>
              </a:rPr>
              <a:t> die </a:t>
            </a:r>
            <a:r>
              <a:rPr lang="en-GB" sz="1200" dirty="0" err="1">
                <a:solidFill>
                  <a:schemeClr val="tx1">
                    <a:lumMod val="75000"/>
                  </a:schemeClr>
                </a:solidFill>
                <a:latin typeface="+mj-lt"/>
              </a:rPr>
              <a:t>Sängerin</a:t>
            </a:r>
            <a:r>
              <a:rPr lang="en-GB" sz="1200" dirty="0">
                <a:solidFill>
                  <a:schemeClr val="tx1">
                    <a:lumMod val="75000"/>
                  </a:schemeClr>
                </a:solidFill>
                <a:latin typeface="+mj-lt"/>
              </a:rPr>
              <a:t>, </a:t>
            </a:r>
            <a:r>
              <a:rPr lang="en-GB" sz="1200" dirty="0" err="1">
                <a:solidFill>
                  <a:schemeClr val="tx1">
                    <a:lumMod val="75000"/>
                  </a:schemeClr>
                </a:solidFill>
                <a:latin typeface="+mj-lt"/>
              </a:rPr>
              <a:t>Sertab</a:t>
            </a:r>
            <a:r>
              <a:rPr lang="en-GB" sz="1200" dirty="0">
                <a:solidFill>
                  <a:schemeClr val="tx1">
                    <a:lumMod val="75000"/>
                  </a:schemeClr>
                </a:solidFill>
                <a:latin typeface="+mj-lt"/>
              </a:rPr>
              <a:t> </a:t>
            </a:r>
            <a:r>
              <a:rPr lang="en-GB" sz="1200" dirty="0" err="1">
                <a:solidFill>
                  <a:schemeClr val="tx1">
                    <a:lumMod val="75000"/>
                  </a:schemeClr>
                </a:solidFill>
                <a:latin typeface="+mj-lt"/>
              </a:rPr>
              <a:t>Erener</a:t>
            </a:r>
            <a:r>
              <a:rPr lang="en-GB" sz="1200" dirty="0">
                <a:solidFill>
                  <a:schemeClr val="tx1">
                    <a:lumMod val="75000"/>
                  </a:schemeClr>
                </a:solidFill>
                <a:latin typeface="+mj-lt"/>
              </a:rPr>
              <a:t> [</a:t>
            </a:r>
            <a:r>
              <a:rPr lang="en-GB" sz="1200" b="1" dirty="0" err="1">
                <a:solidFill>
                  <a:schemeClr val="tx1">
                    <a:lumMod val="75000"/>
                  </a:schemeClr>
                </a:solidFill>
                <a:latin typeface="+mj-lt"/>
              </a:rPr>
              <a:t>Englisch</a:t>
            </a:r>
            <a:r>
              <a:rPr lang="en-GB" sz="1200" dirty="0">
                <a:solidFill>
                  <a:schemeClr val="tx1">
                    <a:lumMod val="75000"/>
                  </a:schemeClr>
                </a:solidFill>
                <a:latin typeface="+mj-lt"/>
              </a:rPr>
              <a:t>] - und </a:t>
            </a:r>
            <a:r>
              <a:rPr lang="en-GB" sz="1200" dirty="0" err="1">
                <a:solidFill>
                  <a:schemeClr val="tx1">
                    <a:lumMod val="75000"/>
                  </a:schemeClr>
                </a:solidFill>
                <a:latin typeface="+mj-lt"/>
              </a:rPr>
              <a:t>sie</a:t>
            </a:r>
            <a:r>
              <a:rPr lang="en-GB" sz="1200" dirty="0">
                <a:solidFill>
                  <a:schemeClr val="tx1">
                    <a:lumMod val="75000"/>
                  </a:schemeClr>
                </a:solidFill>
                <a:latin typeface="+mj-lt"/>
              </a:rPr>
              <a:t> </a:t>
            </a:r>
            <a:r>
              <a:rPr lang="en-GB" sz="1200" dirty="0" err="1">
                <a:solidFill>
                  <a:schemeClr val="tx1">
                    <a:lumMod val="75000"/>
                  </a:schemeClr>
                </a:solidFill>
                <a:latin typeface="+mj-lt"/>
              </a:rPr>
              <a:t>gewinnt</a:t>
            </a:r>
            <a:r>
              <a:rPr lang="en-GB" sz="120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6. </a:t>
            </a:r>
            <a:r>
              <a:rPr lang="de-DE" sz="1200" kern="1200" dirty="0">
                <a:solidFill>
                  <a:schemeClr val="tx1"/>
                </a:solidFill>
                <a:effectLst/>
                <a:latin typeface="+mn-lt"/>
                <a:ea typeface="+mn-ea"/>
                <a:cs typeface="+mn-cs"/>
              </a:rPr>
              <a:t>Celine Dion, die 1988 für die Schweiz gewinnt, singt auf [</a:t>
            </a:r>
            <a:r>
              <a:rPr lang="de-DE" sz="1200" b="1" kern="1200" dirty="0">
                <a:solidFill>
                  <a:schemeClr val="tx1"/>
                </a:solidFill>
                <a:effectLst/>
                <a:latin typeface="+mn-lt"/>
                <a:ea typeface="+mn-ea"/>
                <a:cs typeface="+mn-cs"/>
              </a:rPr>
              <a:t>Französisch]</a:t>
            </a:r>
            <a:r>
              <a:rPr lang="de-DE" sz="1200" kern="1200" dirty="0">
                <a:solidFill>
                  <a:schemeClr val="tx1"/>
                </a:solidFill>
                <a:effectLst/>
                <a:latin typeface="+mn-lt"/>
                <a:ea typeface="+mn-ea"/>
                <a:cs typeface="+mn-cs"/>
              </a:rPr>
              <a:t>.</a:t>
            </a:r>
            <a:r>
              <a:rPr lang="en-GB" dirty="0">
                <a:effectLst/>
              </a:rPr>
              <a:t> </a:t>
            </a:r>
          </a:p>
          <a:p>
            <a:pPr marL="0" indent="0">
              <a:lnSpc>
                <a:spcPct val="100000"/>
              </a:lnSpc>
              <a:buFont typeface="+mj-lt"/>
              <a:buNone/>
            </a:pPr>
            <a:r>
              <a:rPr lang="en-GB" sz="1200" dirty="0">
                <a:solidFill>
                  <a:schemeClr val="tx1">
                    <a:lumMod val="75000"/>
                  </a:schemeClr>
                </a:solidFill>
                <a:latin typeface="+mj-lt"/>
              </a:rPr>
              <a:t>7. </a:t>
            </a:r>
            <a:r>
              <a:rPr lang="de-DE" sz="1200" kern="1200" dirty="0">
                <a:solidFill>
                  <a:schemeClr val="tx1"/>
                </a:solidFill>
                <a:effectLst/>
                <a:latin typeface="+mn-lt"/>
                <a:ea typeface="+mn-ea"/>
                <a:cs typeface="+mn-cs"/>
              </a:rPr>
              <a:t>Conchita Wurst, die Gewinnerin aus dem Jahr 2014, ist [</a:t>
            </a:r>
            <a:r>
              <a:rPr lang="de-DE" sz="1200" b="1" kern="1200" dirty="0">
                <a:solidFill>
                  <a:schemeClr val="tx1"/>
                </a:solidFill>
                <a:effectLst/>
                <a:latin typeface="+mn-lt"/>
                <a:ea typeface="+mn-ea"/>
                <a:cs typeface="+mn-cs"/>
              </a:rPr>
              <a:t>Österreicher/in</a:t>
            </a:r>
            <a:r>
              <a:rPr lang="de-DE" sz="1200" kern="1200" dirty="0">
                <a:solidFill>
                  <a:schemeClr val="tx1"/>
                </a:solidFill>
                <a:effectLst/>
                <a:latin typeface="+mn-lt"/>
                <a:ea typeface="+mn-ea"/>
                <a:cs typeface="+mn-cs"/>
              </a:rPr>
              <a:t>].</a:t>
            </a:r>
            <a:r>
              <a:rPr lang="en-GB" dirty="0">
                <a:effectLst/>
              </a:rPr>
              <a:t> </a:t>
            </a:r>
          </a:p>
          <a:p>
            <a:pPr marL="0" indent="0">
              <a:lnSpc>
                <a:spcPct val="100000"/>
              </a:lnSpc>
              <a:buFont typeface="+mj-lt"/>
              <a:buNone/>
            </a:pPr>
            <a:r>
              <a:rPr lang="en-GB" sz="1200" dirty="0">
                <a:solidFill>
                  <a:schemeClr val="tx1">
                    <a:lumMod val="75000"/>
                  </a:schemeClr>
                </a:solidFill>
                <a:latin typeface="+mj-lt"/>
              </a:rPr>
              <a:t>8. Der </a:t>
            </a:r>
            <a:r>
              <a:rPr lang="en-GB" sz="1200" dirty="0" err="1">
                <a:solidFill>
                  <a:schemeClr val="tx1">
                    <a:lumMod val="75000"/>
                  </a:schemeClr>
                </a:solidFill>
                <a:latin typeface="+mj-lt"/>
              </a:rPr>
              <a:t>Kommentar</a:t>
            </a:r>
            <a:r>
              <a:rPr lang="en-GB" sz="1200" dirty="0">
                <a:solidFill>
                  <a:schemeClr val="tx1">
                    <a:lumMod val="75000"/>
                  </a:schemeClr>
                </a:solidFill>
                <a:latin typeface="+mj-lt"/>
              </a:rPr>
              <a:t>, Graham Norton </a:t>
            </a:r>
            <a:r>
              <a:rPr lang="en-GB" sz="1200" dirty="0" err="1">
                <a:solidFill>
                  <a:schemeClr val="tx1">
                    <a:lumMod val="75000"/>
                  </a:schemeClr>
                </a:solidFill>
                <a:latin typeface="+mj-lt"/>
              </a:rPr>
              <a:t>spricht</a:t>
            </a:r>
            <a:r>
              <a:rPr lang="en-GB" sz="1200" dirty="0">
                <a:solidFill>
                  <a:schemeClr val="tx1">
                    <a:lumMod val="75000"/>
                  </a:schemeClr>
                </a:solidFill>
                <a:latin typeface="+mj-lt"/>
              </a:rPr>
              <a:t> [</a:t>
            </a:r>
            <a:r>
              <a:rPr lang="en-GB" sz="1200" b="1" dirty="0" err="1">
                <a:solidFill>
                  <a:schemeClr val="tx1">
                    <a:lumMod val="75000"/>
                  </a:schemeClr>
                </a:solidFill>
                <a:latin typeface="+mj-lt"/>
              </a:rPr>
              <a:t>Englisch</a:t>
            </a:r>
            <a:r>
              <a:rPr lang="en-GB" sz="1200" dirty="0">
                <a:solidFill>
                  <a:schemeClr val="tx1">
                    <a:lumMod val="75000"/>
                  </a:schemeClr>
                </a:solidFill>
                <a:latin typeface="+mj-lt"/>
              </a:rPr>
              <a:t>]. </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2540029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2 minutes</a:t>
            </a:r>
            <a:br>
              <a:rPr lang="en-GB" dirty="0"/>
            </a:br>
            <a:br>
              <a:rPr lang="en-GB" dirty="0"/>
            </a:br>
            <a:r>
              <a:rPr lang="en-GB" b="1" dirty="0"/>
              <a:t>Aim</a:t>
            </a:r>
            <a:r>
              <a:rPr lang="en-GB" dirty="0"/>
              <a:t>: to give more information about the forms of German nationality noun Deutsche(r).</a:t>
            </a:r>
          </a:p>
          <a:p>
            <a:endParaRPr lang="en-GB" b="1" dirty="0"/>
          </a:p>
          <a:p>
            <a:r>
              <a:rPr lang="en-GB" b="1" dirty="0"/>
              <a:t>Procedure</a:t>
            </a:r>
            <a:r>
              <a:rPr lang="en-GB" dirty="0"/>
              <a:t>:</a:t>
            </a:r>
            <a:br>
              <a:rPr lang="en-GB" dirty="0"/>
            </a:br>
            <a:r>
              <a:rPr lang="en-GB" dirty="0"/>
              <a:t>1. Click to present the information step by step.</a:t>
            </a:r>
          </a:p>
          <a:p>
            <a:r>
              <a:rPr lang="en-GB" dirty="0"/>
              <a:t>2. Elicit the English translations for the German examples of </a:t>
            </a:r>
            <a:r>
              <a:rPr lang="en-GB" dirty="0" err="1"/>
              <a:t>deutsch</a:t>
            </a:r>
            <a:r>
              <a:rPr lang="en-GB" dirty="0"/>
              <a:t>/Deutsche(r) given.</a:t>
            </a:r>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188602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2 minutes</a:t>
            </a:r>
          </a:p>
          <a:p>
            <a:endParaRPr lang="en-GB" b="1" dirty="0"/>
          </a:p>
          <a:p>
            <a:r>
              <a:rPr lang="en-GB" b="1" dirty="0"/>
              <a:t>Aim</a:t>
            </a:r>
            <a:r>
              <a:rPr lang="en-GB" dirty="0"/>
              <a:t>: to link plural nationality nouns with two previously taught plural rules (2 and 6).</a:t>
            </a:r>
          </a:p>
          <a:p>
            <a:endParaRPr lang="en-GB" b="1" dirty="0"/>
          </a:p>
          <a:p>
            <a:r>
              <a:rPr lang="en-GB" b="1" dirty="0"/>
              <a:t>Procedure</a:t>
            </a:r>
            <a:r>
              <a:rPr lang="en-GB" dirty="0"/>
              <a:t>:</a:t>
            </a:r>
            <a:br>
              <a:rPr lang="en-GB" dirty="0"/>
            </a:br>
            <a:r>
              <a:rPr lang="en-GB" dirty="0"/>
              <a:t>1. Click to present the information step by step.</a:t>
            </a:r>
          </a:p>
          <a:p>
            <a:r>
              <a:rPr lang="en-GB" dirty="0"/>
              <a:t>2. Elicit the English translations for the German examples given.</a:t>
            </a:r>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4252957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is the comprehension version of the task (lower challenge). See next slide for a more challenging written production version.</a:t>
            </a:r>
            <a:br>
              <a:rPr lang="en-GB" b="1" dirty="0"/>
            </a:br>
            <a:endParaRPr lang="en-GB" b="1" dirty="0"/>
          </a:p>
          <a:p>
            <a:r>
              <a:rPr lang="en-GB" b="1" dirty="0"/>
              <a:t>Timing</a:t>
            </a:r>
            <a:r>
              <a:rPr lang="en-GB" dirty="0"/>
              <a:t>: 8 minutes</a:t>
            </a:r>
          </a:p>
          <a:p>
            <a:endParaRPr lang="en-GB" b="1" dirty="0"/>
          </a:p>
          <a:p>
            <a:r>
              <a:rPr lang="en-GB" b="1" dirty="0"/>
              <a:t>Aim</a:t>
            </a:r>
            <a:r>
              <a:rPr lang="en-GB" dirty="0"/>
              <a:t>: to practise written comprehension of nationality and language nouns and their use.</a:t>
            </a:r>
          </a:p>
          <a:p>
            <a:endParaRPr lang="en-GB" b="1" dirty="0"/>
          </a:p>
          <a:p>
            <a:r>
              <a:rPr lang="en-GB" b="1" dirty="0"/>
              <a:t>Procedure</a:t>
            </a:r>
            <a:r>
              <a:rPr lang="en-GB" dirty="0"/>
              <a:t>:</a:t>
            </a:r>
            <a:br>
              <a:rPr lang="en-GB" dirty="0"/>
            </a:br>
            <a:r>
              <a:rPr lang="en-GB" dirty="0"/>
              <a:t>1. Introduce the task and ensure that both context and task are clear.</a:t>
            </a:r>
          </a:p>
          <a:p>
            <a:r>
              <a:rPr lang="en-GB" dirty="0"/>
              <a:t>2. Tell students that there are more words than they need; each word is used only once.</a:t>
            </a:r>
          </a:p>
          <a:p>
            <a:r>
              <a:rPr lang="en-GB" dirty="0"/>
              <a:t>3. Students write 1 – 8 and the correct missing nationality or language.</a:t>
            </a:r>
          </a:p>
          <a:p>
            <a:r>
              <a:rPr lang="en-GB" dirty="0"/>
              <a:t>4. Elicit sentences orally from students, then click the audio buttons to listen and check.</a:t>
            </a:r>
          </a:p>
          <a:p>
            <a:endParaRPr lang="en-GB" dirty="0"/>
          </a:p>
          <a:p>
            <a:r>
              <a:rPr lang="en-GB" b="1" dirty="0"/>
              <a:t>Note</a:t>
            </a:r>
            <a:r>
              <a:rPr lang="en-GB" dirty="0"/>
              <a:t>: some cultural / general knowledge is expected in this task as not every answer can be worked out linguistically. Teachers could respond to students’ knowledge gaps by giving players’ countries of origin.  e.g.,  Roger Federer </a:t>
            </a:r>
            <a:r>
              <a:rPr lang="en-GB" dirty="0" err="1"/>
              <a:t>kommt</a:t>
            </a:r>
            <a:r>
              <a:rPr lang="en-GB" dirty="0"/>
              <a:t> </a:t>
            </a:r>
            <a:r>
              <a:rPr lang="en-GB" dirty="0" err="1"/>
              <a:t>aus</a:t>
            </a:r>
            <a:r>
              <a:rPr lang="en-GB" dirty="0"/>
              <a:t> der Schweiz.  Boris Becker </a:t>
            </a:r>
            <a:r>
              <a:rPr lang="en-GB" dirty="0" err="1"/>
              <a:t>kommt</a:t>
            </a:r>
            <a:r>
              <a:rPr lang="en-GB" dirty="0"/>
              <a:t> </a:t>
            </a:r>
            <a:r>
              <a:rPr lang="en-GB" dirty="0" err="1"/>
              <a:t>aus</a:t>
            </a:r>
            <a:r>
              <a:rPr lang="en-GB" dirty="0"/>
              <a:t> Deutschland. With these two pieces of information, students know enough to complete the task. Alternatively, teachers could provide the nationality information with the country flags, as on the next slide.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570903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12"/>
        <p:cNvGrpSpPr/>
        <p:nvPr/>
      </p:nvGrpSpPr>
      <p:grpSpPr>
        <a:xfrm>
          <a:off x="0" y="0"/>
          <a:ext cx="0" cy="0"/>
          <a:chOff x="0" y="0"/>
          <a:chExt cx="0" cy="0"/>
        </a:xfrm>
      </p:grpSpPr>
      <p:pic>
        <p:nvPicPr>
          <p:cNvPr id="13" name="Google Shape;13;p19" descr="Shap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4" name="Google Shape;14;p19" descr="Map&#10;&#10;Description automatically generated"/>
          <p:cNvPicPr preferRelativeResize="0"/>
          <p:nvPr/>
        </p:nvPicPr>
        <p:blipFill rotWithShape="1">
          <a:blip r:embed="rId3">
            <a:alphaModFix/>
          </a:blip>
          <a:srcRect/>
          <a:stretch/>
        </p:blipFill>
        <p:spPr>
          <a:xfrm>
            <a:off x="11083630" y="161531"/>
            <a:ext cx="921940" cy="1180730"/>
          </a:xfrm>
          <a:prstGeom prst="rect">
            <a:avLst/>
          </a:prstGeom>
          <a:noFill/>
          <a:ln>
            <a:noFill/>
          </a:ln>
        </p:spPr>
      </p:pic>
      <p:pic>
        <p:nvPicPr>
          <p:cNvPr id="15" name="Google Shape;15;p19"/>
          <p:cNvPicPr preferRelativeResize="0"/>
          <p:nvPr/>
        </p:nvPicPr>
        <p:blipFill rotWithShape="1">
          <a:blip r:embed="rId4">
            <a:alphaModFix/>
          </a:blip>
          <a:srcRect/>
          <a:stretch/>
        </p:blipFill>
        <p:spPr>
          <a:xfrm>
            <a:off x="9731478" y="6483598"/>
            <a:ext cx="2274092" cy="212871"/>
          </a:xfrm>
          <a:prstGeom prst="rect">
            <a:avLst/>
          </a:prstGeom>
          <a:noFill/>
          <a:ln>
            <a:noFill/>
          </a:ln>
        </p:spPr>
      </p:pic>
      <p:sp>
        <p:nvSpPr>
          <p:cNvPr id="16" name="Google Shape;16;p19"/>
          <p:cNvSpPr txBox="1">
            <a:spLocks noGrp="1"/>
          </p:cNvSpPr>
          <p:nvPr>
            <p:ph type="body" idx="1"/>
          </p:nvPr>
        </p:nvSpPr>
        <p:spPr>
          <a:xfrm>
            <a:off x="363538" y="5329486"/>
            <a:ext cx="2974975" cy="11541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19"/>
          <p:cNvSpPr txBox="1">
            <a:spLocks noGrp="1"/>
          </p:cNvSpPr>
          <p:nvPr>
            <p:ph type="body" idx="2"/>
          </p:nvPr>
        </p:nvSpPr>
        <p:spPr>
          <a:xfrm>
            <a:off x="363538" y="2796466"/>
            <a:ext cx="4864546" cy="4793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9"/>
          <p:cNvSpPr txBox="1">
            <a:spLocks noGrp="1"/>
          </p:cNvSpPr>
          <p:nvPr>
            <p:ph type="body" idx="3"/>
          </p:nvPr>
        </p:nvSpPr>
        <p:spPr>
          <a:xfrm>
            <a:off x="363538" y="1952625"/>
            <a:ext cx="6640512" cy="8445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5400"/>
              <a:buNone/>
              <a:defRPr sz="5400" b="1">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58937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_&amp;_Text Box">
  <p:cSld name="Title_&amp;_Text Box">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51174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_Slide" type="blank">
  <p:cSld name="Blank_Slide">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841918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_Box_Only">
  <p:cSld name="Text_Box_Only">
    <p:spTree>
      <p:nvGrpSpPr>
        <p:cNvPr id="1" name="Shape 23"/>
        <p:cNvGrpSpPr/>
        <p:nvPr/>
      </p:nvGrpSpPr>
      <p:grpSpPr>
        <a:xfrm>
          <a:off x="0" y="0"/>
          <a:ext cx="0" cy="0"/>
          <a:chOff x="0" y="0"/>
          <a:chExt cx="0" cy="0"/>
        </a:xfrm>
      </p:grpSpPr>
      <p:sp>
        <p:nvSpPr>
          <p:cNvPr id="24" name="Google Shape;24;p24"/>
          <p:cNvSpPr txBox="1">
            <a:spLocks noGrp="1"/>
          </p:cNvSpPr>
          <p:nvPr>
            <p:ph type="body" idx="1"/>
          </p:nvPr>
        </p:nvSpPr>
        <p:spPr>
          <a:xfrm>
            <a:off x="266531" y="212956"/>
            <a:ext cx="11691690" cy="60191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lvl1pPr>
            <a:lvl2pPr marL="914400" lvl="1" indent="-228600" algn="l">
              <a:lnSpc>
                <a:spcPct val="90000"/>
              </a:lnSpc>
              <a:spcBef>
                <a:spcPts val="500"/>
              </a:spcBef>
              <a:spcAft>
                <a:spcPts val="0"/>
              </a:spcAft>
              <a:buClr>
                <a:srgbClr val="525050"/>
              </a:buClr>
              <a:buSzPts val="2200"/>
              <a:buNone/>
              <a:defRPr sz="2200"/>
            </a:lvl2pPr>
            <a:lvl3pPr marL="1371600" lvl="2" indent="-228600" algn="l">
              <a:lnSpc>
                <a:spcPct val="90000"/>
              </a:lnSpc>
              <a:spcBef>
                <a:spcPts val="500"/>
              </a:spcBef>
              <a:spcAft>
                <a:spcPts val="0"/>
              </a:spcAft>
              <a:buClr>
                <a:srgbClr val="525050"/>
              </a:buClr>
              <a:buSzPts val="20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59362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amp;_Table">
  <p:cSld name="Title_&amp;_Table">
    <p:spTree>
      <p:nvGrpSpPr>
        <p:cNvPr id="1" name="Shape 25"/>
        <p:cNvGrpSpPr/>
        <p:nvPr/>
      </p:nvGrpSpPr>
      <p:grpSpPr>
        <a:xfrm>
          <a:off x="0" y="0"/>
          <a:ext cx="0" cy="0"/>
          <a:chOff x="0" y="0"/>
          <a:chExt cx="0" cy="0"/>
        </a:xfrm>
      </p:grpSpPr>
      <p:sp>
        <p:nvSpPr>
          <p:cNvPr id="26" name="Google Shape;26;p25"/>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22178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_Only">
  <p:cSld name="Table_Only">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3885391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_&amp;_Callout">
  <p:cSld name="Title_&amp;_Callout">
    <p:spTree>
      <p:nvGrpSpPr>
        <p:cNvPr id="1" name="Shape 28"/>
        <p:cNvGrpSpPr/>
        <p:nvPr/>
      </p:nvGrpSpPr>
      <p:grpSpPr>
        <a:xfrm>
          <a:off x="0" y="0"/>
          <a:ext cx="0" cy="0"/>
          <a:chOff x="0" y="0"/>
          <a:chExt cx="0" cy="0"/>
        </a:xfrm>
      </p:grpSpPr>
      <p:sp>
        <p:nvSpPr>
          <p:cNvPr id="29" name="Google Shape;29;p27"/>
          <p:cNvSpPr>
            <a:spLocks noGrp="1"/>
          </p:cNvSpPr>
          <p:nvPr>
            <p:ph type="body" idx="1"/>
          </p:nvPr>
        </p:nvSpPr>
        <p:spPr>
          <a:xfrm>
            <a:off x="1449850" y="1757778"/>
            <a:ext cx="3681444"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7"/>
          <p:cNvSpPr>
            <a:spLocks noGrp="1"/>
          </p:cNvSpPr>
          <p:nvPr>
            <p:ph type="body" idx="2"/>
          </p:nvPr>
        </p:nvSpPr>
        <p:spPr>
          <a:xfrm flipH="1">
            <a:off x="6991927" y="1790106"/>
            <a:ext cx="3694546"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7"/>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67233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llout_Only">
  <p:cSld name="Callout_Only">
    <p:spTree>
      <p:nvGrpSpPr>
        <p:cNvPr id="1" name="Shape 32"/>
        <p:cNvGrpSpPr/>
        <p:nvPr/>
      </p:nvGrpSpPr>
      <p:grpSpPr>
        <a:xfrm>
          <a:off x="0" y="0"/>
          <a:ext cx="0" cy="0"/>
          <a:chOff x="0" y="0"/>
          <a:chExt cx="0" cy="0"/>
        </a:xfrm>
      </p:grpSpPr>
      <p:sp>
        <p:nvSpPr>
          <p:cNvPr id="33" name="Google Shape;33;p28"/>
          <p:cNvSpPr>
            <a:spLocks noGrp="1"/>
          </p:cNvSpPr>
          <p:nvPr>
            <p:ph type="body" idx="1"/>
          </p:nvPr>
        </p:nvSpPr>
        <p:spPr>
          <a:xfrm>
            <a:off x="1449850" y="1757778"/>
            <a:ext cx="3681444"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8"/>
          <p:cNvSpPr>
            <a:spLocks noGrp="1"/>
          </p:cNvSpPr>
          <p:nvPr>
            <p:ph type="body" idx="2"/>
          </p:nvPr>
        </p:nvSpPr>
        <p:spPr>
          <a:xfrm flipH="1">
            <a:off x="6991927" y="1790106"/>
            <a:ext cx="3694546"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54462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_&amp;_Gloss_Box">
  <p:cSld name="Title_&amp;_Gloss_Box">
    <p:spTree>
      <p:nvGrpSpPr>
        <p:cNvPr id="1" name="Shape 35"/>
        <p:cNvGrpSpPr/>
        <p:nvPr/>
      </p:nvGrpSpPr>
      <p:grpSpPr>
        <a:xfrm>
          <a:off x="0" y="0"/>
          <a:ext cx="0" cy="0"/>
          <a:chOff x="0" y="0"/>
          <a:chExt cx="0" cy="0"/>
        </a:xfrm>
      </p:grpSpPr>
      <p:sp>
        <p:nvSpPr>
          <p:cNvPr id="36" name="Google Shape;36;p29"/>
          <p:cNvSpPr>
            <a:spLocks noGrp="1"/>
          </p:cNvSpPr>
          <p:nvPr>
            <p:ph type="body" idx="1"/>
          </p:nvPr>
        </p:nvSpPr>
        <p:spPr>
          <a:xfrm>
            <a:off x="3544261" y="1951024"/>
            <a:ext cx="4826664" cy="2645545"/>
          </a:xfrm>
          <a:prstGeom prst="roundRect">
            <a:avLst>
              <a:gd name="adj"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9"/>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41264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Gloss_Box_Only">
  <p:cSld name="Gloss_Box_Only">
    <p:spTree>
      <p:nvGrpSpPr>
        <p:cNvPr id="1" name="Shape 38"/>
        <p:cNvGrpSpPr/>
        <p:nvPr/>
      </p:nvGrpSpPr>
      <p:grpSpPr>
        <a:xfrm>
          <a:off x="0" y="0"/>
          <a:ext cx="0" cy="0"/>
          <a:chOff x="0" y="0"/>
          <a:chExt cx="0" cy="0"/>
        </a:xfrm>
      </p:grpSpPr>
      <p:sp>
        <p:nvSpPr>
          <p:cNvPr id="39" name="Google Shape;39;p30"/>
          <p:cNvSpPr>
            <a:spLocks noGrp="1"/>
          </p:cNvSpPr>
          <p:nvPr>
            <p:ph type="body" idx="1"/>
          </p:nvPr>
        </p:nvSpPr>
        <p:spPr>
          <a:xfrm>
            <a:off x="3544261" y="1951024"/>
            <a:ext cx="4826664" cy="2645545"/>
          </a:xfrm>
          <a:prstGeom prst="roundRect">
            <a:avLst>
              <a:gd name="adj"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36204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_&amp;_Chart">
  <p:cSld name="Title_&amp;_Chart">
    <p:spTree>
      <p:nvGrpSpPr>
        <p:cNvPr id="1" name="Shape 40"/>
        <p:cNvGrpSpPr/>
        <p:nvPr/>
      </p:nvGrpSpPr>
      <p:grpSpPr>
        <a:xfrm>
          <a:off x="0" y="0"/>
          <a:ext cx="0" cy="0"/>
          <a:chOff x="0" y="0"/>
          <a:chExt cx="0" cy="0"/>
        </a:xfrm>
      </p:grpSpPr>
      <p:sp>
        <p:nvSpPr>
          <p:cNvPr id="41" name="Google Shape;41;p31"/>
          <p:cNvSpPr>
            <a:spLocks noGrp="1"/>
          </p:cNvSpPr>
          <p:nvPr>
            <p:ph type="chart" idx="2"/>
          </p:nvPr>
        </p:nvSpPr>
        <p:spPr>
          <a:xfrm>
            <a:off x="534193" y="1260306"/>
            <a:ext cx="11123613" cy="46878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31"/>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108116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hart_Only">
  <p:cSld name="Chart_Only">
    <p:spTree>
      <p:nvGrpSpPr>
        <p:cNvPr id="1" name="Shape 43"/>
        <p:cNvGrpSpPr/>
        <p:nvPr/>
      </p:nvGrpSpPr>
      <p:grpSpPr>
        <a:xfrm>
          <a:off x="0" y="0"/>
          <a:ext cx="0" cy="0"/>
          <a:chOff x="0" y="0"/>
          <a:chExt cx="0" cy="0"/>
        </a:xfrm>
      </p:grpSpPr>
      <p:sp>
        <p:nvSpPr>
          <p:cNvPr id="44" name="Google Shape;44;p32"/>
          <p:cNvSpPr>
            <a:spLocks noGrp="1"/>
          </p:cNvSpPr>
          <p:nvPr>
            <p:ph type="chart" idx="2"/>
          </p:nvPr>
        </p:nvSpPr>
        <p:spPr>
          <a:xfrm>
            <a:off x="558800" y="461639"/>
            <a:ext cx="11123613" cy="543313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244774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_&amp;_Numbers">
  <p:cSld name="Title_&amp;_Numbers">
    <p:spTree>
      <p:nvGrpSpPr>
        <p:cNvPr id="1" name="Shape 45"/>
        <p:cNvGrpSpPr/>
        <p:nvPr/>
      </p:nvGrpSpPr>
      <p:grpSpPr>
        <a:xfrm>
          <a:off x="0" y="0"/>
          <a:ext cx="0" cy="0"/>
          <a:chOff x="0" y="0"/>
          <a:chExt cx="0" cy="0"/>
        </a:xfrm>
      </p:grpSpPr>
      <p:sp>
        <p:nvSpPr>
          <p:cNvPr id="46" name="Google Shape;46;p33"/>
          <p:cNvSpPr>
            <a:spLocks noGrp="1"/>
          </p:cNvSpPr>
          <p:nvPr>
            <p:ph type="body" idx="1"/>
          </p:nvPr>
        </p:nvSpPr>
        <p:spPr>
          <a:xfrm>
            <a:off x="1099128" y="1707156"/>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3"/>
          <p:cNvSpPr>
            <a:spLocks noGrp="1"/>
          </p:cNvSpPr>
          <p:nvPr>
            <p:ph type="body" idx="2"/>
          </p:nvPr>
        </p:nvSpPr>
        <p:spPr>
          <a:xfrm>
            <a:off x="1082563" y="275407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3"/>
          <p:cNvSpPr>
            <a:spLocks noGrp="1"/>
          </p:cNvSpPr>
          <p:nvPr>
            <p:ph type="body" idx="3"/>
          </p:nvPr>
        </p:nvSpPr>
        <p:spPr>
          <a:xfrm>
            <a:off x="1075937" y="3860634"/>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3"/>
          <p:cNvSpPr>
            <a:spLocks noGrp="1"/>
          </p:cNvSpPr>
          <p:nvPr>
            <p:ph type="body" idx="4"/>
          </p:nvPr>
        </p:nvSpPr>
        <p:spPr>
          <a:xfrm>
            <a:off x="1089189" y="5076521"/>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3"/>
          <p:cNvSpPr>
            <a:spLocks noGrp="1"/>
          </p:cNvSpPr>
          <p:nvPr>
            <p:ph type="body" idx="5"/>
          </p:nvPr>
        </p:nvSpPr>
        <p:spPr>
          <a:xfrm>
            <a:off x="6608720" y="1720408"/>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3"/>
          <p:cNvSpPr>
            <a:spLocks noGrp="1"/>
          </p:cNvSpPr>
          <p:nvPr>
            <p:ph type="body" idx="6"/>
          </p:nvPr>
        </p:nvSpPr>
        <p:spPr>
          <a:xfrm>
            <a:off x="6592155" y="2767329"/>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3"/>
          <p:cNvSpPr>
            <a:spLocks noGrp="1"/>
          </p:cNvSpPr>
          <p:nvPr>
            <p:ph type="body" idx="7"/>
          </p:nvPr>
        </p:nvSpPr>
        <p:spPr>
          <a:xfrm>
            <a:off x="6585529" y="3873886"/>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3"/>
          <p:cNvSpPr>
            <a:spLocks noGrp="1"/>
          </p:cNvSpPr>
          <p:nvPr>
            <p:ph type="body" idx="8"/>
          </p:nvPr>
        </p:nvSpPr>
        <p:spPr>
          <a:xfrm>
            <a:off x="6598781" y="5089773"/>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3"/>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56159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_Only">
  <p:cSld name="Numbers_Only">
    <p:spTree>
      <p:nvGrpSpPr>
        <p:cNvPr id="1" name="Shape 55"/>
        <p:cNvGrpSpPr/>
        <p:nvPr/>
      </p:nvGrpSpPr>
      <p:grpSpPr>
        <a:xfrm>
          <a:off x="0" y="0"/>
          <a:ext cx="0" cy="0"/>
          <a:chOff x="0" y="0"/>
          <a:chExt cx="0" cy="0"/>
        </a:xfrm>
      </p:grpSpPr>
      <p:sp>
        <p:nvSpPr>
          <p:cNvPr id="56" name="Google Shape;56;p34"/>
          <p:cNvSpPr>
            <a:spLocks noGrp="1"/>
          </p:cNvSpPr>
          <p:nvPr>
            <p:ph type="body" idx="1"/>
          </p:nvPr>
        </p:nvSpPr>
        <p:spPr>
          <a:xfrm>
            <a:off x="1099128" y="124001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34"/>
          <p:cNvSpPr>
            <a:spLocks noGrp="1"/>
          </p:cNvSpPr>
          <p:nvPr>
            <p:ph type="body" idx="2"/>
          </p:nvPr>
        </p:nvSpPr>
        <p:spPr>
          <a:xfrm>
            <a:off x="1082563" y="2286938"/>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4"/>
          <p:cNvSpPr>
            <a:spLocks noGrp="1"/>
          </p:cNvSpPr>
          <p:nvPr>
            <p:ph type="body" idx="3"/>
          </p:nvPr>
        </p:nvSpPr>
        <p:spPr>
          <a:xfrm>
            <a:off x="1075937" y="3393495"/>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4"/>
          <p:cNvSpPr>
            <a:spLocks noGrp="1"/>
          </p:cNvSpPr>
          <p:nvPr>
            <p:ph type="body" idx="4"/>
          </p:nvPr>
        </p:nvSpPr>
        <p:spPr>
          <a:xfrm>
            <a:off x="1089189" y="4609382"/>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4"/>
          <p:cNvSpPr>
            <a:spLocks noGrp="1"/>
          </p:cNvSpPr>
          <p:nvPr>
            <p:ph type="body" idx="5"/>
          </p:nvPr>
        </p:nvSpPr>
        <p:spPr>
          <a:xfrm>
            <a:off x="6608720" y="1253269"/>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4"/>
          <p:cNvSpPr>
            <a:spLocks noGrp="1"/>
          </p:cNvSpPr>
          <p:nvPr>
            <p:ph type="body" idx="6"/>
          </p:nvPr>
        </p:nvSpPr>
        <p:spPr>
          <a:xfrm>
            <a:off x="6592155" y="2300190"/>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4"/>
          <p:cNvSpPr>
            <a:spLocks noGrp="1"/>
          </p:cNvSpPr>
          <p:nvPr>
            <p:ph type="body" idx="7"/>
          </p:nvPr>
        </p:nvSpPr>
        <p:spPr>
          <a:xfrm>
            <a:off x="6585529" y="340674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4"/>
          <p:cNvSpPr>
            <a:spLocks noGrp="1"/>
          </p:cNvSpPr>
          <p:nvPr>
            <p:ph type="body" idx="8"/>
          </p:nvPr>
        </p:nvSpPr>
        <p:spPr>
          <a:xfrm>
            <a:off x="6598781" y="4622634"/>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11402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6.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25050"/>
              </a:buClr>
              <a:buSzPts val="3200"/>
              <a:buFont typeface="Century Gothic"/>
              <a:buNone/>
              <a:defRPr sz="3200" b="1" i="0" u="none" strike="noStrike" cap="none">
                <a:solidFill>
                  <a:srgbClr val="52505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153742811"/>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audio" Target="../media/audio11.wav"/><Relationship Id="rId3" Type="http://schemas.openxmlformats.org/officeDocument/2006/relationships/image" Target="../media/image33.jpeg"/><Relationship Id="rId7" Type="http://schemas.openxmlformats.org/officeDocument/2006/relationships/image" Target="../media/image35.png"/><Relationship Id="rId12" Type="http://schemas.openxmlformats.org/officeDocument/2006/relationships/audio" Target="../media/audio10.wav"/><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audio" Target="../media/audio9.wav"/><Relationship Id="rId5" Type="http://schemas.openxmlformats.org/officeDocument/2006/relationships/image" Target="../media/image11.png"/><Relationship Id="rId15" Type="http://schemas.openxmlformats.org/officeDocument/2006/relationships/audio" Target="../media/audio13.wav"/><Relationship Id="rId10" Type="http://schemas.openxmlformats.org/officeDocument/2006/relationships/image" Target="../media/image36.png"/><Relationship Id="rId4" Type="http://schemas.openxmlformats.org/officeDocument/2006/relationships/image" Target="../media/image34.jpeg"/><Relationship Id="rId9" Type="http://schemas.openxmlformats.org/officeDocument/2006/relationships/image" Target="../media/image25.png"/><Relationship Id="rId14" Type="http://schemas.openxmlformats.org/officeDocument/2006/relationships/audio" Target="../media/audio12.wav"/></Relationships>
</file>

<file path=ppt/slides/_rels/slide11.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33.jpeg"/><Relationship Id="rId7" Type="http://schemas.openxmlformats.org/officeDocument/2006/relationships/audio" Target="../media/audio11.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34.jpeg"/><Relationship Id="rId9" Type="http://schemas.openxmlformats.org/officeDocument/2006/relationships/audio" Target="../media/audio13.wav"/></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image" Target="../media/image37.png"/><Relationship Id="rId7" Type="http://schemas.openxmlformats.org/officeDocument/2006/relationships/audio" Target="../media/audio17.wav"/><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0" Type="http://schemas.openxmlformats.org/officeDocument/2006/relationships/audio" Target="../media/audio20.wav"/><Relationship Id="rId4" Type="http://schemas.openxmlformats.org/officeDocument/2006/relationships/audio" Target="../media/audio14.wav"/><Relationship Id="rId9" Type="http://schemas.openxmlformats.org/officeDocument/2006/relationships/audio" Target="../media/audio19.wav"/></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26.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27.png"/><Relationship Id="rId9"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33.jpeg"/><Relationship Id="rId7" Type="http://schemas.openxmlformats.org/officeDocument/2006/relationships/audio" Target="../media/audio11.wav"/><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34.jpeg"/><Relationship Id="rId9" Type="http://schemas.openxmlformats.org/officeDocument/2006/relationships/audio" Target="../media/audio1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802A7C-4F36-0D8A-28F0-31FE07FE60E1}"/>
              </a:ext>
            </a:extLst>
          </p:cNvPr>
          <p:cNvSpPr>
            <a:spLocks noGrp="1"/>
          </p:cNvSpPr>
          <p:nvPr>
            <p:ph type="body" sz="quarter" idx="12"/>
          </p:nvPr>
        </p:nvSpPr>
        <p:spPr>
          <a:xfrm>
            <a:off x="223794" y="5703888"/>
            <a:ext cx="4109071" cy="1154112"/>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Janine Turner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600" dirty="0">
                <a:solidFill>
                  <a:srgbClr val="525050"/>
                </a:solidFill>
                <a:latin typeface="Century Gothic" panose="020B0502020202020204" pitchFamily="34" charset="0"/>
              </a:rPr>
              <a:t>Date updated: 07/09/22</a:t>
            </a:r>
            <a:endPar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a:p>
            <a:endParaRPr lang="en-GB" dirty="0">
              <a:solidFill>
                <a:srgbClr val="525050"/>
              </a:solidFill>
            </a:endParaRPr>
          </a:p>
        </p:txBody>
      </p:sp>
      <p:sp>
        <p:nvSpPr>
          <p:cNvPr id="3" name="Text Placeholder 2">
            <a:extLst>
              <a:ext uri="{FF2B5EF4-FFF2-40B4-BE49-F238E27FC236}">
                <a16:creationId xmlns:a16="http://schemas.microsoft.com/office/drawing/2014/main" id="{3B11B4C1-5405-4EC4-F240-394737B28662}"/>
              </a:ext>
            </a:extLst>
          </p:cNvPr>
          <p:cNvSpPr>
            <a:spLocks noGrp="1"/>
          </p:cNvSpPr>
          <p:nvPr>
            <p:ph type="body" sz="quarter" idx="13"/>
          </p:nvPr>
        </p:nvSpPr>
        <p:spPr>
          <a:xfrm>
            <a:off x="363538" y="3097803"/>
            <a:ext cx="4864546" cy="479394"/>
          </a:xfrm>
        </p:spPr>
        <p:txBody>
          <a:bodyPr/>
          <a:lstStyle/>
          <a:p>
            <a:r>
              <a:rPr lang="en-GB" dirty="0"/>
              <a:t>Y10 Term 1.1 Week 1 Lesson 1</a:t>
            </a:r>
          </a:p>
        </p:txBody>
      </p:sp>
      <p:sp>
        <p:nvSpPr>
          <p:cNvPr id="4" name="Text Placeholder 3">
            <a:extLst>
              <a:ext uri="{FF2B5EF4-FFF2-40B4-BE49-F238E27FC236}">
                <a16:creationId xmlns:a16="http://schemas.microsoft.com/office/drawing/2014/main" id="{937B75CA-A4F9-72E1-1ADD-8F8F6CAFA9D3}"/>
              </a:ext>
            </a:extLst>
          </p:cNvPr>
          <p:cNvSpPr>
            <a:spLocks noGrp="1"/>
          </p:cNvSpPr>
          <p:nvPr>
            <p:ph type="body" sz="quarter" idx="14"/>
          </p:nvPr>
        </p:nvSpPr>
        <p:spPr>
          <a:xfrm>
            <a:off x="363538" y="1670244"/>
            <a:ext cx="7938655" cy="1453428"/>
          </a:xfrm>
        </p:spPr>
        <p:txBody>
          <a:bodyPr>
            <a:normAutofit fontScale="92500"/>
          </a:bodyPr>
          <a:lstStyle/>
          <a:p>
            <a:r>
              <a:rPr lang="en-GB" dirty="0" err="1"/>
              <a:t>Identität</a:t>
            </a:r>
            <a:r>
              <a:rPr lang="en-GB" dirty="0"/>
              <a:t>: </a:t>
            </a:r>
            <a:br>
              <a:rPr lang="en-GB" dirty="0"/>
            </a:br>
            <a:r>
              <a:rPr lang="en-GB" sz="3900" b="0" dirty="0"/>
              <a:t>Länder, </a:t>
            </a:r>
            <a:r>
              <a:rPr lang="en-GB" sz="3900" b="0" dirty="0" err="1"/>
              <a:t>Sprachen</a:t>
            </a:r>
            <a:r>
              <a:rPr lang="en-GB" sz="3900" b="0" dirty="0"/>
              <a:t>, </a:t>
            </a:r>
            <a:r>
              <a:rPr lang="en-GB" sz="3900" b="0" dirty="0" err="1"/>
              <a:t>Nationalitäten</a:t>
            </a:r>
            <a:endParaRPr lang="en-GB" sz="3900" b="0" dirty="0"/>
          </a:p>
        </p:txBody>
      </p:sp>
    </p:spTree>
    <p:extLst>
      <p:ext uri="{BB962C8B-B14F-4D97-AF65-F5344CB8AC3E}">
        <p14:creationId xmlns:p14="http://schemas.microsoft.com/office/powerpoint/2010/main" val="1981240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39C4-01F6-AEBF-176E-F4AA37EAD835}"/>
              </a:ext>
            </a:extLst>
          </p:cNvPr>
          <p:cNvSpPr>
            <a:spLocks noGrp="1"/>
          </p:cNvSpPr>
          <p:nvPr>
            <p:ph type="title"/>
          </p:nvPr>
        </p:nvSpPr>
        <p:spPr>
          <a:xfrm>
            <a:off x="-1" y="213557"/>
            <a:ext cx="5362022" cy="647577"/>
          </a:xfrm>
        </p:spPr>
        <p:txBody>
          <a:bodyPr>
            <a:normAutofit/>
          </a:bodyPr>
          <a:lstStyle/>
          <a:p>
            <a:r>
              <a:rPr lang="en-GB" dirty="0" err="1">
                <a:solidFill>
                  <a:srgbClr val="525050"/>
                </a:solidFill>
              </a:rPr>
              <a:t>Sieger</a:t>
            </a:r>
            <a:r>
              <a:rPr lang="en-GB" dirty="0">
                <a:solidFill>
                  <a:srgbClr val="525050"/>
                </a:solidFill>
              </a:rPr>
              <a:t>* </a:t>
            </a:r>
            <a:r>
              <a:rPr lang="en-GB" dirty="0" err="1">
                <a:solidFill>
                  <a:srgbClr val="525050"/>
                </a:solidFill>
              </a:rPr>
              <a:t>bei</a:t>
            </a:r>
            <a:r>
              <a:rPr lang="en-GB" dirty="0">
                <a:solidFill>
                  <a:srgbClr val="525050"/>
                </a:solidFill>
              </a:rPr>
              <a:t> Wimbledon</a:t>
            </a:r>
          </a:p>
        </p:txBody>
      </p:sp>
      <p:sp>
        <p:nvSpPr>
          <p:cNvPr id="3" name="Text Placeholder 2">
            <a:extLst>
              <a:ext uri="{FF2B5EF4-FFF2-40B4-BE49-F238E27FC236}">
                <a16:creationId xmlns:a16="http://schemas.microsoft.com/office/drawing/2014/main" id="{AD8EC60B-3536-8033-C443-B9C01ABF433A}"/>
              </a:ext>
            </a:extLst>
          </p:cNvPr>
          <p:cNvSpPr>
            <a:spLocks noGrp="1"/>
          </p:cNvSpPr>
          <p:nvPr>
            <p:ph type="body" sz="quarter" idx="10"/>
          </p:nvPr>
        </p:nvSpPr>
        <p:spPr>
          <a:xfrm>
            <a:off x="373063" y="1733480"/>
            <a:ext cx="11539189" cy="2837064"/>
          </a:xfrm>
          <a:solidFill>
            <a:schemeClr val="accent4">
              <a:lumMod val="20000"/>
              <a:lumOff val="80000"/>
            </a:schemeClr>
          </a:solidFill>
          <a:ln>
            <a:solidFill>
              <a:srgbClr val="525050"/>
            </a:solidFill>
          </a:ln>
          <a:effectLst>
            <a:outerShdw blurRad="50800" dist="38100" dir="5400000" algn="t" rotWithShape="0">
              <a:prstClr val="black">
                <a:alpha val="40000"/>
              </a:prstClr>
            </a:outerShdw>
          </a:effectLst>
        </p:spPr>
        <p:txBody>
          <a:bodyPr>
            <a:noAutofit/>
          </a:bodyPr>
          <a:lstStyle/>
          <a:p>
            <a:r>
              <a:rPr lang="en-GB" sz="2000" dirty="0"/>
              <a:t>Der ___________(</a:t>
            </a:r>
            <a:r>
              <a:rPr lang="en-GB" sz="2000" b="1" dirty="0"/>
              <a:t>1</a:t>
            </a:r>
            <a:r>
              <a:rPr lang="en-GB" sz="2000" dirty="0"/>
              <a:t>) Roger Federer </a:t>
            </a:r>
            <a:r>
              <a:rPr lang="en-GB" sz="2000" dirty="0" err="1"/>
              <a:t>spricht</a:t>
            </a:r>
            <a:r>
              <a:rPr lang="en-GB" sz="2000" dirty="0"/>
              <a:t> ___________(</a:t>
            </a:r>
            <a:r>
              <a:rPr lang="en-GB" sz="2000" b="1" dirty="0"/>
              <a:t>2</a:t>
            </a:r>
            <a:r>
              <a:rPr lang="en-GB" sz="2000" dirty="0"/>
              <a:t>) in Wimbledon, </a:t>
            </a:r>
            <a:r>
              <a:rPr lang="en-GB" sz="2000" dirty="0" err="1"/>
              <a:t>aber</a:t>
            </a:r>
            <a:r>
              <a:rPr lang="en-GB" sz="2000" dirty="0"/>
              <a:t> </a:t>
            </a:r>
            <a:r>
              <a:rPr lang="en-GB" sz="2000" dirty="0" err="1"/>
              <a:t>zu</a:t>
            </a:r>
            <a:r>
              <a:rPr lang="en-GB" sz="2000" dirty="0"/>
              <a:t> </a:t>
            </a:r>
            <a:r>
              <a:rPr lang="en-GB" sz="2000" dirty="0" err="1"/>
              <a:t>Hause</a:t>
            </a:r>
            <a:r>
              <a:rPr lang="en-GB" sz="2000" dirty="0"/>
              <a:t> </a:t>
            </a:r>
            <a:r>
              <a:rPr lang="en-GB" sz="2000" dirty="0" err="1"/>
              <a:t>kann</a:t>
            </a:r>
            <a:r>
              <a:rPr lang="en-GB" sz="2000" dirty="0"/>
              <a:t> er </a:t>
            </a:r>
            <a:r>
              <a:rPr lang="en-GB" sz="2000" dirty="0" err="1"/>
              <a:t>natürlich</a:t>
            </a:r>
            <a:r>
              <a:rPr lang="en-GB" sz="2000" dirty="0"/>
              <a:t> auch Deutsch und ____________(</a:t>
            </a:r>
            <a:r>
              <a:rPr lang="en-GB" sz="2000" b="1" dirty="0"/>
              <a:t>3</a:t>
            </a:r>
            <a:r>
              <a:rPr lang="en-GB" sz="2000" dirty="0"/>
              <a:t>) </a:t>
            </a:r>
            <a:r>
              <a:rPr lang="en-GB" sz="2000" dirty="0" err="1"/>
              <a:t>sprechen</a:t>
            </a:r>
            <a:r>
              <a:rPr lang="en-GB" sz="2000" dirty="0"/>
              <a:t>.</a:t>
            </a:r>
          </a:p>
          <a:p>
            <a:r>
              <a:rPr lang="en-GB" sz="2000" dirty="0" err="1"/>
              <a:t>Viele</a:t>
            </a:r>
            <a:r>
              <a:rPr lang="en-GB" sz="2000" dirty="0"/>
              <a:t> ___________ (</a:t>
            </a:r>
            <a:r>
              <a:rPr lang="en-GB" sz="2000" b="1" dirty="0"/>
              <a:t>4</a:t>
            </a:r>
            <a:r>
              <a:rPr lang="en-GB" sz="2000" dirty="0"/>
              <a:t>), wie John McEnroe und Pete Sampras, </a:t>
            </a:r>
            <a:r>
              <a:rPr lang="en-GB" sz="2000" dirty="0" err="1"/>
              <a:t>haben</a:t>
            </a:r>
            <a:r>
              <a:rPr lang="en-GB" sz="2000" dirty="0"/>
              <a:t> </a:t>
            </a:r>
            <a:r>
              <a:rPr lang="en-GB" sz="2000" dirty="0" err="1"/>
              <a:t>hier</a:t>
            </a:r>
            <a:r>
              <a:rPr lang="en-GB" sz="2000" dirty="0"/>
              <a:t> </a:t>
            </a:r>
            <a:r>
              <a:rPr lang="en-GB" sz="2000" dirty="0" err="1"/>
              <a:t>gewonnen</a:t>
            </a:r>
            <a:r>
              <a:rPr lang="en-GB" sz="2000" dirty="0"/>
              <a:t>, und die _________ (</a:t>
            </a:r>
            <a:r>
              <a:rPr lang="en-GB" sz="2000" b="1" dirty="0"/>
              <a:t>5</a:t>
            </a:r>
            <a:r>
              <a:rPr lang="en-GB" sz="2000" dirty="0"/>
              <a:t>), Venus und Serena Williams, </a:t>
            </a:r>
            <a:r>
              <a:rPr lang="en-GB" sz="2000" dirty="0" err="1"/>
              <a:t>haben</a:t>
            </a:r>
            <a:r>
              <a:rPr lang="en-GB" sz="2000" dirty="0"/>
              <a:t> 12 Mal </a:t>
            </a:r>
            <a:r>
              <a:rPr lang="en-GB" sz="2000" dirty="0" err="1"/>
              <a:t>gewonnen</a:t>
            </a:r>
            <a:r>
              <a:rPr lang="en-GB" sz="2000" dirty="0"/>
              <a:t>*.</a:t>
            </a:r>
          </a:p>
          <a:p>
            <a:r>
              <a:rPr lang="en-GB" sz="2000" dirty="0"/>
              <a:t>Ein __________(</a:t>
            </a:r>
            <a:r>
              <a:rPr lang="en-GB" sz="2000" b="1" dirty="0"/>
              <a:t>6</a:t>
            </a:r>
            <a:r>
              <a:rPr lang="en-GB" sz="2000" dirty="0"/>
              <a:t>), Boris Becker, hat Wimbledon </a:t>
            </a:r>
            <a:r>
              <a:rPr lang="en-GB" sz="2000" dirty="0" err="1"/>
              <a:t>dreimal</a:t>
            </a:r>
            <a:r>
              <a:rPr lang="en-GB" sz="2000" dirty="0"/>
              <a:t> </a:t>
            </a:r>
            <a:r>
              <a:rPr lang="en-GB" sz="2000" dirty="0" err="1"/>
              <a:t>gewonnen</a:t>
            </a:r>
            <a:r>
              <a:rPr lang="en-GB" sz="2000" dirty="0"/>
              <a:t>.</a:t>
            </a:r>
          </a:p>
          <a:p>
            <a:r>
              <a:rPr lang="en-GB" sz="2000" dirty="0"/>
              <a:t>Bis </a:t>
            </a:r>
            <a:r>
              <a:rPr lang="en-GB" sz="2000" dirty="0" err="1"/>
              <a:t>heute</a:t>
            </a:r>
            <a:r>
              <a:rPr lang="en-GB" sz="2000" dirty="0"/>
              <a:t> hat </a:t>
            </a:r>
            <a:r>
              <a:rPr lang="en-GB" sz="2000" dirty="0" err="1"/>
              <a:t>kein</a:t>
            </a:r>
            <a:r>
              <a:rPr lang="en-GB" sz="2000" dirty="0"/>
              <a:t> _____________ (</a:t>
            </a:r>
            <a:r>
              <a:rPr lang="en-GB" sz="2000" b="1" dirty="0"/>
              <a:t>7</a:t>
            </a:r>
            <a:r>
              <a:rPr lang="en-GB" sz="2000" dirty="0"/>
              <a:t>)Wimbledon </a:t>
            </a:r>
            <a:r>
              <a:rPr lang="en-GB" sz="2000" dirty="0" err="1"/>
              <a:t>gewonnen</a:t>
            </a:r>
            <a:r>
              <a:rPr lang="en-GB" sz="2000" dirty="0"/>
              <a:t>.</a:t>
            </a:r>
          </a:p>
          <a:p>
            <a:r>
              <a:rPr lang="en-GB" sz="2000" dirty="0"/>
              <a:t>Die 18-jährige*________ (</a:t>
            </a:r>
            <a:r>
              <a:rPr lang="en-GB" sz="2000" b="1" dirty="0"/>
              <a:t>8</a:t>
            </a:r>
            <a:r>
              <a:rPr lang="en-GB" sz="2000" dirty="0"/>
              <a:t>) Emma </a:t>
            </a:r>
            <a:r>
              <a:rPr lang="en-GB" sz="2000" dirty="0" err="1"/>
              <a:t>Raducanu</a:t>
            </a:r>
            <a:r>
              <a:rPr lang="en-GB" sz="2000" dirty="0"/>
              <a:t> </a:t>
            </a:r>
            <a:r>
              <a:rPr lang="en-GB" sz="2000" dirty="0" err="1"/>
              <a:t>musste</a:t>
            </a:r>
            <a:r>
              <a:rPr lang="en-GB" sz="2000" dirty="0"/>
              <a:t> 2021 </a:t>
            </a:r>
            <a:r>
              <a:rPr lang="en-GB" sz="2000" dirty="0" err="1"/>
              <a:t>im</a:t>
            </a:r>
            <a:r>
              <a:rPr lang="en-GB" sz="2000" dirty="0"/>
              <a:t> </a:t>
            </a:r>
            <a:r>
              <a:rPr lang="en-GB" sz="2000" dirty="0" err="1"/>
              <a:t>Achtelfinale</a:t>
            </a:r>
            <a:r>
              <a:rPr lang="en-GB" sz="2000" dirty="0"/>
              <a:t> </a:t>
            </a:r>
            <a:r>
              <a:rPr lang="en-GB" sz="2000" dirty="0" err="1"/>
              <a:t>aufgeben</a:t>
            </a:r>
            <a:r>
              <a:rPr lang="en-GB" sz="2000" dirty="0"/>
              <a:t>, </a:t>
            </a:r>
            <a:r>
              <a:rPr lang="en-GB" sz="2000" dirty="0" err="1"/>
              <a:t>weil</a:t>
            </a:r>
            <a:r>
              <a:rPr lang="en-GB" sz="2000" dirty="0"/>
              <a:t> </a:t>
            </a:r>
            <a:r>
              <a:rPr lang="en-GB" sz="2000" dirty="0" err="1"/>
              <a:t>sie</a:t>
            </a:r>
            <a:r>
              <a:rPr lang="en-GB" sz="2000" dirty="0"/>
              <a:t> </a:t>
            </a:r>
            <a:r>
              <a:rPr lang="en-GB" sz="2000" dirty="0" err="1"/>
              <a:t>krank</a:t>
            </a:r>
            <a:r>
              <a:rPr lang="en-GB" sz="2000" dirty="0"/>
              <a:t> war.</a:t>
            </a:r>
          </a:p>
        </p:txBody>
      </p:sp>
      <p:sp>
        <p:nvSpPr>
          <p:cNvPr id="7" name="Rectangle: Rounded Corners 6">
            <a:extLst>
              <a:ext uri="{FF2B5EF4-FFF2-40B4-BE49-F238E27FC236}">
                <a16:creationId xmlns:a16="http://schemas.microsoft.com/office/drawing/2014/main" id="{4B9D5A65-9A13-461E-92C5-F1278EDAFF05}"/>
              </a:ext>
            </a:extLst>
          </p:cNvPr>
          <p:cNvSpPr/>
          <p:nvPr/>
        </p:nvSpPr>
        <p:spPr>
          <a:xfrm>
            <a:off x="10503173" y="91546"/>
            <a:ext cx="1530905"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schreiben</a:t>
            </a:r>
            <a:endParaRPr lang="en-GB" sz="2000" dirty="0"/>
          </a:p>
        </p:txBody>
      </p:sp>
      <p:sp>
        <p:nvSpPr>
          <p:cNvPr id="8" name="TextBox 7">
            <a:extLst>
              <a:ext uri="{FF2B5EF4-FFF2-40B4-BE49-F238E27FC236}">
                <a16:creationId xmlns:a16="http://schemas.microsoft.com/office/drawing/2014/main" id="{829016C4-645F-4CC3-A8A4-C1116C59C1F0}"/>
              </a:ext>
            </a:extLst>
          </p:cNvPr>
          <p:cNvSpPr txBox="1"/>
          <p:nvPr/>
        </p:nvSpPr>
        <p:spPr>
          <a:xfrm>
            <a:off x="0" y="861134"/>
            <a:ext cx="12192000" cy="77457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spricht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man so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Sprachen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gibt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es so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Nationalitäten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Lies die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Statistiken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und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die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fehlenden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Wörter</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p:txBody>
      </p:sp>
      <p:sp>
        <p:nvSpPr>
          <p:cNvPr id="10" name="TextBox 9">
            <a:extLst>
              <a:ext uri="{FF2B5EF4-FFF2-40B4-BE49-F238E27FC236}">
                <a16:creationId xmlns:a16="http://schemas.microsoft.com/office/drawing/2014/main" id="{E542C698-04BA-4442-AEA5-B835A7A9A58F}"/>
              </a:ext>
            </a:extLst>
          </p:cNvPr>
          <p:cNvSpPr txBox="1"/>
          <p:nvPr/>
        </p:nvSpPr>
        <p:spPr>
          <a:xfrm>
            <a:off x="4924838" y="409654"/>
            <a:ext cx="6914367" cy="400110"/>
          </a:xfrm>
          <a:prstGeom prst="rect">
            <a:avLst/>
          </a:prstGeom>
          <a:noFill/>
        </p:spPr>
        <p:txBody>
          <a:bodyPr wrap="square">
            <a:spAutoFit/>
          </a:bodyPr>
          <a:lstStyle/>
          <a:p>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Wimbledon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sehr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internationales</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Tennisturnier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lang="en-GB" sz="2000" dirty="0"/>
          </a:p>
        </p:txBody>
      </p:sp>
      <p:pic>
        <p:nvPicPr>
          <p:cNvPr id="12" name="Picture 11" descr="A person holding a tennis racket&#10;&#10;Description automatically generated">
            <a:extLst>
              <a:ext uri="{FF2B5EF4-FFF2-40B4-BE49-F238E27FC236}">
                <a16:creationId xmlns:a16="http://schemas.microsoft.com/office/drawing/2014/main" id="{C9589152-EBEA-4609-BBBF-9AC55EA23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5605" y="4383914"/>
            <a:ext cx="2028381" cy="1521286"/>
          </a:xfrm>
          <a:prstGeom prst="rect">
            <a:avLst/>
          </a:prstGeom>
          <a:ln>
            <a:solidFill>
              <a:srgbClr val="525050"/>
            </a:solidFill>
          </a:ln>
          <a:effectLst>
            <a:outerShdw blurRad="50800" dist="38100" dir="5400000" algn="t" rotWithShape="0">
              <a:prstClr val="black">
                <a:alpha val="40000"/>
              </a:prstClr>
            </a:outerShdw>
          </a:effectLst>
        </p:spPr>
      </p:pic>
      <p:pic>
        <p:nvPicPr>
          <p:cNvPr id="14" name="Picture 13" descr="A tennis ball on a green leaf&#10;&#10;Description automatically generated with low confidence">
            <a:extLst>
              <a:ext uri="{FF2B5EF4-FFF2-40B4-BE49-F238E27FC236}">
                <a16:creationId xmlns:a16="http://schemas.microsoft.com/office/drawing/2014/main" id="{C976163D-C9DE-4A36-9964-FD18B4677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347" y="817852"/>
            <a:ext cx="1530905" cy="861134"/>
          </a:xfrm>
          <a:prstGeom prst="rect">
            <a:avLst/>
          </a:prstGeom>
        </p:spPr>
      </p:pic>
      <p:sp>
        <p:nvSpPr>
          <p:cNvPr id="23" name="Rectangle 22">
            <a:extLst>
              <a:ext uri="{FF2B5EF4-FFF2-40B4-BE49-F238E27FC236}">
                <a16:creationId xmlns:a16="http://schemas.microsoft.com/office/drawing/2014/main" id="{EB47CA55-155E-428C-8463-E666AAB60A40}"/>
              </a:ext>
            </a:extLst>
          </p:cNvPr>
          <p:cNvSpPr/>
          <p:nvPr/>
        </p:nvSpPr>
        <p:spPr>
          <a:xfrm>
            <a:off x="200685" y="4841974"/>
            <a:ext cx="3051707" cy="1190889"/>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das </a:t>
            </a:r>
            <a:r>
              <a:rPr lang="en-GB" dirty="0" err="1">
                <a:solidFill>
                  <a:srgbClr val="FFF6D4"/>
                </a:solidFill>
              </a:rPr>
              <a:t>Turnier</a:t>
            </a:r>
            <a:r>
              <a:rPr lang="en-GB" dirty="0">
                <a:solidFill>
                  <a:srgbClr val="FFF6D4"/>
                </a:solidFill>
              </a:rPr>
              <a:t> – tournament </a:t>
            </a:r>
            <a:br>
              <a:rPr lang="en-GB" dirty="0">
                <a:solidFill>
                  <a:srgbClr val="FFF6D4"/>
                </a:solidFill>
              </a:rPr>
            </a:br>
            <a:r>
              <a:rPr lang="en-GB" dirty="0" err="1">
                <a:solidFill>
                  <a:srgbClr val="FFF6D4"/>
                </a:solidFill>
              </a:rPr>
              <a:t>jährig</a:t>
            </a:r>
            <a:r>
              <a:rPr lang="en-GB" dirty="0">
                <a:solidFill>
                  <a:srgbClr val="FFF6D4"/>
                </a:solidFill>
              </a:rPr>
              <a:t> – year-old</a:t>
            </a:r>
            <a:br>
              <a:rPr lang="en-GB" dirty="0">
                <a:solidFill>
                  <a:srgbClr val="FFF6D4"/>
                </a:solidFill>
              </a:rPr>
            </a:br>
            <a:r>
              <a:rPr lang="en-GB" dirty="0" err="1">
                <a:solidFill>
                  <a:srgbClr val="FFF6D4"/>
                </a:solidFill>
              </a:rPr>
              <a:t>gewonnen</a:t>
            </a:r>
            <a:r>
              <a:rPr lang="en-GB" dirty="0">
                <a:solidFill>
                  <a:srgbClr val="FFF6D4"/>
                </a:solidFill>
              </a:rPr>
              <a:t> – won</a:t>
            </a:r>
            <a:br>
              <a:rPr lang="en-GB" dirty="0">
                <a:solidFill>
                  <a:srgbClr val="FFF6D4"/>
                </a:solidFill>
              </a:rPr>
            </a:br>
            <a:r>
              <a:rPr lang="en-GB" dirty="0">
                <a:solidFill>
                  <a:srgbClr val="FFF6D4"/>
                </a:solidFill>
              </a:rPr>
              <a:t>das </a:t>
            </a:r>
            <a:r>
              <a:rPr lang="en-GB" dirty="0" err="1">
                <a:solidFill>
                  <a:srgbClr val="FFF6D4"/>
                </a:solidFill>
              </a:rPr>
              <a:t>Achtelfinale</a:t>
            </a:r>
            <a:r>
              <a:rPr lang="en-GB" dirty="0">
                <a:solidFill>
                  <a:srgbClr val="FFF6D4"/>
                </a:solidFill>
              </a:rPr>
              <a:t> – last 16</a:t>
            </a:r>
          </a:p>
        </p:txBody>
      </p:sp>
      <p:pic>
        <p:nvPicPr>
          <p:cNvPr id="38" name="Picture 37" descr="Logo&#10;&#10;Description automatically generated">
            <a:extLst>
              <a:ext uri="{FF2B5EF4-FFF2-40B4-BE49-F238E27FC236}">
                <a16:creationId xmlns:a16="http://schemas.microsoft.com/office/drawing/2014/main" id="{9C1C6AE6-6086-4E3C-A62D-A37696CE2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4234" y="1628119"/>
            <a:ext cx="363256" cy="363256"/>
          </a:xfrm>
          <a:prstGeom prst="rect">
            <a:avLst/>
          </a:prstGeom>
        </p:spPr>
      </p:pic>
      <p:pic>
        <p:nvPicPr>
          <p:cNvPr id="39" name="Picture 38" descr="Shape&#10;&#10;Description automatically generated with medium confidence">
            <a:extLst>
              <a:ext uri="{FF2B5EF4-FFF2-40B4-BE49-F238E27FC236}">
                <a16:creationId xmlns:a16="http://schemas.microsoft.com/office/drawing/2014/main" id="{7A571FAB-2313-405D-8855-6FC66A8A1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1716" y="3429000"/>
            <a:ext cx="490356" cy="343249"/>
          </a:xfrm>
          <a:prstGeom prst="rect">
            <a:avLst/>
          </a:prstGeom>
        </p:spPr>
      </p:pic>
      <p:pic>
        <p:nvPicPr>
          <p:cNvPr id="44" name="Picture 43" descr="Background pattern&#10;&#10;Description automatically generated">
            <a:extLst>
              <a:ext uri="{FF2B5EF4-FFF2-40B4-BE49-F238E27FC236}">
                <a16:creationId xmlns:a16="http://schemas.microsoft.com/office/drawing/2014/main" id="{4CC1B550-3ADD-42D6-A2A3-6C99E46EA0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7779" y="2363280"/>
            <a:ext cx="480079" cy="297799"/>
          </a:xfrm>
          <a:prstGeom prst="rect">
            <a:avLst/>
          </a:prstGeom>
        </p:spPr>
      </p:pic>
      <p:pic>
        <p:nvPicPr>
          <p:cNvPr id="45" name="Picture 44" descr="Shape&#10;&#10;Description automatically generated">
            <a:extLst>
              <a:ext uri="{FF2B5EF4-FFF2-40B4-BE49-F238E27FC236}">
                <a16:creationId xmlns:a16="http://schemas.microsoft.com/office/drawing/2014/main" id="{B68B6DFF-278B-4506-8374-68349C9357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8905" y="3857237"/>
            <a:ext cx="480078" cy="320302"/>
          </a:xfrm>
          <a:prstGeom prst="rect">
            <a:avLst/>
          </a:prstGeom>
        </p:spPr>
      </p:pic>
      <p:pic>
        <p:nvPicPr>
          <p:cNvPr id="46" name="Picture 45" descr="Shape, background pattern&#10;&#10;Description automatically generated">
            <a:extLst>
              <a:ext uri="{FF2B5EF4-FFF2-40B4-BE49-F238E27FC236}">
                <a16:creationId xmlns:a16="http://schemas.microsoft.com/office/drawing/2014/main" id="{B09D0E93-E507-4034-B5EE-099D61A5BF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9370" y="3032526"/>
            <a:ext cx="509728" cy="305837"/>
          </a:xfrm>
          <a:prstGeom prst="rect">
            <a:avLst/>
          </a:prstGeom>
        </p:spPr>
      </p:pic>
      <p:pic>
        <p:nvPicPr>
          <p:cNvPr id="47" name="Picture 46" descr="Background pattern&#10;&#10;Description automatically generated">
            <a:extLst>
              <a:ext uri="{FF2B5EF4-FFF2-40B4-BE49-F238E27FC236}">
                <a16:creationId xmlns:a16="http://schemas.microsoft.com/office/drawing/2014/main" id="{B7C293EC-BB92-408F-831F-1E4CA9007F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330" y="2679351"/>
            <a:ext cx="480079" cy="297799"/>
          </a:xfrm>
          <a:prstGeom prst="rect">
            <a:avLst/>
          </a:prstGeom>
        </p:spPr>
      </p:pic>
      <p:pic>
        <p:nvPicPr>
          <p:cNvPr id="21" name="Picture 20" descr="Shape&#10;&#10;Description automatically generated">
            <a:extLst>
              <a:ext uri="{FF2B5EF4-FFF2-40B4-BE49-F238E27FC236}">
                <a16:creationId xmlns:a16="http://schemas.microsoft.com/office/drawing/2014/main" id="{99AD1C25-4598-4AC0-A3F7-CF6DB6FE69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02618" y="1671073"/>
            <a:ext cx="480078" cy="320302"/>
          </a:xfrm>
          <a:prstGeom prst="rect">
            <a:avLst/>
          </a:prstGeom>
        </p:spPr>
      </p:pic>
      <p:pic>
        <p:nvPicPr>
          <p:cNvPr id="5" name="Picture 4" descr="Shape&#10;&#10;Description automatically generated">
            <a:extLst>
              <a:ext uri="{FF2B5EF4-FFF2-40B4-BE49-F238E27FC236}">
                <a16:creationId xmlns:a16="http://schemas.microsoft.com/office/drawing/2014/main" id="{C7E6F454-FD18-448F-BEC5-A9CC5561ED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9646" y="2033223"/>
            <a:ext cx="370310" cy="246777"/>
          </a:xfrm>
          <a:prstGeom prst="rect">
            <a:avLst/>
          </a:prstGeom>
        </p:spPr>
      </p:pic>
      <p:sp>
        <p:nvSpPr>
          <p:cNvPr id="24" name="Rectangle 23">
            <a:extLst>
              <a:ext uri="{FF2B5EF4-FFF2-40B4-BE49-F238E27FC236}">
                <a16:creationId xmlns:a16="http://schemas.microsoft.com/office/drawing/2014/main" id="{2D017517-F70D-4AC1-875A-E0BCA29D360E}"/>
              </a:ext>
            </a:extLst>
          </p:cNvPr>
          <p:cNvSpPr/>
          <p:nvPr/>
        </p:nvSpPr>
        <p:spPr>
          <a:xfrm>
            <a:off x="5362021" y="61900"/>
            <a:ext cx="2328918" cy="354802"/>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der </a:t>
            </a:r>
            <a:r>
              <a:rPr lang="en-GB" dirty="0" err="1">
                <a:solidFill>
                  <a:srgbClr val="FFF6D4"/>
                </a:solidFill>
              </a:rPr>
              <a:t>Sieger</a:t>
            </a:r>
            <a:r>
              <a:rPr lang="en-GB" dirty="0">
                <a:solidFill>
                  <a:srgbClr val="FFF6D4"/>
                </a:solidFill>
              </a:rPr>
              <a:t> - winner</a:t>
            </a:r>
          </a:p>
        </p:txBody>
      </p:sp>
      <p:sp>
        <p:nvSpPr>
          <p:cNvPr id="25" name="Oval 24">
            <a:hlinkClick r:id="" action="ppaction://noaction">
              <a:snd r:embed="rId11" name="10.1.1.1 slide 9 1.wav"/>
            </a:hlinkClick>
            <a:extLst>
              <a:ext uri="{FF2B5EF4-FFF2-40B4-BE49-F238E27FC236}">
                <a16:creationId xmlns:a16="http://schemas.microsoft.com/office/drawing/2014/main" id="{99855F43-0703-4D27-87CE-DCEAA4B713A6}"/>
              </a:ext>
            </a:extLst>
          </p:cNvPr>
          <p:cNvSpPr/>
          <p:nvPr/>
        </p:nvSpPr>
        <p:spPr>
          <a:xfrm>
            <a:off x="45721" y="1902258"/>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1</a:t>
            </a:r>
          </a:p>
        </p:txBody>
      </p:sp>
      <p:sp>
        <p:nvSpPr>
          <p:cNvPr id="26" name="Oval 25">
            <a:hlinkClick r:id="" action="ppaction://noaction">
              <a:snd r:embed="rId12" name="10.1.1.1 slide 9 2.wav"/>
            </a:hlinkClick>
            <a:extLst>
              <a:ext uri="{FF2B5EF4-FFF2-40B4-BE49-F238E27FC236}">
                <a16:creationId xmlns:a16="http://schemas.microsoft.com/office/drawing/2014/main" id="{A0AE0A0A-2E1D-4741-871D-619C7D9AA1A5}"/>
              </a:ext>
            </a:extLst>
          </p:cNvPr>
          <p:cNvSpPr/>
          <p:nvPr/>
        </p:nvSpPr>
        <p:spPr>
          <a:xfrm>
            <a:off x="45720" y="2499365"/>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2</a:t>
            </a:r>
          </a:p>
        </p:txBody>
      </p:sp>
      <p:sp>
        <p:nvSpPr>
          <p:cNvPr id="27" name="Oval 26">
            <a:hlinkClick r:id="" action="ppaction://noaction">
              <a:snd r:embed="rId13" name="10.1.1.1 slide 9 3.wav"/>
            </a:hlinkClick>
            <a:extLst>
              <a:ext uri="{FF2B5EF4-FFF2-40B4-BE49-F238E27FC236}">
                <a16:creationId xmlns:a16="http://schemas.microsoft.com/office/drawing/2014/main" id="{2073487F-95A3-4135-8FA1-43AC2EEFBD7A}"/>
              </a:ext>
            </a:extLst>
          </p:cNvPr>
          <p:cNvSpPr/>
          <p:nvPr/>
        </p:nvSpPr>
        <p:spPr>
          <a:xfrm>
            <a:off x="45720" y="3043770"/>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3</a:t>
            </a:r>
          </a:p>
        </p:txBody>
      </p:sp>
      <p:sp>
        <p:nvSpPr>
          <p:cNvPr id="28" name="Oval 27">
            <a:hlinkClick r:id="" action="ppaction://noaction">
              <a:snd r:embed="rId14" name="10.1.1.1 slide 9 4.wav"/>
            </a:hlinkClick>
            <a:extLst>
              <a:ext uri="{FF2B5EF4-FFF2-40B4-BE49-F238E27FC236}">
                <a16:creationId xmlns:a16="http://schemas.microsoft.com/office/drawing/2014/main" id="{36E38E94-111C-4C02-B8E7-528C8FF215ED}"/>
              </a:ext>
            </a:extLst>
          </p:cNvPr>
          <p:cNvSpPr/>
          <p:nvPr/>
        </p:nvSpPr>
        <p:spPr>
          <a:xfrm>
            <a:off x="49993" y="3542290"/>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4</a:t>
            </a:r>
          </a:p>
        </p:txBody>
      </p:sp>
      <p:sp>
        <p:nvSpPr>
          <p:cNvPr id="29" name="Oval 28">
            <a:hlinkClick r:id="" action="ppaction://noaction">
              <a:snd r:embed="rId15" name="10.1.1.1 slide 9 5.wav"/>
            </a:hlinkClick>
            <a:extLst>
              <a:ext uri="{FF2B5EF4-FFF2-40B4-BE49-F238E27FC236}">
                <a16:creationId xmlns:a16="http://schemas.microsoft.com/office/drawing/2014/main" id="{0E83C3DE-74E4-406E-9DCF-04BD46614514}"/>
              </a:ext>
            </a:extLst>
          </p:cNvPr>
          <p:cNvSpPr/>
          <p:nvPr/>
        </p:nvSpPr>
        <p:spPr>
          <a:xfrm>
            <a:off x="49993" y="4014700"/>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5</a:t>
            </a:r>
          </a:p>
        </p:txBody>
      </p:sp>
    </p:spTree>
    <p:extLst>
      <p:ext uri="{BB962C8B-B14F-4D97-AF65-F5344CB8AC3E}">
        <p14:creationId xmlns:p14="http://schemas.microsoft.com/office/powerpoint/2010/main" val="222421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39C4-01F6-AEBF-176E-F4AA37EAD835}"/>
              </a:ext>
            </a:extLst>
          </p:cNvPr>
          <p:cNvSpPr>
            <a:spLocks noGrp="1"/>
          </p:cNvSpPr>
          <p:nvPr>
            <p:ph type="title"/>
          </p:nvPr>
        </p:nvSpPr>
        <p:spPr>
          <a:xfrm>
            <a:off x="-1" y="213557"/>
            <a:ext cx="5148197" cy="647577"/>
          </a:xfrm>
        </p:spPr>
        <p:txBody>
          <a:bodyPr>
            <a:normAutofit/>
          </a:bodyPr>
          <a:lstStyle/>
          <a:p>
            <a:r>
              <a:rPr lang="en-GB" dirty="0" err="1">
                <a:solidFill>
                  <a:srgbClr val="525050"/>
                </a:solidFill>
              </a:rPr>
              <a:t>Sieger</a:t>
            </a:r>
            <a:r>
              <a:rPr lang="en-GB" dirty="0">
                <a:solidFill>
                  <a:srgbClr val="525050"/>
                </a:solidFill>
              </a:rPr>
              <a:t>* </a:t>
            </a:r>
            <a:r>
              <a:rPr lang="en-GB" dirty="0" err="1">
                <a:solidFill>
                  <a:srgbClr val="525050"/>
                </a:solidFill>
              </a:rPr>
              <a:t>bei</a:t>
            </a:r>
            <a:r>
              <a:rPr lang="en-GB" dirty="0">
                <a:solidFill>
                  <a:srgbClr val="525050"/>
                </a:solidFill>
              </a:rPr>
              <a:t> Wimbledon</a:t>
            </a:r>
          </a:p>
        </p:txBody>
      </p:sp>
      <p:sp>
        <p:nvSpPr>
          <p:cNvPr id="3" name="Text Placeholder 2">
            <a:extLst>
              <a:ext uri="{FF2B5EF4-FFF2-40B4-BE49-F238E27FC236}">
                <a16:creationId xmlns:a16="http://schemas.microsoft.com/office/drawing/2014/main" id="{AD8EC60B-3536-8033-C443-B9C01ABF433A}"/>
              </a:ext>
            </a:extLst>
          </p:cNvPr>
          <p:cNvSpPr>
            <a:spLocks noGrp="1"/>
          </p:cNvSpPr>
          <p:nvPr>
            <p:ph type="body" sz="quarter" idx="10"/>
          </p:nvPr>
        </p:nvSpPr>
        <p:spPr>
          <a:xfrm>
            <a:off x="373063" y="1733480"/>
            <a:ext cx="11539189" cy="2837064"/>
          </a:xfrm>
          <a:solidFill>
            <a:schemeClr val="accent4">
              <a:lumMod val="20000"/>
              <a:lumOff val="80000"/>
            </a:schemeClr>
          </a:solidFill>
          <a:ln>
            <a:solidFill>
              <a:srgbClr val="525050"/>
            </a:solidFill>
          </a:ln>
          <a:effectLst>
            <a:outerShdw blurRad="50800" dist="38100" dir="5400000" algn="t" rotWithShape="0">
              <a:prstClr val="black">
                <a:alpha val="40000"/>
              </a:prstClr>
            </a:outerShdw>
          </a:effectLst>
        </p:spPr>
        <p:txBody>
          <a:bodyPr>
            <a:noAutofit/>
          </a:bodyPr>
          <a:lstStyle/>
          <a:p>
            <a:r>
              <a:rPr lang="en-GB" sz="2000" dirty="0"/>
              <a:t>Der ___________(</a:t>
            </a:r>
            <a:r>
              <a:rPr lang="en-GB" sz="2000" b="1" dirty="0"/>
              <a:t>1</a:t>
            </a:r>
            <a:r>
              <a:rPr lang="en-GB" sz="2000" dirty="0"/>
              <a:t>) Roger Federer </a:t>
            </a:r>
            <a:r>
              <a:rPr lang="en-GB" sz="2000" dirty="0" err="1"/>
              <a:t>spricht</a:t>
            </a:r>
            <a:r>
              <a:rPr lang="en-GB" sz="2000" dirty="0"/>
              <a:t> ___________(</a:t>
            </a:r>
            <a:r>
              <a:rPr lang="en-GB" sz="2000" b="1" dirty="0"/>
              <a:t>2</a:t>
            </a:r>
            <a:r>
              <a:rPr lang="en-GB" sz="2000" dirty="0"/>
              <a:t>) in Wimbledon, </a:t>
            </a:r>
            <a:r>
              <a:rPr lang="en-GB" sz="2000" dirty="0" err="1"/>
              <a:t>aber</a:t>
            </a:r>
            <a:r>
              <a:rPr lang="en-GB" sz="2000" dirty="0"/>
              <a:t> </a:t>
            </a:r>
            <a:r>
              <a:rPr lang="en-GB" sz="2000" dirty="0" err="1"/>
              <a:t>zu</a:t>
            </a:r>
            <a:r>
              <a:rPr lang="en-GB" sz="2000" dirty="0"/>
              <a:t> </a:t>
            </a:r>
            <a:r>
              <a:rPr lang="en-GB" sz="2000" dirty="0" err="1"/>
              <a:t>Hause</a:t>
            </a:r>
            <a:r>
              <a:rPr lang="en-GB" sz="2000" dirty="0"/>
              <a:t> </a:t>
            </a:r>
            <a:r>
              <a:rPr lang="en-GB" sz="2000" dirty="0" err="1"/>
              <a:t>kann</a:t>
            </a:r>
            <a:r>
              <a:rPr lang="en-GB" sz="2000" dirty="0"/>
              <a:t> er </a:t>
            </a:r>
            <a:r>
              <a:rPr lang="en-GB" sz="2000" dirty="0" err="1"/>
              <a:t>natürlich</a:t>
            </a:r>
            <a:r>
              <a:rPr lang="en-GB" sz="2000" dirty="0"/>
              <a:t> auch Deutsch und ____________(</a:t>
            </a:r>
            <a:r>
              <a:rPr lang="en-GB" sz="2000" b="1" dirty="0"/>
              <a:t>3</a:t>
            </a:r>
            <a:r>
              <a:rPr lang="en-GB" sz="2000" dirty="0"/>
              <a:t>) </a:t>
            </a:r>
            <a:r>
              <a:rPr lang="en-GB" sz="2000" dirty="0" err="1"/>
              <a:t>sprechen</a:t>
            </a:r>
            <a:r>
              <a:rPr lang="en-GB" sz="2000" dirty="0"/>
              <a:t>.</a:t>
            </a:r>
          </a:p>
          <a:p>
            <a:r>
              <a:rPr lang="en-GB" sz="2000" dirty="0" err="1"/>
              <a:t>Viele</a:t>
            </a:r>
            <a:r>
              <a:rPr lang="en-GB" sz="2000" dirty="0"/>
              <a:t> ___________ (</a:t>
            </a:r>
            <a:r>
              <a:rPr lang="en-GB" sz="2000" b="1" dirty="0"/>
              <a:t>4</a:t>
            </a:r>
            <a:r>
              <a:rPr lang="en-GB" sz="2000" dirty="0"/>
              <a:t>), wie John McEnroe und Pete Sampras, </a:t>
            </a:r>
            <a:r>
              <a:rPr lang="en-GB" sz="2000" dirty="0" err="1"/>
              <a:t>haben</a:t>
            </a:r>
            <a:r>
              <a:rPr lang="en-GB" sz="2000" dirty="0"/>
              <a:t> </a:t>
            </a:r>
            <a:r>
              <a:rPr lang="en-GB" sz="2000" dirty="0" err="1"/>
              <a:t>hier</a:t>
            </a:r>
            <a:r>
              <a:rPr lang="en-GB" sz="2000" dirty="0"/>
              <a:t> </a:t>
            </a:r>
            <a:r>
              <a:rPr lang="en-GB" sz="2000" dirty="0" err="1"/>
              <a:t>gewonnen</a:t>
            </a:r>
            <a:r>
              <a:rPr lang="en-GB" sz="2000" dirty="0"/>
              <a:t>, und die _________________ (</a:t>
            </a:r>
            <a:r>
              <a:rPr lang="en-GB" sz="2000" b="1" dirty="0"/>
              <a:t>5</a:t>
            </a:r>
            <a:r>
              <a:rPr lang="en-GB" sz="2000" dirty="0"/>
              <a:t>), Venus und Serena Williams, </a:t>
            </a:r>
            <a:r>
              <a:rPr lang="en-GB" sz="2000" dirty="0" err="1"/>
              <a:t>haben</a:t>
            </a:r>
            <a:r>
              <a:rPr lang="en-GB" sz="2000" dirty="0"/>
              <a:t> 12 Mal </a:t>
            </a:r>
            <a:r>
              <a:rPr lang="en-GB" sz="2000" dirty="0" err="1"/>
              <a:t>gewonnen</a:t>
            </a:r>
            <a:r>
              <a:rPr lang="en-GB" sz="2000" dirty="0"/>
              <a:t>*.</a:t>
            </a:r>
          </a:p>
          <a:p>
            <a:r>
              <a:rPr lang="en-GB" sz="2000" dirty="0"/>
              <a:t>Ein __________(</a:t>
            </a:r>
            <a:r>
              <a:rPr lang="en-GB" sz="2000" b="1" dirty="0"/>
              <a:t>6</a:t>
            </a:r>
            <a:r>
              <a:rPr lang="en-GB" sz="2000" dirty="0"/>
              <a:t>), Boris Becker, hat Wimbledon </a:t>
            </a:r>
            <a:r>
              <a:rPr lang="en-GB" sz="2000" dirty="0" err="1"/>
              <a:t>dreimal</a:t>
            </a:r>
            <a:r>
              <a:rPr lang="en-GB" sz="2000" dirty="0"/>
              <a:t> </a:t>
            </a:r>
            <a:r>
              <a:rPr lang="en-GB" sz="2000" dirty="0" err="1"/>
              <a:t>gewonnen</a:t>
            </a:r>
            <a:r>
              <a:rPr lang="en-GB" sz="2000" dirty="0"/>
              <a:t>.</a:t>
            </a:r>
          </a:p>
          <a:p>
            <a:r>
              <a:rPr lang="en-GB" sz="2000" dirty="0"/>
              <a:t>Bis </a:t>
            </a:r>
            <a:r>
              <a:rPr lang="en-GB" sz="2000" dirty="0" err="1"/>
              <a:t>heute</a:t>
            </a:r>
            <a:r>
              <a:rPr lang="en-GB" sz="2000" dirty="0"/>
              <a:t> hat </a:t>
            </a:r>
            <a:r>
              <a:rPr lang="en-GB" sz="2000" dirty="0" err="1"/>
              <a:t>kein</a:t>
            </a:r>
            <a:r>
              <a:rPr lang="en-GB" sz="2000" dirty="0"/>
              <a:t> _____________ (</a:t>
            </a:r>
            <a:r>
              <a:rPr lang="en-GB" sz="2000" b="1" dirty="0"/>
              <a:t>7</a:t>
            </a:r>
            <a:r>
              <a:rPr lang="en-GB" sz="2000" dirty="0"/>
              <a:t>)Wimbledon </a:t>
            </a:r>
            <a:r>
              <a:rPr lang="en-GB" sz="2000" dirty="0" err="1"/>
              <a:t>gewonnen</a:t>
            </a:r>
            <a:r>
              <a:rPr lang="en-GB" sz="2000" dirty="0"/>
              <a:t>.</a:t>
            </a:r>
          </a:p>
          <a:p>
            <a:r>
              <a:rPr lang="en-GB" sz="2000" dirty="0"/>
              <a:t>Die 18-jährige* ___________ (</a:t>
            </a:r>
            <a:r>
              <a:rPr lang="en-GB" sz="2000" b="1" dirty="0"/>
              <a:t>8</a:t>
            </a:r>
            <a:r>
              <a:rPr lang="en-GB" sz="2000" dirty="0"/>
              <a:t>) Emma </a:t>
            </a:r>
            <a:r>
              <a:rPr lang="en-GB" sz="2000" dirty="0" err="1"/>
              <a:t>Raducanu</a:t>
            </a:r>
            <a:r>
              <a:rPr lang="en-GB" sz="2000" dirty="0"/>
              <a:t> </a:t>
            </a:r>
            <a:r>
              <a:rPr lang="en-GB" sz="2000" dirty="0" err="1"/>
              <a:t>musste</a:t>
            </a:r>
            <a:r>
              <a:rPr lang="en-GB" sz="2000" dirty="0"/>
              <a:t> 2021 </a:t>
            </a:r>
            <a:r>
              <a:rPr lang="en-GB" sz="2000" dirty="0" err="1"/>
              <a:t>im</a:t>
            </a:r>
            <a:r>
              <a:rPr lang="en-GB" sz="2000" dirty="0"/>
              <a:t> </a:t>
            </a:r>
            <a:r>
              <a:rPr lang="en-GB" sz="2000" dirty="0" err="1"/>
              <a:t>Achtelfinale</a:t>
            </a:r>
            <a:r>
              <a:rPr lang="en-GB" sz="2000" dirty="0"/>
              <a:t> </a:t>
            </a:r>
            <a:r>
              <a:rPr lang="en-GB" sz="2000" dirty="0" err="1"/>
              <a:t>aufgeben</a:t>
            </a:r>
            <a:r>
              <a:rPr lang="en-GB" sz="2000" dirty="0"/>
              <a:t>, </a:t>
            </a:r>
            <a:r>
              <a:rPr lang="en-GB" sz="2000" dirty="0" err="1"/>
              <a:t>weil</a:t>
            </a:r>
            <a:r>
              <a:rPr lang="en-GB" sz="2000" dirty="0"/>
              <a:t> </a:t>
            </a:r>
            <a:r>
              <a:rPr lang="en-GB" sz="2000" dirty="0" err="1"/>
              <a:t>sie</a:t>
            </a:r>
            <a:r>
              <a:rPr lang="en-GB" sz="2000" dirty="0"/>
              <a:t> </a:t>
            </a:r>
            <a:r>
              <a:rPr lang="en-GB" sz="2000" dirty="0" err="1"/>
              <a:t>krank</a:t>
            </a:r>
            <a:r>
              <a:rPr lang="en-GB" sz="2000" dirty="0"/>
              <a:t> war.</a:t>
            </a:r>
          </a:p>
        </p:txBody>
      </p:sp>
      <p:sp>
        <p:nvSpPr>
          <p:cNvPr id="7" name="Rectangle: Rounded Corners 6">
            <a:extLst>
              <a:ext uri="{FF2B5EF4-FFF2-40B4-BE49-F238E27FC236}">
                <a16:creationId xmlns:a16="http://schemas.microsoft.com/office/drawing/2014/main" id="{4B9D5A65-9A13-461E-92C5-F1278EDAFF05}"/>
              </a:ext>
            </a:extLst>
          </p:cNvPr>
          <p:cNvSpPr/>
          <p:nvPr/>
        </p:nvSpPr>
        <p:spPr>
          <a:xfrm>
            <a:off x="11022904" y="91546"/>
            <a:ext cx="1011174"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lesen</a:t>
            </a:r>
            <a:endParaRPr lang="en-GB" sz="2000" dirty="0"/>
          </a:p>
        </p:txBody>
      </p:sp>
      <p:sp>
        <p:nvSpPr>
          <p:cNvPr id="8" name="TextBox 7">
            <a:extLst>
              <a:ext uri="{FF2B5EF4-FFF2-40B4-BE49-F238E27FC236}">
                <a16:creationId xmlns:a16="http://schemas.microsoft.com/office/drawing/2014/main" id="{829016C4-645F-4CC3-A8A4-C1116C59C1F0}"/>
              </a:ext>
            </a:extLst>
          </p:cNvPr>
          <p:cNvSpPr txBox="1"/>
          <p:nvPr/>
        </p:nvSpPr>
        <p:spPr>
          <a:xfrm>
            <a:off x="0" y="861134"/>
            <a:ext cx="12192000" cy="77457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spricht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man so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Sprachen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gibt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es so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Nationalitäten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Lies die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Statistiken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und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die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fehlenden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Wörter</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p:txBody>
      </p:sp>
      <p:sp>
        <p:nvSpPr>
          <p:cNvPr id="10" name="TextBox 9">
            <a:extLst>
              <a:ext uri="{FF2B5EF4-FFF2-40B4-BE49-F238E27FC236}">
                <a16:creationId xmlns:a16="http://schemas.microsoft.com/office/drawing/2014/main" id="{E542C698-04BA-4442-AEA5-B835A7A9A58F}"/>
              </a:ext>
            </a:extLst>
          </p:cNvPr>
          <p:cNvSpPr txBox="1"/>
          <p:nvPr/>
        </p:nvSpPr>
        <p:spPr>
          <a:xfrm>
            <a:off x="4842328" y="377774"/>
            <a:ext cx="6914367" cy="400110"/>
          </a:xfrm>
          <a:prstGeom prst="rect">
            <a:avLst/>
          </a:prstGeom>
          <a:noFill/>
        </p:spPr>
        <p:txBody>
          <a:bodyPr wrap="square">
            <a:spAutoFit/>
          </a:bodyPr>
          <a:lstStyle/>
          <a:p>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Wimbledon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sehr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internationales</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Tennisturnier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lang="en-GB" sz="2000" dirty="0"/>
          </a:p>
        </p:txBody>
      </p:sp>
      <p:pic>
        <p:nvPicPr>
          <p:cNvPr id="12" name="Picture 11" descr="A person holding a tennis racket&#10;&#10;Description automatically generated">
            <a:extLst>
              <a:ext uri="{FF2B5EF4-FFF2-40B4-BE49-F238E27FC236}">
                <a16:creationId xmlns:a16="http://schemas.microsoft.com/office/drawing/2014/main" id="{C9589152-EBEA-4609-BBBF-9AC55EA23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5605" y="4383914"/>
            <a:ext cx="2028381" cy="1521286"/>
          </a:xfrm>
          <a:prstGeom prst="rect">
            <a:avLst/>
          </a:prstGeom>
          <a:ln>
            <a:solidFill>
              <a:srgbClr val="525050"/>
            </a:solidFill>
          </a:ln>
          <a:effectLst>
            <a:outerShdw blurRad="50800" dist="38100" dir="5400000" algn="t" rotWithShape="0">
              <a:prstClr val="black">
                <a:alpha val="40000"/>
              </a:prstClr>
            </a:outerShdw>
          </a:effectLst>
        </p:spPr>
      </p:pic>
      <p:pic>
        <p:nvPicPr>
          <p:cNvPr id="14" name="Picture 13" descr="A tennis ball on a green leaf&#10;&#10;Description automatically generated with low confidence">
            <a:extLst>
              <a:ext uri="{FF2B5EF4-FFF2-40B4-BE49-F238E27FC236}">
                <a16:creationId xmlns:a16="http://schemas.microsoft.com/office/drawing/2014/main" id="{C976163D-C9DE-4A36-9964-FD18B4677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347" y="817852"/>
            <a:ext cx="1530905" cy="861134"/>
          </a:xfrm>
          <a:prstGeom prst="rect">
            <a:avLst/>
          </a:prstGeom>
        </p:spPr>
      </p:pic>
      <p:grpSp>
        <p:nvGrpSpPr>
          <p:cNvPr id="21" name="Group 20">
            <a:extLst>
              <a:ext uri="{FF2B5EF4-FFF2-40B4-BE49-F238E27FC236}">
                <a16:creationId xmlns:a16="http://schemas.microsoft.com/office/drawing/2014/main" id="{E63F5D3F-013F-48CC-8944-222680E52020}"/>
              </a:ext>
            </a:extLst>
          </p:cNvPr>
          <p:cNvGrpSpPr/>
          <p:nvPr/>
        </p:nvGrpSpPr>
        <p:grpSpPr>
          <a:xfrm>
            <a:off x="3196293" y="4752347"/>
            <a:ext cx="1485201" cy="428832"/>
            <a:chOff x="3196293" y="4752347"/>
            <a:chExt cx="1485201" cy="428832"/>
          </a:xfrm>
        </p:grpSpPr>
        <p:sp>
          <p:nvSpPr>
            <p:cNvPr id="22" name="Rectangle: Rounded Corners 21">
              <a:extLst>
                <a:ext uri="{FF2B5EF4-FFF2-40B4-BE49-F238E27FC236}">
                  <a16:creationId xmlns:a16="http://schemas.microsoft.com/office/drawing/2014/main" id="{170B4B90-9720-4E0A-8A38-AF3ADCCA27CD}"/>
                </a:ext>
              </a:extLst>
            </p:cNvPr>
            <p:cNvSpPr/>
            <p:nvPr/>
          </p:nvSpPr>
          <p:spPr>
            <a:xfrm rot="21240410">
              <a:off x="3248280" y="4781069"/>
              <a:ext cx="1412334"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2C89335C-31D5-422C-A37B-1A7789176B89}"/>
                </a:ext>
              </a:extLst>
            </p:cNvPr>
            <p:cNvSpPr txBox="1"/>
            <p:nvPr/>
          </p:nvSpPr>
          <p:spPr>
            <a:xfrm rot="21240410">
              <a:off x="3196293" y="4752347"/>
              <a:ext cx="1485201" cy="400110"/>
            </a:xfrm>
            <a:prstGeom prst="rect">
              <a:avLst/>
            </a:prstGeom>
            <a:noFill/>
          </p:spPr>
          <p:txBody>
            <a:bodyPr wrap="square">
              <a:spAutoFit/>
            </a:bodyPr>
            <a:lstStyle/>
            <a:p>
              <a:pPr algn="ctr"/>
              <a:r>
                <a:rPr lang="en-GB" sz="2000" b="1" dirty="0" err="1"/>
                <a:t>Deutscher</a:t>
              </a:r>
              <a:endParaRPr lang="en-GB" sz="2000" b="1" dirty="0"/>
            </a:p>
          </p:txBody>
        </p:sp>
      </p:grpSp>
      <p:sp>
        <p:nvSpPr>
          <p:cNvPr id="23" name="Rectangle 22">
            <a:extLst>
              <a:ext uri="{FF2B5EF4-FFF2-40B4-BE49-F238E27FC236}">
                <a16:creationId xmlns:a16="http://schemas.microsoft.com/office/drawing/2014/main" id="{EB47CA55-155E-428C-8463-E666AAB60A40}"/>
              </a:ext>
            </a:extLst>
          </p:cNvPr>
          <p:cNvSpPr/>
          <p:nvPr/>
        </p:nvSpPr>
        <p:spPr>
          <a:xfrm>
            <a:off x="60009" y="4708875"/>
            <a:ext cx="3051707" cy="1190889"/>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das </a:t>
            </a:r>
            <a:r>
              <a:rPr lang="en-GB" dirty="0" err="1">
                <a:solidFill>
                  <a:srgbClr val="FFF6D4"/>
                </a:solidFill>
              </a:rPr>
              <a:t>Turnier</a:t>
            </a:r>
            <a:r>
              <a:rPr lang="en-GB" dirty="0">
                <a:solidFill>
                  <a:srgbClr val="FFF6D4"/>
                </a:solidFill>
              </a:rPr>
              <a:t> – tournament </a:t>
            </a:r>
            <a:br>
              <a:rPr lang="en-GB" dirty="0">
                <a:solidFill>
                  <a:srgbClr val="FFF6D4"/>
                </a:solidFill>
              </a:rPr>
            </a:br>
            <a:r>
              <a:rPr lang="en-GB" dirty="0" err="1">
                <a:solidFill>
                  <a:srgbClr val="FFF6D4"/>
                </a:solidFill>
              </a:rPr>
              <a:t>jährig</a:t>
            </a:r>
            <a:r>
              <a:rPr lang="en-GB" dirty="0">
                <a:solidFill>
                  <a:srgbClr val="FFF6D4"/>
                </a:solidFill>
              </a:rPr>
              <a:t> – year-old</a:t>
            </a:r>
            <a:br>
              <a:rPr lang="en-GB" dirty="0">
                <a:solidFill>
                  <a:srgbClr val="FFF6D4"/>
                </a:solidFill>
              </a:rPr>
            </a:br>
            <a:r>
              <a:rPr lang="en-GB" dirty="0" err="1">
                <a:solidFill>
                  <a:srgbClr val="FFF6D4"/>
                </a:solidFill>
              </a:rPr>
              <a:t>gewonnen</a:t>
            </a:r>
            <a:r>
              <a:rPr lang="en-GB" dirty="0">
                <a:solidFill>
                  <a:srgbClr val="FFF6D4"/>
                </a:solidFill>
              </a:rPr>
              <a:t> – won</a:t>
            </a:r>
            <a:br>
              <a:rPr lang="en-GB" dirty="0">
                <a:solidFill>
                  <a:srgbClr val="FFF6D4"/>
                </a:solidFill>
              </a:rPr>
            </a:br>
            <a:r>
              <a:rPr lang="en-GB" dirty="0">
                <a:solidFill>
                  <a:srgbClr val="FFF6D4"/>
                </a:solidFill>
              </a:rPr>
              <a:t>das </a:t>
            </a:r>
            <a:r>
              <a:rPr lang="en-GB" dirty="0" err="1">
                <a:solidFill>
                  <a:srgbClr val="FFF6D4"/>
                </a:solidFill>
              </a:rPr>
              <a:t>Achtelfinale</a:t>
            </a:r>
            <a:r>
              <a:rPr lang="en-GB" dirty="0">
                <a:solidFill>
                  <a:srgbClr val="FFF6D4"/>
                </a:solidFill>
              </a:rPr>
              <a:t> – last 16</a:t>
            </a:r>
          </a:p>
        </p:txBody>
      </p:sp>
      <p:grpSp>
        <p:nvGrpSpPr>
          <p:cNvPr id="9" name="Group 8">
            <a:extLst>
              <a:ext uri="{FF2B5EF4-FFF2-40B4-BE49-F238E27FC236}">
                <a16:creationId xmlns:a16="http://schemas.microsoft.com/office/drawing/2014/main" id="{2EDD1E5C-3F41-4F32-B1EB-1D2790DAE363}"/>
              </a:ext>
            </a:extLst>
          </p:cNvPr>
          <p:cNvGrpSpPr/>
          <p:nvPr/>
        </p:nvGrpSpPr>
        <p:grpSpPr>
          <a:xfrm>
            <a:off x="5111093" y="4795798"/>
            <a:ext cx="1605724" cy="434099"/>
            <a:chOff x="5111093" y="4795798"/>
            <a:chExt cx="1605724" cy="434099"/>
          </a:xfrm>
        </p:grpSpPr>
        <p:sp>
          <p:nvSpPr>
            <p:cNvPr id="24" name="Rectangle: Rounded Corners 23">
              <a:extLst>
                <a:ext uri="{FF2B5EF4-FFF2-40B4-BE49-F238E27FC236}">
                  <a16:creationId xmlns:a16="http://schemas.microsoft.com/office/drawing/2014/main" id="{3C57DA9E-2100-4F18-BF06-9B093538F8BB}"/>
                </a:ext>
              </a:extLst>
            </p:cNvPr>
            <p:cNvSpPr/>
            <p:nvPr/>
          </p:nvSpPr>
          <p:spPr>
            <a:xfrm rot="433912">
              <a:off x="5193971" y="4829787"/>
              <a:ext cx="1497263"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E6F1EB3F-466F-4645-A736-365FE8560F0D}"/>
                </a:ext>
              </a:extLst>
            </p:cNvPr>
            <p:cNvSpPr txBox="1"/>
            <p:nvPr/>
          </p:nvSpPr>
          <p:spPr>
            <a:xfrm rot="433912">
              <a:off x="5111093" y="4795798"/>
              <a:ext cx="1605724" cy="400110"/>
            </a:xfrm>
            <a:prstGeom prst="rect">
              <a:avLst/>
            </a:prstGeom>
            <a:noFill/>
          </p:spPr>
          <p:txBody>
            <a:bodyPr wrap="square">
              <a:spAutoFit/>
            </a:bodyPr>
            <a:lstStyle/>
            <a:p>
              <a:pPr algn="ctr"/>
              <a:r>
                <a:rPr lang="en-GB" sz="2000" b="1" dirty="0" err="1"/>
                <a:t>Französisch</a:t>
              </a:r>
              <a:endParaRPr lang="en-GB" sz="2000" b="1" dirty="0"/>
            </a:p>
          </p:txBody>
        </p:sp>
      </p:grpSp>
      <p:sp>
        <p:nvSpPr>
          <p:cNvPr id="26" name="Rectangle: Rounded Corners 25">
            <a:extLst>
              <a:ext uri="{FF2B5EF4-FFF2-40B4-BE49-F238E27FC236}">
                <a16:creationId xmlns:a16="http://schemas.microsoft.com/office/drawing/2014/main" id="{49F1F0BF-03E9-4520-BD6B-D7A042BE0F46}"/>
              </a:ext>
            </a:extLst>
          </p:cNvPr>
          <p:cNvSpPr/>
          <p:nvPr/>
        </p:nvSpPr>
        <p:spPr>
          <a:xfrm rot="21240410">
            <a:off x="6972371" y="4837727"/>
            <a:ext cx="1405359"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4587E9C5-CC52-40D5-9FE8-1D2FDE735DB2}"/>
              </a:ext>
            </a:extLst>
          </p:cNvPr>
          <p:cNvSpPr txBox="1"/>
          <p:nvPr/>
        </p:nvSpPr>
        <p:spPr>
          <a:xfrm rot="21240410">
            <a:off x="6948339" y="4805705"/>
            <a:ext cx="1485201" cy="400110"/>
          </a:xfrm>
          <a:prstGeom prst="rect">
            <a:avLst/>
          </a:prstGeom>
          <a:noFill/>
        </p:spPr>
        <p:txBody>
          <a:bodyPr wrap="square">
            <a:spAutoFit/>
          </a:bodyPr>
          <a:lstStyle/>
          <a:p>
            <a:pPr algn="ctr"/>
            <a:r>
              <a:rPr lang="en-GB" sz="2000" b="1" dirty="0" err="1"/>
              <a:t>Engländer</a:t>
            </a:r>
            <a:endParaRPr lang="en-GB" sz="2000" b="1" dirty="0"/>
          </a:p>
        </p:txBody>
      </p:sp>
      <p:grpSp>
        <p:nvGrpSpPr>
          <p:cNvPr id="11" name="Group 10">
            <a:extLst>
              <a:ext uri="{FF2B5EF4-FFF2-40B4-BE49-F238E27FC236}">
                <a16:creationId xmlns:a16="http://schemas.microsoft.com/office/drawing/2014/main" id="{F556A8FA-0226-420F-A025-CF9180498832}"/>
              </a:ext>
            </a:extLst>
          </p:cNvPr>
          <p:cNvGrpSpPr/>
          <p:nvPr/>
        </p:nvGrpSpPr>
        <p:grpSpPr>
          <a:xfrm>
            <a:off x="8153491" y="5490920"/>
            <a:ext cx="1732655" cy="433372"/>
            <a:chOff x="8153491" y="5490920"/>
            <a:chExt cx="1732655" cy="433372"/>
          </a:xfrm>
        </p:grpSpPr>
        <p:sp>
          <p:nvSpPr>
            <p:cNvPr id="28" name="Rectangle: Rounded Corners 27">
              <a:extLst>
                <a:ext uri="{FF2B5EF4-FFF2-40B4-BE49-F238E27FC236}">
                  <a16:creationId xmlns:a16="http://schemas.microsoft.com/office/drawing/2014/main" id="{28B479AF-B088-4F3C-BB2D-CA915FE82B9E}"/>
                </a:ext>
              </a:extLst>
            </p:cNvPr>
            <p:cNvSpPr/>
            <p:nvPr/>
          </p:nvSpPr>
          <p:spPr>
            <a:xfrm rot="433912">
              <a:off x="8199188" y="5524182"/>
              <a:ext cx="168695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34AC41C3-2951-445B-B2BD-1FB0452F07C3}"/>
                </a:ext>
              </a:extLst>
            </p:cNvPr>
            <p:cNvSpPr txBox="1"/>
            <p:nvPr/>
          </p:nvSpPr>
          <p:spPr>
            <a:xfrm rot="433912">
              <a:off x="8153491" y="5490920"/>
              <a:ext cx="1732528" cy="400110"/>
            </a:xfrm>
            <a:prstGeom prst="rect">
              <a:avLst/>
            </a:prstGeom>
            <a:noFill/>
          </p:spPr>
          <p:txBody>
            <a:bodyPr wrap="square">
              <a:spAutoFit/>
            </a:bodyPr>
            <a:lstStyle/>
            <a:p>
              <a:pPr algn="ctr"/>
              <a:r>
                <a:rPr lang="en-GB" sz="2000" b="1" dirty="0" err="1"/>
                <a:t>Amerikaner</a:t>
              </a:r>
              <a:endParaRPr lang="en-GB" sz="2000" b="1" dirty="0"/>
            </a:p>
          </p:txBody>
        </p:sp>
      </p:grpSp>
      <p:grpSp>
        <p:nvGrpSpPr>
          <p:cNvPr id="50" name="Group 49">
            <a:extLst>
              <a:ext uri="{FF2B5EF4-FFF2-40B4-BE49-F238E27FC236}">
                <a16:creationId xmlns:a16="http://schemas.microsoft.com/office/drawing/2014/main" id="{58529D57-2137-4886-BC29-61071BD5A548}"/>
              </a:ext>
            </a:extLst>
          </p:cNvPr>
          <p:cNvGrpSpPr/>
          <p:nvPr/>
        </p:nvGrpSpPr>
        <p:grpSpPr>
          <a:xfrm>
            <a:off x="1994693" y="5819289"/>
            <a:ext cx="1801117" cy="422979"/>
            <a:chOff x="2353313" y="5405849"/>
            <a:chExt cx="1801117" cy="422979"/>
          </a:xfrm>
        </p:grpSpPr>
        <p:sp>
          <p:nvSpPr>
            <p:cNvPr id="30" name="Rectangle: Rounded Corners 29">
              <a:extLst>
                <a:ext uri="{FF2B5EF4-FFF2-40B4-BE49-F238E27FC236}">
                  <a16:creationId xmlns:a16="http://schemas.microsoft.com/office/drawing/2014/main" id="{DF05303E-F002-4266-A3FD-21D9E7F58764}"/>
                </a:ext>
              </a:extLst>
            </p:cNvPr>
            <p:cNvSpPr/>
            <p:nvPr/>
          </p:nvSpPr>
          <p:spPr>
            <a:xfrm rot="21240410">
              <a:off x="2395152" y="5428718"/>
              <a:ext cx="169820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B7C8D11B-9D5D-45B3-AE6C-81493E03D47E}"/>
                </a:ext>
              </a:extLst>
            </p:cNvPr>
            <p:cNvSpPr txBox="1"/>
            <p:nvPr/>
          </p:nvSpPr>
          <p:spPr>
            <a:xfrm rot="21240410">
              <a:off x="2353313" y="5405849"/>
              <a:ext cx="1801117" cy="400110"/>
            </a:xfrm>
            <a:prstGeom prst="rect">
              <a:avLst/>
            </a:prstGeom>
            <a:noFill/>
          </p:spPr>
          <p:txBody>
            <a:bodyPr wrap="square">
              <a:spAutoFit/>
            </a:bodyPr>
            <a:lstStyle/>
            <a:p>
              <a:pPr algn="ctr"/>
              <a:r>
                <a:rPr lang="en-GB" sz="2000" b="1" dirty="0" err="1"/>
                <a:t>Engländerin</a:t>
              </a:r>
              <a:endParaRPr lang="en-GB" sz="2000" b="1" dirty="0"/>
            </a:p>
          </p:txBody>
        </p:sp>
      </p:grpSp>
      <p:grpSp>
        <p:nvGrpSpPr>
          <p:cNvPr id="5" name="Group 4">
            <a:extLst>
              <a:ext uri="{FF2B5EF4-FFF2-40B4-BE49-F238E27FC236}">
                <a16:creationId xmlns:a16="http://schemas.microsoft.com/office/drawing/2014/main" id="{4F0C0CA6-6CF1-4BF2-B939-5994A17A59E9}"/>
              </a:ext>
            </a:extLst>
          </p:cNvPr>
          <p:cNvGrpSpPr/>
          <p:nvPr/>
        </p:nvGrpSpPr>
        <p:grpSpPr>
          <a:xfrm>
            <a:off x="4203013" y="5322548"/>
            <a:ext cx="1447985" cy="412184"/>
            <a:chOff x="4491669" y="5291842"/>
            <a:chExt cx="1447985" cy="412184"/>
          </a:xfrm>
        </p:grpSpPr>
        <p:sp>
          <p:nvSpPr>
            <p:cNvPr id="32" name="Rectangle: Rounded Corners 31">
              <a:extLst>
                <a:ext uri="{FF2B5EF4-FFF2-40B4-BE49-F238E27FC236}">
                  <a16:creationId xmlns:a16="http://schemas.microsoft.com/office/drawing/2014/main" id="{33CA8F29-D3E9-45F0-8D9F-8EBEE3CD4E18}"/>
                </a:ext>
              </a:extLst>
            </p:cNvPr>
            <p:cNvSpPr/>
            <p:nvPr/>
          </p:nvSpPr>
          <p:spPr>
            <a:xfrm rot="433912">
              <a:off x="4542471" y="5303916"/>
              <a:ext cx="137053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3FDAEA07-B3D0-4F4D-A9C2-CDD8F6A6F695}"/>
                </a:ext>
              </a:extLst>
            </p:cNvPr>
            <p:cNvSpPr txBox="1"/>
            <p:nvPr/>
          </p:nvSpPr>
          <p:spPr>
            <a:xfrm rot="433912">
              <a:off x="4491669" y="5291842"/>
              <a:ext cx="1447985" cy="400110"/>
            </a:xfrm>
            <a:prstGeom prst="rect">
              <a:avLst/>
            </a:prstGeom>
            <a:noFill/>
          </p:spPr>
          <p:txBody>
            <a:bodyPr wrap="square">
              <a:spAutoFit/>
            </a:bodyPr>
            <a:lstStyle/>
            <a:p>
              <a:pPr algn="ctr"/>
              <a:r>
                <a:rPr lang="en-GB" sz="2000" b="1" dirty="0"/>
                <a:t>Schweizer</a:t>
              </a:r>
            </a:p>
          </p:txBody>
        </p:sp>
      </p:grpSp>
      <p:grpSp>
        <p:nvGrpSpPr>
          <p:cNvPr id="6" name="Group 5">
            <a:extLst>
              <a:ext uri="{FF2B5EF4-FFF2-40B4-BE49-F238E27FC236}">
                <a16:creationId xmlns:a16="http://schemas.microsoft.com/office/drawing/2014/main" id="{D8666462-C656-450E-AEA5-1B2AEB0C897F}"/>
              </a:ext>
            </a:extLst>
          </p:cNvPr>
          <p:cNvGrpSpPr/>
          <p:nvPr/>
        </p:nvGrpSpPr>
        <p:grpSpPr>
          <a:xfrm>
            <a:off x="6291367" y="5410012"/>
            <a:ext cx="1485201" cy="429779"/>
            <a:chOff x="6291367" y="5410012"/>
            <a:chExt cx="1485201" cy="429779"/>
          </a:xfrm>
        </p:grpSpPr>
        <p:sp>
          <p:nvSpPr>
            <p:cNvPr id="34" name="Rectangle: Rounded Corners 33">
              <a:extLst>
                <a:ext uri="{FF2B5EF4-FFF2-40B4-BE49-F238E27FC236}">
                  <a16:creationId xmlns:a16="http://schemas.microsoft.com/office/drawing/2014/main" id="{9A6CC441-55B3-4CF1-9E9F-0DE5255F741A}"/>
                </a:ext>
              </a:extLst>
            </p:cNvPr>
            <p:cNvSpPr/>
            <p:nvPr/>
          </p:nvSpPr>
          <p:spPr>
            <a:xfrm rot="21240410">
              <a:off x="6469562" y="5439681"/>
              <a:ext cx="114185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51B71FAF-A3A3-44FE-AAE4-66B29815D7EF}"/>
                </a:ext>
              </a:extLst>
            </p:cNvPr>
            <p:cNvSpPr txBox="1"/>
            <p:nvPr/>
          </p:nvSpPr>
          <p:spPr>
            <a:xfrm rot="21240410">
              <a:off x="6291367" y="5410012"/>
              <a:ext cx="1485201" cy="400110"/>
            </a:xfrm>
            <a:prstGeom prst="rect">
              <a:avLst/>
            </a:prstGeom>
            <a:noFill/>
          </p:spPr>
          <p:txBody>
            <a:bodyPr wrap="square">
              <a:spAutoFit/>
            </a:bodyPr>
            <a:lstStyle/>
            <a:p>
              <a:pPr algn="ctr"/>
              <a:r>
                <a:rPr lang="en-GB" sz="2000" b="1" dirty="0" err="1"/>
                <a:t>Englisch</a:t>
              </a:r>
              <a:endParaRPr lang="en-GB" sz="2000" b="1" dirty="0"/>
            </a:p>
          </p:txBody>
        </p:sp>
      </p:grpSp>
      <p:sp>
        <p:nvSpPr>
          <p:cNvPr id="36" name="Rectangle: Rounded Corners 35">
            <a:extLst>
              <a:ext uri="{FF2B5EF4-FFF2-40B4-BE49-F238E27FC236}">
                <a16:creationId xmlns:a16="http://schemas.microsoft.com/office/drawing/2014/main" id="{799BF249-DE5C-479D-957C-3689615E8722}"/>
              </a:ext>
            </a:extLst>
          </p:cNvPr>
          <p:cNvSpPr/>
          <p:nvPr/>
        </p:nvSpPr>
        <p:spPr>
          <a:xfrm rot="433912">
            <a:off x="8701178" y="4834778"/>
            <a:ext cx="1178183"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974F18A8-E375-45D2-8BB7-F5D81DF7FE3C}"/>
              </a:ext>
            </a:extLst>
          </p:cNvPr>
          <p:cNvSpPr txBox="1"/>
          <p:nvPr/>
        </p:nvSpPr>
        <p:spPr>
          <a:xfrm rot="433912">
            <a:off x="8660903" y="4849439"/>
            <a:ext cx="1286636" cy="400110"/>
          </a:xfrm>
          <a:prstGeom prst="rect">
            <a:avLst/>
          </a:prstGeom>
          <a:noFill/>
        </p:spPr>
        <p:txBody>
          <a:bodyPr wrap="square">
            <a:spAutoFit/>
          </a:bodyPr>
          <a:lstStyle/>
          <a:p>
            <a:pPr algn="ctr"/>
            <a:r>
              <a:rPr lang="en-GB" sz="2000" b="1" dirty="0"/>
              <a:t>Deutsch</a:t>
            </a:r>
          </a:p>
        </p:txBody>
      </p:sp>
      <p:grpSp>
        <p:nvGrpSpPr>
          <p:cNvPr id="13" name="Group 12">
            <a:extLst>
              <a:ext uri="{FF2B5EF4-FFF2-40B4-BE49-F238E27FC236}">
                <a16:creationId xmlns:a16="http://schemas.microsoft.com/office/drawing/2014/main" id="{CBB16369-68B4-4B01-8971-6764FAB38432}"/>
              </a:ext>
            </a:extLst>
          </p:cNvPr>
          <p:cNvGrpSpPr/>
          <p:nvPr/>
        </p:nvGrpSpPr>
        <p:grpSpPr>
          <a:xfrm>
            <a:off x="3848291" y="5996866"/>
            <a:ext cx="2412444" cy="420949"/>
            <a:chOff x="3683449" y="5968788"/>
            <a:chExt cx="2412444" cy="420949"/>
          </a:xfrm>
        </p:grpSpPr>
        <p:sp>
          <p:nvSpPr>
            <p:cNvPr id="40" name="Rectangle: Rounded Corners 39">
              <a:extLst>
                <a:ext uri="{FF2B5EF4-FFF2-40B4-BE49-F238E27FC236}">
                  <a16:creationId xmlns:a16="http://schemas.microsoft.com/office/drawing/2014/main" id="{8A122C8C-0038-4332-9668-6EF102C64DA5}"/>
                </a:ext>
              </a:extLst>
            </p:cNvPr>
            <p:cNvSpPr/>
            <p:nvPr/>
          </p:nvSpPr>
          <p:spPr>
            <a:xfrm rot="21395231">
              <a:off x="3707661" y="5989627"/>
              <a:ext cx="238823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4A416FC0-CBA7-4792-A777-EC5CD949995F}"/>
                </a:ext>
              </a:extLst>
            </p:cNvPr>
            <p:cNvSpPr txBox="1"/>
            <p:nvPr/>
          </p:nvSpPr>
          <p:spPr>
            <a:xfrm rot="21395231">
              <a:off x="3683449" y="5968788"/>
              <a:ext cx="2376380" cy="400110"/>
            </a:xfrm>
            <a:prstGeom prst="rect">
              <a:avLst/>
            </a:prstGeom>
            <a:noFill/>
          </p:spPr>
          <p:txBody>
            <a:bodyPr wrap="square">
              <a:spAutoFit/>
            </a:bodyPr>
            <a:lstStyle/>
            <a:p>
              <a:pPr algn="ctr"/>
              <a:r>
                <a:rPr lang="en-GB" sz="2000" b="1" dirty="0" err="1"/>
                <a:t>Amerikanerinnen</a:t>
              </a:r>
              <a:endParaRPr lang="en-GB" sz="2000" b="1" dirty="0"/>
            </a:p>
          </p:txBody>
        </p:sp>
      </p:grpSp>
      <p:grpSp>
        <p:nvGrpSpPr>
          <p:cNvPr id="48" name="Group 47">
            <a:extLst>
              <a:ext uri="{FF2B5EF4-FFF2-40B4-BE49-F238E27FC236}">
                <a16:creationId xmlns:a16="http://schemas.microsoft.com/office/drawing/2014/main" id="{1188A44A-4729-4093-BE82-B80CE2A4A3F5}"/>
              </a:ext>
            </a:extLst>
          </p:cNvPr>
          <p:cNvGrpSpPr/>
          <p:nvPr/>
        </p:nvGrpSpPr>
        <p:grpSpPr>
          <a:xfrm>
            <a:off x="6644851" y="5966039"/>
            <a:ext cx="1779874" cy="400110"/>
            <a:chOff x="6644851" y="5966039"/>
            <a:chExt cx="1779874" cy="400110"/>
          </a:xfrm>
        </p:grpSpPr>
        <p:sp>
          <p:nvSpPr>
            <p:cNvPr id="42" name="Rectangle: Rounded Corners 41">
              <a:extLst>
                <a:ext uri="{FF2B5EF4-FFF2-40B4-BE49-F238E27FC236}">
                  <a16:creationId xmlns:a16="http://schemas.microsoft.com/office/drawing/2014/main" id="{CDEA9550-B0D3-4F89-BFB7-F0271C0ACB9D}"/>
                </a:ext>
              </a:extLst>
            </p:cNvPr>
            <p:cNvSpPr/>
            <p:nvPr/>
          </p:nvSpPr>
          <p:spPr>
            <a:xfrm rot="433912">
              <a:off x="6682374" y="5966039"/>
              <a:ext cx="1675541"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87EDA48-4304-4E53-927E-DDD6020E111D}"/>
                </a:ext>
              </a:extLst>
            </p:cNvPr>
            <p:cNvSpPr txBox="1"/>
            <p:nvPr/>
          </p:nvSpPr>
          <p:spPr>
            <a:xfrm rot="433912">
              <a:off x="6644851" y="5966039"/>
              <a:ext cx="1779874" cy="400110"/>
            </a:xfrm>
            <a:prstGeom prst="rect">
              <a:avLst/>
            </a:prstGeom>
            <a:noFill/>
          </p:spPr>
          <p:txBody>
            <a:bodyPr wrap="square">
              <a:spAutoFit/>
            </a:bodyPr>
            <a:lstStyle/>
            <a:p>
              <a:pPr algn="ctr"/>
              <a:r>
                <a:rPr lang="en-GB" sz="2000" b="1" dirty="0" err="1">
                  <a:latin typeface="Century Gothic" panose="020B0502020202020204" pitchFamily="34" charset="0"/>
                </a:rPr>
                <a:t>Österreicher</a:t>
              </a:r>
              <a:endParaRPr lang="en-GB" sz="2000" b="1" dirty="0"/>
            </a:p>
          </p:txBody>
        </p:sp>
      </p:grpSp>
      <p:sp>
        <p:nvSpPr>
          <p:cNvPr id="4" name="TextBox 3">
            <a:extLst>
              <a:ext uri="{FF2B5EF4-FFF2-40B4-BE49-F238E27FC236}">
                <a16:creationId xmlns:a16="http://schemas.microsoft.com/office/drawing/2014/main" id="{86CE853A-9FA8-4CFE-AAD9-80DB244EF523}"/>
              </a:ext>
            </a:extLst>
          </p:cNvPr>
          <p:cNvSpPr txBox="1"/>
          <p:nvPr/>
        </p:nvSpPr>
        <p:spPr>
          <a:xfrm>
            <a:off x="885371" y="1678986"/>
            <a:ext cx="1493534" cy="400110"/>
          </a:xfrm>
          <a:prstGeom prst="rect">
            <a:avLst/>
          </a:prstGeom>
          <a:noFill/>
        </p:spPr>
        <p:txBody>
          <a:bodyPr wrap="square" rtlCol="0">
            <a:spAutoFit/>
          </a:bodyPr>
          <a:lstStyle/>
          <a:p>
            <a:r>
              <a:rPr lang="en-GB" sz="2000" b="1" dirty="0"/>
              <a:t>Schweizer</a:t>
            </a:r>
          </a:p>
        </p:txBody>
      </p:sp>
      <p:sp>
        <p:nvSpPr>
          <p:cNvPr id="38" name="TextBox 37">
            <a:extLst>
              <a:ext uri="{FF2B5EF4-FFF2-40B4-BE49-F238E27FC236}">
                <a16:creationId xmlns:a16="http://schemas.microsoft.com/office/drawing/2014/main" id="{337B95B7-7CE5-43AB-A133-B1B8620FE9C9}"/>
              </a:ext>
            </a:extLst>
          </p:cNvPr>
          <p:cNvSpPr txBox="1"/>
          <p:nvPr/>
        </p:nvSpPr>
        <p:spPr>
          <a:xfrm>
            <a:off x="5437976" y="1673730"/>
            <a:ext cx="1493534" cy="400110"/>
          </a:xfrm>
          <a:prstGeom prst="rect">
            <a:avLst/>
          </a:prstGeom>
          <a:noFill/>
        </p:spPr>
        <p:txBody>
          <a:bodyPr wrap="square" rtlCol="0">
            <a:spAutoFit/>
          </a:bodyPr>
          <a:lstStyle/>
          <a:p>
            <a:pPr algn="ctr"/>
            <a:r>
              <a:rPr lang="en-GB" sz="2000" b="1" dirty="0" err="1"/>
              <a:t>Englisch</a:t>
            </a:r>
            <a:endParaRPr lang="en-GB" sz="2000" b="1" dirty="0"/>
          </a:p>
        </p:txBody>
      </p:sp>
      <p:sp>
        <p:nvSpPr>
          <p:cNvPr id="39" name="TextBox 38">
            <a:extLst>
              <a:ext uri="{FF2B5EF4-FFF2-40B4-BE49-F238E27FC236}">
                <a16:creationId xmlns:a16="http://schemas.microsoft.com/office/drawing/2014/main" id="{3A412D54-E484-4040-B0F6-10064480114E}"/>
              </a:ext>
            </a:extLst>
          </p:cNvPr>
          <p:cNvSpPr txBox="1"/>
          <p:nvPr/>
        </p:nvSpPr>
        <p:spPr>
          <a:xfrm>
            <a:off x="4170396" y="1969973"/>
            <a:ext cx="1668666" cy="400110"/>
          </a:xfrm>
          <a:prstGeom prst="rect">
            <a:avLst/>
          </a:prstGeom>
          <a:noFill/>
        </p:spPr>
        <p:txBody>
          <a:bodyPr wrap="square" rtlCol="0">
            <a:spAutoFit/>
          </a:bodyPr>
          <a:lstStyle/>
          <a:p>
            <a:pPr algn="ctr"/>
            <a:r>
              <a:rPr lang="en-GB" sz="2000" b="1" dirty="0" err="1"/>
              <a:t>Französisch</a:t>
            </a:r>
            <a:endParaRPr lang="en-GB" sz="2000" b="1" dirty="0"/>
          </a:p>
        </p:txBody>
      </p:sp>
      <p:sp>
        <p:nvSpPr>
          <p:cNvPr id="44" name="TextBox 43">
            <a:extLst>
              <a:ext uri="{FF2B5EF4-FFF2-40B4-BE49-F238E27FC236}">
                <a16:creationId xmlns:a16="http://schemas.microsoft.com/office/drawing/2014/main" id="{35B9C08D-37EF-4575-BD01-3EE7F16D62B6}"/>
              </a:ext>
            </a:extLst>
          </p:cNvPr>
          <p:cNvSpPr txBox="1"/>
          <p:nvPr/>
        </p:nvSpPr>
        <p:spPr>
          <a:xfrm>
            <a:off x="1071598" y="2384597"/>
            <a:ext cx="1668666" cy="400110"/>
          </a:xfrm>
          <a:prstGeom prst="rect">
            <a:avLst/>
          </a:prstGeom>
          <a:noFill/>
        </p:spPr>
        <p:txBody>
          <a:bodyPr wrap="square" rtlCol="0">
            <a:spAutoFit/>
          </a:bodyPr>
          <a:lstStyle/>
          <a:p>
            <a:pPr algn="ctr"/>
            <a:r>
              <a:rPr lang="en-GB" sz="2000" b="1" dirty="0" err="1"/>
              <a:t>Amerikaner</a:t>
            </a:r>
            <a:endParaRPr lang="en-GB" sz="2000" b="1" dirty="0"/>
          </a:p>
        </p:txBody>
      </p:sp>
      <p:sp>
        <p:nvSpPr>
          <p:cNvPr id="45" name="TextBox 44">
            <a:extLst>
              <a:ext uri="{FF2B5EF4-FFF2-40B4-BE49-F238E27FC236}">
                <a16:creationId xmlns:a16="http://schemas.microsoft.com/office/drawing/2014/main" id="{F515DF92-FF52-4E93-8A3A-0D2B5D8BB42C}"/>
              </a:ext>
            </a:extLst>
          </p:cNvPr>
          <p:cNvSpPr txBox="1"/>
          <p:nvPr/>
        </p:nvSpPr>
        <p:spPr>
          <a:xfrm>
            <a:off x="279748" y="2634472"/>
            <a:ext cx="2524004" cy="400110"/>
          </a:xfrm>
          <a:prstGeom prst="rect">
            <a:avLst/>
          </a:prstGeom>
          <a:noFill/>
        </p:spPr>
        <p:txBody>
          <a:bodyPr wrap="square" rtlCol="0">
            <a:spAutoFit/>
          </a:bodyPr>
          <a:lstStyle/>
          <a:p>
            <a:pPr algn="ctr"/>
            <a:r>
              <a:rPr lang="en-GB" sz="2000" b="1" dirty="0" err="1"/>
              <a:t>Amerikanerinnen</a:t>
            </a:r>
            <a:endParaRPr lang="en-GB" sz="2000" b="1" dirty="0"/>
          </a:p>
        </p:txBody>
      </p:sp>
      <p:sp>
        <p:nvSpPr>
          <p:cNvPr id="46" name="TextBox 45">
            <a:extLst>
              <a:ext uri="{FF2B5EF4-FFF2-40B4-BE49-F238E27FC236}">
                <a16:creationId xmlns:a16="http://schemas.microsoft.com/office/drawing/2014/main" id="{E5C228D3-D510-404B-A433-75C25102F582}"/>
              </a:ext>
            </a:extLst>
          </p:cNvPr>
          <p:cNvSpPr txBox="1"/>
          <p:nvPr/>
        </p:nvSpPr>
        <p:spPr>
          <a:xfrm>
            <a:off x="839095" y="3067310"/>
            <a:ext cx="1493534" cy="400110"/>
          </a:xfrm>
          <a:prstGeom prst="rect">
            <a:avLst/>
          </a:prstGeom>
          <a:noFill/>
        </p:spPr>
        <p:txBody>
          <a:bodyPr wrap="square" rtlCol="0">
            <a:spAutoFit/>
          </a:bodyPr>
          <a:lstStyle/>
          <a:p>
            <a:r>
              <a:rPr lang="en-GB" sz="2000" b="1" dirty="0" err="1"/>
              <a:t>Deutscher</a:t>
            </a:r>
            <a:endParaRPr lang="en-GB" sz="2000" b="1" dirty="0"/>
          </a:p>
        </p:txBody>
      </p:sp>
      <p:sp>
        <p:nvSpPr>
          <p:cNvPr id="47" name="TextBox 46">
            <a:extLst>
              <a:ext uri="{FF2B5EF4-FFF2-40B4-BE49-F238E27FC236}">
                <a16:creationId xmlns:a16="http://schemas.microsoft.com/office/drawing/2014/main" id="{CC9837D2-11D2-4835-8189-C3FE19EF5603}"/>
              </a:ext>
            </a:extLst>
          </p:cNvPr>
          <p:cNvSpPr txBox="1"/>
          <p:nvPr/>
        </p:nvSpPr>
        <p:spPr>
          <a:xfrm>
            <a:off x="2635875" y="3446092"/>
            <a:ext cx="1866251" cy="400110"/>
          </a:xfrm>
          <a:prstGeom prst="rect">
            <a:avLst/>
          </a:prstGeom>
          <a:noFill/>
        </p:spPr>
        <p:txBody>
          <a:bodyPr wrap="square" rtlCol="0">
            <a:spAutoFit/>
          </a:bodyPr>
          <a:lstStyle/>
          <a:p>
            <a:r>
              <a:rPr lang="en-GB" sz="2000" b="1" dirty="0" err="1">
                <a:latin typeface="Century Gothic" panose="020B0502020202020204" pitchFamily="34" charset="0"/>
              </a:rPr>
              <a:t>Österreicher</a:t>
            </a:r>
            <a:endParaRPr lang="en-GB" sz="2000" b="1" dirty="0"/>
          </a:p>
        </p:txBody>
      </p:sp>
      <p:sp>
        <p:nvSpPr>
          <p:cNvPr id="49" name="TextBox 48">
            <a:extLst>
              <a:ext uri="{FF2B5EF4-FFF2-40B4-BE49-F238E27FC236}">
                <a16:creationId xmlns:a16="http://schemas.microsoft.com/office/drawing/2014/main" id="{82871591-33E0-420D-AD17-FC152DF01EB6}"/>
              </a:ext>
            </a:extLst>
          </p:cNvPr>
          <p:cNvSpPr txBox="1"/>
          <p:nvPr/>
        </p:nvSpPr>
        <p:spPr>
          <a:xfrm>
            <a:off x="2178590" y="3843156"/>
            <a:ext cx="1866251" cy="400110"/>
          </a:xfrm>
          <a:prstGeom prst="rect">
            <a:avLst/>
          </a:prstGeom>
          <a:noFill/>
        </p:spPr>
        <p:txBody>
          <a:bodyPr wrap="square" rtlCol="0">
            <a:spAutoFit/>
          </a:bodyPr>
          <a:lstStyle/>
          <a:p>
            <a:r>
              <a:rPr lang="en-GB" sz="2000" b="1" dirty="0" err="1">
                <a:latin typeface="Century Gothic" panose="020B0502020202020204" pitchFamily="34" charset="0"/>
              </a:rPr>
              <a:t>Engländerin</a:t>
            </a:r>
            <a:endParaRPr lang="en-GB" sz="2000" b="1" dirty="0"/>
          </a:p>
        </p:txBody>
      </p:sp>
      <p:sp>
        <p:nvSpPr>
          <p:cNvPr id="51" name="Oval 50">
            <a:hlinkClick r:id="" action="ppaction://noaction">
              <a:snd r:embed="rId5" name="10.1.1.1 slide 9 1.wav"/>
            </a:hlinkClick>
            <a:extLst>
              <a:ext uri="{FF2B5EF4-FFF2-40B4-BE49-F238E27FC236}">
                <a16:creationId xmlns:a16="http://schemas.microsoft.com/office/drawing/2014/main" id="{039AED2C-17F3-465D-8EDD-AC95976C10EA}"/>
              </a:ext>
            </a:extLst>
          </p:cNvPr>
          <p:cNvSpPr/>
          <p:nvPr/>
        </p:nvSpPr>
        <p:spPr>
          <a:xfrm>
            <a:off x="65545" y="1871811"/>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1</a:t>
            </a:r>
          </a:p>
        </p:txBody>
      </p:sp>
      <p:sp>
        <p:nvSpPr>
          <p:cNvPr id="52" name="Oval 51">
            <a:hlinkClick r:id="" action="ppaction://noaction">
              <a:snd r:embed="rId6" name="10.1.1.1 slide 9 2.wav"/>
            </a:hlinkClick>
            <a:extLst>
              <a:ext uri="{FF2B5EF4-FFF2-40B4-BE49-F238E27FC236}">
                <a16:creationId xmlns:a16="http://schemas.microsoft.com/office/drawing/2014/main" id="{6B647A6F-EC0A-442E-A892-1DBFFD82700F}"/>
              </a:ext>
            </a:extLst>
          </p:cNvPr>
          <p:cNvSpPr/>
          <p:nvPr/>
        </p:nvSpPr>
        <p:spPr>
          <a:xfrm>
            <a:off x="65544" y="2468918"/>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2</a:t>
            </a:r>
          </a:p>
        </p:txBody>
      </p:sp>
      <p:sp>
        <p:nvSpPr>
          <p:cNvPr id="53" name="Oval 52">
            <a:hlinkClick r:id="" action="ppaction://noaction">
              <a:snd r:embed="rId7" name="10.1.1.1 slide 9 3.wav"/>
            </a:hlinkClick>
            <a:extLst>
              <a:ext uri="{FF2B5EF4-FFF2-40B4-BE49-F238E27FC236}">
                <a16:creationId xmlns:a16="http://schemas.microsoft.com/office/drawing/2014/main" id="{67EB20C7-D14B-49A5-978C-85A0BA5883CC}"/>
              </a:ext>
            </a:extLst>
          </p:cNvPr>
          <p:cNvSpPr/>
          <p:nvPr/>
        </p:nvSpPr>
        <p:spPr>
          <a:xfrm>
            <a:off x="65544" y="3013323"/>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3</a:t>
            </a:r>
          </a:p>
        </p:txBody>
      </p:sp>
      <p:sp>
        <p:nvSpPr>
          <p:cNvPr id="54" name="Oval 53">
            <a:hlinkClick r:id="" action="ppaction://noaction">
              <a:snd r:embed="rId8" name="10.1.1.1 slide 9 4.wav"/>
            </a:hlinkClick>
            <a:extLst>
              <a:ext uri="{FF2B5EF4-FFF2-40B4-BE49-F238E27FC236}">
                <a16:creationId xmlns:a16="http://schemas.microsoft.com/office/drawing/2014/main" id="{A788AC9A-7BD9-43D2-A70B-DCB393A8A072}"/>
              </a:ext>
            </a:extLst>
          </p:cNvPr>
          <p:cNvSpPr/>
          <p:nvPr/>
        </p:nvSpPr>
        <p:spPr>
          <a:xfrm>
            <a:off x="69817" y="3511843"/>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4</a:t>
            </a:r>
          </a:p>
        </p:txBody>
      </p:sp>
      <p:sp>
        <p:nvSpPr>
          <p:cNvPr id="55" name="Oval 54">
            <a:hlinkClick r:id="" action="ppaction://noaction">
              <a:snd r:embed="rId9" name="10.1.1.1 slide 9 5.wav"/>
            </a:hlinkClick>
            <a:extLst>
              <a:ext uri="{FF2B5EF4-FFF2-40B4-BE49-F238E27FC236}">
                <a16:creationId xmlns:a16="http://schemas.microsoft.com/office/drawing/2014/main" id="{5AC7EBDF-2B4B-4EE6-A24C-6CC5C7694E92}"/>
              </a:ext>
            </a:extLst>
          </p:cNvPr>
          <p:cNvSpPr/>
          <p:nvPr/>
        </p:nvSpPr>
        <p:spPr>
          <a:xfrm>
            <a:off x="69817" y="3984253"/>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5</a:t>
            </a:r>
          </a:p>
        </p:txBody>
      </p:sp>
      <p:sp>
        <p:nvSpPr>
          <p:cNvPr id="61" name="Rectangle 60">
            <a:extLst>
              <a:ext uri="{FF2B5EF4-FFF2-40B4-BE49-F238E27FC236}">
                <a16:creationId xmlns:a16="http://schemas.microsoft.com/office/drawing/2014/main" id="{872B09E3-4181-4F6D-986B-76D0FDADF434}"/>
              </a:ext>
            </a:extLst>
          </p:cNvPr>
          <p:cNvSpPr/>
          <p:nvPr/>
        </p:nvSpPr>
        <p:spPr>
          <a:xfrm>
            <a:off x="5362021" y="61900"/>
            <a:ext cx="2328918" cy="354802"/>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der </a:t>
            </a:r>
            <a:r>
              <a:rPr lang="en-GB" dirty="0" err="1">
                <a:solidFill>
                  <a:srgbClr val="FFF6D4"/>
                </a:solidFill>
              </a:rPr>
              <a:t>Sieger</a:t>
            </a:r>
            <a:r>
              <a:rPr lang="en-GB" dirty="0">
                <a:solidFill>
                  <a:srgbClr val="FFF6D4"/>
                </a:solidFill>
              </a:rPr>
              <a:t> - winner</a:t>
            </a:r>
          </a:p>
        </p:txBody>
      </p:sp>
    </p:spTree>
    <p:extLst>
      <p:ext uri="{BB962C8B-B14F-4D97-AF65-F5344CB8AC3E}">
        <p14:creationId xmlns:p14="http://schemas.microsoft.com/office/powerpoint/2010/main" val="409315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4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P spid="44" grpId="0"/>
      <p:bldP spid="45" grpId="0"/>
      <p:bldP spid="46" grpId="0"/>
      <p:bldP spid="47"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86C6-96CB-2386-1361-1BCF45656D83}"/>
              </a:ext>
            </a:extLst>
          </p:cNvPr>
          <p:cNvSpPr>
            <a:spLocks noGrp="1"/>
          </p:cNvSpPr>
          <p:nvPr>
            <p:ph type="title"/>
          </p:nvPr>
        </p:nvSpPr>
        <p:spPr>
          <a:xfrm>
            <a:off x="-1" y="213557"/>
            <a:ext cx="5047489" cy="647577"/>
          </a:xfrm>
        </p:spPr>
        <p:txBody>
          <a:bodyPr>
            <a:normAutofit fontScale="90000"/>
          </a:bodyPr>
          <a:lstStyle/>
          <a:p>
            <a:r>
              <a:rPr lang="en-GB" dirty="0">
                <a:solidFill>
                  <a:srgbClr val="525050"/>
                </a:solidFill>
              </a:rPr>
              <a:t>SEIN – to be, being</a:t>
            </a:r>
            <a:br>
              <a:rPr lang="en-GB" dirty="0"/>
            </a:br>
            <a:endParaRPr lang="en-GB" dirty="0"/>
          </a:p>
        </p:txBody>
      </p:sp>
      <p:sp>
        <p:nvSpPr>
          <p:cNvPr id="5" name="Rectangle: Rounded Corners 4">
            <a:extLst>
              <a:ext uri="{FF2B5EF4-FFF2-40B4-BE49-F238E27FC236}">
                <a16:creationId xmlns:a16="http://schemas.microsoft.com/office/drawing/2014/main" id="{03C247F3-28A6-4447-339D-86B1DFABF1A0}"/>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6" name="TextBox 5">
            <a:extLst>
              <a:ext uri="{FF2B5EF4-FFF2-40B4-BE49-F238E27FC236}">
                <a16:creationId xmlns:a16="http://schemas.microsoft.com/office/drawing/2014/main" id="{C18BAAD0-2CDE-48BA-996C-55AF7DCFB904}"/>
              </a:ext>
            </a:extLst>
          </p:cNvPr>
          <p:cNvSpPr txBox="1"/>
          <p:nvPr/>
        </p:nvSpPr>
        <p:spPr>
          <a:xfrm>
            <a:off x="84328" y="1139530"/>
            <a:ext cx="71253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0"/>
                </a:solidFill>
                <a:effectLst/>
                <a:uLnTx/>
                <a:uFillTx/>
                <a:latin typeface="Century Gothic"/>
                <a:ea typeface="+mn-ea"/>
                <a:cs typeface="+mn-cs"/>
              </a:rPr>
              <a:t>Remember that the verb </a:t>
            </a:r>
            <a:r>
              <a:rPr kumimoji="0" lang="en-US" sz="2000" b="1" i="0" u="none" strike="noStrike" kern="1200" cap="none" spc="0" normalizeH="0" baseline="0" noProof="0" dirty="0">
                <a:ln>
                  <a:noFill/>
                </a:ln>
                <a:solidFill>
                  <a:srgbClr val="525050"/>
                </a:solidFill>
                <a:effectLst/>
                <a:uLnTx/>
                <a:uFillTx/>
                <a:latin typeface="Century Gothic"/>
                <a:ea typeface="+mn-ea"/>
                <a:cs typeface="+mn-cs"/>
              </a:rPr>
              <a:t>SEIN </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(to be,</a:t>
            </a:r>
            <a:r>
              <a:rPr kumimoji="0" lang="en-US" sz="2000" b="0" i="0" u="none" strike="noStrike" kern="1200" cap="none" spc="0" normalizeH="0" noProof="0" dirty="0">
                <a:ln>
                  <a:noFill/>
                </a:ln>
                <a:solidFill>
                  <a:srgbClr val="525050"/>
                </a:solidFill>
                <a:effectLst/>
                <a:uLnTx/>
                <a:uFillTx/>
                <a:latin typeface="Century Gothic"/>
                <a:ea typeface="+mn-ea"/>
                <a:cs typeface="+mn-cs"/>
              </a:rPr>
              <a:t> being) is irregular:</a:t>
            </a:r>
            <a:endParaRPr kumimoji="0" lang="en-US" sz="2000" b="0" i="0" u="none" strike="noStrike" kern="1200" cap="none" spc="0" normalizeH="0" baseline="0" noProof="0" dirty="0">
              <a:ln>
                <a:noFill/>
              </a:ln>
              <a:solidFill>
                <a:srgbClr val="525050"/>
              </a:solidFill>
              <a:effectLst/>
              <a:uLnTx/>
              <a:uFillTx/>
              <a:latin typeface="Century Gothic"/>
              <a:ea typeface="+mn-ea"/>
              <a:cs typeface="+mn-cs"/>
            </a:endParaRPr>
          </a:p>
        </p:txBody>
      </p:sp>
      <p:graphicFrame>
        <p:nvGraphicFramePr>
          <p:cNvPr id="57" name="Table 9">
            <a:extLst>
              <a:ext uri="{FF2B5EF4-FFF2-40B4-BE49-F238E27FC236}">
                <a16:creationId xmlns:a16="http://schemas.microsoft.com/office/drawing/2014/main" id="{2E9CEC51-C313-4712-9374-E3385A42739F}"/>
              </a:ext>
            </a:extLst>
          </p:cNvPr>
          <p:cNvGraphicFramePr>
            <a:graphicFrameLocks noGrp="1"/>
          </p:cNvGraphicFramePr>
          <p:nvPr>
            <p:extLst>
              <p:ext uri="{D42A27DB-BD31-4B8C-83A1-F6EECF244321}">
                <p14:modId xmlns:p14="http://schemas.microsoft.com/office/powerpoint/2010/main" val="660017120"/>
              </p:ext>
            </p:extLst>
          </p:nvPr>
        </p:nvGraphicFramePr>
        <p:xfrm>
          <a:off x="84328" y="1982098"/>
          <a:ext cx="5205364" cy="4201472"/>
        </p:xfrm>
        <a:graphic>
          <a:graphicData uri="http://schemas.openxmlformats.org/drawingml/2006/table">
            <a:tbl>
              <a:tblPr firstRow="1" bandRow="1"/>
              <a:tblGrid>
                <a:gridCol w="2602682">
                  <a:extLst>
                    <a:ext uri="{9D8B030D-6E8A-4147-A177-3AD203B41FA5}">
                      <a16:colId xmlns:a16="http://schemas.microsoft.com/office/drawing/2014/main" val="3272501527"/>
                    </a:ext>
                  </a:extLst>
                </a:gridCol>
                <a:gridCol w="2602682">
                  <a:extLst>
                    <a:ext uri="{9D8B030D-6E8A-4147-A177-3AD203B41FA5}">
                      <a16:colId xmlns:a16="http://schemas.microsoft.com/office/drawing/2014/main" val="1428531364"/>
                    </a:ext>
                  </a:extLst>
                </a:gridCol>
              </a:tblGrid>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1" dirty="0">
                          <a:solidFill>
                            <a:srgbClr val="525050"/>
                          </a:solidFill>
                        </a:rPr>
                        <a:t>sein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5814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ich bin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I am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824102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du </a:t>
                      </a:r>
                      <a:r>
                        <a:rPr lang="en-GB" sz="2400" b="0" dirty="0" err="1">
                          <a:solidFill>
                            <a:srgbClr val="525050"/>
                          </a:solidFill>
                        </a:rPr>
                        <a:t>bist</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6617282"/>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er</a:t>
                      </a:r>
                      <a:r>
                        <a:rPr lang="en-GB" sz="2400" b="0" dirty="0">
                          <a:solidFill>
                            <a:srgbClr val="525050"/>
                          </a:solidFill>
                        </a:rPr>
                        <a:t>/</a:t>
                      </a:r>
                      <a:r>
                        <a:rPr lang="en-GB" sz="2400" b="0" dirty="0" err="1">
                          <a:solidFill>
                            <a:srgbClr val="525050"/>
                          </a:solidFill>
                        </a:rPr>
                        <a:t>sie</a:t>
                      </a:r>
                      <a:r>
                        <a:rPr lang="en-GB" sz="2400" b="0" dirty="0">
                          <a:solidFill>
                            <a:srgbClr val="525050"/>
                          </a:solidFill>
                        </a:rPr>
                        <a:t>/es </a:t>
                      </a:r>
                      <a:r>
                        <a:rPr lang="en-GB" sz="2400" b="0" dirty="0" err="1">
                          <a:solidFill>
                            <a:srgbClr val="525050"/>
                          </a:solidFill>
                        </a:rPr>
                        <a:t>ist</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he, she, it 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494811"/>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wir </a:t>
                      </a:r>
                      <a:r>
                        <a:rPr lang="en-GB" sz="2400" b="0" dirty="0" err="1">
                          <a:solidFill>
                            <a:srgbClr val="525050"/>
                          </a:solidFill>
                        </a:rPr>
                        <a:t>sind</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we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628303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ihr</a:t>
                      </a:r>
                      <a:r>
                        <a:rPr lang="en-GB" sz="2400" b="0" dirty="0">
                          <a:solidFill>
                            <a:srgbClr val="525050"/>
                          </a:solidFill>
                        </a:rPr>
                        <a:t> </a:t>
                      </a:r>
                      <a:r>
                        <a:rPr lang="en-GB" sz="2400" b="0" dirty="0" err="1">
                          <a:solidFill>
                            <a:srgbClr val="525050"/>
                          </a:solidFill>
                        </a:rPr>
                        <a:t>seid</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b="0" dirty="0">
                          <a:solidFill>
                            <a:srgbClr val="525050"/>
                          </a:solidFill>
                        </a:rPr>
                        <a:t>you (all)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814179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Sie </a:t>
                      </a:r>
                      <a:r>
                        <a:rPr lang="en-GB" sz="2400" b="0" dirty="0" err="1">
                          <a:solidFill>
                            <a:srgbClr val="525050"/>
                          </a:solidFill>
                        </a:rPr>
                        <a:t>sind</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(formal)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17248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sie</a:t>
                      </a:r>
                      <a:r>
                        <a:rPr lang="en-GB" sz="2400" b="0" dirty="0">
                          <a:solidFill>
                            <a:srgbClr val="525050"/>
                          </a:solidFill>
                        </a:rPr>
                        <a:t> </a:t>
                      </a:r>
                      <a:r>
                        <a:rPr lang="en-GB" sz="2400" b="0" dirty="0" err="1">
                          <a:solidFill>
                            <a:srgbClr val="525050"/>
                          </a:solidFill>
                        </a:rPr>
                        <a:t>sind</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they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0615868"/>
                  </a:ext>
                </a:extLst>
              </a:tr>
            </a:tbl>
          </a:graphicData>
        </a:graphic>
      </p:graphicFrame>
      <p:sp>
        <p:nvSpPr>
          <p:cNvPr id="58" name="Rectangle: Rounded Corners 57">
            <a:extLst>
              <a:ext uri="{FF2B5EF4-FFF2-40B4-BE49-F238E27FC236}">
                <a16:creationId xmlns:a16="http://schemas.microsoft.com/office/drawing/2014/main" id="{2DF7D693-6011-4D4C-8AD3-ED69B7871133}"/>
              </a:ext>
            </a:extLst>
          </p:cNvPr>
          <p:cNvSpPr/>
          <p:nvPr/>
        </p:nvSpPr>
        <p:spPr>
          <a:xfrm>
            <a:off x="536053" y="2512972"/>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a:t>
            </a:r>
          </a:p>
        </p:txBody>
      </p:sp>
      <p:sp>
        <p:nvSpPr>
          <p:cNvPr id="59" name="Rectangle: Rounded Corners 58">
            <a:extLst>
              <a:ext uri="{FF2B5EF4-FFF2-40B4-BE49-F238E27FC236}">
                <a16:creationId xmlns:a16="http://schemas.microsoft.com/office/drawing/2014/main" id="{11914A3F-846B-48F1-9A4C-17E1DAE6E32A}"/>
              </a:ext>
            </a:extLst>
          </p:cNvPr>
          <p:cNvSpPr/>
          <p:nvPr/>
        </p:nvSpPr>
        <p:spPr>
          <a:xfrm>
            <a:off x="603934" y="3052464"/>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a:t>
            </a:r>
          </a:p>
        </p:txBody>
      </p:sp>
      <p:sp>
        <p:nvSpPr>
          <p:cNvPr id="62" name="Rectangle: Rounded Corners 61">
            <a:extLst>
              <a:ext uri="{FF2B5EF4-FFF2-40B4-BE49-F238E27FC236}">
                <a16:creationId xmlns:a16="http://schemas.microsoft.com/office/drawing/2014/main" id="{9540AF1A-6AC5-4684-A13C-56E705E97DB8}"/>
              </a:ext>
            </a:extLst>
          </p:cNvPr>
          <p:cNvSpPr/>
          <p:nvPr/>
        </p:nvSpPr>
        <p:spPr>
          <a:xfrm>
            <a:off x="146297" y="3591956"/>
            <a:ext cx="2911150"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___/___/__  ______</a:t>
            </a:r>
          </a:p>
        </p:txBody>
      </p:sp>
      <p:sp>
        <p:nvSpPr>
          <p:cNvPr id="63" name="Rectangle: Rounded Corners 62">
            <a:extLst>
              <a:ext uri="{FF2B5EF4-FFF2-40B4-BE49-F238E27FC236}">
                <a16:creationId xmlns:a16="http://schemas.microsoft.com/office/drawing/2014/main" id="{62402DA0-1291-4EDB-9679-00E079DF0313}"/>
              </a:ext>
            </a:extLst>
          </p:cNvPr>
          <p:cNvSpPr/>
          <p:nvPr/>
        </p:nvSpPr>
        <p:spPr>
          <a:xfrm>
            <a:off x="603931" y="4130031"/>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64" name="Rectangle: Rounded Corners 63">
            <a:extLst>
              <a:ext uri="{FF2B5EF4-FFF2-40B4-BE49-F238E27FC236}">
                <a16:creationId xmlns:a16="http://schemas.microsoft.com/office/drawing/2014/main" id="{98F0C2CD-A180-417D-ADF4-B53B0DD7A7BA}"/>
              </a:ext>
            </a:extLst>
          </p:cNvPr>
          <p:cNvSpPr/>
          <p:nvPr/>
        </p:nvSpPr>
        <p:spPr>
          <a:xfrm>
            <a:off x="603932" y="4685355"/>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65" name="Rectangle: Rounded Corners 64">
            <a:extLst>
              <a:ext uri="{FF2B5EF4-FFF2-40B4-BE49-F238E27FC236}">
                <a16:creationId xmlns:a16="http://schemas.microsoft.com/office/drawing/2014/main" id="{30E5647C-AAF7-4878-943B-6799F7966314}"/>
              </a:ext>
            </a:extLst>
          </p:cNvPr>
          <p:cNvSpPr/>
          <p:nvPr/>
        </p:nvSpPr>
        <p:spPr>
          <a:xfrm>
            <a:off x="603931" y="5177283"/>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66" name="Rectangle: Rounded Corners 65">
            <a:extLst>
              <a:ext uri="{FF2B5EF4-FFF2-40B4-BE49-F238E27FC236}">
                <a16:creationId xmlns:a16="http://schemas.microsoft.com/office/drawing/2014/main" id="{567EA97A-EAE3-46FC-966C-1C6742EC3844}"/>
              </a:ext>
            </a:extLst>
          </p:cNvPr>
          <p:cNvSpPr/>
          <p:nvPr/>
        </p:nvSpPr>
        <p:spPr>
          <a:xfrm>
            <a:off x="536053" y="5701747"/>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92" name="TextBox 91">
            <a:extLst>
              <a:ext uri="{FF2B5EF4-FFF2-40B4-BE49-F238E27FC236}">
                <a16:creationId xmlns:a16="http://schemas.microsoft.com/office/drawing/2014/main" id="{FD8DA5F6-416D-400E-8529-62F010FAE576}"/>
              </a:ext>
            </a:extLst>
          </p:cNvPr>
          <p:cNvSpPr txBox="1"/>
          <p:nvPr/>
        </p:nvSpPr>
        <p:spPr>
          <a:xfrm>
            <a:off x="84328" y="1547706"/>
            <a:ext cx="1187321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0"/>
                </a:solidFill>
                <a:effectLst/>
                <a:uLnTx/>
                <a:uFillTx/>
                <a:latin typeface="Century Gothic"/>
                <a:ea typeface="+mn-ea"/>
                <a:cs typeface="+mn-cs"/>
              </a:rPr>
              <a:t>Regular</a:t>
            </a:r>
            <a:r>
              <a:rPr kumimoji="0" lang="en-US" sz="2000" b="0" i="0" u="none" strike="noStrike" kern="1200" cap="none" spc="0" normalizeH="0" noProof="0" dirty="0">
                <a:ln>
                  <a:noFill/>
                </a:ln>
                <a:solidFill>
                  <a:srgbClr val="525050"/>
                </a:solidFill>
                <a:effectLst/>
                <a:uLnTx/>
                <a:uFillTx/>
                <a:latin typeface="Century Gothic"/>
                <a:ea typeface="+mn-ea"/>
                <a:cs typeface="+mn-cs"/>
              </a:rPr>
              <a:t> (weak) verbs in the present tense follow this pattern:</a:t>
            </a:r>
            <a:endParaRPr kumimoji="0" lang="en-US" sz="2000" b="0" i="0" u="none" strike="noStrike" kern="1200" cap="none" spc="0" normalizeH="0" baseline="0" noProof="0" dirty="0">
              <a:ln>
                <a:noFill/>
              </a:ln>
              <a:solidFill>
                <a:srgbClr val="525050"/>
              </a:solidFill>
              <a:effectLst/>
              <a:uLnTx/>
              <a:uFillTx/>
              <a:latin typeface="Century Gothic"/>
              <a:ea typeface="+mn-ea"/>
              <a:cs typeface="+mn-cs"/>
            </a:endParaRPr>
          </a:p>
        </p:txBody>
      </p:sp>
      <p:graphicFrame>
        <p:nvGraphicFramePr>
          <p:cNvPr id="93" name="Table 9">
            <a:extLst>
              <a:ext uri="{FF2B5EF4-FFF2-40B4-BE49-F238E27FC236}">
                <a16:creationId xmlns:a16="http://schemas.microsoft.com/office/drawing/2014/main" id="{7DACF225-66D0-459C-8017-B7E3BB2DC9CD}"/>
              </a:ext>
            </a:extLst>
          </p:cNvPr>
          <p:cNvGraphicFramePr>
            <a:graphicFrameLocks noGrp="1"/>
          </p:cNvGraphicFramePr>
          <p:nvPr>
            <p:extLst>
              <p:ext uri="{D42A27DB-BD31-4B8C-83A1-F6EECF244321}">
                <p14:modId xmlns:p14="http://schemas.microsoft.com/office/powerpoint/2010/main" val="1197203862"/>
              </p:ext>
            </p:extLst>
          </p:nvPr>
        </p:nvGraphicFramePr>
        <p:xfrm>
          <a:off x="6649251" y="1982098"/>
          <a:ext cx="5425518" cy="4201472"/>
        </p:xfrm>
        <a:graphic>
          <a:graphicData uri="http://schemas.openxmlformats.org/drawingml/2006/table">
            <a:tbl>
              <a:tblPr firstRow="1" bandRow="1"/>
              <a:tblGrid>
                <a:gridCol w="2602682">
                  <a:extLst>
                    <a:ext uri="{9D8B030D-6E8A-4147-A177-3AD203B41FA5}">
                      <a16:colId xmlns:a16="http://schemas.microsoft.com/office/drawing/2014/main" val="3272501527"/>
                    </a:ext>
                  </a:extLst>
                </a:gridCol>
                <a:gridCol w="2822836">
                  <a:extLst>
                    <a:ext uri="{9D8B030D-6E8A-4147-A177-3AD203B41FA5}">
                      <a16:colId xmlns:a16="http://schemas.microsoft.com/office/drawing/2014/main" val="1428531364"/>
                    </a:ext>
                  </a:extLst>
                </a:gridCol>
              </a:tblGrid>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1" dirty="0" err="1">
                          <a:solidFill>
                            <a:srgbClr val="525050"/>
                          </a:solidFill>
                        </a:rPr>
                        <a:t>lernen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5814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ich </a:t>
                      </a:r>
                      <a:r>
                        <a:rPr lang="en-GB" sz="2400" b="0" dirty="0" err="1">
                          <a:solidFill>
                            <a:srgbClr val="525050"/>
                          </a:solidFill>
                        </a:rPr>
                        <a:t>lern</a:t>
                      </a:r>
                      <a:r>
                        <a:rPr lang="en-GB" sz="2400" b="1" dirty="0" err="1">
                          <a:solidFill>
                            <a:srgbClr val="525050"/>
                          </a:solidFill>
                        </a:rPr>
                        <a:t>e</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I learn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824102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du </a:t>
                      </a:r>
                      <a:r>
                        <a:rPr lang="en-GB" sz="2400" b="0" dirty="0" err="1">
                          <a:solidFill>
                            <a:srgbClr val="525050"/>
                          </a:solidFill>
                        </a:rPr>
                        <a:t>lern</a:t>
                      </a:r>
                      <a:r>
                        <a:rPr lang="en-GB" sz="2400" b="1" dirty="0" err="1">
                          <a:solidFill>
                            <a:srgbClr val="525050"/>
                          </a:solidFill>
                        </a:rPr>
                        <a:t>st</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learn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6617282"/>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er, </a:t>
                      </a:r>
                      <a:r>
                        <a:rPr lang="en-GB" sz="2400" b="0" dirty="0" err="1">
                          <a:solidFill>
                            <a:srgbClr val="525050"/>
                          </a:solidFill>
                        </a:rPr>
                        <a:t>sie</a:t>
                      </a:r>
                      <a:r>
                        <a:rPr lang="en-GB" sz="2400" b="0" dirty="0">
                          <a:solidFill>
                            <a:srgbClr val="525050"/>
                          </a:solidFill>
                        </a:rPr>
                        <a:t>, es </a:t>
                      </a:r>
                      <a:r>
                        <a:rPr lang="en-GB" sz="2400" b="0" dirty="0" err="1">
                          <a:solidFill>
                            <a:srgbClr val="525050"/>
                          </a:solidFill>
                        </a:rPr>
                        <a:t>lern</a:t>
                      </a:r>
                      <a:r>
                        <a:rPr lang="en-GB" sz="2400" b="1" dirty="0" err="1">
                          <a:solidFill>
                            <a:srgbClr val="525050"/>
                          </a:solidFill>
                        </a:rPr>
                        <a:t>t</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he, she, it learns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494811"/>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wir</a:t>
                      </a:r>
                      <a:r>
                        <a:rPr lang="en-GB" sz="2400" b="0" dirty="0">
                          <a:solidFill>
                            <a:srgbClr val="525050"/>
                          </a:solidFill>
                        </a:rPr>
                        <a:t> </a:t>
                      </a:r>
                      <a:r>
                        <a:rPr lang="en-GB" sz="2400" b="0" dirty="0" err="1">
                          <a:solidFill>
                            <a:srgbClr val="525050"/>
                          </a:solidFill>
                        </a:rPr>
                        <a:t>lern</a:t>
                      </a:r>
                      <a:r>
                        <a:rPr lang="en-GB" sz="2400" b="1" dirty="0" err="1">
                          <a:solidFill>
                            <a:srgbClr val="525050"/>
                          </a:solidFill>
                        </a:rPr>
                        <a:t>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we learn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628303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ihr</a:t>
                      </a:r>
                      <a:r>
                        <a:rPr lang="en-GB" sz="2400" b="0" dirty="0">
                          <a:solidFill>
                            <a:srgbClr val="525050"/>
                          </a:solidFill>
                        </a:rPr>
                        <a:t> </a:t>
                      </a:r>
                      <a:r>
                        <a:rPr lang="en-GB" sz="2400" b="0" dirty="0" err="1">
                          <a:solidFill>
                            <a:srgbClr val="525050"/>
                          </a:solidFill>
                        </a:rPr>
                        <a:t>lern</a:t>
                      </a:r>
                      <a:r>
                        <a:rPr lang="en-GB" sz="2400" b="1" dirty="0" err="1">
                          <a:solidFill>
                            <a:srgbClr val="525050"/>
                          </a:solidFill>
                        </a:rPr>
                        <a:t>t</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b="0" dirty="0">
                          <a:solidFill>
                            <a:srgbClr val="525050"/>
                          </a:solidFill>
                        </a:rPr>
                        <a:t>you (all) learn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814179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Sie </a:t>
                      </a:r>
                      <a:r>
                        <a:rPr lang="en-GB" sz="2400" b="0" dirty="0" err="1">
                          <a:solidFill>
                            <a:srgbClr val="525050"/>
                          </a:solidFill>
                        </a:rPr>
                        <a:t>lern</a:t>
                      </a:r>
                      <a:r>
                        <a:rPr lang="en-GB" sz="2400" b="1" dirty="0" err="1">
                          <a:solidFill>
                            <a:srgbClr val="525050"/>
                          </a:solidFill>
                        </a:rPr>
                        <a:t>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(formal) learn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17248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sie</a:t>
                      </a:r>
                      <a:r>
                        <a:rPr lang="en-GB" sz="2400" b="0" dirty="0">
                          <a:solidFill>
                            <a:srgbClr val="525050"/>
                          </a:solidFill>
                        </a:rPr>
                        <a:t> </a:t>
                      </a:r>
                      <a:r>
                        <a:rPr lang="en-GB" sz="2400" b="0" dirty="0" err="1">
                          <a:solidFill>
                            <a:srgbClr val="525050"/>
                          </a:solidFill>
                        </a:rPr>
                        <a:t>lern</a:t>
                      </a:r>
                      <a:r>
                        <a:rPr lang="en-GB" sz="2400" b="1" dirty="0" err="1">
                          <a:solidFill>
                            <a:srgbClr val="525050"/>
                          </a:solidFill>
                        </a:rPr>
                        <a:t>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they learn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0615868"/>
                  </a:ext>
                </a:extLst>
              </a:tr>
            </a:tbl>
          </a:graphicData>
        </a:graphic>
      </p:graphicFrame>
      <p:sp>
        <p:nvSpPr>
          <p:cNvPr id="94" name="Rectangle: Rounded Corners 93">
            <a:extLst>
              <a:ext uri="{FF2B5EF4-FFF2-40B4-BE49-F238E27FC236}">
                <a16:creationId xmlns:a16="http://schemas.microsoft.com/office/drawing/2014/main" id="{87AAA159-D8B6-4A10-9CF9-CEB11E196E44}"/>
              </a:ext>
            </a:extLst>
          </p:cNvPr>
          <p:cNvSpPr/>
          <p:nvPr/>
        </p:nvSpPr>
        <p:spPr>
          <a:xfrm>
            <a:off x="7075449" y="2512971"/>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a:t>
            </a:r>
          </a:p>
        </p:txBody>
      </p:sp>
      <p:sp>
        <p:nvSpPr>
          <p:cNvPr id="95" name="Rectangle: Rounded Corners 94">
            <a:extLst>
              <a:ext uri="{FF2B5EF4-FFF2-40B4-BE49-F238E27FC236}">
                <a16:creationId xmlns:a16="http://schemas.microsoft.com/office/drawing/2014/main" id="{F24B5D3D-80D4-4A6F-95A6-25E03B8178CC}"/>
              </a:ext>
            </a:extLst>
          </p:cNvPr>
          <p:cNvSpPr/>
          <p:nvPr/>
        </p:nvSpPr>
        <p:spPr>
          <a:xfrm>
            <a:off x="7075448" y="3054637"/>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a:t>
            </a:r>
          </a:p>
        </p:txBody>
      </p:sp>
      <p:sp>
        <p:nvSpPr>
          <p:cNvPr id="96" name="Rectangle: Rounded Corners 95">
            <a:extLst>
              <a:ext uri="{FF2B5EF4-FFF2-40B4-BE49-F238E27FC236}">
                <a16:creationId xmlns:a16="http://schemas.microsoft.com/office/drawing/2014/main" id="{F2129A6C-A188-4313-8D29-E8683AC2ED90}"/>
              </a:ext>
            </a:extLst>
          </p:cNvPr>
          <p:cNvSpPr/>
          <p:nvPr/>
        </p:nvSpPr>
        <p:spPr>
          <a:xfrm>
            <a:off x="6491110" y="3591956"/>
            <a:ext cx="2911150"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___/___/__  ______</a:t>
            </a:r>
          </a:p>
        </p:txBody>
      </p:sp>
      <p:sp>
        <p:nvSpPr>
          <p:cNvPr id="97" name="Rectangle: Rounded Corners 96">
            <a:extLst>
              <a:ext uri="{FF2B5EF4-FFF2-40B4-BE49-F238E27FC236}">
                <a16:creationId xmlns:a16="http://schemas.microsoft.com/office/drawing/2014/main" id="{EA948522-12A7-48C1-A645-214549D25813}"/>
              </a:ext>
            </a:extLst>
          </p:cNvPr>
          <p:cNvSpPr/>
          <p:nvPr/>
        </p:nvSpPr>
        <p:spPr>
          <a:xfrm>
            <a:off x="7050946" y="4122829"/>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98" name="Rectangle: Rounded Corners 97">
            <a:extLst>
              <a:ext uri="{FF2B5EF4-FFF2-40B4-BE49-F238E27FC236}">
                <a16:creationId xmlns:a16="http://schemas.microsoft.com/office/drawing/2014/main" id="{B056D66A-23A5-4ACF-BF79-07C291B2D514}"/>
              </a:ext>
            </a:extLst>
          </p:cNvPr>
          <p:cNvSpPr/>
          <p:nvPr/>
        </p:nvSpPr>
        <p:spPr>
          <a:xfrm>
            <a:off x="7024219" y="4685355"/>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99" name="Rectangle: Rounded Corners 98">
            <a:extLst>
              <a:ext uri="{FF2B5EF4-FFF2-40B4-BE49-F238E27FC236}">
                <a16:creationId xmlns:a16="http://schemas.microsoft.com/office/drawing/2014/main" id="{474D1A7B-3AA0-4091-A701-44A542F953F1}"/>
              </a:ext>
            </a:extLst>
          </p:cNvPr>
          <p:cNvSpPr/>
          <p:nvPr/>
        </p:nvSpPr>
        <p:spPr>
          <a:xfrm>
            <a:off x="7020939" y="5191866"/>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100" name="Rectangle: Rounded Corners 99">
            <a:extLst>
              <a:ext uri="{FF2B5EF4-FFF2-40B4-BE49-F238E27FC236}">
                <a16:creationId xmlns:a16="http://schemas.microsoft.com/office/drawing/2014/main" id="{596F6402-5954-44CF-AD6B-AF2AB59C0AF8}"/>
              </a:ext>
            </a:extLst>
          </p:cNvPr>
          <p:cNvSpPr/>
          <p:nvPr/>
        </p:nvSpPr>
        <p:spPr>
          <a:xfrm>
            <a:off x="7075447" y="5643782"/>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101" name="Speech Bubble: Rectangle with Corners Rounded 100">
            <a:extLst>
              <a:ext uri="{FF2B5EF4-FFF2-40B4-BE49-F238E27FC236}">
                <a16:creationId xmlns:a16="http://schemas.microsoft.com/office/drawing/2014/main" id="{CDA6DDA7-B09B-4D88-91E3-37B9C8D4C4C0}"/>
              </a:ext>
            </a:extLst>
          </p:cNvPr>
          <p:cNvSpPr/>
          <p:nvPr/>
        </p:nvSpPr>
        <p:spPr>
          <a:xfrm>
            <a:off x="7881931" y="555759"/>
            <a:ext cx="4192838" cy="1318977"/>
          </a:xfrm>
          <a:prstGeom prst="wedgeRoundRectCallout">
            <a:avLst>
              <a:gd name="adj1" fmla="val -20529"/>
              <a:gd name="adj2" fmla="val 7709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Note: </a:t>
            </a:r>
            <a:r>
              <a:rPr lang="en-GB" sz="2000" dirty="0"/>
              <a:t>use nationality nouns after </a:t>
            </a:r>
            <a:r>
              <a:rPr lang="en-GB" sz="2000" b="1" dirty="0"/>
              <a:t>sein</a:t>
            </a:r>
            <a:r>
              <a:rPr lang="en-GB" sz="2000" dirty="0"/>
              <a:t> (Du </a:t>
            </a:r>
            <a:r>
              <a:rPr lang="en-GB" sz="2000" b="1" dirty="0" err="1"/>
              <a:t>bist</a:t>
            </a:r>
            <a:r>
              <a:rPr lang="en-GB" sz="2000" b="1" dirty="0"/>
              <a:t> </a:t>
            </a:r>
            <a:r>
              <a:rPr lang="en-GB" sz="2000" dirty="0" err="1"/>
              <a:t>Engländer</a:t>
            </a:r>
            <a:r>
              <a:rPr lang="en-GB" sz="2000" dirty="0"/>
              <a:t>) and language nouns after other verbs (Du </a:t>
            </a:r>
            <a:r>
              <a:rPr lang="en-GB" sz="2000" b="1" dirty="0" err="1"/>
              <a:t>lernst</a:t>
            </a:r>
            <a:r>
              <a:rPr lang="en-GB" sz="2000" b="1" dirty="0"/>
              <a:t> </a:t>
            </a:r>
            <a:r>
              <a:rPr lang="en-GB" sz="2000" dirty="0" err="1"/>
              <a:t>Englisch</a:t>
            </a:r>
            <a:r>
              <a:rPr lang="en-GB" sz="2000" dirty="0"/>
              <a:t>).</a:t>
            </a:r>
          </a:p>
        </p:txBody>
      </p:sp>
    </p:spTree>
    <p:extLst>
      <p:ext uri="{BB962C8B-B14F-4D97-AF65-F5344CB8AC3E}">
        <p14:creationId xmlns:p14="http://schemas.microsoft.com/office/powerpoint/2010/main" val="157601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5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6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6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6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6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6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9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9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9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9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9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9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10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8" grpId="0" animBg="1"/>
      <p:bldP spid="58" grpId="1" animBg="1"/>
      <p:bldP spid="59" grpId="0" animBg="1"/>
      <p:bldP spid="59"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92" grpId="0"/>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426FCCB-DBDC-47CE-AAE3-8692E79088C4}"/>
              </a:ext>
            </a:extLst>
          </p:cNvPr>
          <p:cNvSpPr>
            <a:spLocks noGrp="1"/>
          </p:cNvSpPr>
          <p:nvPr>
            <p:ph type="title"/>
          </p:nvPr>
        </p:nvSpPr>
        <p:spPr>
          <a:xfrm>
            <a:off x="0" y="213557"/>
            <a:ext cx="5580186" cy="647577"/>
          </a:xfrm>
        </p:spPr>
        <p:txBody>
          <a:bodyPr>
            <a:normAutofit/>
          </a:bodyPr>
          <a:lstStyle/>
          <a:p>
            <a:r>
              <a:rPr lang="en-GB" sz="2800" dirty="0" err="1">
                <a:solidFill>
                  <a:srgbClr val="525050"/>
                </a:solidFill>
              </a:rPr>
              <a:t>Nationalität</a:t>
            </a:r>
            <a:r>
              <a:rPr lang="en-GB" sz="2800" dirty="0">
                <a:solidFill>
                  <a:srgbClr val="525050"/>
                </a:solidFill>
              </a:rPr>
              <a:t> </a:t>
            </a:r>
            <a:r>
              <a:rPr lang="en-GB" sz="2800" dirty="0" err="1">
                <a:solidFill>
                  <a:srgbClr val="525050"/>
                </a:solidFill>
              </a:rPr>
              <a:t>oder</a:t>
            </a:r>
            <a:r>
              <a:rPr lang="en-GB" sz="2800" dirty="0">
                <a:solidFill>
                  <a:srgbClr val="525050"/>
                </a:solidFill>
              </a:rPr>
              <a:t> </a:t>
            </a:r>
            <a:r>
              <a:rPr lang="en-GB" sz="2800" dirty="0" err="1">
                <a:solidFill>
                  <a:srgbClr val="525050"/>
                </a:solidFill>
              </a:rPr>
              <a:t>Sprache</a:t>
            </a:r>
            <a:r>
              <a:rPr lang="en-GB" sz="2800" dirty="0">
                <a:solidFill>
                  <a:srgbClr val="525050"/>
                </a:solidFill>
              </a:rPr>
              <a:t>?</a:t>
            </a:r>
          </a:p>
        </p:txBody>
      </p:sp>
      <p:sp>
        <p:nvSpPr>
          <p:cNvPr id="11" name="TextBox 10">
            <a:extLst>
              <a:ext uri="{FF2B5EF4-FFF2-40B4-BE49-F238E27FC236}">
                <a16:creationId xmlns:a16="http://schemas.microsoft.com/office/drawing/2014/main" id="{D6C45DDE-CABF-439A-974E-134DA1111271}"/>
              </a:ext>
            </a:extLst>
          </p:cNvPr>
          <p:cNvSpPr txBox="1"/>
          <p:nvPr/>
        </p:nvSpPr>
        <p:spPr>
          <a:xfrm>
            <a:off x="84328" y="966700"/>
            <a:ext cx="117794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Hör</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zu</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Welches Verb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US" sz="2000" b="0" i="0" u="none" strike="noStrike" kern="1200" cap="none" spc="0" normalizeH="0" noProof="0" dirty="0">
                <a:ln>
                  <a:noFill/>
                </a:ln>
                <a:solidFill>
                  <a:srgbClr val="525050"/>
                </a:solidFill>
                <a:effectLst/>
                <a:uLnTx/>
                <a:uFillTx/>
                <a:latin typeface="Century Gothic"/>
                <a:ea typeface="+mn-ea"/>
                <a:cs typeface="+mn-cs"/>
              </a:rPr>
              <a:t> das? </a:t>
            </a:r>
            <a:r>
              <a:rPr kumimoji="0" lang="en-US" sz="2000" b="0" i="0" u="none" strike="noStrike" kern="1200" cap="none" spc="0" normalizeH="0" noProof="0" dirty="0" err="1">
                <a:ln>
                  <a:noFill/>
                </a:ln>
                <a:solidFill>
                  <a:srgbClr val="525050"/>
                </a:solidFill>
                <a:effectLst/>
                <a:uLnTx/>
                <a:uFillTx/>
                <a:latin typeface="Century Gothic"/>
                <a:ea typeface="+mn-ea"/>
                <a:cs typeface="+mn-cs"/>
              </a:rPr>
              <a:t>Schreib</a:t>
            </a:r>
            <a:r>
              <a:rPr kumimoji="0" lang="en-US" sz="2000" b="0" i="0" u="none" strike="noStrike" kern="1200" cap="none" spc="0" normalizeH="0" noProof="0" dirty="0">
                <a:ln>
                  <a:noFill/>
                </a:ln>
                <a:solidFill>
                  <a:srgbClr val="525050"/>
                </a:solidFill>
                <a:effectLst/>
                <a:uLnTx/>
                <a:uFillTx/>
                <a:latin typeface="Century Gothic"/>
                <a:ea typeface="+mn-ea"/>
                <a:cs typeface="+mn-cs"/>
              </a:rPr>
              <a:t> das </a:t>
            </a:r>
            <a:r>
              <a:rPr kumimoji="0" lang="en-US" sz="2000" b="0" i="0" u="none" strike="noStrike" kern="1200" cap="none" spc="0" normalizeH="0" noProof="0" dirty="0" err="1">
                <a:ln>
                  <a:noFill/>
                </a:ln>
                <a:solidFill>
                  <a:srgbClr val="525050"/>
                </a:solidFill>
                <a:effectLst/>
                <a:uLnTx/>
                <a:uFillTx/>
                <a:latin typeface="Century Gothic"/>
                <a:ea typeface="+mn-ea"/>
                <a:cs typeface="+mn-cs"/>
              </a:rPr>
              <a:t>richtige</a:t>
            </a:r>
            <a:r>
              <a:rPr kumimoji="0" lang="en-US" sz="2000" b="0" i="0" u="none" strike="noStrike" kern="1200" cap="none" spc="0" normalizeH="0" noProof="0" dirty="0">
                <a:ln>
                  <a:noFill/>
                </a:ln>
                <a:solidFill>
                  <a:srgbClr val="525050"/>
                </a:solidFill>
                <a:effectLst/>
                <a:uLnTx/>
                <a:uFillTx/>
                <a:latin typeface="Century Gothic"/>
                <a:ea typeface="+mn-ea"/>
                <a:cs typeface="+mn-cs"/>
              </a:rPr>
              <a:t> Wort auf Deutsch und den </a:t>
            </a:r>
            <a:r>
              <a:rPr kumimoji="0" lang="en-US" sz="2000" b="0" i="0" u="none" strike="noStrike" kern="1200" cap="none" spc="0" normalizeH="0" noProof="0" dirty="0" err="1">
                <a:ln>
                  <a:noFill/>
                </a:ln>
                <a:solidFill>
                  <a:srgbClr val="525050"/>
                </a:solidFill>
                <a:effectLst/>
                <a:uLnTx/>
                <a:uFillTx/>
                <a:latin typeface="Century Gothic"/>
                <a:ea typeface="+mn-ea"/>
                <a:cs typeface="+mn-cs"/>
              </a:rPr>
              <a:t>Satz</a:t>
            </a:r>
            <a:r>
              <a:rPr kumimoji="0" lang="en-US" sz="2000" b="0" i="0" u="none" strike="noStrike" kern="1200" cap="none" spc="0" normalizeH="0" noProof="0" dirty="0">
                <a:ln>
                  <a:noFill/>
                </a:ln>
                <a:solidFill>
                  <a:srgbClr val="525050"/>
                </a:solidFill>
                <a:effectLst/>
                <a:uLnTx/>
                <a:uFillTx/>
                <a:latin typeface="Century Gothic"/>
                <a:ea typeface="+mn-ea"/>
                <a:cs typeface="+mn-cs"/>
              </a:rPr>
              <a:t> auf </a:t>
            </a:r>
            <a:r>
              <a:rPr kumimoji="0" lang="en-US" sz="2000" b="0" i="0" u="none" strike="noStrike" kern="1200" cap="none" spc="0" normalizeH="0" noProof="0" dirty="0" err="1">
                <a:ln>
                  <a:noFill/>
                </a:ln>
                <a:solidFill>
                  <a:srgbClr val="525050"/>
                </a:solidFill>
                <a:effectLst/>
                <a:uLnTx/>
                <a:uFillTx/>
                <a:latin typeface="Century Gothic"/>
                <a:ea typeface="+mn-ea"/>
                <a:cs typeface="+mn-cs"/>
              </a:rPr>
              <a:t>Englisch</a:t>
            </a:r>
            <a:r>
              <a:rPr kumimoji="0" lang="en-US" sz="2000" b="0" i="0" u="none" strike="noStrike" kern="1200" cap="none" spc="0" normalizeH="0" noProof="0" dirty="0">
                <a:ln>
                  <a:noFill/>
                </a:ln>
                <a:solidFill>
                  <a:srgbClr val="52505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525050"/>
              </a:solidFill>
              <a:effectLst/>
              <a:uLnTx/>
              <a:uFillTx/>
              <a:latin typeface="Century Gothic"/>
              <a:ea typeface="+mn-ea"/>
              <a:cs typeface="+mn-cs"/>
            </a:endParaRPr>
          </a:p>
        </p:txBody>
      </p:sp>
      <p:graphicFrame>
        <p:nvGraphicFramePr>
          <p:cNvPr id="12" name="Table 12">
            <a:extLst>
              <a:ext uri="{FF2B5EF4-FFF2-40B4-BE49-F238E27FC236}">
                <a16:creationId xmlns:a16="http://schemas.microsoft.com/office/drawing/2014/main" id="{F6E5D02E-CECA-490A-8244-19E53DA8AF4A}"/>
              </a:ext>
            </a:extLst>
          </p:cNvPr>
          <p:cNvGraphicFramePr>
            <a:graphicFrameLocks noGrp="1"/>
          </p:cNvGraphicFramePr>
          <p:nvPr>
            <p:extLst>
              <p:ext uri="{D42A27DB-BD31-4B8C-83A1-F6EECF244321}">
                <p14:modId xmlns:p14="http://schemas.microsoft.com/office/powerpoint/2010/main" val="999065808"/>
              </p:ext>
            </p:extLst>
          </p:nvPr>
        </p:nvGraphicFramePr>
        <p:xfrm>
          <a:off x="733916" y="1709647"/>
          <a:ext cx="5239658" cy="457200"/>
        </p:xfrm>
        <a:graphic>
          <a:graphicData uri="http://schemas.openxmlformats.org/drawingml/2006/table">
            <a:tbl>
              <a:tblPr firstRow="1" bandRow="1">
                <a:tableStyleId>{5C22544A-7EE6-4342-B048-85BDC9FD1C3A}</a:tableStyleId>
              </a:tblPr>
              <a:tblGrid>
                <a:gridCol w="2619829">
                  <a:extLst>
                    <a:ext uri="{9D8B030D-6E8A-4147-A177-3AD203B41FA5}">
                      <a16:colId xmlns:a16="http://schemas.microsoft.com/office/drawing/2014/main" val="1507610232"/>
                    </a:ext>
                  </a:extLst>
                </a:gridCol>
                <a:gridCol w="2619829">
                  <a:extLst>
                    <a:ext uri="{9D8B030D-6E8A-4147-A177-3AD203B41FA5}">
                      <a16:colId xmlns:a16="http://schemas.microsoft.com/office/drawing/2014/main" val="2382349227"/>
                    </a:ext>
                  </a:extLst>
                </a:gridCol>
              </a:tblGrid>
              <a:tr h="370840">
                <a:tc>
                  <a:txBody>
                    <a:bodyPr/>
                    <a:lstStyle/>
                    <a:p>
                      <a:pPr algn="ctr"/>
                      <a:r>
                        <a:rPr lang="en-GB" sz="2400" dirty="0">
                          <a:solidFill>
                            <a:srgbClr val="525050"/>
                          </a:solidFill>
                        </a:rPr>
                        <a:t>Deutsche</a:t>
                      </a:r>
                    </a:p>
                  </a:txBody>
                  <a:tcPr>
                    <a:solidFill>
                      <a:schemeClr val="accent1">
                        <a:lumMod val="40000"/>
                        <a:lumOff val="60000"/>
                      </a:schemeClr>
                    </a:solidFill>
                  </a:tcPr>
                </a:tc>
                <a:tc>
                  <a:txBody>
                    <a:bodyPr/>
                    <a:lstStyle/>
                    <a:p>
                      <a:pPr algn="ctr"/>
                      <a:r>
                        <a:rPr lang="en-GB" sz="2400" dirty="0"/>
                        <a:t>Deutsch</a:t>
                      </a:r>
                    </a:p>
                  </a:txBody>
                  <a:tcPr>
                    <a:solidFill>
                      <a:schemeClr val="accent1">
                        <a:lumMod val="40000"/>
                        <a:lumOff val="60000"/>
                      </a:schemeClr>
                    </a:solidFill>
                  </a:tcPr>
                </a:tc>
                <a:extLst>
                  <a:ext uri="{0D108BD9-81ED-4DB2-BD59-A6C34878D82A}">
                    <a16:rowId xmlns:a16="http://schemas.microsoft.com/office/drawing/2014/main" val="2258807169"/>
                  </a:ext>
                </a:extLst>
              </a:tr>
            </a:tbl>
          </a:graphicData>
        </a:graphic>
      </p:graphicFrame>
      <p:sp>
        <p:nvSpPr>
          <p:cNvPr id="13" name="TextBox 12">
            <a:extLst>
              <a:ext uri="{FF2B5EF4-FFF2-40B4-BE49-F238E27FC236}">
                <a16:creationId xmlns:a16="http://schemas.microsoft.com/office/drawing/2014/main" id="{483D79B0-73A6-401F-8742-11F57323118E}"/>
              </a:ext>
            </a:extLst>
          </p:cNvPr>
          <p:cNvSpPr txBox="1"/>
          <p:nvPr/>
        </p:nvSpPr>
        <p:spPr>
          <a:xfrm>
            <a:off x="733916" y="2166847"/>
            <a:ext cx="5239658" cy="457200"/>
          </a:xfrm>
          <a:prstGeom prst="rect">
            <a:avLst/>
          </a:prstGeom>
          <a:noFill/>
        </p:spPr>
        <p:txBody>
          <a:bodyPr wrap="square" rtlCol="0">
            <a:spAutoFit/>
          </a:bodyPr>
          <a:lstStyle/>
          <a:p>
            <a:r>
              <a:rPr lang="en-GB" sz="2400" i="1" dirty="0">
                <a:solidFill>
                  <a:srgbClr val="525050"/>
                </a:solidFill>
              </a:rPr>
              <a:t>We are learning German.</a:t>
            </a:r>
          </a:p>
        </p:txBody>
      </p:sp>
      <p:graphicFrame>
        <p:nvGraphicFramePr>
          <p:cNvPr id="14" name="Table 12">
            <a:extLst>
              <a:ext uri="{FF2B5EF4-FFF2-40B4-BE49-F238E27FC236}">
                <a16:creationId xmlns:a16="http://schemas.microsoft.com/office/drawing/2014/main" id="{D9874351-5369-443A-AC4C-10E916845C4C}"/>
              </a:ext>
            </a:extLst>
          </p:cNvPr>
          <p:cNvGraphicFramePr>
            <a:graphicFrameLocks noGrp="1"/>
          </p:cNvGraphicFramePr>
          <p:nvPr>
            <p:extLst>
              <p:ext uri="{D42A27DB-BD31-4B8C-83A1-F6EECF244321}">
                <p14:modId xmlns:p14="http://schemas.microsoft.com/office/powerpoint/2010/main" val="4121257148"/>
              </p:ext>
            </p:extLst>
          </p:nvPr>
        </p:nvGraphicFramePr>
        <p:xfrm>
          <a:off x="733916" y="2754392"/>
          <a:ext cx="5239658" cy="457200"/>
        </p:xfrm>
        <a:graphic>
          <a:graphicData uri="http://schemas.openxmlformats.org/drawingml/2006/table">
            <a:tbl>
              <a:tblPr firstRow="1" bandRow="1">
                <a:tableStyleId>{5C22544A-7EE6-4342-B048-85BDC9FD1C3A}</a:tableStyleId>
              </a:tblPr>
              <a:tblGrid>
                <a:gridCol w="2619829">
                  <a:extLst>
                    <a:ext uri="{9D8B030D-6E8A-4147-A177-3AD203B41FA5}">
                      <a16:colId xmlns:a16="http://schemas.microsoft.com/office/drawing/2014/main" val="1507610232"/>
                    </a:ext>
                  </a:extLst>
                </a:gridCol>
                <a:gridCol w="2619829">
                  <a:extLst>
                    <a:ext uri="{9D8B030D-6E8A-4147-A177-3AD203B41FA5}">
                      <a16:colId xmlns:a16="http://schemas.microsoft.com/office/drawing/2014/main" val="2382349227"/>
                    </a:ext>
                  </a:extLst>
                </a:gridCol>
              </a:tblGrid>
              <a:tr h="370840">
                <a:tc>
                  <a:txBody>
                    <a:bodyPr/>
                    <a:lstStyle/>
                    <a:p>
                      <a:pPr algn="ctr"/>
                      <a:r>
                        <a:rPr lang="en-GB" sz="2400" dirty="0">
                          <a:solidFill>
                            <a:srgbClr val="525050"/>
                          </a:solidFill>
                        </a:rPr>
                        <a:t>Deutsch</a:t>
                      </a:r>
                    </a:p>
                  </a:txBody>
                  <a:tcPr>
                    <a:solidFill>
                      <a:schemeClr val="accent1">
                        <a:lumMod val="40000"/>
                        <a:lumOff val="60000"/>
                      </a:schemeClr>
                    </a:solidFill>
                  </a:tcPr>
                </a:tc>
                <a:tc>
                  <a:txBody>
                    <a:bodyPr/>
                    <a:lstStyle/>
                    <a:p>
                      <a:pPr algn="ctr"/>
                      <a:r>
                        <a:rPr lang="en-GB" sz="2400" dirty="0"/>
                        <a:t>Deutsche</a:t>
                      </a:r>
                    </a:p>
                  </a:txBody>
                  <a:tcPr>
                    <a:solidFill>
                      <a:schemeClr val="accent1">
                        <a:lumMod val="40000"/>
                        <a:lumOff val="60000"/>
                      </a:schemeClr>
                    </a:solidFill>
                  </a:tcPr>
                </a:tc>
                <a:extLst>
                  <a:ext uri="{0D108BD9-81ED-4DB2-BD59-A6C34878D82A}">
                    <a16:rowId xmlns:a16="http://schemas.microsoft.com/office/drawing/2014/main" val="2258807169"/>
                  </a:ext>
                </a:extLst>
              </a:tr>
            </a:tbl>
          </a:graphicData>
        </a:graphic>
      </p:graphicFrame>
      <p:pic>
        <p:nvPicPr>
          <p:cNvPr id="15" name="Picture 2" descr="Tick, Mark, Ok, Perfect, Check, Done, Sign, Good, Green">
            <a:extLst>
              <a:ext uri="{FF2B5EF4-FFF2-40B4-BE49-F238E27FC236}">
                <a16:creationId xmlns:a16="http://schemas.microsoft.com/office/drawing/2014/main" id="{4285555D-D282-499F-A76B-39BB3F54E1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365" y="1618453"/>
            <a:ext cx="470170" cy="4356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BFBC0EC-AD64-42FA-95BD-E68E441F1872}"/>
              </a:ext>
            </a:extLst>
          </p:cNvPr>
          <p:cNvSpPr txBox="1"/>
          <p:nvPr/>
        </p:nvSpPr>
        <p:spPr>
          <a:xfrm>
            <a:off x="733916" y="3237511"/>
            <a:ext cx="5239658" cy="457200"/>
          </a:xfrm>
          <a:prstGeom prst="rect">
            <a:avLst/>
          </a:prstGeom>
          <a:noFill/>
        </p:spPr>
        <p:txBody>
          <a:bodyPr wrap="square" rtlCol="0">
            <a:spAutoFit/>
          </a:bodyPr>
          <a:lstStyle/>
          <a:p>
            <a:r>
              <a:rPr lang="en-GB" sz="2400" i="1" dirty="0">
                <a:solidFill>
                  <a:srgbClr val="525050"/>
                </a:solidFill>
              </a:rPr>
              <a:t>You (all) are German.</a:t>
            </a:r>
          </a:p>
        </p:txBody>
      </p:sp>
      <p:pic>
        <p:nvPicPr>
          <p:cNvPr id="17" name="Picture 2" descr="Tick, Mark, Ok, Perfect, Check, Done, Sign, Good, Green">
            <a:extLst>
              <a:ext uri="{FF2B5EF4-FFF2-40B4-BE49-F238E27FC236}">
                <a16:creationId xmlns:a16="http://schemas.microsoft.com/office/drawing/2014/main" id="{E1D3BCF1-D7FF-4839-A1AC-61675578B2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1082" y="2654037"/>
            <a:ext cx="470170" cy="4356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2">
            <a:extLst>
              <a:ext uri="{FF2B5EF4-FFF2-40B4-BE49-F238E27FC236}">
                <a16:creationId xmlns:a16="http://schemas.microsoft.com/office/drawing/2014/main" id="{1B087CFB-78FB-430B-AD5B-7C9E853E0F96}"/>
              </a:ext>
            </a:extLst>
          </p:cNvPr>
          <p:cNvGraphicFramePr>
            <a:graphicFrameLocks noGrp="1"/>
          </p:cNvGraphicFramePr>
          <p:nvPr>
            <p:extLst>
              <p:ext uri="{D42A27DB-BD31-4B8C-83A1-F6EECF244321}">
                <p14:modId xmlns:p14="http://schemas.microsoft.com/office/powerpoint/2010/main" val="1419953980"/>
              </p:ext>
            </p:extLst>
          </p:nvPr>
        </p:nvGraphicFramePr>
        <p:xfrm>
          <a:off x="733916" y="3835898"/>
          <a:ext cx="5239658" cy="457200"/>
        </p:xfrm>
        <a:graphic>
          <a:graphicData uri="http://schemas.openxmlformats.org/drawingml/2006/table">
            <a:tbl>
              <a:tblPr firstRow="1" bandRow="1">
                <a:tableStyleId>{5C22544A-7EE6-4342-B048-85BDC9FD1C3A}</a:tableStyleId>
              </a:tblPr>
              <a:tblGrid>
                <a:gridCol w="2619829">
                  <a:extLst>
                    <a:ext uri="{9D8B030D-6E8A-4147-A177-3AD203B41FA5}">
                      <a16:colId xmlns:a16="http://schemas.microsoft.com/office/drawing/2014/main" val="1507610232"/>
                    </a:ext>
                  </a:extLst>
                </a:gridCol>
                <a:gridCol w="2619829">
                  <a:extLst>
                    <a:ext uri="{9D8B030D-6E8A-4147-A177-3AD203B41FA5}">
                      <a16:colId xmlns:a16="http://schemas.microsoft.com/office/drawing/2014/main" val="2382349227"/>
                    </a:ext>
                  </a:extLst>
                </a:gridCol>
              </a:tblGrid>
              <a:tr h="370840">
                <a:tc>
                  <a:txBody>
                    <a:bodyPr/>
                    <a:lstStyle/>
                    <a:p>
                      <a:pPr algn="ctr"/>
                      <a:r>
                        <a:rPr lang="en-GB" sz="2400" dirty="0" err="1">
                          <a:solidFill>
                            <a:srgbClr val="525050"/>
                          </a:solidFill>
                        </a:rPr>
                        <a:t>Engländerin</a:t>
                      </a:r>
                      <a:endParaRPr lang="en-GB" sz="2400" dirty="0">
                        <a:solidFill>
                          <a:srgbClr val="525050"/>
                        </a:solidFill>
                      </a:endParaRPr>
                    </a:p>
                  </a:txBody>
                  <a:tcPr>
                    <a:solidFill>
                      <a:schemeClr val="accent1">
                        <a:lumMod val="40000"/>
                        <a:lumOff val="60000"/>
                      </a:schemeClr>
                    </a:solidFill>
                  </a:tcPr>
                </a:tc>
                <a:tc>
                  <a:txBody>
                    <a:bodyPr/>
                    <a:lstStyle/>
                    <a:p>
                      <a:pPr algn="ctr"/>
                      <a:r>
                        <a:rPr lang="en-GB" sz="2400" dirty="0" err="1"/>
                        <a:t>Englisch</a:t>
                      </a:r>
                      <a:endParaRPr lang="en-GB" sz="2400" dirty="0"/>
                    </a:p>
                  </a:txBody>
                  <a:tcPr>
                    <a:solidFill>
                      <a:schemeClr val="accent1">
                        <a:lumMod val="40000"/>
                        <a:lumOff val="60000"/>
                      </a:schemeClr>
                    </a:solidFill>
                  </a:tcPr>
                </a:tc>
                <a:extLst>
                  <a:ext uri="{0D108BD9-81ED-4DB2-BD59-A6C34878D82A}">
                    <a16:rowId xmlns:a16="http://schemas.microsoft.com/office/drawing/2014/main" val="2258807169"/>
                  </a:ext>
                </a:extLst>
              </a:tr>
            </a:tbl>
          </a:graphicData>
        </a:graphic>
      </p:graphicFrame>
      <p:pic>
        <p:nvPicPr>
          <p:cNvPr id="19" name="Picture 2" descr="Tick, Mark, Ok, Perfect, Check, Done, Sign, Good, Green">
            <a:extLst>
              <a:ext uri="{FF2B5EF4-FFF2-40B4-BE49-F238E27FC236}">
                <a16:creationId xmlns:a16="http://schemas.microsoft.com/office/drawing/2014/main" id="{B732143B-9BD4-46DB-8994-65CB057714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5901" y="3835898"/>
            <a:ext cx="470170" cy="43567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CB934CE-FAD1-45C1-8753-2CA1F362922D}"/>
              </a:ext>
            </a:extLst>
          </p:cNvPr>
          <p:cNvSpPr txBox="1"/>
          <p:nvPr/>
        </p:nvSpPr>
        <p:spPr>
          <a:xfrm>
            <a:off x="733916" y="4318526"/>
            <a:ext cx="5239658" cy="457200"/>
          </a:xfrm>
          <a:prstGeom prst="rect">
            <a:avLst/>
          </a:prstGeom>
          <a:noFill/>
        </p:spPr>
        <p:txBody>
          <a:bodyPr wrap="square" rtlCol="0">
            <a:spAutoFit/>
          </a:bodyPr>
          <a:lstStyle/>
          <a:p>
            <a:r>
              <a:rPr lang="en-GB" sz="2400" i="1" dirty="0">
                <a:solidFill>
                  <a:srgbClr val="525050"/>
                </a:solidFill>
              </a:rPr>
              <a:t>She speaks English with friends.</a:t>
            </a:r>
          </a:p>
        </p:txBody>
      </p:sp>
      <p:graphicFrame>
        <p:nvGraphicFramePr>
          <p:cNvPr id="22" name="Table 12">
            <a:extLst>
              <a:ext uri="{FF2B5EF4-FFF2-40B4-BE49-F238E27FC236}">
                <a16:creationId xmlns:a16="http://schemas.microsoft.com/office/drawing/2014/main" id="{1752B321-7EC6-424F-9996-B9D4C75A013F}"/>
              </a:ext>
            </a:extLst>
          </p:cNvPr>
          <p:cNvGraphicFramePr>
            <a:graphicFrameLocks noGrp="1"/>
          </p:cNvGraphicFramePr>
          <p:nvPr>
            <p:extLst>
              <p:ext uri="{D42A27DB-BD31-4B8C-83A1-F6EECF244321}">
                <p14:modId xmlns:p14="http://schemas.microsoft.com/office/powerpoint/2010/main" val="3425171867"/>
              </p:ext>
            </p:extLst>
          </p:nvPr>
        </p:nvGraphicFramePr>
        <p:xfrm>
          <a:off x="733916" y="5021333"/>
          <a:ext cx="5239658" cy="457200"/>
        </p:xfrm>
        <a:graphic>
          <a:graphicData uri="http://schemas.openxmlformats.org/drawingml/2006/table">
            <a:tbl>
              <a:tblPr firstRow="1" bandRow="1">
                <a:tableStyleId>{5C22544A-7EE6-4342-B048-85BDC9FD1C3A}</a:tableStyleId>
              </a:tblPr>
              <a:tblGrid>
                <a:gridCol w="2619829">
                  <a:extLst>
                    <a:ext uri="{9D8B030D-6E8A-4147-A177-3AD203B41FA5}">
                      <a16:colId xmlns:a16="http://schemas.microsoft.com/office/drawing/2014/main" val="1507610232"/>
                    </a:ext>
                  </a:extLst>
                </a:gridCol>
                <a:gridCol w="2619829">
                  <a:extLst>
                    <a:ext uri="{9D8B030D-6E8A-4147-A177-3AD203B41FA5}">
                      <a16:colId xmlns:a16="http://schemas.microsoft.com/office/drawing/2014/main" val="2382349227"/>
                    </a:ext>
                  </a:extLst>
                </a:gridCol>
              </a:tblGrid>
              <a:tr h="370840">
                <a:tc>
                  <a:txBody>
                    <a:bodyPr/>
                    <a:lstStyle/>
                    <a:p>
                      <a:pPr algn="ctr"/>
                      <a:r>
                        <a:rPr lang="en-GB" sz="2400" dirty="0" err="1">
                          <a:solidFill>
                            <a:srgbClr val="525050"/>
                          </a:solidFill>
                        </a:rPr>
                        <a:t>Spanisch</a:t>
                      </a:r>
                      <a:endParaRPr lang="en-GB" sz="2400" dirty="0">
                        <a:solidFill>
                          <a:srgbClr val="525050"/>
                        </a:solidFill>
                      </a:endParaRPr>
                    </a:p>
                  </a:txBody>
                  <a:tcPr>
                    <a:solidFill>
                      <a:schemeClr val="accent1">
                        <a:lumMod val="40000"/>
                        <a:lumOff val="60000"/>
                      </a:schemeClr>
                    </a:solidFill>
                  </a:tcPr>
                </a:tc>
                <a:tc>
                  <a:txBody>
                    <a:bodyPr/>
                    <a:lstStyle/>
                    <a:p>
                      <a:pPr algn="ctr"/>
                      <a:r>
                        <a:rPr lang="en-GB" sz="2400" dirty="0" err="1"/>
                        <a:t>Spanier</a:t>
                      </a:r>
                      <a:endParaRPr lang="en-GB" sz="2400" dirty="0"/>
                    </a:p>
                  </a:txBody>
                  <a:tcPr>
                    <a:solidFill>
                      <a:schemeClr val="accent1">
                        <a:lumMod val="40000"/>
                        <a:lumOff val="60000"/>
                      </a:schemeClr>
                    </a:solidFill>
                  </a:tcPr>
                </a:tc>
                <a:extLst>
                  <a:ext uri="{0D108BD9-81ED-4DB2-BD59-A6C34878D82A}">
                    <a16:rowId xmlns:a16="http://schemas.microsoft.com/office/drawing/2014/main" val="2258807169"/>
                  </a:ext>
                </a:extLst>
              </a:tr>
            </a:tbl>
          </a:graphicData>
        </a:graphic>
      </p:graphicFrame>
      <p:pic>
        <p:nvPicPr>
          <p:cNvPr id="23" name="Picture 2" descr="Tick, Mark, Ok, Perfect, Check, Done, Sign, Good, Green">
            <a:extLst>
              <a:ext uri="{FF2B5EF4-FFF2-40B4-BE49-F238E27FC236}">
                <a16:creationId xmlns:a16="http://schemas.microsoft.com/office/drawing/2014/main" id="{3E8F358B-2159-40D1-8007-6EE8DABE85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3575" y="4989630"/>
            <a:ext cx="470170" cy="43567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F34C297-73EB-4D1A-B0E5-0D9BCC858DDA}"/>
              </a:ext>
            </a:extLst>
          </p:cNvPr>
          <p:cNvSpPr txBox="1"/>
          <p:nvPr/>
        </p:nvSpPr>
        <p:spPr>
          <a:xfrm>
            <a:off x="681594" y="5518907"/>
            <a:ext cx="5239658" cy="457200"/>
          </a:xfrm>
          <a:prstGeom prst="rect">
            <a:avLst/>
          </a:prstGeom>
          <a:noFill/>
        </p:spPr>
        <p:txBody>
          <a:bodyPr wrap="square" rtlCol="0">
            <a:spAutoFit/>
          </a:bodyPr>
          <a:lstStyle/>
          <a:p>
            <a:r>
              <a:rPr lang="en-GB" sz="2400" i="1" dirty="0">
                <a:solidFill>
                  <a:srgbClr val="525050"/>
                </a:solidFill>
              </a:rPr>
              <a:t>They speak Spanish at home.</a:t>
            </a:r>
          </a:p>
        </p:txBody>
      </p:sp>
      <p:graphicFrame>
        <p:nvGraphicFramePr>
          <p:cNvPr id="25" name="Table 12">
            <a:extLst>
              <a:ext uri="{FF2B5EF4-FFF2-40B4-BE49-F238E27FC236}">
                <a16:creationId xmlns:a16="http://schemas.microsoft.com/office/drawing/2014/main" id="{FA5A50D0-59AD-4817-B8A4-DFEA32525363}"/>
              </a:ext>
            </a:extLst>
          </p:cNvPr>
          <p:cNvGraphicFramePr>
            <a:graphicFrameLocks noGrp="1"/>
          </p:cNvGraphicFramePr>
          <p:nvPr>
            <p:extLst>
              <p:ext uri="{D42A27DB-BD31-4B8C-83A1-F6EECF244321}">
                <p14:modId xmlns:p14="http://schemas.microsoft.com/office/powerpoint/2010/main" val="1775172928"/>
              </p:ext>
            </p:extLst>
          </p:nvPr>
        </p:nvGraphicFramePr>
        <p:xfrm>
          <a:off x="6914978" y="1707471"/>
          <a:ext cx="5239658" cy="457200"/>
        </p:xfrm>
        <a:graphic>
          <a:graphicData uri="http://schemas.openxmlformats.org/drawingml/2006/table">
            <a:tbl>
              <a:tblPr firstRow="1" bandRow="1">
                <a:tableStyleId>{5C22544A-7EE6-4342-B048-85BDC9FD1C3A}</a:tableStyleId>
              </a:tblPr>
              <a:tblGrid>
                <a:gridCol w="2619829">
                  <a:extLst>
                    <a:ext uri="{9D8B030D-6E8A-4147-A177-3AD203B41FA5}">
                      <a16:colId xmlns:a16="http://schemas.microsoft.com/office/drawing/2014/main" val="1507610232"/>
                    </a:ext>
                  </a:extLst>
                </a:gridCol>
                <a:gridCol w="2619829">
                  <a:extLst>
                    <a:ext uri="{9D8B030D-6E8A-4147-A177-3AD203B41FA5}">
                      <a16:colId xmlns:a16="http://schemas.microsoft.com/office/drawing/2014/main" val="2382349227"/>
                    </a:ext>
                  </a:extLst>
                </a:gridCol>
              </a:tblGrid>
              <a:tr h="370840">
                <a:tc>
                  <a:txBody>
                    <a:bodyPr/>
                    <a:lstStyle/>
                    <a:p>
                      <a:pPr algn="ctr"/>
                      <a:r>
                        <a:rPr lang="en-GB" sz="2400" dirty="0" err="1">
                          <a:solidFill>
                            <a:srgbClr val="525050"/>
                          </a:solidFill>
                          <a:latin typeface="Century Gothic" panose="020B0502020202020204" pitchFamily="34" charset="0"/>
                        </a:rPr>
                        <a:t>Österreicherin</a:t>
                      </a:r>
                      <a:endParaRPr lang="en-GB" sz="2400" dirty="0">
                        <a:solidFill>
                          <a:srgbClr val="525050"/>
                        </a:solidFill>
                      </a:endParaRPr>
                    </a:p>
                  </a:txBody>
                  <a:tcPr>
                    <a:solidFill>
                      <a:schemeClr val="accent1">
                        <a:lumMod val="40000"/>
                        <a:lumOff val="60000"/>
                      </a:schemeClr>
                    </a:solidFill>
                  </a:tcPr>
                </a:tc>
                <a:tc>
                  <a:txBody>
                    <a:bodyPr/>
                    <a:lstStyle/>
                    <a:p>
                      <a:pPr algn="ctr"/>
                      <a:r>
                        <a:rPr lang="en-GB" sz="2400" dirty="0" err="1"/>
                        <a:t>Österreichisch</a:t>
                      </a:r>
                      <a:endParaRPr lang="en-GB" sz="2400" dirty="0"/>
                    </a:p>
                  </a:txBody>
                  <a:tcPr>
                    <a:solidFill>
                      <a:schemeClr val="accent1">
                        <a:lumMod val="40000"/>
                        <a:lumOff val="60000"/>
                      </a:schemeClr>
                    </a:solidFill>
                  </a:tcPr>
                </a:tc>
                <a:extLst>
                  <a:ext uri="{0D108BD9-81ED-4DB2-BD59-A6C34878D82A}">
                    <a16:rowId xmlns:a16="http://schemas.microsoft.com/office/drawing/2014/main" val="2258807169"/>
                  </a:ext>
                </a:extLst>
              </a:tr>
            </a:tbl>
          </a:graphicData>
        </a:graphic>
      </p:graphicFrame>
      <p:sp>
        <p:nvSpPr>
          <p:cNvPr id="26" name="TextBox 25">
            <a:extLst>
              <a:ext uri="{FF2B5EF4-FFF2-40B4-BE49-F238E27FC236}">
                <a16:creationId xmlns:a16="http://schemas.microsoft.com/office/drawing/2014/main" id="{4756418C-A021-4547-A274-F7B0E1240D55}"/>
              </a:ext>
            </a:extLst>
          </p:cNvPr>
          <p:cNvSpPr txBox="1"/>
          <p:nvPr/>
        </p:nvSpPr>
        <p:spPr>
          <a:xfrm>
            <a:off x="6914978" y="2164671"/>
            <a:ext cx="5239658" cy="457200"/>
          </a:xfrm>
          <a:prstGeom prst="rect">
            <a:avLst/>
          </a:prstGeom>
          <a:noFill/>
        </p:spPr>
        <p:txBody>
          <a:bodyPr wrap="square" rtlCol="0">
            <a:spAutoFit/>
          </a:bodyPr>
          <a:lstStyle/>
          <a:p>
            <a:r>
              <a:rPr lang="en-GB" sz="2400" i="1" dirty="0">
                <a:solidFill>
                  <a:srgbClr val="525050"/>
                </a:solidFill>
              </a:rPr>
              <a:t>Are you Austrian (f)?</a:t>
            </a:r>
          </a:p>
        </p:txBody>
      </p:sp>
      <p:graphicFrame>
        <p:nvGraphicFramePr>
          <p:cNvPr id="27" name="Table 12">
            <a:extLst>
              <a:ext uri="{FF2B5EF4-FFF2-40B4-BE49-F238E27FC236}">
                <a16:creationId xmlns:a16="http://schemas.microsoft.com/office/drawing/2014/main" id="{526A5A78-6FE4-4011-AD21-F25FD4EC105C}"/>
              </a:ext>
            </a:extLst>
          </p:cNvPr>
          <p:cNvGraphicFramePr>
            <a:graphicFrameLocks noGrp="1"/>
          </p:cNvGraphicFramePr>
          <p:nvPr>
            <p:extLst>
              <p:ext uri="{D42A27DB-BD31-4B8C-83A1-F6EECF244321}">
                <p14:modId xmlns:p14="http://schemas.microsoft.com/office/powerpoint/2010/main" val="1226109141"/>
              </p:ext>
            </p:extLst>
          </p:nvPr>
        </p:nvGraphicFramePr>
        <p:xfrm>
          <a:off x="6914978" y="2752216"/>
          <a:ext cx="5239658" cy="457200"/>
        </p:xfrm>
        <a:graphic>
          <a:graphicData uri="http://schemas.openxmlformats.org/drawingml/2006/table">
            <a:tbl>
              <a:tblPr firstRow="1" bandRow="1">
                <a:tableStyleId>{5C22544A-7EE6-4342-B048-85BDC9FD1C3A}</a:tableStyleId>
              </a:tblPr>
              <a:tblGrid>
                <a:gridCol w="2619829">
                  <a:extLst>
                    <a:ext uri="{9D8B030D-6E8A-4147-A177-3AD203B41FA5}">
                      <a16:colId xmlns:a16="http://schemas.microsoft.com/office/drawing/2014/main" val="1507610232"/>
                    </a:ext>
                  </a:extLst>
                </a:gridCol>
                <a:gridCol w="2619829">
                  <a:extLst>
                    <a:ext uri="{9D8B030D-6E8A-4147-A177-3AD203B41FA5}">
                      <a16:colId xmlns:a16="http://schemas.microsoft.com/office/drawing/2014/main" val="2382349227"/>
                    </a:ext>
                  </a:extLst>
                </a:gridCol>
              </a:tblGrid>
              <a:tr h="370840">
                <a:tc>
                  <a:txBody>
                    <a:bodyPr/>
                    <a:lstStyle/>
                    <a:p>
                      <a:pPr algn="ctr"/>
                      <a:r>
                        <a:rPr lang="en-GB" sz="2400" dirty="0" err="1">
                          <a:solidFill>
                            <a:srgbClr val="525050"/>
                          </a:solidFill>
                        </a:rPr>
                        <a:t>Engländer</a:t>
                      </a:r>
                      <a:endParaRPr lang="en-GB" sz="2400" dirty="0">
                        <a:solidFill>
                          <a:srgbClr val="525050"/>
                        </a:solidFill>
                      </a:endParaRPr>
                    </a:p>
                  </a:txBody>
                  <a:tcPr>
                    <a:solidFill>
                      <a:schemeClr val="accent1">
                        <a:lumMod val="40000"/>
                        <a:lumOff val="60000"/>
                      </a:schemeClr>
                    </a:solidFill>
                  </a:tcPr>
                </a:tc>
                <a:tc>
                  <a:txBody>
                    <a:bodyPr/>
                    <a:lstStyle/>
                    <a:p>
                      <a:pPr algn="ctr"/>
                      <a:r>
                        <a:rPr lang="en-GB" sz="2400" dirty="0" err="1"/>
                        <a:t>Englisch</a:t>
                      </a:r>
                      <a:endParaRPr lang="en-GB" sz="2400" dirty="0"/>
                    </a:p>
                  </a:txBody>
                  <a:tcPr>
                    <a:solidFill>
                      <a:schemeClr val="accent1">
                        <a:lumMod val="40000"/>
                        <a:lumOff val="60000"/>
                      </a:schemeClr>
                    </a:solidFill>
                  </a:tcPr>
                </a:tc>
                <a:extLst>
                  <a:ext uri="{0D108BD9-81ED-4DB2-BD59-A6C34878D82A}">
                    <a16:rowId xmlns:a16="http://schemas.microsoft.com/office/drawing/2014/main" val="2258807169"/>
                  </a:ext>
                </a:extLst>
              </a:tr>
            </a:tbl>
          </a:graphicData>
        </a:graphic>
      </p:graphicFrame>
      <p:pic>
        <p:nvPicPr>
          <p:cNvPr id="28" name="Picture 2" descr="Tick, Mark, Ok, Perfect, Check, Done, Sign, Good, Green">
            <a:extLst>
              <a:ext uri="{FF2B5EF4-FFF2-40B4-BE49-F238E27FC236}">
                <a16:creationId xmlns:a16="http://schemas.microsoft.com/office/drawing/2014/main" id="{9EF69A77-0363-4BAF-9C49-694F63BBC0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9722" y="1633956"/>
            <a:ext cx="470170" cy="4356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BFCC4BB-5FD2-428E-9AC8-F5F1F6C794E2}"/>
              </a:ext>
            </a:extLst>
          </p:cNvPr>
          <p:cNvSpPr txBox="1"/>
          <p:nvPr/>
        </p:nvSpPr>
        <p:spPr>
          <a:xfrm>
            <a:off x="6914978" y="3235335"/>
            <a:ext cx="5239658" cy="457200"/>
          </a:xfrm>
          <a:prstGeom prst="rect">
            <a:avLst/>
          </a:prstGeom>
          <a:noFill/>
        </p:spPr>
        <p:txBody>
          <a:bodyPr wrap="square" rtlCol="0">
            <a:spAutoFit/>
          </a:bodyPr>
          <a:lstStyle/>
          <a:p>
            <a:r>
              <a:rPr lang="en-GB" sz="2400" i="1" dirty="0">
                <a:solidFill>
                  <a:srgbClr val="525050"/>
                </a:solidFill>
              </a:rPr>
              <a:t>Are you (formal) English?</a:t>
            </a:r>
          </a:p>
        </p:txBody>
      </p:sp>
      <p:pic>
        <p:nvPicPr>
          <p:cNvPr id="30" name="Picture 2" descr="Tick, Mark, Ok, Perfect, Check, Done, Sign, Good, Green">
            <a:extLst>
              <a:ext uri="{FF2B5EF4-FFF2-40B4-BE49-F238E27FC236}">
                <a16:creationId xmlns:a16="http://schemas.microsoft.com/office/drawing/2014/main" id="{C6964687-1CAB-445D-8E03-753AC0030B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7400" y="2681053"/>
            <a:ext cx="470170" cy="4356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12">
            <a:extLst>
              <a:ext uri="{FF2B5EF4-FFF2-40B4-BE49-F238E27FC236}">
                <a16:creationId xmlns:a16="http://schemas.microsoft.com/office/drawing/2014/main" id="{B8BFBA14-009D-4E27-8D92-4B1A99ACA58C}"/>
              </a:ext>
            </a:extLst>
          </p:cNvPr>
          <p:cNvGraphicFramePr>
            <a:graphicFrameLocks noGrp="1"/>
          </p:cNvGraphicFramePr>
          <p:nvPr>
            <p:extLst>
              <p:ext uri="{D42A27DB-BD31-4B8C-83A1-F6EECF244321}">
                <p14:modId xmlns:p14="http://schemas.microsoft.com/office/powerpoint/2010/main" val="3459553250"/>
              </p:ext>
            </p:extLst>
          </p:nvPr>
        </p:nvGraphicFramePr>
        <p:xfrm>
          <a:off x="6927970" y="3850190"/>
          <a:ext cx="5239658" cy="457200"/>
        </p:xfrm>
        <a:graphic>
          <a:graphicData uri="http://schemas.openxmlformats.org/drawingml/2006/table">
            <a:tbl>
              <a:tblPr firstRow="1" bandRow="1">
                <a:tableStyleId>{5C22544A-7EE6-4342-B048-85BDC9FD1C3A}</a:tableStyleId>
              </a:tblPr>
              <a:tblGrid>
                <a:gridCol w="2854659">
                  <a:extLst>
                    <a:ext uri="{9D8B030D-6E8A-4147-A177-3AD203B41FA5}">
                      <a16:colId xmlns:a16="http://schemas.microsoft.com/office/drawing/2014/main" val="1507610232"/>
                    </a:ext>
                  </a:extLst>
                </a:gridCol>
                <a:gridCol w="2384999">
                  <a:extLst>
                    <a:ext uri="{9D8B030D-6E8A-4147-A177-3AD203B41FA5}">
                      <a16:colId xmlns:a16="http://schemas.microsoft.com/office/drawing/2014/main" val="2382349227"/>
                    </a:ext>
                  </a:extLst>
                </a:gridCol>
              </a:tblGrid>
              <a:tr h="370840">
                <a:tc>
                  <a:txBody>
                    <a:bodyPr/>
                    <a:lstStyle/>
                    <a:p>
                      <a:pPr algn="ctr"/>
                      <a:r>
                        <a:rPr lang="en-GB" sz="2400" dirty="0" err="1">
                          <a:solidFill>
                            <a:srgbClr val="525050"/>
                          </a:solidFill>
                        </a:rPr>
                        <a:t>Schweizerdeutsch</a:t>
                      </a:r>
                      <a:endParaRPr lang="en-GB" sz="2400" dirty="0">
                        <a:solidFill>
                          <a:srgbClr val="525050"/>
                        </a:solidFill>
                      </a:endParaRPr>
                    </a:p>
                  </a:txBody>
                  <a:tcPr>
                    <a:solidFill>
                      <a:schemeClr val="accent1">
                        <a:lumMod val="40000"/>
                        <a:lumOff val="60000"/>
                      </a:schemeClr>
                    </a:solidFill>
                  </a:tcPr>
                </a:tc>
                <a:tc>
                  <a:txBody>
                    <a:bodyPr/>
                    <a:lstStyle/>
                    <a:p>
                      <a:pPr algn="ctr"/>
                      <a:r>
                        <a:rPr lang="en-GB" sz="2400" dirty="0" err="1"/>
                        <a:t>Schweizerin</a:t>
                      </a:r>
                      <a:endParaRPr lang="en-GB" sz="2400" dirty="0"/>
                    </a:p>
                  </a:txBody>
                  <a:tcPr>
                    <a:solidFill>
                      <a:schemeClr val="accent1">
                        <a:lumMod val="40000"/>
                        <a:lumOff val="60000"/>
                      </a:schemeClr>
                    </a:solidFill>
                  </a:tcPr>
                </a:tc>
                <a:extLst>
                  <a:ext uri="{0D108BD9-81ED-4DB2-BD59-A6C34878D82A}">
                    <a16:rowId xmlns:a16="http://schemas.microsoft.com/office/drawing/2014/main" val="2258807169"/>
                  </a:ext>
                </a:extLst>
              </a:tr>
            </a:tbl>
          </a:graphicData>
        </a:graphic>
      </p:graphicFrame>
      <p:pic>
        <p:nvPicPr>
          <p:cNvPr id="32" name="Picture 2" descr="Tick, Mark, Ok, Perfect, Check, Done, Sign, Good, Green">
            <a:extLst>
              <a:ext uri="{FF2B5EF4-FFF2-40B4-BE49-F238E27FC236}">
                <a16:creationId xmlns:a16="http://schemas.microsoft.com/office/drawing/2014/main" id="{BDAC9889-45D3-45EE-8187-F25C862AA2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69138" y="3822293"/>
            <a:ext cx="470170" cy="43567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10A4AD6-68B1-4F35-BFCB-FA4EF2F43C60}"/>
              </a:ext>
            </a:extLst>
          </p:cNvPr>
          <p:cNvSpPr txBox="1"/>
          <p:nvPr/>
        </p:nvSpPr>
        <p:spPr>
          <a:xfrm>
            <a:off x="6914978" y="4316350"/>
            <a:ext cx="5239658" cy="457200"/>
          </a:xfrm>
          <a:prstGeom prst="rect">
            <a:avLst/>
          </a:prstGeom>
          <a:noFill/>
        </p:spPr>
        <p:txBody>
          <a:bodyPr wrap="square" rtlCol="0">
            <a:spAutoFit/>
          </a:bodyPr>
          <a:lstStyle/>
          <a:p>
            <a:r>
              <a:rPr lang="en-GB" sz="2400" i="1" dirty="0">
                <a:solidFill>
                  <a:srgbClr val="525050"/>
                </a:solidFill>
              </a:rPr>
              <a:t>The mother is Swiss.</a:t>
            </a:r>
          </a:p>
        </p:txBody>
      </p:sp>
      <p:graphicFrame>
        <p:nvGraphicFramePr>
          <p:cNvPr id="34" name="Table 12">
            <a:extLst>
              <a:ext uri="{FF2B5EF4-FFF2-40B4-BE49-F238E27FC236}">
                <a16:creationId xmlns:a16="http://schemas.microsoft.com/office/drawing/2014/main" id="{5E9B8223-27C8-4EEB-BB23-C5D0CB24F44E}"/>
              </a:ext>
            </a:extLst>
          </p:cNvPr>
          <p:cNvGraphicFramePr>
            <a:graphicFrameLocks noGrp="1"/>
          </p:cNvGraphicFramePr>
          <p:nvPr>
            <p:extLst>
              <p:ext uri="{D42A27DB-BD31-4B8C-83A1-F6EECF244321}">
                <p14:modId xmlns:p14="http://schemas.microsoft.com/office/powerpoint/2010/main" val="3641498686"/>
              </p:ext>
            </p:extLst>
          </p:nvPr>
        </p:nvGraphicFramePr>
        <p:xfrm>
          <a:off x="6914978" y="5019157"/>
          <a:ext cx="5239658" cy="457200"/>
        </p:xfrm>
        <a:graphic>
          <a:graphicData uri="http://schemas.openxmlformats.org/drawingml/2006/table">
            <a:tbl>
              <a:tblPr firstRow="1" bandRow="1">
                <a:tableStyleId>{5C22544A-7EE6-4342-B048-85BDC9FD1C3A}</a:tableStyleId>
              </a:tblPr>
              <a:tblGrid>
                <a:gridCol w="2619829">
                  <a:extLst>
                    <a:ext uri="{9D8B030D-6E8A-4147-A177-3AD203B41FA5}">
                      <a16:colId xmlns:a16="http://schemas.microsoft.com/office/drawing/2014/main" val="1507610232"/>
                    </a:ext>
                  </a:extLst>
                </a:gridCol>
                <a:gridCol w="2619829">
                  <a:extLst>
                    <a:ext uri="{9D8B030D-6E8A-4147-A177-3AD203B41FA5}">
                      <a16:colId xmlns:a16="http://schemas.microsoft.com/office/drawing/2014/main" val="2382349227"/>
                    </a:ext>
                  </a:extLst>
                </a:gridCol>
              </a:tblGrid>
              <a:tr h="370840">
                <a:tc>
                  <a:txBody>
                    <a:bodyPr/>
                    <a:lstStyle/>
                    <a:p>
                      <a:pPr algn="ctr"/>
                      <a:r>
                        <a:rPr lang="en-GB" sz="2400" dirty="0" err="1">
                          <a:solidFill>
                            <a:srgbClr val="525050"/>
                          </a:solidFill>
                        </a:rPr>
                        <a:t>Franzose</a:t>
                      </a:r>
                      <a:r>
                        <a:rPr lang="en-GB" sz="2400" dirty="0">
                          <a:solidFill>
                            <a:srgbClr val="525050"/>
                          </a:solidFill>
                        </a:rPr>
                        <a:t>*</a:t>
                      </a:r>
                    </a:p>
                  </a:txBody>
                  <a:tcPr>
                    <a:solidFill>
                      <a:schemeClr val="accent1">
                        <a:lumMod val="40000"/>
                        <a:lumOff val="60000"/>
                      </a:schemeClr>
                    </a:solidFill>
                  </a:tcPr>
                </a:tc>
                <a:tc>
                  <a:txBody>
                    <a:bodyPr/>
                    <a:lstStyle/>
                    <a:p>
                      <a:pPr algn="ctr"/>
                      <a:r>
                        <a:rPr lang="en-GB" sz="2400" dirty="0" err="1"/>
                        <a:t>Französisch</a:t>
                      </a:r>
                      <a:endParaRPr lang="en-GB" sz="2400" dirty="0"/>
                    </a:p>
                  </a:txBody>
                  <a:tcPr>
                    <a:solidFill>
                      <a:schemeClr val="accent1">
                        <a:lumMod val="40000"/>
                        <a:lumOff val="60000"/>
                      </a:schemeClr>
                    </a:solidFill>
                  </a:tcPr>
                </a:tc>
                <a:extLst>
                  <a:ext uri="{0D108BD9-81ED-4DB2-BD59-A6C34878D82A}">
                    <a16:rowId xmlns:a16="http://schemas.microsoft.com/office/drawing/2014/main" val="2258807169"/>
                  </a:ext>
                </a:extLst>
              </a:tr>
            </a:tbl>
          </a:graphicData>
        </a:graphic>
      </p:graphicFrame>
      <p:pic>
        <p:nvPicPr>
          <p:cNvPr id="35" name="Picture 2" descr="Tick, Mark, Ok, Perfect, Check, Done, Sign, Good, Green">
            <a:extLst>
              <a:ext uri="{FF2B5EF4-FFF2-40B4-BE49-F238E27FC236}">
                <a16:creationId xmlns:a16="http://schemas.microsoft.com/office/drawing/2014/main" id="{D66C6E99-627B-4A1F-B816-40C01C07A7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21830" y="5001153"/>
            <a:ext cx="470170" cy="43567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BDF007BC-F905-4373-A3B8-F1899008ABB3}"/>
              </a:ext>
            </a:extLst>
          </p:cNvPr>
          <p:cNvSpPr txBox="1"/>
          <p:nvPr/>
        </p:nvSpPr>
        <p:spPr>
          <a:xfrm>
            <a:off x="6862656" y="5516731"/>
            <a:ext cx="5239658" cy="457200"/>
          </a:xfrm>
          <a:prstGeom prst="rect">
            <a:avLst/>
          </a:prstGeom>
          <a:noFill/>
        </p:spPr>
        <p:txBody>
          <a:bodyPr wrap="square" rtlCol="0">
            <a:spAutoFit/>
          </a:bodyPr>
          <a:lstStyle/>
          <a:p>
            <a:r>
              <a:rPr lang="en-GB" sz="2400" i="1" dirty="0">
                <a:solidFill>
                  <a:srgbClr val="525050"/>
                </a:solidFill>
              </a:rPr>
              <a:t>Is he learning French?</a:t>
            </a:r>
          </a:p>
        </p:txBody>
      </p:sp>
      <p:sp>
        <p:nvSpPr>
          <p:cNvPr id="37" name="Rectangle 36">
            <a:extLst>
              <a:ext uri="{FF2B5EF4-FFF2-40B4-BE49-F238E27FC236}">
                <a16:creationId xmlns:a16="http://schemas.microsoft.com/office/drawing/2014/main" id="{91800882-11DB-4F01-817B-332C81AAD805}"/>
              </a:ext>
            </a:extLst>
          </p:cNvPr>
          <p:cNvSpPr/>
          <p:nvPr/>
        </p:nvSpPr>
        <p:spPr>
          <a:xfrm>
            <a:off x="6927970" y="5991951"/>
            <a:ext cx="2665973" cy="322642"/>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err="1">
                <a:solidFill>
                  <a:srgbClr val="FFF6D4"/>
                </a:solidFill>
              </a:rPr>
              <a:t>Franzose</a:t>
            </a:r>
            <a:r>
              <a:rPr lang="en-GB" dirty="0">
                <a:solidFill>
                  <a:srgbClr val="FFF6D4"/>
                </a:solidFill>
              </a:rPr>
              <a:t> – Frenchman</a:t>
            </a:r>
          </a:p>
        </p:txBody>
      </p:sp>
      <p:sp>
        <p:nvSpPr>
          <p:cNvPr id="38" name="Rectangle: Rounded Corners 37">
            <a:extLst>
              <a:ext uri="{FF2B5EF4-FFF2-40B4-BE49-F238E27FC236}">
                <a16:creationId xmlns:a16="http://schemas.microsoft.com/office/drawing/2014/main" id="{7E947E97-1280-4075-B2F5-68694B911A6A}"/>
              </a:ext>
            </a:extLst>
          </p:cNvPr>
          <p:cNvSpPr/>
          <p:nvPr/>
        </p:nvSpPr>
        <p:spPr>
          <a:xfrm>
            <a:off x="11022904" y="91546"/>
            <a:ext cx="1011174"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hören</a:t>
            </a:r>
            <a:endParaRPr lang="en-GB" sz="2000" dirty="0"/>
          </a:p>
        </p:txBody>
      </p:sp>
      <p:sp>
        <p:nvSpPr>
          <p:cNvPr id="20" name="Text Placeholder 17">
            <a:hlinkClick r:id="" action="ppaction://noaction">
              <a:snd r:embed="rId4" name="10.1.1.1 slide 13 1.wav"/>
            </a:hlinkClick>
            <a:extLst>
              <a:ext uri="{FF2B5EF4-FFF2-40B4-BE49-F238E27FC236}">
                <a16:creationId xmlns:a16="http://schemas.microsoft.com/office/drawing/2014/main" id="{DCE727BF-73A7-D25B-0118-6E61775778EC}"/>
              </a:ext>
            </a:extLst>
          </p:cNvPr>
          <p:cNvSpPr txBox="1">
            <a:spLocks/>
          </p:cNvSpPr>
          <p:nvPr/>
        </p:nvSpPr>
        <p:spPr>
          <a:xfrm>
            <a:off x="84328" y="1728992"/>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1</a:t>
            </a:r>
          </a:p>
        </p:txBody>
      </p:sp>
      <p:sp>
        <p:nvSpPr>
          <p:cNvPr id="39" name="Text Placeholder 17">
            <a:hlinkClick r:id="" action="ppaction://noaction">
              <a:snd r:embed="rId5" name="10.1.1.1 slide 13 2.wav"/>
            </a:hlinkClick>
            <a:extLst>
              <a:ext uri="{FF2B5EF4-FFF2-40B4-BE49-F238E27FC236}">
                <a16:creationId xmlns:a16="http://schemas.microsoft.com/office/drawing/2014/main" id="{FD71E768-3BE3-6094-79DE-9CBA96804298}"/>
              </a:ext>
            </a:extLst>
          </p:cNvPr>
          <p:cNvSpPr txBox="1">
            <a:spLocks/>
          </p:cNvSpPr>
          <p:nvPr/>
        </p:nvSpPr>
        <p:spPr>
          <a:xfrm>
            <a:off x="79108" y="2752216"/>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2</a:t>
            </a:r>
          </a:p>
        </p:txBody>
      </p:sp>
      <p:sp>
        <p:nvSpPr>
          <p:cNvPr id="40" name="Text Placeholder 17">
            <a:hlinkClick r:id="" action="ppaction://noaction">
              <a:snd r:embed="rId6" name="10.1.1.1 slide 13 3.wav"/>
            </a:hlinkClick>
            <a:extLst>
              <a:ext uri="{FF2B5EF4-FFF2-40B4-BE49-F238E27FC236}">
                <a16:creationId xmlns:a16="http://schemas.microsoft.com/office/drawing/2014/main" id="{FE7C4574-1F81-B4AC-837B-B37E788BDB8E}"/>
              </a:ext>
            </a:extLst>
          </p:cNvPr>
          <p:cNvSpPr txBox="1">
            <a:spLocks/>
          </p:cNvSpPr>
          <p:nvPr/>
        </p:nvSpPr>
        <p:spPr>
          <a:xfrm>
            <a:off x="79108" y="3833891"/>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3</a:t>
            </a:r>
          </a:p>
        </p:txBody>
      </p:sp>
      <p:sp>
        <p:nvSpPr>
          <p:cNvPr id="41" name="Text Placeholder 17">
            <a:hlinkClick r:id="" action="ppaction://noaction">
              <a:snd r:embed="rId7" name="10.1.1.1 slide 13 4.wav"/>
            </a:hlinkClick>
            <a:extLst>
              <a:ext uri="{FF2B5EF4-FFF2-40B4-BE49-F238E27FC236}">
                <a16:creationId xmlns:a16="http://schemas.microsoft.com/office/drawing/2014/main" id="{17415F67-C5E3-E999-A1A2-501F20D00C54}"/>
              </a:ext>
            </a:extLst>
          </p:cNvPr>
          <p:cNvSpPr txBox="1">
            <a:spLocks/>
          </p:cNvSpPr>
          <p:nvPr/>
        </p:nvSpPr>
        <p:spPr>
          <a:xfrm>
            <a:off x="79108" y="5001152"/>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4</a:t>
            </a:r>
          </a:p>
        </p:txBody>
      </p:sp>
      <p:sp>
        <p:nvSpPr>
          <p:cNvPr id="58" name="Text Placeholder 17">
            <a:hlinkClick r:id="" action="ppaction://noaction">
              <a:snd r:embed="rId8" name="10.1.1.1 slide 13 5.wav"/>
            </a:hlinkClick>
            <a:extLst>
              <a:ext uri="{FF2B5EF4-FFF2-40B4-BE49-F238E27FC236}">
                <a16:creationId xmlns:a16="http://schemas.microsoft.com/office/drawing/2014/main" id="{5BE6FBDF-80C0-9667-AB2E-0F6B218DD23A}"/>
              </a:ext>
            </a:extLst>
          </p:cNvPr>
          <p:cNvSpPr txBox="1">
            <a:spLocks/>
          </p:cNvSpPr>
          <p:nvPr/>
        </p:nvSpPr>
        <p:spPr>
          <a:xfrm>
            <a:off x="6271350" y="1707471"/>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5</a:t>
            </a:r>
          </a:p>
        </p:txBody>
      </p:sp>
      <p:sp>
        <p:nvSpPr>
          <p:cNvPr id="59" name="Text Placeholder 17">
            <a:hlinkClick r:id="" action="ppaction://noaction">
              <a:snd r:embed="rId9" name="10.1.1.1 slide 13 6.wav"/>
            </a:hlinkClick>
            <a:extLst>
              <a:ext uri="{FF2B5EF4-FFF2-40B4-BE49-F238E27FC236}">
                <a16:creationId xmlns:a16="http://schemas.microsoft.com/office/drawing/2014/main" id="{54924B4E-EED3-B24D-4D4B-2EEC8618A143}"/>
              </a:ext>
            </a:extLst>
          </p:cNvPr>
          <p:cNvSpPr txBox="1">
            <a:spLocks/>
          </p:cNvSpPr>
          <p:nvPr/>
        </p:nvSpPr>
        <p:spPr>
          <a:xfrm>
            <a:off x="6266130" y="2730695"/>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6</a:t>
            </a:r>
          </a:p>
        </p:txBody>
      </p:sp>
      <p:sp>
        <p:nvSpPr>
          <p:cNvPr id="60" name="Text Placeholder 17">
            <a:hlinkClick r:id="" action="ppaction://noaction">
              <a:snd r:embed="rId10" name="10.1.1.1 slide 13 7.wav"/>
            </a:hlinkClick>
            <a:extLst>
              <a:ext uri="{FF2B5EF4-FFF2-40B4-BE49-F238E27FC236}">
                <a16:creationId xmlns:a16="http://schemas.microsoft.com/office/drawing/2014/main" id="{2CEFB68A-E62B-2955-D214-C554B7A1C458}"/>
              </a:ext>
            </a:extLst>
          </p:cNvPr>
          <p:cNvSpPr txBox="1">
            <a:spLocks/>
          </p:cNvSpPr>
          <p:nvPr/>
        </p:nvSpPr>
        <p:spPr>
          <a:xfrm>
            <a:off x="6266130" y="3812370"/>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7</a:t>
            </a:r>
          </a:p>
        </p:txBody>
      </p:sp>
      <p:sp>
        <p:nvSpPr>
          <p:cNvPr id="61" name="Text Placeholder 17">
            <a:hlinkClick r:id="" action="ppaction://noaction">
              <a:snd r:embed="rId11" name="10.1.1.1 slide 13 8.wav"/>
            </a:hlinkClick>
            <a:extLst>
              <a:ext uri="{FF2B5EF4-FFF2-40B4-BE49-F238E27FC236}">
                <a16:creationId xmlns:a16="http://schemas.microsoft.com/office/drawing/2014/main" id="{BA565003-0879-A983-6C09-F43AE1D3F3C6}"/>
              </a:ext>
            </a:extLst>
          </p:cNvPr>
          <p:cNvSpPr txBox="1">
            <a:spLocks/>
          </p:cNvSpPr>
          <p:nvPr/>
        </p:nvSpPr>
        <p:spPr>
          <a:xfrm>
            <a:off x="6266130" y="4979631"/>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8</a:t>
            </a:r>
          </a:p>
        </p:txBody>
      </p:sp>
    </p:spTree>
    <p:extLst>
      <p:ext uri="{BB962C8B-B14F-4D97-AF65-F5344CB8AC3E}">
        <p14:creationId xmlns:p14="http://schemas.microsoft.com/office/powerpoint/2010/main" val="388179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P spid="21" grpId="0"/>
      <p:bldP spid="24" grpId="0"/>
      <p:bldP spid="26" grpId="0"/>
      <p:bldP spid="29" grpId="0"/>
      <p:bldP spid="33"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04D3-F478-44C1-890D-E413D10D99D3}"/>
              </a:ext>
            </a:extLst>
          </p:cNvPr>
          <p:cNvSpPr>
            <a:spLocks noGrp="1"/>
          </p:cNvSpPr>
          <p:nvPr>
            <p:ph type="title"/>
          </p:nvPr>
        </p:nvSpPr>
        <p:spPr>
          <a:xfrm>
            <a:off x="0" y="213557"/>
            <a:ext cx="2460812" cy="647577"/>
          </a:xfrm>
        </p:spPr>
        <p:txBody>
          <a:bodyPr/>
          <a:lstStyle/>
          <a:p>
            <a:r>
              <a:rPr lang="en-GB" dirty="0" err="1"/>
              <a:t>Profil</a:t>
            </a:r>
            <a:r>
              <a:rPr lang="en-GB" dirty="0"/>
              <a:t> [1]</a:t>
            </a:r>
          </a:p>
        </p:txBody>
      </p:sp>
      <p:sp>
        <p:nvSpPr>
          <p:cNvPr id="3" name="Text Placeholder 2">
            <a:extLst>
              <a:ext uri="{FF2B5EF4-FFF2-40B4-BE49-F238E27FC236}">
                <a16:creationId xmlns:a16="http://schemas.microsoft.com/office/drawing/2014/main" id="{B4CCAE0D-EB05-4356-8BDD-5FAC2A155FA1}"/>
              </a:ext>
            </a:extLst>
          </p:cNvPr>
          <p:cNvSpPr>
            <a:spLocks noGrp="1"/>
          </p:cNvSpPr>
          <p:nvPr>
            <p:ph type="body" sz="quarter" idx="10"/>
          </p:nvPr>
        </p:nvSpPr>
        <p:spPr>
          <a:xfrm>
            <a:off x="373064" y="1065212"/>
            <a:ext cx="7184572" cy="5201117"/>
          </a:xfrm>
        </p:spPr>
        <p:txBody>
          <a:bodyPr>
            <a:normAutofit/>
          </a:bodyPr>
          <a:lstStyle/>
          <a:p>
            <a:pPr>
              <a:lnSpc>
                <a:spcPct val="200000"/>
              </a:lnSpc>
            </a:pPr>
            <a:r>
              <a:rPr lang="en-GB" sz="2000" dirty="0"/>
              <a:t>I’m called Emma </a:t>
            </a:r>
            <a:r>
              <a:rPr lang="en-GB" sz="2000" dirty="0" err="1"/>
              <a:t>Raducanu</a:t>
            </a:r>
            <a:r>
              <a:rPr lang="en-GB" sz="2000" dirty="0"/>
              <a:t>.</a:t>
            </a:r>
          </a:p>
          <a:p>
            <a:pPr>
              <a:lnSpc>
                <a:spcPct val="200000"/>
              </a:lnSpc>
            </a:pPr>
            <a:r>
              <a:rPr lang="en-GB" sz="2000" dirty="0"/>
              <a:t>I’m 19 years old.</a:t>
            </a:r>
          </a:p>
          <a:p>
            <a:pPr>
              <a:lnSpc>
                <a:spcPct val="200000"/>
              </a:lnSpc>
            </a:pPr>
            <a:r>
              <a:rPr lang="en-GB" sz="2000" dirty="0"/>
              <a:t>I am English.</a:t>
            </a:r>
          </a:p>
          <a:p>
            <a:pPr>
              <a:lnSpc>
                <a:spcPct val="200000"/>
              </a:lnSpc>
            </a:pPr>
            <a:r>
              <a:rPr lang="en-GB" sz="2000" dirty="0"/>
              <a:t>I live in Bromley, London, but my homeland is Canada*.</a:t>
            </a:r>
          </a:p>
          <a:p>
            <a:pPr>
              <a:lnSpc>
                <a:spcPct val="200000"/>
              </a:lnSpc>
            </a:pPr>
            <a:r>
              <a:rPr lang="en-GB" sz="2000" dirty="0"/>
              <a:t>I speak English, Mandarin* and Romanian*.</a:t>
            </a:r>
          </a:p>
          <a:p>
            <a:pPr>
              <a:lnSpc>
                <a:spcPct val="200000"/>
              </a:lnSpc>
            </a:pPr>
            <a:r>
              <a:rPr lang="en-GB" sz="2000" dirty="0"/>
              <a:t>And I’m a tennis player.</a:t>
            </a:r>
            <a:br>
              <a:rPr lang="en-GB" sz="2000" dirty="0"/>
            </a:br>
            <a:endParaRPr lang="en-GB" sz="2000" dirty="0"/>
          </a:p>
        </p:txBody>
      </p:sp>
      <p:grpSp>
        <p:nvGrpSpPr>
          <p:cNvPr id="9" name="Group 8">
            <a:extLst>
              <a:ext uri="{FF2B5EF4-FFF2-40B4-BE49-F238E27FC236}">
                <a16:creationId xmlns:a16="http://schemas.microsoft.com/office/drawing/2014/main" id="{9F0986D5-256D-4239-A288-4F5212406BCE}"/>
              </a:ext>
            </a:extLst>
          </p:cNvPr>
          <p:cNvGrpSpPr/>
          <p:nvPr/>
        </p:nvGrpSpPr>
        <p:grpSpPr>
          <a:xfrm>
            <a:off x="8730691" y="861134"/>
            <a:ext cx="3146612" cy="4477348"/>
            <a:chOff x="7745506" y="861134"/>
            <a:chExt cx="3146612" cy="4477348"/>
          </a:xfrm>
        </p:grpSpPr>
        <p:sp>
          <p:nvSpPr>
            <p:cNvPr id="8" name="Rectangle 7">
              <a:extLst>
                <a:ext uri="{FF2B5EF4-FFF2-40B4-BE49-F238E27FC236}">
                  <a16:creationId xmlns:a16="http://schemas.microsoft.com/office/drawing/2014/main" id="{CDD72003-DE8D-4736-AE22-86714447F5D9}"/>
                </a:ext>
              </a:extLst>
            </p:cNvPr>
            <p:cNvSpPr/>
            <p:nvPr/>
          </p:nvSpPr>
          <p:spPr>
            <a:xfrm>
              <a:off x="7745506" y="861134"/>
              <a:ext cx="3146612" cy="4477348"/>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B069D7F-0D6D-4783-9E7A-4510CB54174C}"/>
                </a:ext>
              </a:extLst>
            </p:cNvPr>
            <p:cNvPicPr>
              <a:picLocks noChangeAspect="1"/>
            </p:cNvPicPr>
            <p:nvPr/>
          </p:nvPicPr>
          <p:blipFill>
            <a:blip r:embed="rId3"/>
            <a:stretch>
              <a:fillRect/>
            </a:stretch>
          </p:blipFill>
          <p:spPr>
            <a:xfrm>
              <a:off x="7904484" y="957637"/>
              <a:ext cx="2824319" cy="4236478"/>
            </a:xfrm>
            <a:prstGeom prst="rect">
              <a:avLst/>
            </a:prstGeom>
            <a:effectLst>
              <a:outerShdw blurRad="50800" dist="38100" dir="5400000" algn="t" rotWithShape="0">
                <a:prstClr val="black">
                  <a:alpha val="40000"/>
                </a:prstClr>
              </a:outerShdw>
            </a:effectLst>
          </p:spPr>
        </p:pic>
      </p:grpSp>
      <p:sp>
        <p:nvSpPr>
          <p:cNvPr id="6" name="TextBox 5">
            <a:extLst>
              <a:ext uri="{FF2B5EF4-FFF2-40B4-BE49-F238E27FC236}">
                <a16:creationId xmlns:a16="http://schemas.microsoft.com/office/drawing/2014/main" id="{928B1DC2-471E-4560-B15F-D594A14FCE0C}"/>
              </a:ext>
            </a:extLst>
          </p:cNvPr>
          <p:cNvSpPr txBox="1"/>
          <p:nvPr/>
        </p:nvSpPr>
        <p:spPr>
          <a:xfrm>
            <a:off x="2487704" y="311808"/>
            <a:ext cx="680869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Übersetze</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die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folgenden</a:t>
            </a:r>
            <a:r>
              <a:rPr kumimoji="0" lang="en-US" sz="2400" b="1" i="0" u="none" strike="noStrike" kern="1200" cap="none" spc="0" normalizeH="0" noProof="0" dirty="0">
                <a:ln>
                  <a:noFill/>
                </a:ln>
                <a:solidFill>
                  <a:srgbClr val="525050"/>
                </a:solidFill>
                <a:effectLst/>
                <a:uLnTx/>
                <a:uFillTx/>
                <a:latin typeface="Century Gothic"/>
                <a:ea typeface="+mn-ea"/>
                <a:cs typeface="+mn-cs"/>
              </a:rPr>
              <a:t> </a:t>
            </a:r>
            <a:r>
              <a:rPr kumimoji="0" lang="en-US" sz="2400" b="1" i="0" u="none" strike="noStrike" kern="1200" cap="none" spc="0" normalizeH="0" noProof="0" dirty="0" err="1">
                <a:ln>
                  <a:noFill/>
                </a:ln>
                <a:solidFill>
                  <a:srgbClr val="525050"/>
                </a:solidFill>
                <a:effectLst/>
                <a:uLnTx/>
                <a:uFillTx/>
                <a:latin typeface="Century Gothic"/>
                <a:ea typeface="+mn-ea"/>
                <a:cs typeface="+mn-cs"/>
              </a:rPr>
              <a:t>Sätze</a:t>
            </a:r>
            <a:r>
              <a:rPr kumimoji="0" lang="en-US" sz="2400" b="1" i="0" u="none" strike="noStrike" kern="1200" cap="none" spc="0" normalizeH="0" noProof="0" dirty="0">
                <a:ln>
                  <a:noFill/>
                </a:ln>
                <a:solidFill>
                  <a:srgbClr val="525050"/>
                </a:solidFill>
                <a:effectLst/>
                <a:uLnTx/>
                <a:uFillTx/>
                <a:latin typeface="Century Gothic"/>
                <a:ea typeface="+mn-ea"/>
                <a:cs typeface="+mn-cs"/>
              </a:rPr>
              <a:t> ins Deutsche:</a:t>
            </a:r>
            <a:endParaRPr kumimoji="0" lang="en-US"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A90862EF-8211-4CF0-A073-E7973B259D09}"/>
              </a:ext>
            </a:extLst>
          </p:cNvPr>
          <p:cNvSpPr/>
          <p:nvPr/>
        </p:nvSpPr>
        <p:spPr>
          <a:xfrm>
            <a:off x="10497671" y="91546"/>
            <a:ext cx="153640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schreiben</a:t>
            </a:r>
            <a:endParaRPr lang="en-GB" sz="2000" dirty="0"/>
          </a:p>
        </p:txBody>
      </p:sp>
      <p:sp>
        <p:nvSpPr>
          <p:cNvPr id="11" name="TextBox 10">
            <a:extLst>
              <a:ext uri="{FF2B5EF4-FFF2-40B4-BE49-F238E27FC236}">
                <a16:creationId xmlns:a16="http://schemas.microsoft.com/office/drawing/2014/main" id="{DAD53CB4-F338-48B6-A0CD-652996E0423F}"/>
              </a:ext>
            </a:extLst>
          </p:cNvPr>
          <p:cNvSpPr txBox="1"/>
          <p:nvPr/>
        </p:nvSpPr>
        <p:spPr>
          <a:xfrm>
            <a:off x="406877" y="1589271"/>
            <a:ext cx="3909629" cy="400110"/>
          </a:xfrm>
          <a:prstGeom prst="rect">
            <a:avLst/>
          </a:prstGeom>
          <a:noFill/>
        </p:spPr>
        <p:txBody>
          <a:bodyPr wrap="square">
            <a:spAutoFit/>
          </a:bodyPr>
          <a:lstStyle/>
          <a:p>
            <a:r>
              <a:rPr lang="en-GB" sz="2000" b="1" dirty="0"/>
              <a:t>Ich </a:t>
            </a:r>
            <a:r>
              <a:rPr lang="en-GB" sz="2000" b="1" dirty="0" err="1"/>
              <a:t>heiße</a:t>
            </a:r>
            <a:r>
              <a:rPr lang="en-GB" sz="2000" b="1" dirty="0"/>
              <a:t> Emma </a:t>
            </a:r>
            <a:r>
              <a:rPr lang="en-GB" sz="2000" b="1" dirty="0" err="1"/>
              <a:t>Raducanu</a:t>
            </a:r>
            <a:r>
              <a:rPr lang="en-GB" sz="2000" b="1" dirty="0"/>
              <a:t>.</a:t>
            </a:r>
          </a:p>
        </p:txBody>
      </p:sp>
      <p:sp>
        <p:nvSpPr>
          <p:cNvPr id="12" name="TextBox 11">
            <a:extLst>
              <a:ext uri="{FF2B5EF4-FFF2-40B4-BE49-F238E27FC236}">
                <a16:creationId xmlns:a16="http://schemas.microsoft.com/office/drawing/2014/main" id="{5DF55ED9-E1AE-4C6E-B5FE-20D60AAEB2AC}"/>
              </a:ext>
            </a:extLst>
          </p:cNvPr>
          <p:cNvSpPr txBox="1"/>
          <p:nvPr/>
        </p:nvSpPr>
        <p:spPr>
          <a:xfrm>
            <a:off x="406876" y="2339208"/>
            <a:ext cx="3909629" cy="400110"/>
          </a:xfrm>
          <a:prstGeom prst="rect">
            <a:avLst/>
          </a:prstGeom>
          <a:noFill/>
        </p:spPr>
        <p:txBody>
          <a:bodyPr wrap="square">
            <a:spAutoFit/>
          </a:bodyPr>
          <a:lstStyle/>
          <a:p>
            <a:r>
              <a:rPr lang="en-GB" sz="2000" b="1" dirty="0"/>
              <a:t>Ich bin </a:t>
            </a:r>
            <a:r>
              <a:rPr lang="en-GB" sz="2000" b="1" dirty="0" err="1"/>
              <a:t>neunzehn</a:t>
            </a:r>
            <a:r>
              <a:rPr lang="en-GB" sz="2000" b="1" dirty="0"/>
              <a:t> Jahre alt.</a:t>
            </a:r>
          </a:p>
        </p:txBody>
      </p:sp>
      <p:sp>
        <p:nvSpPr>
          <p:cNvPr id="13" name="TextBox 12">
            <a:extLst>
              <a:ext uri="{FF2B5EF4-FFF2-40B4-BE49-F238E27FC236}">
                <a16:creationId xmlns:a16="http://schemas.microsoft.com/office/drawing/2014/main" id="{1AD4A118-3095-4D32-8F1F-8A5D5D510C78}"/>
              </a:ext>
            </a:extLst>
          </p:cNvPr>
          <p:cNvSpPr txBox="1"/>
          <p:nvPr/>
        </p:nvSpPr>
        <p:spPr>
          <a:xfrm>
            <a:off x="373064" y="3089145"/>
            <a:ext cx="3909629" cy="400110"/>
          </a:xfrm>
          <a:prstGeom prst="rect">
            <a:avLst/>
          </a:prstGeom>
          <a:noFill/>
        </p:spPr>
        <p:txBody>
          <a:bodyPr wrap="square">
            <a:spAutoFit/>
          </a:bodyPr>
          <a:lstStyle/>
          <a:p>
            <a:r>
              <a:rPr lang="en-GB" sz="2000" b="1" dirty="0"/>
              <a:t>Ich bin </a:t>
            </a:r>
            <a:r>
              <a:rPr lang="en-GB" sz="2000" b="1" dirty="0" err="1"/>
              <a:t>Engländerin</a:t>
            </a:r>
            <a:r>
              <a:rPr lang="en-GB" sz="2000" b="1" dirty="0"/>
              <a:t>.</a:t>
            </a:r>
          </a:p>
        </p:txBody>
      </p:sp>
      <p:sp>
        <p:nvSpPr>
          <p:cNvPr id="14" name="TextBox 13">
            <a:extLst>
              <a:ext uri="{FF2B5EF4-FFF2-40B4-BE49-F238E27FC236}">
                <a16:creationId xmlns:a16="http://schemas.microsoft.com/office/drawing/2014/main" id="{E11A762D-90C6-4FC7-ACBF-AD1564C0BB0E}"/>
              </a:ext>
            </a:extLst>
          </p:cNvPr>
          <p:cNvSpPr txBox="1"/>
          <p:nvPr/>
        </p:nvSpPr>
        <p:spPr>
          <a:xfrm>
            <a:off x="406876" y="3839082"/>
            <a:ext cx="8548865" cy="400110"/>
          </a:xfrm>
          <a:prstGeom prst="rect">
            <a:avLst/>
          </a:prstGeom>
          <a:noFill/>
        </p:spPr>
        <p:txBody>
          <a:bodyPr wrap="square">
            <a:spAutoFit/>
          </a:bodyPr>
          <a:lstStyle/>
          <a:p>
            <a:r>
              <a:rPr lang="en-GB" sz="2000" b="1" dirty="0"/>
              <a:t>Ich </a:t>
            </a:r>
            <a:r>
              <a:rPr lang="en-GB" sz="2000" b="1" dirty="0" err="1"/>
              <a:t>wohne</a:t>
            </a:r>
            <a:r>
              <a:rPr lang="en-GB" sz="2000" b="1" dirty="0"/>
              <a:t> in Bromley, London, </a:t>
            </a:r>
            <a:r>
              <a:rPr lang="en-GB" sz="2000" b="1" dirty="0" err="1"/>
              <a:t>aber</a:t>
            </a:r>
            <a:r>
              <a:rPr lang="en-GB" sz="2000" b="1" dirty="0"/>
              <a:t> </a:t>
            </a:r>
            <a:r>
              <a:rPr lang="en-GB" sz="2000" b="1" dirty="0" err="1"/>
              <a:t>meine</a:t>
            </a:r>
            <a:r>
              <a:rPr lang="en-GB" sz="2000" b="1" dirty="0"/>
              <a:t> Heimat </a:t>
            </a:r>
            <a:r>
              <a:rPr lang="en-GB" sz="2000" b="1" dirty="0" err="1"/>
              <a:t>ist</a:t>
            </a:r>
            <a:r>
              <a:rPr lang="en-GB" sz="2000" b="1" dirty="0"/>
              <a:t> </a:t>
            </a:r>
            <a:r>
              <a:rPr lang="en-GB" sz="2000" b="1" dirty="0" err="1"/>
              <a:t>Kanada</a:t>
            </a:r>
            <a:r>
              <a:rPr lang="en-GB" sz="2000" b="1" dirty="0"/>
              <a:t>.</a:t>
            </a:r>
          </a:p>
        </p:txBody>
      </p:sp>
      <p:sp>
        <p:nvSpPr>
          <p:cNvPr id="15" name="TextBox 14">
            <a:extLst>
              <a:ext uri="{FF2B5EF4-FFF2-40B4-BE49-F238E27FC236}">
                <a16:creationId xmlns:a16="http://schemas.microsoft.com/office/drawing/2014/main" id="{86C069D0-7CF9-46E8-838B-AF01B86D0F9C}"/>
              </a:ext>
            </a:extLst>
          </p:cNvPr>
          <p:cNvSpPr txBox="1"/>
          <p:nvPr/>
        </p:nvSpPr>
        <p:spPr>
          <a:xfrm>
            <a:off x="406875" y="4578361"/>
            <a:ext cx="7889960" cy="400110"/>
          </a:xfrm>
          <a:prstGeom prst="rect">
            <a:avLst/>
          </a:prstGeom>
          <a:noFill/>
        </p:spPr>
        <p:txBody>
          <a:bodyPr wrap="square">
            <a:spAutoFit/>
          </a:bodyPr>
          <a:lstStyle/>
          <a:p>
            <a:r>
              <a:rPr lang="en-GB" sz="2000" b="1" dirty="0"/>
              <a:t>Ich </a:t>
            </a:r>
            <a:r>
              <a:rPr lang="en-GB" sz="2000" b="1" dirty="0" err="1"/>
              <a:t>spreche</a:t>
            </a:r>
            <a:r>
              <a:rPr lang="en-GB" sz="2000" b="1" dirty="0"/>
              <a:t> </a:t>
            </a:r>
            <a:r>
              <a:rPr lang="en-GB" sz="2000" b="1" dirty="0" err="1"/>
              <a:t>Englisch</a:t>
            </a:r>
            <a:r>
              <a:rPr lang="en-GB" sz="2000" b="1" dirty="0"/>
              <a:t>, </a:t>
            </a:r>
            <a:r>
              <a:rPr lang="en-GB" sz="2000" b="1" dirty="0" err="1"/>
              <a:t>Hochchinesisch</a:t>
            </a:r>
            <a:r>
              <a:rPr lang="en-GB" sz="2000" b="1" dirty="0"/>
              <a:t> und </a:t>
            </a:r>
            <a:r>
              <a:rPr lang="en-GB" sz="2000" b="1" dirty="0" err="1"/>
              <a:t>Rumänisch</a:t>
            </a:r>
            <a:r>
              <a:rPr lang="en-GB" sz="2000" b="1" dirty="0"/>
              <a:t>.</a:t>
            </a:r>
          </a:p>
        </p:txBody>
      </p:sp>
      <p:sp>
        <p:nvSpPr>
          <p:cNvPr id="16" name="TextBox 15">
            <a:extLst>
              <a:ext uri="{FF2B5EF4-FFF2-40B4-BE49-F238E27FC236}">
                <a16:creationId xmlns:a16="http://schemas.microsoft.com/office/drawing/2014/main" id="{C3007318-4641-493A-8870-09D20022F89A}"/>
              </a:ext>
            </a:extLst>
          </p:cNvPr>
          <p:cNvSpPr txBox="1"/>
          <p:nvPr/>
        </p:nvSpPr>
        <p:spPr>
          <a:xfrm>
            <a:off x="406874" y="5345890"/>
            <a:ext cx="3909629" cy="400110"/>
          </a:xfrm>
          <a:prstGeom prst="rect">
            <a:avLst/>
          </a:prstGeom>
          <a:noFill/>
        </p:spPr>
        <p:txBody>
          <a:bodyPr wrap="square">
            <a:spAutoFit/>
          </a:bodyPr>
          <a:lstStyle/>
          <a:p>
            <a:r>
              <a:rPr lang="en-GB" sz="2000" b="1" dirty="0"/>
              <a:t>Und ich bin </a:t>
            </a:r>
            <a:r>
              <a:rPr lang="en-GB" sz="2000" b="1" dirty="0" err="1"/>
              <a:t>Tennisspielerin</a:t>
            </a:r>
            <a:r>
              <a:rPr lang="en-GB" sz="2000" b="1" dirty="0"/>
              <a:t>.</a:t>
            </a:r>
          </a:p>
        </p:txBody>
      </p:sp>
      <p:sp>
        <p:nvSpPr>
          <p:cNvPr id="17" name="Rectangle 16">
            <a:extLst>
              <a:ext uri="{FF2B5EF4-FFF2-40B4-BE49-F238E27FC236}">
                <a16:creationId xmlns:a16="http://schemas.microsoft.com/office/drawing/2014/main" id="{6613B740-B77E-41B9-987C-6BE3F918FC52}"/>
              </a:ext>
            </a:extLst>
          </p:cNvPr>
          <p:cNvSpPr/>
          <p:nvPr/>
        </p:nvSpPr>
        <p:spPr>
          <a:xfrm>
            <a:off x="5267479" y="5280229"/>
            <a:ext cx="3351372" cy="921426"/>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Canada – </a:t>
            </a:r>
            <a:r>
              <a:rPr lang="en-GB" dirty="0" err="1">
                <a:solidFill>
                  <a:srgbClr val="FFF6D4"/>
                </a:solidFill>
              </a:rPr>
              <a:t>Kanada</a:t>
            </a:r>
            <a:br>
              <a:rPr lang="en-GB" dirty="0">
                <a:solidFill>
                  <a:srgbClr val="FFF6D4"/>
                </a:solidFill>
              </a:rPr>
            </a:br>
            <a:r>
              <a:rPr lang="en-GB" dirty="0">
                <a:solidFill>
                  <a:srgbClr val="FFF6D4"/>
                </a:solidFill>
              </a:rPr>
              <a:t>Mandarin – </a:t>
            </a:r>
            <a:r>
              <a:rPr lang="en-GB" dirty="0" err="1">
                <a:solidFill>
                  <a:srgbClr val="FFF6D4"/>
                </a:solidFill>
              </a:rPr>
              <a:t>Hochchinesisch</a:t>
            </a:r>
            <a:br>
              <a:rPr lang="en-GB" dirty="0">
                <a:solidFill>
                  <a:srgbClr val="FFF6D4"/>
                </a:solidFill>
              </a:rPr>
            </a:br>
            <a:r>
              <a:rPr lang="en-GB" dirty="0">
                <a:solidFill>
                  <a:srgbClr val="FFF6D4"/>
                </a:solidFill>
              </a:rPr>
              <a:t>Romanian – </a:t>
            </a:r>
            <a:r>
              <a:rPr lang="en-GB" dirty="0" err="1">
                <a:solidFill>
                  <a:srgbClr val="FFF6D4"/>
                </a:solidFill>
              </a:rPr>
              <a:t>Rumänisch</a:t>
            </a:r>
            <a:endParaRPr lang="en-GB" dirty="0">
              <a:solidFill>
                <a:srgbClr val="FFF6D4"/>
              </a:solidFill>
            </a:endParaRPr>
          </a:p>
        </p:txBody>
      </p:sp>
      <p:sp>
        <p:nvSpPr>
          <p:cNvPr id="18" name="Speech Bubble: Rectangle with Corners Rounded 17">
            <a:extLst>
              <a:ext uri="{FF2B5EF4-FFF2-40B4-BE49-F238E27FC236}">
                <a16:creationId xmlns:a16="http://schemas.microsoft.com/office/drawing/2014/main" id="{CD507DCC-ED07-46EA-83AA-BAB8DE205AC5}"/>
              </a:ext>
            </a:extLst>
          </p:cNvPr>
          <p:cNvSpPr/>
          <p:nvPr/>
        </p:nvSpPr>
        <p:spPr>
          <a:xfrm>
            <a:off x="8296835" y="4150698"/>
            <a:ext cx="3885510" cy="1655545"/>
          </a:xfrm>
          <a:prstGeom prst="wedgeRoundRectCallout">
            <a:avLst>
              <a:gd name="adj1" fmla="val -39910"/>
              <a:gd name="adj2" fmla="val 6816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Note: </a:t>
            </a:r>
            <a:r>
              <a:rPr lang="en-GB" sz="2000" dirty="0" err="1"/>
              <a:t>Hochdeutsch</a:t>
            </a:r>
            <a:r>
              <a:rPr lang="en-GB" sz="2000" dirty="0"/>
              <a:t> (literally, High German) refers to the standard written and spoken language used in schools and in the media. </a:t>
            </a:r>
          </a:p>
        </p:txBody>
      </p:sp>
    </p:spTree>
    <p:extLst>
      <p:ext uri="{BB962C8B-B14F-4D97-AF65-F5344CB8AC3E}">
        <p14:creationId xmlns:p14="http://schemas.microsoft.com/office/powerpoint/2010/main" val="331419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04D3-F478-44C1-890D-E413D10D99D3}"/>
              </a:ext>
            </a:extLst>
          </p:cNvPr>
          <p:cNvSpPr>
            <a:spLocks noGrp="1"/>
          </p:cNvSpPr>
          <p:nvPr>
            <p:ph type="title"/>
          </p:nvPr>
        </p:nvSpPr>
        <p:spPr>
          <a:xfrm>
            <a:off x="0" y="213557"/>
            <a:ext cx="2447365" cy="647577"/>
          </a:xfrm>
        </p:spPr>
        <p:txBody>
          <a:bodyPr/>
          <a:lstStyle/>
          <a:p>
            <a:r>
              <a:rPr lang="en-GB" dirty="0" err="1"/>
              <a:t>Profil</a:t>
            </a:r>
            <a:r>
              <a:rPr lang="en-GB" dirty="0"/>
              <a:t> [2]</a:t>
            </a:r>
          </a:p>
        </p:txBody>
      </p:sp>
      <p:sp>
        <p:nvSpPr>
          <p:cNvPr id="6" name="TextBox 5">
            <a:extLst>
              <a:ext uri="{FF2B5EF4-FFF2-40B4-BE49-F238E27FC236}">
                <a16:creationId xmlns:a16="http://schemas.microsoft.com/office/drawing/2014/main" id="{928B1DC2-471E-4560-B15F-D594A14FCE0C}"/>
              </a:ext>
            </a:extLst>
          </p:cNvPr>
          <p:cNvSpPr txBox="1"/>
          <p:nvPr/>
        </p:nvSpPr>
        <p:spPr>
          <a:xfrm>
            <a:off x="2442882" y="262481"/>
            <a:ext cx="757395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Übersetze</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die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folgenden</a:t>
            </a:r>
            <a:r>
              <a:rPr kumimoji="0" lang="en-US" sz="2400" b="1" i="0" u="none" strike="noStrike" kern="1200" cap="none" spc="0" normalizeH="0" noProof="0" dirty="0">
                <a:ln>
                  <a:noFill/>
                </a:ln>
                <a:solidFill>
                  <a:srgbClr val="525050"/>
                </a:solidFill>
                <a:effectLst/>
                <a:uLnTx/>
                <a:uFillTx/>
                <a:latin typeface="Century Gothic"/>
                <a:ea typeface="+mn-ea"/>
                <a:cs typeface="+mn-cs"/>
              </a:rPr>
              <a:t> </a:t>
            </a:r>
            <a:r>
              <a:rPr kumimoji="0" lang="en-US" sz="2400" b="1" i="0" u="none" strike="noStrike" kern="1200" cap="none" spc="0" normalizeH="0" noProof="0" dirty="0" err="1">
                <a:ln>
                  <a:noFill/>
                </a:ln>
                <a:solidFill>
                  <a:srgbClr val="525050"/>
                </a:solidFill>
                <a:effectLst/>
                <a:uLnTx/>
                <a:uFillTx/>
                <a:latin typeface="Century Gothic"/>
                <a:ea typeface="+mn-ea"/>
                <a:cs typeface="+mn-cs"/>
              </a:rPr>
              <a:t>Sätze</a:t>
            </a:r>
            <a:r>
              <a:rPr kumimoji="0" lang="en-US" sz="2400" b="1" i="0" u="none" strike="noStrike" kern="1200" cap="none" spc="0" normalizeH="0" noProof="0" dirty="0">
                <a:ln>
                  <a:noFill/>
                </a:ln>
                <a:solidFill>
                  <a:srgbClr val="525050"/>
                </a:solidFill>
                <a:effectLst/>
                <a:uLnTx/>
                <a:uFillTx/>
                <a:latin typeface="Century Gothic"/>
                <a:ea typeface="+mn-ea"/>
                <a:cs typeface="+mn-cs"/>
              </a:rPr>
              <a:t> ins Deutsche:</a:t>
            </a:r>
            <a:endParaRPr kumimoji="0" lang="en-US"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A90862EF-8211-4CF0-A073-E7973B259D09}"/>
              </a:ext>
            </a:extLst>
          </p:cNvPr>
          <p:cNvSpPr/>
          <p:nvPr/>
        </p:nvSpPr>
        <p:spPr>
          <a:xfrm>
            <a:off x="10497671" y="91546"/>
            <a:ext cx="153640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schreiben</a:t>
            </a:r>
            <a:endParaRPr lang="en-GB" sz="2000" dirty="0"/>
          </a:p>
        </p:txBody>
      </p:sp>
      <p:sp>
        <p:nvSpPr>
          <p:cNvPr id="11" name="TextBox 10">
            <a:extLst>
              <a:ext uri="{FF2B5EF4-FFF2-40B4-BE49-F238E27FC236}">
                <a16:creationId xmlns:a16="http://schemas.microsoft.com/office/drawing/2014/main" id="{DAD53CB4-F338-48B6-A0CD-652996E0423F}"/>
              </a:ext>
            </a:extLst>
          </p:cNvPr>
          <p:cNvSpPr txBox="1"/>
          <p:nvPr/>
        </p:nvSpPr>
        <p:spPr>
          <a:xfrm>
            <a:off x="157917" y="1299861"/>
            <a:ext cx="5146383" cy="400110"/>
          </a:xfrm>
          <a:prstGeom prst="rect">
            <a:avLst/>
          </a:prstGeom>
          <a:noFill/>
        </p:spPr>
        <p:txBody>
          <a:bodyPr wrap="square">
            <a:spAutoFit/>
          </a:bodyPr>
          <a:lstStyle/>
          <a:p>
            <a:r>
              <a:rPr lang="en-GB" sz="2000" b="1" dirty="0"/>
              <a:t>Die Band </a:t>
            </a:r>
            <a:r>
              <a:rPr lang="en-GB" sz="2000" b="1" dirty="0" err="1"/>
              <a:t>heißt</a:t>
            </a:r>
            <a:r>
              <a:rPr lang="en-GB" sz="2000" b="1" dirty="0"/>
              <a:t> </a:t>
            </a:r>
            <a:r>
              <a:rPr lang="en-GB" sz="2000" b="1" dirty="0" err="1"/>
              <a:t>Kalush</a:t>
            </a:r>
            <a:r>
              <a:rPr lang="en-GB" sz="2000" b="1" dirty="0"/>
              <a:t> Orchestra.</a:t>
            </a:r>
          </a:p>
        </p:txBody>
      </p:sp>
      <p:pic>
        <p:nvPicPr>
          <p:cNvPr id="4" name="Picture 3">
            <a:extLst>
              <a:ext uri="{FF2B5EF4-FFF2-40B4-BE49-F238E27FC236}">
                <a16:creationId xmlns:a16="http://schemas.microsoft.com/office/drawing/2014/main" id="{4331A231-1747-4959-9010-03C4B08F982D}"/>
              </a:ext>
            </a:extLst>
          </p:cNvPr>
          <p:cNvPicPr>
            <a:picLocks noChangeAspect="1"/>
          </p:cNvPicPr>
          <p:nvPr/>
        </p:nvPicPr>
        <p:blipFill>
          <a:blip r:embed="rId3"/>
          <a:stretch>
            <a:fillRect/>
          </a:stretch>
        </p:blipFill>
        <p:spPr>
          <a:xfrm>
            <a:off x="5552911" y="762526"/>
            <a:ext cx="6639089" cy="2340538"/>
          </a:xfrm>
          <a:prstGeom prst="rect">
            <a:avLst/>
          </a:prstGeom>
        </p:spPr>
      </p:pic>
      <p:sp>
        <p:nvSpPr>
          <p:cNvPr id="10" name="TextBox 9">
            <a:extLst>
              <a:ext uri="{FF2B5EF4-FFF2-40B4-BE49-F238E27FC236}">
                <a16:creationId xmlns:a16="http://schemas.microsoft.com/office/drawing/2014/main" id="{167A4714-7C86-468E-8A53-D7B495BA0B92}"/>
              </a:ext>
            </a:extLst>
          </p:cNvPr>
          <p:cNvSpPr txBox="1"/>
          <p:nvPr/>
        </p:nvSpPr>
        <p:spPr>
          <a:xfrm>
            <a:off x="157923" y="906963"/>
            <a:ext cx="4978853" cy="400110"/>
          </a:xfrm>
          <a:prstGeom prst="rect">
            <a:avLst/>
          </a:prstGeom>
          <a:noFill/>
        </p:spPr>
        <p:txBody>
          <a:bodyPr wrap="square" rtlCol="0">
            <a:spAutoFit/>
          </a:bodyPr>
          <a:lstStyle/>
          <a:p>
            <a:r>
              <a:rPr lang="en-GB" sz="2000" dirty="0"/>
              <a:t>The band is called </a:t>
            </a:r>
            <a:r>
              <a:rPr lang="en-GB" sz="2000" dirty="0" err="1"/>
              <a:t>Kalush</a:t>
            </a:r>
            <a:r>
              <a:rPr lang="en-GB" sz="2000" dirty="0"/>
              <a:t> Orchestra.</a:t>
            </a:r>
          </a:p>
        </p:txBody>
      </p:sp>
      <p:sp>
        <p:nvSpPr>
          <p:cNvPr id="23" name="TextBox 22">
            <a:extLst>
              <a:ext uri="{FF2B5EF4-FFF2-40B4-BE49-F238E27FC236}">
                <a16:creationId xmlns:a16="http://schemas.microsoft.com/office/drawing/2014/main" id="{127D4293-504A-48A2-A067-057BCD227A01}"/>
              </a:ext>
            </a:extLst>
          </p:cNvPr>
          <p:cNvSpPr txBox="1"/>
          <p:nvPr/>
        </p:nvSpPr>
        <p:spPr>
          <a:xfrm>
            <a:off x="157922" y="1718821"/>
            <a:ext cx="4978853" cy="707886"/>
          </a:xfrm>
          <a:prstGeom prst="rect">
            <a:avLst/>
          </a:prstGeom>
          <a:noFill/>
        </p:spPr>
        <p:txBody>
          <a:bodyPr wrap="square" rtlCol="0">
            <a:spAutoFit/>
          </a:bodyPr>
          <a:lstStyle/>
          <a:p>
            <a:r>
              <a:rPr lang="en-GB" sz="2000" dirty="0"/>
              <a:t>We are called Oleg, </a:t>
            </a:r>
            <a:r>
              <a:rPr lang="en-GB" sz="2000" dirty="0" err="1"/>
              <a:t>Ihor</a:t>
            </a:r>
            <a:r>
              <a:rPr lang="en-GB" sz="2000" dirty="0"/>
              <a:t>, </a:t>
            </a:r>
            <a:r>
              <a:rPr lang="en-GB" sz="2000" dirty="0" err="1"/>
              <a:t>Danyjil</a:t>
            </a:r>
            <a:r>
              <a:rPr lang="en-GB" sz="2000" dirty="0"/>
              <a:t>, </a:t>
            </a:r>
            <a:r>
              <a:rPr lang="en-GB" sz="2000" dirty="0" err="1"/>
              <a:t>Witalij</a:t>
            </a:r>
            <a:r>
              <a:rPr lang="en-GB" sz="2000" dirty="0"/>
              <a:t> and </a:t>
            </a:r>
            <a:r>
              <a:rPr lang="en-GB" sz="2000" dirty="0" err="1"/>
              <a:t>Tymofij</a:t>
            </a:r>
            <a:r>
              <a:rPr lang="en-GB" sz="2000" dirty="0"/>
              <a:t>.</a:t>
            </a:r>
          </a:p>
        </p:txBody>
      </p:sp>
      <p:sp>
        <p:nvSpPr>
          <p:cNvPr id="24" name="TextBox 23">
            <a:extLst>
              <a:ext uri="{FF2B5EF4-FFF2-40B4-BE49-F238E27FC236}">
                <a16:creationId xmlns:a16="http://schemas.microsoft.com/office/drawing/2014/main" id="{B03FA56D-5A7D-4DF8-BA78-E38AFEFC1505}"/>
              </a:ext>
            </a:extLst>
          </p:cNvPr>
          <p:cNvSpPr txBox="1"/>
          <p:nvPr/>
        </p:nvSpPr>
        <p:spPr>
          <a:xfrm>
            <a:off x="157917" y="3167437"/>
            <a:ext cx="4978853" cy="400110"/>
          </a:xfrm>
          <a:prstGeom prst="rect">
            <a:avLst/>
          </a:prstGeom>
          <a:noFill/>
        </p:spPr>
        <p:txBody>
          <a:bodyPr wrap="square" rtlCol="0">
            <a:spAutoFit/>
          </a:bodyPr>
          <a:lstStyle/>
          <a:p>
            <a:r>
              <a:rPr lang="en-GB" sz="2000" dirty="0"/>
              <a:t>We are 3 years old.</a:t>
            </a:r>
          </a:p>
        </p:txBody>
      </p:sp>
      <p:sp>
        <p:nvSpPr>
          <p:cNvPr id="25" name="TextBox 24">
            <a:extLst>
              <a:ext uri="{FF2B5EF4-FFF2-40B4-BE49-F238E27FC236}">
                <a16:creationId xmlns:a16="http://schemas.microsoft.com/office/drawing/2014/main" id="{F0D239B9-3A42-42F0-BA2B-EB27C954D059}"/>
              </a:ext>
            </a:extLst>
          </p:cNvPr>
          <p:cNvSpPr txBox="1"/>
          <p:nvPr/>
        </p:nvSpPr>
        <p:spPr>
          <a:xfrm>
            <a:off x="157917" y="3991993"/>
            <a:ext cx="4978853" cy="400110"/>
          </a:xfrm>
          <a:prstGeom prst="rect">
            <a:avLst/>
          </a:prstGeom>
          <a:noFill/>
        </p:spPr>
        <p:txBody>
          <a:bodyPr wrap="square" rtlCol="0">
            <a:spAutoFit/>
          </a:bodyPr>
          <a:lstStyle/>
          <a:p>
            <a:r>
              <a:rPr lang="en-GB" sz="2000" dirty="0"/>
              <a:t>We are </a:t>
            </a:r>
            <a:r>
              <a:rPr lang="en-GB" sz="2000" dirty="0" err="1"/>
              <a:t>Ukranian</a:t>
            </a:r>
            <a:r>
              <a:rPr lang="en-GB" sz="2000" dirty="0"/>
              <a:t>.</a:t>
            </a:r>
          </a:p>
        </p:txBody>
      </p:sp>
      <p:sp>
        <p:nvSpPr>
          <p:cNvPr id="26" name="TextBox 25">
            <a:extLst>
              <a:ext uri="{FF2B5EF4-FFF2-40B4-BE49-F238E27FC236}">
                <a16:creationId xmlns:a16="http://schemas.microsoft.com/office/drawing/2014/main" id="{7709808C-AA9A-4D7C-8B13-97C095D5A1CB}"/>
              </a:ext>
            </a:extLst>
          </p:cNvPr>
          <p:cNvSpPr txBox="1"/>
          <p:nvPr/>
        </p:nvSpPr>
        <p:spPr>
          <a:xfrm>
            <a:off x="157915" y="4841082"/>
            <a:ext cx="4978853" cy="400110"/>
          </a:xfrm>
          <a:prstGeom prst="rect">
            <a:avLst/>
          </a:prstGeom>
          <a:noFill/>
        </p:spPr>
        <p:txBody>
          <a:bodyPr wrap="square" rtlCol="0">
            <a:spAutoFit/>
          </a:bodyPr>
          <a:lstStyle/>
          <a:p>
            <a:r>
              <a:rPr lang="en-GB" sz="2000" dirty="0"/>
              <a:t>Our homeland is </a:t>
            </a:r>
            <a:r>
              <a:rPr lang="en-GB" sz="2000" dirty="0" err="1"/>
              <a:t>Kalush</a:t>
            </a:r>
            <a:r>
              <a:rPr lang="en-GB" sz="2000" dirty="0"/>
              <a:t>, Ukraine.</a:t>
            </a:r>
          </a:p>
        </p:txBody>
      </p:sp>
      <p:sp>
        <p:nvSpPr>
          <p:cNvPr id="27" name="TextBox 26">
            <a:extLst>
              <a:ext uri="{FF2B5EF4-FFF2-40B4-BE49-F238E27FC236}">
                <a16:creationId xmlns:a16="http://schemas.microsoft.com/office/drawing/2014/main" id="{E78BF8D1-4A1C-4D46-AC8A-E60B7BB4160B}"/>
              </a:ext>
            </a:extLst>
          </p:cNvPr>
          <p:cNvSpPr txBox="1"/>
          <p:nvPr/>
        </p:nvSpPr>
        <p:spPr>
          <a:xfrm>
            <a:off x="157915" y="5644363"/>
            <a:ext cx="4978853" cy="400110"/>
          </a:xfrm>
          <a:prstGeom prst="rect">
            <a:avLst/>
          </a:prstGeom>
          <a:noFill/>
        </p:spPr>
        <p:txBody>
          <a:bodyPr wrap="square" rtlCol="0">
            <a:spAutoFit/>
          </a:bodyPr>
          <a:lstStyle/>
          <a:p>
            <a:r>
              <a:rPr lang="en-GB" sz="2000" dirty="0"/>
              <a:t>We still live in </a:t>
            </a:r>
            <a:r>
              <a:rPr lang="en-GB" sz="2000" dirty="0" err="1"/>
              <a:t>Kalush</a:t>
            </a:r>
            <a:r>
              <a:rPr lang="en-GB" sz="2000" dirty="0"/>
              <a:t>.</a:t>
            </a:r>
          </a:p>
        </p:txBody>
      </p:sp>
      <p:sp>
        <p:nvSpPr>
          <p:cNvPr id="28" name="TextBox 27">
            <a:extLst>
              <a:ext uri="{FF2B5EF4-FFF2-40B4-BE49-F238E27FC236}">
                <a16:creationId xmlns:a16="http://schemas.microsoft.com/office/drawing/2014/main" id="{3B635536-7E78-49E8-82A0-0990D8498604}"/>
              </a:ext>
            </a:extLst>
          </p:cNvPr>
          <p:cNvSpPr txBox="1"/>
          <p:nvPr/>
        </p:nvSpPr>
        <p:spPr>
          <a:xfrm>
            <a:off x="5347447" y="3114034"/>
            <a:ext cx="4978853" cy="400110"/>
          </a:xfrm>
          <a:prstGeom prst="rect">
            <a:avLst/>
          </a:prstGeom>
          <a:noFill/>
        </p:spPr>
        <p:txBody>
          <a:bodyPr wrap="square" rtlCol="0">
            <a:spAutoFit/>
          </a:bodyPr>
          <a:lstStyle/>
          <a:p>
            <a:r>
              <a:rPr lang="en-GB" sz="2000" dirty="0"/>
              <a:t>We are singers and musicians.</a:t>
            </a:r>
          </a:p>
        </p:txBody>
      </p:sp>
      <p:sp>
        <p:nvSpPr>
          <p:cNvPr id="29" name="TextBox 28">
            <a:extLst>
              <a:ext uri="{FF2B5EF4-FFF2-40B4-BE49-F238E27FC236}">
                <a16:creationId xmlns:a16="http://schemas.microsoft.com/office/drawing/2014/main" id="{63C62113-D645-493F-A1C9-0005AD09574C}"/>
              </a:ext>
            </a:extLst>
          </p:cNvPr>
          <p:cNvSpPr txBox="1"/>
          <p:nvPr/>
        </p:nvSpPr>
        <p:spPr>
          <a:xfrm>
            <a:off x="5350175" y="3919945"/>
            <a:ext cx="4978853" cy="400110"/>
          </a:xfrm>
          <a:prstGeom prst="rect">
            <a:avLst/>
          </a:prstGeom>
          <a:noFill/>
        </p:spPr>
        <p:txBody>
          <a:bodyPr wrap="square" rtlCol="0">
            <a:spAutoFit/>
          </a:bodyPr>
          <a:lstStyle/>
          <a:p>
            <a:r>
              <a:rPr lang="en-GB" sz="2000" dirty="0"/>
              <a:t>We sing in Ukrainian and English.</a:t>
            </a:r>
          </a:p>
        </p:txBody>
      </p:sp>
      <p:sp>
        <p:nvSpPr>
          <p:cNvPr id="30" name="TextBox 29">
            <a:extLst>
              <a:ext uri="{FF2B5EF4-FFF2-40B4-BE49-F238E27FC236}">
                <a16:creationId xmlns:a16="http://schemas.microsoft.com/office/drawing/2014/main" id="{ED0532FA-9348-40AF-B7B5-60FA3F31345C}"/>
              </a:ext>
            </a:extLst>
          </p:cNvPr>
          <p:cNvSpPr txBox="1"/>
          <p:nvPr/>
        </p:nvSpPr>
        <p:spPr>
          <a:xfrm>
            <a:off x="5347447" y="4701775"/>
            <a:ext cx="6639089" cy="707886"/>
          </a:xfrm>
          <a:prstGeom prst="rect">
            <a:avLst/>
          </a:prstGeom>
          <a:noFill/>
        </p:spPr>
        <p:txBody>
          <a:bodyPr wrap="square" rtlCol="0">
            <a:spAutoFit/>
          </a:bodyPr>
          <a:lstStyle/>
          <a:p>
            <a:r>
              <a:rPr lang="en-GB" sz="2000" dirty="0"/>
              <a:t>Our song ‘Stefania’ describes a mother and a homeland.</a:t>
            </a:r>
          </a:p>
        </p:txBody>
      </p:sp>
      <p:sp>
        <p:nvSpPr>
          <p:cNvPr id="18" name="Speech Bubble: Rectangle with Corners Rounded 17">
            <a:extLst>
              <a:ext uri="{FF2B5EF4-FFF2-40B4-BE49-F238E27FC236}">
                <a16:creationId xmlns:a16="http://schemas.microsoft.com/office/drawing/2014/main" id="{CD507DCC-ED07-46EA-83AA-BAB8DE205AC5}"/>
              </a:ext>
            </a:extLst>
          </p:cNvPr>
          <p:cNvSpPr/>
          <p:nvPr/>
        </p:nvSpPr>
        <p:spPr>
          <a:xfrm>
            <a:off x="9277118" y="2482950"/>
            <a:ext cx="2847647" cy="765902"/>
          </a:xfrm>
          <a:prstGeom prst="wedgeRoundRectCallout">
            <a:avLst>
              <a:gd name="adj1" fmla="val -20077"/>
              <a:gd name="adj2" fmla="val 4709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2022 </a:t>
            </a:r>
            <a:r>
              <a:rPr lang="en-GB" sz="2000" b="1" dirty="0" err="1"/>
              <a:t>gewinnt</a:t>
            </a:r>
            <a:r>
              <a:rPr lang="en-GB" sz="2000" b="1" dirty="0"/>
              <a:t> </a:t>
            </a:r>
            <a:r>
              <a:rPr lang="en-GB" sz="2000" b="1" dirty="0" err="1"/>
              <a:t>Kalush</a:t>
            </a:r>
            <a:r>
              <a:rPr lang="en-GB" sz="2000" b="1" dirty="0"/>
              <a:t> das </a:t>
            </a:r>
            <a:r>
              <a:rPr lang="en-GB" sz="2000" b="1" dirty="0" err="1"/>
              <a:t>Eurovisionfinale</a:t>
            </a:r>
            <a:r>
              <a:rPr lang="en-GB" sz="2000" b="1" dirty="0"/>
              <a:t>.</a:t>
            </a:r>
            <a:endParaRPr lang="en-GB" sz="2000" dirty="0"/>
          </a:p>
        </p:txBody>
      </p:sp>
      <p:sp>
        <p:nvSpPr>
          <p:cNvPr id="31" name="TextBox 30">
            <a:extLst>
              <a:ext uri="{FF2B5EF4-FFF2-40B4-BE49-F238E27FC236}">
                <a16:creationId xmlns:a16="http://schemas.microsoft.com/office/drawing/2014/main" id="{7E34D4D8-B7E1-4A9A-9C68-EFCFE06F9CA8}"/>
              </a:ext>
            </a:extLst>
          </p:cNvPr>
          <p:cNvSpPr txBox="1"/>
          <p:nvPr/>
        </p:nvSpPr>
        <p:spPr>
          <a:xfrm>
            <a:off x="157916" y="2381812"/>
            <a:ext cx="5146383" cy="707886"/>
          </a:xfrm>
          <a:prstGeom prst="rect">
            <a:avLst/>
          </a:prstGeom>
          <a:noFill/>
        </p:spPr>
        <p:txBody>
          <a:bodyPr wrap="square">
            <a:spAutoFit/>
          </a:bodyPr>
          <a:lstStyle/>
          <a:p>
            <a:r>
              <a:rPr lang="en-GB" sz="2000" b="1" dirty="0" err="1"/>
              <a:t>Wir</a:t>
            </a:r>
            <a:r>
              <a:rPr lang="en-GB" sz="2000" b="1" dirty="0"/>
              <a:t> </a:t>
            </a:r>
            <a:r>
              <a:rPr lang="en-GB" sz="2000" b="1" dirty="0" err="1"/>
              <a:t>heißen</a:t>
            </a:r>
            <a:r>
              <a:rPr lang="en-GB" sz="2000" b="1" dirty="0"/>
              <a:t> Oleg, </a:t>
            </a:r>
            <a:r>
              <a:rPr lang="en-GB" sz="2000" b="1" dirty="0" err="1"/>
              <a:t>Ihor</a:t>
            </a:r>
            <a:r>
              <a:rPr lang="en-GB" sz="2000" b="1" dirty="0"/>
              <a:t>, </a:t>
            </a:r>
            <a:r>
              <a:rPr lang="en-GB" sz="2000" b="1" dirty="0" err="1"/>
              <a:t>Danyjil</a:t>
            </a:r>
            <a:r>
              <a:rPr lang="en-GB" sz="2000" b="1" dirty="0"/>
              <a:t>, </a:t>
            </a:r>
            <a:r>
              <a:rPr lang="en-GB" sz="2000" b="1" dirty="0" err="1"/>
              <a:t>Witalij</a:t>
            </a:r>
            <a:r>
              <a:rPr lang="en-GB" sz="2000" b="1" dirty="0"/>
              <a:t> und </a:t>
            </a:r>
            <a:r>
              <a:rPr lang="en-GB" sz="2000" b="1" dirty="0" err="1"/>
              <a:t>Tymofij</a:t>
            </a:r>
            <a:r>
              <a:rPr lang="en-GB" sz="2000" b="1" dirty="0"/>
              <a:t>.</a:t>
            </a:r>
          </a:p>
        </p:txBody>
      </p:sp>
      <p:sp>
        <p:nvSpPr>
          <p:cNvPr id="32" name="TextBox 31">
            <a:extLst>
              <a:ext uri="{FF2B5EF4-FFF2-40B4-BE49-F238E27FC236}">
                <a16:creationId xmlns:a16="http://schemas.microsoft.com/office/drawing/2014/main" id="{B053C7B5-0C39-4DB8-9BE8-65AA9EF291F4}"/>
              </a:ext>
            </a:extLst>
          </p:cNvPr>
          <p:cNvSpPr txBox="1"/>
          <p:nvPr/>
        </p:nvSpPr>
        <p:spPr>
          <a:xfrm>
            <a:off x="157915" y="3514144"/>
            <a:ext cx="5146383" cy="400110"/>
          </a:xfrm>
          <a:prstGeom prst="rect">
            <a:avLst/>
          </a:prstGeom>
          <a:noFill/>
        </p:spPr>
        <p:txBody>
          <a:bodyPr wrap="square">
            <a:spAutoFit/>
          </a:bodyPr>
          <a:lstStyle/>
          <a:p>
            <a:r>
              <a:rPr lang="en-GB" sz="2000" b="1" dirty="0" err="1"/>
              <a:t>Wir</a:t>
            </a:r>
            <a:r>
              <a:rPr lang="en-GB" sz="2000" b="1" dirty="0"/>
              <a:t> </a:t>
            </a:r>
            <a:r>
              <a:rPr lang="en-GB" sz="2000" b="1" dirty="0" err="1"/>
              <a:t>sind</a:t>
            </a:r>
            <a:r>
              <a:rPr lang="en-GB" sz="2000" b="1" dirty="0"/>
              <a:t> </a:t>
            </a:r>
            <a:r>
              <a:rPr lang="en-GB" sz="2000" b="1" dirty="0" err="1"/>
              <a:t>drei</a:t>
            </a:r>
            <a:r>
              <a:rPr lang="en-GB" sz="2000" b="1" dirty="0"/>
              <a:t> Jahre alt.</a:t>
            </a:r>
          </a:p>
        </p:txBody>
      </p:sp>
      <p:sp>
        <p:nvSpPr>
          <p:cNvPr id="33" name="TextBox 32">
            <a:extLst>
              <a:ext uri="{FF2B5EF4-FFF2-40B4-BE49-F238E27FC236}">
                <a16:creationId xmlns:a16="http://schemas.microsoft.com/office/drawing/2014/main" id="{1AD026BE-346D-495F-99D7-6FF56BC4198A}"/>
              </a:ext>
            </a:extLst>
          </p:cNvPr>
          <p:cNvSpPr txBox="1"/>
          <p:nvPr/>
        </p:nvSpPr>
        <p:spPr>
          <a:xfrm>
            <a:off x="157915" y="4363233"/>
            <a:ext cx="5146383" cy="400110"/>
          </a:xfrm>
          <a:prstGeom prst="rect">
            <a:avLst/>
          </a:prstGeom>
          <a:noFill/>
        </p:spPr>
        <p:txBody>
          <a:bodyPr wrap="square">
            <a:spAutoFit/>
          </a:bodyPr>
          <a:lstStyle/>
          <a:p>
            <a:r>
              <a:rPr lang="en-GB" sz="2000" b="1" dirty="0" err="1"/>
              <a:t>Wir</a:t>
            </a:r>
            <a:r>
              <a:rPr lang="en-GB" sz="2000" b="1" dirty="0"/>
              <a:t> </a:t>
            </a:r>
            <a:r>
              <a:rPr lang="en-GB" sz="2000" b="1" dirty="0" err="1"/>
              <a:t>sind</a:t>
            </a:r>
            <a:r>
              <a:rPr lang="en-GB" sz="2000" b="1" dirty="0"/>
              <a:t> </a:t>
            </a:r>
            <a:r>
              <a:rPr lang="en-GB" sz="2000" b="1" dirty="0" err="1"/>
              <a:t>Ukrainer</a:t>
            </a:r>
            <a:r>
              <a:rPr lang="en-GB" sz="2000" b="1" dirty="0"/>
              <a:t>.</a:t>
            </a:r>
          </a:p>
        </p:txBody>
      </p:sp>
      <p:sp>
        <p:nvSpPr>
          <p:cNvPr id="34" name="TextBox 33">
            <a:extLst>
              <a:ext uri="{FF2B5EF4-FFF2-40B4-BE49-F238E27FC236}">
                <a16:creationId xmlns:a16="http://schemas.microsoft.com/office/drawing/2014/main" id="{A94E5B74-F509-44D8-8F85-17C5986E8A24}"/>
              </a:ext>
            </a:extLst>
          </p:cNvPr>
          <p:cNvSpPr txBox="1"/>
          <p:nvPr/>
        </p:nvSpPr>
        <p:spPr>
          <a:xfrm>
            <a:off x="157915" y="5189932"/>
            <a:ext cx="5146383" cy="400110"/>
          </a:xfrm>
          <a:prstGeom prst="rect">
            <a:avLst/>
          </a:prstGeom>
          <a:noFill/>
        </p:spPr>
        <p:txBody>
          <a:bodyPr wrap="square">
            <a:spAutoFit/>
          </a:bodyPr>
          <a:lstStyle/>
          <a:p>
            <a:r>
              <a:rPr lang="en-GB" sz="2000" b="1" dirty="0" err="1"/>
              <a:t>Unsere</a:t>
            </a:r>
            <a:r>
              <a:rPr lang="en-GB" sz="2000" b="1" dirty="0"/>
              <a:t> Heimat </a:t>
            </a:r>
            <a:r>
              <a:rPr lang="en-GB" sz="2000" b="1" dirty="0" err="1"/>
              <a:t>ist</a:t>
            </a:r>
            <a:r>
              <a:rPr lang="en-GB" sz="2000" b="1" dirty="0"/>
              <a:t> </a:t>
            </a:r>
            <a:r>
              <a:rPr lang="en-GB" sz="2000" b="1" dirty="0" err="1"/>
              <a:t>Kalush</a:t>
            </a:r>
            <a:r>
              <a:rPr lang="en-GB" sz="2000" b="1" dirty="0"/>
              <a:t>, Ukraine.</a:t>
            </a:r>
          </a:p>
        </p:txBody>
      </p:sp>
      <p:sp>
        <p:nvSpPr>
          <p:cNvPr id="35" name="TextBox 34">
            <a:extLst>
              <a:ext uri="{FF2B5EF4-FFF2-40B4-BE49-F238E27FC236}">
                <a16:creationId xmlns:a16="http://schemas.microsoft.com/office/drawing/2014/main" id="{E44ECEA8-B8EC-4496-A7A0-4D7705D01657}"/>
              </a:ext>
            </a:extLst>
          </p:cNvPr>
          <p:cNvSpPr txBox="1"/>
          <p:nvPr/>
        </p:nvSpPr>
        <p:spPr>
          <a:xfrm>
            <a:off x="157915" y="5951037"/>
            <a:ext cx="5146383" cy="400110"/>
          </a:xfrm>
          <a:prstGeom prst="rect">
            <a:avLst/>
          </a:prstGeom>
          <a:noFill/>
        </p:spPr>
        <p:txBody>
          <a:bodyPr wrap="square">
            <a:spAutoFit/>
          </a:bodyPr>
          <a:lstStyle/>
          <a:p>
            <a:r>
              <a:rPr lang="en-GB" sz="2000" b="1" dirty="0" err="1"/>
              <a:t>Wir</a:t>
            </a:r>
            <a:r>
              <a:rPr lang="en-GB" sz="2000" b="1" dirty="0"/>
              <a:t> </a:t>
            </a:r>
            <a:r>
              <a:rPr lang="en-GB" sz="2000" b="1" dirty="0" err="1"/>
              <a:t>wohnen</a:t>
            </a:r>
            <a:r>
              <a:rPr lang="en-GB" sz="2000" b="1" dirty="0"/>
              <a:t> </a:t>
            </a:r>
            <a:r>
              <a:rPr lang="en-GB" sz="2000" b="1" dirty="0" err="1"/>
              <a:t>noch</a:t>
            </a:r>
            <a:r>
              <a:rPr lang="en-GB" sz="2000" b="1" dirty="0"/>
              <a:t> in </a:t>
            </a:r>
            <a:r>
              <a:rPr lang="en-GB" sz="2000" b="1" dirty="0" err="1"/>
              <a:t>Kalush</a:t>
            </a:r>
            <a:r>
              <a:rPr lang="en-GB" sz="2000" b="1" dirty="0"/>
              <a:t>.</a:t>
            </a:r>
          </a:p>
        </p:txBody>
      </p:sp>
      <p:sp>
        <p:nvSpPr>
          <p:cNvPr id="36" name="TextBox 35">
            <a:extLst>
              <a:ext uri="{FF2B5EF4-FFF2-40B4-BE49-F238E27FC236}">
                <a16:creationId xmlns:a16="http://schemas.microsoft.com/office/drawing/2014/main" id="{510C581D-BF95-4215-BBE0-06CA79F57A4F}"/>
              </a:ext>
            </a:extLst>
          </p:cNvPr>
          <p:cNvSpPr txBox="1"/>
          <p:nvPr/>
        </p:nvSpPr>
        <p:spPr>
          <a:xfrm>
            <a:off x="5351288" y="3446727"/>
            <a:ext cx="5146383" cy="400110"/>
          </a:xfrm>
          <a:prstGeom prst="rect">
            <a:avLst/>
          </a:prstGeom>
          <a:noFill/>
        </p:spPr>
        <p:txBody>
          <a:bodyPr wrap="square">
            <a:spAutoFit/>
          </a:bodyPr>
          <a:lstStyle/>
          <a:p>
            <a:r>
              <a:rPr lang="en-GB" sz="2000" b="1" dirty="0" err="1"/>
              <a:t>Wir</a:t>
            </a:r>
            <a:r>
              <a:rPr lang="en-GB" sz="2000" b="1" dirty="0"/>
              <a:t> </a:t>
            </a:r>
            <a:r>
              <a:rPr lang="en-GB" sz="2000" b="1" dirty="0" err="1"/>
              <a:t>sind</a:t>
            </a:r>
            <a:r>
              <a:rPr lang="en-GB" sz="2000" b="1" dirty="0"/>
              <a:t> </a:t>
            </a:r>
            <a:r>
              <a:rPr lang="en-GB" sz="2000" b="1" dirty="0" err="1"/>
              <a:t>Sänger</a:t>
            </a:r>
            <a:r>
              <a:rPr lang="en-GB" sz="2000" b="1" dirty="0"/>
              <a:t> und Musiker.</a:t>
            </a:r>
          </a:p>
        </p:txBody>
      </p:sp>
      <p:sp>
        <p:nvSpPr>
          <p:cNvPr id="37" name="TextBox 36">
            <a:extLst>
              <a:ext uri="{FF2B5EF4-FFF2-40B4-BE49-F238E27FC236}">
                <a16:creationId xmlns:a16="http://schemas.microsoft.com/office/drawing/2014/main" id="{7E173BBF-AA40-4E0A-8AB5-57441292902F}"/>
              </a:ext>
            </a:extLst>
          </p:cNvPr>
          <p:cNvSpPr txBox="1"/>
          <p:nvPr/>
        </p:nvSpPr>
        <p:spPr>
          <a:xfrm>
            <a:off x="5351288" y="4290695"/>
            <a:ext cx="5146383" cy="400110"/>
          </a:xfrm>
          <a:prstGeom prst="rect">
            <a:avLst/>
          </a:prstGeom>
          <a:noFill/>
        </p:spPr>
        <p:txBody>
          <a:bodyPr wrap="square">
            <a:spAutoFit/>
          </a:bodyPr>
          <a:lstStyle/>
          <a:p>
            <a:r>
              <a:rPr lang="en-GB" sz="2000" b="1" dirty="0" err="1"/>
              <a:t>Wir</a:t>
            </a:r>
            <a:r>
              <a:rPr lang="en-GB" sz="2000" b="1" dirty="0"/>
              <a:t> </a:t>
            </a:r>
            <a:r>
              <a:rPr lang="en-GB" sz="2000" b="1" dirty="0" err="1"/>
              <a:t>singen</a:t>
            </a:r>
            <a:r>
              <a:rPr lang="en-GB" sz="2000" b="1" dirty="0"/>
              <a:t> auf </a:t>
            </a:r>
            <a:r>
              <a:rPr lang="en-GB" sz="2000" b="1" dirty="0" err="1"/>
              <a:t>Ukrainisch</a:t>
            </a:r>
            <a:r>
              <a:rPr lang="en-GB" sz="2000" b="1" dirty="0"/>
              <a:t> und </a:t>
            </a:r>
            <a:r>
              <a:rPr lang="en-GB" sz="2000" b="1" dirty="0" err="1"/>
              <a:t>Englisch</a:t>
            </a:r>
            <a:r>
              <a:rPr lang="en-GB" sz="2000" b="1" dirty="0"/>
              <a:t>.</a:t>
            </a:r>
          </a:p>
        </p:txBody>
      </p:sp>
      <p:sp>
        <p:nvSpPr>
          <p:cNvPr id="38" name="TextBox 37">
            <a:extLst>
              <a:ext uri="{FF2B5EF4-FFF2-40B4-BE49-F238E27FC236}">
                <a16:creationId xmlns:a16="http://schemas.microsoft.com/office/drawing/2014/main" id="{90BCD141-8FBF-428E-8BEA-0CF7E79D1A1C}"/>
              </a:ext>
            </a:extLst>
          </p:cNvPr>
          <p:cNvSpPr txBox="1"/>
          <p:nvPr/>
        </p:nvSpPr>
        <p:spPr>
          <a:xfrm>
            <a:off x="5351289" y="5340533"/>
            <a:ext cx="3068254" cy="1015663"/>
          </a:xfrm>
          <a:prstGeom prst="rect">
            <a:avLst/>
          </a:prstGeom>
          <a:noFill/>
        </p:spPr>
        <p:txBody>
          <a:bodyPr wrap="square">
            <a:spAutoFit/>
          </a:bodyPr>
          <a:lstStyle/>
          <a:p>
            <a:r>
              <a:rPr lang="en-GB" sz="2000" b="1" dirty="0"/>
              <a:t>Unser Lied </a:t>
            </a:r>
            <a:r>
              <a:rPr lang="en-GB" sz="2000" b="1" dirty="0">
                <a:latin typeface="Arial" panose="020B0604020202020204" pitchFamily="34" charset="0"/>
                <a:ea typeface="SimSun" panose="02010600030101010101" pitchFamily="2" charset="-122"/>
                <a:cs typeface="Times New Roman" panose="02020603050405020304" pitchFamily="18" charset="0"/>
              </a:rPr>
              <a:t>˵</a:t>
            </a:r>
            <a:r>
              <a:rPr lang="en-GB" sz="2000" b="1" dirty="0">
                <a:latin typeface="Century Gothic" panose="020B0502020202020204" pitchFamily="34" charset="0"/>
                <a:ea typeface="SimSun" panose="02010600030101010101" pitchFamily="2" charset="-122"/>
                <a:cs typeface="Times New Roman" panose="02020603050405020304" pitchFamily="18" charset="0"/>
              </a:rPr>
              <a:t>Stefania</a:t>
            </a:r>
            <a:r>
              <a:rPr lang="en-GB" sz="2000" b="1" dirty="0">
                <a:latin typeface="Century Gothic" panose="020B0502020202020204" pitchFamily="34" charset="0"/>
                <a:ea typeface="SimSun" panose="02010600030101010101" pitchFamily="2" charset="-122"/>
                <a:cs typeface="Century Gothic" panose="020B0502020202020204" pitchFamily="34" charset="0"/>
              </a:rPr>
              <a:t>”</a:t>
            </a:r>
            <a:r>
              <a:rPr lang="en-GB" sz="2000" b="1" dirty="0">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t>beschreibt</a:t>
            </a:r>
            <a:r>
              <a:rPr lang="en-GB" sz="2000" b="1" dirty="0"/>
              <a:t> eine Mutter und eine Heimat.</a:t>
            </a:r>
          </a:p>
        </p:txBody>
      </p:sp>
      <p:sp>
        <p:nvSpPr>
          <p:cNvPr id="17" name="Rectangle 16">
            <a:extLst>
              <a:ext uri="{FF2B5EF4-FFF2-40B4-BE49-F238E27FC236}">
                <a16:creationId xmlns:a16="http://schemas.microsoft.com/office/drawing/2014/main" id="{6613B740-B77E-41B9-987C-6BE3F918FC52}"/>
              </a:ext>
            </a:extLst>
          </p:cNvPr>
          <p:cNvSpPr/>
          <p:nvPr/>
        </p:nvSpPr>
        <p:spPr>
          <a:xfrm>
            <a:off x="8252012" y="5117939"/>
            <a:ext cx="3872753" cy="1187908"/>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err="1">
                <a:solidFill>
                  <a:srgbClr val="FFF6D4"/>
                </a:solidFill>
              </a:rPr>
              <a:t>Ukranian</a:t>
            </a:r>
            <a:r>
              <a:rPr lang="en-GB" dirty="0">
                <a:solidFill>
                  <a:srgbClr val="FFF6D4"/>
                </a:solidFill>
              </a:rPr>
              <a:t> (nationality) – </a:t>
            </a:r>
            <a:r>
              <a:rPr lang="en-GB" dirty="0" err="1">
                <a:solidFill>
                  <a:srgbClr val="FFF6D4"/>
                </a:solidFill>
              </a:rPr>
              <a:t>Ukrainer</a:t>
            </a:r>
            <a:br>
              <a:rPr lang="en-GB" dirty="0">
                <a:solidFill>
                  <a:srgbClr val="FFF6D4"/>
                </a:solidFill>
              </a:rPr>
            </a:br>
            <a:r>
              <a:rPr lang="en-GB" dirty="0">
                <a:solidFill>
                  <a:srgbClr val="FFF6D4"/>
                </a:solidFill>
              </a:rPr>
              <a:t>Ukraine – </a:t>
            </a:r>
            <a:r>
              <a:rPr lang="en-GB" dirty="0" err="1">
                <a:solidFill>
                  <a:srgbClr val="FFF6D4"/>
                </a:solidFill>
              </a:rPr>
              <a:t>Ukrane</a:t>
            </a:r>
            <a:endParaRPr lang="en-GB" dirty="0">
              <a:solidFill>
                <a:srgbClr val="FFF6D4"/>
              </a:solidFill>
            </a:endParaRPr>
          </a:p>
          <a:p>
            <a:r>
              <a:rPr lang="en-GB" dirty="0">
                <a:solidFill>
                  <a:srgbClr val="FFF6D4"/>
                </a:solidFill>
              </a:rPr>
              <a:t>musician – Musiker </a:t>
            </a:r>
            <a:br>
              <a:rPr lang="en-GB" dirty="0">
                <a:solidFill>
                  <a:srgbClr val="FFF6D4"/>
                </a:solidFill>
              </a:rPr>
            </a:br>
            <a:r>
              <a:rPr lang="en-GB" dirty="0" err="1">
                <a:solidFill>
                  <a:srgbClr val="FFF6D4"/>
                </a:solidFill>
              </a:rPr>
              <a:t>Ukranian</a:t>
            </a:r>
            <a:r>
              <a:rPr lang="en-GB" dirty="0">
                <a:solidFill>
                  <a:srgbClr val="FFF6D4"/>
                </a:solidFill>
              </a:rPr>
              <a:t> (language) – </a:t>
            </a:r>
            <a:r>
              <a:rPr lang="en-GB" dirty="0" err="1">
                <a:solidFill>
                  <a:srgbClr val="FFF6D4"/>
                </a:solidFill>
              </a:rPr>
              <a:t>Ukrainisch</a:t>
            </a:r>
            <a:br>
              <a:rPr lang="en-GB" dirty="0">
                <a:solidFill>
                  <a:srgbClr val="FFF6D4"/>
                </a:solidFill>
              </a:rPr>
            </a:br>
            <a:endParaRPr lang="en-GB" dirty="0">
              <a:solidFill>
                <a:srgbClr val="FFF6D4"/>
              </a:solidFill>
            </a:endParaRPr>
          </a:p>
        </p:txBody>
      </p:sp>
    </p:spTree>
    <p:extLst>
      <p:ext uri="{BB962C8B-B14F-4D97-AF65-F5344CB8AC3E}">
        <p14:creationId xmlns:p14="http://schemas.microsoft.com/office/powerpoint/2010/main" val="18016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left)">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1" grpId="0"/>
      <p:bldP spid="32" grpId="0"/>
      <p:bldP spid="33" grpId="0"/>
      <p:bldP spid="34" grpId="0"/>
      <p:bldP spid="35" grpId="0"/>
      <p:bldP spid="36"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04D3-F478-44C1-890D-E413D10D99D3}"/>
              </a:ext>
            </a:extLst>
          </p:cNvPr>
          <p:cNvSpPr>
            <a:spLocks noGrp="1"/>
          </p:cNvSpPr>
          <p:nvPr>
            <p:ph type="title"/>
          </p:nvPr>
        </p:nvSpPr>
        <p:spPr>
          <a:xfrm>
            <a:off x="0" y="213557"/>
            <a:ext cx="2891118" cy="647577"/>
          </a:xfrm>
        </p:spPr>
        <p:txBody>
          <a:bodyPr/>
          <a:lstStyle/>
          <a:p>
            <a:r>
              <a:rPr lang="en-GB" dirty="0" err="1"/>
              <a:t>Profil</a:t>
            </a:r>
            <a:r>
              <a:rPr lang="en-GB" dirty="0"/>
              <a:t> [1]</a:t>
            </a:r>
          </a:p>
        </p:txBody>
      </p:sp>
      <p:sp>
        <p:nvSpPr>
          <p:cNvPr id="3" name="Text Placeholder 2">
            <a:extLst>
              <a:ext uri="{FF2B5EF4-FFF2-40B4-BE49-F238E27FC236}">
                <a16:creationId xmlns:a16="http://schemas.microsoft.com/office/drawing/2014/main" id="{B4CCAE0D-EB05-4356-8BDD-5FAC2A155FA1}"/>
              </a:ext>
            </a:extLst>
          </p:cNvPr>
          <p:cNvSpPr>
            <a:spLocks noGrp="1"/>
          </p:cNvSpPr>
          <p:nvPr>
            <p:ph type="body" sz="quarter" idx="10"/>
          </p:nvPr>
        </p:nvSpPr>
        <p:spPr>
          <a:xfrm>
            <a:off x="373063" y="864316"/>
            <a:ext cx="7184572" cy="5405195"/>
          </a:xfrm>
        </p:spPr>
        <p:txBody>
          <a:bodyPr>
            <a:normAutofit lnSpcReduction="10000"/>
          </a:bodyPr>
          <a:lstStyle/>
          <a:p>
            <a:pPr>
              <a:lnSpc>
                <a:spcPct val="200000"/>
              </a:lnSpc>
            </a:pPr>
            <a:r>
              <a:rPr lang="en-GB" sz="2000" dirty="0"/>
              <a:t>Name: Emma </a:t>
            </a:r>
            <a:r>
              <a:rPr lang="en-GB" sz="2000" dirty="0" err="1"/>
              <a:t>Raducanu</a:t>
            </a:r>
            <a:endParaRPr lang="en-GB" sz="2000" dirty="0"/>
          </a:p>
          <a:p>
            <a:pPr>
              <a:lnSpc>
                <a:spcPct val="200000"/>
              </a:lnSpc>
            </a:pPr>
            <a:r>
              <a:rPr lang="en-GB" sz="2000" dirty="0"/>
              <a:t>Age: 19</a:t>
            </a:r>
          </a:p>
          <a:p>
            <a:pPr>
              <a:lnSpc>
                <a:spcPct val="200000"/>
              </a:lnSpc>
            </a:pPr>
            <a:r>
              <a:rPr lang="en-GB" sz="2000" dirty="0"/>
              <a:t>Nationality: English</a:t>
            </a:r>
          </a:p>
          <a:p>
            <a:pPr>
              <a:lnSpc>
                <a:spcPct val="200000"/>
              </a:lnSpc>
            </a:pPr>
            <a:r>
              <a:rPr lang="en-GB" sz="2000" dirty="0"/>
              <a:t>Place of residence: Bromley, London</a:t>
            </a:r>
          </a:p>
          <a:p>
            <a:pPr>
              <a:lnSpc>
                <a:spcPct val="200000"/>
              </a:lnSpc>
            </a:pPr>
            <a:r>
              <a:rPr lang="en-GB" sz="2000" dirty="0"/>
              <a:t>Place of birth/home country: Canada</a:t>
            </a:r>
          </a:p>
          <a:p>
            <a:pPr>
              <a:lnSpc>
                <a:spcPct val="200000"/>
              </a:lnSpc>
            </a:pPr>
            <a:r>
              <a:rPr lang="en-GB" sz="2000" dirty="0"/>
              <a:t>Languages spoken:</a:t>
            </a:r>
          </a:p>
          <a:p>
            <a:pPr>
              <a:lnSpc>
                <a:spcPct val="200000"/>
              </a:lnSpc>
            </a:pPr>
            <a:r>
              <a:rPr lang="en-GB" sz="2000" dirty="0"/>
              <a:t>Job:</a:t>
            </a:r>
            <a:br>
              <a:rPr lang="en-GB" sz="2000" dirty="0"/>
            </a:br>
            <a:endParaRPr lang="en-GB" sz="2000" dirty="0"/>
          </a:p>
        </p:txBody>
      </p:sp>
      <p:grpSp>
        <p:nvGrpSpPr>
          <p:cNvPr id="9" name="Group 8">
            <a:extLst>
              <a:ext uri="{FF2B5EF4-FFF2-40B4-BE49-F238E27FC236}">
                <a16:creationId xmlns:a16="http://schemas.microsoft.com/office/drawing/2014/main" id="{9F0986D5-256D-4239-A288-4F5212406BCE}"/>
              </a:ext>
            </a:extLst>
          </p:cNvPr>
          <p:cNvGrpSpPr/>
          <p:nvPr/>
        </p:nvGrpSpPr>
        <p:grpSpPr>
          <a:xfrm>
            <a:off x="8730691" y="861134"/>
            <a:ext cx="3146612" cy="4477348"/>
            <a:chOff x="7745506" y="861134"/>
            <a:chExt cx="3146612" cy="4477348"/>
          </a:xfrm>
        </p:grpSpPr>
        <p:sp>
          <p:nvSpPr>
            <p:cNvPr id="8" name="Rectangle 7">
              <a:extLst>
                <a:ext uri="{FF2B5EF4-FFF2-40B4-BE49-F238E27FC236}">
                  <a16:creationId xmlns:a16="http://schemas.microsoft.com/office/drawing/2014/main" id="{CDD72003-DE8D-4736-AE22-86714447F5D9}"/>
                </a:ext>
              </a:extLst>
            </p:cNvPr>
            <p:cNvSpPr/>
            <p:nvPr/>
          </p:nvSpPr>
          <p:spPr>
            <a:xfrm>
              <a:off x="7745506" y="861134"/>
              <a:ext cx="3146612" cy="4477348"/>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B069D7F-0D6D-4783-9E7A-4510CB54174C}"/>
                </a:ext>
              </a:extLst>
            </p:cNvPr>
            <p:cNvPicPr>
              <a:picLocks noChangeAspect="1"/>
            </p:cNvPicPr>
            <p:nvPr/>
          </p:nvPicPr>
          <p:blipFill>
            <a:blip r:embed="rId3"/>
            <a:stretch>
              <a:fillRect/>
            </a:stretch>
          </p:blipFill>
          <p:spPr>
            <a:xfrm>
              <a:off x="7904484" y="957637"/>
              <a:ext cx="2824319" cy="4236478"/>
            </a:xfrm>
            <a:prstGeom prst="rect">
              <a:avLst/>
            </a:prstGeom>
            <a:effectLst>
              <a:outerShdw blurRad="50800" dist="38100" dir="5400000" algn="t" rotWithShape="0">
                <a:prstClr val="black">
                  <a:alpha val="40000"/>
                </a:prstClr>
              </a:outerShdw>
            </a:effectLst>
          </p:spPr>
        </p:pic>
      </p:grpSp>
      <p:sp>
        <p:nvSpPr>
          <p:cNvPr id="6" name="TextBox 5">
            <a:extLst>
              <a:ext uri="{FF2B5EF4-FFF2-40B4-BE49-F238E27FC236}">
                <a16:creationId xmlns:a16="http://schemas.microsoft.com/office/drawing/2014/main" id="{928B1DC2-471E-4560-B15F-D594A14FCE0C}"/>
              </a:ext>
            </a:extLst>
          </p:cNvPr>
          <p:cNvSpPr txBox="1"/>
          <p:nvPr/>
        </p:nvSpPr>
        <p:spPr>
          <a:xfrm>
            <a:off x="2891118" y="276867"/>
            <a:ext cx="58091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Schreib</a:t>
            </a:r>
            <a:r>
              <a:rPr lang="en-US" sz="2400" b="1" dirty="0">
                <a:solidFill>
                  <a:srgbClr val="525050"/>
                </a:solidFill>
                <a:latin typeface="Century Gothic"/>
              </a:rPr>
              <a:t> </a:t>
            </a:r>
            <a:r>
              <a:rPr lang="en-US" sz="2400" b="1" dirty="0" err="1">
                <a:solidFill>
                  <a:srgbClr val="525050"/>
                </a:solidFill>
                <a:latin typeface="Century Gothic"/>
              </a:rPr>
              <a:t>ein</a:t>
            </a:r>
            <a:r>
              <a:rPr lang="en-US" sz="2400" b="1" dirty="0">
                <a:solidFill>
                  <a:srgbClr val="525050"/>
                </a:solidFill>
                <a:latin typeface="Century Gothic"/>
              </a:rPr>
              <a:t> </a:t>
            </a:r>
            <a:r>
              <a:rPr lang="en-US" sz="2400" b="1" dirty="0" err="1">
                <a:solidFill>
                  <a:srgbClr val="525050"/>
                </a:solidFill>
                <a:latin typeface="Century Gothic"/>
              </a:rPr>
              <a:t>Profil</a:t>
            </a:r>
            <a:r>
              <a:rPr lang="en-US" sz="2400" b="1" dirty="0">
                <a:solidFill>
                  <a:srgbClr val="525050"/>
                </a:solidFill>
                <a:latin typeface="Century Gothic"/>
              </a:rPr>
              <a:t> auf Deutsch.</a:t>
            </a:r>
            <a:endParaRPr kumimoji="0" lang="en-US"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A90862EF-8211-4CF0-A073-E7973B259D09}"/>
              </a:ext>
            </a:extLst>
          </p:cNvPr>
          <p:cNvSpPr/>
          <p:nvPr/>
        </p:nvSpPr>
        <p:spPr>
          <a:xfrm>
            <a:off x="10497671" y="91546"/>
            <a:ext cx="153640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schreiben</a:t>
            </a:r>
            <a:endParaRPr lang="en-GB" sz="2000" dirty="0"/>
          </a:p>
        </p:txBody>
      </p:sp>
      <p:sp>
        <p:nvSpPr>
          <p:cNvPr id="11" name="TextBox 10">
            <a:extLst>
              <a:ext uri="{FF2B5EF4-FFF2-40B4-BE49-F238E27FC236}">
                <a16:creationId xmlns:a16="http://schemas.microsoft.com/office/drawing/2014/main" id="{DAD53CB4-F338-48B6-A0CD-652996E0423F}"/>
              </a:ext>
            </a:extLst>
          </p:cNvPr>
          <p:cNvSpPr txBox="1"/>
          <p:nvPr/>
        </p:nvSpPr>
        <p:spPr>
          <a:xfrm>
            <a:off x="406873" y="1401177"/>
            <a:ext cx="3909629" cy="400110"/>
          </a:xfrm>
          <a:prstGeom prst="rect">
            <a:avLst/>
          </a:prstGeom>
          <a:noFill/>
        </p:spPr>
        <p:txBody>
          <a:bodyPr wrap="square">
            <a:spAutoFit/>
          </a:bodyPr>
          <a:lstStyle/>
          <a:p>
            <a:r>
              <a:rPr lang="en-GB" sz="2000" b="1" dirty="0"/>
              <a:t>Ich </a:t>
            </a:r>
            <a:r>
              <a:rPr lang="en-GB" sz="2000" b="1" dirty="0" err="1"/>
              <a:t>heiße</a:t>
            </a:r>
            <a:r>
              <a:rPr lang="en-GB" sz="2000" b="1" dirty="0"/>
              <a:t> Emma </a:t>
            </a:r>
            <a:r>
              <a:rPr lang="en-GB" sz="2000" b="1" dirty="0" err="1"/>
              <a:t>Raducanu</a:t>
            </a:r>
            <a:r>
              <a:rPr lang="en-GB" sz="2000" b="1" dirty="0"/>
              <a:t>.</a:t>
            </a:r>
          </a:p>
        </p:txBody>
      </p:sp>
      <p:sp>
        <p:nvSpPr>
          <p:cNvPr id="12" name="TextBox 11">
            <a:extLst>
              <a:ext uri="{FF2B5EF4-FFF2-40B4-BE49-F238E27FC236}">
                <a16:creationId xmlns:a16="http://schemas.microsoft.com/office/drawing/2014/main" id="{5DF55ED9-E1AE-4C6E-B5FE-20D60AAEB2AC}"/>
              </a:ext>
            </a:extLst>
          </p:cNvPr>
          <p:cNvSpPr txBox="1"/>
          <p:nvPr/>
        </p:nvSpPr>
        <p:spPr>
          <a:xfrm>
            <a:off x="373064" y="2116021"/>
            <a:ext cx="3909629" cy="400110"/>
          </a:xfrm>
          <a:prstGeom prst="rect">
            <a:avLst/>
          </a:prstGeom>
          <a:noFill/>
        </p:spPr>
        <p:txBody>
          <a:bodyPr wrap="square">
            <a:spAutoFit/>
          </a:bodyPr>
          <a:lstStyle/>
          <a:p>
            <a:r>
              <a:rPr lang="en-GB" sz="2000" b="1" dirty="0"/>
              <a:t>Ich bin </a:t>
            </a:r>
            <a:r>
              <a:rPr lang="en-GB" sz="2000" b="1" dirty="0" err="1"/>
              <a:t>neunzehn</a:t>
            </a:r>
            <a:r>
              <a:rPr lang="en-GB" sz="2000" b="1" dirty="0"/>
              <a:t> Jahre alt.</a:t>
            </a:r>
          </a:p>
        </p:txBody>
      </p:sp>
      <p:sp>
        <p:nvSpPr>
          <p:cNvPr id="13" name="TextBox 12">
            <a:extLst>
              <a:ext uri="{FF2B5EF4-FFF2-40B4-BE49-F238E27FC236}">
                <a16:creationId xmlns:a16="http://schemas.microsoft.com/office/drawing/2014/main" id="{1AD4A118-3095-4D32-8F1F-8A5D5D510C78}"/>
              </a:ext>
            </a:extLst>
          </p:cNvPr>
          <p:cNvSpPr txBox="1"/>
          <p:nvPr/>
        </p:nvSpPr>
        <p:spPr>
          <a:xfrm>
            <a:off x="406872" y="2793537"/>
            <a:ext cx="3909629" cy="400110"/>
          </a:xfrm>
          <a:prstGeom prst="rect">
            <a:avLst/>
          </a:prstGeom>
          <a:noFill/>
        </p:spPr>
        <p:txBody>
          <a:bodyPr wrap="square">
            <a:spAutoFit/>
          </a:bodyPr>
          <a:lstStyle/>
          <a:p>
            <a:r>
              <a:rPr lang="en-GB" sz="2000" b="1" dirty="0"/>
              <a:t>Ich bin </a:t>
            </a:r>
            <a:r>
              <a:rPr lang="en-GB" sz="2000" b="1" dirty="0" err="1"/>
              <a:t>Engländerin</a:t>
            </a:r>
            <a:r>
              <a:rPr lang="en-GB" sz="2000" b="1" dirty="0"/>
              <a:t>.</a:t>
            </a:r>
          </a:p>
        </p:txBody>
      </p:sp>
      <p:sp>
        <p:nvSpPr>
          <p:cNvPr id="14" name="TextBox 13">
            <a:extLst>
              <a:ext uri="{FF2B5EF4-FFF2-40B4-BE49-F238E27FC236}">
                <a16:creationId xmlns:a16="http://schemas.microsoft.com/office/drawing/2014/main" id="{E11A762D-90C6-4FC7-ACBF-AD1564C0BB0E}"/>
              </a:ext>
            </a:extLst>
          </p:cNvPr>
          <p:cNvSpPr txBox="1"/>
          <p:nvPr/>
        </p:nvSpPr>
        <p:spPr>
          <a:xfrm>
            <a:off x="373064" y="3516404"/>
            <a:ext cx="8548865" cy="400110"/>
          </a:xfrm>
          <a:prstGeom prst="rect">
            <a:avLst/>
          </a:prstGeom>
          <a:noFill/>
        </p:spPr>
        <p:txBody>
          <a:bodyPr wrap="square">
            <a:spAutoFit/>
          </a:bodyPr>
          <a:lstStyle/>
          <a:p>
            <a:r>
              <a:rPr lang="en-GB" sz="2000" b="1" dirty="0"/>
              <a:t>Ich </a:t>
            </a:r>
            <a:r>
              <a:rPr lang="en-GB" sz="2000" b="1" dirty="0" err="1"/>
              <a:t>wohne</a:t>
            </a:r>
            <a:r>
              <a:rPr lang="en-GB" sz="2000" b="1" dirty="0"/>
              <a:t> in Bromley, London,…</a:t>
            </a:r>
          </a:p>
        </p:txBody>
      </p:sp>
      <p:sp>
        <p:nvSpPr>
          <p:cNvPr id="15" name="TextBox 14">
            <a:extLst>
              <a:ext uri="{FF2B5EF4-FFF2-40B4-BE49-F238E27FC236}">
                <a16:creationId xmlns:a16="http://schemas.microsoft.com/office/drawing/2014/main" id="{86C069D0-7CF9-46E8-838B-AF01B86D0F9C}"/>
              </a:ext>
            </a:extLst>
          </p:cNvPr>
          <p:cNvSpPr txBox="1"/>
          <p:nvPr/>
        </p:nvSpPr>
        <p:spPr>
          <a:xfrm>
            <a:off x="350955" y="4937181"/>
            <a:ext cx="7889960" cy="400110"/>
          </a:xfrm>
          <a:prstGeom prst="rect">
            <a:avLst/>
          </a:prstGeom>
          <a:noFill/>
        </p:spPr>
        <p:txBody>
          <a:bodyPr wrap="square">
            <a:spAutoFit/>
          </a:bodyPr>
          <a:lstStyle/>
          <a:p>
            <a:r>
              <a:rPr lang="en-GB" sz="2000" b="1" dirty="0"/>
              <a:t>Ich </a:t>
            </a:r>
            <a:r>
              <a:rPr lang="en-GB" sz="2000" b="1" dirty="0" err="1"/>
              <a:t>spreche</a:t>
            </a:r>
            <a:r>
              <a:rPr lang="en-GB" sz="2000" b="1" dirty="0"/>
              <a:t> </a:t>
            </a:r>
            <a:r>
              <a:rPr lang="en-GB" sz="2000" b="1" dirty="0" err="1"/>
              <a:t>Englisch</a:t>
            </a:r>
            <a:r>
              <a:rPr lang="en-GB" sz="2000" b="1" dirty="0"/>
              <a:t>, </a:t>
            </a:r>
            <a:r>
              <a:rPr lang="en-GB" sz="2000" b="1" dirty="0" err="1"/>
              <a:t>Hochchinesisch</a:t>
            </a:r>
            <a:r>
              <a:rPr lang="en-GB" sz="2000" b="1" dirty="0"/>
              <a:t> und </a:t>
            </a:r>
            <a:r>
              <a:rPr lang="en-GB" sz="2000" b="1" dirty="0" err="1"/>
              <a:t>Rumänisch</a:t>
            </a:r>
            <a:r>
              <a:rPr lang="en-GB" sz="2000" b="1" dirty="0"/>
              <a:t>.</a:t>
            </a:r>
          </a:p>
        </p:txBody>
      </p:sp>
      <p:sp>
        <p:nvSpPr>
          <p:cNvPr id="16" name="TextBox 15">
            <a:extLst>
              <a:ext uri="{FF2B5EF4-FFF2-40B4-BE49-F238E27FC236}">
                <a16:creationId xmlns:a16="http://schemas.microsoft.com/office/drawing/2014/main" id="{C3007318-4641-493A-8870-09D20022F89A}"/>
              </a:ext>
            </a:extLst>
          </p:cNvPr>
          <p:cNvSpPr txBox="1"/>
          <p:nvPr/>
        </p:nvSpPr>
        <p:spPr>
          <a:xfrm>
            <a:off x="373063" y="5648862"/>
            <a:ext cx="3909629" cy="400110"/>
          </a:xfrm>
          <a:prstGeom prst="rect">
            <a:avLst/>
          </a:prstGeom>
          <a:noFill/>
        </p:spPr>
        <p:txBody>
          <a:bodyPr wrap="square">
            <a:spAutoFit/>
          </a:bodyPr>
          <a:lstStyle/>
          <a:p>
            <a:r>
              <a:rPr lang="en-GB" sz="2000" b="1" dirty="0"/>
              <a:t>Ich bin </a:t>
            </a:r>
            <a:r>
              <a:rPr lang="en-GB" sz="2000" b="1" dirty="0" err="1"/>
              <a:t>Tennisspielerin</a:t>
            </a:r>
            <a:r>
              <a:rPr lang="en-GB" sz="2000" b="1" dirty="0"/>
              <a:t>.</a:t>
            </a:r>
          </a:p>
        </p:txBody>
      </p:sp>
      <p:sp>
        <p:nvSpPr>
          <p:cNvPr id="17" name="Rectangle 16">
            <a:extLst>
              <a:ext uri="{FF2B5EF4-FFF2-40B4-BE49-F238E27FC236}">
                <a16:creationId xmlns:a16="http://schemas.microsoft.com/office/drawing/2014/main" id="{6613B740-B77E-41B9-987C-6BE3F918FC52}"/>
              </a:ext>
            </a:extLst>
          </p:cNvPr>
          <p:cNvSpPr/>
          <p:nvPr/>
        </p:nvSpPr>
        <p:spPr>
          <a:xfrm>
            <a:off x="5162391" y="5337291"/>
            <a:ext cx="3351372" cy="921426"/>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Canada – </a:t>
            </a:r>
            <a:r>
              <a:rPr lang="en-GB" dirty="0" err="1">
                <a:solidFill>
                  <a:srgbClr val="FFF6D4"/>
                </a:solidFill>
              </a:rPr>
              <a:t>Kanada</a:t>
            </a:r>
            <a:br>
              <a:rPr lang="en-GB" dirty="0">
                <a:solidFill>
                  <a:srgbClr val="FFF6D4"/>
                </a:solidFill>
              </a:rPr>
            </a:br>
            <a:r>
              <a:rPr lang="en-GB" dirty="0">
                <a:solidFill>
                  <a:srgbClr val="FFF6D4"/>
                </a:solidFill>
              </a:rPr>
              <a:t>Mandarin – </a:t>
            </a:r>
            <a:r>
              <a:rPr lang="en-GB" dirty="0" err="1">
                <a:solidFill>
                  <a:srgbClr val="FFF6D4"/>
                </a:solidFill>
              </a:rPr>
              <a:t>Hochchinesisch</a:t>
            </a:r>
            <a:br>
              <a:rPr lang="en-GB" dirty="0">
                <a:solidFill>
                  <a:srgbClr val="FFF6D4"/>
                </a:solidFill>
              </a:rPr>
            </a:br>
            <a:r>
              <a:rPr lang="en-GB" dirty="0">
                <a:solidFill>
                  <a:srgbClr val="FFF6D4"/>
                </a:solidFill>
              </a:rPr>
              <a:t>Romanian – </a:t>
            </a:r>
            <a:r>
              <a:rPr lang="en-GB" dirty="0" err="1">
                <a:solidFill>
                  <a:srgbClr val="FFF6D4"/>
                </a:solidFill>
              </a:rPr>
              <a:t>Rumänisch</a:t>
            </a:r>
            <a:r>
              <a:rPr lang="en-GB" dirty="0">
                <a:solidFill>
                  <a:srgbClr val="FFF6D4"/>
                </a:solidFill>
              </a:rPr>
              <a:t> </a:t>
            </a:r>
          </a:p>
        </p:txBody>
      </p:sp>
      <p:sp>
        <p:nvSpPr>
          <p:cNvPr id="18" name="Speech Bubble: Rectangle with Corners Rounded 17">
            <a:extLst>
              <a:ext uri="{FF2B5EF4-FFF2-40B4-BE49-F238E27FC236}">
                <a16:creationId xmlns:a16="http://schemas.microsoft.com/office/drawing/2014/main" id="{CD507DCC-ED07-46EA-83AA-BAB8DE205AC5}"/>
              </a:ext>
            </a:extLst>
          </p:cNvPr>
          <p:cNvSpPr/>
          <p:nvPr/>
        </p:nvSpPr>
        <p:spPr>
          <a:xfrm>
            <a:off x="8296835" y="4150698"/>
            <a:ext cx="3885510" cy="1655545"/>
          </a:xfrm>
          <a:prstGeom prst="wedgeRoundRectCallout">
            <a:avLst>
              <a:gd name="adj1" fmla="val -39910"/>
              <a:gd name="adj2" fmla="val 6816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Note: </a:t>
            </a:r>
            <a:r>
              <a:rPr lang="en-GB" sz="2000" dirty="0" err="1"/>
              <a:t>Hochdeutsch</a:t>
            </a:r>
            <a:r>
              <a:rPr lang="en-GB" sz="2000" dirty="0"/>
              <a:t> (literally, High German) refers to the standard written and spoken language used in schools and in the media. </a:t>
            </a:r>
          </a:p>
        </p:txBody>
      </p:sp>
      <p:sp>
        <p:nvSpPr>
          <p:cNvPr id="19" name="TextBox 18">
            <a:extLst>
              <a:ext uri="{FF2B5EF4-FFF2-40B4-BE49-F238E27FC236}">
                <a16:creationId xmlns:a16="http://schemas.microsoft.com/office/drawing/2014/main" id="{236DC95E-AF39-4F0C-946C-686F233F6D9C}"/>
              </a:ext>
            </a:extLst>
          </p:cNvPr>
          <p:cNvSpPr txBox="1"/>
          <p:nvPr/>
        </p:nvSpPr>
        <p:spPr>
          <a:xfrm>
            <a:off x="406872" y="4210942"/>
            <a:ext cx="6199094" cy="400110"/>
          </a:xfrm>
          <a:prstGeom prst="rect">
            <a:avLst/>
          </a:prstGeom>
          <a:noFill/>
        </p:spPr>
        <p:txBody>
          <a:bodyPr wrap="square">
            <a:spAutoFit/>
          </a:bodyPr>
          <a:lstStyle/>
          <a:p>
            <a:r>
              <a:rPr kumimoji="0" lang="en-GB" sz="2000" b="1" u="none" strike="noStrike" kern="1200" cap="none" spc="0" normalizeH="0" baseline="0" noProof="0" dirty="0">
                <a:ln>
                  <a:noFill/>
                </a:ln>
                <a:solidFill>
                  <a:srgbClr val="525050"/>
                </a:solidFill>
                <a:effectLst/>
                <a:uLnTx/>
                <a:uFillTx/>
                <a:latin typeface="Century Gothic"/>
              </a:rPr>
              <a:t>…</a:t>
            </a:r>
            <a:r>
              <a:rPr kumimoji="0" lang="en-GB" sz="2000" b="1" u="none" strike="noStrike" kern="1200" cap="none" spc="0" normalizeH="0" baseline="0" noProof="0" dirty="0" err="1">
                <a:ln>
                  <a:noFill/>
                </a:ln>
                <a:solidFill>
                  <a:srgbClr val="525050"/>
                </a:solidFill>
                <a:effectLst/>
                <a:uLnTx/>
                <a:uFillTx/>
                <a:latin typeface="Century Gothic"/>
              </a:rPr>
              <a:t>aber</a:t>
            </a:r>
            <a:r>
              <a:rPr kumimoji="0" lang="en-GB" sz="2000" b="1" u="none" strike="noStrike" kern="1200" cap="none" spc="0" normalizeH="0" baseline="0" noProof="0" dirty="0">
                <a:ln>
                  <a:noFill/>
                </a:ln>
                <a:solidFill>
                  <a:srgbClr val="525050"/>
                </a:solidFill>
                <a:effectLst/>
                <a:uLnTx/>
                <a:uFillTx/>
                <a:latin typeface="Century Gothic"/>
              </a:rPr>
              <a:t> </a:t>
            </a:r>
            <a:r>
              <a:rPr kumimoji="0" lang="en-GB" sz="2000" b="1" u="none" strike="noStrike" kern="1200" cap="none" spc="0" normalizeH="0" baseline="0" noProof="0" dirty="0" err="1">
                <a:ln>
                  <a:noFill/>
                </a:ln>
                <a:solidFill>
                  <a:srgbClr val="525050"/>
                </a:solidFill>
                <a:effectLst/>
                <a:uLnTx/>
                <a:uFillTx/>
                <a:latin typeface="Century Gothic"/>
              </a:rPr>
              <a:t>meine</a:t>
            </a:r>
            <a:r>
              <a:rPr kumimoji="0" lang="en-GB" sz="2000" b="1" u="none" strike="noStrike" kern="1200" cap="none" spc="0" normalizeH="0" baseline="0" noProof="0" dirty="0">
                <a:ln>
                  <a:noFill/>
                </a:ln>
                <a:solidFill>
                  <a:srgbClr val="525050"/>
                </a:solidFill>
                <a:effectLst/>
                <a:uLnTx/>
                <a:uFillTx/>
                <a:latin typeface="Century Gothic"/>
              </a:rPr>
              <a:t> Heimat </a:t>
            </a:r>
            <a:r>
              <a:rPr kumimoji="0" lang="en-GB" sz="2000" b="1" u="none" strike="noStrike" kern="1200" cap="none" spc="0" normalizeH="0" baseline="0" noProof="0" dirty="0" err="1">
                <a:ln>
                  <a:noFill/>
                </a:ln>
                <a:solidFill>
                  <a:srgbClr val="525050"/>
                </a:solidFill>
                <a:effectLst/>
                <a:uLnTx/>
                <a:uFillTx/>
                <a:latin typeface="Century Gothic"/>
              </a:rPr>
              <a:t>ist</a:t>
            </a:r>
            <a:r>
              <a:rPr kumimoji="0" lang="en-GB" sz="2000" b="1" u="none" strike="noStrike" kern="1200" cap="none" spc="0" normalizeH="0" baseline="0" noProof="0" dirty="0">
                <a:ln>
                  <a:noFill/>
                </a:ln>
                <a:solidFill>
                  <a:srgbClr val="525050"/>
                </a:solidFill>
                <a:effectLst/>
                <a:uLnTx/>
                <a:uFillTx/>
                <a:latin typeface="Century Gothic"/>
              </a:rPr>
              <a:t> </a:t>
            </a:r>
            <a:r>
              <a:rPr kumimoji="0" lang="en-GB" sz="2000" b="1" u="none" strike="noStrike" kern="1200" cap="none" spc="0" normalizeH="0" baseline="0" noProof="0" dirty="0" err="1">
                <a:ln>
                  <a:noFill/>
                </a:ln>
                <a:solidFill>
                  <a:srgbClr val="525050"/>
                </a:solidFill>
                <a:effectLst/>
                <a:uLnTx/>
                <a:uFillTx/>
                <a:latin typeface="Century Gothic"/>
              </a:rPr>
              <a:t>Kanada</a:t>
            </a:r>
            <a:r>
              <a:rPr kumimoji="0" lang="en-GB" sz="2000" b="1" u="none" strike="noStrike" kern="1200" cap="none" spc="0" normalizeH="0" baseline="0" noProof="0" dirty="0">
                <a:ln>
                  <a:noFill/>
                </a:ln>
                <a:solidFill>
                  <a:srgbClr val="525050"/>
                </a:solidFill>
                <a:effectLst/>
                <a:uLnTx/>
                <a:uFillTx/>
                <a:latin typeface="Century Gothic"/>
              </a:rPr>
              <a:t>.</a:t>
            </a:r>
            <a:endParaRPr lang="en-GB" dirty="0"/>
          </a:p>
        </p:txBody>
      </p:sp>
    </p:spTree>
    <p:extLst>
      <p:ext uri="{BB962C8B-B14F-4D97-AF65-F5344CB8AC3E}">
        <p14:creationId xmlns:p14="http://schemas.microsoft.com/office/powerpoint/2010/main" val="127171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8"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04D3-F478-44C1-890D-E413D10D99D3}"/>
              </a:ext>
            </a:extLst>
          </p:cNvPr>
          <p:cNvSpPr>
            <a:spLocks noGrp="1"/>
          </p:cNvSpPr>
          <p:nvPr>
            <p:ph type="title"/>
          </p:nvPr>
        </p:nvSpPr>
        <p:spPr>
          <a:xfrm>
            <a:off x="0" y="213557"/>
            <a:ext cx="2891118" cy="647577"/>
          </a:xfrm>
        </p:spPr>
        <p:txBody>
          <a:bodyPr/>
          <a:lstStyle/>
          <a:p>
            <a:r>
              <a:rPr lang="en-GB" dirty="0" err="1"/>
              <a:t>Profil</a:t>
            </a:r>
            <a:r>
              <a:rPr lang="en-GB" dirty="0"/>
              <a:t> [2]</a:t>
            </a:r>
          </a:p>
        </p:txBody>
      </p:sp>
      <p:sp>
        <p:nvSpPr>
          <p:cNvPr id="6" name="TextBox 5">
            <a:extLst>
              <a:ext uri="{FF2B5EF4-FFF2-40B4-BE49-F238E27FC236}">
                <a16:creationId xmlns:a16="http://schemas.microsoft.com/office/drawing/2014/main" id="{928B1DC2-471E-4560-B15F-D594A14FCE0C}"/>
              </a:ext>
            </a:extLst>
          </p:cNvPr>
          <p:cNvSpPr txBox="1"/>
          <p:nvPr/>
        </p:nvSpPr>
        <p:spPr>
          <a:xfrm>
            <a:off x="2778307" y="327745"/>
            <a:ext cx="872101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Schreib</a:t>
            </a:r>
            <a:r>
              <a:rPr lang="en-US" sz="2400" b="1" dirty="0">
                <a:solidFill>
                  <a:srgbClr val="525050"/>
                </a:solidFill>
                <a:latin typeface="Century Gothic"/>
              </a:rPr>
              <a:t> </a:t>
            </a:r>
            <a:r>
              <a:rPr lang="en-US" sz="2400" b="1" dirty="0" err="1">
                <a:solidFill>
                  <a:srgbClr val="525050"/>
                </a:solidFill>
                <a:latin typeface="Century Gothic"/>
              </a:rPr>
              <a:t>ein</a:t>
            </a:r>
            <a:r>
              <a:rPr lang="en-US" sz="2400" b="1" dirty="0">
                <a:solidFill>
                  <a:srgbClr val="525050"/>
                </a:solidFill>
                <a:latin typeface="Century Gothic"/>
              </a:rPr>
              <a:t> </a:t>
            </a:r>
            <a:r>
              <a:rPr lang="en-US" sz="2400" b="1" dirty="0" err="1">
                <a:solidFill>
                  <a:srgbClr val="525050"/>
                </a:solidFill>
                <a:latin typeface="Century Gothic"/>
              </a:rPr>
              <a:t>Profil</a:t>
            </a:r>
            <a:r>
              <a:rPr lang="en-US" sz="2400" b="1" dirty="0">
                <a:solidFill>
                  <a:srgbClr val="525050"/>
                </a:solidFill>
                <a:latin typeface="Century Gothic"/>
              </a:rPr>
              <a:t> auf Deutsch. </a:t>
            </a:r>
            <a:r>
              <a:rPr lang="en-US" sz="2400" b="1" dirty="0" err="1">
                <a:solidFill>
                  <a:srgbClr val="525050"/>
                </a:solidFill>
                <a:latin typeface="Century Gothic"/>
              </a:rPr>
              <a:t>Benutz</a:t>
            </a:r>
            <a:r>
              <a:rPr lang="en-US" sz="2400" b="1" dirty="0">
                <a:solidFill>
                  <a:srgbClr val="525050"/>
                </a:solidFill>
                <a:latin typeface="Century Gothic"/>
              </a:rPr>
              <a:t> die Verbform ‘</a:t>
            </a:r>
            <a:r>
              <a:rPr lang="en-US" sz="2400" b="1" dirty="0" err="1">
                <a:solidFill>
                  <a:srgbClr val="525050"/>
                </a:solidFill>
                <a:latin typeface="Century Gothic"/>
              </a:rPr>
              <a:t>wir</a:t>
            </a:r>
            <a:r>
              <a:rPr lang="en-US" sz="2400" b="1" dirty="0">
                <a:solidFill>
                  <a:srgbClr val="525050"/>
                </a:solidFill>
                <a:latin typeface="Century Gothic"/>
              </a:rPr>
              <a:t>’ .</a:t>
            </a:r>
            <a:endParaRPr kumimoji="0" lang="en-US"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A90862EF-8211-4CF0-A073-E7973B259D09}"/>
              </a:ext>
            </a:extLst>
          </p:cNvPr>
          <p:cNvSpPr/>
          <p:nvPr/>
        </p:nvSpPr>
        <p:spPr>
          <a:xfrm>
            <a:off x="10497671" y="91546"/>
            <a:ext cx="153640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schreiben</a:t>
            </a:r>
            <a:endParaRPr lang="en-GB" sz="2000" dirty="0"/>
          </a:p>
        </p:txBody>
      </p:sp>
      <p:pic>
        <p:nvPicPr>
          <p:cNvPr id="21" name="Picture 20">
            <a:extLst>
              <a:ext uri="{FF2B5EF4-FFF2-40B4-BE49-F238E27FC236}">
                <a16:creationId xmlns:a16="http://schemas.microsoft.com/office/drawing/2014/main" id="{D66CA4D0-9F0A-4B47-A841-28A2A7B0E6D8}"/>
              </a:ext>
            </a:extLst>
          </p:cNvPr>
          <p:cNvPicPr>
            <a:picLocks noChangeAspect="1"/>
          </p:cNvPicPr>
          <p:nvPr/>
        </p:nvPicPr>
        <p:blipFill>
          <a:blip r:embed="rId3"/>
          <a:stretch>
            <a:fillRect/>
          </a:stretch>
        </p:blipFill>
        <p:spPr>
          <a:xfrm>
            <a:off x="5559520" y="772024"/>
            <a:ext cx="6639089" cy="2340538"/>
          </a:xfrm>
          <a:prstGeom prst="rect">
            <a:avLst/>
          </a:prstGeom>
        </p:spPr>
      </p:pic>
      <p:sp>
        <p:nvSpPr>
          <p:cNvPr id="22" name="Text Placeholder 2">
            <a:extLst>
              <a:ext uri="{FF2B5EF4-FFF2-40B4-BE49-F238E27FC236}">
                <a16:creationId xmlns:a16="http://schemas.microsoft.com/office/drawing/2014/main" id="{E40830C9-C344-40DB-89BE-F2ECF1771985}"/>
              </a:ext>
            </a:extLst>
          </p:cNvPr>
          <p:cNvSpPr>
            <a:spLocks noGrp="1"/>
          </p:cNvSpPr>
          <p:nvPr>
            <p:ph type="body" sz="quarter" idx="10"/>
          </p:nvPr>
        </p:nvSpPr>
        <p:spPr>
          <a:xfrm>
            <a:off x="208021" y="848209"/>
            <a:ext cx="7184572" cy="5638280"/>
          </a:xfrm>
        </p:spPr>
        <p:txBody>
          <a:bodyPr>
            <a:normAutofit fontScale="92500" lnSpcReduction="20000"/>
          </a:bodyPr>
          <a:lstStyle/>
          <a:p>
            <a:pPr>
              <a:lnSpc>
                <a:spcPct val="200000"/>
              </a:lnSpc>
            </a:pPr>
            <a:r>
              <a:rPr lang="en-GB" sz="2000" dirty="0"/>
              <a:t>Name: </a:t>
            </a:r>
            <a:r>
              <a:rPr lang="en-GB" sz="2000" dirty="0" err="1"/>
              <a:t>Kalush</a:t>
            </a:r>
            <a:r>
              <a:rPr lang="en-GB" sz="2000" dirty="0"/>
              <a:t> Orchestra</a:t>
            </a:r>
          </a:p>
          <a:p>
            <a:pPr>
              <a:lnSpc>
                <a:spcPct val="200000"/>
              </a:lnSpc>
            </a:pPr>
            <a:r>
              <a:rPr lang="en-GB" sz="2000" dirty="0"/>
              <a:t>Age: 3</a:t>
            </a:r>
          </a:p>
          <a:p>
            <a:pPr>
              <a:lnSpc>
                <a:spcPct val="200000"/>
              </a:lnSpc>
            </a:pPr>
            <a:r>
              <a:rPr lang="en-GB" sz="2000" dirty="0"/>
              <a:t>Nationality: </a:t>
            </a:r>
            <a:r>
              <a:rPr lang="en-GB" sz="2000" dirty="0" err="1"/>
              <a:t>Ukranian</a:t>
            </a:r>
            <a:endParaRPr lang="en-GB" sz="2000" dirty="0"/>
          </a:p>
          <a:p>
            <a:pPr>
              <a:lnSpc>
                <a:spcPct val="200000"/>
              </a:lnSpc>
            </a:pPr>
            <a:r>
              <a:rPr lang="en-GB" sz="2000" dirty="0"/>
              <a:t>Place of birth/home country: </a:t>
            </a:r>
            <a:r>
              <a:rPr lang="en-GB" sz="2000" dirty="0" err="1"/>
              <a:t>Kalush</a:t>
            </a:r>
            <a:r>
              <a:rPr lang="en-GB" sz="2000" dirty="0"/>
              <a:t>, </a:t>
            </a:r>
            <a:r>
              <a:rPr lang="en-GB" sz="2000" dirty="0" err="1"/>
              <a:t>Ukrane</a:t>
            </a:r>
            <a:endParaRPr lang="en-GB" sz="2000" dirty="0"/>
          </a:p>
          <a:p>
            <a:pPr>
              <a:lnSpc>
                <a:spcPct val="200000"/>
              </a:lnSpc>
            </a:pPr>
            <a:r>
              <a:rPr lang="en-GB" sz="2000" dirty="0"/>
              <a:t>Place of residence: (still live in) </a:t>
            </a:r>
            <a:r>
              <a:rPr lang="en-GB" sz="2000" dirty="0" err="1"/>
              <a:t>Kalush</a:t>
            </a:r>
            <a:r>
              <a:rPr lang="en-GB" sz="2000" dirty="0"/>
              <a:t>, </a:t>
            </a:r>
            <a:r>
              <a:rPr lang="en-GB" sz="2000" dirty="0" err="1"/>
              <a:t>Ukrane</a:t>
            </a:r>
            <a:endParaRPr lang="en-GB" sz="2000" dirty="0"/>
          </a:p>
          <a:p>
            <a:pPr>
              <a:lnSpc>
                <a:spcPct val="200000"/>
              </a:lnSpc>
            </a:pPr>
            <a:r>
              <a:rPr lang="en-GB" sz="2000" dirty="0"/>
              <a:t>Job: Singers and musicians </a:t>
            </a:r>
          </a:p>
          <a:p>
            <a:pPr>
              <a:lnSpc>
                <a:spcPct val="200000"/>
              </a:lnSpc>
            </a:pPr>
            <a:r>
              <a:rPr lang="en-GB" sz="2000" dirty="0"/>
              <a:t>Languages sung in: </a:t>
            </a:r>
            <a:r>
              <a:rPr lang="en-GB" sz="2000" dirty="0" err="1"/>
              <a:t>Ukranian</a:t>
            </a:r>
            <a:r>
              <a:rPr lang="en-GB" sz="2000" dirty="0"/>
              <a:t> and English</a:t>
            </a:r>
          </a:p>
          <a:p>
            <a:pPr>
              <a:lnSpc>
                <a:spcPct val="200000"/>
              </a:lnSpc>
            </a:pPr>
            <a:r>
              <a:rPr lang="en-GB" sz="2000" dirty="0"/>
              <a:t>Song ‘Stefania’: describes a mother and a homeland</a:t>
            </a:r>
            <a:br>
              <a:rPr lang="en-GB" sz="2000" dirty="0"/>
            </a:br>
            <a:endParaRPr lang="en-GB" sz="2000" dirty="0"/>
          </a:p>
        </p:txBody>
      </p:sp>
      <p:sp>
        <p:nvSpPr>
          <p:cNvPr id="23" name="TextBox 22">
            <a:extLst>
              <a:ext uri="{FF2B5EF4-FFF2-40B4-BE49-F238E27FC236}">
                <a16:creationId xmlns:a16="http://schemas.microsoft.com/office/drawing/2014/main" id="{3F3B20E1-B888-4F9C-B448-ADD500CE2C16}"/>
              </a:ext>
            </a:extLst>
          </p:cNvPr>
          <p:cNvSpPr txBox="1"/>
          <p:nvPr/>
        </p:nvSpPr>
        <p:spPr>
          <a:xfrm>
            <a:off x="205116" y="1332924"/>
            <a:ext cx="5146383" cy="400110"/>
          </a:xfrm>
          <a:prstGeom prst="rect">
            <a:avLst/>
          </a:prstGeom>
          <a:noFill/>
        </p:spPr>
        <p:txBody>
          <a:bodyPr wrap="square">
            <a:spAutoFit/>
          </a:bodyPr>
          <a:lstStyle/>
          <a:p>
            <a:r>
              <a:rPr lang="en-GB" sz="2000" b="1" dirty="0"/>
              <a:t>Die Band </a:t>
            </a:r>
            <a:r>
              <a:rPr lang="en-GB" sz="2000" b="1" dirty="0" err="1"/>
              <a:t>heißt</a:t>
            </a:r>
            <a:r>
              <a:rPr lang="en-GB" sz="2000" b="1" dirty="0"/>
              <a:t> </a:t>
            </a:r>
            <a:r>
              <a:rPr lang="en-GB" sz="2000" b="1" dirty="0" err="1"/>
              <a:t>Kalush</a:t>
            </a:r>
            <a:r>
              <a:rPr lang="en-GB" sz="2000" b="1" dirty="0"/>
              <a:t> Orchestra.</a:t>
            </a:r>
          </a:p>
        </p:txBody>
      </p:sp>
      <p:sp>
        <p:nvSpPr>
          <p:cNvPr id="25" name="TextBox 24">
            <a:extLst>
              <a:ext uri="{FF2B5EF4-FFF2-40B4-BE49-F238E27FC236}">
                <a16:creationId xmlns:a16="http://schemas.microsoft.com/office/drawing/2014/main" id="{9D0D16FB-83D6-4BE5-87BF-A28394439FEE}"/>
              </a:ext>
            </a:extLst>
          </p:cNvPr>
          <p:cNvSpPr txBox="1"/>
          <p:nvPr/>
        </p:nvSpPr>
        <p:spPr>
          <a:xfrm>
            <a:off x="205119" y="1942293"/>
            <a:ext cx="3192413" cy="400110"/>
          </a:xfrm>
          <a:prstGeom prst="rect">
            <a:avLst/>
          </a:prstGeom>
          <a:noFill/>
        </p:spPr>
        <p:txBody>
          <a:bodyPr wrap="square">
            <a:spAutoFit/>
          </a:bodyPr>
          <a:lstStyle/>
          <a:p>
            <a:r>
              <a:rPr lang="en-GB" sz="2000" b="1" dirty="0" err="1"/>
              <a:t>Wir</a:t>
            </a:r>
            <a:r>
              <a:rPr lang="en-GB" sz="2000" b="1" dirty="0"/>
              <a:t> </a:t>
            </a:r>
            <a:r>
              <a:rPr lang="en-GB" sz="2000" b="1" dirty="0" err="1"/>
              <a:t>sind</a:t>
            </a:r>
            <a:r>
              <a:rPr lang="en-GB" sz="2000" b="1" dirty="0"/>
              <a:t> </a:t>
            </a:r>
            <a:r>
              <a:rPr lang="en-GB" sz="2000" b="1" dirty="0" err="1"/>
              <a:t>drei</a:t>
            </a:r>
            <a:r>
              <a:rPr lang="en-GB" sz="2000" b="1" dirty="0"/>
              <a:t> Jahre alt.</a:t>
            </a:r>
          </a:p>
        </p:txBody>
      </p:sp>
      <p:sp>
        <p:nvSpPr>
          <p:cNvPr id="26" name="TextBox 25">
            <a:extLst>
              <a:ext uri="{FF2B5EF4-FFF2-40B4-BE49-F238E27FC236}">
                <a16:creationId xmlns:a16="http://schemas.microsoft.com/office/drawing/2014/main" id="{D327F090-B83B-45DB-B96D-075745484334}"/>
              </a:ext>
            </a:extLst>
          </p:cNvPr>
          <p:cNvSpPr txBox="1"/>
          <p:nvPr/>
        </p:nvSpPr>
        <p:spPr>
          <a:xfrm>
            <a:off x="205119" y="2621552"/>
            <a:ext cx="5146383" cy="400110"/>
          </a:xfrm>
          <a:prstGeom prst="rect">
            <a:avLst/>
          </a:prstGeom>
          <a:noFill/>
        </p:spPr>
        <p:txBody>
          <a:bodyPr wrap="square">
            <a:spAutoFit/>
          </a:bodyPr>
          <a:lstStyle/>
          <a:p>
            <a:r>
              <a:rPr lang="en-GB" sz="2000" b="1" dirty="0" err="1"/>
              <a:t>Wir</a:t>
            </a:r>
            <a:r>
              <a:rPr lang="en-GB" sz="2000" b="1" dirty="0"/>
              <a:t> </a:t>
            </a:r>
            <a:r>
              <a:rPr lang="en-GB" sz="2000" b="1" dirty="0" err="1"/>
              <a:t>sind</a:t>
            </a:r>
            <a:r>
              <a:rPr lang="en-GB" sz="2000" b="1" dirty="0"/>
              <a:t> </a:t>
            </a:r>
            <a:r>
              <a:rPr lang="en-GB" sz="2000" b="1" dirty="0" err="1"/>
              <a:t>Ukrainer</a:t>
            </a:r>
            <a:r>
              <a:rPr lang="en-GB" sz="2000" b="1" dirty="0"/>
              <a:t>.</a:t>
            </a:r>
          </a:p>
        </p:txBody>
      </p:sp>
      <p:sp>
        <p:nvSpPr>
          <p:cNvPr id="27" name="TextBox 26">
            <a:extLst>
              <a:ext uri="{FF2B5EF4-FFF2-40B4-BE49-F238E27FC236}">
                <a16:creationId xmlns:a16="http://schemas.microsoft.com/office/drawing/2014/main" id="{600201DB-488F-43B0-B520-4C8BBD42DF9F}"/>
              </a:ext>
            </a:extLst>
          </p:cNvPr>
          <p:cNvSpPr txBox="1"/>
          <p:nvPr/>
        </p:nvSpPr>
        <p:spPr>
          <a:xfrm>
            <a:off x="205119" y="3248015"/>
            <a:ext cx="5146383" cy="400110"/>
          </a:xfrm>
          <a:prstGeom prst="rect">
            <a:avLst/>
          </a:prstGeom>
          <a:noFill/>
        </p:spPr>
        <p:txBody>
          <a:bodyPr wrap="square">
            <a:spAutoFit/>
          </a:bodyPr>
          <a:lstStyle/>
          <a:p>
            <a:r>
              <a:rPr lang="en-GB" sz="2000" b="1" dirty="0" err="1"/>
              <a:t>Unsere</a:t>
            </a:r>
            <a:r>
              <a:rPr lang="en-GB" sz="2000" b="1" dirty="0"/>
              <a:t> Heimat </a:t>
            </a:r>
            <a:r>
              <a:rPr lang="en-GB" sz="2000" b="1" dirty="0" err="1"/>
              <a:t>ist</a:t>
            </a:r>
            <a:r>
              <a:rPr lang="en-GB" sz="2000" b="1" dirty="0"/>
              <a:t> </a:t>
            </a:r>
            <a:r>
              <a:rPr lang="en-GB" sz="2000" b="1" dirty="0" err="1"/>
              <a:t>Kalush</a:t>
            </a:r>
            <a:r>
              <a:rPr lang="en-GB" sz="2000" b="1" dirty="0"/>
              <a:t>, Ukraine.</a:t>
            </a:r>
          </a:p>
        </p:txBody>
      </p:sp>
      <p:sp>
        <p:nvSpPr>
          <p:cNvPr id="28" name="TextBox 27">
            <a:extLst>
              <a:ext uri="{FF2B5EF4-FFF2-40B4-BE49-F238E27FC236}">
                <a16:creationId xmlns:a16="http://schemas.microsoft.com/office/drawing/2014/main" id="{7E21F192-5B7E-4B5D-BD88-08A9A7952449}"/>
              </a:ext>
            </a:extLst>
          </p:cNvPr>
          <p:cNvSpPr txBox="1"/>
          <p:nvPr/>
        </p:nvSpPr>
        <p:spPr>
          <a:xfrm>
            <a:off x="205118" y="3892631"/>
            <a:ext cx="5146383" cy="400110"/>
          </a:xfrm>
          <a:prstGeom prst="rect">
            <a:avLst/>
          </a:prstGeom>
          <a:noFill/>
        </p:spPr>
        <p:txBody>
          <a:bodyPr wrap="square">
            <a:spAutoFit/>
          </a:bodyPr>
          <a:lstStyle/>
          <a:p>
            <a:r>
              <a:rPr lang="en-GB" sz="2000" b="1" dirty="0" err="1"/>
              <a:t>Wir</a:t>
            </a:r>
            <a:r>
              <a:rPr lang="en-GB" sz="2000" b="1" dirty="0"/>
              <a:t> </a:t>
            </a:r>
            <a:r>
              <a:rPr lang="en-GB" sz="2000" b="1" dirty="0" err="1"/>
              <a:t>wohnen</a:t>
            </a:r>
            <a:r>
              <a:rPr lang="en-GB" sz="2000" b="1" dirty="0"/>
              <a:t> </a:t>
            </a:r>
            <a:r>
              <a:rPr lang="en-GB" sz="2000" b="1" dirty="0" err="1"/>
              <a:t>noch</a:t>
            </a:r>
            <a:r>
              <a:rPr lang="en-GB" sz="2000" b="1" dirty="0"/>
              <a:t> in </a:t>
            </a:r>
            <a:r>
              <a:rPr lang="en-GB" sz="2000" b="1" dirty="0" err="1"/>
              <a:t>Kalush</a:t>
            </a:r>
            <a:r>
              <a:rPr lang="en-GB" sz="2000" b="1" dirty="0"/>
              <a:t>.</a:t>
            </a:r>
          </a:p>
        </p:txBody>
      </p:sp>
      <p:sp>
        <p:nvSpPr>
          <p:cNvPr id="29" name="TextBox 28">
            <a:extLst>
              <a:ext uri="{FF2B5EF4-FFF2-40B4-BE49-F238E27FC236}">
                <a16:creationId xmlns:a16="http://schemas.microsoft.com/office/drawing/2014/main" id="{A55D653B-6DD2-495A-8A20-27C3A5ABBB0E}"/>
              </a:ext>
            </a:extLst>
          </p:cNvPr>
          <p:cNvSpPr txBox="1"/>
          <p:nvPr/>
        </p:nvSpPr>
        <p:spPr>
          <a:xfrm>
            <a:off x="205117" y="4537247"/>
            <a:ext cx="5146383" cy="400110"/>
          </a:xfrm>
          <a:prstGeom prst="rect">
            <a:avLst/>
          </a:prstGeom>
          <a:noFill/>
        </p:spPr>
        <p:txBody>
          <a:bodyPr wrap="square">
            <a:spAutoFit/>
          </a:bodyPr>
          <a:lstStyle/>
          <a:p>
            <a:r>
              <a:rPr lang="en-GB" sz="2000" b="1" dirty="0" err="1"/>
              <a:t>Wir</a:t>
            </a:r>
            <a:r>
              <a:rPr lang="en-GB" sz="2000" b="1" dirty="0"/>
              <a:t> </a:t>
            </a:r>
            <a:r>
              <a:rPr lang="en-GB" sz="2000" b="1" dirty="0" err="1"/>
              <a:t>sind</a:t>
            </a:r>
            <a:r>
              <a:rPr lang="en-GB" sz="2000" b="1" dirty="0"/>
              <a:t> </a:t>
            </a:r>
            <a:r>
              <a:rPr lang="en-GB" sz="2000" b="1" dirty="0" err="1"/>
              <a:t>Sänger</a:t>
            </a:r>
            <a:r>
              <a:rPr lang="en-GB" sz="2000" b="1" dirty="0"/>
              <a:t> und Musiker.</a:t>
            </a:r>
          </a:p>
        </p:txBody>
      </p:sp>
      <p:sp>
        <p:nvSpPr>
          <p:cNvPr id="30" name="TextBox 29">
            <a:extLst>
              <a:ext uri="{FF2B5EF4-FFF2-40B4-BE49-F238E27FC236}">
                <a16:creationId xmlns:a16="http://schemas.microsoft.com/office/drawing/2014/main" id="{8305FF8A-42ED-45FC-B1E1-7946389C3A50}"/>
              </a:ext>
            </a:extLst>
          </p:cNvPr>
          <p:cNvSpPr txBox="1"/>
          <p:nvPr/>
        </p:nvSpPr>
        <p:spPr>
          <a:xfrm>
            <a:off x="234729" y="5216506"/>
            <a:ext cx="5146383" cy="400110"/>
          </a:xfrm>
          <a:prstGeom prst="rect">
            <a:avLst/>
          </a:prstGeom>
          <a:noFill/>
        </p:spPr>
        <p:txBody>
          <a:bodyPr wrap="square">
            <a:spAutoFit/>
          </a:bodyPr>
          <a:lstStyle/>
          <a:p>
            <a:r>
              <a:rPr lang="en-GB" sz="2000" b="1" dirty="0" err="1"/>
              <a:t>Wir</a:t>
            </a:r>
            <a:r>
              <a:rPr lang="en-GB" sz="2000" b="1" dirty="0"/>
              <a:t> </a:t>
            </a:r>
            <a:r>
              <a:rPr lang="en-GB" sz="2000" b="1" dirty="0" err="1"/>
              <a:t>singen</a:t>
            </a:r>
            <a:r>
              <a:rPr lang="en-GB" sz="2000" b="1" dirty="0"/>
              <a:t> auf </a:t>
            </a:r>
            <a:r>
              <a:rPr lang="en-GB" sz="2000" b="1" dirty="0" err="1"/>
              <a:t>Ukrainisch</a:t>
            </a:r>
            <a:r>
              <a:rPr lang="en-GB" sz="2000" b="1" dirty="0"/>
              <a:t> und </a:t>
            </a:r>
            <a:r>
              <a:rPr lang="en-GB" sz="2000" b="1" dirty="0" err="1"/>
              <a:t>Englisch</a:t>
            </a:r>
            <a:r>
              <a:rPr lang="en-GB" sz="2000" b="1" dirty="0"/>
              <a:t>.</a:t>
            </a:r>
          </a:p>
        </p:txBody>
      </p:sp>
      <p:sp>
        <p:nvSpPr>
          <p:cNvPr id="31" name="TextBox 30">
            <a:extLst>
              <a:ext uri="{FF2B5EF4-FFF2-40B4-BE49-F238E27FC236}">
                <a16:creationId xmlns:a16="http://schemas.microsoft.com/office/drawing/2014/main" id="{E19153A6-1848-4FF3-A3DC-5DC452EC58AA}"/>
              </a:ext>
            </a:extLst>
          </p:cNvPr>
          <p:cNvSpPr txBox="1"/>
          <p:nvPr/>
        </p:nvSpPr>
        <p:spPr>
          <a:xfrm>
            <a:off x="234729" y="5922731"/>
            <a:ext cx="7926595" cy="400110"/>
          </a:xfrm>
          <a:prstGeom prst="rect">
            <a:avLst/>
          </a:prstGeom>
          <a:noFill/>
        </p:spPr>
        <p:txBody>
          <a:bodyPr wrap="square">
            <a:spAutoFit/>
          </a:bodyPr>
          <a:lstStyle/>
          <a:p>
            <a:r>
              <a:rPr lang="en-GB" sz="2000" b="1" dirty="0"/>
              <a:t>Unser Lied </a:t>
            </a:r>
            <a:r>
              <a:rPr lang="en-GB" sz="2000" b="1" dirty="0">
                <a:latin typeface="Arial" panose="020B0604020202020204" pitchFamily="34" charset="0"/>
                <a:ea typeface="SimSun" panose="02010600030101010101" pitchFamily="2" charset="-122"/>
                <a:cs typeface="Times New Roman" panose="02020603050405020304" pitchFamily="18" charset="0"/>
              </a:rPr>
              <a:t>˵</a:t>
            </a:r>
            <a:r>
              <a:rPr lang="en-GB" sz="2000" b="1" dirty="0">
                <a:latin typeface="Century Gothic" panose="020B0502020202020204" pitchFamily="34" charset="0"/>
                <a:ea typeface="SimSun" panose="02010600030101010101" pitchFamily="2" charset="-122"/>
                <a:cs typeface="Times New Roman" panose="02020603050405020304" pitchFamily="18" charset="0"/>
              </a:rPr>
              <a:t>Stefania</a:t>
            </a:r>
            <a:r>
              <a:rPr lang="en-GB" sz="2000" b="1" dirty="0">
                <a:latin typeface="Century Gothic" panose="020B0502020202020204" pitchFamily="34" charset="0"/>
                <a:ea typeface="SimSun" panose="02010600030101010101" pitchFamily="2" charset="-122"/>
                <a:cs typeface="Century Gothic" panose="020B0502020202020204" pitchFamily="34" charset="0"/>
              </a:rPr>
              <a:t>”</a:t>
            </a:r>
            <a:r>
              <a:rPr lang="en-GB" sz="2000" b="1" dirty="0">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t>beschreibt</a:t>
            </a:r>
            <a:r>
              <a:rPr lang="en-GB" sz="2000" b="1" dirty="0"/>
              <a:t> eine Mutter und eine Heimat.</a:t>
            </a:r>
          </a:p>
        </p:txBody>
      </p:sp>
      <p:sp>
        <p:nvSpPr>
          <p:cNvPr id="16" name="Rectangle 15">
            <a:extLst>
              <a:ext uri="{FF2B5EF4-FFF2-40B4-BE49-F238E27FC236}">
                <a16:creationId xmlns:a16="http://schemas.microsoft.com/office/drawing/2014/main" id="{0B81B4AD-A03D-4229-BEF3-3B417F8C2584}"/>
              </a:ext>
            </a:extLst>
          </p:cNvPr>
          <p:cNvSpPr/>
          <p:nvPr/>
        </p:nvSpPr>
        <p:spPr>
          <a:xfrm>
            <a:off x="8252012" y="5117939"/>
            <a:ext cx="3872753" cy="1187908"/>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err="1">
                <a:solidFill>
                  <a:srgbClr val="FFF6D4"/>
                </a:solidFill>
              </a:rPr>
              <a:t>Ukranian</a:t>
            </a:r>
            <a:r>
              <a:rPr lang="en-GB" dirty="0">
                <a:solidFill>
                  <a:srgbClr val="FFF6D4"/>
                </a:solidFill>
              </a:rPr>
              <a:t> (nationality) – </a:t>
            </a:r>
            <a:r>
              <a:rPr lang="en-GB" dirty="0" err="1">
                <a:solidFill>
                  <a:srgbClr val="FFF6D4"/>
                </a:solidFill>
              </a:rPr>
              <a:t>Ukrainer</a:t>
            </a:r>
            <a:br>
              <a:rPr lang="en-GB" dirty="0">
                <a:solidFill>
                  <a:srgbClr val="FFF6D4"/>
                </a:solidFill>
              </a:rPr>
            </a:br>
            <a:r>
              <a:rPr lang="en-GB" dirty="0">
                <a:solidFill>
                  <a:srgbClr val="FFF6D4"/>
                </a:solidFill>
              </a:rPr>
              <a:t>Ukraine – </a:t>
            </a:r>
            <a:r>
              <a:rPr lang="en-GB" dirty="0" err="1">
                <a:solidFill>
                  <a:srgbClr val="FFF6D4"/>
                </a:solidFill>
              </a:rPr>
              <a:t>Ukrane</a:t>
            </a:r>
            <a:endParaRPr lang="en-GB" dirty="0">
              <a:solidFill>
                <a:srgbClr val="FFF6D4"/>
              </a:solidFill>
            </a:endParaRPr>
          </a:p>
          <a:p>
            <a:r>
              <a:rPr lang="en-GB" dirty="0">
                <a:solidFill>
                  <a:srgbClr val="FFF6D4"/>
                </a:solidFill>
              </a:rPr>
              <a:t>musician – Musiker </a:t>
            </a:r>
            <a:br>
              <a:rPr lang="en-GB" dirty="0">
                <a:solidFill>
                  <a:srgbClr val="FFF6D4"/>
                </a:solidFill>
              </a:rPr>
            </a:br>
            <a:r>
              <a:rPr lang="en-GB" dirty="0" err="1">
                <a:solidFill>
                  <a:srgbClr val="FFF6D4"/>
                </a:solidFill>
              </a:rPr>
              <a:t>Ukranian</a:t>
            </a:r>
            <a:r>
              <a:rPr lang="en-GB" dirty="0">
                <a:solidFill>
                  <a:srgbClr val="FFF6D4"/>
                </a:solidFill>
              </a:rPr>
              <a:t> (language) – </a:t>
            </a:r>
            <a:r>
              <a:rPr lang="en-GB" dirty="0" err="1">
                <a:solidFill>
                  <a:srgbClr val="FFF6D4"/>
                </a:solidFill>
              </a:rPr>
              <a:t>Ukrainisch</a:t>
            </a:r>
            <a:br>
              <a:rPr lang="en-GB" dirty="0">
                <a:solidFill>
                  <a:srgbClr val="FFF6D4"/>
                </a:solidFill>
              </a:rPr>
            </a:br>
            <a:endParaRPr lang="en-GB" dirty="0">
              <a:solidFill>
                <a:srgbClr val="FFF6D4"/>
              </a:solidFill>
            </a:endParaRPr>
          </a:p>
        </p:txBody>
      </p:sp>
      <p:sp>
        <p:nvSpPr>
          <p:cNvPr id="17" name="Speech Bubble: Rectangle with Corners Rounded 16">
            <a:extLst>
              <a:ext uri="{FF2B5EF4-FFF2-40B4-BE49-F238E27FC236}">
                <a16:creationId xmlns:a16="http://schemas.microsoft.com/office/drawing/2014/main" id="{20FC4731-31F2-409B-9B06-EB83C0CE65FE}"/>
              </a:ext>
            </a:extLst>
          </p:cNvPr>
          <p:cNvSpPr/>
          <p:nvPr/>
        </p:nvSpPr>
        <p:spPr>
          <a:xfrm>
            <a:off x="9277118" y="2482950"/>
            <a:ext cx="2847647" cy="765902"/>
          </a:xfrm>
          <a:prstGeom prst="wedgeRoundRectCallout">
            <a:avLst>
              <a:gd name="adj1" fmla="val -20077"/>
              <a:gd name="adj2" fmla="val 4709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2022 </a:t>
            </a:r>
            <a:r>
              <a:rPr lang="en-GB" sz="2000" b="1" dirty="0" err="1"/>
              <a:t>gewinnt</a:t>
            </a:r>
            <a:r>
              <a:rPr lang="en-GB" sz="2000" b="1" dirty="0"/>
              <a:t> </a:t>
            </a:r>
            <a:r>
              <a:rPr lang="en-GB" sz="2000" b="1" dirty="0" err="1"/>
              <a:t>Kalush</a:t>
            </a:r>
            <a:r>
              <a:rPr lang="en-GB" sz="2000" b="1" dirty="0"/>
              <a:t> das </a:t>
            </a:r>
            <a:r>
              <a:rPr lang="en-GB" sz="2000" b="1" dirty="0" err="1"/>
              <a:t>Eurovisionfinale</a:t>
            </a:r>
            <a:r>
              <a:rPr lang="en-GB" sz="2000" b="1" dirty="0"/>
              <a:t>.</a:t>
            </a:r>
            <a:endParaRPr lang="en-GB" sz="2000" dirty="0"/>
          </a:p>
        </p:txBody>
      </p:sp>
    </p:spTree>
    <p:extLst>
      <p:ext uri="{BB962C8B-B14F-4D97-AF65-F5344CB8AC3E}">
        <p14:creationId xmlns:p14="http://schemas.microsoft.com/office/powerpoint/2010/main" val="94761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7" grpId="0"/>
      <p:bldP spid="28" grpId="0"/>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7"/>
          <p:cNvSpPr txBox="1">
            <a:spLocks noGrp="1"/>
          </p:cNvSpPr>
          <p:nvPr>
            <p:ph type="title"/>
          </p:nvPr>
        </p:nvSpPr>
        <p:spPr>
          <a:xfrm>
            <a:off x="0" y="213557"/>
            <a:ext cx="44275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Hausaufgaben</a:t>
            </a:r>
            <a:endParaRPr/>
          </a:p>
        </p:txBody>
      </p:sp>
      <p:sp>
        <p:nvSpPr>
          <p:cNvPr id="753" name="Google Shape;753;p17"/>
          <p:cNvSpPr txBox="1"/>
          <p:nvPr/>
        </p:nvSpPr>
        <p:spPr>
          <a:xfrm>
            <a:off x="328246" y="1072323"/>
            <a:ext cx="508781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New vocabulary</a:t>
            </a:r>
            <a:r>
              <a:rPr kumimoji="0" lang="en-GB" sz="24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54" name="Google Shape;754;p17"/>
          <p:cNvSpPr txBox="1"/>
          <p:nvPr/>
        </p:nvSpPr>
        <p:spPr>
          <a:xfrm>
            <a:off x="328246" y="3024684"/>
            <a:ext cx="508781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Revisited vocabulary</a:t>
            </a:r>
            <a:r>
              <a:rPr kumimoji="0" lang="en-GB" sz="24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descr="Qr code&#10;&#10;Description automatically generated">
            <a:extLst>
              <a:ext uri="{FF2B5EF4-FFF2-40B4-BE49-F238E27FC236}">
                <a16:creationId xmlns:a16="http://schemas.microsoft.com/office/drawing/2014/main" id="{40353412-6484-1134-47B0-D8AA264AA366}"/>
              </a:ext>
            </a:extLst>
          </p:cNvPr>
          <p:cNvPicPr>
            <a:picLocks noChangeAspect="1"/>
          </p:cNvPicPr>
          <p:nvPr/>
        </p:nvPicPr>
        <p:blipFill>
          <a:blip r:embed="rId4"/>
          <a:stretch>
            <a:fillRect/>
          </a:stretch>
        </p:blipFill>
        <p:spPr>
          <a:xfrm>
            <a:off x="4618912" y="1046853"/>
            <a:ext cx="1336537" cy="1336537"/>
          </a:xfrm>
          <a:prstGeom prst="rect">
            <a:avLst/>
          </a:prstGeom>
        </p:spPr>
      </p:pic>
      <p:sp>
        <p:nvSpPr>
          <p:cNvPr id="4" name="Google Shape;753;p17">
            <a:extLst>
              <a:ext uri="{FF2B5EF4-FFF2-40B4-BE49-F238E27FC236}">
                <a16:creationId xmlns:a16="http://schemas.microsoft.com/office/drawing/2014/main" id="{B6F85C8A-26ED-26B0-D4BC-9944B56D116B}"/>
              </a:ext>
            </a:extLst>
          </p:cNvPr>
          <p:cNvSpPr txBox="1"/>
          <p:nvPr/>
        </p:nvSpPr>
        <p:spPr>
          <a:xfrm>
            <a:off x="4359967" y="2377340"/>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Foundation</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753;p17">
            <a:extLst>
              <a:ext uri="{FF2B5EF4-FFF2-40B4-BE49-F238E27FC236}">
                <a16:creationId xmlns:a16="http://schemas.microsoft.com/office/drawing/2014/main" id="{C74C749F-9C0E-D7C6-1690-A64A15C3D151}"/>
              </a:ext>
            </a:extLst>
          </p:cNvPr>
          <p:cNvSpPr txBox="1"/>
          <p:nvPr/>
        </p:nvSpPr>
        <p:spPr>
          <a:xfrm>
            <a:off x="7374837" y="2377340"/>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Higher</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6" name="Picture 5">
            <a:extLst>
              <a:ext uri="{FF2B5EF4-FFF2-40B4-BE49-F238E27FC236}">
                <a16:creationId xmlns:a16="http://schemas.microsoft.com/office/drawing/2014/main" id="{51387DDB-3315-ADC7-5B4D-18F3A4E37449}"/>
              </a:ext>
            </a:extLst>
          </p:cNvPr>
          <p:cNvPicPr>
            <a:picLocks noChangeAspect="1"/>
          </p:cNvPicPr>
          <p:nvPr/>
        </p:nvPicPr>
        <p:blipFill>
          <a:blip r:embed="rId5"/>
          <a:srcRect/>
          <a:stretch/>
        </p:blipFill>
        <p:spPr>
          <a:xfrm>
            <a:off x="7234863" y="1046853"/>
            <a:ext cx="1336537" cy="1336537"/>
          </a:xfrm>
          <a:prstGeom prst="rect">
            <a:avLst/>
          </a:prstGeom>
        </p:spPr>
      </p:pic>
      <p:pic>
        <p:nvPicPr>
          <p:cNvPr id="7" name="Picture 6">
            <a:extLst>
              <a:ext uri="{FF2B5EF4-FFF2-40B4-BE49-F238E27FC236}">
                <a16:creationId xmlns:a16="http://schemas.microsoft.com/office/drawing/2014/main" id="{3D42340C-BD42-41B8-30A3-7E0FA53A6CAF}"/>
              </a:ext>
            </a:extLst>
          </p:cNvPr>
          <p:cNvPicPr>
            <a:picLocks noChangeAspect="1"/>
          </p:cNvPicPr>
          <p:nvPr/>
        </p:nvPicPr>
        <p:blipFill>
          <a:blip r:embed="rId6"/>
          <a:srcRect/>
          <a:stretch/>
        </p:blipFill>
        <p:spPr>
          <a:xfrm>
            <a:off x="4618912" y="2971687"/>
            <a:ext cx="1336537" cy="1336537"/>
          </a:xfrm>
          <a:prstGeom prst="rect">
            <a:avLst/>
          </a:prstGeom>
        </p:spPr>
      </p:pic>
      <p:sp>
        <p:nvSpPr>
          <p:cNvPr id="8" name="Google Shape;753;p17">
            <a:extLst>
              <a:ext uri="{FF2B5EF4-FFF2-40B4-BE49-F238E27FC236}">
                <a16:creationId xmlns:a16="http://schemas.microsoft.com/office/drawing/2014/main" id="{BF1EDB79-A8A0-A972-F2D2-95977700497C}"/>
              </a:ext>
            </a:extLst>
          </p:cNvPr>
          <p:cNvSpPr txBox="1"/>
          <p:nvPr/>
        </p:nvSpPr>
        <p:spPr>
          <a:xfrm>
            <a:off x="4359967" y="4302174"/>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Foundation</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753;p17">
            <a:extLst>
              <a:ext uri="{FF2B5EF4-FFF2-40B4-BE49-F238E27FC236}">
                <a16:creationId xmlns:a16="http://schemas.microsoft.com/office/drawing/2014/main" id="{39792330-A433-6870-E25C-4BE63A178C08}"/>
              </a:ext>
            </a:extLst>
          </p:cNvPr>
          <p:cNvSpPr txBox="1"/>
          <p:nvPr/>
        </p:nvSpPr>
        <p:spPr>
          <a:xfrm>
            <a:off x="7374837" y="4302174"/>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Higher</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0" name="Picture 9">
            <a:extLst>
              <a:ext uri="{FF2B5EF4-FFF2-40B4-BE49-F238E27FC236}">
                <a16:creationId xmlns:a16="http://schemas.microsoft.com/office/drawing/2014/main" id="{BEB2DE23-B6F6-C971-B1E9-E3449F2FADAD}"/>
              </a:ext>
            </a:extLst>
          </p:cNvPr>
          <p:cNvPicPr>
            <a:picLocks noChangeAspect="1"/>
          </p:cNvPicPr>
          <p:nvPr/>
        </p:nvPicPr>
        <p:blipFill>
          <a:blip r:embed="rId7"/>
          <a:srcRect/>
          <a:stretch/>
        </p:blipFill>
        <p:spPr>
          <a:xfrm>
            <a:off x="7234863" y="2971687"/>
            <a:ext cx="1336537" cy="133653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04D3-F478-44C1-890D-E413D10D99D3}"/>
              </a:ext>
            </a:extLst>
          </p:cNvPr>
          <p:cNvSpPr>
            <a:spLocks noGrp="1"/>
          </p:cNvSpPr>
          <p:nvPr>
            <p:ph type="title"/>
          </p:nvPr>
        </p:nvSpPr>
        <p:spPr>
          <a:xfrm>
            <a:off x="0" y="213557"/>
            <a:ext cx="1694329" cy="647577"/>
          </a:xfrm>
        </p:spPr>
        <p:txBody>
          <a:bodyPr>
            <a:normAutofit fontScale="90000"/>
          </a:bodyPr>
          <a:lstStyle/>
          <a:p>
            <a:r>
              <a:rPr lang="en-GB" dirty="0" err="1"/>
              <a:t>Profil</a:t>
            </a:r>
            <a:r>
              <a:rPr lang="en-GB" dirty="0"/>
              <a:t> [1]</a:t>
            </a:r>
          </a:p>
        </p:txBody>
      </p:sp>
      <p:sp>
        <p:nvSpPr>
          <p:cNvPr id="3" name="Text Placeholder 2">
            <a:extLst>
              <a:ext uri="{FF2B5EF4-FFF2-40B4-BE49-F238E27FC236}">
                <a16:creationId xmlns:a16="http://schemas.microsoft.com/office/drawing/2014/main" id="{B4CCAE0D-EB05-4356-8BDD-5FAC2A155FA1}"/>
              </a:ext>
            </a:extLst>
          </p:cNvPr>
          <p:cNvSpPr>
            <a:spLocks noGrp="1"/>
          </p:cNvSpPr>
          <p:nvPr>
            <p:ph type="body" sz="quarter" idx="10"/>
          </p:nvPr>
        </p:nvSpPr>
        <p:spPr>
          <a:xfrm>
            <a:off x="373064" y="1065212"/>
            <a:ext cx="7184572" cy="5201117"/>
          </a:xfrm>
        </p:spPr>
        <p:txBody>
          <a:bodyPr>
            <a:normAutofit/>
          </a:bodyPr>
          <a:lstStyle/>
          <a:p>
            <a:pPr>
              <a:lnSpc>
                <a:spcPct val="200000"/>
              </a:lnSpc>
            </a:pPr>
            <a:r>
              <a:rPr lang="en-GB" sz="2000" dirty="0"/>
              <a:t>I’m called Emma </a:t>
            </a:r>
            <a:r>
              <a:rPr lang="en-GB" sz="2000" dirty="0" err="1"/>
              <a:t>Raducanu</a:t>
            </a:r>
            <a:r>
              <a:rPr lang="en-GB" sz="2000" dirty="0"/>
              <a:t>.</a:t>
            </a:r>
          </a:p>
          <a:p>
            <a:pPr>
              <a:lnSpc>
                <a:spcPct val="200000"/>
              </a:lnSpc>
            </a:pPr>
            <a:r>
              <a:rPr lang="en-GB" sz="2000" dirty="0"/>
              <a:t>I’m 19 years old.</a:t>
            </a:r>
          </a:p>
          <a:p>
            <a:pPr>
              <a:lnSpc>
                <a:spcPct val="200000"/>
              </a:lnSpc>
            </a:pPr>
            <a:r>
              <a:rPr lang="en-GB" sz="2000" dirty="0"/>
              <a:t>I am English.</a:t>
            </a:r>
          </a:p>
          <a:p>
            <a:pPr>
              <a:lnSpc>
                <a:spcPct val="200000"/>
              </a:lnSpc>
            </a:pPr>
            <a:r>
              <a:rPr lang="en-GB" sz="2000" dirty="0"/>
              <a:t>I live in Bromley, London, but my homeland is Canada*.</a:t>
            </a:r>
          </a:p>
          <a:p>
            <a:pPr>
              <a:lnSpc>
                <a:spcPct val="200000"/>
              </a:lnSpc>
            </a:pPr>
            <a:r>
              <a:rPr lang="en-GB" sz="2000" dirty="0"/>
              <a:t>I speak English, Mandarin* and Romanian*.</a:t>
            </a:r>
          </a:p>
          <a:p>
            <a:pPr>
              <a:lnSpc>
                <a:spcPct val="200000"/>
              </a:lnSpc>
            </a:pPr>
            <a:r>
              <a:rPr lang="en-GB" sz="2000" dirty="0"/>
              <a:t>And I’m a tennis player.</a:t>
            </a:r>
            <a:br>
              <a:rPr lang="en-GB" sz="2000" dirty="0"/>
            </a:br>
            <a:endParaRPr lang="en-GB" sz="2000" dirty="0"/>
          </a:p>
        </p:txBody>
      </p:sp>
      <p:grpSp>
        <p:nvGrpSpPr>
          <p:cNvPr id="9" name="Group 8">
            <a:extLst>
              <a:ext uri="{FF2B5EF4-FFF2-40B4-BE49-F238E27FC236}">
                <a16:creationId xmlns:a16="http://schemas.microsoft.com/office/drawing/2014/main" id="{9F0986D5-256D-4239-A288-4F5212406BCE}"/>
              </a:ext>
            </a:extLst>
          </p:cNvPr>
          <p:cNvGrpSpPr/>
          <p:nvPr/>
        </p:nvGrpSpPr>
        <p:grpSpPr>
          <a:xfrm>
            <a:off x="8730691" y="861134"/>
            <a:ext cx="3146612" cy="4477348"/>
            <a:chOff x="7745506" y="861134"/>
            <a:chExt cx="3146612" cy="4477348"/>
          </a:xfrm>
        </p:grpSpPr>
        <p:sp>
          <p:nvSpPr>
            <p:cNvPr id="8" name="Rectangle 7">
              <a:extLst>
                <a:ext uri="{FF2B5EF4-FFF2-40B4-BE49-F238E27FC236}">
                  <a16:creationId xmlns:a16="http://schemas.microsoft.com/office/drawing/2014/main" id="{CDD72003-DE8D-4736-AE22-86714447F5D9}"/>
                </a:ext>
              </a:extLst>
            </p:cNvPr>
            <p:cNvSpPr/>
            <p:nvPr/>
          </p:nvSpPr>
          <p:spPr>
            <a:xfrm>
              <a:off x="7745506" y="861134"/>
              <a:ext cx="3146612" cy="4477348"/>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B069D7F-0D6D-4783-9E7A-4510CB54174C}"/>
                </a:ext>
              </a:extLst>
            </p:cNvPr>
            <p:cNvPicPr>
              <a:picLocks noChangeAspect="1"/>
            </p:cNvPicPr>
            <p:nvPr/>
          </p:nvPicPr>
          <p:blipFill>
            <a:blip r:embed="rId3"/>
            <a:stretch>
              <a:fillRect/>
            </a:stretch>
          </p:blipFill>
          <p:spPr>
            <a:xfrm>
              <a:off x="7904484" y="957637"/>
              <a:ext cx="2824319" cy="4236478"/>
            </a:xfrm>
            <a:prstGeom prst="rect">
              <a:avLst/>
            </a:prstGeom>
            <a:effectLst>
              <a:outerShdw blurRad="50800" dist="38100" dir="5400000" algn="t" rotWithShape="0">
                <a:prstClr val="black">
                  <a:alpha val="40000"/>
                </a:prstClr>
              </a:outerShdw>
            </a:effectLst>
          </p:spPr>
        </p:pic>
      </p:grpSp>
      <p:sp>
        <p:nvSpPr>
          <p:cNvPr id="6" name="TextBox 5">
            <a:extLst>
              <a:ext uri="{FF2B5EF4-FFF2-40B4-BE49-F238E27FC236}">
                <a16:creationId xmlns:a16="http://schemas.microsoft.com/office/drawing/2014/main" id="{928B1DC2-471E-4560-B15F-D594A14FCE0C}"/>
              </a:ext>
            </a:extLst>
          </p:cNvPr>
          <p:cNvSpPr txBox="1"/>
          <p:nvPr/>
        </p:nvSpPr>
        <p:spPr>
          <a:xfrm>
            <a:off x="1694329" y="276867"/>
            <a:ext cx="689147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Übersetze</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die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folgenden</a:t>
            </a:r>
            <a:r>
              <a:rPr kumimoji="0" lang="en-US" sz="2400" b="1" i="0" u="none" strike="noStrike" kern="1200" cap="none" spc="0" normalizeH="0" noProof="0" dirty="0">
                <a:ln>
                  <a:noFill/>
                </a:ln>
                <a:solidFill>
                  <a:srgbClr val="525050"/>
                </a:solidFill>
                <a:effectLst/>
                <a:uLnTx/>
                <a:uFillTx/>
                <a:latin typeface="Century Gothic"/>
                <a:ea typeface="+mn-ea"/>
                <a:cs typeface="+mn-cs"/>
              </a:rPr>
              <a:t> </a:t>
            </a:r>
            <a:r>
              <a:rPr kumimoji="0" lang="en-US" sz="2400" b="1" i="0" u="none" strike="noStrike" kern="1200" cap="none" spc="0" normalizeH="0" noProof="0" dirty="0" err="1">
                <a:ln>
                  <a:noFill/>
                </a:ln>
                <a:solidFill>
                  <a:srgbClr val="525050"/>
                </a:solidFill>
                <a:effectLst/>
                <a:uLnTx/>
                <a:uFillTx/>
                <a:latin typeface="Century Gothic"/>
                <a:ea typeface="+mn-ea"/>
                <a:cs typeface="+mn-cs"/>
              </a:rPr>
              <a:t>Sätze</a:t>
            </a:r>
            <a:r>
              <a:rPr kumimoji="0" lang="en-US" sz="2400" b="1" i="0" u="none" strike="noStrike" kern="1200" cap="none" spc="0" normalizeH="0" noProof="0" dirty="0">
                <a:ln>
                  <a:noFill/>
                </a:ln>
                <a:solidFill>
                  <a:srgbClr val="525050"/>
                </a:solidFill>
                <a:effectLst/>
                <a:uLnTx/>
                <a:uFillTx/>
                <a:latin typeface="Century Gothic"/>
                <a:ea typeface="+mn-ea"/>
                <a:cs typeface="+mn-cs"/>
              </a:rPr>
              <a:t> ins Deutsche:</a:t>
            </a:r>
            <a:endParaRPr kumimoji="0" lang="en-US"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A90862EF-8211-4CF0-A073-E7973B259D09}"/>
              </a:ext>
            </a:extLst>
          </p:cNvPr>
          <p:cNvSpPr/>
          <p:nvPr/>
        </p:nvSpPr>
        <p:spPr>
          <a:xfrm>
            <a:off x="10497671" y="91546"/>
            <a:ext cx="153640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schreiben</a:t>
            </a:r>
            <a:endParaRPr lang="en-GB" sz="2000" dirty="0"/>
          </a:p>
        </p:txBody>
      </p:sp>
      <p:sp>
        <p:nvSpPr>
          <p:cNvPr id="17" name="Rectangle 16">
            <a:extLst>
              <a:ext uri="{FF2B5EF4-FFF2-40B4-BE49-F238E27FC236}">
                <a16:creationId xmlns:a16="http://schemas.microsoft.com/office/drawing/2014/main" id="{6613B740-B77E-41B9-987C-6BE3F918FC52}"/>
              </a:ext>
            </a:extLst>
          </p:cNvPr>
          <p:cNvSpPr/>
          <p:nvPr/>
        </p:nvSpPr>
        <p:spPr>
          <a:xfrm>
            <a:off x="5267479" y="5280229"/>
            <a:ext cx="3351372" cy="921426"/>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Canada – </a:t>
            </a:r>
            <a:r>
              <a:rPr lang="en-GB" dirty="0" err="1">
                <a:solidFill>
                  <a:srgbClr val="FFF6D4"/>
                </a:solidFill>
              </a:rPr>
              <a:t>Kanada</a:t>
            </a:r>
            <a:br>
              <a:rPr lang="en-GB" dirty="0">
                <a:solidFill>
                  <a:srgbClr val="FFF6D4"/>
                </a:solidFill>
              </a:rPr>
            </a:br>
            <a:r>
              <a:rPr lang="en-GB" dirty="0">
                <a:solidFill>
                  <a:srgbClr val="FFF6D4"/>
                </a:solidFill>
              </a:rPr>
              <a:t>Mandarin – </a:t>
            </a:r>
            <a:r>
              <a:rPr lang="en-GB" dirty="0" err="1">
                <a:solidFill>
                  <a:srgbClr val="FFF6D4"/>
                </a:solidFill>
              </a:rPr>
              <a:t>Hochchinesisch</a:t>
            </a:r>
            <a:br>
              <a:rPr lang="en-GB" dirty="0">
                <a:solidFill>
                  <a:srgbClr val="FFF6D4"/>
                </a:solidFill>
              </a:rPr>
            </a:br>
            <a:r>
              <a:rPr lang="en-GB" dirty="0">
                <a:solidFill>
                  <a:srgbClr val="FFF6D4"/>
                </a:solidFill>
              </a:rPr>
              <a:t>Romanian – </a:t>
            </a:r>
            <a:r>
              <a:rPr lang="en-GB" dirty="0" err="1">
                <a:solidFill>
                  <a:srgbClr val="FFF6D4"/>
                </a:solidFill>
              </a:rPr>
              <a:t>Rumänisch</a:t>
            </a:r>
            <a:r>
              <a:rPr lang="en-GB" dirty="0">
                <a:solidFill>
                  <a:srgbClr val="FFF6D4"/>
                </a:solidFill>
              </a:rPr>
              <a:t> </a:t>
            </a:r>
          </a:p>
        </p:txBody>
      </p:sp>
    </p:spTree>
    <p:extLst>
      <p:ext uri="{BB962C8B-B14F-4D97-AF65-F5344CB8AC3E}">
        <p14:creationId xmlns:p14="http://schemas.microsoft.com/office/powerpoint/2010/main" val="279807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C8B82593-122E-48E5-99E9-C9852196DB78}"/>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361611"/>
          </a:xfrm>
          <a:prstGeom prst="rect">
            <a:avLst/>
          </a:prstGeom>
        </p:spPr>
      </p:pic>
      <p:sp>
        <p:nvSpPr>
          <p:cNvPr id="4" name="TextBox 3">
            <a:extLst>
              <a:ext uri="{FF2B5EF4-FFF2-40B4-BE49-F238E27FC236}">
                <a16:creationId xmlns:a16="http://schemas.microsoft.com/office/drawing/2014/main" id="{D22BA898-CC29-4BB5-BA57-B71E4A7E4E21}"/>
              </a:ext>
            </a:extLst>
          </p:cNvPr>
          <p:cNvSpPr txBox="1"/>
          <p:nvPr/>
        </p:nvSpPr>
        <p:spPr>
          <a:xfrm>
            <a:off x="4427580" y="296334"/>
            <a:ext cx="4427580" cy="461665"/>
          </a:xfrm>
          <a:prstGeom prst="rect">
            <a:avLst/>
          </a:prstGeom>
          <a:noFill/>
        </p:spPr>
        <p:txBody>
          <a:bodyPr wrap="square">
            <a:spAutoFit/>
          </a:bodyPr>
          <a:lstStyle/>
          <a:p>
            <a:r>
              <a:rPr lang="en-US" sz="2400" b="1" dirty="0" err="1">
                <a:solidFill>
                  <a:srgbClr val="525050"/>
                </a:solidFill>
              </a:rPr>
              <a:t>Kategorisiere</a:t>
            </a:r>
            <a:r>
              <a:rPr lang="en-US" sz="2400" b="1" dirty="0">
                <a:solidFill>
                  <a:srgbClr val="525050"/>
                </a:solidFill>
              </a:rPr>
              <a:t> die </a:t>
            </a:r>
            <a:r>
              <a:rPr lang="en-US" sz="2400" b="1" dirty="0" err="1">
                <a:solidFill>
                  <a:srgbClr val="525050"/>
                </a:solidFill>
              </a:rPr>
              <a:t>Wörter</a:t>
            </a:r>
            <a:r>
              <a:rPr lang="en-US" sz="2400" b="1" dirty="0">
                <a:solidFill>
                  <a:srgbClr val="525050"/>
                </a:solidFill>
              </a:rPr>
              <a:t>.</a:t>
            </a:r>
          </a:p>
        </p:txBody>
      </p:sp>
      <p:sp>
        <p:nvSpPr>
          <p:cNvPr id="5" name="Rectangle: Rounded Corners 4">
            <a:extLst>
              <a:ext uri="{FF2B5EF4-FFF2-40B4-BE49-F238E27FC236}">
                <a16:creationId xmlns:a16="http://schemas.microsoft.com/office/drawing/2014/main" id="{3B3B7527-7EC3-4F0F-8061-C53F898D16A0}"/>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Vokabeln</a:t>
            </a:r>
            <a:endParaRPr lang="en-GB" sz="2000" dirty="0"/>
          </a:p>
        </p:txBody>
      </p:sp>
      <p:sp>
        <p:nvSpPr>
          <p:cNvPr id="6" name="Title 5">
            <a:extLst>
              <a:ext uri="{FF2B5EF4-FFF2-40B4-BE49-F238E27FC236}">
                <a16:creationId xmlns:a16="http://schemas.microsoft.com/office/drawing/2014/main" id="{C31234B3-843E-4E85-9A33-8AF5D485F97D}"/>
              </a:ext>
            </a:extLst>
          </p:cNvPr>
          <p:cNvSpPr>
            <a:spLocks noGrp="1"/>
          </p:cNvSpPr>
          <p:nvPr>
            <p:ph type="title"/>
          </p:nvPr>
        </p:nvSpPr>
        <p:spPr/>
        <p:txBody>
          <a:bodyPr/>
          <a:lstStyle/>
          <a:p>
            <a:r>
              <a:rPr lang="en-GB" dirty="0">
                <a:solidFill>
                  <a:srgbClr val="525050"/>
                </a:solidFill>
              </a:rPr>
              <a:t>Wo in der Welt?</a:t>
            </a:r>
          </a:p>
        </p:txBody>
      </p:sp>
      <p:graphicFrame>
        <p:nvGraphicFramePr>
          <p:cNvPr id="8" name="Table 8">
            <a:extLst>
              <a:ext uri="{FF2B5EF4-FFF2-40B4-BE49-F238E27FC236}">
                <a16:creationId xmlns:a16="http://schemas.microsoft.com/office/drawing/2014/main" id="{430F2B59-841B-4C85-97A5-47353294874E}"/>
              </a:ext>
            </a:extLst>
          </p:cNvPr>
          <p:cNvGraphicFramePr>
            <a:graphicFrameLocks noGrp="1"/>
          </p:cNvGraphicFramePr>
          <p:nvPr>
            <p:extLst>
              <p:ext uri="{D42A27DB-BD31-4B8C-83A1-F6EECF244321}">
                <p14:modId xmlns:p14="http://schemas.microsoft.com/office/powerpoint/2010/main" val="3299135363"/>
              </p:ext>
            </p:extLst>
          </p:nvPr>
        </p:nvGraphicFramePr>
        <p:xfrm>
          <a:off x="276498" y="1074691"/>
          <a:ext cx="11639004" cy="3108960"/>
        </p:xfrm>
        <a:graphic>
          <a:graphicData uri="http://schemas.openxmlformats.org/drawingml/2006/table">
            <a:tbl>
              <a:tblPr firstRow="1" bandRow="1">
                <a:tableStyleId>{5C22544A-7EE6-4342-B048-85BDC9FD1C3A}</a:tableStyleId>
              </a:tblPr>
              <a:tblGrid>
                <a:gridCol w="2909751">
                  <a:extLst>
                    <a:ext uri="{9D8B030D-6E8A-4147-A177-3AD203B41FA5}">
                      <a16:colId xmlns:a16="http://schemas.microsoft.com/office/drawing/2014/main" val="1909766417"/>
                    </a:ext>
                  </a:extLst>
                </a:gridCol>
                <a:gridCol w="2909751">
                  <a:extLst>
                    <a:ext uri="{9D8B030D-6E8A-4147-A177-3AD203B41FA5}">
                      <a16:colId xmlns:a16="http://schemas.microsoft.com/office/drawing/2014/main" val="4176325956"/>
                    </a:ext>
                  </a:extLst>
                </a:gridCol>
                <a:gridCol w="2909751">
                  <a:extLst>
                    <a:ext uri="{9D8B030D-6E8A-4147-A177-3AD203B41FA5}">
                      <a16:colId xmlns:a16="http://schemas.microsoft.com/office/drawing/2014/main" val="2223809583"/>
                    </a:ext>
                  </a:extLst>
                </a:gridCol>
                <a:gridCol w="2909751">
                  <a:extLst>
                    <a:ext uri="{9D8B030D-6E8A-4147-A177-3AD203B41FA5}">
                      <a16:colId xmlns:a16="http://schemas.microsoft.com/office/drawing/2014/main" val="2461870728"/>
                    </a:ext>
                  </a:extLst>
                </a:gridCol>
              </a:tblGrid>
              <a:tr h="370840">
                <a:tc>
                  <a:txBody>
                    <a:bodyPr/>
                    <a:lstStyle/>
                    <a:p>
                      <a:pPr algn="ctr"/>
                      <a:r>
                        <a:rPr lang="en-GB" sz="2400" dirty="0" err="1">
                          <a:solidFill>
                            <a:srgbClr val="525050"/>
                          </a:solidFill>
                        </a:rPr>
                        <a:t>Kontinent</a:t>
                      </a:r>
                      <a:endParaRPr lang="en-GB" sz="2400" dirty="0">
                        <a:solidFill>
                          <a:srgbClr val="525050"/>
                        </a:solidFill>
                      </a:endParaRPr>
                    </a:p>
                  </a:txBody>
                  <a:tcPr anchor="ctr"/>
                </a:tc>
                <a:tc>
                  <a:txBody>
                    <a:bodyPr/>
                    <a:lstStyle/>
                    <a:p>
                      <a:pPr algn="ctr"/>
                      <a:r>
                        <a:rPr lang="en-GB" sz="2400" dirty="0">
                          <a:solidFill>
                            <a:srgbClr val="525050"/>
                          </a:solidFill>
                        </a:rPr>
                        <a:t>Land</a:t>
                      </a:r>
                    </a:p>
                  </a:txBody>
                  <a:tcPr anchor="ctr"/>
                </a:tc>
                <a:tc>
                  <a:txBody>
                    <a:bodyPr/>
                    <a:lstStyle/>
                    <a:p>
                      <a:pPr algn="ctr"/>
                      <a:r>
                        <a:rPr lang="en-GB" sz="2400" dirty="0" err="1">
                          <a:solidFill>
                            <a:srgbClr val="525050"/>
                          </a:solidFill>
                        </a:rPr>
                        <a:t>Sprache</a:t>
                      </a:r>
                      <a:endParaRPr lang="en-GB" sz="2400" dirty="0">
                        <a:solidFill>
                          <a:srgbClr val="525050"/>
                        </a:solidFill>
                      </a:endParaRPr>
                    </a:p>
                  </a:txBody>
                  <a:tcPr anchor="ctr"/>
                </a:tc>
                <a:tc>
                  <a:txBody>
                    <a:bodyPr/>
                    <a:lstStyle/>
                    <a:p>
                      <a:pPr algn="ctr"/>
                      <a:r>
                        <a:rPr lang="en-GB" sz="2400" dirty="0" err="1">
                          <a:solidFill>
                            <a:srgbClr val="525050"/>
                          </a:solidFill>
                        </a:rPr>
                        <a:t>Anderes</a:t>
                      </a:r>
                      <a:endParaRPr lang="en-GB" sz="2400" dirty="0">
                        <a:solidFill>
                          <a:srgbClr val="525050"/>
                        </a:solidFill>
                      </a:endParaRPr>
                    </a:p>
                  </a:txBody>
                  <a:tcPr anchor="ctr"/>
                </a:tc>
                <a:extLst>
                  <a:ext uri="{0D108BD9-81ED-4DB2-BD59-A6C34878D82A}">
                    <a16:rowId xmlns:a16="http://schemas.microsoft.com/office/drawing/2014/main" val="1887996132"/>
                  </a:ext>
                </a:extLst>
              </a:tr>
              <a:tr h="370840">
                <a:tc>
                  <a:txBody>
                    <a:bodyPr/>
                    <a:lstStyle/>
                    <a:p>
                      <a:pPr algn="ctr"/>
                      <a:endParaRPr lang="en-GB" sz="2400" dirty="0"/>
                    </a:p>
                    <a:p>
                      <a:pPr algn="ctr"/>
                      <a:endParaRPr lang="en-GB" sz="2400" dirty="0"/>
                    </a:p>
                    <a:p>
                      <a:pPr algn="ctr"/>
                      <a:endParaRPr lang="en-GB" sz="2400" dirty="0"/>
                    </a:p>
                    <a:p>
                      <a:pPr algn="ctr"/>
                      <a:endParaRPr lang="en-GB" sz="2400" dirty="0"/>
                    </a:p>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p>
                      <a:pPr algn="ctr"/>
                      <a:endParaRPr lang="en-GB" sz="2400" dirty="0"/>
                    </a:p>
                    <a:p>
                      <a:pPr algn="ctr"/>
                      <a:endParaRPr lang="en-GB" sz="2400" dirty="0"/>
                    </a:p>
                    <a:p>
                      <a:pPr algn="ctr"/>
                      <a:endParaRPr lang="en-GB" sz="2400" dirty="0"/>
                    </a:p>
                    <a:p>
                      <a:pPr algn="ctr"/>
                      <a:endParaRPr lang="en-GB" sz="2400" dirty="0"/>
                    </a:p>
                    <a:p>
                      <a:pPr algn="ctr"/>
                      <a:endParaRPr lang="en-GB" sz="2400" dirty="0"/>
                    </a:p>
                    <a:p>
                      <a:pPr algn="ctr"/>
                      <a:endParaRPr lang="en-GB" sz="2400" dirty="0"/>
                    </a:p>
                  </a:txBody>
                  <a:tcPr anchor="ctr">
                    <a:noFill/>
                  </a:tcPr>
                </a:tc>
                <a:tc>
                  <a:txBody>
                    <a:bodyPr/>
                    <a:lstStyle/>
                    <a:p>
                      <a:pPr algn="ctr"/>
                      <a:endParaRPr lang="en-GB" sz="2400" dirty="0"/>
                    </a:p>
                  </a:txBody>
                  <a:tcPr anchor="ctr">
                    <a:noFill/>
                  </a:tcPr>
                </a:tc>
                <a:extLst>
                  <a:ext uri="{0D108BD9-81ED-4DB2-BD59-A6C34878D82A}">
                    <a16:rowId xmlns:a16="http://schemas.microsoft.com/office/drawing/2014/main" val="4010138341"/>
                  </a:ext>
                </a:extLst>
              </a:tr>
            </a:tbl>
          </a:graphicData>
        </a:graphic>
      </p:graphicFrame>
      <p:sp>
        <p:nvSpPr>
          <p:cNvPr id="10" name="TextBox 9">
            <a:extLst>
              <a:ext uri="{FF2B5EF4-FFF2-40B4-BE49-F238E27FC236}">
                <a16:creationId xmlns:a16="http://schemas.microsoft.com/office/drawing/2014/main" id="{D29ADD59-9766-4162-958E-B67F779711B1}"/>
              </a:ext>
            </a:extLst>
          </p:cNvPr>
          <p:cNvSpPr txBox="1"/>
          <p:nvPr/>
        </p:nvSpPr>
        <p:spPr>
          <a:xfrm rot="21250569">
            <a:off x="182878" y="4638961"/>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Deutschland</a:t>
            </a:r>
          </a:p>
        </p:txBody>
      </p:sp>
      <p:sp>
        <p:nvSpPr>
          <p:cNvPr id="11" name="TextBox 10">
            <a:extLst>
              <a:ext uri="{FF2B5EF4-FFF2-40B4-BE49-F238E27FC236}">
                <a16:creationId xmlns:a16="http://schemas.microsoft.com/office/drawing/2014/main" id="{B52CF395-214B-4299-9F47-6974DFAFD9FC}"/>
              </a:ext>
            </a:extLst>
          </p:cNvPr>
          <p:cNvSpPr txBox="1"/>
          <p:nvPr/>
        </p:nvSpPr>
        <p:spPr>
          <a:xfrm rot="441734">
            <a:off x="2234160" y="4266912"/>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Nordamerika</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76B06CBA-A7A6-4B1D-BBD1-3438C08FBE95}"/>
              </a:ext>
            </a:extLst>
          </p:cNvPr>
          <p:cNvSpPr txBox="1"/>
          <p:nvPr/>
        </p:nvSpPr>
        <p:spPr>
          <a:xfrm rot="21250569">
            <a:off x="4875879" y="4420085"/>
            <a:ext cx="137789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Schweiz</a:t>
            </a:r>
          </a:p>
        </p:txBody>
      </p:sp>
      <p:sp>
        <p:nvSpPr>
          <p:cNvPr id="13" name="TextBox 12">
            <a:extLst>
              <a:ext uri="{FF2B5EF4-FFF2-40B4-BE49-F238E27FC236}">
                <a16:creationId xmlns:a16="http://schemas.microsoft.com/office/drawing/2014/main" id="{6F6CEBFF-7680-453C-AFB7-5A386564EAB1}"/>
              </a:ext>
            </a:extLst>
          </p:cNvPr>
          <p:cNvSpPr txBox="1"/>
          <p:nvPr/>
        </p:nvSpPr>
        <p:spPr>
          <a:xfrm rot="21250569">
            <a:off x="8414738" y="4622710"/>
            <a:ext cx="255405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Großbritannien</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08D0DA24-45F9-4141-B247-7254E50638F1}"/>
              </a:ext>
            </a:extLst>
          </p:cNvPr>
          <p:cNvSpPr txBox="1"/>
          <p:nvPr/>
        </p:nvSpPr>
        <p:spPr>
          <a:xfrm rot="441734">
            <a:off x="6498322" y="4353499"/>
            <a:ext cx="185513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rPr>
              <a:t>Österreich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FADDD59F-4EFD-4ACE-BCE9-187C24767294}"/>
              </a:ext>
            </a:extLst>
          </p:cNvPr>
          <p:cNvSpPr txBox="1"/>
          <p:nvPr/>
        </p:nvSpPr>
        <p:spPr>
          <a:xfrm rot="441734">
            <a:off x="10020488" y="4154002"/>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Deutsch</a:t>
            </a:r>
          </a:p>
        </p:txBody>
      </p:sp>
      <p:sp>
        <p:nvSpPr>
          <p:cNvPr id="16" name="TextBox 15">
            <a:extLst>
              <a:ext uri="{FF2B5EF4-FFF2-40B4-BE49-F238E27FC236}">
                <a16:creationId xmlns:a16="http://schemas.microsoft.com/office/drawing/2014/main" id="{3198BCDD-BBFC-43A5-8130-F2623FC998DC}"/>
              </a:ext>
            </a:extLst>
          </p:cNvPr>
          <p:cNvSpPr txBox="1"/>
          <p:nvPr/>
        </p:nvSpPr>
        <p:spPr>
          <a:xfrm rot="21250569">
            <a:off x="10017774" y="5744836"/>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Südamerika</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7F6170DF-6EB2-4B1C-94A3-6260CD5541D3}"/>
              </a:ext>
            </a:extLst>
          </p:cNvPr>
          <p:cNvSpPr txBox="1"/>
          <p:nvPr/>
        </p:nvSpPr>
        <p:spPr>
          <a:xfrm rot="441734">
            <a:off x="181962" y="5398638"/>
            <a:ext cx="179779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Englisch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A1E27C85-87C2-461F-8298-EDF9DDD0A3CE}"/>
              </a:ext>
            </a:extLst>
          </p:cNvPr>
          <p:cNvSpPr txBox="1"/>
          <p:nvPr/>
        </p:nvSpPr>
        <p:spPr>
          <a:xfrm rot="21250569">
            <a:off x="2281433" y="4970548"/>
            <a:ext cx="246624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525050"/>
                </a:solidFill>
                <a:latin typeface="Century Gothic"/>
              </a:rPr>
              <a:t>die </a:t>
            </a:r>
            <a:r>
              <a:rPr lang="en-GB" sz="2400" b="1" dirty="0" err="1">
                <a:solidFill>
                  <a:srgbClr val="525050"/>
                </a:solidFill>
                <a:latin typeface="Century Gothic"/>
              </a:rPr>
              <a:t>Vereinigten</a:t>
            </a:r>
            <a:r>
              <a:rPr lang="en-GB" sz="2400" b="1" dirty="0">
                <a:solidFill>
                  <a:srgbClr val="525050"/>
                </a:solidFill>
                <a:latin typeface="Century Gothic"/>
              </a:rPr>
              <a:t> </a:t>
            </a:r>
            <a:r>
              <a:rPr lang="en-GB" sz="2400" b="1" dirty="0" err="1">
                <a:solidFill>
                  <a:srgbClr val="525050"/>
                </a:solidFill>
                <a:latin typeface="Century Gothic"/>
              </a:rPr>
              <a:t>Staaten</a:t>
            </a:r>
            <a:r>
              <a:rPr lang="en-GB" sz="2400" b="1" dirty="0">
                <a:solidFill>
                  <a:srgbClr val="525050"/>
                </a:solidFill>
                <a:latin typeface="Century Gothic"/>
              </a:rPr>
              <a:t> von Amerika (USA)</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68126974-AF29-4599-AD2B-27876992E8E6}"/>
              </a:ext>
            </a:extLst>
          </p:cNvPr>
          <p:cNvSpPr txBox="1"/>
          <p:nvPr/>
        </p:nvSpPr>
        <p:spPr>
          <a:xfrm rot="21250569">
            <a:off x="5759557" y="5562646"/>
            <a:ext cx="266213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die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Europäische</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Union</a:t>
            </a:r>
          </a:p>
        </p:txBody>
      </p:sp>
      <p:sp>
        <p:nvSpPr>
          <p:cNvPr id="20" name="TextBox 19">
            <a:extLst>
              <a:ext uri="{FF2B5EF4-FFF2-40B4-BE49-F238E27FC236}">
                <a16:creationId xmlns:a16="http://schemas.microsoft.com/office/drawing/2014/main" id="{87EA8D46-87BA-49DB-A124-7852759A7E56}"/>
              </a:ext>
            </a:extLst>
          </p:cNvPr>
          <p:cNvSpPr txBox="1"/>
          <p:nvPr/>
        </p:nvSpPr>
        <p:spPr>
          <a:xfrm rot="441734">
            <a:off x="5478277" y="4998894"/>
            <a:ext cx="123544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Europa</a:t>
            </a:r>
          </a:p>
        </p:txBody>
      </p:sp>
      <p:sp>
        <p:nvSpPr>
          <p:cNvPr id="21" name="TextBox 20">
            <a:extLst>
              <a:ext uri="{FF2B5EF4-FFF2-40B4-BE49-F238E27FC236}">
                <a16:creationId xmlns:a16="http://schemas.microsoft.com/office/drawing/2014/main" id="{9B9402BD-5C8E-447E-9662-C14F8B2C506E}"/>
              </a:ext>
            </a:extLst>
          </p:cNvPr>
          <p:cNvSpPr txBox="1"/>
          <p:nvPr/>
        </p:nvSpPr>
        <p:spPr>
          <a:xfrm rot="441734">
            <a:off x="8761454" y="5364805"/>
            <a:ext cx="14354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England</a:t>
            </a:r>
          </a:p>
        </p:txBody>
      </p:sp>
      <p:sp>
        <p:nvSpPr>
          <p:cNvPr id="22" name="TextBox 21">
            <a:extLst>
              <a:ext uri="{FF2B5EF4-FFF2-40B4-BE49-F238E27FC236}">
                <a16:creationId xmlns:a16="http://schemas.microsoft.com/office/drawing/2014/main" id="{B3084586-DAED-4856-AE50-E67314E2FBA0}"/>
              </a:ext>
            </a:extLst>
          </p:cNvPr>
          <p:cNvSpPr txBox="1"/>
          <p:nvPr/>
        </p:nvSpPr>
        <p:spPr>
          <a:xfrm>
            <a:off x="649200" y="1556002"/>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Nordamerika</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26083189-E112-4EB5-BEE2-3D02F1D436FF}"/>
              </a:ext>
            </a:extLst>
          </p:cNvPr>
          <p:cNvSpPr txBox="1"/>
          <p:nvPr/>
        </p:nvSpPr>
        <p:spPr>
          <a:xfrm>
            <a:off x="632197" y="2002250"/>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Europa</a:t>
            </a:r>
          </a:p>
        </p:txBody>
      </p:sp>
      <p:sp>
        <p:nvSpPr>
          <p:cNvPr id="24" name="TextBox 23">
            <a:extLst>
              <a:ext uri="{FF2B5EF4-FFF2-40B4-BE49-F238E27FC236}">
                <a16:creationId xmlns:a16="http://schemas.microsoft.com/office/drawing/2014/main" id="{DF8AD8B7-2E35-4210-AC97-0A95AD70B9B1}"/>
              </a:ext>
            </a:extLst>
          </p:cNvPr>
          <p:cNvSpPr txBox="1"/>
          <p:nvPr/>
        </p:nvSpPr>
        <p:spPr>
          <a:xfrm>
            <a:off x="632196" y="2411556"/>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525050"/>
                </a:solidFill>
                <a:latin typeface="Century Gothic"/>
              </a:rPr>
              <a:t>Süd</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amerika</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028D0095-6048-4043-BACF-6B1E76645758}"/>
              </a:ext>
            </a:extLst>
          </p:cNvPr>
          <p:cNvSpPr txBox="1"/>
          <p:nvPr/>
        </p:nvSpPr>
        <p:spPr>
          <a:xfrm>
            <a:off x="3544800" y="1530395"/>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Deutschland</a:t>
            </a:r>
          </a:p>
        </p:txBody>
      </p:sp>
      <p:sp>
        <p:nvSpPr>
          <p:cNvPr id="26" name="TextBox 25">
            <a:extLst>
              <a:ext uri="{FF2B5EF4-FFF2-40B4-BE49-F238E27FC236}">
                <a16:creationId xmlns:a16="http://schemas.microsoft.com/office/drawing/2014/main" id="{CE5A9D33-1BBD-4ADD-A96A-29D5CFFBF075}"/>
              </a:ext>
            </a:extLst>
          </p:cNvPr>
          <p:cNvSpPr txBox="1"/>
          <p:nvPr/>
        </p:nvSpPr>
        <p:spPr>
          <a:xfrm>
            <a:off x="3544799" y="1899425"/>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Schweiz</a:t>
            </a:r>
          </a:p>
        </p:txBody>
      </p:sp>
      <p:sp>
        <p:nvSpPr>
          <p:cNvPr id="27" name="TextBox 26">
            <a:extLst>
              <a:ext uri="{FF2B5EF4-FFF2-40B4-BE49-F238E27FC236}">
                <a16:creationId xmlns:a16="http://schemas.microsoft.com/office/drawing/2014/main" id="{3FEE216C-7A48-4007-BF1B-3F7ABBDB1084}"/>
              </a:ext>
            </a:extLst>
          </p:cNvPr>
          <p:cNvSpPr txBox="1"/>
          <p:nvPr/>
        </p:nvSpPr>
        <p:spPr>
          <a:xfrm>
            <a:off x="3559102" y="2257038"/>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rPr>
              <a:t>Österreich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5A9FD752-001C-4523-AF1F-87234AA2E2D2}"/>
              </a:ext>
            </a:extLst>
          </p:cNvPr>
          <p:cNvSpPr txBox="1"/>
          <p:nvPr/>
        </p:nvSpPr>
        <p:spPr>
          <a:xfrm>
            <a:off x="3276715" y="2695306"/>
            <a:ext cx="276991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rPr>
              <a:t>die </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rPr>
              <a:t>Vereinigten</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rPr>
              <a:t>Staaten</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rPr>
              <a:t> von Amerika (USA)</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DD087AF4-015A-4B90-9C71-5765CA20F1A8}"/>
              </a:ext>
            </a:extLst>
          </p:cNvPr>
          <p:cNvSpPr txBox="1"/>
          <p:nvPr/>
        </p:nvSpPr>
        <p:spPr>
          <a:xfrm>
            <a:off x="3590640" y="3767517"/>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rPr>
              <a:t>England</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2C2517C3-A3CF-442B-9FE0-1F82197A35B1}"/>
              </a:ext>
            </a:extLst>
          </p:cNvPr>
          <p:cNvSpPr txBox="1"/>
          <p:nvPr/>
        </p:nvSpPr>
        <p:spPr>
          <a:xfrm>
            <a:off x="6457401" y="1544309"/>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rPr>
              <a:t>Deutsch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C8A18255-414C-43F6-87F5-557ABBB998FF}"/>
              </a:ext>
            </a:extLst>
          </p:cNvPr>
          <p:cNvSpPr txBox="1"/>
          <p:nvPr/>
        </p:nvSpPr>
        <p:spPr>
          <a:xfrm>
            <a:off x="6465373" y="1953615"/>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rPr>
              <a:t>Englisch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C5A722A1-6685-4832-A809-1BC8D061B5F4}"/>
              </a:ext>
            </a:extLst>
          </p:cNvPr>
          <p:cNvSpPr txBox="1"/>
          <p:nvPr/>
        </p:nvSpPr>
        <p:spPr>
          <a:xfrm>
            <a:off x="9022294" y="1544309"/>
            <a:ext cx="289320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Großbritannien</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2FAE798E-E73D-40B6-A23E-40B64FD42356}"/>
              </a:ext>
            </a:extLst>
          </p:cNvPr>
          <p:cNvSpPr txBox="1"/>
          <p:nvPr/>
        </p:nvSpPr>
        <p:spPr>
          <a:xfrm>
            <a:off x="9022294" y="1953615"/>
            <a:ext cx="28932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die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Europäische</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Union</a:t>
            </a:r>
          </a:p>
        </p:txBody>
      </p:sp>
      <p:sp>
        <p:nvSpPr>
          <p:cNvPr id="36" name="Speech Bubble: Rectangle with Corners Rounded 35">
            <a:extLst>
              <a:ext uri="{FF2B5EF4-FFF2-40B4-BE49-F238E27FC236}">
                <a16:creationId xmlns:a16="http://schemas.microsoft.com/office/drawing/2014/main" id="{35082529-7FFA-458A-9CF6-8DC27D343E53}"/>
              </a:ext>
            </a:extLst>
          </p:cNvPr>
          <p:cNvSpPr/>
          <p:nvPr/>
        </p:nvSpPr>
        <p:spPr>
          <a:xfrm>
            <a:off x="3544799" y="165072"/>
            <a:ext cx="6175671" cy="1301046"/>
          </a:xfrm>
          <a:prstGeom prst="wedgeRoundRectCallout">
            <a:avLst>
              <a:gd name="adj1" fmla="val 42294"/>
              <a:gd name="adj2" fmla="val 70874"/>
              <a:gd name="adj3" fmla="val 16667"/>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bg2"/>
                </a:solidFill>
              </a:rPr>
              <a:t>Großbritannien</a:t>
            </a:r>
            <a:r>
              <a:rPr lang="en-GB" sz="2000" dirty="0">
                <a:solidFill>
                  <a:schemeClr val="bg2"/>
                </a:solidFill>
              </a:rPr>
              <a:t>: Das </a:t>
            </a:r>
            <a:r>
              <a:rPr lang="en-GB" sz="2000" dirty="0" err="1">
                <a:solidFill>
                  <a:schemeClr val="bg2"/>
                </a:solidFill>
              </a:rPr>
              <a:t>sind</a:t>
            </a:r>
            <a:r>
              <a:rPr lang="en-GB" sz="2000" dirty="0">
                <a:solidFill>
                  <a:schemeClr val="bg2"/>
                </a:solidFill>
              </a:rPr>
              <a:t> </a:t>
            </a:r>
            <a:r>
              <a:rPr lang="en-GB" sz="2000" u="sng" dirty="0" err="1">
                <a:solidFill>
                  <a:schemeClr val="bg2"/>
                </a:solidFill>
              </a:rPr>
              <a:t>drei</a:t>
            </a:r>
            <a:r>
              <a:rPr lang="en-GB" sz="2000" u="sng" dirty="0">
                <a:solidFill>
                  <a:schemeClr val="bg2"/>
                </a:solidFill>
              </a:rPr>
              <a:t> </a:t>
            </a:r>
            <a:r>
              <a:rPr lang="en-GB" sz="2000" dirty="0">
                <a:solidFill>
                  <a:schemeClr val="bg2"/>
                </a:solidFill>
              </a:rPr>
              <a:t>Länder – England, </a:t>
            </a:r>
            <a:r>
              <a:rPr lang="en-GB" sz="2000" dirty="0" err="1">
                <a:solidFill>
                  <a:schemeClr val="bg2"/>
                </a:solidFill>
              </a:rPr>
              <a:t>Schottland</a:t>
            </a:r>
            <a:r>
              <a:rPr lang="en-GB" sz="2000" dirty="0">
                <a:solidFill>
                  <a:schemeClr val="bg2"/>
                </a:solidFill>
              </a:rPr>
              <a:t> und Wales. </a:t>
            </a:r>
            <a:r>
              <a:rPr lang="en-GB" sz="2000" b="1" dirty="0">
                <a:solidFill>
                  <a:schemeClr val="bg2"/>
                </a:solidFill>
              </a:rPr>
              <a:t>Das </a:t>
            </a:r>
            <a:r>
              <a:rPr lang="en-GB" sz="2000" b="1" dirty="0" err="1">
                <a:solidFill>
                  <a:schemeClr val="bg2"/>
                </a:solidFill>
              </a:rPr>
              <a:t>Vereinigte</a:t>
            </a:r>
            <a:r>
              <a:rPr lang="en-GB" sz="2000" b="1" dirty="0">
                <a:solidFill>
                  <a:schemeClr val="bg2"/>
                </a:solidFill>
              </a:rPr>
              <a:t> </a:t>
            </a:r>
            <a:r>
              <a:rPr lang="en-GB" sz="2000" b="1" dirty="0" err="1">
                <a:solidFill>
                  <a:schemeClr val="bg2"/>
                </a:solidFill>
              </a:rPr>
              <a:t>Königreich</a:t>
            </a:r>
            <a:r>
              <a:rPr lang="en-GB" sz="2000" b="1" dirty="0">
                <a:solidFill>
                  <a:schemeClr val="bg2"/>
                </a:solidFill>
              </a:rPr>
              <a:t> </a:t>
            </a:r>
            <a:r>
              <a:rPr lang="en-GB" sz="2000" dirty="0">
                <a:solidFill>
                  <a:schemeClr val="bg2"/>
                </a:solidFill>
              </a:rPr>
              <a:t>(UK): Das </a:t>
            </a:r>
            <a:r>
              <a:rPr lang="en-GB" sz="2000" dirty="0" err="1">
                <a:solidFill>
                  <a:schemeClr val="bg2"/>
                </a:solidFill>
              </a:rPr>
              <a:t>sind</a:t>
            </a:r>
            <a:r>
              <a:rPr lang="en-GB" sz="2000" dirty="0">
                <a:solidFill>
                  <a:schemeClr val="bg2"/>
                </a:solidFill>
              </a:rPr>
              <a:t> </a:t>
            </a:r>
            <a:r>
              <a:rPr lang="en-GB" sz="2000" u="sng" dirty="0" err="1">
                <a:solidFill>
                  <a:schemeClr val="bg2"/>
                </a:solidFill>
              </a:rPr>
              <a:t>vier</a:t>
            </a:r>
            <a:r>
              <a:rPr lang="en-GB" sz="2000" dirty="0">
                <a:solidFill>
                  <a:schemeClr val="bg2"/>
                </a:solidFill>
              </a:rPr>
              <a:t> Länder – England, </a:t>
            </a:r>
            <a:r>
              <a:rPr lang="en-GB" sz="2000" dirty="0" err="1">
                <a:solidFill>
                  <a:schemeClr val="bg2"/>
                </a:solidFill>
              </a:rPr>
              <a:t>Schottland</a:t>
            </a:r>
            <a:r>
              <a:rPr lang="en-GB" sz="2000" dirty="0">
                <a:solidFill>
                  <a:schemeClr val="bg2"/>
                </a:solidFill>
              </a:rPr>
              <a:t>, Wales und </a:t>
            </a:r>
            <a:r>
              <a:rPr lang="en-GB" sz="2000" dirty="0" err="1">
                <a:solidFill>
                  <a:schemeClr val="bg2"/>
                </a:solidFill>
              </a:rPr>
              <a:t>Nordirland</a:t>
            </a:r>
            <a:r>
              <a:rPr lang="en-GB" sz="2000" dirty="0">
                <a:solidFill>
                  <a:schemeClr val="bg2"/>
                </a:solidFill>
              </a:rPr>
              <a:t>.</a:t>
            </a:r>
          </a:p>
        </p:txBody>
      </p:sp>
      <p:sp>
        <p:nvSpPr>
          <p:cNvPr id="37" name="Speech Bubble: Rectangle with Corners Rounded 36">
            <a:extLst>
              <a:ext uri="{FF2B5EF4-FFF2-40B4-BE49-F238E27FC236}">
                <a16:creationId xmlns:a16="http://schemas.microsoft.com/office/drawing/2014/main" id="{5D594F81-8556-43F5-B251-3A1A18ED3AF3}"/>
              </a:ext>
            </a:extLst>
          </p:cNvPr>
          <p:cNvSpPr/>
          <p:nvPr/>
        </p:nvSpPr>
        <p:spPr>
          <a:xfrm>
            <a:off x="9183849" y="3018006"/>
            <a:ext cx="2635290" cy="975183"/>
          </a:xfrm>
          <a:prstGeom prst="wedgeRoundRectCallout">
            <a:avLst>
              <a:gd name="adj1" fmla="val -13017"/>
              <a:gd name="adj2" fmla="val -77797"/>
              <a:gd name="adj3" fmla="val 16667"/>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rPr>
              <a:t>Die </a:t>
            </a:r>
            <a:r>
              <a:rPr lang="en-GB" sz="2000" b="1" dirty="0" err="1">
                <a:solidFill>
                  <a:schemeClr val="bg2"/>
                </a:solidFill>
              </a:rPr>
              <a:t>Europäische</a:t>
            </a:r>
            <a:r>
              <a:rPr lang="en-GB" sz="2000" b="1" dirty="0">
                <a:solidFill>
                  <a:schemeClr val="bg2"/>
                </a:solidFill>
              </a:rPr>
              <a:t> Union</a:t>
            </a:r>
            <a:r>
              <a:rPr lang="en-GB" sz="2000" dirty="0">
                <a:solidFill>
                  <a:schemeClr val="bg2"/>
                </a:solidFill>
              </a:rPr>
              <a:t> hat 27 Länder.</a:t>
            </a:r>
          </a:p>
        </p:txBody>
      </p:sp>
      <p:pic>
        <p:nvPicPr>
          <p:cNvPr id="9" name="chill">
            <a:hlinkClick r:id="" action="ppaction://media"/>
            <a:extLst>
              <a:ext uri="{FF2B5EF4-FFF2-40B4-BE49-F238E27FC236}">
                <a16:creationId xmlns:a16="http://schemas.microsoft.com/office/drawing/2014/main" id="{738184FD-35D8-4943-A00A-E309B5BAB7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2105" y="6232050"/>
            <a:ext cx="609600" cy="609600"/>
          </a:xfrm>
          <a:prstGeom prst="rect">
            <a:avLst/>
          </a:prstGeom>
        </p:spPr>
      </p:pic>
    </p:spTree>
    <p:extLst>
      <p:ext uri="{BB962C8B-B14F-4D97-AF65-F5344CB8AC3E}">
        <p14:creationId xmlns:p14="http://schemas.microsoft.com/office/powerpoint/2010/main" val="171809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53" presetClass="exit" presetSubtype="32" fill="hold" grpId="0" nodeType="clickEffect">
                                  <p:stCondLst>
                                    <p:cond delay="0"/>
                                  </p:stCondLst>
                                  <p:childTnLst>
                                    <p:anim calcmode="lin" valueType="num">
                                      <p:cBhvr>
                                        <p:cTn id="15" dur="500"/>
                                        <p:tgtEl>
                                          <p:spTgt spid="10"/>
                                        </p:tgtEl>
                                        <p:attrNameLst>
                                          <p:attrName>ppt_w</p:attrName>
                                        </p:attrNameLst>
                                      </p:cBhvr>
                                      <p:tavLst>
                                        <p:tav tm="0">
                                          <p:val>
                                            <p:strVal val="ppt_w"/>
                                          </p:val>
                                        </p:tav>
                                        <p:tav tm="100000">
                                          <p:val>
                                            <p:fltVal val="0"/>
                                          </p:val>
                                        </p:tav>
                                      </p:tavLst>
                                    </p:anim>
                                    <p:anim calcmode="lin" valueType="num">
                                      <p:cBhvr>
                                        <p:cTn id="16" dur="500"/>
                                        <p:tgtEl>
                                          <p:spTgt spid="10"/>
                                        </p:tgtEl>
                                        <p:attrNameLst>
                                          <p:attrName>ppt_h</p:attrName>
                                        </p:attrNameLst>
                                      </p:cBhvr>
                                      <p:tavLst>
                                        <p:tav tm="0">
                                          <p:val>
                                            <p:strVal val="ppt_h"/>
                                          </p:val>
                                        </p:tav>
                                        <p:tav tm="100000">
                                          <p:val>
                                            <p:fltVal val="0"/>
                                          </p:val>
                                        </p:tav>
                                      </p:tavLst>
                                    </p:anim>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53" presetClass="entr" presetSubtype="16"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grpId="0" nodeType="clickEffect">
                                  <p:stCondLst>
                                    <p:cond delay="0"/>
                                  </p:stCondLst>
                                  <p:childTnLst>
                                    <p:anim calcmode="lin" valueType="num">
                                      <p:cBhvr>
                                        <p:cTn id="28" dur="500"/>
                                        <p:tgtEl>
                                          <p:spTgt spid="11"/>
                                        </p:tgtEl>
                                        <p:attrNameLst>
                                          <p:attrName>ppt_w</p:attrName>
                                        </p:attrNameLst>
                                      </p:cBhvr>
                                      <p:tavLst>
                                        <p:tav tm="0">
                                          <p:val>
                                            <p:strVal val="ppt_w"/>
                                          </p:val>
                                        </p:tav>
                                        <p:tav tm="100000">
                                          <p:val>
                                            <p:fltVal val="0"/>
                                          </p:val>
                                        </p:tav>
                                      </p:tavLst>
                                    </p:anim>
                                    <p:anim calcmode="lin" valueType="num">
                                      <p:cBhvr>
                                        <p:cTn id="29" dur="500"/>
                                        <p:tgtEl>
                                          <p:spTgt spid="11"/>
                                        </p:tgtEl>
                                        <p:attrNameLst>
                                          <p:attrName>ppt_h</p:attrName>
                                        </p:attrNameLst>
                                      </p:cBhvr>
                                      <p:tavLst>
                                        <p:tav tm="0">
                                          <p:val>
                                            <p:strVal val="ppt_h"/>
                                          </p:val>
                                        </p:tav>
                                        <p:tav tm="100000">
                                          <p:val>
                                            <p:fltVal val="0"/>
                                          </p:val>
                                        </p:tav>
                                      </p:tavLst>
                                    </p:anim>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53" presetClass="entr" presetSubtype="16"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childTnLst>
                          </p:cTn>
                        </p:par>
                      </p:childTnLst>
                    </p:cTn>
                  </p:par>
                </p:childTnLst>
              </p:cTn>
              <p:nextCondLst>
                <p:cond evt="onClick" delay="0">
                  <p:tgtEl>
                    <p:spTgt spid="11"/>
                  </p:tgtEl>
                </p:cond>
              </p:nextCondLst>
            </p:seq>
            <p:audio>
              <p:cMediaNode vol="37879">
                <p:cTn id="37" fill="hold" display="0">
                  <p:stCondLst>
                    <p:cond delay="indefinite"/>
                  </p:stCondLst>
                  <p:endCondLst>
                    <p:cond evt="onStopAudio" delay="0">
                      <p:tgtEl>
                        <p:sldTgt/>
                      </p:tgtEl>
                    </p:cond>
                  </p:endCondLst>
                </p:cTn>
                <p:tgtEl>
                  <p:spTgt spid="9"/>
                </p:tgtEl>
              </p:cMediaNode>
            </p:audio>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53" presetClass="exit" presetSubtype="32" fill="hold" grpId="0" nodeType="clickEffect">
                                  <p:stCondLst>
                                    <p:cond delay="0"/>
                                  </p:stCondLst>
                                  <p:childTnLst>
                                    <p:anim calcmode="lin" valueType="num">
                                      <p:cBhvr>
                                        <p:cTn id="42" dur="500"/>
                                        <p:tgtEl>
                                          <p:spTgt spid="15"/>
                                        </p:tgtEl>
                                        <p:attrNameLst>
                                          <p:attrName>ppt_w</p:attrName>
                                        </p:attrNameLst>
                                      </p:cBhvr>
                                      <p:tavLst>
                                        <p:tav tm="0">
                                          <p:val>
                                            <p:strVal val="ppt_w"/>
                                          </p:val>
                                        </p:tav>
                                        <p:tav tm="100000">
                                          <p:val>
                                            <p:fltVal val="0"/>
                                          </p:val>
                                        </p:tav>
                                      </p:tavLst>
                                    </p:anim>
                                    <p:anim calcmode="lin" valueType="num">
                                      <p:cBhvr>
                                        <p:cTn id="43" dur="500"/>
                                        <p:tgtEl>
                                          <p:spTgt spid="15"/>
                                        </p:tgtEl>
                                        <p:attrNameLst>
                                          <p:attrName>ppt_h</p:attrName>
                                        </p:attrNameLst>
                                      </p:cBhvr>
                                      <p:tavLst>
                                        <p:tav tm="0">
                                          <p:val>
                                            <p:strVal val="ppt_h"/>
                                          </p:val>
                                        </p:tav>
                                        <p:tav tm="100000">
                                          <p:val>
                                            <p:fltVal val="0"/>
                                          </p:val>
                                        </p:tav>
                                      </p:tavLst>
                                    </p:anim>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53" presetClass="entr" presetSubtype="16"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Effect transition="in" filter="fade">
                                      <p:cBhvr>
                                        <p:cTn id="50" dur="500"/>
                                        <p:tgtEl>
                                          <p:spTgt spid="32"/>
                                        </p:tgtEl>
                                      </p:cBhvr>
                                    </p:animEffect>
                                  </p:childTnLst>
                                </p:cTn>
                              </p:par>
                            </p:childTnLst>
                          </p:cTn>
                        </p:par>
                      </p:childTnLst>
                    </p:cTn>
                  </p:par>
                </p:childTnLst>
              </p:cTn>
              <p:nextCondLst>
                <p:cond evt="onClick" delay="0">
                  <p:tgtEl>
                    <p:spTgt spid="15"/>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grpId="0" nodeType="clickEffect">
                                  <p:stCondLst>
                                    <p:cond delay="0"/>
                                  </p:stCondLst>
                                  <p:childTnLst>
                                    <p:anim calcmode="lin" valueType="num">
                                      <p:cBhvr>
                                        <p:cTn id="55" dur="500"/>
                                        <p:tgtEl>
                                          <p:spTgt spid="13"/>
                                        </p:tgtEl>
                                        <p:attrNameLst>
                                          <p:attrName>ppt_w</p:attrName>
                                        </p:attrNameLst>
                                      </p:cBhvr>
                                      <p:tavLst>
                                        <p:tav tm="0">
                                          <p:val>
                                            <p:strVal val="ppt_w"/>
                                          </p:val>
                                        </p:tav>
                                        <p:tav tm="100000">
                                          <p:val>
                                            <p:fltVal val="0"/>
                                          </p:val>
                                        </p:tav>
                                      </p:tavLst>
                                    </p:anim>
                                    <p:anim calcmode="lin" valueType="num">
                                      <p:cBhvr>
                                        <p:cTn id="56" dur="500"/>
                                        <p:tgtEl>
                                          <p:spTgt spid="13"/>
                                        </p:tgtEl>
                                        <p:attrNameLst>
                                          <p:attrName>ppt_h</p:attrName>
                                        </p:attrNameLst>
                                      </p:cBhvr>
                                      <p:tavLst>
                                        <p:tav tm="0">
                                          <p:val>
                                            <p:strVal val="ppt_h"/>
                                          </p:val>
                                        </p:tav>
                                        <p:tav tm="100000">
                                          <p:val>
                                            <p:fltVal val="0"/>
                                          </p:val>
                                        </p:tav>
                                      </p:tavLst>
                                    </p:anim>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53" presetClass="entr" presetSubtype="16"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500" fill="hold"/>
                                        <p:tgtEl>
                                          <p:spTgt spid="34"/>
                                        </p:tgtEl>
                                        <p:attrNameLst>
                                          <p:attrName>ppt_w</p:attrName>
                                        </p:attrNameLst>
                                      </p:cBhvr>
                                      <p:tavLst>
                                        <p:tav tm="0">
                                          <p:val>
                                            <p:fltVal val="0"/>
                                          </p:val>
                                        </p:tav>
                                        <p:tav tm="100000">
                                          <p:val>
                                            <p:strVal val="#ppt_w"/>
                                          </p:val>
                                        </p:tav>
                                      </p:tavLst>
                                    </p:anim>
                                    <p:anim calcmode="lin" valueType="num">
                                      <p:cBhvr>
                                        <p:cTn id="62" dur="500" fill="hold"/>
                                        <p:tgtEl>
                                          <p:spTgt spid="34"/>
                                        </p:tgtEl>
                                        <p:attrNameLst>
                                          <p:attrName>ppt_h</p:attrName>
                                        </p:attrNameLst>
                                      </p:cBhvr>
                                      <p:tavLst>
                                        <p:tav tm="0">
                                          <p:val>
                                            <p:fltVal val="0"/>
                                          </p:val>
                                        </p:tav>
                                        <p:tav tm="100000">
                                          <p:val>
                                            <p:strVal val="#ppt_h"/>
                                          </p:val>
                                        </p:tav>
                                      </p:tavLst>
                                    </p:anim>
                                    <p:animEffect transition="in" filter="fade">
                                      <p:cBhvr>
                                        <p:cTn id="63" dur="500"/>
                                        <p:tgtEl>
                                          <p:spTgt spid="34"/>
                                        </p:tgtEl>
                                      </p:cBhvr>
                                    </p:animEffect>
                                  </p:childTnLst>
                                </p:cTn>
                              </p:par>
                            </p:childTnLst>
                          </p:cTn>
                        </p:par>
                      </p:childTnLst>
                    </p:cTn>
                  </p:par>
                </p:childTnLst>
              </p:cTn>
              <p:nextCondLst>
                <p:cond evt="onClick" delay="0">
                  <p:tgtEl>
                    <p:spTgt spid="13"/>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20"/>
                                        </p:tgtEl>
                                        <p:attrNameLst>
                                          <p:attrName>ppt_w</p:attrName>
                                        </p:attrNameLst>
                                      </p:cBhvr>
                                      <p:tavLst>
                                        <p:tav tm="0">
                                          <p:val>
                                            <p:strVal val="ppt_w"/>
                                          </p:val>
                                        </p:tav>
                                        <p:tav tm="100000">
                                          <p:val>
                                            <p:fltVal val="0"/>
                                          </p:val>
                                        </p:tav>
                                      </p:tavLst>
                                    </p:anim>
                                    <p:anim calcmode="lin" valueType="num">
                                      <p:cBhvr>
                                        <p:cTn id="69" dur="500"/>
                                        <p:tgtEl>
                                          <p:spTgt spid="20"/>
                                        </p:tgtEl>
                                        <p:attrNameLst>
                                          <p:attrName>ppt_h</p:attrName>
                                        </p:attrNameLst>
                                      </p:cBhvr>
                                      <p:tavLst>
                                        <p:tav tm="0">
                                          <p:val>
                                            <p:strVal val="ppt_h"/>
                                          </p:val>
                                        </p:tav>
                                        <p:tav tm="100000">
                                          <p:val>
                                            <p:fltVal val="0"/>
                                          </p:val>
                                        </p:tav>
                                      </p:tavLst>
                                    </p:anim>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53" presetClass="entr" presetSubtype="16"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500" fill="hold"/>
                                        <p:tgtEl>
                                          <p:spTgt spid="23"/>
                                        </p:tgtEl>
                                        <p:attrNameLst>
                                          <p:attrName>ppt_w</p:attrName>
                                        </p:attrNameLst>
                                      </p:cBhvr>
                                      <p:tavLst>
                                        <p:tav tm="0">
                                          <p:val>
                                            <p:fltVal val="0"/>
                                          </p:val>
                                        </p:tav>
                                        <p:tav tm="100000">
                                          <p:val>
                                            <p:strVal val="#ppt_w"/>
                                          </p:val>
                                        </p:tav>
                                      </p:tavLst>
                                    </p:anim>
                                    <p:anim calcmode="lin" valueType="num">
                                      <p:cBhvr>
                                        <p:cTn id="75" dur="500" fill="hold"/>
                                        <p:tgtEl>
                                          <p:spTgt spid="23"/>
                                        </p:tgtEl>
                                        <p:attrNameLst>
                                          <p:attrName>ppt_h</p:attrName>
                                        </p:attrNameLst>
                                      </p:cBhvr>
                                      <p:tavLst>
                                        <p:tav tm="0">
                                          <p:val>
                                            <p:fltVal val="0"/>
                                          </p:val>
                                        </p:tav>
                                        <p:tav tm="100000">
                                          <p:val>
                                            <p:strVal val="#ppt_h"/>
                                          </p:val>
                                        </p:tav>
                                      </p:tavLst>
                                    </p:anim>
                                    <p:animEffect transition="in" filter="fade">
                                      <p:cBhvr>
                                        <p:cTn id="76" dur="500"/>
                                        <p:tgtEl>
                                          <p:spTgt spid="23"/>
                                        </p:tgtEl>
                                      </p:cBhvr>
                                    </p:animEffect>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grpId="0" nodeType="clickEffect">
                                  <p:stCondLst>
                                    <p:cond delay="0"/>
                                  </p:stCondLst>
                                  <p:childTnLst>
                                    <p:anim calcmode="lin" valueType="num">
                                      <p:cBhvr>
                                        <p:cTn id="81" dur="500"/>
                                        <p:tgtEl>
                                          <p:spTgt spid="17"/>
                                        </p:tgtEl>
                                        <p:attrNameLst>
                                          <p:attrName>ppt_w</p:attrName>
                                        </p:attrNameLst>
                                      </p:cBhvr>
                                      <p:tavLst>
                                        <p:tav tm="0">
                                          <p:val>
                                            <p:strVal val="ppt_w"/>
                                          </p:val>
                                        </p:tav>
                                        <p:tav tm="100000">
                                          <p:val>
                                            <p:fltVal val="0"/>
                                          </p:val>
                                        </p:tav>
                                      </p:tavLst>
                                    </p:anim>
                                    <p:anim calcmode="lin" valueType="num">
                                      <p:cBhvr>
                                        <p:cTn id="82" dur="500"/>
                                        <p:tgtEl>
                                          <p:spTgt spid="17"/>
                                        </p:tgtEl>
                                        <p:attrNameLst>
                                          <p:attrName>ppt_h</p:attrName>
                                        </p:attrNameLst>
                                      </p:cBhvr>
                                      <p:tavLst>
                                        <p:tav tm="0">
                                          <p:val>
                                            <p:strVal val="ppt_h"/>
                                          </p:val>
                                        </p:tav>
                                        <p:tav tm="100000">
                                          <p:val>
                                            <p:fltVal val="0"/>
                                          </p:val>
                                        </p:tav>
                                      </p:tavLst>
                                    </p:anim>
                                    <p:animEffect transition="out" filter="fade">
                                      <p:cBhvr>
                                        <p:cTn id="83" dur="500"/>
                                        <p:tgtEl>
                                          <p:spTgt spid="17"/>
                                        </p:tgtEl>
                                      </p:cBhvr>
                                    </p:animEffect>
                                    <p:set>
                                      <p:cBhvr>
                                        <p:cTn id="84" dur="1" fill="hold">
                                          <p:stCondLst>
                                            <p:cond delay="499"/>
                                          </p:stCondLst>
                                        </p:cTn>
                                        <p:tgtEl>
                                          <p:spTgt spid="17"/>
                                        </p:tgtEl>
                                        <p:attrNameLst>
                                          <p:attrName>style.visibility</p:attrName>
                                        </p:attrNameLst>
                                      </p:cBhvr>
                                      <p:to>
                                        <p:strVal val="hidden"/>
                                      </p:to>
                                    </p:set>
                                  </p:childTnLst>
                                </p:cTn>
                              </p:par>
                              <p:par>
                                <p:cTn id="85" presetID="53" presetClass="entr" presetSubtype="16"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p:cTn id="87" dur="500" fill="hold"/>
                                        <p:tgtEl>
                                          <p:spTgt spid="33"/>
                                        </p:tgtEl>
                                        <p:attrNameLst>
                                          <p:attrName>ppt_w</p:attrName>
                                        </p:attrNameLst>
                                      </p:cBhvr>
                                      <p:tavLst>
                                        <p:tav tm="0">
                                          <p:val>
                                            <p:fltVal val="0"/>
                                          </p:val>
                                        </p:tav>
                                        <p:tav tm="100000">
                                          <p:val>
                                            <p:strVal val="#ppt_w"/>
                                          </p:val>
                                        </p:tav>
                                      </p:tavLst>
                                    </p:anim>
                                    <p:anim calcmode="lin" valueType="num">
                                      <p:cBhvr>
                                        <p:cTn id="88" dur="500" fill="hold"/>
                                        <p:tgtEl>
                                          <p:spTgt spid="33"/>
                                        </p:tgtEl>
                                        <p:attrNameLst>
                                          <p:attrName>ppt_h</p:attrName>
                                        </p:attrNameLst>
                                      </p:cBhvr>
                                      <p:tavLst>
                                        <p:tav tm="0">
                                          <p:val>
                                            <p:fltVal val="0"/>
                                          </p:val>
                                        </p:tav>
                                        <p:tav tm="100000">
                                          <p:val>
                                            <p:strVal val="#ppt_h"/>
                                          </p:val>
                                        </p:tav>
                                      </p:tavLst>
                                    </p:anim>
                                    <p:animEffect transition="in" filter="fade">
                                      <p:cBhvr>
                                        <p:cTn id="89" dur="500"/>
                                        <p:tgtEl>
                                          <p:spTgt spid="33"/>
                                        </p:tgtEl>
                                      </p:cBhvr>
                                    </p:animEffect>
                                  </p:childTnLst>
                                </p:cTn>
                              </p:par>
                            </p:childTnLst>
                          </p:cTn>
                        </p:par>
                      </p:childTnLst>
                    </p:cTn>
                  </p:par>
                </p:childTnLst>
              </p:cTn>
              <p:nextCondLst>
                <p:cond evt="onClick" delay="0">
                  <p:tgtEl>
                    <p:spTgt spid="17"/>
                  </p:tgtEl>
                </p:cond>
              </p:nextCondLst>
            </p:seq>
            <p:seq concurrent="1" nextAc="seek">
              <p:cTn id="90" restart="whenNotActive" fill="hold" evtFilter="cancelBubble" nodeType="interactiveSeq">
                <p:stCondLst>
                  <p:cond evt="onClick" delay="0">
                    <p:tgtEl>
                      <p:spTgt spid="19"/>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0" nodeType="clickEffect">
                                  <p:stCondLst>
                                    <p:cond delay="0"/>
                                  </p:stCondLst>
                                  <p:childTnLst>
                                    <p:anim calcmode="lin" valueType="num">
                                      <p:cBhvr>
                                        <p:cTn id="94" dur="500"/>
                                        <p:tgtEl>
                                          <p:spTgt spid="19"/>
                                        </p:tgtEl>
                                        <p:attrNameLst>
                                          <p:attrName>ppt_w</p:attrName>
                                        </p:attrNameLst>
                                      </p:cBhvr>
                                      <p:tavLst>
                                        <p:tav tm="0">
                                          <p:val>
                                            <p:strVal val="ppt_w"/>
                                          </p:val>
                                        </p:tav>
                                        <p:tav tm="100000">
                                          <p:val>
                                            <p:fltVal val="0"/>
                                          </p:val>
                                        </p:tav>
                                      </p:tavLst>
                                    </p:anim>
                                    <p:anim calcmode="lin" valueType="num">
                                      <p:cBhvr>
                                        <p:cTn id="95" dur="500"/>
                                        <p:tgtEl>
                                          <p:spTgt spid="19"/>
                                        </p:tgtEl>
                                        <p:attrNameLst>
                                          <p:attrName>ppt_h</p:attrName>
                                        </p:attrNameLst>
                                      </p:cBhvr>
                                      <p:tavLst>
                                        <p:tav tm="0">
                                          <p:val>
                                            <p:strVal val="ppt_h"/>
                                          </p:val>
                                        </p:tav>
                                        <p:tav tm="100000">
                                          <p:val>
                                            <p:fltVal val="0"/>
                                          </p:val>
                                        </p:tav>
                                      </p:tavLst>
                                    </p:anim>
                                    <p:animEffect transition="out" filter="fade">
                                      <p:cBhvr>
                                        <p:cTn id="96" dur="500"/>
                                        <p:tgtEl>
                                          <p:spTgt spid="19"/>
                                        </p:tgtEl>
                                      </p:cBhvr>
                                    </p:animEffect>
                                    <p:set>
                                      <p:cBhvr>
                                        <p:cTn id="97" dur="1" fill="hold">
                                          <p:stCondLst>
                                            <p:cond delay="499"/>
                                          </p:stCondLst>
                                        </p:cTn>
                                        <p:tgtEl>
                                          <p:spTgt spid="19"/>
                                        </p:tgtEl>
                                        <p:attrNameLst>
                                          <p:attrName>style.visibility</p:attrName>
                                        </p:attrNameLst>
                                      </p:cBhvr>
                                      <p:to>
                                        <p:strVal val="hidden"/>
                                      </p:to>
                                    </p:set>
                                  </p:childTnLst>
                                </p:cTn>
                              </p:par>
                              <p:par>
                                <p:cTn id="98" presetID="53" presetClass="entr" presetSubtype="16"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 calcmode="lin" valueType="num">
                                      <p:cBhvr>
                                        <p:cTn id="100" dur="500" fill="hold"/>
                                        <p:tgtEl>
                                          <p:spTgt spid="35"/>
                                        </p:tgtEl>
                                        <p:attrNameLst>
                                          <p:attrName>ppt_w</p:attrName>
                                        </p:attrNameLst>
                                      </p:cBhvr>
                                      <p:tavLst>
                                        <p:tav tm="0">
                                          <p:val>
                                            <p:fltVal val="0"/>
                                          </p:val>
                                        </p:tav>
                                        <p:tav tm="100000">
                                          <p:val>
                                            <p:strVal val="#ppt_w"/>
                                          </p:val>
                                        </p:tav>
                                      </p:tavLst>
                                    </p:anim>
                                    <p:anim calcmode="lin" valueType="num">
                                      <p:cBhvr>
                                        <p:cTn id="101" dur="500" fill="hold"/>
                                        <p:tgtEl>
                                          <p:spTgt spid="35"/>
                                        </p:tgtEl>
                                        <p:attrNameLst>
                                          <p:attrName>ppt_h</p:attrName>
                                        </p:attrNameLst>
                                      </p:cBhvr>
                                      <p:tavLst>
                                        <p:tav tm="0">
                                          <p:val>
                                            <p:fltVal val="0"/>
                                          </p:val>
                                        </p:tav>
                                        <p:tav tm="100000">
                                          <p:val>
                                            <p:strVal val="#ppt_h"/>
                                          </p:val>
                                        </p:tav>
                                      </p:tavLst>
                                    </p:anim>
                                    <p:animEffect transition="in" filter="fade">
                                      <p:cBhvr>
                                        <p:cTn id="102" dur="500"/>
                                        <p:tgtEl>
                                          <p:spTgt spid="35"/>
                                        </p:tgtEl>
                                      </p:cBhvr>
                                    </p:animEffect>
                                  </p:childTnLst>
                                </p:cTn>
                              </p:par>
                            </p:childTnLst>
                          </p:cTn>
                        </p:par>
                      </p:childTnLst>
                    </p:cTn>
                  </p:par>
                </p:childTnLst>
              </p:cTn>
              <p:nextCondLst>
                <p:cond evt="onClick" delay="0">
                  <p:tgtEl>
                    <p:spTgt spid="19"/>
                  </p:tgtEl>
                </p:cond>
              </p:nextCondLst>
            </p:seq>
            <p:seq concurrent="1" nextAc="seek">
              <p:cTn id="103" restart="whenNotActive" fill="hold" evtFilter="cancelBubble" nodeType="interactiveSeq">
                <p:stCondLst>
                  <p:cond evt="onClick" delay="0">
                    <p:tgtEl>
                      <p:spTgt spid="16"/>
                    </p:tgtEl>
                  </p:cond>
                </p:stCondLst>
                <p:endSync evt="end" delay="0">
                  <p:rtn val="all"/>
                </p:endSync>
                <p:childTnLst>
                  <p:par>
                    <p:cTn id="104" fill="hold">
                      <p:stCondLst>
                        <p:cond delay="0"/>
                      </p:stCondLst>
                      <p:childTnLst>
                        <p:par>
                          <p:cTn id="105" fill="hold">
                            <p:stCondLst>
                              <p:cond delay="0"/>
                            </p:stCondLst>
                            <p:childTnLst>
                              <p:par>
                                <p:cTn id="106" presetID="53" presetClass="exit" presetSubtype="32" fill="hold" grpId="0" nodeType="clickEffect">
                                  <p:stCondLst>
                                    <p:cond delay="0"/>
                                  </p:stCondLst>
                                  <p:childTnLst>
                                    <p:anim calcmode="lin" valueType="num">
                                      <p:cBhvr>
                                        <p:cTn id="107" dur="500"/>
                                        <p:tgtEl>
                                          <p:spTgt spid="16"/>
                                        </p:tgtEl>
                                        <p:attrNameLst>
                                          <p:attrName>ppt_w</p:attrName>
                                        </p:attrNameLst>
                                      </p:cBhvr>
                                      <p:tavLst>
                                        <p:tav tm="0">
                                          <p:val>
                                            <p:strVal val="ppt_w"/>
                                          </p:val>
                                        </p:tav>
                                        <p:tav tm="100000">
                                          <p:val>
                                            <p:fltVal val="0"/>
                                          </p:val>
                                        </p:tav>
                                      </p:tavLst>
                                    </p:anim>
                                    <p:anim calcmode="lin" valueType="num">
                                      <p:cBhvr>
                                        <p:cTn id="108" dur="500"/>
                                        <p:tgtEl>
                                          <p:spTgt spid="16"/>
                                        </p:tgtEl>
                                        <p:attrNameLst>
                                          <p:attrName>ppt_h</p:attrName>
                                        </p:attrNameLst>
                                      </p:cBhvr>
                                      <p:tavLst>
                                        <p:tav tm="0">
                                          <p:val>
                                            <p:strVal val="ppt_h"/>
                                          </p:val>
                                        </p:tav>
                                        <p:tav tm="100000">
                                          <p:val>
                                            <p:fltVal val="0"/>
                                          </p:val>
                                        </p:tav>
                                      </p:tavLst>
                                    </p:anim>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53" presetClass="entr" presetSubtype="16"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p:cTn id="113" dur="500" fill="hold"/>
                                        <p:tgtEl>
                                          <p:spTgt spid="24"/>
                                        </p:tgtEl>
                                        <p:attrNameLst>
                                          <p:attrName>ppt_w</p:attrName>
                                        </p:attrNameLst>
                                      </p:cBhvr>
                                      <p:tavLst>
                                        <p:tav tm="0">
                                          <p:val>
                                            <p:fltVal val="0"/>
                                          </p:val>
                                        </p:tav>
                                        <p:tav tm="100000">
                                          <p:val>
                                            <p:strVal val="#ppt_w"/>
                                          </p:val>
                                        </p:tav>
                                      </p:tavLst>
                                    </p:anim>
                                    <p:anim calcmode="lin" valueType="num">
                                      <p:cBhvr>
                                        <p:cTn id="114" dur="500" fill="hold"/>
                                        <p:tgtEl>
                                          <p:spTgt spid="24"/>
                                        </p:tgtEl>
                                        <p:attrNameLst>
                                          <p:attrName>ppt_h</p:attrName>
                                        </p:attrNameLst>
                                      </p:cBhvr>
                                      <p:tavLst>
                                        <p:tav tm="0">
                                          <p:val>
                                            <p:fltVal val="0"/>
                                          </p:val>
                                        </p:tav>
                                        <p:tav tm="100000">
                                          <p:val>
                                            <p:strVal val="#ppt_h"/>
                                          </p:val>
                                        </p:tav>
                                      </p:tavLst>
                                    </p:anim>
                                    <p:animEffect transition="in" filter="fade">
                                      <p:cBhvr>
                                        <p:cTn id="115" dur="500"/>
                                        <p:tgtEl>
                                          <p:spTgt spid="24"/>
                                        </p:tgtEl>
                                      </p:cBhvr>
                                    </p:animEffect>
                                  </p:childTnLst>
                                </p:cTn>
                              </p:par>
                            </p:childTnLst>
                          </p:cTn>
                        </p:par>
                      </p:childTnLst>
                    </p:cTn>
                  </p:par>
                </p:childTnLst>
              </p:cTn>
              <p:nextCondLst>
                <p:cond evt="onClick" delay="0">
                  <p:tgtEl>
                    <p:spTgt spid="16"/>
                  </p:tgtEl>
                </p:cond>
              </p:nextCondLst>
            </p:seq>
            <p:seq concurrent="1" nextAc="seek">
              <p:cTn id="116" restart="whenNotActive" fill="hold" evtFilter="cancelBubble" nodeType="interactiveSeq">
                <p:stCondLst>
                  <p:cond evt="onClick" delay="0">
                    <p:tgtEl>
                      <p:spTgt spid="14"/>
                    </p:tgtEl>
                  </p:cond>
                </p:stCondLst>
                <p:endSync evt="end" delay="0">
                  <p:rtn val="all"/>
                </p:endSync>
                <p:childTnLst>
                  <p:par>
                    <p:cTn id="117" fill="hold">
                      <p:stCondLst>
                        <p:cond delay="0"/>
                      </p:stCondLst>
                      <p:childTnLst>
                        <p:par>
                          <p:cTn id="118" fill="hold">
                            <p:stCondLst>
                              <p:cond delay="0"/>
                            </p:stCondLst>
                            <p:childTnLst>
                              <p:par>
                                <p:cTn id="119" presetID="53" presetClass="exit" presetSubtype="32" fill="hold" grpId="0" nodeType="clickEffect">
                                  <p:stCondLst>
                                    <p:cond delay="0"/>
                                  </p:stCondLst>
                                  <p:childTnLst>
                                    <p:anim calcmode="lin" valueType="num">
                                      <p:cBhvr>
                                        <p:cTn id="120" dur="500"/>
                                        <p:tgtEl>
                                          <p:spTgt spid="14"/>
                                        </p:tgtEl>
                                        <p:attrNameLst>
                                          <p:attrName>ppt_w</p:attrName>
                                        </p:attrNameLst>
                                      </p:cBhvr>
                                      <p:tavLst>
                                        <p:tav tm="0">
                                          <p:val>
                                            <p:strVal val="ppt_w"/>
                                          </p:val>
                                        </p:tav>
                                        <p:tav tm="100000">
                                          <p:val>
                                            <p:fltVal val="0"/>
                                          </p:val>
                                        </p:tav>
                                      </p:tavLst>
                                    </p:anim>
                                    <p:anim calcmode="lin" valueType="num">
                                      <p:cBhvr>
                                        <p:cTn id="121" dur="500"/>
                                        <p:tgtEl>
                                          <p:spTgt spid="14"/>
                                        </p:tgtEl>
                                        <p:attrNameLst>
                                          <p:attrName>ppt_h</p:attrName>
                                        </p:attrNameLst>
                                      </p:cBhvr>
                                      <p:tavLst>
                                        <p:tav tm="0">
                                          <p:val>
                                            <p:strVal val="ppt_h"/>
                                          </p:val>
                                        </p:tav>
                                        <p:tav tm="100000">
                                          <p:val>
                                            <p:fltVal val="0"/>
                                          </p:val>
                                        </p:tav>
                                      </p:tavLst>
                                    </p:anim>
                                    <p:animEffect transition="out" filter="fade">
                                      <p:cBhvr>
                                        <p:cTn id="122" dur="500"/>
                                        <p:tgtEl>
                                          <p:spTgt spid="14"/>
                                        </p:tgtEl>
                                      </p:cBhvr>
                                    </p:animEffect>
                                    <p:set>
                                      <p:cBhvr>
                                        <p:cTn id="123" dur="1" fill="hold">
                                          <p:stCondLst>
                                            <p:cond delay="499"/>
                                          </p:stCondLst>
                                        </p:cTn>
                                        <p:tgtEl>
                                          <p:spTgt spid="14"/>
                                        </p:tgtEl>
                                        <p:attrNameLst>
                                          <p:attrName>style.visibility</p:attrName>
                                        </p:attrNameLst>
                                      </p:cBhvr>
                                      <p:to>
                                        <p:strVal val="hidden"/>
                                      </p:to>
                                    </p:set>
                                  </p:childTnLst>
                                </p:cTn>
                              </p:par>
                              <p:par>
                                <p:cTn id="124" presetID="53" presetClass="entr" presetSubtype="16" fill="hold" grpId="0" nodeType="withEffect">
                                  <p:stCondLst>
                                    <p:cond delay="0"/>
                                  </p:stCondLst>
                                  <p:childTnLst>
                                    <p:set>
                                      <p:cBhvr>
                                        <p:cTn id="125" dur="1" fill="hold">
                                          <p:stCondLst>
                                            <p:cond delay="0"/>
                                          </p:stCondLst>
                                        </p:cTn>
                                        <p:tgtEl>
                                          <p:spTgt spid="27"/>
                                        </p:tgtEl>
                                        <p:attrNameLst>
                                          <p:attrName>style.visibility</p:attrName>
                                        </p:attrNameLst>
                                      </p:cBhvr>
                                      <p:to>
                                        <p:strVal val="visible"/>
                                      </p:to>
                                    </p:set>
                                    <p:anim calcmode="lin" valueType="num">
                                      <p:cBhvr>
                                        <p:cTn id="126" dur="500" fill="hold"/>
                                        <p:tgtEl>
                                          <p:spTgt spid="27"/>
                                        </p:tgtEl>
                                        <p:attrNameLst>
                                          <p:attrName>ppt_w</p:attrName>
                                        </p:attrNameLst>
                                      </p:cBhvr>
                                      <p:tavLst>
                                        <p:tav tm="0">
                                          <p:val>
                                            <p:fltVal val="0"/>
                                          </p:val>
                                        </p:tav>
                                        <p:tav tm="100000">
                                          <p:val>
                                            <p:strVal val="#ppt_w"/>
                                          </p:val>
                                        </p:tav>
                                      </p:tavLst>
                                    </p:anim>
                                    <p:anim calcmode="lin" valueType="num">
                                      <p:cBhvr>
                                        <p:cTn id="127" dur="500" fill="hold"/>
                                        <p:tgtEl>
                                          <p:spTgt spid="27"/>
                                        </p:tgtEl>
                                        <p:attrNameLst>
                                          <p:attrName>ppt_h</p:attrName>
                                        </p:attrNameLst>
                                      </p:cBhvr>
                                      <p:tavLst>
                                        <p:tav tm="0">
                                          <p:val>
                                            <p:fltVal val="0"/>
                                          </p:val>
                                        </p:tav>
                                        <p:tav tm="100000">
                                          <p:val>
                                            <p:strVal val="#ppt_h"/>
                                          </p:val>
                                        </p:tav>
                                      </p:tavLst>
                                    </p:anim>
                                    <p:animEffect transition="in" filter="fade">
                                      <p:cBhvr>
                                        <p:cTn id="128" dur="500"/>
                                        <p:tgtEl>
                                          <p:spTgt spid="27"/>
                                        </p:tgtEl>
                                      </p:cBhvr>
                                    </p:animEffect>
                                  </p:childTnLst>
                                </p:cTn>
                              </p:par>
                            </p:childTnLst>
                          </p:cTn>
                        </p:par>
                      </p:childTnLst>
                    </p:cTn>
                  </p:par>
                </p:childTnLst>
              </p:cTn>
              <p:nextCondLst>
                <p:cond evt="onClick" delay="0">
                  <p:tgtEl>
                    <p:spTgt spid="14"/>
                  </p:tgtEl>
                </p:cond>
              </p:nextCondLst>
            </p:seq>
            <p:seq concurrent="1" nextAc="seek">
              <p:cTn id="129" restart="whenNotActive" fill="hold" evtFilter="cancelBubble" nodeType="interactiveSeq">
                <p:stCondLst>
                  <p:cond evt="onClick" delay="0">
                    <p:tgtEl>
                      <p:spTgt spid="18"/>
                    </p:tgtEl>
                  </p:cond>
                </p:stCondLst>
                <p:endSync evt="end" delay="0">
                  <p:rtn val="all"/>
                </p:endSync>
                <p:childTnLst>
                  <p:par>
                    <p:cTn id="130" fill="hold">
                      <p:stCondLst>
                        <p:cond delay="0"/>
                      </p:stCondLst>
                      <p:childTnLst>
                        <p:par>
                          <p:cTn id="131" fill="hold">
                            <p:stCondLst>
                              <p:cond delay="0"/>
                            </p:stCondLst>
                            <p:childTnLst>
                              <p:par>
                                <p:cTn id="132" presetID="53" presetClass="exit" presetSubtype="32" fill="hold" grpId="0" nodeType="clickEffect">
                                  <p:stCondLst>
                                    <p:cond delay="0"/>
                                  </p:stCondLst>
                                  <p:childTnLst>
                                    <p:anim calcmode="lin" valueType="num">
                                      <p:cBhvr>
                                        <p:cTn id="133" dur="500"/>
                                        <p:tgtEl>
                                          <p:spTgt spid="18"/>
                                        </p:tgtEl>
                                        <p:attrNameLst>
                                          <p:attrName>ppt_w</p:attrName>
                                        </p:attrNameLst>
                                      </p:cBhvr>
                                      <p:tavLst>
                                        <p:tav tm="0">
                                          <p:val>
                                            <p:strVal val="ppt_w"/>
                                          </p:val>
                                        </p:tav>
                                        <p:tav tm="100000">
                                          <p:val>
                                            <p:fltVal val="0"/>
                                          </p:val>
                                        </p:tav>
                                      </p:tavLst>
                                    </p:anim>
                                    <p:anim calcmode="lin" valueType="num">
                                      <p:cBhvr>
                                        <p:cTn id="134" dur="500"/>
                                        <p:tgtEl>
                                          <p:spTgt spid="18"/>
                                        </p:tgtEl>
                                        <p:attrNameLst>
                                          <p:attrName>ppt_h</p:attrName>
                                        </p:attrNameLst>
                                      </p:cBhvr>
                                      <p:tavLst>
                                        <p:tav tm="0">
                                          <p:val>
                                            <p:strVal val="ppt_h"/>
                                          </p:val>
                                        </p:tav>
                                        <p:tav tm="100000">
                                          <p:val>
                                            <p:fltVal val="0"/>
                                          </p:val>
                                        </p:tav>
                                      </p:tavLst>
                                    </p:anim>
                                    <p:animEffect transition="out" filter="fade">
                                      <p:cBhvr>
                                        <p:cTn id="135" dur="500"/>
                                        <p:tgtEl>
                                          <p:spTgt spid="18"/>
                                        </p:tgtEl>
                                      </p:cBhvr>
                                    </p:animEffect>
                                    <p:set>
                                      <p:cBhvr>
                                        <p:cTn id="136" dur="1" fill="hold">
                                          <p:stCondLst>
                                            <p:cond delay="499"/>
                                          </p:stCondLst>
                                        </p:cTn>
                                        <p:tgtEl>
                                          <p:spTgt spid="18"/>
                                        </p:tgtEl>
                                        <p:attrNameLst>
                                          <p:attrName>style.visibility</p:attrName>
                                        </p:attrNameLst>
                                      </p:cBhvr>
                                      <p:to>
                                        <p:strVal val="hidden"/>
                                      </p:to>
                                    </p:set>
                                  </p:childTnLst>
                                </p:cTn>
                              </p:par>
                              <p:par>
                                <p:cTn id="137" presetID="53" presetClass="entr" presetSubtype="16" fill="hold" grpId="0" nodeType="withEffect">
                                  <p:stCondLst>
                                    <p:cond delay="0"/>
                                  </p:stCondLst>
                                  <p:childTnLst>
                                    <p:set>
                                      <p:cBhvr>
                                        <p:cTn id="138" dur="1" fill="hold">
                                          <p:stCondLst>
                                            <p:cond delay="0"/>
                                          </p:stCondLst>
                                        </p:cTn>
                                        <p:tgtEl>
                                          <p:spTgt spid="30"/>
                                        </p:tgtEl>
                                        <p:attrNameLst>
                                          <p:attrName>style.visibility</p:attrName>
                                        </p:attrNameLst>
                                      </p:cBhvr>
                                      <p:to>
                                        <p:strVal val="visible"/>
                                      </p:to>
                                    </p:set>
                                    <p:anim calcmode="lin" valueType="num">
                                      <p:cBhvr>
                                        <p:cTn id="139" dur="500" fill="hold"/>
                                        <p:tgtEl>
                                          <p:spTgt spid="30"/>
                                        </p:tgtEl>
                                        <p:attrNameLst>
                                          <p:attrName>ppt_w</p:attrName>
                                        </p:attrNameLst>
                                      </p:cBhvr>
                                      <p:tavLst>
                                        <p:tav tm="0">
                                          <p:val>
                                            <p:fltVal val="0"/>
                                          </p:val>
                                        </p:tav>
                                        <p:tav tm="100000">
                                          <p:val>
                                            <p:strVal val="#ppt_w"/>
                                          </p:val>
                                        </p:tav>
                                      </p:tavLst>
                                    </p:anim>
                                    <p:anim calcmode="lin" valueType="num">
                                      <p:cBhvr>
                                        <p:cTn id="140" dur="500" fill="hold"/>
                                        <p:tgtEl>
                                          <p:spTgt spid="30"/>
                                        </p:tgtEl>
                                        <p:attrNameLst>
                                          <p:attrName>ppt_h</p:attrName>
                                        </p:attrNameLst>
                                      </p:cBhvr>
                                      <p:tavLst>
                                        <p:tav tm="0">
                                          <p:val>
                                            <p:fltVal val="0"/>
                                          </p:val>
                                        </p:tav>
                                        <p:tav tm="100000">
                                          <p:val>
                                            <p:strVal val="#ppt_h"/>
                                          </p:val>
                                        </p:tav>
                                      </p:tavLst>
                                    </p:anim>
                                    <p:animEffect transition="in" filter="fade">
                                      <p:cBhvr>
                                        <p:cTn id="141" dur="500"/>
                                        <p:tgtEl>
                                          <p:spTgt spid="30"/>
                                        </p:tgtEl>
                                      </p:cBhvr>
                                    </p:animEffect>
                                  </p:childTnLst>
                                </p:cTn>
                              </p:par>
                            </p:childTnLst>
                          </p:cTn>
                        </p:par>
                      </p:childTnLst>
                    </p:cTn>
                  </p:par>
                </p:childTnLst>
              </p:cTn>
              <p:nextCondLst>
                <p:cond evt="onClick" delay="0">
                  <p:tgtEl>
                    <p:spTgt spid="18"/>
                  </p:tgtEl>
                </p:cond>
              </p:nextCondLst>
            </p:seq>
            <p:seq concurrent="1" nextAc="seek">
              <p:cTn id="142" restart="whenNotActive" fill="hold" evtFilter="cancelBubble" nodeType="interactiveSeq">
                <p:stCondLst>
                  <p:cond evt="onClick" delay="0">
                    <p:tgtEl>
                      <p:spTgt spid="21"/>
                    </p:tgtEl>
                  </p:cond>
                </p:stCondLst>
                <p:endSync evt="end" delay="0">
                  <p:rtn val="all"/>
                </p:endSync>
                <p:childTnLst>
                  <p:par>
                    <p:cTn id="143" fill="hold">
                      <p:stCondLst>
                        <p:cond delay="0"/>
                      </p:stCondLst>
                      <p:childTnLst>
                        <p:par>
                          <p:cTn id="144" fill="hold">
                            <p:stCondLst>
                              <p:cond delay="0"/>
                            </p:stCondLst>
                            <p:childTnLst>
                              <p:par>
                                <p:cTn id="145" presetID="53" presetClass="exit" presetSubtype="32" fill="hold" grpId="0" nodeType="clickEffect">
                                  <p:stCondLst>
                                    <p:cond delay="0"/>
                                  </p:stCondLst>
                                  <p:childTnLst>
                                    <p:anim calcmode="lin" valueType="num">
                                      <p:cBhvr>
                                        <p:cTn id="146" dur="500"/>
                                        <p:tgtEl>
                                          <p:spTgt spid="21"/>
                                        </p:tgtEl>
                                        <p:attrNameLst>
                                          <p:attrName>ppt_w</p:attrName>
                                        </p:attrNameLst>
                                      </p:cBhvr>
                                      <p:tavLst>
                                        <p:tav tm="0">
                                          <p:val>
                                            <p:strVal val="ppt_w"/>
                                          </p:val>
                                        </p:tav>
                                        <p:tav tm="100000">
                                          <p:val>
                                            <p:fltVal val="0"/>
                                          </p:val>
                                        </p:tav>
                                      </p:tavLst>
                                    </p:anim>
                                    <p:anim calcmode="lin" valueType="num">
                                      <p:cBhvr>
                                        <p:cTn id="147" dur="500"/>
                                        <p:tgtEl>
                                          <p:spTgt spid="21"/>
                                        </p:tgtEl>
                                        <p:attrNameLst>
                                          <p:attrName>ppt_h</p:attrName>
                                        </p:attrNameLst>
                                      </p:cBhvr>
                                      <p:tavLst>
                                        <p:tav tm="0">
                                          <p:val>
                                            <p:strVal val="ppt_h"/>
                                          </p:val>
                                        </p:tav>
                                        <p:tav tm="100000">
                                          <p:val>
                                            <p:fltVal val="0"/>
                                          </p:val>
                                        </p:tav>
                                      </p:tavLst>
                                    </p:anim>
                                    <p:animEffect transition="out" filter="fade">
                                      <p:cBhvr>
                                        <p:cTn id="148" dur="500"/>
                                        <p:tgtEl>
                                          <p:spTgt spid="21"/>
                                        </p:tgtEl>
                                      </p:cBhvr>
                                    </p:animEffect>
                                    <p:set>
                                      <p:cBhvr>
                                        <p:cTn id="149" dur="1" fill="hold">
                                          <p:stCondLst>
                                            <p:cond delay="499"/>
                                          </p:stCondLst>
                                        </p:cTn>
                                        <p:tgtEl>
                                          <p:spTgt spid="21"/>
                                        </p:tgtEl>
                                        <p:attrNameLst>
                                          <p:attrName>style.visibility</p:attrName>
                                        </p:attrNameLst>
                                      </p:cBhvr>
                                      <p:to>
                                        <p:strVal val="hidden"/>
                                      </p:to>
                                    </p:set>
                                  </p:childTnLst>
                                </p:cTn>
                              </p:par>
                              <p:par>
                                <p:cTn id="150" presetID="53" presetClass="entr" presetSubtype="16" fill="hold" grpId="0" nodeType="withEffect">
                                  <p:stCondLst>
                                    <p:cond delay="0"/>
                                  </p:stCondLst>
                                  <p:childTnLst>
                                    <p:set>
                                      <p:cBhvr>
                                        <p:cTn id="151" dur="1" fill="hold">
                                          <p:stCondLst>
                                            <p:cond delay="0"/>
                                          </p:stCondLst>
                                        </p:cTn>
                                        <p:tgtEl>
                                          <p:spTgt spid="31"/>
                                        </p:tgtEl>
                                        <p:attrNameLst>
                                          <p:attrName>style.visibility</p:attrName>
                                        </p:attrNameLst>
                                      </p:cBhvr>
                                      <p:to>
                                        <p:strVal val="visible"/>
                                      </p:to>
                                    </p:set>
                                    <p:anim calcmode="lin" valueType="num">
                                      <p:cBhvr>
                                        <p:cTn id="152" dur="500" fill="hold"/>
                                        <p:tgtEl>
                                          <p:spTgt spid="31"/>
                                        </p:tgtEl>
                                        <p:attrNameLst>
                                          <p:attrName>ppt_w</p:attrName>
                                        </p:attrNameLst>
                                      </p:cBhvr>
                                      <p:tavLst>
                                        <p:tav tm="0">
                                          <p:val>
                                            <p:fltVal val="0"/>
                                          </p:val>
                                        </p:tav>
                                        <p:tav tm="100000">
                                          <p:val>
                                            <p:strVal val="#ppt_w"/>
                                          </p:val>
                                        </p:tav>
                                      </p:tavLst>
                                    </p:anim>
                                    <p:anim calcmode="lin" valueType="num">
                                      <p:cBhvr>
                                        <p:cTn id="153" dur="500" fill="hold"/>
                                        <p:tgtEl>
                                          <p:spTgt spid="31"/>
                                        </p:tgtEl>
                                        <p:attrNameLst>
                                          <p:attrName>ppt_h</p:attrName>
                                        </p:attrNameLst>
                                      </p:cBhvr>
                                      <p:tavLst>
                                        <p:tav tm="0">
                                          <p:val>
                                            <p:fltVal val="0"/>
                                          </p:val>
                                        </p:tav>
                                        <p:tav tm="100000">
                                          <p:val>
                                            <p:strVal val="#ppt_h"/>
                                          </p:val>
                                        </p:tav>
                                      </p:tavLst>
                                    </p:anim>
                                    <p:animEffect transition="in" filter="fade">
                                      <p:cBhvr>
                                        <p:cTn id="154" dur="500"/>
                                        <p:tgtEl>
                                          <p:spTgt spid="31"/>
                                        </p:tgtEl>
                                      </p:cBhvr>
                                    </p:animEffect>
                                  </p:childTnLst>
                                </p:cTn>
                              </p:par>
                            </p:childTnLst>
                          </p:cTn>
                        </p:par>
                      </p:childTnLst>
                    </p:cTn>
                  </p:par>
                </p:childTnLst>
              </p:cTn>
              <p:nextCondLst>
                <p:cond evt="onClick" delay="0">
                  <p:tgtEl>
                    <p:spTgt spid="21"/>
                  </p:tgtEl>
                </p:cond>
              </p:nextCondLst>
            </p:seq>
            <p:seq concurrent="1" nextAc="seek">
              <p:cTn id="155" restart="whenNotActive" fill="hold" evtFilter="cancelBubble" nodeType="interactiveSeq">
                <p:stCondLst>
                  <p:cond evt="onClick" delay="0">
                    <p:tgtEl>
                      <p:spTgt spid="12"/>
                    </p:tgtEl>
                  </p:cond>
                </p:stCondLst>
                <p:endSync evt="end" delay="0">
                  <p:rtn val="all"/>
                </p:endSync>
                <p:childTnLst>
                  <p:par>
                    <p:cTn id="156" fill="hold">
                      <p:stCondLst>
                        <p:cond delay="0"/>
                      </p:stCondLst>
                      <p:childTnLst>
                        <p:par>
                          <p:cTn id="157" fill="hold">
                            <p:stCondLst>
                              <p:cond delay="0"/>
                            </p:stCondLst>
                            <p:childTnLst>
                              <p:par>
                                <p:cTn id="158" presetID="53" presetClass="exit" presetSubtype="32" fill="hold" grpId="0" nodeType="clickEffect">
                                  <p:stCondLst>
                                    <p:cond delay="0"/>
                                  </p:stCondLst>
                                  <p:childTnLst>
                                    <p:anim calcmode="lin" valueType="num">
                                      <p:cBhvr>
                                        <p:cTn id="159" dur="500"/>
                                        <p:tgtEl>
                                          <p:spTgt spid="12"/>
                                        </p:tgtEl>
                                        <p:attrNameLst>
                                          <p:attrName>ppt_w</p:attrName>
                                        </p:attrNameLst>
                                      </p:cBhvr>
                                      <p:tavLst>
                                        <p:tav tm="0">
                                          <p:val>
                                            <p:strVal val="ppt_w"/>
                                          </p:val>
                                        </p:tav>
                                        <p:tav tm="100000">
                                          <p:val>
                                            <p:fltVal val="0"/>
                                          </p:val>
                                        </p:tav>
                                      </p:tavLst>
                                    </p:anim>
                                    <p:anim calcmode="lin" valueType="num">
                                      <p:cBhvr>
                                        <p:cTn id="160" dur="500"/>
                                        <p:tgtEl>
                                          <p:spTgt spid="12"/>
                                        </p:tgtEl>
                                        <p:attrNameLst>
                                          <p:attrName>ppt_h</p:attrName>
                                        </p:attrNameLst>
                                      </p:cBhvr>
                                      <p:tavLst>
                                        <p:tav tm="0">
                                          <p:val>
                                            <p:strVal val="ppt_h"/>
                                          </p:val>
                                        </p:tav>
                                        <p:tav tm="100000">
                                          <p:val>
                                            <p:fltVal val="0"/>
                                          </p:val>
                                        </p:tav>
                                      </p:tavLst>
                                    </p:anim>
                                    <p:animEffect transition="out" filter="fade">
                                      <p:cBhvr>
                                        <p:cTn id="161" dur="500"/>
                                        <p:tgtEl>
                                          <p:spTgt spid="12"/>
                                        </p:tgtEl>
                                      </p:cBhvr>
                                    </p:animEffect>
                                    <p:set>
                                      <p:cBhvr>
                                        <p:cTn id="162" dur="1" fill="hold">
                                          <p:stCondLst>
                                            <p:cond delay="499"/>
                                          </p:stCondLst>
                                        </p:cTn>
                                        <p:tgtEl>
                                          <p:spTgt spid="12"/>
                                        </p:tgtEl>
                                        <p:attrNameLst>
                                          <p:attrName>style.visibility</p:attrName>
                                        </p:attrNameLst>
                                      </p:cBhvr>
                                      <p:to>
                                        <p:strVal val="hidden"/>
                                      </p:to>
                                    </p:set>
                                  </p:childTnLst>
                                </p:cTn>
                              </p:par>
                              <p:par>
                                <p:cTn id="163" presetID="53" presetClass="entr" presetSubtype="16" fill="hold" grpId="0" nodeType="withEffect">
                                  <p:stCondLst>
                                    <p:cond delay="0"/>
                                  </p:stCondLst>
                                  <p:childTnLst>
                                    <p:set>
                                      <p:cBhvr>
                                        <p:cTn id="164" dur="1" fill="hold">
                                          <p:stCondLst>
                                            <p:cond delay="0"/>
                                          </p:stCondLst>
                                        </p:cTn>
                                        <p:tgtEl>
                                          <p:spTgt spid="26"/>
                                        </p:tgtEl>
                                        <p:attrNameLst>
                                          <p:attrName>style.visibility</p:attrName>
                                        </p:attrNameLst>
                                      </p:cBhvr>
                                      <p:to>
                                        <p:strVal val="visible"/>
                                      </p:to>
                                    </p:set>
                                    <p:anim calcmode="lin" valueType="num">
                                      <p:cBhvr>
                                        <p:cTn id="165" dur="500" fill="hold"/>
                                        <p:tgtEl>
                                          <p:spTgt spid="26"/>
                                        </p:tgtEl>
                                        <p:attrNameLst>
                                          <p:attrName>ppt_w</p:attrName>
                                        </p:attrNameLst>
                                      </p:cBhvr>
                                      <p:tavLst>
                                        <p:tav tm="0">
                                          <p:val>
                                            <p:fltVal val="0"/>
                                          </p:val>
                                        </p:tav>
                                        <p:tav tm="100000">
                                          <p:val>
                                            <p:strVal val="#ppt_w"/>
                                          </p:val>
                                        </p:tav>
                                      </p:tavLst>
                                    </p:anim>
                                    <p:anim calcmode="lin" valueType="num">
                                      <p:cBhvr>
                                        <p:cTn id="166" dur="500" fill="hold"/>
                                        <p:tgtEl>
                                          <p:spTgt spid="26"/>
                                        </p:tgtEl>
                                        <p:attrNameLst>
                                          <p:attrName>ppt_h</p:attrName>
                                        </p:attrNameLst>
                                      </p:cBhvr>
                                      <p:tavLst>
                                        <p:tav tm="0">
                                          <p:val>
                                            <p:fltVal val="0"/>
                                          </p:val>
                                        </p:tav>
                                        <p:tav tm="100000">
                                          <p:val>
                                            <p:strVal val="#ppt_h"/>
                                          </p:val>
                                        </p:tav>
                                      </p:tavLst>
                                    </p:anim>
                                    <p:animEffect transition="in" filter="fade">
                                      <p:cBhvr>
                                        <p:cTn id="167" dur="500"/>
                                        <p:tgtEl>
                                          <p:spTgt spid="26"/>
                                        </p:tgtEl>
                                      </p:cBhvr>
                                    </p:animEffect>
                                  </p:childTnLst>
                                </p:cTn>
                              </p:par>
                            </p:childTnLst>
                          </p:cTn>
                        </p:par>
                      </p:childTnLst>
                    </p:cTn>
                  </p:par>
                </p:childTnLst>
              </p:cTn>
              <p:nextCondLst>
                <p:cond evt="onClick" delay="0">
                  <p:tgtEl>
                    <p:spTgt spid="12"/>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30" grpId="0"/>
      <p:bldP spid="31" grpId="0"/>
      <p:bldP spid="32" grpId="0"/>
      <p:bldP spid="33" grpId="0"/>
      <p:bldP spid="34" grpId="0"/>
      <p:bldP spid="35" grpId="0"/>
      <p:bldP spid="36" grpId="0"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04D3-F478-44C1-890D-E413D10D99D3}"/>
              </a:ext>
            </a:extLst>
          </p:cNvPr>
          <p:cNvSpPr>
            <a:spLocks noGrp="1"/>
          </p:cNvSpPr>
          <p:nvPr>
            <p:ph type="title"/>
          </p:nvPr>
        </p:nvSpPr>
        <p:spPr>
          <a:xfrm>
            <a:off x="0" y="213557"/>
            <a:ext cx="1694329" cy="647577"/>
          </a:xfrm>
        </p:spPr>
        <p:txBody>
          <a:bodyPr>
            <a:normAutofit fontScale="90000"/>
          </a:bodyPr>
          <a:lstStyle/>
          <a:p>
            <a:r>
              <a:rPr lang="en-GB" dirty="0" err="1"/>
              <a:t>Profil</a:t>
            </a:r>
            <a:r>
              <a:rPr lang="en-GB" dirty="0"/>
              <a:t> [1]</a:t>
            </a:r>
          </a:p>
        </p:txBody>
      </p:sp>
      <p:sp>
        <p:nvSpPr>
          <p:cNvPr id="3" name="Text Placeholder 2">
            <a:extLst>
              <a:ext uri="{FF2B5EF4-FFF2-40B4-BE49-F238E27FC236}">
                <a16:creationId xmlns:a16="http://schemas.microsoft.com/office/drawing/2014/main" id="{B4CCAE0D-EB05-4356-8BDD-5FAC2A155FA1}"/>
              </a:ext>
            </a:extLst>
          </p:cNvPr>
          <p:cNvSpPr>
            <a:spLocks noGrp="1"/>
          </p:cNvSpPr>
          <p:nvPr>
            <p:ph type="body" sz="quarter" idx="10"/>
          </p:nvPr>
        </p:nvSpPr>
        <p:spPr>
          <a:xfrm>
            <a:off x="373064" y="861134"/>
            <a:ext cx="7184572" cy="5405195"/>
          </a:xfrm>
        </p:spPr>
        <p:txBody>
          <a:bodyPr>
            <a:normAutofit lnSpcReduction="10000"/>
          </a:bodyPr>
          <a:lstStyle/>
          <a:p>
            <a:pPr>
              <a:lnSpc>
                <a:spcPct val="200000"/>
              </a:lnSpc>
            </a:pPr>
            <a:r>
              <a:rPr lang="en-GB" sz="2000" dirty="0"/>
              <a:t>Name: Emma </a:t>
            </a:r>
            <a:r>
              <a:rPr lang="en-GB" sz="2000" dirty="0" err="1"/>
              <a:t>Raducanu</a:t>
            </a:r>
            <a:endParaRPr lang="en-GB" sz="2000" dirty="0"/>
          </a:p>
          <a:p>
            <a:pPr>
              <a:lnSpc>
                <a:spcPct val="200000"/>
              </a:lnSpc>
            </a:pPr>
            <a:r>
              <a:rPr lang="en-GB" sz="2000" dirty="0"/>
              <a:t>Age: 19</a:t>
            </a:r>
          </a:p>
          <a:p>
            <a:pPr>
              <a:lnSpc>
                <a:spcPct val="200000"/>
              </a:lnSpc>
            </a:pPr>
            <a:r>
              <a:rPr lang="en-GB" sz="2000" dirty="0"/>
              <a:t>Nationality: English</a:t>
            </a:r>
          </a:p>
          <a:p>
            <a:pPr>
              <a:lnSpc>
                <a:spcPct val="200000"/>
              </a:lnSpc>
            </a:pPr>
            <a:r>
              <a:rPr lang="en-GB" sz="2000" dirty="0"/>
              <a:t>Place of residence: Bromley, London</a:t>
            </a:r>
          </a:p>
          <a:p>
            <a:pPr>
              <a:lnSpc>
                <a:spcPct val="200000"/>
              </a:lnSpc>
            </a:pPr>
            <a:r>
              <a:rPr lang="en-GB" sz="2000" dirty="0"/>
              <a:t>Place of birth/home country: Canada</a:t>
            </a:r>
          </a:p>
          <a:p>
            <a:pPr>
              <a:lnSpc>
                <a:spcPct val="200000"/>
              </a:lnSpc>
            </a:pPr>
            <a:r>
              <a:rPr lang="en-GB" sz="2000" dirty="0"/>
              <a:t>Languages spoken:</a:t>
            </a:r>
          </a:p>
          <a:p>
            <a:pPr>
              <a:lnSpc>
                <a:spcPct val="200000"/>
              </a:lnSpc>
            </a:pPr>
            <a:r>
              <a:rPr lang="en-GB" sz="2000" dirty="0"/>
              <a:t>Job:</a:t>
            </a:r>
            <a:br>
              <a:rPr lang="en-GB" sz="2000" dirty="0"/>
            </a:br>
            <a:endParaRPr lang="en-GB" sz="2000" dirty="0"/>
          </a:p>
        </p:txBody>
      </p:sp>
      <p:grpSp>
        <p:nvGrpSpPr>
          <p:cNvPr id="9" name="Group 8">
            <a:extLst>
              <a:ext uri="{FF2B5EF4-FFF2-40B4-BE49-F238E27FC236}">
                <a16:creationId xmlns:a16="http://schemas.microsoft.com/office/drawing/2014/main" id="{9F0986D5-256D-4239-A288-4F5212406BCE}"/>
              </a:ext>
            </a:extLst>
          </p:cNvPr>
          <p:cNvGrpSpPr/>
          <p:nvPr/>
        </p:nvGrpSpPr>
        <p:grpSpPr>
          <a:xfrm>
            <a:off x="8730691" y="861134"/>
            <a:ext cx="3146612" cy="4477348"/>
            <a:chOff x="7745506" y="861134"/>
            <a:chExt cx="3146612" cy="4477348"/>
          </a:xfrm>
        </p:grpSpPr>
        <p:sp>
          <p:nvSpPr>
            <p:cNvPr id="8" name="Rectangle 7">
              <a:extLst>
                <a:ext uri="{FF2B5EF4-FFF2-40B4-BE49-F238E27FC236}">
                  <a16:creationId xmlns:a16="http://schemas.microsoft.com/office/drawing/2014/main" id="{CDD72003-DE8D-4736-AE22-86714447F5D9}"/>
                </a:ext>
              </a:extLst>
            </p:cNvPr>
            <p:cNvSpPr/>
            <p:nvPr/>
          </p:nvSpPr>
          <p:spPr>
            <a:xfrm>
              <a:off x="7745506" y="861134"/>
              <a:ext cx="3146612" cy="4477348"/>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B069D7F-0D6D-4783-9E7A-4510CB54174C}"/>
                </a:ext>
              </a:extLst>
            </p:cNvPr>
            <p:cNvPicPr>
              <a:picLocks noChangeAspect="1"/>
            </p:cNvPicPr>
            <p:nvPr/>
          </p:nvPicPr>
          <p:blipFill>
            <a:blip r:embed="rId3"/>
            <a:stretch>
              <a:fillRect/>
            </a:stretch>
          </p:blipFill>
          <p:spPr>
            <a:xfrm>
              <a:off x="7904484" y="957637"/>
              <a:ext cx="2824319" cy="4236478"/>
            </a:xfrm>
            <a:prstGeom prst="rect">
              <a:avLst/>
            </a:prstGeom>
            <a:effectLst>
              <a:outerShdw blurRad="50800" dist="38100" dir="5400000" algn="t" rotWithShape="0">
                <a:prstClr val="black">
                  <a:alpha val="40000"/>
                </a:prstClr>
              </a:outerShdw>
            </a:effectLst>
          </p:spPr>
        </p:pic>
      </p:grpSp>
      <p:sp>
        <p:nvSpPr>
          <p:cNvPr id="6" name="TextBox 5">
            <a:extLst>
              <a:ext uri="{FF2B5EF4-FFF2-40B4-BE49-F238E27FC236}">
                <a16:creationId xmlns:a16="http://schemas.microsoft.com/office/drawing/2014/main" id="{928B1DC2-471E-4560-B15F-D594A14FCE0C}"/>
              </a:ext>
            </a:extLst>
          </p:cNvPr>
          <p:cNvSpPr txBox="1"/>
          <p:nvPr/>
        </p:nvSpPr>
        <p:spPr>
          <a:xfrm>
            <a:off x="1694329" y="259386"/>
            <a:ext cx="58091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Schreib</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ein</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Profil</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auf Deutsch.</a:t>
            </a:r>
          </a:p>
        </p:txBody>
      </p:sp>
      <p:sp>
        <p:nvSpPr>
          <p:cNvPr id="7" name="Rectangle: Rounded Corners 6">
            <a:extLst>
              <a:ext uri="{FF2B5EF4-FFF2-40B4-BE49-F238E27FC236}">
                <a16:creationId xmlns:a16="http://schemas.microsoft.com/office/drawing/2014/main" id="{A90862EF-8211-4CF0-A073-E7973B259D09}"/>
              </a:ext>
            </a:extLst>
          </p:cNvPr>
          <p:cNvSpPr/>
          <p:nvPr/>
        </p:nvSpPr>
        <p:spPr>
          <a:xfrm>
            <a:off x="10497671" y="91546"/>
            <a:ext cx="153640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schreiben</a:t>
            </a:r>
            <a:endParaRPr lang="en-GB" sz="2000" dirty="0"/>
          </a:p>
        </p:txBody>
      </p:sp>
      <p:sp>
        <p:nvSpPr>
          <p:cNvPr id="17" name="Rectangle 16">
            <a:extLst>
              <a:ext uri="{FF2B5EF4-FFF2-40B4-BE49-F238E27FC236}">
                <a16:creationId xmlns:a16="http://schemas.microsoft.com/office/drawing/2014/main" id="{6613B740-B77E-41B9-987C-6BE3F918FC52}"/>
              </a:ext>
            </a:extLst>
          </p:cNvPr>
          <p:cNvSpPr/>
          <p:nvPr/>
        </p:nvSpPr>
        <p:spPr>
          <a:xfrm>
            <a:off x="5162391" y="5337291"/>
            <a:ext cx="3351372" cy="921426"/>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Canada – </a:t>
            </a:r>
            <a:r>
              <a:rPr lang="en-GB" dirty="0" err="1">
                <a:solidFill>
                  <a:srgbClr val="FFF6D4"/>
                </a:solidFill>
              </a:rPr>
              <a:t>Kanada</a:t>
            </a:r>
            <a:br>
              <a:rPr lang="en-GB" dirty="0">
                <a:solidFill>
                  <a:srgbClr val="FFF6D4"/>
                </a:solidFill>
              </a:rPr>
            </a:br>
            <a:r>
              <a:rPr lang="en-GB" dirty="0">
                <a:solidFill>
                  <a:srgbClr val="FFF6D4"/>
                </a:solidFill>
              </a:rPr>
              <a:t>Mandarin – </a:t>
            </a:r>
            <a:r>
              <a:rPr lang="en-GB" dirty="0" err="1">
                <a:solidFill>
                  <a:srgbClr val="FFF6D4"/>
                </a:solidFill>
              </a:rPr>
              <a:t>Hochchinesisch</a:t>
            </a:r>
            <a:br>
              <a:rPr lang="en-GB" dirty="0">
                <a:solidFill>
                  <a:srgbClr val="FFF6D4"/>
                </a:solidFill>
              </a:rPr>
            </a:br>
            <a:r>
              <a:rPr lang="en-GB" dirty="0">
                <a:solidFill>
                  <a:srgbClr val="FFF6D4"/>
                </a:solidFill>
              </a:rPr>
              <a:t>Romanian – </a:t>
            </a:r>
            <a:r>
              <a:rPr lang="en-GB" dirty="0" err="1">
                <a:solidFill>
                  <a:srgbClr val="FFF6D4"/>
                </a:solidFill>
              </a:rPr>
              <a:t>Rumänisch</a:t>
            </a:r>
            <a:r>
              <a:rPr lang="en-GB" dirty="0">
                <a:solidFill>
                  <a:srgbClr val="FFF6D4"/>
                </a:solidFill>
              </a:rPr>
              <a:t> </a:t>
            </a:r>
          </a:p>
        </p:txBody>
      </p:sp>
    </p:spTree>
    <p:extLst>
      <p:ext uri="{BB962C8B-B14F-4D97-AF65-F5344CB8AC3E}">
        <p14:creationId xmlns:p14="http://schemas.microsoft.com/office/powerpoint/2010/main" val="158473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04D3-F478-44C1-890D-E413D10D99D3}"/>
              </a:ext>
            </a:extLst>
          </p:cNvPr>
          <p:cNvSpPr>
            <a:spLocks noGrp="1"/>
          </p:cNvSpPr>
          <p:nvPr>
            <p:ph type="title"/>
          </p:nvPr>
        </p:nvSpPr>
        <p:spPr>
          <a:xfrm>
            <a:off x="0" y="213557"/>
            <a:ext cx="2447365" cy="647577"/>
          </a:xfrm>
        </p:spPr>
        <p:txBody>
          <a:bodyPr/>
          <a:lstStyle/>
          <a:p>
            <a:r>
              <a:rPr lang="en-GB" dirty="0" err="1"/>
              <a:t>Profil</a:t>
            </a:r>
            <a:r>
              <a:rPr lang="en-GB" dirty="0"/>
              <a:t> [2]</a:t>
            </a:r>
          </a:p>
        </p:txBody>
      </p:sp>
      <p:sp>
        <p:nvSpPr>
          <p:cNvPr id="6" name="TextBox 5">
            <a:extLst>
              <a:ext uri="{FF2B5EF4-FFF2-40B4-BE49-F238E27FC236}">
                <a16:creationId xmlns:a16="http://schemas.microsoft.com/office/drawing/2014/main" id="{928B1DC2-471E-4560-B15F-D594A14FCE0C}"/>
              </a:ext>
            </a:extLst>
          </p:cNvPr>
          <p:cNvSpPr txBox="1"/>
          <p:nvPr/>
        </p:nvSpPr>
        <p:spPr>
          <a:xfrm>
            <a:off x="2442881" y="262481"/>
            <a:ext cx="69920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Übersetze</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die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folgenden</a:t>
            </a:r>
            <a:r>
              <a:rPr kumimoji="0" lang="en-US" sz="2400" b="1" i="0" u="none" strike="noStrike" kern="1200" cap="none" spc="0" normalizeH="0" noProof="0" dirty="0">
                <a:ln>
                  <a:noFill/>
                </a:ln>
                <a:solidFill>
                  <a:srgbClr val="525050"/>
                </a:solidFill>
                <a:effectLst/>
                <a:uLnTx/>
                <a:uFillTx/>
                <a:latin typeface="Century Gothic"/>
                <a:ea typeface="+mn-ea"/>
                <a:cs typeface="+mn-cs"/>
              </a:rPr>
              <a:t> </a:t>
            </a:r>
            <a:r>
              <a:rPr kumimoji="0" lang="en-US" sz="2400" b="1" i="0" u="none" strike="noStrike" kern="1200" cap="none" spc="0" normalizeH="0" noProof="0" dirty="0" err="1">
                <a:ln>
                  <a:noFill/>
                </a:ln>
                <a:solidFill>
                  <a:srgbClr val="525050"/>
                </a:solidFill>
                <a:effectLst/>
                <a:uLnTx/>
                <a:uFillTx/>
                <a:latin typeface="Century Gothic"/>
                <a:ea typeface="+mn-ea"/>
                <a:cs typeface="+mn-cs"/>
              </a:rPr>
              <a:t>Sätze</a:t>
            </a:r>
            <a:r>
              <a:rPr kumimoji="0" lang="en-US" sz="2400" b="1" i="0" u="none" strike="noStrike" kern="1200" cap="none" spc="0" normalizeH="0" noProof="0" dirty="0">
                <a:ln>
                  <a:noFill/>
                </a:ln>
                <a:solidFill>
                  <a:srgbClr val="525050"/>
                </a:solidFill>
                <a:effectLst/>
                <a:uLnTx/>
                <a:uFillTx/>
                <a:latin typeface="Century Gothic"/>
                <a:ea typeface="+mn-ea"/>
                <a:cs typeface="+mn-cs"/>
              </a:rPr>
              <a:t> ins Deutsche:</a:t>
            </a:r>
            <a:endParaRPr kumimoji="0" lang="en-US"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A90862EF-8211-4CF0-A073-E7973B259D09}"/>
              </a:ext>
            </a:extLst>
          </p:cNvPr>
          <p:cNvSpPr/>
          <p:nvPr/>
        </p:nvSpPr>
        <p:spPr>
          <a:xfrm>
            <a:off x="10497671" y="91546"/>
            <a:ext cx="153640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schreiben</a:t>
            </a:r>
            <a:endParaRPr lang="en-GB" sz="2000" dirty="0"/>
          </a:p>
        </p:txBody>
      </p:sp>
      <p:pic>
        <p:nvPicPr>
          <p:cNvPr id="4" name="Picture 3">
            <a:extLst>
              <a:ext uri="{FF2B5EF4-FFF2-40B4-BE49-F238E27FC236}">
                <a16:creationId xmlns:a16="http://schemas.microsoft.com/office/drawing/2014/main" id="{4331A231-1747-4959-9010-03C4B08F982D}"/>
              </a:ext>
            </a:extLst>
          </p:cNvPr>
          <p:cNvPicPr>
            <a:picLocks noChangeAspect="1"/>
          </p:cNvPicPr>
          <p:nvPr/>
        </p:nvPicPr>
        <p:blipFill>
          <a:blip r:embed="rId3"/>
          <a:stretch>
            <a:fillRect/>
          </a:stretch>
        </p:blipFill>
        <p:spPr>
          <a:xfrm>
            <a:off x="5552911" y="748821"/>
            <a:ext cx="6639089" cy="2340538"/>
          </a:xfrm>
          <a:prstGeom prst="rect">
            <a:avLst/>
          </a:prstGeom>
        </p:spPr>
      </p:pic>
      <p:sp>
        <p:nvSpPr>
          <p:cNvPr id="10" name="TextBox 9">
            <a:extLst>
              <a:ext uri="{FF2B5EF4-FFF2-40B4-BE49-F238E27FC236}">
                <a16:creationId xmlns:a16="http://schemas.microsoft.com/office/drawing/2014/main" id="{167A4714-7C86-468E-8A53-D7B495BA0B92}"/>
              </a:ext>
            </a:extLst>
          </p:cNvPr>
          <p:cNvSpPr txBox="1"/>
          <p:nvPr/>
        </p:nvSpPr>
        <p:spPr>
          <a:xfrm>
            <a:off x="157923" y="906963"/>
            <a:ext cx="4978853" cy="400110"/>
          </a:xfrm>
          <a:prstGeom prst="rect">
            <a:avLst/>
          </a:prstGeom>
          <a:noFill/>
        </p:spPr>
        <p:txBody>
          <a:bodyPr wrap="square" rtlCol="0">
            <a:spAutoFit/>
          </a:bodyPr>
          <a:lstStyle/>
          <a:p>
            <a:r>
              <a:rPr lang="en-GB" sz="2000" dirty="0"/>
              <a:t>The band is called </a:t>
            </a:r>
            <a:r>
              <a:rPr lang="en-GB" sz="2000" dirty="0" err="1"/>
              <a:t>Kalush</a:t>
            </a:r>
            <a:r>
              <a:rPr lang="en-GB" sz="2000" dirty="0"/>
              <a:t> Orchestra.</a:t>
            </a:r>
          </a:p>
        </p:txBody>
      </p:sp>
      <p:sp>
        <p:nvSpPr>
          <p:cNvPr id="23" name="TextBox 22">
            <a:extLst>
              <a:ext uri="{FF2B5EF4-FFF2-40B4-BE49-F238E27FC236}">
                <a16:creationId xmlns:a16="http://schemas.microsoft.com/office/drawing/2014/main" id="{127D4293-504A-48A2-A067-057BCD227A01}"/>
              </a:ext>
            </a:extLst>
          </p:cNvPr>
          <p:cNvSpPr txBox="1"/>
          <p:nvPr/>
        </p:nvSpPr>
        <p:spPr>
          <a:xfrm>
            <a:off x="157922" y="1718821"/>
            <a:ext cx="4978853" cy="707886"/>
          </a:xfrm>
          <a:prstGeom prst="rect">
            <a:avLst/>
          </a:prstGeom>
          <a:noFill/>
        </p:spPr>
        <p:txBody>
          <a:bodyPr wrap="square" rtlCol="0">
            <a:spAutoFit/>
          </a:bodyPr>
          <a:lstStyle/>
          <a:p>
            <a:r>
              <a:rPr lang="en-GB" sz="2000" dirty="0"/>
              <a:t>We are called Oleg, </a:t>
            </a:r>
            <a:r>
              <a:rPr lang="en-GB" sz="2000" dirty="0" err="1"/>
              <a:t>Ihor</a:t>
            </a:r>
            <a:r>
              <a:rPr lang="en-GB" sz="2000" dirty="0"/>
              <a:t>, </a:t>
            </a:r>
            <a:r>
              <a:rPr lang="en-GB" sz="2000" dirty="0" err="1"/>
              <a:t>Danyjil</a:t>
            </a:r>
            <a:r>
              <a:rPr lang="en-GB" sz="2000" dirty="0"/>
              <a:t>, </a:t>
            </a:r>
            <a:r>
              <a:rPr lang="en-GB" sz="2000" dirty="0" err="1"/>
              <a:t>Witalij</a:t>
            </a:r>
            <a:r>
              <a:rPr lang="en-GB" sz="2000" dirty="0"/>
              <a:t> and </a:t>
            </a:r>
            <a:r>
              <a:rPr lang="en-GB" sz="2000" dirty="0" err="1"/>
              <a:t>Tymofij</a:t>
            </a:r>
            <a:r>
              <a:rPr lang="en-GB" sz="2000" dirty="0"/>
              <a:t>.</a:t>
            </a:r>
          </a:p>
        </p:txBody>
      </p:sp>
      <p:sp>
        <p:nvSpPr>
          <p:cNvPr id="24" name="TextBox 23">
            <a:extLst>
              <a:ext uri="{FF2B5EF4-FFF2-40B4-BE49-F238E27FC236}">
                <a16:creationId xmlns:a16="http://schemas.microsoft.com/office/drawing/2014/main" id="{B03FA56D-5A7D-4DF8-BA78-E38AFEFC1505}"/>
              </a:ext>
            </a:extLst>
          </p:cNvPr>
          <p:cNvSpPr txBox="1"/>
          <p:nvPr/>
        </p:nvSpPr>
        <p:spPr>
          <a:xfrm>
            <a:off x="157917" y="3167437"/>
            <a:ext cx="4978853" cy="400110"/>
          </a:xfrm>
          <a:prstGeom prst="rect">
            <a:avLst/>
          </a:prstGeom>
          <a:noFill/>
        </p:spPr>
        <p:txBody>
          <a:bodyPr wrap="square" rtlCol="0">
            <a:spAutoFit/>
          </a:bodyPr>
          <a:lstStyle/>
          <a:p>
            <a:r>
              <a:rPr lang="en-GB" sz="2000" dirty="0"/>
              <a:t>We are 29 years old.</a:t>
            </a:r>
          </a:p>
        </p:txBody>
      </p:sp>
      <p:sp>
        <p:nvSpPr>
          <p:cNvPr id="25" name="TextBox 24">
            <a:extLst>
              <a:ext uri="{FF2B5EF4-FFF2-40B4-BE49-F238E27FC236}">
                <a16:creationId xmlns:a16="http://schemas.microsoft.com/office/drawing/2014/main" id="{F0D239B9-3A42-42F0-BA2B-EB27C954D059}"/>
              </a:ext>
            </a:extLst>
          </p:cNvPr>
          <p:cNvSpPr txBox="1"/>
          <p:nvPr/>
        </p:nvSpPr>
        <p:spPr>
          <a:xfrm>
            <a:off x="157917" y="3991993"/>
            <a:ext cx="4978853" cy="400110"/>
          </a:xfrm>
          <a:prstGeom prst="rect">
            <a:avLst/>
          </a:prstGeom>
          <a:noFill/>
        </p:spPr>
        <p:txBody>
          <a:bodyPr wrap="square" rtlCol="0">
            <a:spAutoFit/>
          </a:bodyPr>
          <a:lstStyle/>
          <a:p>
            <a:r>
              <a:rPr lang="en-GB" sz="2000" dirty="0"/>
              <a:t>We are Ukrainian.</a:t>
            </a:r>
          </a:p>
        </p:txBody>
      </p:sp>
      <p:sp>
        <p:nvSpPr>
          <p:cNvPr id="26" name="TextBox 25">
            <a:extLst>
              <a:ext uri="{FF2B5EF4-FFF2-40B4-BE49-F238E27FC236}">
                <a16:creationId xmlns:a16="http://schemas.microsoft.com/office/drawing/2014/main" id="{7709808C-AA9A-4D7C-8B13-97C095D5A1CB}"/>
              </a:ext>
            </a:extLst>
          </p:cNvPr>
          <p:cNvSpPr txBox="1"/>
          <p:nvPr/>
        </p:nvSpPr>
        <p:spPr>
          <a:xfrm>
            <a:off x="157915" y="4841082"/>
            <a:ext cx="4978853" cy="400110"/>
          </a:xfrm>
          <a:prstGeom prst="rect">
            <a:avLst/>
          </a:prstGeom>
          <a:noFill/>
        </p:spPr>
        <p:txBody>
          <a:bodyPr wrap="square" rtlCol="0">
            <a:spAutoFit/>
          </a:bodyPr>
          <a:lstStyle/>
          <a:p>
            <a:r>
              <a:rPr lang="en-GB" sz="2000" dirty="0"/>
              <a:t>Our homeland is </a:t>
            </a:r>
            <a:r>
              <a:rPr lang="en-GB" sz="2000" dirty="0" err="1"/>
              <a:t>Kalush</a:t>
            </a:r>
            <a:r>
              <a:rPr lang="en-GB" sz="2000" dirty="0"/>
              <a:t>, Ukraine.</a:t>
            </a:r>
          </a:p>
        </p:txBody>
      </p:sp>
      <p:sp>
        <p:nvSpPr>
          <p:cNvPr id="27" name="TextBox 26">
            <a:extLst>
              <a:ext uri="{FF2B5EF4-FFF2-40B4-BE49-F238E27FC236}">
                <a16:creationId xmlns:a16="http://schemas.microsoft.com/office/drawing/2014/main" id="{E78BF8D1-4A1C-4D46-AC8A-E60B7BB4160B}"/>
              </a:ext>
            </a:extLst>
          </p:cNvPr>
          <p:cNvSpPr txBox="1"/>
          <p:nvPr/>
        </p:nvSpPr>
        <p:spPr>
          <a:xfrm>
            <a:off x="157915" y="5644363"/>
            <a:ext cx="4978853" cy="400110"/>
          </a:xfrm>
          <a:prstGeom prst="rect">
            <a:avLst/>
          </a:prstGeom>
          <a:noFill/>
        </p:spPr>
        <p:txBody>
          <a:bodyPr wrap="square" rtlCol="0">
            <a:spAutoFit/>
          </a:bodyPr>
          <a:lstStyle/>
          <a:p>
            <a:r>
              <a:rPr lang="en-GB" sz="2000" dirty="0"/>
              <a:t>We still live in </a:t>
            </a:r>
            <a:r>
              <a:rPr lang="en-GB" sz="2000" dirty="0" err="1"/>
              <a:t>Kalush</a:t>
            </a:r>
            <a:r>
              <a:rPr lang="en-GB" sz="2000" dirty="0"/>
              <a:t>.</a:t>
            </a:r>
          </a:p>
        </p:txBody>
      </p:sp>
      <p:sp>
        <p:nvSpPr>
          <p:cNvPr id="28" name="TextBox 27">
            <a:extLst>
              <a:ext uri="{FF2B5EF4-FFF2-40B4-BE49-F238E27FC236}">
                <a16:creationId xmlns:a16="http://schemas.microsoft.com/office/drawing/2014/main" id="{3B635536-7E78-49E8-82A0-0990D8498604}"/>
              </a:ext>
            </a:extLst>
          </p:cNvPr>
          <p:cNvSpPr txBox="1"/>
          <p:nvPr/>
        </p:nvSpPr>
        <p:spPr>
          <a:xfrm>
            <a:off x="5347447" y="3114034"/>
            <a:ext cx="4978853" cy="400110"/>
          </a:xfrm>
          <a:prstGeom prst="rect">
            <a:avLst/>
          </a:prstGeom>
          <a:noFill/>
        </p:spPr>
        <p:txBody>
          <a:bodyPr wrap="square" rtlCol="0">
            <a:spAutoFit/>
          </a:bodyPr>
          <a:lstStyle/>
          <a:p>
            <a:r>
              <a:rPr lang="en-GB" sz="2000" dirty="0"/>
              <a:t>We are singers and musicians.</a:t>
            </a:r>
          </a:p>
        </p:txBody>
      </p:sp>
      <p:sp>
        <p:nvSpPr>
          <p:cNvPr id="29" name="TextBox 28">
            <a:extLst>
              <a:ext uri="{FF2B5EF4-FFF2-40B4-BE49-F238E27FC236}">
                <a16:creationId xmlns:a16="http://schemas.microsoft.com/office/drawing/2014/main" id="{63C62113-D645-493F-A1C9-0005AD09574C}"/>
              </a:ext>
            </a:extLst>
          </p:cNvPr>
          <p:cNvSpPr txBox="1"/>
          <p:nvPr/>
        </p:nvSpPr>
        <p:spPr>
          <a:xfrm>
            <a:off x="5350175" y="3919945"/>
            <a:ext cx="4978853" cy="400110"/>
          </a:xfrm>
          <a:prstGeom prst="rect">
            <a:avLst/>
          </a:prstGeom>
          <a:noFill/>
        </p:spPr>
        <p:txBody>
          <a:bodyPr wrap="square" rtlCol="0">
            <a:spAutoFit/>
          </a:bodyPr>
          <a:lstStyle/>
          <a:p>
            <a:r>
              <a:rPr lang="en-GB" sz="2000" dirty="0"/>
              <a:t>We sing in Ukrainian and English.</a:t>
            </a:r>
          </a:p>
        </p:txBody>
      </p:sp>
      <p:sp>
        <p:nvSpPr>
          <p:cNvPr id="30" name="TextBox 29">
            <a:extLst>
              <a:ext uri="{FF2B5EF4-FFF2-40B4-BE49-F238E27FC236}">
                <a16:creationId xmlns:a16="http://schemas.microsoft.com/office/drawing/2014/main" id="{ED0532FA-9348-40AF-B7B5-60FA3F31345C}"/>
              </a:ext>
            </a:extLst>
          </p:cNvPr>
          <p:cNvSpPr txBox="1"/>
          <p:nvPr/>
        </p:nvSpPr>
        <p:spPr>
          <a:xfrm>
            <a:off x="5347447" y="4701775"/>
            <a:ext cx="6639089" cy="707886"/>
          </a:xfrm>
          <a:prstGeom prst="rect">
            <a:avLst/>
          </a:prstGeom>
          <a:noFill/>
        </p:spPr>
        <p:txBody>
          <a:bodyPr wrap="square" rtlCol="0">
            <a:spAutoFit/>
          </a:bodyPr>
          <a:lstStyle/>
          <a:p>
            <a:r>
              <a:rPr lang="en-GB" sz="2000" dirty="0"/>
              <a:t>Our song ‘Stefania’ describes a mother and a homeland.</a:t>
            </a:r>
          </a:p>
        </p:txBody>
      </p:sp>
      <p:sp>
        <p:nvSpPr>
          <p:cNvPr id="18" name="Speech Bubble: Rectangle with Corners Rounded 17">
            <a:extLst>
              <a:ext uri="{FF2B5EF4-FFF2-40B4-BE49-F238E27FC236}">
                <a16:creationId xmlns:a16="http://schemas.microsoft.com/office/drawing/2014/main" id="{CD507DCC-ED07-46EA-83AA-BAB8DE205AC5}"/>
              </a:ext>
            </a:extLst>
          </p:cNvPr>
          <p:cNvSpPr/>
          <p:nvPr/>
        </p:nvSpPr>
        <p:spPr>
          <a:xfrm>
            <a:off x="9277118" y="2482950"/>
            <a:ext cx="2847647" cy="765902"/>
          </a:xfrm>
          <a:prstGeom prst="wedgeRoundRectCallout">
            <a:avLst>
              <a:gd name="adj1" fmla="val -20077"/>
              <a:gd name="adj2" fmla="val 4709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2022 </a:t>
            </a:r>
            <a:r>
              <a:rPr lang="en-GB" sz="2000" b="1" dirty="0" err="1"/>
              <a:t>gewinnt</a:t>
            </a:r>
            <a:r>
              <a:rPr lang="en-GB" sz="2000" b="1" dirty="0"/>
              <a:t> </a:t>
            </a:r>
            <a:r>
              <a:rPr lang="en-GB" sz="2000" b="1" dirty="0" err="1"/>
              <a:t>Kalush</a:t>
            </a:r>
            <a:r>
              <a:rPr lang="en-GB" sz="2000" b="1" dirty="0"/>
              <a:t> das </a:t>
            </a:r>
            <a:r>
              <a:rPr lang="en-GB" sz="2000" b="1" dirty="0" err="1"/>
              <a:t>Eurovisionfinale</a:t>
            </a:r>
            <a:r>
              <a:rPr lang="en-GB" sz="2000" b="1" dirty="0"/>
              <a:t>.</a:t>
            </a:r>
            <a:endParaRPr lang="en-GB" sz="2000" dirty="0"/>
          </a:p>
        </p:txBody>
      </p:sp>
      <p:sp>
        <p:nvSpPr>
          <p:cNvPr id="19" name="Rectangle 18">
            <a:extLst>
              <a:ext uri="{FF2B5EF4-FFF2-40B4-BE49-F238E27FC236}">
                <a16:creationId xmlns:a16="http://schemas.microsoft.com/office/drawing/2014/main" id="{A0A0F320-CD69-4C36-8BB5-1F9D0F8ADECE}"/>
              </a:ext>
            </a:extLst>
          </p:cNvPr>
          <p:cNvSpPr/>
          <p:nvPr/>
        </p:nvSpPr>
        <p:spPr>
          <a:xfrm>
            <a:off x="8252012" y="5117939"/>
            <a:ext cx="3872753" cy="1187908"/>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err="1">
                <a:solidFill>
                  <a:srgbClr val="FFF6D4"/>
                </a:solidFill>
              </a:rPr>
              <a:t>Ukranian</a:t>
            </a:r>
            <a:r>
              <a:rPr lang="en-GB" dirty="0">
                <a:solidFill>
                  <a:srgbClr val="FFF6D4"/>
                </a:solidFill>
              </a:rPr>
              <a:t> (nationality) – </a:t>
            </a:r>
            <a:r>
              <a:rPr lang="en-GB" dirty="0" err="1">
                <a:solidFill>
                  <a:srgbClr val="FFF6D4"/>
                </a:solidFill>
              </a:rPr>
              <a:t>Ukrainer</a:t>
            </a:r>
            <a:br>
              <a:rPr lang="en-GB" dirty="0">
                <a:solidFill>
                  <a:srgbClr val="FFF6D4"/>
                </a:solidFill>
              </a:rPr>
            </a:br>
            <a:r>
              <a:rPr lang="en-GB" dirty="0">
                <a:solidFill>
                  <a:srgbClr val="FFF6D4"/>
                </a:solidFill>
              </a:rPr>
              <a:t>Ukraine – </a:t>
            </a:r>
            <a:r>
              <a:rPr lang="en-GB" dirty="0" err="1">
                <a:solidFill>
                  <a:srgbClr val="FFF6D4"/>
                </a:solidFill>
              </a:rPr>
              <a:t>Ukrane</a:t>
            </a:r>
            <a:endParaRPr lang="en-GB" dirty="0">
              <a:solidFill>
                <a:srgbClr val="FFF6D4"/>
              </a:solidFill>
            </a:endParaRPr>
          </a:p>
          <a:p>
            <a:r>
              <a:rPr lang="en-GB" dirty="0">
                <a:solidFill>
                  <a:srgbClr val="FFF6D4"/>
                </a:solidFill>
              </a:rPr>
              <a:t>musician – Musiker </a:t>
            </a:r>
            <a:br>
              <a:rPr lang="en-GB" dirty="0">
                <a:solidFill>
                  <a:srgbClr val="FFF6D4"/>
                </a:solidFill>
              </a:rPr>
            </a:br>
            <a:r>
              <a:rPr lang="en-GB" dirty="0" err="1">
                <a:solidFill>
                  <a:srgbClr val="FFF6D4"/>
                </a:solidFill>
              </a:rPr>
              <a:t>Ukranian</a:t>
            </a:r>
            <a:r>
              <a:rPr lang="en-GB" dirty="0">
                <a:solidFill>
                  <a:srgbClr val="FFF6D4"/>
                </a:solidFill>
              </a:rPr>
              <a:t> (language) – </a:t>
            </a:r>
            <a:r>
              <a:rPr lang="en-GB" dirty="0" err="1">
                <a:solidFill>
                  <a:srgbClr val="FFF6D4"/>
                </a:solidFill>
              </a:rPr>
              <a:t>Ukrainisch</a:t>
            </a:r>
            <a:br>
              <a:rPr lang="en-GB" dirty="0">
                <a:solidFill>
                  <a:srgbClr val="FFF6D4"/>
                </a:solidFill>
              </a:rPr>
            </a:br>
            <a:endParaRPr lang="en-GB" dirty="0">
              <a:solidFill>
                <a:srgbClr val="FFF6D4"/>
              </a:solidFill>
            </a:endParaRPr>
          </a:p>
        </p:txBody>
      </p:sp>
    </p:spTree>
    <p:extLst>
      <p:ext uri="{BB962C8B-B14F-4D97-AF65-F5344CB8AC3E}">
        <p14:creationId xmlns:p14="http://schemas.microsoft.com/office/powerpoint/2010/main" val="1922893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04D3-F478-44C1-890D-E413D10D99D3}"/>
              </a:ext>
            </a:extLst>
          </p:cNvPr>
          <p:cNvSpPr>
            <a:spLocks noGrp="1"/>
          </p:cNvSpPr>
          <p:nvPr>
            <p:ph type="title"/>
          </p:nvPr>
        </p:nvSpPr>
        <p:spPr>
          <a:xfrm>
            <a:off x="0" y="213557"/>
            <a:ext cx="2891118" cy="647577"/>
          </a:xfrm>
        </p:spPr>
        <p:txBody>
          <a:bodyPr/>
          <a:lstStyle/>
          <a:p>
            <a:r>
              <a:rPr lang="en-GB" dirty="0" err="1"/>
              <a:t>Profil</a:t>
            </a:r>
            <a:r>
              <a:rPr lang="en-GB" dirty="0"/>
              <a:t> [2]</a:t>
            </a:r>
          </a:p>
        </p:txBody>
      </p:sp>
      <p:sp>
        <p:nvSpPr>
          <p:cNvPr id="6" name="TextBox 5">
            <a:extLst>
              <a:ext uri="{FF2B5EF4-FFF2-40B4-BE49-F238E27FC236}">
                <a16:creationId xmlns:a16="http://schemas.microsoft.com/office/drawing/2014/main" id="{928B1DC2-471E-4560-B15F-D594A14FCE0C}"/>
              </a:ext>
            </a:extLst>
          </p:cNvPr>
          <p:cNvSpPr txBox="1"/>
          <p:nvPr/>
        </p:nvSpPr>
        <p:spPr>
          <a:xfrm>
            <a:off x="2891118" y="290643"/>
            <a:ext cx="58091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Schreib</a:t>
            </a:r>
            <a:r>
              <a:rPr lang="en-US" sz="2400" b="1" dirty="0">
                <a:solidFill>
                  <a:srgbClr val="525050"/>
                </a:solidFill>
                <a:latin typeface="Century Gothic"/>
              </a:rPr>
              <a:t> </a:t>
            </a:r>
            <a:r>
              <a:rPr lang="en-US" sz="2400" b="1" dirty="0" err="1">
                <a:solidFill>
                  <a:srgbClr val="525050"/>
                </a:solidFill>
                <a:latin typeface="Century Gothic"/>
              </a:rPr>
              <a:t>ein</a:t>
            </a:r>
            <a:r>
              <a:rPr lang="en-US" sz="2400" b="1" dirty="0">
                <a:solidFill>
                  <a:srgbClr val="525050"/>
                </a:solidFill>
                <a:latin typeface="Century Gothic"/>
              </a:rPr>
              <a:t> </a:t>
            </a:r>
            <a:r>
              <a:rPr lang="en-US" sz="2400" b="1" dirty="0" err="1">
                <a:solidFill>
                  <a:srgbClr val="525050"/>
                </a:solidFill>
                <a:latin typeface="Century Gothic"/>
              </a:rPr>
              <a:t>Profil</a:t>
            </a:r>
            <a:r>
              <a:rPr lang="en-US" sz="2400" b="1" dirty="0">
                <a:solidFill>
                  <a:srgbClr val="525050"/>
                </a:solidFill>
                <a:latin typeface="Century Gothic"/>
              </a:rPr>
              <a:t> auf Deutsch.</a:t>
            </a:r>
            <a:endParaRPr kumimoji="0" lang="en-US"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A90862EF-8211-4CF0-A073-E7973B259D09}"/>
              </a:ext>
            </a:extLst>
          </p:cNvPr>
          <p:cNvSpPr/>
          <p:nvPr/>
        </p:nvSpPr>
        <p:spPr>
          <a:xfrm>
            <a:off x="10497671" y="91546"/>
            <a:ext cx="153640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schreiben</a:t>
            </a:r>
            <a:endParaRPr lang="en-GB" sz="2000" dirty="0"/>
          </a:p>
        </p:txBody>
      </p:sp>
      <p:pic>
        <p:nvPicPr>
          <p:cNvPr id="21" name="Picture 20">
            <a:extLst>
              <a:ext uri="{FF2B5EF4-FFF2-40B4-BE49-F238E27FC236}">
                <a16:creationId xmlns:a16="http://schemas.microsoft.com/office/drawing/2014/main" id="{D66CA4D0-9F0A-4B47-A841-28A2A7B0E6D8}"/>
              </a:ext>
            </a:extLst>
          </p:cNvPr>
          <p:cNvPicPr>
            <a:picLocks noChangeAspect="1"/>
          </p:cNvPicPr>
          <p:nvPr/>
        </p:nvPicPr>
        <p:blipFill>
          <a:blip r:embed="rId3"/>
          <a:stretch>
            <a:fillRect/>
          </a:stretch>
        </p:blipFill>
        <p:spPr>
          <a:xfrm>
            <a:off x="5552911" y="752308"/>
            <a:ext cx="6639089" cy="2340538"/>
          </a:xfrm>
          <a:prstGeom prst="rect">
            <a:avLst/>
          </a:prstGeom>
        </p:spPr>
      </p:pic>
      <p:sp>
        <p:nvSpPr>
          <p:cNvPr id="22" name="Text Placeholder 2">
            <a:extLst>
              <a:ext uri="{FF2B5EF4-FFF2-40B4-BE49-F238E27FC236}">
                <a16:creationId xmlns:a16="http://schemas.microsoft.com/office/drawing/2014/main" id="{E40830C9-C344-40DB-89BE-F2ECF1771985}"/>
              </a:ext>
            </a:extLst>
          </p:cNvPr>
          <p:cNvSpPr>
            <a:spLocks noGrp="1"/>
          </p:cNvSpPr>
          <p:nvPr>
            <p:ph type="body" sz="quarter" idx="10"/>
          </p:nvPr>
        </p:nvSpPr>
        <p:spPr>
          <a:xfrm>
            <a:off x="373063" y="864316"/>
            <a:ext cx="7184572" cy="5638280"/>
          </a:xfrm>
        </p:spPr>
        <p:txBody>
          <a:bodyPr>
            <a:normAutofit fontScale="92500" lnSpcReduction="20000"/>
          </a:bodyPr>
          <a:lstStyle/>
          <a:p>
            <a:pPr>
              <a:lnSpc>
                <a:spcPct val="200000"/>
              </a:lnSpc>
            </a:pPr>
            <a:r>
              <a:rPr lang="en-GB" sz="2000" dirty="0"/>
              <a:t>Name: </a:t>
            </a:r>
            <a:r>
              <a:rPr lang="en-GB" sz="2000" dirty="0" err="1"/>
              <a:t>Kalush</a:t>
            </a:r>
            <a:r>
              <a:rPr lang="en-GB" sz="2000" dirty="0"/>
              <a:t> Orchestra</a:t>
            </a:r>
          </a:p>
          <a:p>
            <a:pPr>
              <a:lnSpc>
                <a:spcPct val="200000"/>
              </a:lnSpc>
            </a:pPr>
            <a:r>
              <a:rPr lang="en-GB" sz="2000" dirty="0"/>
              <a:t>Age: 29</a:t>
            </a:r>
          </a:p>
          <a:p>
            <a:pPr>
              <a:lnSpc>
                <a:spcPct val="200000"/>
              </a:lnSpc>
            </a:pPr>
            <a:r>
              <a:rPr lang="en-GB" sz="2000" dirty="0"/>
              <a:t>Nationality: </a:t>
            </a:r>
            <a:r>
              <a:rPr lang="en-GB" sz="2000" dirty="0" err="1"/>
              <a:t>Ukranian</a:t>
            </a:r>
            <a:endParaRPr lang="en-GB" sz="2000" dirty="0"/>
          </a:p>
          <a:p>
            <a:pPr>
              <a:lnSpc>
                <a:spcPct val="200000"/>
              </a:lnSpc>
            </a:pPr>
            <a:r>
              <a:rPr lang="en-GB" sz="2000" dirty="0"/>
              <a:t>Place of residence: </a:t>
            </a:r>
            <a:r>
              <a:rPr lang="en-GB" sz="2000" dirty="0" err="1"/>
              <a:t>Kalush</a:t>
            </a:r>
            <a:r>
              <a:rPr lang="en-GB" sz="2000" dirty="0"/>
              <a:t>, Ukraine</a:t>
            </a:r>
          </a:p>
          <a:p>
            <a:pPr>
              <a:lnSpc>
                <a:spcPct val="200000"/>
              </a:lnSpc>
            </a:pPr>
            <a:r>
              <a:rPr lang="en-GB" sz="2000" dirty="0"/>
              <a:t>Place of birth/home country: </a:t>
            </a:r>
            <a:r>
              <a:rPr lang="en-GB" sz="2000" dirty="0" err="1"/>
              <a:t>Kalush</a:t>
            </a:r>
            <a:r>
              <a:rPr lang="en-GB" sz="2000" dirty="0"/>
              <a:t>, Ukraine</a:t>
            </a:r>
          </a:p>
          <a:p>
            <a:pPr>
              <a:lnSpc>
                <a:spcPct val="200000"/>
              </a:lnSpc>
            </a:pPr>
            <a:r>
              <a:rPr lang="en-GB" sz="2000" dirty="0"/>
              <a:t>Job: Singers and musicians </a:t>
            </a:r>
          </a:p>
          <a:p>
            <a:pPr>
              <a:lnSpc>
                <a:spcPct val="200000"/>
              </a:lnSpc>
            </a:pPr>
            <a:r>
              <a:rPr lang="en-GB" sz="2000" dirty="0"/>
              <a:t>Languages sung in: Ukrainian and English</a:t>
            </a:r>
          </a:p>
          <a:p>
            <a:pPr>
              <a:lnSpc>
                <a:spcPct val="200000"/>
              </a:lnSpc>
            </a:pPr>
            <a:r>
              <a:rPr lang="en-GB" sz="2000" dirty="0"/>
              <a:t>Song ‘Stefania’: describes a mother and a homeland</a:t>
            </a:r>
            <a:br>
              <a:rPr lang="en-GB" sz="2000" dirty="0"/>
            </a:br>
            <a:endParaRPr lang="en-GB" sz="2000" dirty="0"/>
          </a:p>
        </p:txBody>
      </p:sp>
      <p:sp>
        <p:nvSpPr>
          <p:cNvPr id="8" name="Rectangle 7">
            <a:extLst>
              <a:ext uri="{FF2B5EF4-FFF2-40B4-BE49-F238E27FC236}">
                <a16:creationId xmlns:a16="http://schemas.microsoft.com/office/drawing/2014/main" id="{F1A8FC18-2F56-4DC1-9C1B-C8129A7DE5FA}"/>
              </a:ext>
            </a:extLst>
          </p:cNvPr>
          <p:cNvSpPr/>
          <p:nvPr/>
        </p:nvSpPr>
        <p:spPr>
          <a:xfrm>
            <a:off x="8252012" y="5117939"/>
            <a:ext cx="3872753" cy="1187908"/>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err="1">
                <a:solidFill>
                  <a:srgbClr val="FFF6D4"/>
                </a:solidFill>
              </a:rPr>
              <a:t>Ukranian</a:t>
            </a:r>
            <a:r>
              <a:rPr lang="en-GB" dirty="0">
                <a:solidFill>
                  <a:srgbClr val="FFF6D4"/>
                </a:solidFill>
              </a:rPr>
              <a:t> (nationality) – </a:t>
            </a:r>
            <a:r>
              <a:rPr lang="en-GB" dirty="0" err="1">
                <a:solidFill>
                  <a:srgbClr val="FFF6D4"/>
                </a:solidFill>
              </a:rPr>
              <a:t>Ukrainer</a:t>
            </a:r>
            <a:br>
              <a:rPr lang="en-GB" dirty="0">
                <a:solidFill>
                  <a:srgbClr val="FFF6D4"/>
                </a:solidFill>
              </a:rPr>
            </a:br>
            <a:r>
              <a:rPr lang="en-GB" dirty="0">
                <a:solidFill>
                  <a:srgbClr val="FFF6D4"/>
                </a:solidFill>
              </a:rPr>
              <a:t>Ukraine – </a:t>
            </a:r>
            <a:r>
              <a:rPr lang="en-GB" dirty="0" err="1">
                <a:solidFill>
                  <a:srgbClr val="FFF6D4"/>
                </a:solidFill>
              </a:rPr>
              <a:t>Ukrane</a:t>
            </a:r>
            <a:endParaRPr lang="en-GB" dirty="0">
              <a:solidFill>
                <a:srgbClr val="FFF6D4"/>
              </a:solidFill>
            </a:endParaRPr>
          </a:p>
          <a:p>
            <a:r>
              <a:rPr lang="en-GB" dirty="0">
                <a:solidFill>
                  <a:srgbClr val="FFF6D4"/>
                </a:solidFill>
              </a:rPr>
              <a:t>musician – Musiker </a:t>
            </a:r>
            <a:br>
              <a:rPr lang="en-GB" dirty="0">
                <a:solidFill>
                  <a:srgbClr val="FFF6D4"/>
                </a:solidFill>
              </a:rPr>
            </a:br>
            <a:r>
              <a:rPr lang="en-GB" dirty="0" err="1">
                <a:solidFill>
                  <a:srgbClr val="FFF6D4"/>
                </a:solidFill>
              </a:rPr>
              <a:t>Ukranian</a:t>
            </a:r>
            <a:r>
              <a:rPr lang="en-GB" dirty="0">
                <a:solidFill>
                  <a:srgbClr val="FFF6D4"/>
                </a:solidFill>
              </a:rPr>
              <a:t> (language) – </a:t>
            </a:r>
            <a:r>
              <a:rPr lang="en-GB" dirty="0" err="1">
                <a:solidFill>
                  <a:srgbClr val="FFF6D4"/>
                </a:solidFill>
              </a:rPr>
              <a:t>Ukrainisch</a:t>
            </a:r>
            <a:br>
              <a:rPr lang="en-GB" dirty="0">
                <a:solidFill>
                  <a:srgbClr val="FFF6D4"/>
                </a:solidFill>
              </a:rPr>
            </a:br>
            <a:endParaRPr lang="en-GB" dirty="0">
              <a:solidFill>
                <a:srgbClr val="FFF6D4"/>
              </a:solidFill>
            </a:endParaRPr>
          </a:p>
        </p:txBody>
      </p:sp>
      <p:sp>
        <p:nvSpPr>
          <p:cNvPr id="9" name="Speech Bubble: Rectangle with Corners Rounded 8">
            <a:extLst>
              <a:ext uri="{FF2B5EF4-FFF2-40B4-BE49-F238E27FC236}">
                <a16:creationId xmlns:a16="http://schemas.microsoft.com/office/drawing/2014/main" id="{1C20B93F-185B-4150-A8C7-EA85D54CD782}"/>
              </a:ext>
            </a:extLst>
          </p:cNvPr>
          <p:cNvSpPr/>
          <p:nvPr/>
        </p:nvSpPr>
        <p:spPr>
          <a:xfrm>
            <a:off x="9277118" y="2482950"/>
            <a:ext cx="2847647" cy="765902"/>
          </a:xfrm>
          <a:prstGeom prst="wedgeRoundRectCallout">
            <a:avLst>
              <a:gd name="adj1" fmla="val -20077"/>
              <a:gd name="adj2" fmla="val 4709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2022 </a:t>
            </a:r>
            <a:r>
              <a:rPr lang="en-GB" sz="2000" b="1" dirty="0" err="1"/>
              <a:t>gewinnt</a:t>
            </a:r>
            <a:r>
              <a:rPr lang="en-GB" sz="2000" b="1" dirty="0"/>
              <a:t> </a:t>
            </a:r>
            <a:r>
              <a:rPr lang="en-GB" sz="2000" b="1" dirty="0" err="1"/>
              <a:t>Kalush</a:t>
            </a:r>
            <a:r>
              <a:rPr lang="en-GB" sz="2000" b="1" dirty="0"/>
              <a:t> das </a:t>
            </a:r>
            <a:r>
              <a:rPr lang="en-GB" sz="2000" b="1" dirty="0" err="1"/>
              <a:t>Eurovisionfinale</a:t>
            </a:r>
            <a:r>
              <a:rPr lang="en-GB" sz="2000" b="1" dirty="0"/>
              <a:t>.</a:t>
            </a:r>
            <a:endParaRPr lang="en-GB" sz="2000" dirty="0"/>
          </a:p>
        </p:txBody>
      </p:sp>
    </p:spTree>
    <p:extLst>
      <p:ext uri="{BB962C8B-B14F-4D97-AF65-F5344CB8AC3E}">
        <p14:creationId xmlns:p14="http://schemas.microsoft.com/office/powerpoint/2010/main" val="4000293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2C08F9AB-1401-4923-8320-509AFC1E5F97}"/>
              </a:ext>
            </a:extLst>
          </p:cNvPr>
          <p:cNvSpPr/>
          <p:nvPr/>
        </p:nvSpPr>
        <p:spPr>
          <a:xfrm>
            <a:off x="985421" y="1648786"/>
            <a:ext cx="3213717"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68F8DA6-1AD5-0917-9DFF-4770B0E7971A}"/>
              </a:ext>
            </a:extLst>
          </p:cNvPr>
          <p:cNvSpPr>
            <a:spLocks noGrp="1"/>
          </p:cNvSpPr>
          <p:nvPr>
            <p:ph type="title"/>
          </p:nvPr>
        </p:nvSpPr>
        <p:spPr>
          <a:xfrm>
            <a:off x="0" y="213557"/>
            <a:ext cx="5041900" cy="647577"/>
          </a:xfrm>
        </p:spPr>
        <p:txBody>
          <a:bodyPr/>
          <a:lstStyle/>
          <a:p>
            <a:r>
              <a:rPr lang="en-GB" dirty="0"/>
              <a:t>Nationality nouns [1]</a:t>
            </a:r>
          </a:p>
        </p:txBody>
      </p:sp>
      <p:sp>
        <p:nvSpPr>
          <p:cNvPr id="8" name="TextBox 7">
            <a:extLst>
              <a:ext uri="{FF2B5EF4-FFF2-40B4-BE49-F238E27FC236}">
                <a16:creationId xmlns:a16="http://schemas.microsoft.com/office/drawing/2014/main" id="{EBFB23E8-001B-414F-A954-C6F582689A7E}"/>
              </a:ext>
            </a:extLst>
          </p:cNvPr>
          <p:cNvSpPr txBox="1"/>
          <p:nvPr/>
        </p:nvSpPr>
        <p:spPr>
          <a:xfrm>
            <a:off x="264111" y="1086976"/>
            <a:ext cx="11449383" cy="400110"/>
          </a:xfrm>
          <a:prstGeom prst="rect">
            <a:avLst/>
          </a:prstGeom>
          <a:noFill/>
        </p:spPr>
        <p:txBody>
          <a:bodyPr wrap="square">
            <a:spAutoFit/>
          </a:bodyPr>
          <a:lstStyle/>
          <a:p>
            <a:r>
              <a:rPr lang="en-US" sz="2000" dirty="0"/>
              <a:t>All German nouns start with a capital letter, wherever they are in a sentence:  </a:t>
            </a:r>
          </a:p>
        </p:txBody>
      </p:sp>
      <p:sp>
        <p:nvSpPr>
          <p:cNvPr id="12" name="TextBox 11">
            <a:extLst>
              <a:ext uri="{FF2B5EF4-FFF2-40B4-BE49-F238E27FC236}">
                <a16:creationId xmlns:a16="http://schemas.microsoft.com/office/drawing/2014/main" id="{190F3672-2C12-4F41-8A26-16B3A508CFD7}"/>
              </a:ext>
            </a:extLst>
          </p:cNvPr>
          <p:cNvSpPr txBox="1"/>
          <p:nvPr/>
        </p:nvSpPr>
        <p:spPr>
          <a:xfrm>
            <a:off x="983203" y="1651615"/>
            <a:ext cx="3340222" cy="400110"/>
          </a:xfrm>
          <a:prstGeom prst="rect">
            <a:avLst/>
          </a:prstGeom>
          <a:noFill/>
        </p:spPr>
        <p:txBody>
          <a:bodyPr wrap="square">
            <a:spAutoFit/>
          </a:bodyPr>
          <a:lstStyle/>
          <a:p>
            <a:r>
              <a:rPr lang="en-GB" sz="2000" dirty="0" err="1"/>
              <a:t>Welche</a:t>
            </a:r>
            <a:r>
              <a:rPr lang="en-GB" sz="2000" dirty="0"/>
              <a:t> </a:t>
            </a:r>
            <a:r>
              <a:rPr lang="en-GB" sz="2000" b="1" dirty="0" err="1"/>
              <a:t>S</a:t>
            </a:r>
            <a:r>
              <a:rPr lang="en-GB" sz="2000" dirty="0" err="1"/>
              <a:t>prache</a:t>
            </a:r>
            <a:r>
              <a:rPr lang="en-GB" sz="2000" dirty="0"/>
              <a:t> </a:t>
            </a:r>
            <a:r>
              <a:rPr lang="en-GB" sz="2000" dirty="0" err="1"/>
              <a:t>ist</a:t>
            </a:r>
            <a:r>
              <a:rPr lang="en-GB" sz="2000" dirty="0"/>
              <a:t> das? </a:t>
            </a:r>
          </a:p>
        </p:txBody>
      </p:sp>
      <p:sp>
        <p:nvSpPr>
          <p:cNvPr id="14" name="TextBox 13">
            <a:extLst>
              <a:ext uri="{FF2B5EF4-FFF2-40B4-BE49-F238E27FC236}">
                <a16:creationId xmlns:a16="http://schemas.microsoft.com/office/drawing/2014/main" id="{53CB7E56-C0CB-4988-9131-66DEFE22247D}"/>
              </a:ext>
            </a:extLst>
          </p:cNvPr>
          <p:cNvSpPr txBox="1"/>
          <p:nvPr/>
        </p:nvSpPr>
        <p:spPr>
          <a:xfrm>
            <a:off x="4549228" y="1651615"/>
            <a:ext cx="3319349" cy="400110"/>
          </a:xfrm>
          <a:prstGeom prst="rect">
            <a:avLst/>
          </a:prstGeom>
          <a:noFill/>
        </p:spPr>
        <p:txBody>
          <a:bodyPr wrap="square">
            <a:spAutoFit/>
          </a:bodyPr>
          <a:lstStyle/>
          <a:p>
            <a:r>
              <a:rPr lang="en-GB" sz="2000" dirty="0"/>
              <a:t>Which language is that?</a:t>
            </a:r>
          </a:p>
        </p:txBody>
      </p:sp>
      <p:sp>
        <p:nvSpPr>
          <p:cNvPr id="15" name="Speech Bubble: Rectangle with Corners Rounded 14">
            <a:extLst>
              <a:ext uri="{FF2B5EF4-FFF2-40B4-BE49-F238E27FC236}">
                <a16:creationId xmlns:a16="http://schemas.microsoft.com/office/drawing/2014/main" id="{4FE1268D-88FB-4D84-997B-6998D926A2C9}"/>
              </a:ext>
            </a:extLst>
          </p:cNvPr>
          <p:cNvSpPr/>
          <p:nvPr/>
        </p:nvSpPr>
        <p:spPr>
          <a:xfrm>
            <a:off x="9170633" y="1487086"/>
            <a:ext cx="2542861" cy="723511"/>
          </a:xfrm>
          <a:prstGeom prst="wedgeRoundRectCallout">
            <a:avLst>
              <a:gd name="adj1" fmla="val -78787"/>
              <a:gd name="adj2" fmla="val -6020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Which nouns do this in English?</a:t>
            </a:r>
          </a:p>
        </p:txBody>
      </p:sp>
      <p:sp>
        <p:nvSpPr>
          <p:cNvPr id="17" name="Speech Bubble: Rectangle with Corners Rounded 16">
            <a:extLst>
              <a:ext uri="{FF2B5EF4-FFF2-40B4-BE49-F238E27FC236}">
                <a16:creationId xmlns:a16="http://schemas.microsoft.com/office/drawing/2014/main" id="{7AAC47F0-1695-4656-8D7F-B32FE83866D9}"/>
              </a:ext>
            </a:extLst>
          </p:cNvPr>
          <p:cNvSpPr/>
          <p:nvPr/>
        </p:nvSpPr>
        <p:spPr>
          <a:xfrm>
            <a:off x="8544305" y="2268393"/>
            <a:ext cx="3169190" cy="1301046"/>
          </a:xfrm>
          <a:prstGeom prst="wedgeRoundRectCallout">
            <a:avLst>
              <a:gd name="adj1" fmla="val 62598"/>
              <a:gd name="adj2" fmla="val 3182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Proper nouns – e.g.,  countries and languages, but also nationality adjectives.</a:t>
            </a:r>
          </a:p>
        </p:txBody>
      </p:sp>
      <p:sp>
        <p:nvSpPr>
          <p:cNvPr id="18" name="TextBox 17">
            <a:extLst>
              <a:ext uri="{FF2B5EF4-FFF2-40B4-BE49-F238E27FC236}">
                <a16:creationId xmlns:a16="http://schemas.microsoft.com/office/drawing/2014/main" id="{C64B5787-823C-48C9-9B0C-10064C676779}"/>
              </a:ext>
            </a:extLst>
          </p:cNvPr>
          <p:cNvSpPr txBox="1"/>
          <p:nvPr/>
        </p:nvSpPr>
        <p:spPr>
          <a:xfrm>
            <a:off x="264111" y="2915841"/>
            <a:ext cx="8054390" cy="400110"/>
          </a:xfrm>
          <a:prstGeom prst="rect">
            <a:avLst/>
          </a:prstGeom>
          <a:noFill/>
        </p:spPr>
        <p:txBody>
          <a:bodyPr wrap="square">
            <a:spAutoFit/>
          </a:bodyPr>
          <a:lstStyle/>
          <a:p>
            <a:r>
              <a:rPr lang="en-US" sz="2000" dirty="0"/>
              <a:t>Compare how we describe nationality in English and German:</a:t>
            </a:r>
          </a:p>
        </p:txBody>
      </p:sp>
      <p:sp>
        <p:nvSpPr>
          <p:cNvPr id="19" name="Rectangle: Rounded Corners 18">
            <a:extLst>
              <a:ext uri="{FF2B5EF4-FFF2-40B4-BE49-F238E27FC236}">
                <a16:creationId xmlns:a16="http://schemas.microsoft.com/office/drawing/2014/main" id="{68751235-A3DA-42A6-B044-7DC68E9B6F46}"/>
              </a:ext>
            </a:extLst>
          </p:cNvPr>
          <p:cNvSpPr/>
          <p:nvPr/>
        </p:nvSpPr>
        <p:spPr>
          <a:xfrm>
            <a:off x="985421" y="3566610"/>
            <a:ext cx="3213717"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9BD70A9-B1C3-4974-8A20-AF8501BEF908}"/>
              </a:ext>
            </a:extLst>
          </p:cNvPr>
          <p:cNvSpPr txBox="1"/>
          <p:nvPr/>
        </p:nvSpPr>
        <p:spPr>
          <a:xfrm>
            <a:off x="983203" y="3569439"/>
            <a:ext cx="3340222" cy="400110"/>
          </a:xfrm>
          <a:prstGeom prst="rect">
            <a:avLst/>
          </a:prstGeom>
          <a:noFill/>
        </p:spPr>
        <p:txBody>
          <a:bodyPr wrap="square">
            <a:spAutoFit/>
          </a:bodyPr>
          <a:lstStyle/>
          <a:p>
            <a:r>
              <a:rPr lang="en-GB" sz="2000" dirty="0"/>
              <a:t>Ich bin </a:t>
            </a:r>
            <a:r>
              <a:rPr lang="en-GB" sz="2000" dirty="0" err="1"/>
              <a:t>Engländer</a:t>
            </a:r>
            <a:r>
              <a:rPr lang="en-GB" sz="2000" dirty="0"/>
              <a:t>.</a:t>
            </a:r>
          </a:p>
        </p:txBody>
      </p:sp>
      <p:sp>
        <p:nvSpPr>
          <p:cNvPr id="21" name="TextBox 20">
            <a:extLst>
              <a:ext uri="{FF2B5EF4-FFF2-40B4-BE49-F238E27FC236}">
                <a16:creationId xmlns:a16="http://schemas.microsoft.com/office/drawing/2014/main" id="{2BD6E7D0-D2A1-44F4-84C9-BEE15AF6D9AC}"/>
              </a:ext>
            </a:extLst>
          </p:cNvPr>
          <p:cNvSpPr txBox="1"/>
          <p:nvPr/>
        </p:nvSpPr>
        <p:spPr>
          <a:xfrm>
            <a:off x="4549228" y="3569439"/>
            <a:ext cx="3319349" cy="400110"/>
          </a:xfrm>
          <a:prstGeom prst="rect">
            <a:avLst/>
          </a:prstGeom>
          <a:noFill/>
        </p:spPr>
        <p:txBody>
          <a:bodyPr wrap="square">
            <a:spAutoFit/>
          </a:bodyPr>
          <a:lstStyle/>
          <a:p>
            <a:r>
              <a:rPr lang="en-GB" sz="2000" dirty="0"/>
              <a:t>I am English.</a:t>
            </a:r>
          </a:p>
        </p:txBody>
      </p:sp>
      <p:sp>
        <p:nvSpPr>
          <p:cNvPr id="22" name="Rectangle: Rounded Corners 21">
            <a:extLst>
              <a:ext uri="{FF2B5EF4-FFF2-40B4-BE49-F238E27FC236}">
                <a16:creationId xmlns:a16="http://schemas.microsoft.com/office/drawing/2014/main" id="{4300AF18-B0AA-47E6-8B7D-B8C24BF5223F}"/>
              </a:ext>
            </a:extLst>
          </p:cNvPr>
          <p:cNvSpPr/>
          <p:nvPr/>
        </p:nvSpPr>
        <p:spPr>
          <a:xfrm>
            <a:off x="985421" y="4245772"/>
            <a:ext cx="3213717"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D07F4859-4C19-4343-8134-5ACDC2995D69}"/>
              </a:ext>
            </a:extLst>
          </p:cNvPr>
          <p:cNvSpPr txBox="1"/>
          <p:nvPr/>
        </p:nvSpPr>
        <p:spPr>
          <a:xfrm>
            <a:off x="983203" y="4248601"/>
            <a:ext cx="3340222" cy="400110"/>
          </a:xfrm>
          <a:prstGeom prst="rect">
            <a:avLst/>
          </a:prstGeom>
          <a:noFill/>
        </p:spPr>
        <p:txBody>
          <a:bodyPr wrap="square">
            <a:spAutoFit/>
          </a:bodyPr>
          <a:lstStyle/>
          <a:p>
            <a:r>
              <a:rPr lang="en-GB" sz="2000" dirty="0"/>
              <a:t>Er </a:t>
            </a:r>
            <a:r>
              <a:rPr lang="en-GB" sz="2000" dirty="0" err="1"/>
              <a:t>ist</a:t>
            </a:r>
            <a:r>
              <a:rPr lang="en-GB" sz="2000" dirty="0"/>
              <a:t> </a:t>
            </a:r>
            <a:r>
              <a:rPr lang="en-GB" sz="2000" dirty="0" err="1"/>
              <a:t>Deutscher</a:t>
            </a:r>
            <a:r>
              <a:rPr lang="en-GB" sz="2000" dirty="0"/>
              <a:t>.</a:t>
            </a:r>
          </a:p>
        </p:txBody>
      </p:sp>
      <p:sp>
        <p:nvSpPr>
          <p:cNvPr id="24" name="TextBox 23">
            <a:extLst>
              <a:ext uri="{FF2B5EF4-FFF2-40B4-BE49-F238E27FC236}">
                <a16:creationId xmlns:a16="http://schemas.microsoft.com/office/drawing/2014/main" id="{7D34B62E-352F-4A8F-B4DD-26CBC7BD614C}"/>
              </a:ext>
            </a:extLst>
          </p:cNvPr>
          <p:cNvSpPr txBox="1"/>
          <p:nvPr/>
        </p:nvSpPr>
        <p:spPr>
          <a:xfrm>
            <a:off x="4549228" y="4248601"/>
            <a:ext cx="3319349" cy="400110"/>
          </a:xfrm>
          <a:prstGeom prst="rect">
            <a:avLst/>
          </a:prstGeom>
          <a:noFill/>
        </p:spPr>
        <p:txBody>
          <a:bodyPr wrap="square">
            <a:spAutoFit/>
          </a:bodyPr>
          <a:lstStyle/>
          <a:p>
            <a:r>
              <a:rPr lang="en-GB" sz="2000" dirty="0"/>
              <a:t>He is German.</a:t>
            </a:r>
          </a:p>
        </p:txBody>
      </p:sp>
      <p:sp>
        <p:nvSpPr>
          <p:cNvPr id="25" name="Speech Bubble: Rectangle with Corners Rounded 24">
            <a:extLst>
              <a:ext uri="{FF2B5EF4-FFF2-40B4-BE49-F238E27FC236}">
                <a16:creationId xmlns:a16="http://schemas.microsoft.com/office/drawing/2014/main" id="{51AF6143-3679-4B88-ADE9-B3A81A621084}"/>
              </a:ext>
            </a:extLst>
          </p:cNvPr>
          <p:cNvSpPr/>
          <p:nvPr/>
        </p:nvSpPr>
        <p:spPr>
          <a:xfrm>
            <a:off x="163720" y="4998194"/>
            <a:ext cx="3340222" cy="1003177"/>
          </a:xfrm>
          <a:prstGeom prst="wedgeRoundRectCallout">
            <a:avLst>
              <a:gd name="adj1" fmla="val 6230"/>
              <a:gd name="adj2" fmla="val -8849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These are nouns; literally, </a:t>
            </a:r>
            <a:r>
              <a:rPr lang="en-GB" sz="2000" dirty="0" err="1"/>
              <a:t>Deutscher</a:t>
            </a:r>
            <a:r>
              <a:rPr lang="en-GB" sz="2000" dirty="0"/>
              <a:t> means </a:t>
            </a:r>
            <a:br>
              <a:rPr lang="en-GB" sz="2000" dirty="0"/>
            </a:br>
            <a:r>
              <a:rPr lang="en-GB" sz="2000" dirty="0"/>
              <a:t>‘a German male’.</a:t>
            </a:r>
          </a:p>
        </p:txBody>
      </p:sp>
      <p:sp>
        <p:nvSpPr>
          <p:cNvPr id="26" name="Speech Bubble: Rectangle with Corners Rounded 25">
            <a:extLst>
              <a:ext uri="{FF2B5EF4-FFF2-40B4-BE49-F238E27FC236}">
                <a16:creationId xmlns:a16="http://schemas.microsoft.com/office/drawing/2014/main" id="{33C7FE32-B725-417F-9802-7F91960C0D52}"/>
              </a:ext>
            </a:extLst>
          </p:cNvPr>
          <p:cNvSpPr/>
          <p:nvPr/>
        </p:nvSpPr>
        <p:spPr>
          <a:xfrm>
            <a:off x="6990573" y="3657165"/>
            <a:ext cx="5037707" cy="2113859"/>
          </a:xfrm>
          <a:prstGeom prst="wedgeRoundRectCallout">
            <a:avLst>
              <a:gd name="adj1" fmla="val -64846"/>
              <a:gd name="adj2" fmla="val -3857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These are adjectives. But in German, we use nationality adjectives for things, </a:t>
            </a:r>
            <a:r>
              <a:rPr lang="en-GB" sz="2000" u="sng" dirty="0"/>
              <a:t>not</a:t>
            </a:r>
            <a:r>
              <a:rPr lang="en-GB" sz="2000" dirty="0"/>
              <a:t> people:</a:t>
            </a:r>
            <a:br>
              <a:rPr lang="en-GB" sz="2000" dirty="0"/>
            </a:br>
            <a:r>
              <a:rPr lang="en-GB" sz="2000" dirty="0"/>
              <a:t>Das Buch </a:t>
            </a:r>
            <a:r>
              <a:rPr lang="en-GB" sz="2000" dirty="0" err="1"/>
              <a:t>ist</a:t>
            </a:r>
            <a:r>
              <a:rPr lang="en-GB" sz="2000" dirty="0"/>
              <a:t> </a:t>
            </a:r>
            <a:r>
              <a:rPr lang="en-GB" sz="2000" b="1" dirty="0" err="1"/>
              <a:t>deutsch</a:t>
            </a:r>
            <a:r>
              <a:rPr lang="en-GB" sz="2000" dirty="0"/>
              <a:t>.</a:t>
            </a:r>
            <a:br>
              <a:rPr lang="en-GB" sz="2000" dirty="0"/>
            </a:br>
            <a:r>
              <a:rPr lang="en-GB" sz="2000" dirty="0"/>
              <a:t>Der Text </a:t>
            </a:r>
            <a:r>
              <a:rPr lang="en-GB" sz="2000" dirty="0" err="1"/>
              <a:t>ist</a:t>
            </a:r>
            <a:r>
              <a:rPr lang="en-GB" sz="2000" dirty="0"/>
              <a:t> </a:t>
            </a:r>
            <a:r>
              <a:rPr lang="en-GB" sz="2000" b="1" dirty="0" err="1"/>
              <a:t>englisch</a:t>
            </a:r>
            <a:r>
              <a:rPr lang="en-GB" sz="2000" dirty="0"/>
              <a:t>.</a:t>
            </a:r>
            <a:br>
              <a:rPr lang="en-GB" sz="2000" dirty="0"/>
            </a:br>
            <a:r>
              <a:rPr lang="en-GB" sz="2000" dirty="0"/>
              <a:t>Note: no capital letters on adjectives.</a:t>
            </a:r>
          </a:p>
        </p:txBody>
      </p:sp>
      <p:sp>
        <p:nvSpPr>
          <p:cNvPr id="27" name="Rectangle: Rounded Corners 26">
            <a:extLst>
              <a:ext uri="{FF2B5EF4-FFF2-40B4-BE49-F238E27FC236}">
                <a16:creationId xmlns:a16="http://schemas.microsoft.com/office/drawing/2014/main" id="{74D3A388-442C-480E-8673-8165E2F29DCA}"/>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Grammatik</a:t>
            </a:r>
          </a:p>
        </p:txBody>
      </p:sp>
      <p:sp>
        <p:nvSpPr>
          <p:cNvPr id="28" name="Speech Bubble: Rectangle with Corners Rounded 27">
            <a:extLst>
              <a:ext uri="{FF2B5EF4-FFF2-40B4-BE49-F238E27FC236}">
                <a16:creationId xmlns:a16="http://schemas.microsoft.com/office/drawing/2014/main" id="{AB72E459-F951-4696-9620-01AC770FC282}"/>
              </a:ext>
            </a:extLst>
          </p:cNvPr>
          <p:cNvSpPr/>
          <p:nvPr/>
        </p:nvSpPr>
        <p:spPr>
          <a:xfrm>
            <a:off x="3376179" y="4777330"/>
            <a:ext cx="3742158" cy="1444904"/>
          </a:xfrm>
          <a:prstGeom prst="wedgeRoundRectCallout">
            <a:avLst>
              <a:gd name="adj1" fmla="val -49366"/>
              <a:gd name="adj2" fmla="val -5628"/>
              <a:gd name="adj3" fmla="val 16667"/>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But: ‘Ich </a:t>
            </a:r>
            <a:r>
              <a:rPr lang="en-GB" sz="2000" dirty="0" err="1"/>
              <a:t>lerne</a:t>
            </a:r>
            <a:r>
              <a:rPr lang="en-GB" sz="2000" dirty="0"/>
              <a:t> </a:t>
            </a:r>
            <a:r>
              <a:rPr lang="en-GB" sz="2000" b="1" dirty="0"/>
              <a:t>Deutsch</a:t>
            </a:r>
            <a:r>
              <a:rPr lang="en-GB" sz="2000" dirty="0"/>
              <a:t>.’</a:t>
            </a:r>
            <a:br>
              <a:rPr lang="en-GB" sz="2000" dirty="0"/>
            </a:br>
            <a:r>
              <a:rPr lang="en-GB" sz="2000" dirty="0"/>
              <a:t>‘Ich </a:t>
            </a:r>
            <a:r>
              <a:rPr lang="en-GB" sz="2000" dirty="0" err="1"/>
              <a:t>spreche</a:t>
            </a:r>
            <a:r>
              <a:rPr lang="en-GB" sz="2000" dirty="0"/>
              <a:t> </a:t>
            </a:r>
            <a:r>
              <a:rPr lang="en-GB" sz="2000" b="1" dirty="0" err="1"/>
              <a:t>Englisch</a:t>
            </a:r>
            <a:r>
              <a:rPr lang="en-GB" sz="2000" dirty="0"/>
              <a:t>.’</a:t>
            </a:r>
            <a:br>
              <a:rPr lang="en-GB" sz="2000" dirty="0"/>
            </a:br>
            <a:r>
              <a:rPr lang="en-GB" sz="2000" dirty="0"/>
              <a:t>Languages are noun forms of nationality adjectives.</a:t>
            </a:r>
          </a:p>
        </p:txBody>
      </p:sp>
    </p:spTree>
    <p:extLst>
      <p:ext uri="{BB962C8B-B14F-4D97-AF65-F5344CB8AC3E}">
        <p14:creationId xmlns:p14="http://schemas.microsoft.com/office/powerpoint/2010/main" val="165268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p:bldP spid="12" grpId="0"/>
      <p:bldP spid="14" grpId="0"/>
      <p:bldP spid="15" grpId="0" animBg="1"/>
      <p:bldP spid="17" grpId="0" animBg="1"/>
      <p:bldP spid="18" grpId="0"/>
      <p:bldP spid="19" grpId="0" animBg="1"/>
      <p:bldP spid="20" grpId="0"/>
      <p:bldP spid="21" grpId="0"/>
      <p:bldP spid="22" grpId="0" animBg="1"/>
      <p:bldP spid="23" grpId="0"/>
      <p:bldP spid="24" grpId="0"/>
      <p:bldP spid="25" grpId="0" animBg="1"/>
      <p:bldP spid="26"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86C6-96CB-2386-1361-1BCF45656D83}"/>
              </a:ext>
            </a:extLst>
          </p:cNvPr>
          <p:cNvSpPr>
            <a:spLocks noGrp="1"/>
          </p:cNvSpPr>
          <p:nvPr>
            <p:ph type="title"/>
          </p:nvPr>
        </p:nvSpPr>
        <p:spPr>
          <a:xfrm>
            <a:off x="0" y="213557"/>
            <a:ext cx="4457700" cy="647577"/>
          </a:xfrm>
        </p:spPr>
        <p:txBody>
          <a:bodyPr>
            <a:normAutofit fontScale="90000"/>
          </a:bodyPr>
          <a:lstStyle/>
          <a:p>
            <a:r>
              <a:rPr lang="en-GB" dirty="0"/>
              <a:t>Nationality nouns [2]</a:t>
            </a:r>
            <a:br>
              <a:rPr lang="en-GB" dirty="0"/>
            </a:br>
            <a:endParaRPr lang="en-GB" dirty="0"/>
          </a:p>
        </p:txBody>
      </p:sp>
      <p:sp>
        <p:nvSpPr>
          <p:cNvPr id="5" name="Rectangle: Rounded Corners 4">
            <a:extLst>
              <a:ext uri="{FF2B5EF4-FFF2-40B4-BE49-F238E27FC236}">
                <a16:creationId xmlns:a16="http://schemas.microsoft.com/office/drawing/2014/main" id="{03C247F3-28A6-4447-339D-86B1DFABF1A0}"/>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Grammatik</a:t>
            </a:r>
          </a:p>
        </p:txBody>
      </p:sp>
      <p:sp>
        <p:nvSpPr>
          <p:cNvPr id="6" name="TextBox 5">
            <a:extLst>
              <a:ext uri="{FF2B5EF4-FFF2-40B4-BE49-F238E27FC236}">
                <a16:creationId xmlns:a16="http://schemas.microsoft.com/office/drawing/2014/main" id="{C18BAAD0-2CDE-48BA-996C-55AF7DCFB904}"/>
              </a:ext>
            </a:extLst>
          </p:cNvPr>
          <p:cNvSpPr txBox="1"/>
          <p:nvPr/>
        </p:nvSpPr>
        <p:spPr>
          <a:xfrm>
            <a:off x="264111" y="946683"/>
            <a:ext cx="11449383" cy="400110"/>
          </a:xfrm>
          <a:prstGeom prst="rect">
            <a:avLst/>
          </a:prstGeom>
          <a:noFill/>
        </p:spPr>
        <p:txBody>
          <a:bodyPr wrap="square">
            <a:spAutoFit/>
          </a:bodyPr>
          <a:lstStyle/>
          <a:p>
            <a:r>
              <a:rPr lang="en-US" sz="2000" dirty="0"/>
              <a:t>In German, add –</a:t>
            </a:r>
            <a:r>
              <a:rPr lang="en-US" sz="2000" b="1" dirty="0"/>
              <a:t>er</a:t>
            </a:r>
            <a:r>
              <a:rPr lang="en-US" sz="2000" dirty="0"/>
              <a:t> to the country to form many masculine nationality nouns.  </a:t>
            </a:r>
          </a:p>
        </p:txBody>
      </p:sp>
      <p:pic>
        <p:nvPicPr>
          <p:cNvPr id="7" name="Picture 6" descr="Logo&#10;&#10;Description automatically generated">
            <a:extLst>
              <a:ext uri="{FF2B5EF4-FFF2-40B4-BE49-F238E27FC236}">
                <a16:creationId xmlns:a16="http://schemas.microsoft.com/office/drawing/2014/main" id="{97BC09F1-54DC-4340-8988-5D6AEFA814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10" y="1841378"/>
            <a:ext cx="668092" cy="668092"/>
          </a:xfrm>
          <a:prstGeom prst="rect">
            <a:avLst/>
          </a:prstGeom>
        </p:spPr>
      </p:pic>
      <p:sp>
        <p:nvSpPr>
          <p:cNvPr id="8" name="Rectangle: Rounded Corners 7">
            <a:extLst>
              <a:ext uri="{FF2B5EF4-FFF2-40B4-BE49-F238E27FC236}">
                <a16:creationId xmlns:a16="http://schemas.microsoft.com/office/drawing/2014/main" id="{5B6B42F4-B96B-414D-959A-37C8868734A7}"/>
              </a:ext>
            </a:extLst>
          </p:cNvPr>
          <p:cNvSpPr/>
          <p:nvPr/>
        </p:nvSpPr>
        <p:spPr>
          <a:xfrm>
            <a:off x="1629639" y="1994022"/>
            <a:ext cx="129264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78FECA1-78F1-4811-92AD-B98DEA3F369C}"/>
              </a:ext>
            </a:extLst>
          </p:cNvPr>
          <p:cNvSpPr txBox="1"/>
          <p:nvPr/>
        </p:nvSpPr>
        <p:spPr>
          <a:xfrm>
            <a:off x="1627420" y="1996851"/>
            <a:ext cx="1294860" cy="400110"/>
          </a:xfrm>
          <a:prstGeom prst="rect">
            <a:avLst/>
          </a:prstGeom>
          <a:noFill/>
        </p:spPr>
        <p:txBody>
          <a:bodyPr wrap="square">
            <a:spAutoFit/>
          </a:bodyPr>
          <a:lstStyle/>
          <a:p>
            <a:pPr algn="ctr"/>
            <a:r>
              <a:rPr lang="en-GB" sz="2000" dirty="0"/>
              <a:t>Schweiz</a:t>
            </a:r>
          </a:p>
        </p:txBody>
      </p:sp>
      <p:sp>
        <p:nvSpPr>
          <p:cNvPr id="10" name="Rectangle: Rounded Corners 9">
            <a:extLst>
              <a:ext uri="{FF2B5EF4-FFF2-40B4-BE49-F238E27FC236}">
                <a16:creationId xmlns:a16="http://schemas.microsoft.com/office/drawing/2014/main" id="{2190F272-4918-4A9F-AF83-C4AA02C8DBFD}"/>
              </a:ext>
            </a:extLst>
          </p:cNvPr>
          <p:cNvSpPr/>
          <p:nvPr/>
        </p:nvSpPr>
        <p:spPr>
          <a:xfrm>
            <a:off x="4367535" y="1970980"/>
            <a:ext cx="1825667"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5CA5B57-B89F-41C6-8D23-CD50E6AEE35D}"/>
              </a:ext>
            </a:extLst>
          </p:cNvPr>
          <p:cNvSpPr txBox="1"/>
          <p:nvPr/>
        </p:nvSpPr>
        <p:spPr>
          <a:xfrm>
            <a:off x="4365317" y="1973809"/>
            <a:ext cx="1828800" cy="400110"/>
          </a:xfrm>
          <a:prstGeom prst="rect">
            <a:avLst/>
          </a:prstGeom>
          <a:noFill/>
        </p:spPr>
        <p:txBody>
          <a:bodyPr wrap="square">
            <a:spAutoFit/>
          </a:bodyPr>
          <a:lstStyle/>
          <a:p>
            <a:pPr algn="ctr"/>
            <a:r>
              <a:rPr lang="en-GB" sz="2000" dirty="0"/>
              <a:t>Schweiz</a:t>
            </a:r>
            <a:r>
              <a:rPr lang="en-GB" sz="2000" b="1" dirty="0"/>
              <a:t>er</a:t>
            </a:r>
          </a:p>
        </p:txBody>
      </p:sp>
      <p:sp>
        <p:nvSpPr>
          <p:cNvPr id="13" name="TextBox 12">
            <a:extLst>
              <a:ext uri="{FF2B5EF4-FFF2-40B4-BE49-F238E27FC236}">
                <a16:creationId xmlns:a16="http://schemas.microsoft.com/office/drawing/2014/main" id="{C15DB403-41AC-455C-93CA-9492A244B878}"/>
              </a:ext>
            </a:extLst>
          </p:cNvPr>
          <p:cNvSpPr txBox="1"/>
          <p:nvPr/>
        </p:nvSpPr>
        <p:spPr>
          <a:xfrm>
            <a:off x="3054583" y="1989198"/>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pic>
        <p:nvPicPr>
          <p:cNvPr id="17" name="Picture 16" descr="Shape&#10;&#10;Description automatically generated with medium confidence">
            <a:extLst>
              <a:ext uri="{FF2B5EF4-FFF2-40B4-BE49-F238E27FC236}">
                <a16:creationId xmlns:a16="http://schemas.microsoft.com/office/drawing/2014/main" id="{2CD3BBBC-AD52-4B21-8075-7CFB9258E4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521" y="2695880"/>
            <a:ext cx="795400" cy="556780"/>
          </a:xfrm>
          <a:prstGeom prst="rect">
            <a:avLst/>
          </a:prstGeom>
        </p:spPr>
      </p:pic>
      <p:sp>
        <p:nvSpPr>
          <p:cNvPr id="20" name="Rectangle: Rounded Corners 19">
            <a:extLst>
              <a:ext uri="{FF2B5EF4-FFF2-40B4-BE49-F238E27FC236}">
                <a16:creationId xmlns:a16="http://schemas.microsoft.com/office/drawing/2014/main" id="{FEF2FE50-15B5-4168-A55D-40F683435197}"/>
              </a:ext>
            </a:extLst>
          </p:cNvPr>
          <p:cNvSpPr/>
          <p:nvPr/>
        </p:nvSpPr>
        <p:spPr>
          <a:xfrm>
            <a:off x="1644550" y="2807925"/>
            <a:ext cx="1424944"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7B3DE475-D3D7-4697-AA15-6D4310C34837}"/>
              </a:ext>
            </a:extLst>
          </p:cNvPr>
          <p:cNvSpPr txBox="1"/>
          <p:nvPr/>
        </p:nvSpPr>
        <p:spPr>
          <a:xfrm>
            <a:off x="1627420" y="2810754"/>
            <a:ext cx="1459204" cy="400110"/>
          </a:xfrm>
          <a:prstGeom prst="rect">
            <a:avLst/>
          </a:prstGeom>
          <a:noFill/>
        </p:spPr>
        <p:txBody>
          <a:bodyPr wrap="square">
            <a:spAutoFit/>
          </a:bodyPr>
          <a:lstStyle/>
          <a:p>
            <a:pPr algn="ctr"/>
            <a:r>
              <a:rPr lang="en-GB" sz="2000" dirty="0" err="1">
                <a:latin typeface="Century Gothic" panose="020B0502020202020204" pitchFamily="34" charset="0"/>
              </a:rPr>
              <a:t>Österreich</a:t>
            </a:r>
            <a:endParaRPr lang="en-GB" sz="2000" dirty="0"/>
          </a:p>
        </p:txBody>
      </p:sp>
      <p:sp>
        <p:nvSpPr>
          <p:cNvPr id="22" name="TextBox 21">
            <a:extLst>
              <a:ext uri="{FF2B5EF4-FFF2-40B4-BE49-F238E27FC236}">
                <a16:creationId xmlns:a16="http://schemas.microsoft.com/office/drawing/2014/main" id="{1BEF7183-7542-4CE2-B1A9-85E2FEFDF3F8}"/>
              </a:ext>
            </a:extLst>
          </p:cNvPr>
          <p:cNvSpPr txBox="1"/>
          <p:nvPr/>
        </p:nvSpPr>
        <p:spPr>
          <a:xfrm>
            <a:off x="3069494" y="2803101"/>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23" name="Rectangle: Rounded Corners 22">
            <a:extLst>
              <a:ext uri="{FF2B5EF4-FFF2-40B4-BE49-F238E27FC236}">
                <a16:creationId xmlns:a16="http://schemas.microsoft.com/office/drawing/2014/main" id="{9871F528-064E-43E0-AD9E-6158CFDC988B}"/>
              </a:ext>
            </a:extLst>
          </p:cNvPr>
          <p:cNvSpPr/>
          <p:nvPr/>
        </p:nvSpPr>
        <p:spPr>
          <a:xfrm>
            <a:off x="4382446" y="2790149"/>
            <a:ext cx="1825667"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AB3FA812-3F05-4A5A-B3E6-C9C17C5E38C0}"/>
              </a:ext>
            </a:extLst>
          </p:cNvPr>
          <p:cNvSpPr txBox="1"/>
          <p:nvPr/>
        </p:nvSpPr>
        <p:spPr>
          <a:xfrm>
            <a:off x="4380228" y="2792978"/>
            <a:ext cx="1828800" cy="400110"/>
          </a:xfrm>
          <a:prstGeom prst="rect">
            <a:avLst/>
          </a:prstGeom>
          <a:noFill/>
        </p:spPr>
        <p:txBody>
          <a:bodyPr wrap="square">
            <a:spAutoFit/>
          </a:bodyPr>
          <a:lstStyle/>
          <a:p>
            <a:pPr algn="ctr"/>
            <a:r>
              <a:rPr lang="en-GB" sz="2000" dirty="0" err="1">
                <a:latin typeface="Century Gothic" panose="020B0502020202020204" pitchFamily="34" charset="0"/>
              </a:rPr>
              <a:t>Österreich</a:t>
            </a:r>
            <a:r>
              <a:rPr lang="en-GB" sz="2000" b="1" dirty="0" err="1"/>
              <a:t>er</a:t>
            </a:r>
            <a:endParaRPr lang="en-GB" sz="2000" b="1" dirty="0"/>
          </a:p>
        </p:txBody>
      </p:sp>
      <p:sp>
        <p:nvSpPr>
          <p:cNvPr id="28" name="TextBox 27">
            <a:extLst>
              <a:ext uri="{FF2B5EF4-FFF2-40B4-BE49-F238E27FC236}">
                <a16:creationId xmlns:a16="http://schemas.microsoft.com/office/drawing/2014/main" id="{246CF7E4-6F8A-4B85-9147-1F12F49B0353}"/>
              </a:ext>
            </a:extLst>
          </p:cNvPr>
          <p:cNvSpPr txBox="1"/>
          <p:nvPr/>
        </p:nvSpPr>
        <p:spPr>
          <a:xfrm>
            <a:off x="264110" y="1378307"/>
            <a:ext cx="11449383" cy="400110"/>
          </a:xfrm>
          <a:prstGeom prst="rect">
            <a:avLst/>
          </a:prstGeom>
          <a:noFill/>
        </p:spPr>
        <p:txBody>
          <a:bodyPr wrap="square">
            <a:spAutoFit/>
          </a:bodyPr>
          <a:lstStyle/>
          <a:p>
            <a:r>
              <a:rPr lang="en-US" sz="2000" dirty="0"/>
              <a:t>Add –</a:t>
            </a:r>
            <a:r>
              <a:rPr lang="en-US" sz="2000" b="1" dirty="0"/>
              <a:t>in</a:t>
            </a:r>
            <a:r>
              <a:rPr lang="en-US" sz="2000" dirty="0"/>
              <a:t> for the feminine nationality noun.</a:t>
            </a:r>
          </a:p>
        </p:txBody>
      </p:sp>
      <p:sp>
        <p:nvSpPr>
          <p:cNvPr id="29" name="Rectangle: Rounded Corners 28">
            <a:extLst>
              <a:ext uri="{FF2B5EF4-FFF2-40B4-BE49-F238E27FC236}">
                <a16:creationId xmlns:a16="http://schemas.microsoft.com/office/drawing/2014/main" id="{B96F614A-4C5F-4470-A2D7-E6020B2529E9}"/>
              </a:ext>
            </a:extLst>
          </p:cNvPr>
          <p:cNvSpPr/>
          <p:nvPr/>
        </p:nvSpPr>
        <p:spPr>
          <a:xfrm>
            <a:off x="7899469" y="1993754"/>
            <a:ext cx="1825667"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F691F0EE-05DD-4D62-A9B0-15D0CBD813CF}"/>
              </a:ext>
            </a:extLst>
          </p:cNvPr>
          <p:cNvSpPr txBox="1"/>
          <p:nvPr/>
        </p:nvSpPr>
        <p:spPr>
          <a:xfrm>
            <a:off x="7897251" y="1984510"/>
            <a:ext cx="1828800" cy="400110"/>
          </a:xfrm>
          <a:prstGeom prst="rect">
            <a:avLst/>
          </a:prstGeom>
          <a:noFill/>
        </p:spPr>
        <p:txBody>
          <a:bodyPr wrap="square">
            <a:spAutoFit/>
          </a:bodyPr>
          <a:lstStyle/>
          <a:p>
            <a:pPr algn="ctr"/>
            <a:r>
              <a:rPr lang="en-GB" sz="2000" dirty="0" err="1"/>
              <a:t>Schweiz</a:t>
            </a:r>
            <a:r>
              <a:rPr lang="en-GB" sz="2000" b="1" dirty="0" err="1"/>
              <a:t>erin</a:t>
            </a:r>
            <a:endParaRPr lang="en-GB" sz="2000" b="1" dirty="0"/>
          </a:p>
        </p:txBody>
      </p:sp>
      <p:sp>
        <p:nvSpPr>
          <p:cNvPr id="31" name="Rectangle: Rounded Corners 30">
            <a:extLst>
              <a:ext uri="{FF2B5EF4-FFF2-40B4-BE49-F238E27FC236}">
                <a16:creationId xmlns:a16="http://schemas.microsoft.com/office/drawing/2014/main" id="{CC22BDDF-0390-46EC-BEF3-B4AB6CE3DF90}"/>
              </a:ext>
            </a:extLst>
          </p:cNvPr>
          <p:cNvSpPr/>
          <p:nvPr/>
        </p:nvSpPr>
        <p:spPr>
          <a:xfrm>
            <a:off x="7914380" y="2783806"/>
            <a:ext cx="206654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BF06C47A-CEC5-448A-A83B-B4B4592993C8}"/>
              </a:ext>
            </a:extLst>
          </p:cNvPr>
          <p:cNvSpPr txBox="1"/>
          <p:nvPr/>
        </p:nvSpPr>
        <p:spPr>
          <a:xfrm>
            <a:off x="7912162" y="2772653"/>
            <a:ext cx="2068766" cy="400110"/>
          </a:xfrm>
          <a:prstGeom prst="rect">
            <a:avLst/>
          </a:prstGeom>
          <a:noFill/>
        </p:spPr>
        <p:txBody>
          <a:bodyPr wrap="square">
            <a:spAutoFit/>
          </a:bodyPr>
          <a:lstStyle/>
          <a:p>
            <a:pPr algn="ctr"/>
            <a:r>
              <a:rPr lang="en-GB" sz="2000" dirty="0" err="1">
                <a:latin typeface="Century Gothic" panose="020B0502020202020204" pitchFamily="34" charset="0"/>
              </a:rPr>
              <a:t>Österreich</a:t>
            </a:r>
            <a:r>
              <a:rPr lang="en-GB" sz="2000" b="1" dirty="0" err="1"/>
              <a:t>erin</a:t>
            </a:r>
            <a:endParaRPr lang="en-GB" sz="2000" b="1" dirty="0"/>
          </a:p>
        </p:txBody>
      </p:sp>
      <p:sp>
        <p:nvSpPr>
          <p:cNvPr id="33" name="TextBox 32">
            <a:extLst>
              <a:ext uri="{FF2B5EF4-FFF2-40B4-BE49-F238E27FC236}">
                <a16:creationId xmlns:a16="http://schemas.microsoft.com/office/drawing/2014/main" id="{7C0F89E0-022F-4E77-9192-18CE4A49CFED}"/>
              </a:ext>
            </a:extLst>
          </p:cNvPr>
          <p:cNvSpPr txBox="1"/>
          <p:nvPr/>
        </p:nvSpPr>
        <p:spPr>
          <a:xfrm>
            <a:off x="6280383" y="1941625"/>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34" name="TextBox 33">
            <a:extLst>
              <a:ext uri="{FF2B5EF4-FFF2-40B4-BE49-F238E27FC236}">
                <a16:creationId xmlns:a16="http://schemas.microsoft.com/office/drawing/2014/main" id="{B0A76D2E-B582-4561-8CE3-D08B1A86572E}"/>
              </a:ext>
            </a:extLst>
          </p:cNvPr>
          <p:cNvSpPr txBox="1"/>
          <p:nvPr/>
        </p:nvSpPr>
        <p:spPr>
          <a:xfrm>
            <a:off x="6295294" y="2755528"/>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35" name="Speech Bubble: Rectangle with Corners Rounded 34">
            <a:extLst>
              <a:ext uri="{FF2B5EF4-FFF2-40B4-BE49-F238E27FC236}">
                <a16:creationId xmlns:a16="http://schemas.microsoft.com/office/drawing/2014/main" id="{AFBB52D1-1D3A-46B9-BDE7-B54A5A3AE959}"/>
              </a:ext>
            </a:extLst>
          </p:cNvPr>
          <p:cNvSpPr/>
          <p:nvPr/>
        </p:nvSpPr>
        <p:spPr>
          <a:xfrm>
            <a:off x="7644375" y="732512"/>
            <a:ext cx="4293580" cy="939955"/>
          </a:xfrm>
          <a:prstGeom prst="wedgeRoundRectCallout">
            <a:avLst>
              <a:gd name="adj1" fmla="val 2188"/>
              <a:gd name="adj2" fmla="val 9251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This is the same pattern for most </a:t>
            </a:r>
            <a:br>
              <a:rPr lang="en-GB" sz="2000" dirty="0"/>
            </a:br>
            <a:r>
              <a:rPr lang="en-GB" sz="2000" dirty="0"/>
              <a:t>male </a:t>
            </a:r>
            <a:r>
              <a:rPr lang="en-GB" sz="2000" dirty="0">
                <a:sym typeface="Wingdings" panose="05000000000000000000" pitchFamily="2" charset="2"/>
              </a:rPr>
              <a:t> female person nouns:</a:t>
            </a:r>
          </a:p>
          <a:p>
            <a:pPr algn="ctr"/>
            <a:r>
              <a:rPr lang="en-GB" sz="2000" dirty="0" err="1">
                <a:sym typeface="Wingdings" panose="05000000000000000000" pitchFamily="2" charset="2"/>
              </a:rPr>
              <a:t>Schüler</a:t>
            </a:r>
            <a:r>
              <a:rPr lang="en-GB" sz="2000" dirty="0">
                <a:sym typeface="Wingdings" panose="05000000000000000000" pitchFamily="2" charset="2"/>
              </a:rPr>
              <a:t>  </a:t>
            </a:r>
            <a:r>
              <a:rPr lang="en-GB" sz="2000" dirty="0" err="1">
                <a:sym typeface="Wingdings" panose="05000000000000000000" pitchFamily="2" charset="2"/>
              </a:rPr>
              <a:t>Schüler</a:t>
            </a:r>
            <a:r>
              <a:rPr lang="en-GB" sz="2000" b="1" dirty="0" err="1">
                <a:sym typeface="Wingdings" panose="05000000000000000000" pitchFamily="2" charset="2"/>
              </a:rPr>
              <a:t>in</a:t>
            </a:r>
            <a:endParaRPr lang="en-GB" sz="2000" b="1" dirty="0"/>
          </a:p>
        </p:txBody>
      </p:sp>
      <p:grpSp>
        <p:nvGrpSpPr>
          <p:cNvPr id="47" name="Group 46">
            <a:extLst>
              <a:ext uri="{FF2B5EF4-FFF2-40B4-BE49-F238E27FC236}">
                <a16:creationId xmlns:a16="http://schemas.microsoft.com/office/drawing/2014/main" id="{62A1EF6A-6AD1-47AD-A630-5550E0E2B70E}"/>
              </a:ext>
            </a:extLst>
          </p:cNvPr>
          <p:cNvGrpSpPr/>
          <p:nvPr/>
        </p:nvGrpSpPr>
        <p:grpSpPr>
          <a:xfrm>
            <a:off x="3449422" y="1857485"/>
            <a:ext cx="742767" cy="729575"/>
            <a:chOff x="3541805" y="2036709"/>
            <a:chExt cx="829630" cy="916405"/>
          </a:xfrm>
        </p:grpSpPr>
        <p:pic>
          <p:nvPicPr>
            <p:cNvPr id="15" name="Picture 14" descr="Logo, icon&#10;&#10;Description automatically generated">
              <a:extLst>
                <a:ext uri="{FF2B5EF4-FFF2-40B4-BE49-F238E27FC236}">
                  <a16:creationId xmlns:a16="http://schemas.microsoft.com/office/drawing/2014/main" id="{AD6FACB6-4844-4CA1-8581-278EB46501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7441" y="2049595"/>
              <a:ext cx="503994" cy="903519"/>
            </a:xfrm>
            <a:prstGeom prst="rect">
              <a:avLst/>
            </a:prstGeom>
          </p:spPr>
        </p:pic>
        <p:pic>
          <p:nvPicPr>
            <p:cNvPr id="39" name="Picture 38" descr="Shape&#10;&#10;Description automatically generated with low confidence">
              <a:extLst>
                <a:ext uri="{FF2B5EF4-FFF2-40B4-BE49-F238E27FC236}">
                  <a16:creationId xmlns:a16="http://schemas.microsoft.com/office/drawing/2014/main" id="{87F48676-8ED2-4701-B1E5-2708F802CB4E}"/>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41805" y="2036709"/>
              <a:ext cx="324721" cy="416059"/>
            </a:xfrm>
            <a:prstGeom prst="rect">
              <a:avLst/>
            </a:prstGeom>
            <a:ln>
              <a:noFill/>
            </a:ln>
          </p:spPr>
        </p:pic>
      </p:grpSp>
      <p:grpSp>
        <p:nvGrpSpPr>
          <p:cNvPr id="48" name="Group 47">
            <a:extLst>
              <a:ext uri="{FF2B5EF4-FFF2-40B4-BE49-F238E27FC236}">
                <a16:creationId xmlns:a16="http://schemas.microsoft.com/office/drawing/2014/main" id="{442AB6C1-7D6F-4E9D-A8E4-C39BCD3CF754}"/>
              </a:ext>
            </a:extLst>
          </p:cNvPr>
          <p:cNvGrpSpPr/>
          <p:nvPr/>
        </p:nvGrpSpPr>
        <p:grpSpPr>
          <a:xfrm>
            <a:off x="3370344" y="2539947"/>
            <a:ext cx="1243396" cy="626992"/>
            <a:chOff x="3520438" y="2927430"/>
            <a:chExt cx="1520493" cy="706917"/>
          </a:xfrm>
        </p:grpSpPr>
        <p:grpSp>
          <p:nvGrpSpPr>
            <p:cNvPr id="27" name="Group 26">
              <a:extLst>
                <a:ext uri="{FF2B5EF4-FFF2-40B4-BE49-F238E27FC236}">
                  <a16:creationId xmlns:a16="http://schemas.microsoft.com/office/drawing/2014/main" id="{CFB19110-1ABF-4C8C-9EF0-DABE4736EADA}"/>
                </a:ext>
              </a:extLst>
            </p:cNvPr>
            <p:cNvGrpSpPr/>
            <p:nvPr/>
          </p:nvGrpSpPr>
          <p:grpSpPr>
            <a:xfrm>
              <a:off x="3520438" y="2949681"/>
              <a:ext cx="1520493" cy="684666"/>
              <a:chOff x="3520438" y="2499638"/>
              <a:chExt cx="1520493" cy="684666"/>
            </a:xfrm>
          </p:grpSpPr>
          <p:pic>
            <p:nvPicPr>
              <p:cNvPr id="26" name="Graphic 25" descr="Confused person with solid fill">
                <a:extLst>
                  <a:ext uri="{FF2B5EF4-FFF2-40B4-BE49-F238E27FC236}">
                    <a16:creationId xmlns:a16="http://schemas.microsoft.com/office/drawing/2014/main" id="{E7CF5FC2-8FCB-4111-A17F-E78810A4CA94}"/>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47750"/>
              <a:stretch/>
            </p:blipFill>
            <p:spPr>
              <a:xfrm>
                <a:off x="3520438" y="2558352"/>
                <a:ext cx="1197999" cy="625952"/>
              </a:xfrm>
              <a:prstGeom prst="rect">
                <a:avLst/>
              </a:prstGeom>
            </p:spPr>
          </p:pic>
          <p:pic>
            <p:nvPicPr>
              <p:cNvPr id="19" name="Picture 18" descr="Logo&#10;&#10;Description automatically generated">
                <a:extLst>
                  <a:ext uri="{FF2B5EF4-FFF2-40B4-BE49-F238E27FC236}">
                    <a16:creationId xmlns:a16="http://schemas.microsoft.com/office/drawing/2014/main" id="{060139AF-7E40-43BF-B91A-A0C66352FF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71017" y="2499638"/>
                <a:ext cx="569914" cy="550768"/>
              </a:xfrm>
              <a:prstGeom prst="rect">
                <a:avLst/>
              </a:prstGeom>
            </p:spPr>
          </p:pic>
        </p:grpSp>
        <p:pic>
          <p:nvPicPr>
            <p:cNvPr id="40" name="Picture 39" descr="Shape&#10;&#10;Description automatically generated with low confidence">
              <a:extLst>
                <a:ext uri="{FF2B5EF4-FFF2-40B4-BE49-F238E27FC236}">
                  <a16:creationId xmlns:a16="http://schemas.microsoft.com/office/drawing/2014/main" id="{B27B749E-4E70-4C84-8258-918CB5A60240}"/>
                </a:ext>
              </a:extLst>
            </p:cNvPr>
            <p:cNvPicPr>
              <a:picLocks noChangeAspect="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73889" y="2927430"/>
              <a:ext cx="324721" cy="416059"/>
            </a:xfrm>
            <a:prstGeom prst="rect">
              <a:avLst/>
            </a:prstGeom>
            <a:ln>
              <a:noFill/>
            </a:ln>
          </p:spPr>
        </p:pic>
      </p:grpSp>
      <p:grpSp>
        <p:nvGrpSpPr>
          <p:cNvPr id="49" name="Group 48">
            <a:extLst>
              <a:ext uri="{FF2B5EF4-FFF2-40B4-BE49-F238E27FC236}">
                <a16:creationId xmlns:a16="http://schemas.microsoft.com/office/drawing/2014/main" id="{D7175151-F7C5-4E96-A0D5-E0BDC75EEC29}"/>
              </a:ext>
            </a:extLst>
          </p:cNvPr>
          <p:cNvGrpSpPr/>
          <p:nvPr/>
        </p:nvGrpSpPr>
        <p:grpSpPr>
          <a:xfrm>
            <a:off x="6649599" y="2525369"/>
            <a:ext cx="1262563" cy="628955"/>
            <a:chOff x="6727071" y="2857385"/>
            <a:chExt cx="1520493" cy="764348"/>
          </a:xfrm>
        </p:grpSpPr>
        <p:pic>
          <p:nvPicPr>
            <p:cNvPr id="37" name="Picture 36" descr="Shape&#10;&#10;Description automatically generated with low confidence">
              <a:extLst>
                <a:ext uri="{FF2B5EF4-FFF2-40B4-BE49-F238E27FC236}">
                  <a16:creationId xmlns:a16="http://schemas.microsoft.com/office/drawing/2014/main" id="{D608D06F-6C20-4CA2-B3E5-A40934DABB4E}"/>
                </a:ext>
              </a:extLst>
            </p:cNvPr>
            <p:cNvPicPr>
              <a:picLocks noChangeAspect="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919408" y="2857385"/>
              <a:ext cx="285417" cy="465393"/>
            </a:xfrm>
            <a:prstGeom prst="rect">
              <a:avLst/>
            </a:prstGeom>
          </p:spPr>
        </p:pic>
        <p:grpSp>
          <p:nvGrpSpPr>
            <p:cNvPr id="41" name="Group 40">
              <a:extLst>
                <a:ext uri="{FF2B5EF4-FFF2-40B4-BE49-F238E27FC236}">
                  <a16:creationId xmlns:a16="http://schemas.microsoft.com/office/drawing/2014/main" id="{5208B675-7C3C-4889-8F90-16781D1DE8F4}"/>
                </a:ext>
              </a:extLst>
            </p:cNvPr>
            <p:cNvGrpSpPr/>
            <p:nvPr/>
          </p:nvGrpSpPr>
          <p:grpSpPr>
            <a:xfrm>
              <a:off x="6727071" y="2937067"/>
              <a:ext cx="1520493" cy="684666"/>
              <a:chOff x="3520438" y="2499638"/>
              <a:chExt cx="1520493" cy="684666"/>
            </a:xfrm>
          </p:grpSpPr>
          <p:pic>
            <p:nvPicPr>
              <p:cNvPr id="42" name="Graphic 41" descr="Confused person with solid fill">
                <a:extLst>
                  <a:ext uri="{FF2B5EF4-FFF2-40B4-BE49-F238E27FC236}">
                    <a16:creationId xmlns:a16="http://schemas.microsoft.com/office/drawing/2014/main" id="{FB210FE8-785F-4A53-BF68-3A790385E918}"/>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47750"/>
              <a:stretch/>
            </p:blipFill>
            <p:spPr>
              <a:xfrm>
                <a:off x="3520438" y="2558352"/>
                <a:ext cx="1197999" cy="625952"/>
              </a:xfrm>
              <a:prstGeom prst="rect">
                <a:avLst/>
              </a:prstGeom>
            </p:spPr>
          </p:pic>
          <p:pic>
            <p:nvPicPr>
              <p:cNvPr id="43" name="Picture 42" descr="Logo&#10;&#10;Description automatically generated">
                <a:extLst>
                  <a:ext uri="{FF2B5EF4-FFF2-40B4-BE49-F238E27FC236}">
                    <a16:creationId xmlns:a16="http://schemas.microsoft.com/office/drawing/2014/main" id="{94B5A828-A040-45EA-8F49-4FE60F5B81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71017" y="2499638"/>
                <a:ext cx="569914" cy="550768"/>
              </a:xfrm>
              <a:prstGeom prst="rect">
                <a:avLst/>
              </a:prstGeom>
            </p:spPr>
          </p:pic>
        </p:grpSp>
      </p:grpSp>
      <p:grpSp>
        <p:nvGrpSpPr>
          <p:cNvPr id="46" name="Group 45">
            <a:extLst>
              <a:ext uri="{FF2B5EF4-FFF2-40B4-BE49-F238E27FC236}">
                <a16:creationId xmlns:a16="http://schemas.microsoft.com/office/drawing/2014/main" id="{BFC96D04-D3FA-4C0F-B5B1-E2778CE04C28}"/>
              </a:ext>
            </a:extLst>
          </p:cNvPr>
          <p:cNvGrpSpPr/>
          <p:nvPr/>
        </p:nvGrpSpPr>
        <p:grpSpPr>
          <a:xfrm>
            <a:off x="6750367" y="1711301"/>
            <a:ext cx="744578" cy="796516"/>
            <a:chOff x="6842749" y="1970352"/>
            <a:chExt cx="902329" cy="903519"/>
          </a:xfrm>
        </p:grpSpPr>
        <p:pic>
          <p:nvPicPr>
            <p:cNvPr id="44" name="Picture 43" descr="Shape&#10;&#10;Description automatically generated with low confidence">
              <a:extLst>
                <a:ext uri="{FF2B5EF4-FFF2-40B4-BE49-F238E27FC236}">
                  <a16:creationId xmlns:a16="http://schemas.microsoft.com/office/drawing/2014/main" id="{B9B1DD64-E943-4B50-86DF-69E88D4EA1AE}"/>
                </a:ext>
              </a:extLst>
            </p:cNvPr>
            <p:cNvPicPr>
              <a:picLocks noChangeAspect="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842749" y="2184114"/>
              <a:ext cx="285417" cy="465393"/>
            </a:xfrm>
            <a:prstGeom prst="rect">
              <a:avLst/>
            </a:prstGeom>
          </p:spPr>
        </p:pic>
        <p:pic>
          <p:nvPicPr>
            <p:cNvPr id="45" name="Picture 44" descr="Logo, icon&#10;&#10;Description automatically generated">
              <a:extLst>
                <a:ext uri="{FF2B5EF4-FFF2-40B4-BE49-F238E27FC236}">
                  <a16:creationId xmlns:a16="http://schemas.microsoft.com/office/drawing/2014/main" id="{438EE4EB-BF92-4A88-AAF1-4B3E51ADA6F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41084" y="1970352"/>
              <a:ext cx="503994" cy="903519"/>
            </a:xfrm>
            <a:prstGeom prst="rect">
              <a:avLst/>
            </a:prstGeom>
          </p:spPr>
        </p:pic>
      </p:grpSp>
      <p:sp>
        <p:nvSpPr>
          <p:cNvPr id="50" name="TextBox 49">
            <a:extLst>
              <a:ext uri="{FF2B5EF4-FFF2-40B4-BE49-F238E27FC236}">
                <a16:creationId xmlns:a16="http://schemas.microsoft.com/office/drawing/2014/main" id="{F5D5A852-68A0-4E7E-A1A7-9FC7710D1936}"/>
              </a:ext>
            </a:extLst>
          </p:cNvPr>
          <p:cNvSpPr txBox="1"/>
          <p:nvPr/>
        </p:nvSpPr>
        <p:spPr>
          <a:xfrm>
            <a:off x="331184" y="3388431"/>
            <a:ext cx="9140991" cy="400110"/>
          </a:xfrm>
          <a:prstGeom prst="rect">
            <a:avLst/>
          </a:prstGeom>
          <a:noFill/>
        </p:spPr>
        <p:txBody>
          <a:bodyPr wrap="square">
            <a:spAutoFit/>
          </a:bodyPr>
          <a:lstStyle/>
          <a:p>
            <a:r>
              <a:rPr lang="en-US" sz="2000" dirty="0"/>
              <a:t>Some nationality nouns add an umlaut or add (or lose) a letter:</a:t>
            </a:r>
          </a:p>
        </p:txBody>
      </p:sp>
      <p:pic>
        <p:nvPicPr>
          <p:cNvPr id="54" name="Picture 53" descr="Background pattern&#10;&#10;Description automatically generated">
            <a:extLst>
              <a:ext uri="{FF2B5EF4-FFF2-40B4-BE49-F238E27FC236}">
                <a16:creationId xmlns:a16="http://schemas.microsoft.com/office/drawing/2014/main" id="{36D05A59-5031-469D-8C93-3A5A19032C6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7521" y="4473873"/>
            <a:ext cx="778731" cy="483057"/>
          </a:xfrm>
          <a:prstGeom prst="rect">
            <a:avLst/>
          </a:prstGeom>
        </p:spPr>
      </p:pic>
      <p:sp>
        <p:nvSpPr>
          <p:cNvPr id="55" name="Rectangle: Rounded Corners 54">
            <a:extLst>
              <a:ext uri="{FF2B5EF4-FFF2-40B4-BE49-F238E27FC236}">
                <a16:creationId xmlns:a16="http://schemas.microsoft.com/office/drawing/2014/main" id="{C28B9647-5333-4ADE-B65E-844F78971B5A}"/>
              </a:ext>
            </a:extLst>
          </p:cNvPr>
          <p:cNvSpPr/>
          <p:nvPr/>
        </p:nvSpPr>
        <p:spPr>
          <a:xfrm>
            <a:off x="1644550" y="4480520"/>
            <a:ext cx="1424944"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64B5A716-4A74-4DF5-BCB6-5FC895DB8E81}"/>
              </a:ext>
            </a:extLst>
          </p:cNvPr>
          <p:cNvSpPr txBox="1"/>
          <p:nvPr/>
        </p:nvSpPr>
        <p:spPr>
          <a:xfrm>
            <a:off x="1627420" y="4483349"/>
            <a:ext cx="1459204" cy="400110"/>
          </a:xfrm>
          <a:prstGeom prst="rect">
            <a:avLst/>
          </a:prstGeom>
          <a:noFill/>
        </p:spPr>
        <p:txBody>
          <a:bodyPr wrap="square">
            <a:spAutoFit/>
          </a:bodyPr>
          <a:lstStyle/>
          <a:p>
            <a:pPr algn="ctr"/>
            <a:r>
              <a:rPr lang="en-GB" sz="2000" dirty="0">
                <a:latin typeface="Century Gothic" panose="020B0502020202020204" pitchFamily="34" charset="0"/>
              </a:rPr>
              <a:t>Amerika</a:t>
            </a:r>
            <a:endParaRPr lang="en-GB" sz="2000" dirty="0"/>
          </a:p>
        </p:txBody>
      </p:sp>
      <p:sp>
        <p:nvSpPr>
          <p:cNvPr id="57" name="TextBox 56">
            <a:extLst>
              <a:ext uri="{FF2B5EF4-FFF2-40B4-BE49-F238E27FC236}">
                <a16:creationId xmlns:a16="http://schemas.microsoft.com/office/drawing/2014/main" id="{8CE460D7-1456-4307-81B1-D21347E29D78}"/>
              </a:ext>
            </a:extLst>
          </p:cNvPr>
          <p:cNvSpPr txBox="1"/>
          <p:nvPr/>
        </p:nvSpPr>
        <p:spPr>
          <a:xfrm>
            <a:off x="3069494" y="4449888"/>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58" name="Rectangle: Rounded Corners 57">
            <a:extLst>
              <a:ext uri="{FF2B5EF4-FFF2-40B4-BE49-F238E27FC236}">
                <a16:creationId xmlns:a16="http://schemas.microsoft.com/office/drawing/2014/main" id="{68285E6F-7993-4989-8790-16921FCB4BB8}"/>
              </a:ext>
            </a:extLst>
          </p:cNvPr>
          <p:cNvSpPr/>
          <p:nvPr/>
        </p:nvSpPr>
        <p:spPr>
          <a:xfrm>
            <a:off x="3669035" y="4483349"/>
            <a:ext cx="206654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5F4F8F29-5A6B-4871-A6E2-7FAF1473C035}"/>
              </a:ext>
            </a:extLst>
          </p:cNvPr>
          <p:cNvSpPr txBox="1"/>
          <p:nvPr/>
        </p:nvSpPr>
        <p:spPr>
          <a:xfrm>
            <a:off x="3666817" y="4472196"/>
            <a:ext cx="2068766" cy="400110"/>
          </a:xfrm>
          <a:prstGeom prst="rect">
            <a:avLst/>
          </a:prstGeom>
          <a:noFill/>
        </p:spPr>
        <p:txBody>
          <a:bodyPr wrap="square">
            <a:spAutoFit/>
          </a:bodyPr>
          <a:lstStyle/>
          <a:p>
            <a:pPr algn="ctr"/>
            <a:r>
              <a:rPr lang="en-GB" sz="2000" dirty="0" err="1">
                <a:latin typeface="Century Gothic" panose="020B0502020202020204" pitchFamily="34" charset="0"/>
              </a:rPr>
              <a:t>Amerika</a:t>
            </a:r>
            <a:r>
              <a:rPr lang="en-GB" sz="2000" b="1" dirty="0" err="1">
                <a:latin typeface="Century Gothic" panose="020B0502020202020204" pitchFamily="34" charset="0"/>
              </a:rPr>
              <a:t>n</a:t>
            </a:r>
            <a:r>
              <a:rPr lang="en-GB" sz="2000" dirty="0" err="1">
                <a:latin typeface="Century Gothic" panose="020B0502020202020204" pitchFamily="34" charset="0"/>
              </a:rPr>
              <a:t>er</a:t>
            </a:r>
            <a:endParaRPr lang="en-GB" sz="2000" b="1" dirty="0"/>
          </a:p>
        </p:txBody>
      </p:sp>
      <p:sp>
        <p:nvSpPr>
          <p:cNvPr id="60" name="TextBox 59">
            <a:extLst>
              <a:ext uri="{FF2B5EF4-FFF2-40B4-BE49-F238E27FC236}">
                <a16:creationId xmlns:a16="http://schemas.microsoft.com/office/drawing/2014/main" id="{36E79F09-D518-4F42-A052-7671DB7894DE}"/>
              </a:ext>
            </a:extLst>
          </p:cNvPr>
          <p:cNvSpPr txBox="1"/>
          <p:nvPr/>
        </p:nvSpPr>
        <p:spPr>
          <a:xfrm>
            <a:off x="6245725" y="4461041"/>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61" name="Rectangle: Rounded Corners 60">
            <a:extLst>
              <a:ext uri="{FF2B5EF4-FFF2-40B4-BE49-F238E27FC236}">
                <a16:creationId xmlns:a16="http://schemas.microsoft.com/office/drawing/2014/main" id="{D8B02D20-9A6C-4E49-8FC5-300ED377F491}"/>
              </a:ext>
            </a:extLst>
          </p:cNvPr>
          <p:cNvSpPr/>
          <p:nvPr/>
        </p:nvSpPr>
        <p:spPr>
          <a:xfrm>
            <a:off x="6845266" y="4494502"/>
            <a:ext cx="206654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7631CF82-945A-4087-B290-55824E1FE0D0}"/>
              </a:ext>
            </a:extLst>
          </p:cNvPr>
          <p:cNvSpPr txBox="1"/>
          <p:nvPr/>
        </p:nvSpPr>
        <p:spPr>
          <a:xfrm>
            <a:off x="6843048" y="4483349"/>
            <a:ext cx="2068766" cy="400110"/>
          </a:xfrm>
          <a:prstGeom prst="rect">
            <a:avLst/>
          </a:prstGeom>
          <a:noFill/>
        </p:spPr>
        <p:txBody>
          <a:bodyPr wrap="square">
            <a:spAutoFit/>
          </a:bodyPr>
          <a:lstStyle/>
          <a:p>
            <a:pPr algn="ctr"/>
            <a:r>
              <a:rPr lang="en-GB" sz="2000" dirty="0" err="1">
                <a:latin typeface="Century Gothic" panose="020B0502020202020204" pitchFamily="34" charset="0"/>
              </a:rPr>
              <a:t>Amerika</a:t>
            </a:r>
            <a:r>
              <a:rPr lang="en-GB" sz="2000" b="1" dirty="0" err="1">
                <a:latin typeface="Century Gothic" panose="020B0502020202020204" pitchFamily="34" charset="0"/>
              </a:rPr>
              <a:t>n</a:t>
            </a:r>
            <a:r>
              <a:rPr lang="en-GB" sz="2000" dirty="0" err="1">
                <a:latin typeface="Century Gothic" panose="020B0502020202020204" pitchFamily="34" charset="0"/>
              </a:rPr>
              <a:t>erin</a:t>
            </a:r>
            <a:endParaRPr lang="en-GB" sz="2000" b="1" dirty="0"/>
          </a:p>
        </p:txBody>
      </p:sp>
      <p:pic>
        <p:nvPicPr>
          <p:cNvPr id="64" name="Picture 63" descr="Shape&#10;&#10;Description automatically generated">
            <a:extLst>
              <a:ext uri="{FF2B5EF4-FFF2-40B4-BE49-F238E27FC236}">
                <a16:creationId xmlns:a16="http://schemas.microsoft.com/office/drawing/2014/main" id="{966103B3-B85D-4A04-AEA3-9016FBBA8CA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7521" y="3826824"/>
            <a:ext cx="778731" cy="519559"/>
          </a:xfrm>
          <a:prstGeom prst="rect">
            <a:avLst/>
          </a:prstGeom>
        </p:spPr>
      </p:pic>
      <p:sp>
        <p:nvSpPr>
          <p:cNvPr id="65" name="Rectangle: Rounded Corners 64">
            <a:extLst>
              <a:ext uri="{FF2B5EF4-FFF2-40B4-BE49-F238E27FC236}">
                <a16:creationId xmlns:a16="http://schemas.microsoft.com/office/drawing/2014/main" id="{9ACBC44C-B330-45AD-9B0E-719A7A29A233}"/>
              </a:ext>
            </a:extLst>
          </p:cNvPr>
          <p:cNvSpPr/>
          <p:nvPr/>
        </p:nvSpPr>
        <p:spPr>
          <a:xfrm>
            <a:off x="1627420" y="3854432"/>
            <a:ext cx="1424944"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904229E3-E642-43CC-9BF8-6BBEE47B6AF8}"/>
              </a:ext>
            </a:extLst>
          </p:cNvPr>
          <p:cNvSpPr txBox="1"/>
          <p:nvPr/>
        </p:nvSpPr>
        <p:spPr>
          <a:xfrm>
            <a:off x="1610290" y="3857261"/>
            <a:ext cx="1459204" cy="400110"/>
          </a:xfrm>
          <a:prstGeom prst="rect">
            <a:avLst/>
          </a:prstGeom>
          <a:noFill/>
        </p:spPr>
        <p:txBody>
          <a:bodyPr wrap="square">
            <a:spAutoFit/>
          </a:bodyPr>
          <a:lstStyle/>
          <a:p>
            <a:pPr algn="ctr"/>
            <a:r>
              <a:rPr lang="en-GB" sz="2000" dirty="0">
                <a:latin typeface="Century Gothic" panose="020B0502020202020204" pitchFamily="34" charset="0"/>
              </a:rPr>
              <a:t>England</a:t>
            </a:r>
            <a:endParaRPr lang="en-GB" sz="2000" dirty="0"/>
          </a:p>
        </p:txBody>
      </p:sp>
      <p:sp>
        <p:nvSpPr>
          <p:cNvPr id="67" name="TextBox 66">
            <a:extLst>
              <a:ext uri="{FF2B5EF4-FFF2-40B4-BE49-F238E27FC236}">
                <a16:creationId xmlns:a16="http://schemas.microsoft.com/office/drawing/2014/main" id="{03B95D08-50BB-4A1C-9C7C-11C17A09A400}"/>
              </a:ext>
            </a:extLst>
          </p:cNvPr>
          <p:cNvSpPr txBox="1"/>
          <p:nvPr/>
        </p:nvSpPr>
        <p:spPr>
          <a:xfrm>
            <a:off x="3069494" y="3812647"/>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68" name="Rectangle: Rounded Corners 67">
            <a:extLst>
              <a:ext uri="{FF2B5EF4-FFF2-40B4-BE49-F238E27FC236}">
                <a16:creationId xmlns:a16="http://schemas.microsoft.com/office/drawing/2014/main" id="{0225EAE1-8915-4AAE-94AA-9BE88A6EB101}"/>
              </a:ext>
            </a:extLst>
          </p:cNvPr>
          <p:cNvSpPr/>
          <p:nvPr/>
        </p:nvSpPr>
        <p:spPr>
          <a:xfrm>
            <a:off x="3669035" y="3846108"/>
            <a:ext cx="206654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66FCC3FE-0773-4B60-BD53-A08C8C4ADEC6}"/>
              </a:ext>
            </a:extLst>
          </p:cNvPr>
          <p:cNvSpPr txBox="1"/>
          <p:nvPr/>
        </p:nvSpPr>
        <p:spPr>
          <a:xfrm>
            <a:off x="3666817" y="3834955"/>
            <a:ext cx="2068766" cy="400110"/>
          </a:xfrm>
          <a:prstGeom prst="rect">
            <a:avLst/>
          </a:prstGeom>
          <a:noFill/>
        </p:spPr>
        <p:txBody>
          <a:bodyPr wrap="square">
            <a:spAutoFit/>
          </a:bodyPr>
          <a:lstStyle/>
          <a:p>
            <a:pPr algn="ctr"/>
            <a:r>
              <a:rPr lang="en-GB" sz="2000" dirty="0" err="1">
                <a:latin typeface="Century Gothic" panose="020B0502020202020204" pitchFamily="34" charset="0"/>
              </a:rPr>
              <a:t>Engl</a:t>
            </a:r>
            <a:r>
              <a:rPr lang="en-GB" sz="2000" b="1" dirty="0" err="1">
                <a:latin typeface="Century Gothic" panose="020B0502020202020204" pitchFamily="34" charset="0"/>
              </a:rPr>
              <a:t>ä</a:t>
            </a:r>
            <a:r>
              <a:rPr lang="en-GB" sz="2000" dirty="0" err="1">
                <a:latin typeface="Century Gothic" panose="020B0502020202020204" pitchFamily="34" charset="0"/>
              </a:rPr>
              <a:t>nder</a:t>
            </a:r>
            <a:endParaRPr lang="en-GB" sz="2000" b="1" dirty="0"/>
          </a:p>
        </p:txBody>
      </p:sp>
      <p:sp>
        <p:nvSpPr>
          <p:cNvPr id="70" name="TextBox 69">
            <a:extLst>
              <a:ext uri="{FF2B5EF4-FFF2-40B4-BE49-F238E27FC236}">
                <a16:creationId xmlns:a16="http://schemas.microsoft.com/office/drawing/2014/main" id="{EB90CE28-3D36-42E6-9C4C-B785D10CA4F4}"/>
              </a:ext>
            </a:extLst>
          </p:cNvPr>
          <p:cNvSpPr txBox="1"/>
          <p:nvPr/>
        </p:nvSpPr>
        <p:spPr>
          <a:xfrm>
            <a:off x="6245725" y="3823800"/>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71" name="Rectangle: Rounded Corners 70">
            <a:extLst>
              <a:ext uri="{FF2B5EF4-FFF2-40B4-BE49-F238E27FC236}">
                <a16:creationId xmlns:a16="http://schemas.microsoft.com/office/drawing/2014/main" id="{FBDE6284-9D8A-4C4E-A384-8419ADEFB9BE}"/>
              </a:ext>
            </a:extLst>
          </p:cNvPr>
          <p:cNvSpPr/>
          <p:nvPr/>
        </p:nvSpPr>
        <p:spPr>
          <a:xfrm>
            <a:off x="6845266" y="3857261"/>
            <a:ext cx="206654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C4659AD4-90EF-4C0D-93A2-3831D5EF48C4}"/>
              </a:ext>
            </a:extLst>
          </p:cNvPr>
          <p:cNvSpPr txBox="1"/>
          <p:nvPr/>
        </p:nvSpPr>
        <p:spPr>
          <a:xfrm>
            <a:off x="6843048" y="3846108"/>
            <a:ext cx="2068766" cy="400110"/>
          </a:xfrm>
          <a:prstGeom prst="rect">
            <a:avLst/>
          </a:prstGeom>
          <a:noFill/>
        </p:spPr>
        <p:txBody>
          <a:bodyPr wrap="square">
            <a:spAutoFit/>
          </a:bodyPr>
          <a:lstStyle/>
          <a:p>
            <a:pPr algn="ctr"/>
            <a:r>
              <a:rPr lang="en-GB" sz="2000" dirty="0" err="1">
                <a:latin typeface="Century Gothic" panose="020B0502020202020204" pitchFamily="34" charset="0"/>
              </a:rPr>
              <a:t>Engl</a:t>
            </a:r>
            <a:r>
              <a:rPr lang="en-GB" sz="2000" b="1" dirty="0" err="1">
                <a:latin typeface="Century Gothic" panose="020B0502020202020204" pitchFamily="34" charset="0"/>
              </a:rPr>
              <a:t>ä</a:t>
            </a:r>
            <a:r>
              <a:rPr lang="en-GB" sz="2000" dirty="0" err="1">
                <a:latin typeface="Century Gothic" panose="020B0502020202020204" pitchFamily="34" charset="0"/>
              </a:rPr>
              <a:t>nderin</a:t>
            </a:r>
            <a:endParaRPr lang="en-GB" sz="2000" b="1" dirty="0"/>
          </a:p>
        </p:txBody>
      </p:sp>
      <p:sp>
        <p:nvSpPr>
          <p:cNvPr id="73" name="TextBox 72">
            <a:extLst>
              <a:ext uri="{FF2B5EF4-FFF2-40B4-BE49-F238E27FC236}">
                <a16:creationId xmlns:a16="http://schemas.microsoft.com/office/drawing/2014/main" id="{98EF0A41-2AE6-4CA0-AED4-61A8829D9C32}"/>
              </a:ext>
            </a:extLst>
          </p:cNvPr>
          <p:cNvSpPr txBox="1"/>
          <p:nvPr/>
        </p:nvSpPr>
        <p:spPr>
          <a:xfrm>
            <a:off x="332464" y="5039043"/>
            <a:ext cx="9140991" cy="400110"/>
          </a:xfrm>
          <a:prstGeom prst="rect">
            <a:avLst/>
          </a:prstGeom>
          <a:noFill/>
        </p:spPr>
        <p:txBody>
          <a:bodyPr wrap="square">
            <a:spAutoFit/>
          </a:bodyPr>
          <a:lstStyle/>
          <a:p>
            <a:r>
              <a:rPr lang="en-US" sz="2000" dirty="0"/>
              <a:t>Some nationality nouns are formed differently:</a:t>
            </a:r>
          </a:p>
        </p:txBody>
      </p:sp>
      <p:pic>
        <p:nvPicPr>
          <p:cNvPr id="77" name="Picture 76" descr="Shape, background pattern&#10;&#10;Description automatically generated">
            <a:extLst>
              <a:ext uri="{FF2B5EF4-FFF2-40B4-BE49-F238E27FC236}">
                <a16:creationId xmlns:a16="http://schemas.microsoft.com/office/drawing/2014/main" id="{A4FB7185-D1DE-4E5E-BC24-DBD9D8559A8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6096" y="5594737"/>
            <a:ext cx="826825" cy="496095"/>
          </a:xfrm>
          <a:prstGeom prst="rect">
            <a:avLst/>
          </a:prstGeom>
        </p:spPr>
      </p:pic>
      <p:sp>
        <p:nvSpPr>
          <p:cNvPr id="78" name="Rectangle: Rounded Corners 77">
            <a:extLst>
              <a:ext uri="{FF2B5EF4-FFF2-40B4-BE49-F238E27FC236}">
                <a16:creationId xmlns:a16="http://schemas.microsoft.com/office/drawing/2014/main" id="{13DBFD7E-BD6A-4857-A2B6-E2C6D2E1C861}"/>
              </a:ext>
            </a:extLst>
          </p:cNvPr>
          <p:cNvSpPr/>
          <p:nvPr/>
        </p:nvSpPr>
        <p:spPr>
          <a:xfrm>
            <a:off x="1661679" y="5638935"/>
            <a:ext cx="1590509"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92FC84FB-0083-4964-B633-EC8EC7E99DA8}"/>
              </a:ext>
            </a:extLst>
          </p:cNvPr>
          <p:cNvSpPr txBox="1"/>
          <p:nvPr/>
        </p:nvSpPr>
        <p:spPr>
          <a:xfrm>
            <a:off x="1572116" y="5649899"/>
            <a:ext cx="1769504" cy="400110"/>
          </a:xfrm>
          <a:prstGeom prst="rect">
            <a:avLst/>
          </a:prstGeom>
          <a:noFill/>
        </p:spPr>
        <p:txBody>
          <a:bodyPr wrap="square">
            <a:spAutoFit/>
          </a:bodyPr>
          <a:lstStyle/>
          <a:p>
            <a:pPr algn="ctr"/>
            <a:r>
              <a:rPr lang="en-GB" sz="2000" dirty="0">
                <a:latin typeface="Century Gothic" panose="020B0502020202020204" pitchFamily="34" charset="0"/>
              </a:rPr>
              <a:t>Deutschland</a:t>
            </a:r>
            <a:endParaRPr lang="en-GB" sz="2000" dirty="0"/>
          </a:p>
        </p:txBody>
      </p:sp>
      <p:sp>
        <p:nvSpPr>
          <p:cNvPr id="80" name="TextBox 79">
            <a:extLst>
              <a:ext uri="{FF2B5EF4-FFF2-40B4-BE49-F238E27FC236}">
                <a16:creationId xmlns:a16="http://schemas.microsoft.com/office/drawing/2014/main" id="{6FC90658-CA57-40B0-8D03-097DB1B5C58B}"/>
              </a:ext>
            </a:extLst>
          </p:cNvPr>
          <p:cNvSpPr txBox="1"/>
          <p:nvPr/>
        </p:nvSpPr>
        <p:spPr>
          <a:xfrm>
            <a:off x="3210976" y="5596304"/>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81" name="Rectangle: Rounded Corners 80">
            <a:extLst>
              <a:ext uri="{FF2B5EF4-FFF2-40B4-BE49-F238E27FC236}">
                <a16:creationId xmlns:a16="http://schemas.microsoft.com/office/drawing/2014/main" id="{3C33201F-F9F8-49AC-88D3-30171D04FBAC}"/>
              </a:ext>
            </a:extLst>
          </p:cNvPr>
          <p:cNvSpPr/>
          <p:nvPr/>
        </p:nvSpPr>
        <p:spPr>
          <a:xfrm>
            <a:off x="3828269" y="5637037"/>
            <a:ext cx="1675541"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CCE96119-15CF-4736-A077-6BCF257AC82D}"/>
              </a:ext>
            </a:extLst>
          </p:cNvPr>
          <p:cNvSpPr txBox="1"/>
          <p:nvPr/>
        </p:nvSpPr>
        <p:spPr>
          <a:xfrm>
            <a:off x="3842488" y="5614361"/>
            <a:ext cx="1677759" cy="400110"/>
          </a:xfrm>
          <a:prstGeom prst="rect">
            <a:avLst/>
          </a:prstGeom>
          <a:noFill/>
        </p:spPr>
        <p:txBody>
          <a:bodyPr wrap="square">
            <a:spAutoFit/>
          </a:bodyPr>
          <a:lstStyle/>
          <a:p>
            <a:pPr algn="ctr"/>
            <a:r>
              <a:rPr lang="en-GB" sz="2000" dirty="0" err="1">
                <a:latin typeface="Century Gothic" panose="020B0502020202020204" pitchFamily="34" charset="0"/>
              </a:rPr>
              <a:t>Deutsch</a:t>
            </a:r>
            <a:r>
              <a:rPr lang="en-GB" sz="2000" b="1" dirty="0" err="1">
                <a:latin typeface="Century Gothic" panose="020B0502020202020204" pitchFamily="34" charset="0"/>
              </a:rPr>
              <a:t>er</a:t>
            </a:r>
            <a:endParaRPr lang="en-GB" sz="2000" b="1" dirty="0"/>
          </a:p>
        </p:txBody>
      </p:sp>
      <p:sp>
        <p:nvSpPr>
          <p:cNvPr id="83" name="TextBox 82">
            <a:extLst>
              <a:ext uri="{FF2B5EF4-FFF2-40B4-BE49-F238E27FC236}">
                <a16:creationId xmlns:a16="http://schemas.microsoft.com/office/drawing/2014/main" id="{8E7D35A1-0CCD-4D11-A890-9F6686F5ABD1}"/>
              </a:ext>
            </a:extLst>
          </p:cNvPr>
          <p:cNvSpPr txBox="1"/>
          <p:nvPr/>
        </p:nvSpPr>
        <p:spPr>
          <a:xfrm>
            <a:off x="6229220" y="5583584"/>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84" name="Rectangle: Rounded Corners 83">
            <a:extLst>
              <a:ext uri="{FF2B5EF4-FFF2-40B4-BE49-F238E27FC236}">
                <a16:creationId xmlns:a16="http://schemas.microsoft.com/office/drawing/2014/main" id="{C50E5EE1-AAB2-42FA-8622-A52E620444BC}"/>
              </a:ext>
            </a:extLst>
          </p:cNvPr>
          <p:cNvSpPr/>
          <p:nvPr/>
        </p:nvSpPr>
        <p:spPr>
          <a:xfrm>
            <a:off x="6876546" y="5592574"/>
            <a:ext cx="206654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extBox 84">
            <a:extLst>
              <a:ext uri="{FF2B5EF4-FFF2-40B4-BE49-F238E27FC236}">
                <a16:creationId xmlns:a16="http://schemas.microsoft.com/office/drawing/2014/main" id="{B17BBAF0-32B3-401E-8FA1-2E6C537F8012}"/>
              </a:ext>
            </a:extLst>
          </p:cNvPr>
          <p:cNvSpPr txBox="1"/>
          <p:nvPr/>
        </p:nvSpPr>
        <p:spPr>
          <a:xfrm>
            <a:off x="6874328" y="5581421"/>
            <a:ext cx="2068766" cy="400110"/>
          </a:xfrm>
          <a:prstGeom prst="rect">
            <a:avLst/>
          </a:prstGeom>
          <a:noFill/>
        </p:spPr>
        <p:txBody>
          <a:bodyPr wrap="square">
            <a:spAutoFit/>
          </a:bodyPr>
          <a:lstStyle/>
          <a:p>
            <a:pPr algn="ctr"/>
            <a:r>
              <a:rPr lang="en-GB" sz="2000" dirty="0">
                <a:latin typeface="Century Gothic" panose="020B0502020202020204" pitchFamily="34" charset="0"/>
              </a:rPr>
              <a:t>Deutsch</a:t>
            </a:r>
            <a:r>
              <a:rPr lang="en-GB" sz="2000" b="1" dirty="0">
                <a:latin typeface="Century Gothic" panose="020B0502020202020204" pitchFamily="34" charset="0"/>
              </a:rPr>
              <a:t>e</a:t>
            </a:r>
            <a:endParaRPr lang="en-GB" sz="2000" b="1" dirty="0"/>
          </a:p>
        </p:txBody>
      </p:sp>
      <p:sp>
        <p:nvSpPr>
          <p:cNvPr id="74" name="Speech Bubble: Rectangle with Corners Rounded 73">
            <a:extLst>
              <a:ext uri="{FF2B5EF4-FFF2-40B4-BE49-F238E27FC236}">
                <a16:creationId xmlns:a16="http://schemas.microsoft.com/office/drawing/2014/main" id="{1FAD31A1-AA59-4209-8210-539F1C4636FA}"/>
              </a:ext>
            </a:extLst>
          </p:cNvPr>
          <p:cNvSpPr/>
          <p:nvPr/>
        </p:nvSpPr>
        <p:spPr>
          <a:xfrm>
            <a:off x="8955399" y="3360092"/>
            <a:ext cx="3126304" cy="1572053"/>
          </a:xfrm>
          <a:prstGeom prst="wedgeRoundRectCallout">
            <a:avLst>
              <a:gd name="adj1" fmla="val -31239"/>
              <a:gd name="adj2" fmla="val -6628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how the [r] sound changes: r in the middle of words is produced at the back of the throat.</a:t>
            </a:r>
            <a:endParaRPr lang="en-GB" sz="2000" b="1" dirty="0"/>
          </a:p>
        </p:txBody>
      </p:sp>
      <p:sp>
        <p:nvSpPr>
          <p:cNvPr id="75" name="Speech Bubble: Rectangle with Corners Rounded 74">
            <a:extLst>
              <a:ext uri="{FF2B5EF4-FFF2-40B4-BE49-F238E27FC236}">
                <a16:creationId xmlns:a16="http://schemas.microsoft.com/office/drawing/2014/main" id="{8AEB58FC-0897-44D4-9BA2-078100B69F64}"/>
              </a:ext>
            </a:extLst>
          </p:cNvPr>
          <p:cNvSpPr/>
          <p:nvPr/>
        </p:nvSpPr>
        <p:spPr>
          <a:xfrm>
            <a:off x="1727911" y="6189679"/>
            <a:ext cx="7183903" cy="400110"/>
          </a:xfrm>
          <a:prstGeom prst="wedgeRoundRectCallout">
            <a:avLst>
              <a:gd name="adj1" fmla="val -39523"/>
              <a:gd name="adj2" fmla="val -102560"/>
              <a:gd name="adj3" fmla="val 16667"/>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As you would expect, country nouns have no plurals.</a:t>
            </a:r>
            <a:endParaRPr lang="en-GB" sz="2000" b="1" dirty="0"/>
          </a:p>
        </p:txBody>
      </p:sp>
    </p:spTree>
    <p:extLst>
      <p:ext uri="{BB962C8B-B14F-4D97-AF65-F5344CB8AC3E}">
        <p14:creationId xmlns:p14="http://schemas.microsoft.com/office/powerpoint/2010/main" val="167246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7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5"/>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6"/>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5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8"/>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60"/>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61"/>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62"/>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7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79"/>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77"/>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0"/>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81"/>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82"/>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83"/>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84"/>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85"/>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animBg="1"/>
      <p:bldP spid="11" grpId="0"/>
      <p:bldP spid="13" grpId="0"/>
      <p:bldP spid="20" grpId="0" animBg="1"/>
      <p:bldP spid="21" grpId="0"/>
      <p:bldP spid="22" grpId="0"/>
      <p:bldP spid="23" grpId="0" animBg="1"/>
      <p:bldP spid="24" grpId="0"/>
      <p:bldP spid="28" grpId="0"/>
      <p:bldP spid="29" grpId="0" animBg="1"/>
      <p:bldP spid="30" grpId="0"/>
      <p:bldP spid="31" grpId="0" animBg="1"/>
      <p:bldP spid="32" grpId="0"/>
      <p:bldP spid="33" grpId="0"/>
      <p:bldP spid="34" grpId="0"/>
      <p:bldP spid="35" grpId="0" animBg="1"/>
      <p:bldP spid="50" grpId="0"/>
      <p:bldP spid="55" grpId="0" animBg="1"/>
      <p:bldP spid="56" grpId="0"/>
      <p:bldP spid="57" grpId="0"/>
      <p:bldP spid="58" grpId="0" animBg="1"/>
      <p:bldP spid="59" grpId="0"/>
      <p:bldP spid="60" grpId="0"/>
      <p:bldP spid="61" grpId="0" animBg="1"/>
      <p:bldP spid="62" grpId="0"/>
      <p:bldP spid="65" grpId="0" animBg="1"/>
      <p:bldP spid="66" grpId="0"/>
      <p:bldP spid="67" grpId="0"/>
      <p:bldP spid="68" grpId="0" animBg="1"/>
      <p:bldP spid="69" grpId="0"/>
      <p:bldP spid="70" grpId="0"/>
      <p:bldP spid="71" grpId="0" animBg="1"/>
      <p:bldP spid="72" grpId="0"/>
      <p:bldP spid="73" grpId="0"/>
      <p:bldP spid="78" grpId="0" animBg="1"/>
      <p:bldP spid="79" grpId="0"/>
      <p:bldP spid="80" grpId="0"/>
      <p:bldP spid="81" grpId="0" animBg="1"/>
      <p:bldP spid="82" grpId="0"/>
      <p:bldP spid="83" grpId="0"/>
      <p:bldP spid="84" grpId="0" animBg="1"/>
      <p:bldP spid="85" grpId="0"/>
      <p:bldP spid="74" grpId="0" animBg="1"/>
      <p:bldP spid="7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48FF-A0F6-A5AA-3058-00655850CB87}"/>
              </a:ext>
            </a:extLst>
          </p:cNvPr>
          <p:cNvSpPr>
            <a:spLocks noGrp="1"/>
          </p:cNvSpPr>
          <p:nvPr>
            <p:ph type="title"/>
          </p:nvPr>
        </p:nvSpPr>
        <p:spPr>
          <a:xfrm>
            <a:off x="0" y="213557"/>
            <a:ext cx="6659218" cy="647577"/>
          </a:xfrm>
        </p:spPr>
        <p:txBody>
          <a:bodyPr/>
          <a:lstStyle/>
          <a:p>
            <a:r>
              <a:rPr lang="en-GB" dirty="0"/>
              <a:t>Der Eurovision Song Contest</a:t>
            </a:r>
          </a:p>
        </p:txBody>
      </p:sp>
      <p:sp>
        <p:nvSpPr>
          <p:cNvPr id="4" name="Rectangle: Rounded Corners 3">
            <a:extLst>
              <a:ext uri="{FF2B5EF4-FFF2-40B4-BE49-F238E27FC236}">
                <a16:creationId xmlns:a16="http://schemas.microsoft.com/office/drawing/2014/main" id="{A413E84B-C2C5-067E-ADF4-7A9019187371}"/>
              </a:ext>
            </a:extLst>
          </p:cNvPr>
          <p:cNvSpPr/>
          <p:nvPr/>
        </p:nvSpPr>
        <p:spPr>
          <a:xfrm>
            <a:off x="10912838" y="90502"/>
            <a:ext cx="1177561"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hören</a:t>
            </a:r>
            <a:endParaRPr lang="en-GB" sz="2000" dirty="0"/>
          </a:p>
        </p:txBody>
      </p:sp>
      <p:sp>
        <p:nvSpPr>
          <p:cNvPr id="24" name="Text Placeholder 2">
            <a:extLst>
              <a:ext uri="{FF2B5EF4-FFF2-40B4-BE49-F238E27FC236}">
                <a16:creationId xmlns:a16="http://schemas.microsoft.com/office/drawing/2014/main" id="{FA8E5C5E-B381-495E-95EC-0F4721A26D02}"/>
              </a:ext>
            </a:extLst>
          </p:cNvPr>
          <p:cNvSpPr txBox="1">
            <a:spLocks/>
          </p:cNvSpPr>
          <p:nvPr/>
        </p:nvSpPr>
        <p:spPr>
          <a:xfrm>
            <a:off x="233903" y="943475"/>
            <a:ext cx="11514137" cy="16330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Beim Eurovision Song Contest (ESC) ist Englisch jetzt die Lieblingssprache.  </a:t>
            </a:r>
            <a:br>
              <a:rPr lang="de-DE" dirty="0"/>
            </a:br>
            <a:r>
              <a:rPr lang="de-DE" dirty="0"/>
              <a:t>Aber die Teilnehmer kommen aus so vielen Ländern.</a:t>
            </a:r>
          </a:p>
          <a:p>
            <a:r>
              <a:rPr lang="de-DE" b="1" dirty="0"/>
              <a:t>Du hörst jetzt einige ESC-Fakten. Sprache/Adjektiv oder Nationalität?</a:t>
            </a:r>
            <a:br>
              <a:rPr lang="de-DE" b="1" dirty="0"/>
            </a:br>
            <a:r>
              <a:rPr lang="de-DE" b="1" dirty="0"/>
              <a:t>Welches Wort ist richtig?</a:t>
            </a:r>
          </a:p>
        </p:txBody>
      </p:sp>
      <p:sp>
        <p:nvSpPr>
          <p:cNvPr id="28" name="TextBox 27">
            <a:extLst>
              <a:ext uri="{FF2B5EF4-FFF2-40B4-BE49-F238E27FC236}">
                <a16:creationId xmlns:a16="http://schemas.microsoft.com/office/drawing/2014/main" id="{6F895031-F3FA-46AA-9999-2B0897EC1AAD}"/>
              </a:ext>
            </a:extLst>
          </p:cNvPr>
          <p:cNvSpPr txBox="1"/>
          <p:nvPr/>
        </p:nvSpPr>
        <p:spPr>
          <a:xfrm>
            <a:off x="1508249" y="2831412"/>
            <a:ext cx="3769037" cy="461665"/>
          </a:xfrm>
          <a:prstGeom prst="rect">
            <a:avLst/>
          </a:prstGeom>
          <a:noFill/>
        </p:spPr>
        <p:txBody>
          <a:bodyPr wrap="square">
            <a:spAutoFit/>
          </a:bodyPr>
          <a:lstStyle/>
          <a:p>
            <a:r>
              <a:rPr lang="en-GB" sz="2400" b="1" dirty="0"/>
              <a:t>Deutsch</a:t>
            </a:r>
            <a:r>
              <a:rPr lang="en-GB" sz="2400" dirty="0"/>
              <a:t> | </a:t>
            </a:r>
            <a:r>
              <a:rPr lang="en-GB" sz="2400" b="1" dirty="0" err="1"/>
              <a:t>Deutscher</a:t>
            </a:r>
            <a:endParaRPr lang="en-GB" sz="2400" b="1" dirty="0"/>
          </a:p>
        </p:txBody>
      </p:sp>
      <p:pic>
        <p:nvPicPr>
          <p:cNvPr id="30" name="Picture 29" descr="A green line on a black background&#10;&#10;Description automatically generated with low confidence">
            <a:extLst>
              <a:ext uri="{FF2B5EF4-FFF2-40B4-BE49-F238E27FC236}">
                <a16:creationId xmlns:a16="http://schemas.microsoft.com/office/drawing/2014/main" id="{DF11B9A8-A07C-4161-AD4E-9B50FBC17A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4729">
            <a:off x="4749007" y="2655602"/>
            <a:ext cx="489274" cy="559670"/>
          </a:xfrm>
          <a:prstGeom prst="rect">
            <a:avLst/>
          </a:prstGeom>
        </p:spPr>
      </p:pic>
      <p:sp>
        <p:nvSpPr>
          <p:cNvPr id="31" name="TextBox 30">
            <a:extLst>
              <a:ext uri="{FF2B5EF4-FFF2-40B4-BE49-F238E27FC236}">
                <a16:creationId xmlns:a16="http://schemas.microsoft.com/office/drawing/2014/main" id="{AC678255-45DC-4997-9D35-6E92C3A56A0C}"/>
              </a:ext>
            </a:extLst>
          </p:cNvPr>
          <p:cNvSpPr txBox="1"/>
          <p:nvPr/>
        </p:nvSpPr>
        <p:spPr>
          <a:xfrm>
            <a:off x="1508248" y="3850894"/>
            <a:ext cx="3769037" cy="461665"/>
          </a:xfrm>
          <a:prstGeom prst="rect">
            <a:avLst/>
          </a:prstGeom>
          <a:noFill/>
        </p:spPr>
        <p:txBody>
          <a:bodyPr wrap="square">
            <a:spAutoFit/>
          </a:bodyPr>
          <a:lstStyle/>
          <a:p>
            <a:r>
              <a:rPr lang="en-GB" sz="2400" b="1" dirty="0" err="1"/>
              <a:t>Spanisch</a:t>
            </a:r>
            <a:r>
              <a:rPr lang="en-GB" sz="2400" dirty="0"/>
              <a:t> | </a:t>
            </a:r>
            <a:r>
              <a:rPr lang="en-GB" sz="2400" b="1" dirty="0" err="1"/>
              <a:t>Spanierin</a:t>
            </a:r>
            <a:endParaRPr lang="en-GB" sz="2400" b="1" dirty="0"/>
          </a:p>
        </p:txBody>
      </p:sp>
      <p:sp>
        <p:nvSpPr>
          <p:cNvPr id="32" name="TextBox 31">
            <a:extLst>
              <a:ext uri="{FF2B5EF4-FFF2-40B4-BE49-F238E27FC236}">
                <a16:creationId xmlns:a16="http://schemas.microsoft.com/office/drawing/2014/main" id="{A447B73D-D8D6-415D-B569-FA35A51DEE37}"/>
              </a:ext>
            </a:extLst>
          </p:cNvPr>
          <p:cNvSpPr txBox="1"/>
          <p:nvPr/>
        </p:nvSpPr>
        <p:spPr>
          <a:xfrm>
            <a:off x="1508248" y="4956269"/>
            <a:ext cx="4071670" cy="461665"/>
          </a:xfrm>
          <a:prstGeom prst="rect">
            <a:avLst/>
          </a:prstGeom>
          <a:noFill/>
        </p:spPr>
        <p:txBody>
          <a:bodyPr wrap="square">
            <a:spAutoFit/>
          </a:bodyPr>
          <a:lstStyle/>
          <a:p>
            <a:r>
              <a:rPr lang="en-GB" sz="2400" b="1" dirty="0" err="1"/>
              <a:t>Schweden</a:t>
            </a:r>
            <a:r>
              <a:rPr lang="en-GB" sz="2400" b="1" dirty="0"/>
              <a:t> | </a:t>
            </a:r>
            <a:r>
              <a:rPr lang="en-GB" sz="2400" b="1" dirty="0" err="1"/>
              <a:t>schwedisch</a:t>
            </a:r>
            <a:endParaRPr lang="en-GB" sz="2400" b="1" dirty="0"/>
          </a:p>
        </p:txBody>
      </p:sp>
      <p:sp>
        <p:nvSpPr>
          <p:cNvPr id="33" name="TextBox 32">
            <a:extLst>
              <a:ext uri="{FF2B5EF4-FFF2-40B4-BE49-F238E27FC236}">
                <a16:creationId xmlns:a16="http://schemas.microsoft.com/office/drawing/2014/main" id="{EDB6F002-5B48-45F3-9EDC-F79E6958486C}"/>
              </a:ext>
            </a:extLst>
          </p:cNvPr>
          <p:cNvSpPr txBox="1"/>
          <p:nvPr/>
        </p:nvSpPr>
        <p:spPr>
          <a:xfrm>
            <a:off x="1496344" y="6173338"/>
            <a:ext cx="3769037" cy="461665"/>
          </a:xfrm>
          <a:prstGeom prst="rect">
            <a:avLst/>
          </a:prstGeom>
          <a:noFill/>
        </p:spPr>
        <p:txBody>
          <a:bodyPr wrap="square">
            <a:spAutoFit/>
          </a:bodyPr>
          <a:lstStyle/>
          <a:p>
            <a:r>
              <a:rPr lang="en-GB" sz="2400" b="1" dirty="0" err="1"/>
              <a:t>Turke</a:t>
            </a:r>
            <a:r>
              <a:rPr lang="en-GB" sz="2400" b="1" dirty="0"/>
              <a:t> | </a:t>
            </a:r>
            <a:r>
              <a:rPr lang="en-GB" sz="2400" b="1" dirty="0" err="1"/>
              <a:t>Türkisch</a:t>
            </a:r>
            <a:endParaRPr lang="en-GB" sz="2400" b="1" dirty="0"/>
          </a:p>
        </p:txBody>
      </p:sp>
      <p:sp>
        <p:nvSpPr>
          <p:cNvPr id="34" name="TextBox 33">
            <a:extLst>
              <a:ext uri="{FF2B5EF4-FFF2-40B4-BE49-F238E27FC236}">
                <a16:creationId xmlns:a16="http://schemas.microsoft.com/office/drawing/2014/main" id="{152229A6-88E0-459F-8278-BFD4C30987A3}"/>
              </a:ext>
            </a:extLst>
          </p:cNvPr>
          <p:cNvSpPr txBox="1"/>
          <p:nvPr/>
        </p:nvSpPr>
        <p:spPr>
          <a:xfrm>
            <a:off x="7177029" y="2818678"/>
            <a:ext cx="3769037" cy="461665"/>
          </a:xfrm>
          <a:prstGeom prst="rect">
            <a:avLst/>
          </a:prstGeom>
          <a:noFill/>
        </p:spPr>
        <p:txBody>
          <a:bodyPr wrap="square">
            <a:spAutoFit/>
          </a:bodyPr>
          <a:lstStyle/>
          <a:p>
            <a:r>
              <a:rPr lang="en-GB" sz="2400" b="1" dirty="0" err="1"/>
              <a:t>Englisch</a:t>
            </a:r>
            <a:r>
              <a:rPr lang="en-GB" sz="2400" b="1" dirty="0"/>
              <a:t> | </a:t>
            </a:r>
            <a:r>
              <a:rPr lang="en-GB" sz="2400" b="1" dirty="0" err="1"/>
              <a:t>Engländer</a:t>
            </a:r>
            <a:endParaRPr lang="en-GB" sz="2400" b="1" dirty="0"/>
          </a:p>
        </p:txBody>
      </p:sp>
      <p:sp>
        <p:nvSpPr>
          <p:cNvPr id="35" name="TextBox 34">
            <a:extLst>
              <a:ext uri="{FF2B5EF4-FFF2-40B4-BE49-F238E27FC236}">
                <a16:creationId xmlns:a16="http://schemas.microsoft.com/office/drawing/2014/main" id="{4520318D-F1E2-45F5-B573-F95900DE957E}"/>
              </a:ext>
            </a:extLst>
          </p:cNvPr>
          <p:cNvSpPr txBox="1"/>
          <p:nvPr/>
        </p:nvSpPr>
        <p:spPr>
          <a:xfrm>
            <a:off x="7177029" y="3850894"/>
            <a:ext cx="4628560" cy="461665"/>
          </a:xfrm>
          <a:prstGeom prst="rect">
            <a:avLst/>
          </a:prstGeom>
          <a:noFill/>
        </p:spPr>
        <p:txBody>
          <a:bodyPr wrap="square">
            <a:spAutoFit/>
          </a:bodyPr>
          <a:lstStyle/>
          <a:p>
            <a:r>
              <a:rPr lang="en-GB" sz="2400" b="1" dirty="0" err="1"/>
              <a:t>Französisch</a:t>
            </a:r>
            <a:r>
              <a:rPr lang="en-GB" sz="2400" b="1" dirty="0"/>
              <a:t> | </a:t>
            </a:r>
            <a:r>
              <a:rPr lang="en-GB" sz="2400" b="1" dirty="0" err="1"/>
              <a:t>Französin</a:t>
            </a:r>
            <a:endParaRPr lang="en-GB" sz="2400" b="1" dirty="0"/>
          </a:p>
        </p:txBody>
      </p:sp>
      <p:sp>
        <p:nvSpPr>
          <p:cNvPr id="36" name="TextBox 35">
            <a:extLst>
              <a:ext uri="{FF2B5EF4-FFF2-40B4-BE49-F238E27FC236}">
                <a16:creationId xmlns:a16="http://schemas.microsoft.com/office/drawing/2014/main" id="{31A12EAC-4EFB-4F12-9C14-D6D304BE9084}"/>
              </a:ext>
            </a:extLst>
          </p:cNvPr>
          <p:cNvSpPr txBox="1"/>
          <p:nvPr/>
        </p:nvSpPr>
        <p:spPr>
          <a:xfrm>
            <a:off x="7177027" y="4998142"/>
            <a:ext cx="4913371" cy="461665"/>
          </a:xfrm>
          <a:prstGeom prst="rect">
            <a:avLst/>
          </a:prstGeom>
          <a:noFill/>
        </p:spPr>
        <p:txBody>
          <a:bodyPr wrap="square">
            <a:spAutoFit/>
          </a:bodyPr>
          <a:lstStyle/>
          <a:p>
            <a:r>
              <a:rPr lang="en-GB" sz="2400" b="1" dirty="0" err="1"/>
              <a:t>Österreicherin</a:t>
            </a:r>
            <a:r>
              <a:rPr lang="en-GB" sz="2400" b="1" dirty="0"/>
              <a:t> | </a:t>
            </a:r>
            <a:r>
              <a:rPr lang="en-GB" sz="2400" b="1" dirty="0" err="1"/>
              <a:t>österreichisch</a:t>
            </a:r>
            <a:endParaRPr lang="en-GB" sz="2400" b="1" dirty="0"/>
          </a:p>
        </p:txBody>
      </p:sp>
      <p:sp>
        <p:nvSpPr>
          <p:cNvPr id="37" name="TextBox 36">
            <a:extLst>
              <a:ext uri="{FF2B5EF4-FFF2-40B4-BE49-F238E27FC236}">
                <a16:creationId xmlns:a16="http://schemas.microsoft.com/office/drawing/2014/main" id="{338F6CFF-3CAA-489A-A5F4-F387BD74497E}"/>
              </a:ext>
            </a:extLst>
          </p:cNvPr>
          <p:cNvSpPr txBox="1"/>
          <p:nvPr/>
        </p:nvSpPr>
        <p:spPr>
          <a:xfrm>
            <a:off x="7177028" y="6171885"/>
            <a:ext cx="3769037" cy="461665"/>
          </a:xfrm>
          <a:prstGeom prst="rect">
            <a:avLst/>
          </a:prstGeom>
          <a:noFill/>
        </p:spPr>
        <p:txBody>
          <a:bodyPr wrap="square">
            <a:spAutoFit/>
          </a:bodyPr>
          <a:lstStyle/>
          <a:p>
            <a:r>
              <a:rPr lang="de-DE" sz="2400" b="1" dirty="0"/>
              <a:t>Englisch | Engländer</a:t>
            </a:r>
          </a:p>
        </p:txBody>
      </p:sp>
      <p:pic>
        <p:nvPicPr>
          <p:cNvPr id="38" name="Picture 37" descr="A green line on a black background&#10;&#10;Description automatically generated with low confidence">
            <a:extLst>
              <a:ext uri="{FF2B5EF4-FFF2-40B4-BE49-F238E27FC236}">
                <a16:creationId xmlns:a16="http://schemas.microsoft.com/office/drawing/2014/main" id="{8961EE56-A408-4826-BB90-9FD9ED6F3B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4729">
            <a:off x="2988102" y="3719527"/>
            <a:ext cx="489274" cy="559670"/>
          </a:xfrm>
          <a:prstGeom prst="rect">
            <a:avLst/>
          </a:prstGeom>
        </p:spPr>
      </p:pic>
      <p:pic>
        <p:nvPicPr>
          <p:cNvPr id="39" name="Picture 38" descr="A green line on a black background&#10;&#10;Description automatically generated with low confidence">
            <a:extLst>
              <a:ext uri="{FF2B5EF4-FFF2-40B4-BE49-F238E27FC236}">
                <a16:creationId xmlns:a16="http://schemas.microsoft.com/office/drawing/2014/main" id="{63B00441-0A90-4ADE-8637-DF87B465C2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4729">
            <a:off x="3169460" y="4788128"/>
            <a:ext cx="489274" cy="559670"/>
          </a:xfrm>
          <a:prstGeom prst="rect">
            <a:avLst/>
          </a:prstGeom>
        </p:spPr>
      </p:pic>
      <p:pic>
        <p:nvPicPr>
          <p:cNvPr id="41" name="Picture 40" descr="A green line on a black background&#10;&#10;Description automatically generated with low confidence">
            <a:extLst>
              <a:ext uri="{FF2B5EF4-FFF2-40B4-BE49-F238E27FC236}">
                <a16:creationId xmlns:a16="http://schemas.microsoft.com/office/drawing/2014/main" id="{835367C5-6343-4308-B7B2-CA0F0C0F0A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4729">
            <a:off x="3945031" y="6040518"/>
            <a:ext cx="489274" cy="559670"/>
          </a:xfrm>
          <a:prstGeom prst="rect">
            <a:avLst/>
          </a:prstGeom>
        </p:spPr>
      </p:pic>
      <p:pic>
        <p:nvPicPr>
          <p:cNvPr id="42" name="Picture 41" descr="A green line on a black background&#10;&#10;Description automatically generated with low confidence">
            <a:extLst>
              <a:ext uri="{FF2B5EF4-FFF2-40B4-BE49-F238E27FC236}">
                <a16:creationId xmlns:a16="http://schemas.microsoft.com/office/drawing/2014/main" id="{D5EF950A-5144-4EFE-8CBD-2A57C15037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4729">
            <a:off x="8533267" y="2707009"/>
            <a:ext cx="489274" cy="559670"/>
          </a:xfrm>
          <a:prstGeom prst="rect">
            <a:avLst/>
          </a:prstGeom>
        </p:spPr>
      </p:pic>
      <p:pic>
        <p:nvPicPr>
          <p:cNvPr id="43" name="Picture 42" descr="A green line on a black background&#10;&#10;Description automatically generated with low confidence">
            <a:extLst>
              <a:ext uri="{FF2B5EF4-FFF2-40B4-BE49-F238E27FC236}">
                <a16:creationId xmlns:a16="http://schemas.microsoft.com/office/drawing/2014/main" id="{B7D3A66E-6E3C-40D4-9B5A-CFD5BD7028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4729">
            <a:off x="8922698" y="3757298"/>
            <a:ext cx="489274" cy="559670"/>
          </a:xfrm>
          <a:prstGeom prst="rect">
            <a:avLst/>
          </a:prstGeom>
        </p:spPr>
      </p:pic>
      <p:pic>
        <p:nvPicPr>
          <p:cNvPr id="44" name="Picture 43" descr="A green line on a black background&#10;&#10;Description automatically generated with low confidence">
            <a:extLst>
              <a:ext uri="{FF2B5EF4-FFF2-40B4-BE49-F238E27FC236}">
                <a16:creationId xmlns:a16="http://schemas.microsoft.com/office/drawing/2014/main" id="{F6EBB140-AEE9-41A8-BBD6-5E07DB37C4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4729">
            <a:off x="9419801" y="4876945"/>
            <a:ext cx="489274" cy="559670"/>
          </a:xfrm>
          <a:prstGeom prst="rect">
            <a:avLst/>
          </a:prstGeom>
        </p:spPr>
      </p:pic>
      <p:pic>
        <p:nvPicPr>
          <p:cNvPr id="45" name="Picture 44" descr="A green line on a black background&#10;&#10;Description automatically generated with low confidence">
            <a:extLst>
              <a:ext uri="{FF2B5EF4-FFF2-40B4-BE49-F238E27FC236}">
                <a16:creationId xmlns:a16="http://schemas.microsoft.com/office/drawing/2014/main" id="{9F18B0F9-9844-424F-9039-5CDDFA6A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4729">
            <a:off x="8533267" y="6116294"/>
            <a:ext cx="489274" cy="559670"/>
          </a:xfrm>
          <a:prstGeom prst="rect">
            <a:avLst/>
          </a:prstGeom>
        </p:spPr>
      </p:pic>
      <p:sp>
        <p:nvSpPr>
          <p:cNvPr id="9" name="Text Placeholder 17">
            <a:hlinkClick r:id="" action="ppaction://noaction">
              <a:snd r:embed="rId5" name="10.1.1.1 slide 5 1.wav"/>
            </a:hlinkClick>
            <a:extLst>
              <a:ext uri="{FF2B5EF4-FFF2-40B4-BE49-F238E27FC236}">
                <a16:creationId xmlns:a16="http://schemas.microsoft.com/office/drawing/2014/main" id="{9C3A7866-4482-16E8-7E3B-F5080C14CFB2}"/>
              </a:ext>
            </a:extLst>
          </p:cNvPr>
          <p:cNvSpPr txBox="1">
            <a:spLocks/>
          </p:cNvSpPr>
          <p:nvPr/>
        </p:nvSpPr>
        <p:spPr>
          <a:xfrm>
            <a:off x="397051" y="2864362"/>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1</a:t>
            </a:r>
          </a:p>
        </p:txBody>
      </p:sp>
      <p:sp>
        <p:nvSpPr>
          <p:cNvPr id="10" name="Text Placeholder 17">
            <a:hlinkClick r:id="" action="ppaction://noaction">
              <a:snd r:embed="rId6" name="10.1.1.1 slide 5 2.wav"/>
            </a:hlinkClick>
            <a:extLst>
              <a:ext uri="{FF2B5EF4-FFF2-40B4-BE49-F238E27FC236}">
                <a16:creationId xmlns:a16="http://schemas.microsoft.com/office/drawing/2014/main" id="{380A9F2E-90E1-7D75-A0BA-81632D06901E}"/>
              </a:ext>
            </a:extLst>
          </p:cNvPr>
          <p:cNvSpPr txBox="1">
            <a:spLocks/>
          </p:cNvSpPr>
          <p:nvPr/>
        </p:nvSpPr>
        <p:spPr>
          <a:xfrm>
            <a:off x="393737" y="3938509"/>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2</a:t>
            </a:r>
          </a:p>
        </p:txBody>
      </p:sp>
      <p:sp>
        <p:nvSpPr>
          <p:cNvPr id="11" name="Text Placeholder 17">
            <a:hlinkClick r:id="" action="ppaction://noaction">
              <a:snd r:embed="rId7" name="10.1.1.1 slide 5 3.wav"/>
            </a:hlinkClick>
            <a:extLst>
              <a:ext uri="{FF2B5EF4-FFF2-40B4-BE49-F238E27FC236}">
                <a16:creationId xmlns:a16="http://schemas.microsoft.com/office/drawing/2014/main" id="{0831F519-CBBE-DEED-DFDA-3686747B8278}"/>
              </a:ext>
            </a:extLst>
          </p:cNvPr>
          <p:cNvSpPr txBox="1">
            <a:spLocks/>
          </p:cNvSpPr>
          <p:nvPr/>
        </p:nvSpPr>
        <p:spPr>
          <a:xfrm>
            <a:off x="391831" y="4969261"/>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3</a:t>
            </a:r>
          </a:p>
        </p:txBody>
      </p:sp>
      <p:sp>
        <p:nvSpPr>
          <p:cNvPr id="12" name="Text Placeholder 17">
            <a:hlinkClick r:id="" action="ppaction://noaction">
              <a:snd r:embed="rId8" name="10.1.1.1 slide 5 4.wav"/>
            </a:hlinkClick>
            <a:extLst>
              <a:ext uri="{FF2B5EF4-FFF2-40B4-BE49-F238E27FC236}">
                <a16:creationId xmlns:a16="http://schemas.microsoft.com/office/drawing/2014/main" id="{F7555B79-72D8-555D-7C86-FBF2DFCA19DB}"/>
              </a:ext>
            </a:extLst>
          </p:cNvPr>
          <p:cNvSpPr txBox="1">
            <a:spLocks/>
          </p:cNvSpPr>
          <p:nvPr/>
        </p:nvSpPr>
        <p:spPr>
          <a:xfrm>
            <a:off x="391831" y="6082932"/>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4</a:t>
            </a:r>
          </a:p>
        </p:txBody>
      </p:sp>
      <p:sp>
        <p:nvSpPr>
          <p:cNvPr id="13" name="Text Placeholder 17">
            <a:hlinkClick r:id="" action="ppaction://noaction">
              <a:snd r:embed="rId9" name="10.1.1.1 slide 5 5.wav"/>
            </a:hlinkClick>
            <a:extLst>
              <a:ext uri="{FF2B5EF4-FFF2-40B4-BE49-F238E27FC236}">
                <a16:creationId xmlns:a16="http://schemas.microsoft.com/office/drawing/2014/main" id="{B18199E5-3187-966E-4799-999AE0D66A6B}"/>
              </a:ext>
            </a:extLst>
          </p:cNvPr>
          <p:cNvSpPr txBox="1">
            <a:spLocks/>
          </p:cNvSpPr>
          <p:nvPr/>
        </p:nvSpPr>
        <p:spPr>
          <a:xfrm>
            <a:off x="5977060" y="2864362"/>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5</a:t>
            </a:r>
          </a:p>
        </p:txBody>
      </p:sp>
      <p:sp>
        <p:nvSpPr>
          <p:cNvPr id="14" name="Text Placeholder 17">
            <a:hlinkClick r:id="" action="ppaction://noaction">
              <a:snd r:embed="rId10" name="10.1.1.1 slide 5 6.wav"/>
            </a:hlinkClick>
            <a:extLst>
              <a:ext uri="{FF2B5EF4-FFF2-40B4-BE49-F238E27FC236}">
                <a16:creationId xmlns:a16="http://schemas.microsoft.com/office/drawing/2014/main" id="{20DF756F-8371-AD3F-9037-5E830D072AE0}"/>
              </a:ext>
            </a:extLst>
          </p:cNvPr>
          <p:cNvSpPr txBox="1">
            <a:spLocks/>
          </p:cNvSpPr>
          <p:nvPr/>
        </p:nvSpPr>
        <p:spPr>
          <a:xfrm>
            <a:off x="5973746" y="3938509"/>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6</a:t>
            </a:r>
          </a:p>
        </p:txBody>
      </p:sp>
      <p:sp>
        <p:nvSpPr>
          <p:cNvPr id="15" name="Text Placeholder 17">
            <a:hlinkClick r:id="" action="ppaction://noaction">
              <a:snd r:embed="rId11" name="10.1.1.1 slide 5 7.wav"/>
            </a:hlinkClick>
            <a:extLst>
              <a:ext uri="{FF2B5EF4-FFF2-40B4-BE49-F238E27FC236}">
                <a16:creationId xmlns:a16="http://schemas.microsoft.com/office/drawing/2014/main" id="{47A8FA58-8D61-A00E-08AC-23D572438C63}"/>
              </a:ext>
            </a:extLst>
          </p:cNvPr>
          <p:cNvSpPr txBox="1">
            <a:spLocks/>
          </p:cNvSpPr>
          <p:nvPr/>
        </p:nvSpPr>
        <p:spPr>
          <a:xfrm>
            <a:off x="5971840" y="4969261"/>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7</a:t>
            </a:r>
          </a:p>
        </p:txBody>
      </p:sp>
      <p:sp>
        <p:nvSpPr>
          <p:cNvPr id="25" name="Text Placeholder 17">
            <a:hlinkClick r:id="" action="ppaction://noaction">
              <a:snd r:embed="rId12" name="10.1.1.1 slide 5 8.wav"/>
            </a:hlinkClick>
            <a:extLst>
              <a:ext uri="{FF2B5EF4-FFF2-40B4-BE49-F238E27FC236}">
                <a16:creationId xmlns:a16="http://schemas.microsoft.com/office/drawing/2014/main" id="{7AEA0F81-46F4-B022-7D00-04B799D8FE17}"/>
              </a:ext>
            </a:extLst>
          </p:cNvPr>
          <p:cNvSpPr txBox="1">
            <a:spLocks/>
          </p:cNvSpPr>
          <p:nvPr/>
        </p:nvSpPr>
        <p:spPr>
          <a:xfrm>
            <a:off x="5971840" y="6082932"/>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8</a:t>
            </a:r>
          </a:p>
        </p:txBody>
      </p:sp>
    </p:spTree>
    <p:extLst>
      <p:ext uri="{BB962C8B-B14F-4D97-AF65-F5344CB8AC3E}">
        <p14:creationId xmlns:p14="http://schemas.microsoft.com/office/powerpoint/2010/main" val="182756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rowd of people raising their hands&#10;&#10;Description automatically generated with medium confidence">
            <a:extLst>
              <a:ext uri="{FF2B5EF4-FFF2-40B4-BE49-F238E27FC236}">
                <a16:creationId xmlns:a16="http://schemas.microsoft.com/office/drawing/2014/main" id="{C25B0FB2-62EA-4A04-8C18-C873BED76C9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 y="-1"/>
            <a:ext cx="12192001" cy="8128001"/>
          </a:xfrm>
          <a:prstGeom prst="rect">
            <a:avLst/>
          </a:prstGeom>
        </p:spPr>
      </p:pic>
      <p:sp>
        <p:nvSpPr>
          <p:cNvPr id="9" name="Rectangle: Rounded Corners 8">
            <a:extLst>
              <a:ext uri="{FF2B5EF4-FFF2-40B4-BE49-F238E27FC236}">
                <a16:creationId xmlns:a16="http://schemas.microsoft.com/office/drawing/2014/main" id="{FEA9BD03-C900-4D30-9D74-1F5C506BC700}"/>
              </a:ext>
            </a:extLst>
          </p:cNvPr>
          <p:cNvSpPr/>
          <p:nvPr/>
        </p:nvSpPr>
        <p:spPr>
          <a:xfrm>
            <a:off x="204858" y="2491919"/>
            <a:ext cx="11645250" cy="3744191"/>
          </a:xfrm>
          <a:prstGeom prst="roundRect">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DC62779-B49D-0610-0EB0-5DE43FD1AE2D}"/>
              </a:ext>
            </a:extLst>
          </p:cNvPr>
          <p:cNvSpPr>
            <a:spLocks noGrp="1"/>
          </p:cNvSpPr>
          <p:nvPr>
            <p:ph type="body" sz="quarter" idx="10"/>
          </p:nvPr>
        </p:nvSpPr>
        <p:spPr>
          <a:xfrm>
            <a:off x="367143" y="2675146"/>
            <a:ext cx="11514137" cy="3744191"/>
          </a:xfrm>
        </p:spPr>
        <p:txBody>
          <a:bodyPr>
            <a:normAutofit/>
          </a:bodyPr>
          <a:lstStyle/>
          <a:p>
            <a:pPr marL="457200" indent="-457200">
              <a:lnSpc>
                <a:spcPct val="100000"/>
              </a:lnSpc>
              <a:buFont typeface="+mj-lt"/>
              <a:buAutoNum type="arabicPeriod"/>
            </a:pPr>
            <a:r>
              <a:rPr lang="en-GB" sz="2000" dirty="0">
                <a:solidFill>
                  <a:schemeClr val="tx1">
                    <a:lumMod val="75000"/>
                  </a:schemeClr>
                </a:solidFill>
                <a:latin typeface="+mj-lt"/>
              </a:rPr>
              <a:t>Der </a:t>
            </a:r>
            <a:r>
              <a:rPr lang="en-GB" sz="2000" dirty="0" err="1">
                <a:solidFill>
                  <a:schemeClr val="tx1">
                    <a:lumMod val="75000"/>
                  </a:schemeClr>
                </a:solidFill>
                <a:latin typeface="+mj-lt"/>
              </a:rPr>
              <a:t>Sänger</a:t>
            </a:r>
            <a:r>
              <a:rPr lang="en-GB" sz="2000" dirty="0">
                <a:solidFill>
                  <a:schemeClr val="tx1">
                    <a:lumMod val="75000"/>
                  </a:schemeClr>
                </a:solidFill>
                <a:latin typeface="+mj-lt"/>
              </a:rPr>
              <a:t> Malik Harris </a:t>
            </a:r>
            <a:r>
              <a:rPr lang="en-GB" sz="2000" dirty="0" err="1">
                <a:solidFill>
                  <a:schemeClr val="tx1">
                    <a:lumMod val="75000"/>
                  </a:schemeClr>
                </a:solidFill>
                <a:latin typeface="+mj-lt"/>
              </a:rPr>
              <a:t>aus</a:t>
            </a:r>
            <a:r>
              <a:rPr lang="en-GB" sz="2000" dirty="0">
                <a:solidFill>
                  <a:schemeClr val="tx1">
                    <a:lumMod val="75000"/>
                  </a:schemeClr>
                </a:solidFill>
                <a:latin typeface="+mj-lt"/>
              </a:rPr>
              <a:t> </a:t>
            </a:r>
            <a:r>
              <a:rPr lang="en-GB" sz="2000" dirty="0" err="1">
                <a:solidFill>
                  <a:schemeClr val="tx1">
                    <a:lumMod val="75000"/>
                  </a:schemeClr>
                </a:solidFill>
                <a:latin typeface="+mj-lt"/>
              </a:rPr>
              <a:t>dem</a:t>
            </a:r>
            <a:r>
              <a:rPr lang="en-GB" sz="2000" dirty="0">
                <a:solidFill>
                  <a:schemeClr val="tx1">
                    <a:lumMod val="75000"/>
                  </a:schemeClr>
                </a:solidFill>
                <a:latin typeface="+mj-lt"/>
              </a:rPr>
              <a:t> </a:t>
            </a:r>
            <a:r>
              <a:rPr lang="en-GB" sz="2000" dirty="0" err="1">
                <a:solidFill>
                  <a:schemeClr val="tx1">
                    <a:lumMod val="75000"/>
                  </a:schemeClr>
                </a:solidFill>
                <a:latin typeface="+mj-lt"/>
              </a:rPr>
              <a:t>Jahr</a:t>
            </a:r>
            <a:r>
              <a:rPr lang="en-GB" sz="2000" dirty="0">
                <a:solidFill>
                  <a:schemeClr val="tx1">
                    <a:lumMod val="75000"/>
                  </a:schemeClr>
                </a:solidFill>
                <a:latin typeface="+mj-lt"/>
              </a:rPr>
              <a:t> 2021 </a:t>
            </a:r>
            <a:r>
              <a:rPr lang="en-GB" sz="2000" dirty="0" err="1">
                <a:solidFill>
                  <a:schemeClr val="tx1">
                    <a:lumMod val="75000"/>
                  </a:schemeClr>
                </a:solidFill>
                <a:latin typeface="+mj-lt"/>
              </a:rPr>
              <a:t>ist</a:t>
            </a:r>
            <a:r>
              <a:rPr lang="en-GB" sz="2000" dirty="0">
                <a:solidFill>
                  <a:schemeClr val="tx1">
                    <a:lumMod val="75000"/>
                  </a:schemeClr>
                </a:solidFill>
                <a:latin typeface="+mj-lt"/>
              </a:rPr>
              <a:t> </a:t>
            </a:r>
            <a:r>
              <a:rPr lang="en-GB" sz="2000" b="1" dirty="0" err="1">
                <a:solidFill>
                  <a:schemeClr val="tx1">
                    <a:lumMod val="75000"/>
                  </a:schemeClr>
                </a:solidFill>
                <a:latin typeface="+mj-lt"/>
              </a:rPr>
              <a:t>deutsch</a:t>
            </a:r>
            <a:r>
              <a:rPr lang="en-GB" sz="2000" dirty="0" err="1">
                <a:solidFill>
                  <a:schemeClr val="tx1">
                    <a:lumMod val="75000"/>
                  </a:schemeClr>
                </a:solidFill>
                <a:latin typeface="+mj-lt"/>
              </a:rPr>
              <a:t>|</a:t>
            </a:r>
            <a:r>
              <a:rPr lang="en-GB" sz="2000" b="1" dirty="0" err="1">
                <a:solidFill>
                  <a:schemeClr val="tx1">
                    <a:lumMod val="75000"/>
                  </a:schemeClr>
                </a:solidFill>
                <a:latin typeface="+mj-lt"/>
              </a:rPr>
              <a:t>Deutscher</a:t>
            </a:r>
            <a:r>
              <a:rPr lang="en-GB" sz="2000"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2022 </a:t>
            </a:r>
            <a:r>
              <a:rPr lang="en-GB" sz="2000" dirty="0" err="1">
                <a:solidFill>
                  <a:schemeClr val="tx1">
                    <a:lumMod val="75000"/>
                  </a:schemeClr>
                </a:solidFill>
                <a:latin typeface="+mj-lt"/>
              </a:rPr>
              <a:t>singt</a:t>
            </a:r>
            <a:r>
              <a:rPr lang="en-GB" sz="2000" dirty="0">
                <a:solidFill>
                  <a:schemeClr val="tx1">
                    <a:lumMod val="75000"/>
                  </a:schemeClr>
                </a:solidFill>
                <a:latin typeface="+mj-lt"/>
              </a:rPr>
              <a:t> Chanel </a:t>
            </a:r>
            <a:r>
              <a:rPr lang="en-GB" sz="2000" dirty="0" err="1">
                <a:solidFill>
                  <a:schemeClr val="tx1">
                    <a:lumMod val="75000"/>
                  </a:schemeClr>
                </a:solidFill>
                <a:latin typeface="+mj-lt"/>
              </a:rPr>
              <a:t>ihren</a:t>
            </a:r>
            <a:r>
              <a:rPr lang="en-GB" sz="2000" dirty="0">
                <a:solidFill>
                  <a:schemeClr val="tx1">
                    <a:lumMod val="75000"/>
                  </a:schemeClr>
                </a:solidFill>
                <a:latin typeface="+mj-lt"/>
              </a:rPr>
              <a:t> </a:t>
            </a:r>
            <a:r>
              <a:rPr lang="en-GB" sz="2000" dirty="0" err="1">
                <a:solidFill>
                  <a:schemeClr val="tx1">
                    <a:lumMod val="75000"/>
                  </a:schemeClr>
                </a:solidFill>
                <a:latin typeface="+mj-lt"/>
              </a:rPr>
              <a:t>Songtext</a:t>
            </a:r>
            <a:r>
              <a:rPr lang="en-GB" sz="2000" dirty="0">
                <a:solidFill>
                  <a:schemeClr val="tx1">
                    <a:lumMod val="75000"/>
                  </a:schemeClr>
                </a:solidFill>
                <a:latin typeface="+mj-lt"/>
              </a:rPr>
              <a:t> auf </a:t>
            </a:r>
            <a:r>
              <a:rPr lang="en-GB" sz="2000" b="1" dirty="0" err="1">
                <a:solidFill>
                  <a:schemeClr val="tx1">
                    <a:lumMod val="75000"/>
                  </a:schemeClr>
                </a:solidFill>
                <a:latin typeface="+mj-lt"/>
              </a:rPr>
              <a:t>Spanisch</a:t>
            </a:r>
            <a:r>
              <a:rPr lang="en-GB" sz="2000" dirty="0" err="1">
                <a:solidFill>
                  <a:schemeClr val="tx1">
                    <a:lumMod val="75000"/>
                  </a:schemeClr>
                </a:solidFill>
                <a:latin typeface="+mj-lt"/>
              </a:rPr>
              <a:t>|</a:t>
            </a:r>
            <a:r>
              <a:rPr lang="en-GB" sz="2000" b="1" dirty="0" err="1">
                <a:solidFill>
                  <a:schemeClr val="tx1">
                    <a:lumMod val="75000"/>
                  </a:schemeClr>
                </a:solidFill>
                <a:latin typeface="+mj-lt"/>
              </a:rPr>
              <a:t>Spanierin</a:t>
            </a:r>
            <a:r>
              <a:rPr lang="en-GB" sz="2000"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Agnetha, Anni-</a:t>
            </a:r>
            <a:r>
              <a:rPr lang="en-GB" sz="2000" dirty="0" err="1">
                <a:solidFill>
                  <a:schemeClr val="tx1">
                    <a:lumMod val="75000"/>
                  </a:schemeClr>
                </a:solidFill>
                <a:latin typeface="+mj-lt"/>
              </a:rPr>
              <a:t>Frid</a:t>
            </a:r>
            <a:r>
              <a:rPr lang="en-GB" sz="2000" dirty="0">
                <a:solidFill>
                  <a:schemeClr val="tx1">
                    <a:lumMod val="75000"/>
                  </a:schemeClr>
                </a:solidFill>
                <a:latin typeface="+mj-lt"/>
              </a:rPr>
              <a:t>, Benny und Björn </a:t>
            </a:r>
            <a:r>
              <a:rPr lang="en-GB" sz="2000" dirty="0" err="1">
                <a:solidFill>
                  <a:schemeClr val="tx1">
                    <a:lumMod val="75000"/>
                  </a:schemeClr>
                </a:solidFill>
                <a:latin typeface="+mj-lt"/>
              </a:rPr>
              <a:t>sind</a:t>
            </a:r>
            <a:r>
              <a:rPr lang="en-GB" sz="2000" dirty="0">
                <a:solidFill>
                  <a:schemeClr val="tx1">
                    <a:lumMod val="75000"/>
                  </a:schemeClr>
                </a:solidFill>
                <a:latin typeface="+mj-lt"/>
              </a:rPr>
              <a:t> </a:t>
            </a:r>
            <a:r>
              <a:rPr lang="en-GB" sz="2000" b="1" dirty="0" err="1">
                <a:solidFill>
                  <a:schemeClr val="tx1">
                    <a:lumMod val="75000"/>
                  </a:schemeClr>
                </a:solidFill>
                <a:latin typeface="+mj-lt"/>
              </a:rPr>
              <a:t>Schweden</a:t>
            </a:r>
            <a:r>
              <a:rPr lang="en-GB" sz="2000" dirty="0" err="1">
                <a:solidFill>
                  <a:schemeClr val="tx1">
                    <a:lumMod val="75000"/>
                  </a:schemeClr>
                </a:solidFill>
                <a:latin typeface="+mj-lt"/>
              </a:rPr>
              <a:t>|</a:t>
            </a:r>
            <a:r>
              <a:rPr lang="en-GB" sz="2000" b="1" dirty="0" err="1">
                <a:solidFill>
                  <a:schemeClr val="tx1">
                    <a:lumMod val="75000"/>
                  </a:schemeClr>
                </a:solidFill>
                <a:latin typeface="+mj-lt"/>
              </a:rPr>
              <a:t>schwedisch</a:t>
            </a:r>
            <a:r>
              <a:rPr lang="en-GB" sz="2000"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Bis 2003 </a:t>
            </a:r>
            <a:r>
              <a:rPr lang="en-GB" sz="2000" dirty="0" err="1">
                <a:solidFill>
                  <a:schemeClr val="tx1">
                    <a:lumMod val="75000"/>
                  </a:schemeClr>
                </a:solidFill>
                <a:latin typeface="+mj-lt"/>
              </a:rPr>
              <a:t>hatte</a:t>
            </a:r>
            <a:r>
              <a:rPr lang="en-GB" sz="2000" dirty="0">
                <a:solidFill>
                  <a:schemeClr val="tx1">
                    <a:lumMod val="75000"/>
                  </a:schemeClr>
                </a:solidFill>
                <a:latin typeface="+mj-lt"/>
              </a:rPr>
              <a:t> die </a:t>
            </a:r>
            <a:r>
              <a:rPr lang="en-GB" sz="2000" dirty="0" err="1">
                <a:solidFill>
                  <a:schemeClr val="tx1">
                    <a:lumMod val="75000"/>
                  </a:schemeClr>
                </a:solidFill>
                <a:latin typeface="+mj-lt"/>
              </a:rPr>
              <a:t>Türkei</a:t>
            </a:r>
            <a:r>
              <a:rPr lang="en-GB" sz="2000" dirty="0">
                <a:solidFill>
                  <a:schemeClr val="tx1">
                    <a:lumMod val="75000"/>
                  </a:schemeClr>
                </a:solidFill>
                <a:latin typeface="+mj-lt"/>
              </a:rPr>
              <a:t> die Tradition, </a:t>
            </a:r>
            <a:r>
              <a:rPr lang="en-GB" sz="2000" dirty="0" err="1">
                <a:solidFill>
                  <a:schemeClr val="tx1">
                    <a:lumMod val="75000"/>
                  </a:schemeClr>
                </a:solidFill>
                <a:latin typeface="+mj-lt"/>
              </a:rPr>
              <a:t>nur</a:t>
            </a:r>
            <a:r>
              <a:rPr lang="en-GB" sz="2000" dirty="0">
                <a:solidFill>
                  <a:schemeClr val="tx1">
                    <a:lumMod val="75000"/>
                  </a:schemeClr>
                </a:solidFill>
                <a:latin typeface="+mj-lt"/>
              </a:rPr>
              <a:t> auf </a:t>
            </a:r>
            <a:r>
              <a:rPr lang="en-GB" sz="2000" b="1" dirty="0" err="1">
                <a:solidFill>
                  <a:schemeClr val="tx1">
                    <a:lumMod val="75000"/>
                  </a:schemeClr>
                </a:solidFill>
                <a:latin typeface="+mj-lt"/>
              </a:rPr>
              <a:t>Turke</a:t>
            </a:r>
            <a:r>
              <a:rPr lang="en-GB" sz="2000" dirty="0" err="1">
                <a:solidFill>
                  <a:schemeClr val="tx1">
                    <a:lumMod val="75000"/>
                  </a:schemeClr>
                </a:solidFill>
                <a:latin typeface="+mj-lt"/>
              </a:rPr>
              <a:t>|</a:t>
            </a:r>
            <a:r>
              <a:rPr lang="en-GB" sz="2000" b="1" dirty="0" err="1">
                <a:solidFill>
                  <a:schemeClr val="tx1">
                    <a:lumMod val="75000"/>
                  </a:schemeClr>
                </a:solidFill>
                <a:latin typeface="+mj-lt"/>
              </a:rPr>
              <a:t>Türkisch</a:t>
            </a:r>
            <a:r>
              <a:rPr lang="en-GB" sz="2000" dirty="0">
                <a:solidFill>
                  <a:schemeClr val="tx1">
                    <a:lumMod val="75000"/>
                  </a:schemeClr>
                </a:solidFill>
                <a:latin typeface="+mj-lt"/>
              </a:rPr>
              <a:t> </a:t>
            </a:r>
            <a:r>
              <a:rPr lang="en-GB" sz="2000" dirty="0" err="1">
                <a:solidFill>
                  <a:schemeClr val="tx1">
                    <a:lumMod val="75000"/>
                  </a:schemeClr>
                </a:solidFill>
                <a:latin typeface="+mj-lt"/>
              </a:rPr>
              <a:t>zu</a:t>
            </a:r>
            <a:r>
              <a:rPr lang="en-GB" sz="2000" dirty="0">
                <a:solidFill>
                  <a:schemeClr val="tx1">
                    <a:lumMod val="75000"/>
                  </a:schemeClr>
                </a:solidFill>
                <a:latin typeface="+mj-lt"/>
              </a:rPr>
              <a:t> </a:t>
            </a:r>
            <a:r>
              <a:rPr lang="en-GB" sz="2000" dirty="0" err="1">
                <a:solidFill>
                  <a:schemeClr val="tx1">
                    <a:lumMod val="75000"/>
                  </a:schemeClr>
                </a:solidFill>
                <a:latin typeface="+mj-lt"/>
              </a:rPr>
              <a:t>sprechen</a:t>
            </a:r>
            <a:r>
              <a:rPr lang="en-GB" sz="2000"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Aber 2003 </a:t>
            </a:r>
            <a:r>
              <a:rPr lang="en-GB" sz="2000" dirty="0" err="1">
                <a:solidFill>
                  <a:schemeClr val="tx1">
                    <a:lumMod val="75000"/>
                  </a:schemeClr>
                </a:solidFill>
                <a:latin typeface="+mj-lt"/>
              </a:rPr>
              <a:t>singt</a:t>
            </a:r>
            <a:r>
              <a:rPr lang="en-GB" sz="2000" dirty="0">
                <a:solidFill>
                  <a:schemeClr val="tx1">
                    <a:lumMod val="75000"/>
                  </a:schemeClr>
                </a:solidFill>
                <a:latin typeface="+mj-lt"/>
              </a:rPr>
              <a:t> die </a:t>
            </a:r>
            <a:r>
              <a:rPr lang="en-GB" sz="2000" dirty="0" err="1">
                <a:solidFill>
                  <a:schemeClr val="tx1">
                    <a:lumMod val="75000"/>
                  </a:schemeClr>
                </a:solidFill>
                <a:latin typeface="+mj-lt"/>
              </a:rPr>
              <a:t>Sängerin</a:t>
            </a:r>
            <a:r>
              <a:rPr lang="en-GB" sz="2000" dirty="0">
                <a:solidFill>
                  <a:schemeClr val="tx1">
                    <a:lumMod val="75000"/>
                  </a:schemeClr>
                </a:solidFill>
                <a:latin typeface="+mj-lt"/>
              </a:rPr>
              <a:t>, </a:t>
            </a:r>
            <a:r>
              <a:rPr lang="en-GB" sz="2000" dirty="0" err="1">
                <a:solidFill>
                  <a:schemeClr val="tx1">
                    <a:lumMod val="75000"/>
                  </a:schemeClr>
                </a:solidFill>
                <a:latin typeface="+mj-lt"/>
              </a:rPr>
              <a:t>Sertab</a:t>
            </a:r>
            <a:r>
              <a:rPr lang="en-GB" sz="2000" dirty="0">
                <a:solidFill>
                  <a:schemeClr val="tx1">
                    <a:lumMod val="75000"/>
                  </a:schemeClr>
                </a:solidFill>
                <a:latin typeface="+mj-lt"/>
              </a:rPr>
              <a:t> </a:t>
            </a:r>
            <a:r>
              <a:rPr lang="en-GB" sz="2000" dirty="0" err="1">
                <a:solidFill>
                  <a:schemeClr val="tx1">
                    <a:lumMod val="75000"/>
                  </a:schemeClr>
                </a:solidFill>
                <a:latin typeface="+mj-lt"/>
              </a:rPr>
              <a:t>Erener</a:t>
            </a:r>
            <a:r>
              <a:rPr lang="en-GB" sz="2000" dirty="0">
                <a:solidFill>
                  <a:schemeClr val="tx1">
                    <a:lumMod val="75000"/>
                  </a:schemeClr>
                </a:solidFill>
                <a:latin typeface="+mj-lt"/>
              </a:rPr>
              <a:t> auf </a:t>
            </a:r>
            <a:r>
              <a:rPr lang="en-GB" sz="2000" b="1" dirty="0" err="1">
                <a:solidFill>
                  <a:schemeClr val="tx1">
                    <a:lumMod val="75000"/>
                  </a:schemeClr>
                </a:solidFill>
                <a:latin typeface="+mj-lt"/>
              </a:rPr>
              <a:t>Englisch</a:t>
            </a:r>
            <a:r>
              <a:rPr lang="en-GB" sz="2000" dirty="0" err="1">
                <a:solidFill>
                  <a:schemeClr val="tx1">
                    <a:lumMod val="75000"/>
                  </a:schemeClr>
                </a:solidFill>
                <a:latin typeface="+mj-lt"/>
              </a:rPr>
              <a:t>|</a:t>
            </a:r>
            <a:r>
              <a:rPr lang="en-GB" sz="2000" b="1" dirty="0" err="1">
                <a:solidFill>
                  <a:schemeClr val="tx1">
                    <a:lumMod val="75000"/>
                  </a:schemeClr>
                </a:solidFill>
                <a:latin typeface="+mj-lt"/>
              </a:rPr>
              <a:t>Engländerin</a:t>
            </a:r>
            <a:r>
              <a:rPr lang="en-GB" sz="2000" b="1" dirty="0">
                <a:solidFill>
                  <a:schemeClr val="tx1">
                    <a:lumMod val="75000"/>
                  </a:schemeClr>
                </a:solidFill>
                <a:latin typeface="+mj-lt"/>
              </a:rPr>
              <a:t> </a:t>
            </a:r>
            <a:r>
              <a:rPr lang="en-GB" sz="2000" dirty="0">
                <a:solidFill>
                  <a:schemeClr val="tx1">
                    <a:lumMod val="75000"/>
                  </a:schemeClr>
                </a:solidFill>
                <a:latin typeface="+mj-lt"/>
              </a:rPr>
              <a:t>– und </a:t>
            </a:r>
            <a:r>
              <a:rPr lang="en-GB" sz="2000" dirty="0" err="1">
                <a:solidFill>
                  <a:schemeClr val="tx1">
                    <a:lumMod val="75000"/>
                  </a:schemeClr>
                </a:solidFill>
                <a:latin typeface="+mj-lt"/>
              </a:rPr>
              <a:t>sie</a:t>
            </a:r>
            <a:r>
              <a:rPr lang="en-GB" sz="2000" dirty="0">
                <a:solidFill>
                  <a:schemeClr val="tx1">
                    <a:lumMod val="75000"/>
                  </a:schemeClr>
                </a:solidFill>
                <a:latin typeface="+mj-lt"/>
              </a:rPr>
              <a:t> </a:t>
            </a:r>
            <a:r>
              <a:rPr lang="en-GB" sz="2000" dirty="0" err="1">
                <a:solidFill>
                  <a:schemeClr val="tx1">
                    <a:lumMod val="75000"/>
                  </a:schemeClr>
                </a:solidFill>
                <a:latin typeface="+mj-lt"/>
              </a:rPr>
              <a:t>gewinnt</a:t>
            </a:r>
            <a:r>
              <a:rPr lang="en-GB" sz="2000"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Celine Dion, die 1988 </a:t>
            </a:r>
            <a:r>
              <a:rPr lang="en-GB" sz="2000" dirty="0" err="1">
                <a:solidFill>
                  <a:schemeClr val="tx1">
                    <a:lumMod val="75000"/>
                  </a:schemeClr>
                </a:solidFill>
                <a:latin typeface="+mj-lt"/>
              </a:rPr>
              <a:t>für</a:t>
            </a:r>
            <a:r>
              <a:rPr lang="en-GB" sz="2000" dirty="0">
                <a:solidFill>
                  <a:schemeClr val="tx1">
                    <a:lumMod val="75000"/>
                  </a:schemeClr>
                </a:solidFill>
                <a:latin typeface="+mj-lt"/>
              </a:rPr>
              <a:t> die Schweiz </a:t>
            </a:r>
            <a:r>
              <a:rPr lang="en-GB" sz="2000" dirty="0" err="1">
                <a:solidFill>
                  <a:schemeClr val="tx1">
                    <a:lumMod val="75000"/>
                  </a:schemeClr>
                </a:solidFill>
                <a:latin typeface="+mj-lt"/>
              </a:rPr>
              <a:t>gewinnt</a:t>
            </a:r>
            <a:r>
              <a:rPr lang="en-GB" sz="2000" dirty="0">
                <a:solidFill>
                  <a:schemeClr val="tx1">
                    <a:lumMod val="75000"/>
                  </a:schemeClr>
                </a:solidFill>
                <a:latin typeface="+mj-lt"/>
              </a:rPr>
              <a:t>, </a:t>
            </a:r>
            <a:r>
              <a:rPr lang="en-GB" sz="2000" dirty="0" err="1">
                <a:solidFill>
                  <a:schemeClr val="tx1">
                    <a:lumMod val="75000"/>
                  </a:schemeClr>
                </a:solidFill>
                <a:latin typeface="+mj-lt"/>
              </a:rPr>
              <a:t>singt</a:t>
            </a:r>
            <a:r>
              <a:rPr lang="en-GB" sz="2000" dirty="0">
                <a:solidFill>
                  <a:schemeClr val="tx1">
                    <a:lumMod val="75000"/>
                  </a:schemeClr>
                </a:solidFill>
                <a:latin typeface="+mj-lt"/>
              </a:rPr>
              <a:t> auf </a:t>
            </a:r>
            <a:r>
              <a:rPr lang="en-GB" sz="2000" b="1" dirty="0" err="1">
                <a:solidFill>
                  <a:schemeClr val="tx1">
                    <a:lumMod val="75000"/>
                  </a:schemeClr>
                </a:solidFill>
                <a:latin typeface="+mj-lt"/>
              </a:rPr>
              <a:t>Französisch</a:t>
            </a:r>
            <a:r>
              <a:rPr lang="en-GB" sz="2000" b="1" dirty="0">
                <a:solidFill>
                  <a:schemeClr val="tx1">
                    <a:lumMod val="75000"/>
                  </a:schemeClr>
                </a:solidFill>
                <a:latin typeface="+mj-lt"/>
              </a:rPr>
              <a:t> | </a:t>
            </a:r>
            <a:r>
              <a:rPr lang="en-GB" sz="2000" b="1" dirty="0" err="1">
                <a:solidFill>
                  <a:schemeClr val="tx1">
                    <a:lumMod val="75000"/>
                  </a:schemeClr>
                </a:solidFill>
                <a:latin typeface="+mj-lt"/>
              </a:rPr>
              <a:t>Französin</a:t>
            </a:r>
            <a:r>
              <a:rPr lang="en-GB" sz="2000" b="1"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Conchita Wurst, die </a:t>
            </a:r>
            <a:r>
              <a:rPr lang="en-GB" sz="2000" dirty="0" err="1">
                <a:solidFill>
                  <a:schemeClr val="tx1">
                    <a:lumMod val="75000"/>
                  </a:schemeClr>
                </a:solidFill>
                <a:latin typeface="+mj-lt"/>
              </a:rPr>
              <a:t>Gewinnerin</a:t>
            </a:r>
            <a:r>
              <a:rPr lang="en-GB" sz="2000" dirty="0">
                <a:solidFill>
                  <a:schemeClr val="tx1">
                    <a:lumMod val="75000"/>
                  </a:schemeClr>
                </a:solidFill>
                <a:latin typeface="+mj-lt"/>
              </a:rPr>
              <a:t> </a:t>
            </a:r>
            <a:r>
              <a:rPr lang="en-GB" sz="2000" dirty="0" err="1">
                <a:solidFill>
                  <a:schemeClr val="tx1">
                    <a:lumMod val="75000"/>
                  </a:schemeClr>
                </a:solidFill>
                <a:latin typeface="+mj-lt"/>
              </a:rPr>
              <a:t>aus</a:t>
            </a:r>
            <a:r>
              <a:rPr lang="en-GB" sz="2000" dirty="0">
                <a:solidFill>
                  <a:schemeClr val="tx1">
                    <a:lumMod val="75000"/>
                  </a:schemeClr>
                </a:solidFill>
                <a:latin typeface="+mj-lt"/>
              </a:rPr>
              <a:t> </a:t>
            </a:r>
            <a:r>
              <a:rPr lang="en-GB" sz="2000" dirty="0" err="1">
                <a:solidFill>
                  <a:schemeClr val="tx1">
                    <a:lumMod val="75000"/>
                  </a:schemeClr>
                </a:solidFill>
                <a:latin typeface="+mj-lt"/>
              </a:rPr>
              <a:t>dem</a:t>
            </a:r>
            <a:r>
              <a:rPr lang="en-GB" sz="2000" dirty="0">
                <a:solidFill>
                  <a:schemeClr val="tx1">
                    <a:lumMod val="75000"/>
                  </a:schemeClr>
                </a:solidFill>
                <a:latin typeface="+mj-lt"/>
              </a:rPr>
              <a:t> </a:t>
            </a:r>
            <a:r>
              <a:rPr lang="en-GB" sz="2000" dirty="0" err="1">
                <a:solidFill>
                  <a:schemeClr val="tx1">
                    <a:lumMod val="75000"/>
                  </a:schemeClr>
                </a:solidFill>
                <a:latin typeface="+mj-lt"/>
              </a:rPr>
              <a:t>Jahr</a:t>
            </a:r>
            <a:r>
              <a:rPr lang="en-GB" sz="2000" dirty="0">
                <a:solidFill>
                  <a:schemeClr val="tx1">
                    <a:lumMod val="75000"/>
                  </a:schemeClr>
                </a:solidFill>
                <a:latin typeface="+mj-lt"/>
              </a:rPr>
              <a:t> 2014 </a:t>
            </a:r>
            <a:r>
              <a:rPr lang="en-GB" sz="2000" dirty="0" err="1">
                <a:solidFill>
                  <a:schemeClr val="tx1">
                    <a:lumMod val="75000"/>
                  </a:schemeClr>
                </a:solidFill>
                <a:latin typeface="+mj-lt"/>
              </a:rPr>
              <a:t>ist</a:t>
            </a:r>
            <a:r>
              <a:rPr lang="en-GB" sz="2000" dirty="0">
                <a:solidFill>
                  <a:schemeClr val="tx1">
                    <a:lumMod val="75000"/>
                  </a:schemeClr>
                </a:solidFill>
                <a:latin typeface="+mj-lt"/>
              </a:rPr>
              <a:t> </a:t>
            </a:r>
            <a:r>
              <a:rPr lang="en-GB" sz="2000" b="1" dirty="0" err="1">
                <a:solidFill>
                  <a:schemeClr val="tx1">
                    <a:lumMod val="75000"/>
                  </a:schemeClr>
                </a:solidFill>
                <a:latin typeface="+mj-lt"/>
              </a:rPr>
              <a:t>Österreicherin</a:t>
            </a:r>
            <a:r>
              <a:rPr lang="en-GB" sz="2000" dirty="0" err="1">
                <a:solidFill>
                  <a:schemeClr val="tx1">
                    <a:lumMod val="75000"/>
                  </a:schemeClr>
                </a:solidFill>
                <a:latin typeface="+mj-lt"/>
              </a:rPr>
              <a:t>|</a:t>
            </a:r>
            <a:r>
              <a:rPr lang="en-GB" sz="2000" b="1" dirty="0" err="1">
                <a:solidFill>
                  <a:schemeClr val="tx1">
                    <a:lumMod val="75000"/>
                  </a:schemeClr>
                </a:solidFill>
                <a:latin typeface="+mj-lt"/>
              </a:rPr>
              <a:t>österreichisch</a:t>
            </a:r>
            <a:r>
              <a:rPr lang="en-GB" sz="2000"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Der </a:t>
            </a:r>
            <a:r>
              <a:rPr lang="en-GB" sz="2000" dirty="0" err="1">
                <a:solidFill>
                  <a:schemeClr val="tx1">
                    <a:lumMod val="75000"/>
                  </a:schemeClr>
                </a:solidFill>
                <a:latin typeface="+mj-lt"/>
              </a:rPr>
              <a:t>Kommentator</a:t>
            </a:r>
            <a:r>
              <a:rPr lang="en-GB" sz="2000" dirty="0">
                <a:solidFill>
                  <a:schemeClr val="tx1">
                    <a:lumMod val="75000"/>
                  </a:schemeClr>
                </a:solidFill>
                <a:latin typeface="+mj-lt"/>
              </a:rPr>
              <a:t>, Graham Norton </a:t>
            </a:r>
            <a:r>
              <a:rPr lang="en-GB" sz="2000" dirty="0" err="1">
                <a:solidFill>
                  <a:schemeClr val="tx1">
                    <a:lumMod val="75000"/>
                  </a:schemeClr>
                </a:solidFill>
                <a:latin typeface="+mj-lt"/>
              </a:rPr>
              <a:t>spricht</a:t>
            </a:r>
            <a:r>
              <a:rPr lang="en-GB" sz="2000" dirty="0">
                <a:solidFill>
                  <a:schemeClr val="tx1">
                    <a:lumMod val="75000"/>
                  </a:schemeClr>
                </a:solidFill>
                <a:latin typeface="+mj-lt"/>
              </a:rPr>
              <a:t> </a:t>
            </a:r>
            <a:r>
              <a:rPr lang="en-GB" sz="2000" b="1" dirty="0" err="1">
                <a:solidFill>
                  <a:schemeClr val="tx1">
                    <a:lumMod val="75000"/>
                  </a:schemeClr>
                </a:solidFill>
                <a:latin typeface="+mj-lt"/>
              </a:rPr>
              <a:t>Englisch</a:t>
            </a:r>
            <a:r>
              <a:rPr lang="en-GB" sz="2000" dirty="0" err="1">
                <a:solidFill>
                  <a:schemeClr val="tx1">
                    <a:lumMod val="75000"/>
                  </a:schemeClr>
                </a:solidFill>
                <a:latin typeface="+mj-lt"/>
              </a:rPr>
              <a:t>|</a:t>
            </a:r>
            <a:r>
              <a:rPr lang="en-GB" sz="2000" b="1" dirty="0" err="1">
                <a:solidFill>
                  <a:schemeClr val="tx1">
                    <a:lumMod val="75000"/>
                  </a:schemeClr>
                </a:solidFill>
                <a:latin typeface="+mj-lt"/>
              </a:rPr>
              <a:t>Engländer</a:t>
            </a:r>
            <a:r>
              <a:rPr lang="en-GB" sz="2000" dirty="0">
                <a:solidFill>
                  <a:schemeClr val="tx1">
                    <a:lumMod val="75000"/>
                  </a:schemeClr>
                </a:solidFill>
                <a:latin typeface="+mj-lt"/>
              </a:rPr>
              <a:t>. </a:t>
            </a:r>
          </a:p>
        </p:txBody>
      </p:sp>
      <p:sp>
        <p:nvSpPr>
          <p:cNvPr id="5" name="TextBox 4">
            <a:extLst>
              <a:ext uri="{FF2B5EF4-FFF2-40B4-BE49-F238E27FC236}">
                <a16:creationId xmlns:a16="http://schemas.microsoft.com/office/drawing/2014/main" id="{72B107A8-91F8-4050-A7B6-7207531E1743}"/>
              </a:ext>
            </a:extLst>
          </p:cNvPr>
          <p:cNvSpPr txBox="1"/>
          <p:nvPr/>
        </p:nvSpPr>
        <p:spPr>
          <a:xfrm>
            <a:off x="204858" y="1040733"/>
            <a:ext cx="8724989" cy="707886"/>
          </a:xfrm>
          <a:prstGeom prst="rect">
            <a:avLst/>
          </a:prstGeom>
          <a:noFill/>
        </p:spPr>
        <p:txBody>
          <a:bodyPr wrap="square">
            <a:spAutoFit/>
          </a:bodyPr>
          <a:lstStyle/>
          <a:p>
            <a:r>
              <a:rPr lang="de-DE" sz="2000" dirty="0"/>
              <a:t>Beim Eurovision Song Contest ist Englisch jetzt die Lieblingssprache.  </a:t>
            </a:r>
            <a:br>
              <a:rPr lang="de-DE" sz="2000" dirty="0"/>
            </a:br>
            <a:r>
              <a:rPr lang="de-DE" sz="2000" dirty="0"/>
              <a:t>Aber die Teilnehmer kommen aus so vielen Ländern!</a:t>
            </a:r>
          </a:p>
        </p:txBody>
      </p:sp>
      <p:sp>
        <p:nvSpPr>
          <p:cNvPr id="6" name="Rectangle: Rounded Corners 5">
            <a:extLst>
              <a:ext uri="{FF2B5EF4-FFF2-40B4-BE49-F238E27FC236}">
                <a16:creationId xmlns:a16="http://schemas.microsoft.com/office/drawing/2014/main" id="{5D9D2DDB-B809-437C-A11E-59905FCF822E}"/>
              </a:ext>
            </a:extLst>
          </p:cNvPr>
          <p:cNvSpPr/>
          <p:nvPr/>
        </p:nvSpPr>
        <p:spPr>
          <a:xfrm>
            <a:off x="11159836" y="90502"/>
            <a:ext cx="930564"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lesen</a:t>
            </a:r>
            <a:endParaRPr lang="en-GB" sz="2000" dirty="0"/>
          </a:p>
        </p:txBody>
      </p:sp>
      <p:sp>
        <p:nvSpPr>
          <p:cNvPr id="12" name="Rectangle: Rounded Corners 11">
            <a:extLst>
              <a:ext uri="{FF2B5EF4-FFF2-40B4-BE49-F238E27FC236}">
                <a16:creationId xmlns:a16="http://schemas.microsoft.com/office/drawing/2014/main" id="{F12AAD2B-283F-4684-9C6F-DD5638A4EB73}"/>
              </a:ext>
            </a:extLst>
          </p:cNvPr>
          <p:cNvSpPr/>
          <p:nvPr/>
        </p:nvSpPr>
        <p:spPr>
          <a:xfrm>
            <a:off x="6390408" y="2675146"/>
            <a:ext cx="1211767"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7804CE1B-3CEE-4E0D-AD2D-9BE1EC6A0FCC}"/>
              </a:ext>
            </a:extLst>
          </p:cNvPr>
          <p:cNvSpPr/>
          <p:nvPr/>
        </p:nvSpPr>
        <p:spPr>
          <a:xfrm>
            <a:off x="6567055" y="3075135"/>
            <a:ext cx="1407051"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t>
            </a:r>
          </a:p>
        </p:txBody>
      </p:sp>
      <p:sp>
        <p:nvSpPr>
          <p:cNvPr id="14" name="Rectangle: Rounded Corners 13">
            <a:extLst>
              <a:ext uri="{FF2B5EF4-FFF2-40B4-BE49-F238E27FC236}">
                <a16:creationId xmlns:a16="http://schemas.microsoft.com/office/drawing/2014/main" id="{84D9FD83-AF8C-480F-B5B5-3A9481A071DC}"/>
              </a:ext>
            </a:extLst>
          </p:cNvPr>
          <p:cNvSpPr/>
          <p:nvPr/>
        </p:nvSpPr>
        <p:spPr>
          <a:xfrm>
            <a:off x="7270580" y="3533470"/>
            <a:ext cx="1774196"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t>
            </a:r>
          </a:p>
        </p:txBody>
      </p:sp>
      <p:sp>
        <p:nvSpPr>
          <p:cNvPr id="15" name="Rectangle: Rounded Corners 14">
            <a:extLst>
              <a:ext uri="{FF2B5EF4-FFF2-40B4-BE49-F238E27FC236}">
                <a16:creationId xmlns:a16="http://schemas.microsoft.com/office/drawing/2014/main" id="{3E262CAB-3299-4158-A16D-71D813C5418A}"/>
              </a:ext>
            </a:extLst>
          </p:cNvPr>
          <p:cNvSpPr/>
          <p:nvPr/>
        </p:nvSpPr>
        <p:spPr>
          <a:xfrm>
            <a:off x="6387567" y="3925068"/>
            <a:ext cx="822360"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2E7C93EC-BB63-4B75-8803-880E9A987665}"/>
              </a:ext>
            </a:extLst>
          </p:cNvPr>
          <p:cNvSpPr/>
          <p:nvPr/>
        </p:nvSpPr>
        <p:spPr>
          <a:xfrm>
            <a:off x="7755877" y="4406143"/>
            <a:ext cx="1593272"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1C7A0ACF-42BE-49D6-9B11-1CAE9D40DB0C}"/>
              </a:ext>
            </a:extLst>
          </p:cNvPr>
          <p:cNvSpPr/>
          <p:nvPr/>
        </p:nvSpPr>
        <p:spPr>
          <a:xfrm>
            <a:off x="9139522" y="4832102"/>
            <a:ext cx="1673654"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t>
            </a:r>
          </a:p>
        </p:txBody>
      </p:sp>
      <p:sp>
        <p:nvSpPr>
          <p:cNvPr id="18" name="Rectangle: Rounded Corners 17">
            <a:extLst>
              <a:ext uri="{FF2B5EF4-FFF2-40B4-BE49-F238E27FC236}">
                <a16:creationId xmlns:a16="http://schemas.microsoft.com/office/drawing/2014/main" id="{C4BE4FD0-45EE-4D87-AE89-C013CF1C30C9}"/>
              </a:ext>
            </a:extLst>
          </p:cNvPr>
          <p:cNvSpPr/>
          <p:nvPr/>
        </p:nvSpPr>
        <p:spPr>
          <a:xfrm>
            <a:off x="9335979" y="5246521"/>
            <a:ext cx="1959550"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t>
            </a:r>
          </a:p>
        </p:txBody>
      </p:sp>
      <p:sp>
        <p:nvSpPr>
          <p:cNvPr id="19" name="Rectangle: Rounded Corners 18">
            <a:extLst>
              <a:ext uri="{FF2B5EF4-FFF2-40B4-BE49-F238E27FC236}">
                <a16:creationId xmlns:a16="http://schemas.microsoft.com/office/drawing/2014/main" id="{9926A3D3-6F24-4860-863F-8AEFF9042E93}"/>
              </a:ext>
            </a:extLst>
          </p:cNvPr>
          <p:cNvSpPr/>
          <p:nvPr/>
        </p:nvSpPr>
        <p:spPr>
          <a:xfrm>
            <a:off x="7177470" y="5702345"/>
            <a:ext cx="1593271"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t>
            </a:r>
          </a:p>
        </p:txBody>
      </p:sp>
      <p:sp>
        <p:nvSpPr>
          <p:cNvPr id="4" name="Title 1">
            <a:extLst>
              <a:ext uri="{FF2B5EF4-FFF2-40B4-BE49-F238E27FC236}">
                <a16:creationId xmlns:a16="http://schemas.microsoft.com/office/drawing/2014/main" id="{C1D8DD41-6482-AA17-9265-4C9B92661545}"/>
              </a:ext>
            </a:extLst>
          </p:cNvPr>
          <p:cNvSpPr txBox="1">
            <a:spLocks/>
          </p:cNvSpPr>
          <p:nvPr/>
        </p:nvSpPr>
        <p:spPr>
          <a:xfrm>
            <a:off x="-2" y="249519"/>
            <a:ext cx="6659218" cy="647577"/>
          </a:xfrm>
          <a:prstGeom prst="rect">
            <a:avLst/>
          </a:prstGeom>
          <a:blipFill>
            <a:blip r:embed="rId4">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dirty="0"/>
              <a:t>Der Eurovision Song Contest</a:t>
            </a:r>
          </a:p>
        </p:txBody>
      </p:sp>
      <p:sp>
        <p:nvSpPr>
          <p:cNvPr id="20" name="TextBox 19">
            <a:extLst>
              <a:ext uri="{FF2B5EF4-FFF2-40B4-BE49-F238E27FC236}">
                <a16:creationId xmlns:a16="http://schemas.microsoft.com/office/drawing/2014/main" id="{F6930453-A07B-47E5-A77E-2945FE0263F7}"/>
              </a:ext>
            </a:extLst>
          </p:cNvPr>
          <p:cNvSpPr txBox="1"/>
          <p:nvPr/>
        </p:nvSpPr>
        <p:spPr>
          <a:xfrm>
            <a:off x="266514" y="1769398"/>
            <a:ext cx="9164864" cy="461665"/>
          </a:xfrm>
          <a:prstGeom prst="rect">
            <a:avLst/>
          </a:prstGeom>
          <a:noFill/>
        </p:spPr>
        <p:txBody>
          <a:bodyPr wrap="square">
            <a:spAutoFit/>
          </a:bodyPr>
          <a:lstStyle/>
          <a:p>
            <a:r>
              <a:rPr kumimoji="0" lang="de-DE" sz="2300" b="1" i="0" u="none" strike="noStrike" kern="1200" cap="none" spc="0" normalizeH="0" baseline="0" noProof="0" dirty="0">
                <a:ln>
                  <a:noFill/>
                </a:ln>
                <a:solidFill>
                  <a:srgbClr val="525050"/>
                </a:solidFill>
                <a:effectLst/>
                <a:uLnTx/>
                <a:uFillTx/>
                <a:latin typeface="Century Gothic"/>
                <a:ea typeface="+mn-ea"/>
                <a:cs typeface="+mn-cs"/>
              </a:rPr>
              <a:t>Sprache/Adjektiv oder Nationalität? Welches Wort ist richtig?</a:t>
            </a:r>
            <a:endParaRPr lang="en-GB" sz="2300" dirty="0"/>
          </a:p>
        </p:txBody>
      </p:sp>
    </p:spTree>
    <p:extLst>
      <p:ext uri="{BB962C8B-B14F-4D97-AF65-F5344CB8AC3E}">
        <p14:creationId xmlns:p14="http://schemas.microsoft.com/office/powerpoint/2010/main" val="318929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86C6-96CB-2386-1361-1BCF45656D83}"/>
              </a:ext>
            </a:extLst>
          </p:cNvPr>
          <p:cNvSpPr>
            <a:spLocks noGrp="1"/>
          </p:cNvSpPr>
          <p:nvPr>
            <p:ph type="title"/>
          </p:nvPr>
        </p:nvSpPr>
        <p:spPr>
          <a:xfrm>
            <a:off x="-1" y="213557"/>
            <a:ext cx="9446131" cy="647577"/>
          </a:xfrm>
        </p:spPr>
        <p:txBody>
          <a:bodyPr>
            <a:normAutofit fontScale="90000"/>
          </a:bodyPr>
          <a:lstStyle/>
          <a:p>
            <a:r>
              <a:rPr lang="en-GB" dirty="0"/>
              <a:t>Nouns that behave like adjectives</a:t>
            </a:r>
            <a:br>
              <a:rPr lang="en-GB" dirty="0"/>
            </a:br>
            <a:endParaRPr lang="en-GB" dirty="0"/>
          </a:p>
        </p:txBody>
      </p:sp>
      <p:sp>
        <p:nvSpPr>
          <p:cNvPr id="5" name="Rectangle: Rounded Corners 4">
            <a:extLst>
              <a:ext uri="{FF2B5EF4-FFF2-40B4-BE49-F238E27FC236}">
                <a16:creationId xmlns:a16="http://schemas.microsoft.com/office/drawing/2014/main" id="{03C247F3-28A6-4447-339D-86B1DFABF1A0}"/>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Grammatik</a:t>
            </a:r>
          </a:p>
        </p:txBody>
      </p:sp>
      <p:sp>
        <p:nvSpPr>
          <p:cNvPr id="6" name="TextBox 5">
            <a:extLst>
              <a:ext uri="{FF2B5EF4-FFF2-40B4-BE49-F238E27FC236}">
                <a16:creationId xmlns:a16="http://schemas.microsoft.com/office/drawing/2014/main" id="{C18BAAD0-2CDE-48BA-996C-55AF7DCFB904}"/>
              </a:ext>
            </a:extLst>
          </p:cNvPr>
          <p:cNvSpPr txBox="1"/>
          <p:nvPr/>
        </p:nvSpPr>
        <p:spPr>
          <a:xfrm>
            <a:off x="264111" y="863555"/>
            <a:ext cx="11449383" cy="400110"/>
          </a:xfrm>
          <a:prstGeom prst="rect">
            <a:avLst/>
          </a:prstGeom>
          <a:noFill/>
        </p:spPr>
        <p:txBody>
          <a:bodyPr wrap="square">
            <a:spAutoFit/>
          </a:bodyPr>
          <a:lstStyle/>
          <a:p>
            <a:r>
              <a:rPr lang="en-US" sz="2000" dirty="0"/>
              <a:t>As you know, when adjectives come before the noun, they have different endings.</a:t>
            </a:r>
          </a:p>
        </p:txBody>
      </p:sp>
      <p:sp>
        <p:nvSpPr>
          <p:cNvPr id="96" name="TextBox 95">
            <a:extLst>
              <a:ext uri="{FF2B5EF4-FFF2-40B4-BE49-F238E27FC236}">
                <a16:creationId xmlns:a16="http://schemas.microsoft.com/office/drawing/2014/main" id="{1D367F68-2A51-4E51-BCB0-F1546FFA681F}"/>
              </a:ext>
            </a:extLst>
          </p:cNvPr>
          <p:cNvSpPr txBox="1"/>
          <p:nvPr/>
        </p:nvSpPr>
        <p:spPr>
          <a:xfrm>
            <a:off x="264111" y="1256718"/>
            <a:ext cx="11449383" cy="400110"/>
          </a:xfrm>
          <a:prstGeom prst="rect">
            <a:avLst/>
          </a:prstGeom>
          <a:noFill/>
        </p:spPr>
        <p:txBody>
          <a:bodyPr wrap="square">
            <a:spAutoFit/>
          </a:bodyPr>
          <a:lstStyle/>
          <a:p>
            <a:r>
              <a:rPr lang="en-US" sz="2000" dirty="0"/>
              <a:t>The endings depend on the type of article:</a:t>
            </a:r>
          </a:p>
        </p:txBody>
      </p:sp>
      <p:sp>
        <p:nvSpPr>
          <p:cNvPr id="108" name="TextBox 107">
            <a:extLst>
              <a:ext uri="{FF2B5EF4-FFF2-40B4-BE49-F238E27FC236}">
                <a16:creationId xmlns:a16="http://schemas.microsoft.com/office/drawing/2014/main" id="{2BB48A92-DB4C-41EE-AFE1-87175FACA312}"/>
              </a:ext>
            </a:extLst>
          </p:cNvPr>
          <p:cNvSpPr txBox="1"/>
          <p:nvPr/>
        </p:nvSpPr>
        <p:spPr>
          <a:xfrm>
            <a:off x="236346" y="1615488"/>
            <a:ext cx="3812901" cy="2862322"/>
          </a:xfrm>
          <a:prstGeom prst="rect">
            <a:avLst/>
          </a:prstGeom>
          <a:noFill/>
          <a:ln w="19050">
            <a:solidFill>
              <a:srgbClr val="4472C4">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rPr>
              <a:t>masculine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algn="ctr">
              <a:defRPr/>
            </a:pPr>
            <a:r>
              <a:rPr kumimoji="0" lang="en-GB" sz="2000" b="1" i="0" u="none" strike="noStrike" kern="0" cap="none" spc="0" normalizeH="0" baseline="0" noProof="0" dirty="0">
                <a:ln>
                  <a:noFill/>
                </a:ln>
                <a:solidFill>
                  <a:srgbClr val="525050"/>
                </a:solidFill>
                <a:effectLst/>
                <a:uLnTx/>
                <a:uFillTx/>
              </a:rPr>
              <a:t>der</a:t>
            </a:r>
            <a:r>
              <a:rPr kumimoji="0" lang="en-GB" sz="2000" b="0"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err="1">
                <a:ln>
                  <a:noFill/>
                </a:ln>
                <a:solidFill>
                  <a:srgbClr val="525050"/>
                </a:solidFill>
                <a:effectLst/>
                <a:uLnTx/>
                <a:uFillTx/>
              </a:rPr>
              <a:t>kulturell</a:t>
            </a:r>
            <a:r>
              <a:rPr kumimoji="0" lang="en-GB" sz="2000" b="1" i="0" u="sng" strike="noStrike" kern="0" cap="none" spc="0" normalizeH="0" baseline="0" noProof="0" dirty="0" err="1">
                <a:ln>
                  <a:noFill/>
                </a:ln>
                <a:solidFill>
                  <a:srgbClr val="525050"/>
                </a:solidFill>
                <a:effectLst/>
                <a:uLnTx/>
                <a:uFillTx/>
              </a:rPr>
              <a:t>e</a:t>
            </a:r>
            <a:r>
              <a:rPr kumimoji="0" lang="en-GB" sz="2000" b="1" i="0" u="none" strike="noStrike" kern="0" cap="none" spc="0" normalizeH="0" baseline="0" noProof="0" dirty="0">
                <a:ln>
                  <a:noFill/>
                </a:ln>
                <a:solidFill>
                  <a:srgbClr val="525050"/>
                </a:solidFill>
                <a:effectLst/>
                <a:uLnTx/>
                <a:uFillTx/>
              </a:rPr>
              <a:t> </a:t>
            </a:r>
            <a:r>
              <a:rPr lang="en-GB" sz="2000" kern="0" dirty="0">
                <a:solidFill>
                  <a:srgbClr val="525050"/>
                </a:solidFill>
              </a:rPr>
              <a:t>Ort</a:t>
            </a:r>
            <a:br>
              <a:rPr lang="en-GB" sz="2000" kern="0" dirty="0">
                <a:solidFill>
                  <a:srgbClr val="525050"/>
                </a:solidFill>
              </a:rPr>
            </a:br>
            <a:r>
              <a:rPr lang="en-GB" sz="2000" kern="0" dirty="0">
                <a:solidFill>
                  <a:srgbClr val="525050"/>
                </a:solidFill>
              </a:rPr>
              <a:t>(</a:t>
            </a:r>
            <a:r>
              <a:rPr lang="en-GB" sz="2000" b="1" kern="0" dirty="0">
                <a:solidFill>
                  <a:srgbClr val="525050"/>
                </a:solidFill>
              </a:rPr>
              <a:t>the</a:t>
            </a:r>
            <a:r>
              <a:rPr lang="en-GB" sz="2000" kern="0" dirty="0">
                <a:solidFill>
                  <a:srgbClr val="525050"/>
                </a:solidFill>
              </a:rPr>
              <a:t> cultural place)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525050"/>
                </a:solidFill>
                <a:effectLst/>
                <a:uLnTx/>
                <a:uFillTx/>
              </a:rPr>
              <a:t>ein</a:t>
            </a:r>
            <a:r>
              <a:rPr kumimoji="0" lang="en-GB" sz="2000" b="1"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err="1">
                <a:ln>
                  <a:noFill/>
                </a:ln>
                <a:solidFill>
                  <a:srgbClr val="525050"/>
                </a:solidFill>
                <a:effectLst/>
                <a:uLnTx/>
                <a:uFillTx/>
              </a:rPr>
              <a:t>kulturell</a:t>
            </a:r>
            <a:r>
              <a:rPr kumimoji="0" lang="en-GB" sz="2000" b="1" i="0" u="sng" strike="noStrike" kern="0" cap="none" spc="0" normalizeH="0" baseline="0" noProof="0" dirty="0" err="1">
                <a:ln>
                  <a:noFill/>
                </a:ln>
                <a:solidFill>
                  <a:srgbClr val="525050"/>
                </a:solidFill>
                <a:effectLst/>
                <a:uLnTx/>
                <a:uFillTx/>
              </a:rPr>
              <a:t>er</a:t>
            </a:r>
            <a:r>
              <a:rPr kumimoji="0" lang="en-GB" sz="2000" b="1"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a:ln>
                  <a:noFill/>
                </a:ln>
                <a:solidFill>
                  <a:srgbClr val="525050"/>
                </a:solidFill>
                <a:effectLst/>
                <a:uLnTx/>
                <a:uFillTx/>
              </a:rPr>
              <a:t>Ort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rPr>
              <a:t>(</a:t>
            </a:r>
            <a:r>
              <a:rPr kumimoji="0" lang="en-GB" sz="2000" b="1" i="0" u="none" strike="noStrike" kern="0" cap="none" spc="0" normalizeH="0" baseline="0" noProof="0" dirty="0">
                <a:ln>
                  <a:noFill/>
                </a:ln>
                <a:solidFill>
                  <a:srgbClr val="525050"/>
                </a:solidFill>
                <a:effectLst/>
                <a:uLnTx/>
                <a:uFillTx/>
              </a:rPr>
              <a:t>a</a:t>
            </a:r>
            <a:r>
              <a:rPr kumimoji="0" lang="en-GB" sz="2000" b="0" i="0" u="none" strike="noStrike" kern="0" cap="none" spc="0" normalizeH="0" baseline="0" noProof="0" dirty="0">
                <a:ln>
                  <a:noFill/>
                </a:ln>
                <a:solidFill>
                  <a:srgbClr val="525050"/>
                </a:solidFill>
                <a:effectLst/>
                <a:uLnTx/>
                <a:uFillTx/>
              </a:rPr>
              <a:t> cultural place)</a:t>
            </a:r>
          </a:p>
        </p:txBody>
      </p:sp>
      <p:sp>
        <p:nvSpPr>
          <p:cNvPr id="109" name="TextBox 108">
            <a:extLst>
              <a:ext uri="{FF2B5EF4-FFF2-40B4-BE49-F238E27FC236}">
                <a16:creationId xmlns:a16="http://schemas.microsoft.com/office/drawing/2014/main" id="{7CF2D6D2-3D3E-437D-A1F9-A003C35B5799}"/>
              </a:ext>
            </a:extLst>
          </p:cNvPr>
          <p:cNvSpPr txBox="1"/>
          <p:nvPr/>
        </p:nvSpPr>
        <p:spPr>
          <a:xfrm>
            <a:off x="4261898" y="1615488"/>
            <a:ext cx="3613531" cy="2862322"/>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rPr>
              <a:t>feminine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rPr>
              <a:t>die </a:t>
            </a:r>
            <a:r>
              <a:rPr kumimoji="0" lang="en-GB" sz="2000" b="0" i="0" u="none" strike="noStrike" kern="0" cap="none" spc="0" normalizeH="0" baseline="0" noProof="0" dirty="0" err="1">
                <a:ln>
                  <a:noFill/>
                </a:ln>
                <a:solidFill>
                  <a:srgbClr val="525050"/>
                </a:solidFill>
                <a:effectLst/>
                <a:uLnTx/>
                <a:uFillTx/>
              </a:rPr>
              <a:t>schön</a:t>
            </a:r>
            <a:r>
              <a:rPr kumimoji="0" lang="en-GB" sz="2000" b="1" i="0" u="sng" strike="noStrike" kern="0" cap="none" spc="0" normalizeH="0" baseline="0" noProof="0" dirty="0" err="1">
                <a:ln>
                  <a:noFill/>
                </a:ln>
                <a:solidFill>
                  <a:srgbClr val="525050"/>
                </a:solidFill>
                <a:effectLst/>
                <a:uLnTx/>
                <a:uFillTx/>
              </a:rPr>
              <a:t>e</a:t>
            </a:r>
            <a:r>
              <a:rPr kumimoji="0" lang="en-GB" sz="2000" b="1"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a:ln>
                  <a:noFill/>
                </a:ln>
                <a:solidFill>
                  <a:srgbClr val="525050"/>
                </a:solidFill>
                <a:effectLst/>
                <a:uLnTx/>
                <a:uFillTx/>
              </a:rPr>
              <a:t>Stadt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rPr>
              <a:t>(</a:t>
            </a:r>
            <a:r>
              <a:rPr kumimoji="0" lang="en-GB" sz="2000" b="1" i="0" u="none" strike="noStrike" kern="0" cap="none" spc="0" normalizeH="0" baseline="0" noProof="0" dirty="0">
                <a:ln>
                  <a:noFill/>
                </a:ln>
                <a:solidFill>
                  <a:srgbClr val="525050"/>
                </a:solidFill>
                <a:effectLst/>
                <a:uLnTx/>
                <a:uFillTx/>
              </a:rPr>
              <a:t>the</a:t>
            </a:r>
            <a:r>
              <a:rPr kumimoji="0" lang="en-GB" sz="2000" b="0" i="0" u="none" strike="noStrike" kern="0" cap="none" spc="0" normalizeH="0" baseline="0" noProof="0" dirty="0">
                <a:ln>
                  <a:noFill/>
                </a:ln>
                <a:solidFill>
                  <a:srgbClr val="525050"/>
                </a:solidFill>
                <a:effectLst/>
                <a:uLnTx/>
                <a:uFillTx/>
              </a:rPr>
              <a:t> lovely town)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rPr>
              <a:t>eine</a:t>
            </a:r>
            <a:r>
              <a:rPr kumimoji="0" lang="en-GB" sz="2000" b="0"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err="1">
                <a:ln>
                  <a:noFill/>
                </a:ln>
                <a:solidFill>
                  <a:srgbClr val="525050"/>
                </a:solidFill>
                <a:effectLst/>
                <a:uLnTx/>
                <a:uFillTx/>
              </a:rPr>
              <a:t>schön</a:t>
            </a:r>
            <a:r>
              <a:rPr kumimoji="0" lang="en-GB" sz="2000" b="1" i="0" u="sng" strike="noStrike" kern="0" cap="none" spc="0" normalizeH="0" baseline="0" noProof="0" dirty="0" err="1">
                <a:ln>
                  <a:noFill/>
                </a:ln>
                <a:solidFill>
                  <a:srgbClr val="525050"/>
                </a:solidFill>
                <a:effectLst/>
                <a:uLnTx/>
                <a:uFillTx/>
              </a:rPr>
              <a:t>e</a:t>
            </a:r>
            <a:r>
              <a:rPr kumimoji="0" lang="en-GB" sz="2000" b="0" i="0" u="none" strike="noStrike" kern="0" cap="none" spc="0" normalizeH="0" baseline="0" noProof="0" dirty="0">
                <a:ln>
                  <a:noFill/>
                </a:ln>
                <a:solidFill>
                  <a:srgbClr val="525050"/>
                </a:solidFill>
                <a:effectLst/>
                <a:uLnTx/>
                <a:uFillTx/>
              </a:rPr>
              <a:t> Stadt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rPr>
              <a:t>(</a:t>
            </a:r>
            <a:r>
              <a:rPr kumimoji="0" lang="en-GB" sz="2000" b="1" i="0" u="none" strike="noStrike" kern="0" cap="none" spc="0" normalizeH="0" baseline="0" noProof="0" dirty="0">
                <a:ln>
                  <a:noFill/>
                </a:ln>
                <a:solidFill>
                  <a:srgbClr val="525050"/>
                </a:solidFill>
                <a:effectLst/>
                <a:uLnTx/>
                <a:uFillTx/>
              </a:rPr>
              <a:t>a </a:t>
            </a:r>
            <a:r>
              <a:rPr kumimoji="0" lang="en-GB" sz="2000" b="0" i="0" u="none" strike="noStrike" kern="0" cap="none" spc="0" normalizeH="0" baseline="0" noProof="0" dirty="0">
                <a:ln>
                  <a:noFill/>
                </a:ln>
                <a:solidFill>
                  <a:srgbClr val="525050"/>
                </a:solidFill>
                <a:effectLst/>
                <a:uLnTx/>
                <a:uFillTx/>
              </a:rPr>
              <a:t>lovely</a:t>
            </a:r>
            <a:r>
              <a:rPr kumimoji="0" lang="en-GB" sz="2000" b="1"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a:ln>
                  <a:noFill/>
                </a:ln>
                <a:solidFill>
                  <a:srgbClr val="525050"/>
                </a:solidFill>
                <a:effectLst/>
                <a:uLnTx/>
                <a:uFillTx/>
              </a:rPr>
              <a:t>town)</a:t>
            </a:r>
          </a:p>
        </p:txBody>
      </p:sp>
      <p:sp>
        <p:nvSpPr>
          <p:cNvPr id="110" name="TextBox 109">
            <a:extLst>
              <a:ext uri="{FF2B5EF4-FFF2-40B4-BE49-F238E27FC236}">
                <a16:creationId xmlns:a16="http://schemas.microsoft.com/office/drawing/2014/main" id="{57D3C523-250A-4E36-9851-F61C80A98F74}"/>
              </a:ext>
            </a:extLst>
          </p:cNvPr>
          <p:cNvSpPr txBox="1"/>
          <p:nvPr/>
        </p:nvSpPr>
        <p:spPr>
          <a:xfrm>
            <a:off x="8287450" y="1615488"/>
            <a:ext cx="3613531" cy="2862322"/>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rPr>
              <a:t>neuter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rPr>
              <a:t>das</a:t>
            </a:r>
            <a:r>
              <a:rPr kumimoji="0" lang="en-GB" sz="2000" b="0"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err="1">
                <a:ln>
                  <a:noFill/>
                </a:ln>
                <a:solidFill>
                  <a:srgbClr val="525050"/>
                </a:solidFill>
                <a:effectLst/>
                <a:uLnTx/>
                <a:uFillTx/>
              </a:rPr>
              <a:t>klein</a:t>
            </a:r>
            <a:r>
              <a:rPr kumimoji="0" lang="en-GB" sz="2000" b="1" i="0" u="sng" strike="noStrike" kern="0" cap="none" spc="0" normalizeH="0" baseline="0" noProof="0" dirty="0" err="1">
                <a:ln>
                  <a:noFill/>
                </a:ln>
                <a:solidFill>
                  <a:srgbClr val="525050"/>
                </a:solidFill>
                <a:effectLst/>
                <a:uLnTx/>
                <a:uFillTx/>
              </a:rPr>
              <a:t>e</a:t>
            </a:r>
            <a:r>
              <a:rPr kumimoji="0" lang="en-GB" sz="2000" b="0" i="0" u="none" strike="noStrike" kern="0" cap="none" spc="0" normalizeH="0" baseline="0" noProof="0" dirty="0">
                <a:ln>
                  <a:noFill/>
                </a:ln>
                <a:solidFill>
                  <a:srgbClr val="525050"/>
                </a:solidFill>
                <a:effectLst/>
                <a:uLnTx/>
                <a:uFillTx/>
              </a:rPr>
              <a:t> Land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rPr>
              <a:t>(</a:t>
            </a:r>
            <a:r>
              <a:rPr kumimoji="0" lang="en-GB" sz="2000" b="1" i="0" u="none" strike="noStrike" kern="0" cap="none" spc="0" normalizeH="0" baseline="0" noProof="0" dirty="0">
                <a:ln>
                  <a:noFill/>
                </a:ln>
                <a:solidFill>
                  <a:srgbClr val="525050"/>
                </a:solidFill>
                <a:effectLst/>
                <a:uLnTx/>
                <a:uFillTx/>
              </a:rPr>
              <a:t>the </a:t>
            </a:r>
            <a:r>
              <a:rPr kumimoji="0" lang="en-GB" sz="2000" b="0" i="0" u="none" strike="noStrike" kern="0" cap="none" spc="0" normalizeH="0" baseline="0" noProof="0" dirty="0">
                <a:ln>
                  <a:noFill/>
                </a:ln>
                <a:solidFill>
                  <a:srgbClr val="525050"/>
                </a:solidFill>
                <a:effectLst/>
                <a:uLnTx/>
                <a:uFillTx/>
              </a:rPr>
              <a:t>small</a:t>
            </a:r>
            <a:r>
              <a:rPr kumimoji="0" lang="en-GB" sz="2000" b="1"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a:ln>
                  <a:noFill/>
                </a:ln>
                <a:solidFill>
                  <a:srgbClr val="525050"/>
                </a:solidFill>
                <a:effectLst/>
                <a:uLnTx/>
                <a:uFillTx/>
              </a:rPr>
              <a:t>country)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525050"/>
                </a:solidFill>
                <a:effectLst/>
                <a:uLnTx/>
                <a:uFillTx/>
              </a:rPr>
              <a:t>ein</a:t>
            </a:r>
            <a:r>
              <a:rPr kumimoji="0" lang="en-GB" sz="2000" b="0"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err="1">
                <a:ln>
                  <a:noFill/>
                </a:ln>
                <a:solidFill>
                  <a:srgbClr val="525050"/>
                </a:solidFill>
                <a:effectLst/>
                <a:uLnTx/>
                <a:uFillTx/>
              </a:rPr>
              <a:t>klein</a:t>
            </a:r>
            <a:r>
              <a:rPr kumimoji="0" lang="en-GB" sz="2000" b="1" i="0" u="sng" strike="noStrike" kern="0" cap="none" spc="0" normalizeH="0" baseline="0" noProof="0" dirty="0" err="1">
                <a:ln>
                  <a:noFill/>
                </a:ln>
                <a:solidFill>
                  <a:srgbClr val="525050"/>
                </a:solidFill>
                <a:effectLst/>
                <a:uLnTx/>
                <a:uFillTx/>
              </a:rPr>
              <a:t>es</a:t>
            </a:r>
            <a:r>
              <a:rPr kumimoji="0" lang="en-GB" sz="2000" b="0" i="0" u="none" strike="noStrike" kern="0" cap="none" spc="0" normalizeH="0" baseline="0" noProof="0" dirty="0">
                <a:ln>
                  <a:noFill/>
                </a:ln>
                <a:solidFill>
                  <a:srgbClr val="525050"/>
                </a:solidFill>
                <a:effectLst/>
                <a:uLnTx/>
                <a:uFillTx/>
              </a:rPr>
              <a:t> Land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rPr>
              <a:t>(</a:t>
            </a:r>
            <a:r>
              <a:rPr kumimoji="0" lang="en-GB" sz="2000" b="1" i="0" u="none" strike="noStrike" kern="0" cap="none" spc="0" normalizeH="0" baseline="0" noProof="0" dirty="0">
                <a:ln>
                  <a:noFill/>
                </a:ln>
                <a:solidFill>
                  <a:srgbClr val="525050"/>
                </a:solidFill>
                <a:effectLst/>
                <a:uLnTx/>
                <a:uFillTx/>
              </a:rPr>
              <a:t>a </a:t>
            </a:r>
            <a:r>
              <a:rPr kumimoji="0" lang="en-GB" sz="2000" b="0" i="0" u="none" strike="noStrike" kern="0" cap="none" spc="0" normalizeH="0" baseline="0" noProof="0" dirty="0">
                <a:ln>
                  <a:noFill/>
                </a:ln>
                <a:solidFill>
                  <a:srgbClr val="525050"/>
                </a:solidFill>
                <a:effectLst/>
                <a:uLnTx/>
                <a:uFillTx/>
              </a:rPr>
              <a:t>small</a:t>
            </a:r>
            <a:r>
              <a:rPr kumimoji="0" lang="en-GB" sz="2000" b="1"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a:ln>
                  <a:noFill/>
                </a:ln>
                <a:solidFill>
                  <a:srgbClr val="525050"/>
                </a:solidFill>
                <a:effectLst/>
                <a:uLnTx/>
                <a:uFillTx/>
              </a:rPr>
              <a:t>country)</a:t>
            </a:r>
          </a:p>
        </p:txBody>
      </p:sp>
      <p:sp>
        <p:nvSpPr>
          <p:cNvPr id="113" name="TextBox 112">
            <a:extLst>
              <a:ext uri="{FF2B5EF4-FFF2-40B4-BE49-F238E27FC236}">
                <a16:creationId xmlns:a16="http://schemas.microsoft.com/office/drawing/2014/main" id="{DB7DDEC8-4D9E-4F59-BA00-43D4004EB152}"/>
              </a:ext>
            </a:extLst>
          </p:cNvPr>
          <p:cNvSpPr txBox="1"/>
          <p:nvPr/>
        </p:nvSpPr>
        <p:spPr>
          <a:xfrm>
            <a:off x="1620974" y="2846188"/>
            <a:ext cx="1129437" cy="400920"/>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______</a:t>
            </a:r>
          </a:p>
        </p:txBody>
      </p:sp>
      <p:sp>
        <p:nvSpPr>
          <p:cNvPr id="114" name="TextBox 113">
            <a:extLst>
              <a:ext uri="{FF2B5EF4-FFF2-40B4-BE49-F238E27FC236}">
                <a16:creationId xmlns:a16="http://schemas.microsoft.com/office/drawing/2014/main" id="{7997B246-17B1-4D02-9319-15F86CC131F3}"/>
              </a:ext>
            </a:extLst>
          </p:cNvPr>
          <p:cNvSpPr txBox="1"/>
          <p:nvPr/>
        </p:nvSpPr>
        <p:spPr>
          <a:xfrm>
            <a:off x="5495741" y="2846998"/>
            <a:ext cx="933194" cy="400110"/>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_____</a:t>
            </a:r>
          </a:p>
        </p:txBody>
      </p:sp>
      <p:sp>
        <p:nvSpPr>
          <p:cNvPr id="115" name="TextBox 114">
            <a:extLst>
              <a:ext uri="{FF2B5EF4-FFF2-40B4-BE49-F238E27FC236}">
                <a16:creationId xmlns:a16="http://schemas.microsoft.com/office/drawing/2014/main" id="{700DBB79-41E1-4DD1-9FA1-77A2A0444AD5}"/>
              </a:ext>
            </a:extLst>
          </p:cNvPr>
          <p:cNvSpPr txBox="1"/>
          <p:nvPr/>
        </p:nvSpPr>
        <p:spPr>
          <a:xfrm>
            <a:off x="9639759" y="2846189"/>
            <a:ext cx="749736" cy="400110"/>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_____</a:t>
            </a:r>
          </a:p>
        </p:txBody>
      </p:sp>
      <p:sp>
        <p:nvSpPr>
          <p:cNvPr id="116" name="TextBox 115">
            <a:extLst>
              <a:ext uri="{FF2B5EF4-FFF2-40B4-BE49-F238E27FC236}">
                <a16:creationId xmlns:a16="http://schemas.microsoft.com/office/drawing/2014/main" id="{F8BCE4A1-65C0-4FFB-BDFE-CEAF3306E7C7}"/>
              </a:ext>
            </a:extLst>
          </p:cNvPr>
          <p:cNvSpPr txBox="1"/>
          <p:nvPr/>
        </p:nvSpPr>
        <p:spPr>
          <a:xfrm>
            <a:off x="1494692" y="3715407"/>
            <a:ext cx="1211587" cy="400920"/>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______</a:t>
            </a:r>
          </a:p>
        </p:txBody>
      </p:sp>
      <p:sp>
        <p:nvSpPr>
          <p:cNvPr id="117" name="TextBox 116">
            <a:extLst>
              <a:ext uri="{FF2B5EF4-FFF2-40B4-BE49-F238E27FC236}">
                <a16:creationId xmlns:a16="http://schemas.microsoft.com/office/drawing/2014/main" id="{3FBCDF50-718D-4F68-BEB3-9834E67A01DE}"/>
              </a:ext>
            </a:extLst>
          </p:cNvPr>
          <p:cNvSpPr txBox="1"/>
          <p:nvPr/>
        </p:nvSpPr>
        <p:spPr>
          <a:xfrm>
            <a:off x="5578141" y="3716023"/>
            <a:ext cx="933193" cy="400919"/>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_____</a:t>
            </a:r>
          </a:p>
        </p:txBody>
      </p:sp>
      <p:sp>
        <p:nvSpPr>
          <p:cNvPr id="118" name="TextBox 117">
            <a:extLst>
              <a:ext uri="{FF2B5EF4-FFF2-40B4-BE49-F238E27FC236}">
                <a16:creationId xmlns:a16="http://schemas.microsoft.com/office/drawing/2014/main" id="{30A93712-E2C2-461B-9675-A7948097F520}"/>
              </a:ext>
            </a:extLst>
          </p:cNvPr>
          <p:cNvSpPr txBox="1"/>
          <p:nvPr/>
        </p:nvSpPr>
        <p:spPr>
          <a:xfrm>
            <a:off x="9571579" y="3715538"/>
            <a:ext cx="864061" cy="400919"/>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______</a:t>
            </a:r>
          </a:p>
        </p:txBody>
      </p:sp>
      <p:pic>
        <p:nvPicPr>
          <p:cNvPr id="4" name="Picture 3" descr="A picture containing water, nature, surrounded, shore&#10;&#10;Description automatically generated">
            <a:extLst>
              <a:ext uri="{FF2B5EF4-FFF2-40B4-BE49-F238E27FC236}">
                <a16:creationId xmlns:a16="http://schemas.microsoft.com/office/drawing/2014/main" id="{2EA891F3-5D70-42E1-845D-E36AC17B4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6638" y="1950774"/>
            <a:ext cx="1358766" cy="899475"/>
          </a:xfrm>
          <a:prstGeom prst="rect">
            <a:avLst/>
          </a:prstGeom>
        </p:spPr>
      </p:pic>
      <p:pic>
        <p:nvPicPr>
          <p:cNvPr id="14" name="Picture 13" descr="A picture containing sky, grass, outdoor, flower&#10;&#10;Description automatically generated">
            <a:extLst>
              <a:ext uri="{FF2B5EF4-FFF2-40B4-BE49-F238E27FC236}">
                <a16:creationId xmlns:a16="http://schemas.microsoft.com/office/drawing/2014/main" id="{6B1B2E7F-E8E6-45AD-9264-E54913401E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4777" y="2014166"/>
            <a:ext cx="1279700" cy="851134"/>
          </a:xfrm>
          <a:prstGeom prst="rect">
            <a:avLst/>
          </a:prstGeom>
        </p:spPr>
      </p:pic>
      <p:pic>
        <p:nvPicPr>
          <p:cNvPr id="18" name="Picture 17" descr="A picture containing sunset, clouds, setting&#10;&#10;Description automatically generated">
            <a:extLst>
              <a:ext uri="{FF2B5EF4-FFF2-40B4-BE49-F238E27FC236}">
                <a16:creationId xmlns:a16="http://schemas.microsoft.com/office/drawing/2014/main" id="{34A61D5E-957C-49CA-9457-EA825C881C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5741" y="1965310"/>
            <a:ext cx="1174504" cy="880878"/>
          </a:xfrm>
          <a:prstGeom prst="rect">
            <a:avLst/>
          </a:prstGeom>
        </p:spPr>
      </p:pic>
      <p:sp>
        <p:nvSpPr>
          <p:cNvPr id="119" name="TextBox 118">
            <a:extLst>
              <a:ext uri="{FF2B5EF4-FFF2-40B4-BE49-F238E27FC236}">
                <a16:creationId xmlns:a16="http://schemas.microsoft.com/office/drawing/2014/main" id="{097E7B22-367F-4C9A-B3D2-1939D9A237D3}"/>
              </a:ext>
            </a:extLst>
          </p:cNvPr>
          <p:cNvSpPr txBox="1"/>
          <p:nvPr/>
        </p:nvSpPr>
        <p:spPr>
          <a:xfrm>
            <a:off x="320045" y="4550826"/>
            <a:ext cx="11449383" cy="400110"/>
          </a:xfrm>
          <a:prstGeom prst="rect">
            <a:avLst/>
          </a:prstGeom>
          <a:noFill/>
        </p:spPr>
        <p:txBody>
          <a:bodyPr wrap="square">
            <a:spAutoFit/>
          </a:bodyPr>
          <a:lstStyle/>
          <a:p>
            <a:r>
              <a:rPr lang="en-US" sz="2000" dirty="0"/>
              <a:t>A few nationality nouns behave like adjectives:.</a:t>
            </a:r>
          </a:p>
        </p:txBody>
      </p:sp>
      <p:sp>
        <p:nvSpPr>
          <p:cNvPr id="120" name="TextBox 119">
            <a:extLst>
              <a:ext uri="{FF2B5EF4-FFF2-40B4-BE49-F238E27FC236}">
                <a16:creationId xmlns:a16="http://schemas.microsoft.com/office/drawing/2014/main" id="{AF43258B-806F-45B9-80A1-06D85F32407F}"/>
              </a:ext>
            </a:extLst>
          </p:cNvPr>
          <p:cNvSpPr txBox="1"/>
          <p:nvPr/>
        </p:nvSpPr>
        <p:spPr>
          <a:xfrm>
            <a:off x="700980" y="4920042"/>
            <a:ext cx="3060529" cy="400110"/>
          </a:xfrm>
          <a:prstGeom prst="rect">
            <a:avLst/>
          </a:prstGeom>
          <a:noFill/>
        </p:spPr>
        <p:txBody>
          <a:bodyPr wrap="square">
            <a:spAutoFit/>
          </a:bodyPr>
          <a:lstStyle/>
          <a:p>
            <a:r>
              <a:rPr lang="en-US" sz="2000" b="1" dirty="0"/>
              <a:t>der </a:t>
            </a:r>
            <a:r>
              <a:rPr lang="en-US" sz="2000" dirty="0"/>
              <a:t>deutsch</a:t>
            </a:r>
            <a:r>
              <a:rPr lang="en-US" sz="2000" b="1" dirty="0"/>
              <a:t>e</a:t>
            </a:r>
            <a:r>
              <a:rPr lang="en-US" sz="2000" dirty="0"/>
              <a:t> </a:t>
            </a:r>
            <a:r>
              <a:rPr lang="en-US" sz="2000" dirty="0" err="1"/>
              <a:t>Bürger</a:t>
            </a:r>
            <a:endParaRPr lang="en-US" sz="2000" dirty="0"/>
          </a:p>
        </p:txBody>
      </p:sp>
      <p:sp>
        <p:nvSpPr>
          <p:cNvPr id="121" name="TextBox 120">
            <a:extLst>
              <a:ext uri="{FF2B5EF4-FFF2-40B4-BE49-F238E27FC236}">
                <a16:creationId xmlns:a16="http://schemas.microsoft.com/office/drawing/2014/main" id="{89664218-9D74-41C6-95C4-19A7DB0B0D80}"/>
              </a:ext>
            </a:extLst>
          </p:cNvPr>
          <p:cNvSpPr txBox="1"/>
          <p:nvPr/>
        </p:nvSpPr>
        <p:spPr>
          <a:xfrm>
            <a:off x="3455392" y="4895191"/>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122" name="TextBox 121">
            <a:extLst>
              <a:ext uri="{FF2B5EF4-FFF2-40B4-BE49-F238E27FC236}">
                <a16:creationId xmlns:a16="http://schemas.microsoft.com/office/drawing/2014/main" id="{43B21BF3-DD81-4C3C-919C-482004FC5518}"/>
              </a:ext>
            </a:extLst>
          </p:cNvPr>
          <p:cNvSpPr txBox="1"/>
          <p:nvPr/>
        </p:nvSpPr>
        <p:spPr>
          <a:xfrm>
            <a:off x="700980" y="5225997"/>
            <a:ext cx="3348267" cy="400110"/>
          </a:xfrm>
          <a:prstGeom prst="rect">
            <a:avLst/>
          </a:prstGeom>
          <a:noFill/>
        </p:spPr>
        <p:txBody>
          <a:bodyPr wrap="square">
            <a:spAutoFit/>
          </a:bodyPr>
          <a:lstStyle/>
          <a:p>
            <a:r>
              <a:rPr lang="en-US" sz="2000" dirty="0"/>
              <a:t>(</a:t>
            </a:r>
            <a:r>
              <a:rPr lang="en-US" sz="2000" b="1" dirty="0"/>
              <a:t>the </a:t>
            </a:r>
            <a:r>
              <a:rPr lang="en-US" sz="2000" dirty="0"/>
              <a:t>German citizen) (m)</a:t>
            </a:r>
          </a:p>
        </p:txBody>
      </p:sp>
      <p:sp>
        <p:nvSpPr>
          <p:cNvPr id="123" name="TextBox 122">
            <a:extLst>
              <a:ext uri="{FF2B5EF4-FFF2-40B4-BE49-F238E27FC236}">
                <a16:creationId xmlns:a16="http://schemas.microsoft.com/office/drawing/2014/main" id="{B3822FCE-EC39-40A0-A0F8-99AED0C78140}"/>
              </a:ext>
            </a:extLst>
          </p:cNvPr>
          <p:cNvSpPr txBox="1"/>
          <p:nvPr/>
        </p:nvSpPr>
        <p:spPr>
          <a:xfrm>
            <a:off x="4335130" y="4958427"/>
            <a:ext cx="3060529" cy="400110"/>
          </a:xfrm>
          <a:prstGeom prst="rect">
            <a:avLst/>
          </a:prstGeom>
          <a:noFill/>
        </p:spPr>
        <p:txBody>
          <a:bodyPr wrap="square">
            <a:spAutoFit/>
          </a:bodyPr>
          <a:lstStyle/>
          <a:p>
            <a:r>
              <a:rPr lang="en-US" sz="2000" b="1" dirty="0"/>
              <a:t>der </a:t>
            </a:r>
            <a:r>
              <a:rPr lang="en-US" sz="2000" dirty="0"/>
              <a:t>Deutsch</a:t>
            </a:r>
            <a:r>
              <a:rPr lang="en-US" sz="2000" b="1" dirty="0"/>
              <a:t>e</a:t>
            </a:r>
            <a:r>
              <a:rPr lang="en-US" sz="2000" dirty="0"/>
              <a:t> </a:t>
            </a:r>
            <a:r>
              <a:rPr lang="en-US" sz="2000" strike="sngStrike" dirty="0" err="1"/>
              <a:t>Bürger</a:t>
            </a:r>
            <a:endParaRPr lang="en-US" sz="2000" strike="sngStrike" dirty="0"/>
          </a:p>
        </p:txBody>
      </p:sp>
      <p:sp>
        <p:nvSpPr>
          <p:cNvPr id="124" name="TextBox 123">
            <a:extLst>
              <a:ext uri="{FF2B5EF4-FFF2-40B4-BE49-F238E27FC236}">
                <a16:creationId xmlns:a16="http://schemas.microsoft.com/office/drawing/2014/main" id="{FD56B3F3-3EF5-4F03-80F8-E166B9EE9EC8}"/>
              </a:ext>
            </a:extLst>
          </p:cNvPr>
          <p:cNvSpPr txBox="1"/>
          <p:nvPr/>
        </p:nvSpPr>
        <p:spPr>
          <a:xfrm>
            <a:off x="4261898" y="5257806"/>
            <a:ext cx="3348267" cy="400110"/>
          </a:xfrm>
          <a:prstGeom prst="rect">
            <a:avLst/>
          </a:prstGeom>
          <a:noFill/>
        </p:spPr>
        <p:txBody>
          <a:bodyPr wrap="square">
            <a:spAutoFit/>
          </a:bodyPr>
          <a:lstStyle/>
          <a:p>
            <a:r>
              <a:rPr lang="en-US" sz="2000" dirty="0"/>
              <a:t>(</a:t>
            </a:r>
            <a:r>
              <a:rPr lang="en-US" sz="2000" b="1" dirty="0"/>
              <a:t>the </a:t>
            </a:r>
            <a:r>
              <a:rPr lang="en-US" sz="2000" dirty="0"/>
              <a:t>German </a:t>
            </a:r>
            <a:r>
              <a:rPr lang="en-US" sz="2000" strike="sngStrike" dirty="0"/>
              <a:t>citizen</a:t>
            </a:r>
            <a:r>
              <a:rPr lang="en-US" sz="2000" dirty="0"/>
              <a:t>) (m)</a:t>
            </a:r>
          </a:p>
        </p:txBody>
      </p:sp>
      <p:sp>
        <p:nvSpPr>
          <p:cNvPr id="125" name="TextBox 124">
            <a:extLst>
              <a:ext uri="{FF2B5EF4-FFF2-40B4-BE49-F238E27FC236}">
                <a16:creationId xmlns:a16="http://schemas.microsoft.com/office/drawing/2014/main" id="{F86B993F-6F40-45BF-ADD4-1E733334EAF6}"/>
              </a:ext>
            </a:extLst>
          </p:cNvPr>
          <p:cNvSpPr txBox="1"/>
          <p:nvPr/>
        </p:nvSpPr>
        <p:spPr>
          <a:xfrm>
            <a:off x="7598444" y="4920042"/>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126" name="TextBox 125">
            <a:extLst>
              <a:ext uri="{FF2B5EF4-FFF2-40B4-BE49-F238E27FC236}">
                <a16:creationId xmlns:a16="http://schemas.microsoft.com/office/drawing/2014/main" id="{1AB636CE-07C0-4E6A-815B-5428E3753CA4}"/>
              </a:ext>
            </a:extLst>
          </p:cNvPr>
          <p:cNvSpPr txBox="1"/>
          <p:nvPr/>
        </p:nvSpPr>
        <p:spPr>
          <a:xfrm>
            <a:off x="8166271" y="4947049"/>
            <a:ext cx="3060529" cy="400110"/>
          </a:xfrm>
          <a:prstGeom prst="rect">
            <a:avLst/>
          </a:prstGeom>
          <a:noFill/>
        </p:spPr>
        <p:txBody>
          <a:bodyPr wrap="square">
            <a:spAutoFit/>
          </a:bodyPr>
          <a:lstStyle/>
          <a:p>
            <a:r>
              <a:rPr lang="en-US" sz="2000" b="1" dirty="0"/>
              <a:t>die </a:t>
            </a:r>
            <a:r>
              <a:rPr lang="en-US" sz="2000" dirty="0"/>
              <a:t>Deutsch</a:t>
            </a:r>
            <a:r>
              <a:rPr lang="en-US" sz="2000" b="1" dirty="0"/>
              <a:t>e</a:t>
            </a:r>
            <a:r>
              <a:rPr lang="en-US" sz="2000" dirty="0"/>
              <a:t> </a:t>
            </a:r>
            <a:r>
              <a:rPr lang="en-US" sz="2000" strike="sngStrike" dirty="0" err="1"/>
              <a:t>Bürgerin</a:t>
            </a:r>
            <a:endParaRPr lang="en-US" sz="2000" strike="sngStrike" dirty="0"/>
          </a:p>
        </p:txBody>
      </p:sp>
      <p:sp>
        <p:nvSpPr>
          <p:cNvPr id="127" name="TextBox 126">
            <a:extLst>
              <a:ext uri="{FF2B5EF4-FFF2-40B4-BE49-F238E27FC236}">
                <a16:creationId xmlns:a16="http://schemas.microsoft.com/office/drawing/2014/main" id="{80F31912-D2BE-402F-AF19-14E35B5977C2}"/>
              </a:ext>
            </a:extLst>
          </p:cNvPr>
          <p:cNvSpPr txBox="1"/>
          <p:nvPr/>
        </p:nvSpPr>
        <p:spPr>
          <a:xfrm>
            <a:off x="8112360" y="5235278"/>
            <a:ext cx="3348267" cy="400110"/>
          </a:xfrm>
          <a:prstGeom prst="rect">
            <a:avLst/>
          </a:prstGeom>
          <a:noFill/>
        </p:spPr>
        <p:txBody>
          <a:bodyPr wrap="square">
            <a:spAutoFit/>
          </a:bodyPr>
          <a:lstStyle/>
          <a:p>
            <a:r>
              <a:rPr lang="en-US" sz="2000" dirty="0"/>
              <a:t>(</a:t>
            </a:r>
            <a:r>
              <a:rPr lang="en-US" sz="2000" b="1" dirty="0"/>
              <a:t>the </a:t>
            </a:r>
            <a:r>
              <a:rPr lang="en-US" sz="2000" dirty="0"/>
              <a:t>German </a:t>
            </a:r>
            <a:r>
              <a:rPr lang="en-US" sz="2000" strike="sngStrike" dirty="0"/>
              <a:t>citizen</a:t>
            </a:r>
            <a:r>
              <a:rPr lang="en-US" sz="2000" dirty="0"/>
              <a:t>) (f)</a:t>
            </a:r>
          </a:p>
        </p:txBody>
      </p:sp>
      <p:sp>
        <p:nvSpPr>
          <p:cNvPr id="128" name="TextBox 127">
            <a:extLst>
              <a:ext uri="{FF2B5EF4-FFF2-40B4-BE49-F238E27FC236}">
                <a16:creationId xmlns:a16="http://schemas.microsoft.com/office/drawing/2014/main" id="{1984EC38-8A5B-4DC2-8B05-548185C13F8D}"/>
              </a:ext>
            </a:extLst>
          </p:cNvPr>
          <p:cNvSpPr txBox="1"/>
          <p:nvPr/>
        </p:nvSpPr>
        <p:spPr>
          <a:xfrm>
            <a:off x="664985" y="5635712"/>
            <a:ext cx="3060529" cy="400110"/>
          </a:xfrm>
          <a:prstGeom prst="rect">
            <a:avLst/>
          </a:prstGeom>
          <a:noFill/>
        </p:spPr>
        <p:txBody>
          <a:bodyPr wrap="square">
            <a:spAutoFit/>
          </a:bodyPr>
          <a:lstStyle/>
          <a:p>
            <a:r>
              <a:rPr lang="en-US" sz="2000" b="1" dirty="0" err="1"/>
              <a:t>ein</a:t>
            </a:r>
            <a:r>
              <a:rPr lang="en-US" sz="2000" b="1" dirty="0"/>
              <a:t> </a:t>
            </a:r>
            <a:r>
              <a:rPr lang="en-US" sz="2000" dirty="0" err="1"/>
              <a:t>deutsch</a:t>
            </a:r>
            <a:r>
              <a:rPr lang="en-US" sz="2000" b="1" dirty="0" err="1"/>
              <a:t>er</a:t>
            </a:r>
            <a:r>
              <a:rPr lang="en-US" sz="2000" dirty="0"/>
              <a:t> </a:t>
            </a:r>
            <a:r>
              <a:rPr lang="en-US" sz="2000" dirty="0" err="1"/>
              <a:t>Bürger</a:t>
            </a:r>
            <a:endParaRPr lang="en-US" sz="2000" dirty="0"/>
          </a:p>
        </p:txBody>
      </p:sp>
      <p:sp>
        <p:nvSpPr>
          <p:cNvPr id="129" name="TextBox 128">
            <a:extLst>
              <a:ext uri="{FF2B5EF4-FFF2-40B4-BE49-F238E27FC236}">
                <a16:creationId xmlns:a16="http://schemas.microsoft.com/office/drawing/2014/main" id="{310CE00F-F120-4C19-8042-803751058130}"/>
              </a:ext>
            </a:extLst>
          </p:cNvPr>
          <p:cNvSpPr txBox="1"/>
          <p:nvPr/>
        </p:nvSpPr>
        <p:spPr>
          <a:xfrm>
            <a:off x="3419397" y="5610861"/>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130" name="TextBox 129">
            <a:extLst>
              <a:ext uri="{FF2B5EF4-FFF2-40B4-BE49-F238E27FC236}">
                <a16:creationId xmlns:a16="http://schemas.microsoft.com/office/drawing/2014/main" id="{00363238-00EA-441F-A2DF-A4B3E3817007}"/>
              </a:ext>
            </a:extLst>
          </p:cNvPr>
          <p:cNvSpPr txBox="1"/>
          <p:nvPr/>
        </p:nvSpPr>
        <p:spPr>
          <a:xfrm>
            <a:off x="664985" y="5941667"/>
            <a:ext cx="3348267" cy="400110"/>
          </a:xfrm>
          <a:prstGeom prst="rect">
            <a:avLst/>
          </a:prstGeom>
          <a:noFill/>
        </p:spPr>
        <p:txBody>
          <a:bodyPr wrap="square">
            <a:spAutoFit/>
          </a:bodyPr>
          <a:lstStyle/>
          <a:p>
            <a:r>
              <a:rPr lang="en-US" sz="2000" dirty="0"/>
              <a:t>(</a:t>
            </a:r>
            <a:r>
              <a:rPr lang="en-US" sz="2000" b="1" dirty="0"/>
              <a:t>a </a:t>
            </a:r>
            <a:r>
              <a:rPr lang="en-US" sz="2000" dirty="0"/>
              <a:t>German citizen) (m)</a:t>
            </a:r>
          </a:p>
        </p:txBody>
      </p:sp>
      <p:sp>
        <p:nvSpPr>
          <p:cNvPr id="131" name="TextBox 130">
            <a:extLst>
              <a:ext uri="{FF2B5EF4-FFF2-40B4-BE49-F238E27FC236}">
                <a16:creationId xmlns:a16="http://schemas.microsoft.com/office/drawing/2014/main" id="{DCE2ED25-CAE3-4663-BBDE-40E64CB6C802}"/>
              </a:ext>
            </a:extLst>
          </p:cNvPr>
          <p:cNvSpPr txBox="1"/>
          <p:nvPr/>
        </p:nvSpPr>
        <p:spPr>
          <a:xfrm>
            <a:off x="4299135" y="5674097"/>
            <a:ext cx="3060529" cy="400110"/>
          </a:xfrm>
          <a:prstGeom prst="rect">
            <a:avLst/>
          </a:prstGeom>
          <a:noFill/>
        </p:spPr>
        <p:txBody>
          <a:bodyPr wrap="square">
            <a:spAutoFit/>
          </a:bodyPr>
          <a:lstStyle/>
          <a:p>
            <a:r>
              <a:rPr lang="en-US" sz="2000" b="1" dirty="0" err="1"/>
              <a:t>ein</a:t>
            </a:r>
            <a:r>
              <a:rPr lang="en-US" sz="2000" b="1" dirty="0"/>
              <a:t> </a:t>
            </a:r>
            <a:r>
              <a:rPr lang="en-US" sz="2000" dirty="0" err="1"/>
              <a:t>Deutsch</a:t>
            </a:r>
            <a:r>
              <a:rPr lang="en-US" sz="2000" b="1" dirty="0" err="1"/>
              <a:t>er</a:t>
            </a:r>
            <a:r>
              <a:rPr lang="en-US" sz="2000" dirty="0"/>
              <a:t> </a:t>
            </a:r>
            <a:r>
              <a:rPr lang="en-US" sz="2000" strike="sngStrike" dirty="0" err="1"/>
              <a:t>Bürger</a:t>
            </a:r>
            <a:endParaRPr lang="en-US" sz="2000" strike="sngStrike" dirty="0"/>
          </a:p>
        </p:txBody>
      </p:sp>
      <p:sp>
        <p:nvSpPr>
          <p:cNvPr id="132" name="TextBox 131">
            <a:extLst>
              <a:ext uri="{FF2B5EF4-FFF2-40B4-BE49-F238E27FC236}">
                <a16:creationId xmlns:a16="http://schemas.microsoft.com/office/drawing/2014/main" id="{1A2D405B-9412-4A6D-8D54-389A333BFC83}"/>
              </a:ext>
            </a:extLst>
          </p:cNvPr>
          <p:cNvSpPr txBox="1"/>
          <p:nvPr/>
        </p:nvSpPr>
        <p:spPr>
          <a:xfrm>
            <a:off x="4225903" y="5973476"/>
            <a:ext cx="3348267" cy="400110"/>
          </a:xfrm>
          <a:prstGeom prst="rect">
            <a:avLst/>
          </a:prstGeom>
          <a:noFill/>
        </p:spPr>
        <p:txBody>
          <a:bodyPr wrap="square">
            <a:spAutoFit/>
          </a:bodyPr>
          <a:lstStyle/>
          <a:p>
            <a:r>
              <a:rPr lang="en-US" sz="2000" dirty="0"/>
              <a:t>(</a:t>
            </a:r>
            <a:r>
              <a:rPr lang="en-US" sz="2000" b="1" dirty="0"/>
              <a:t>a </a:t>
            </a:r>
            <a:r>
              <a:rPr lang="en-US" sz="2000" dirty="0"/>
              <a:t>German </a:t>
            </a:r>
            <a:r>
              <a:rPr lang="en-US" sz="2000" strike="sngStrike" dirty="0"/>
              <a:t>citizen</a:t>
            </a:r>
            <a:r>
              <a:rPr lang="en-US" sz="2000" dirty="0"/>
              <a:t>) (m)</a:t>
            </a:r>
          </a:p>
        </p:txBody>
      </p:sp>
      <p:sp>
        <p:nvSpPr>
          <p:cNvPr id="133" name="TextBox 132">
            <a:extLst>
              <a:ext uri="{FF2B5EF4-FFF2-40B4-BE49-F238E27FC236}">
                <a16:creationId xmlns:a16="http://schemas.microsoft.com/office/drawing/2014/main" id="{87ED4397-B0E4-4731-A3A0-F331DAA44F92}"/>
              </a:ext>
            </a:extLst>
          </p:cNvPr>
          <p:cNvSpPr txBox="1"/>
          <p:nvPr/>
        </p:nvSpPr>
        <p:spPr>
          <a:xfrm>
            <a:off x="7562449" y="5635712"/>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134" name="TextBox 133">
            <a:extLst>
              <a:ext uri="{FF2B5EF4-FFF2-40B4-BE49-F238E27FC236}">
                <a16:creationId xmlns:a16="http://schemas.microsoft.com/office/drawing/2014/main" id="{347DA76C-1A0A-474F-80CE-DA95923A0131}"/>
              </a:ext>
            </a:extLst>
          </p:cNvPr>
          <p:cNvSpPr txBox="1"/>
          <p:nvPr/>
        </p:nvSpPr>
        <p:spPr>
          <a:xfrm>
            <a:off x="8130276" y="5662719"/>
            <a:ext cx="3060529" cy="400110"/>
          </a:xfrm>
          <a:prstGeom prst="rect">
            <a:avLst/>
          </a:prstGeom>
          <a:noFill/>
        </p:spPr>
        <p:txBody>
          <a:bodyPr wrap="square">
            <a:spAutoFit/>
          </a:bodyPr>
          <a:lstStyle/>
          <a:p>
            <a:r>
              <a:rPr lang="en-US" sz="2000" b="1" dirty="0"/>
              <a:t>eine </a:t>
            </a:r>
            <a:r>
              <a:rPr lang="en-US" sz="2000" dirty="0"/>
              <a:t>Deutsch</a:t>
            </a:r>
            <a:r>
              <a:rPr lang="en-US" sz="2000" b="1" dirty="0"/>
              <a:t>e</a:t>
            </a:r>
            <a:r>
              <a:rPr lang="en-US" sz="2000" dirty="0"/>
              <a:t> </a:t>
            </a:r>
            <a:r>
              <a:rPr lang="en-US" sz="2000" strike="sngStrike" dirty="0" err="1"/>
              <a:t>Bürgerin</a:t>
            </a:r>
            <a:endParaRPr lang="en-US" sz="2000" strike="sngStrike" dirty="0"/>
          </a:p>
        </p:txBody>
      </p:sp>
      <p:sp>
        <p:nvSpPr>
          <p:cNvPr id="135" name="TextBox 134">
            <a:extLst>
              <a:ext uri="{FF2B5EF4-FFF2-40B4-BE49-F238E27FC236}">
                <a16:creationId xmlns:a16="http://schemas.microsoft.com/office/drawing/2014/main" id="{9DF503C4-0946-4D67-B095-CBDA3B9A3C5E}"/>
              </a:ext>
            </a:extLst>
          </p:cNvPr>
          <p:cNvSpPr txBox="1"/>
          <p:nvPr/>
        </p:nvSpPr>
        <p:spPr>
          <a:xfrm>
            <a:off x="8076365" y="5950948"/>
            <a:ext cx="3348267" cy="400110"/>
          </a:xfrm>
          <a:prstGeom prst="rect">
            <a:avLst/>
          </a:prstGeom>
          <a:noFill/>
        </p:spPr>
        <p:txBody>
          <a:bodyPr wrap="square">
            <a:spAutoFit/>
          </a:bodyPr>
          <a:lstStyle/>
          <a:p>
            <a:r>
              <a:rPr lang="en-US" sz="2000" dirty="0"/>
              <a:t>(</a:t>
            </a:r>
            <a:r>
              <a:rPr lang="en-US" sz="2000" b="1" dirty="0"/>
              <a:t>a </a:t>
            </a:r>
            <a:r>
              <a:rPr lang="en-US" sz="2000" dirty="0"/>
              <a:t>German </a:t>
            </a:r>
            <a:r>
              <a:rPr lang="en-US" sz="2000" strike="sngStrike" dirty="0"/>
              <a:t>citizen</a:t>
            </a:r>
            <a:r>
              <a:rPr lang="en-US" sz="2000" dirty="0"/>
              <a:t>) (f)</a:t>
            </a:r>
          </a:p>
        </p:txBody>
      </p:sp>
    </p:spTree>
    <p:extLst>
      <p:ext uri="{BB962C8B-B14F-4D97-AF65-F5344CB8AC3E}">
        <p14:creationId xmlns:p14="http://schemas.microsoft.com/office/powerpoint/2010/main" val="406609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1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1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2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2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2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2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2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2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2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3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29"/>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3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32"/>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13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34"/>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6" grpId="0"/>
      <p:bldP spid="108" grpId="0" animBg="1"/>
      <p:bldP spid="109" grpId="0" animBg="1"/>
      <p:bldP spid="110" grpId="0"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p:bldP spid="120" grpId="0"/>
      <p:bldP spid="121" grpId="0"/>
      <p:bldP spid="122" grpId="0"/>
      <p:bldP spid="123" grpId="0"/>
      <p:bldP spid="124" grpId="0"/>
      <p:bldP spid="125" grpId="0"/>
      <p:bldP spid="126" grpId="0"/>
      <p:bldP spid="127" grpId="0"/>
      <p:bldP spid="128" grpId="0"/>
      <p:bldP spid="129" grpId="0"/>
      <p:bldP spid="130" grpId="0"/>
      <p:bldP spid="131" grpId="0"/>
      <p:bldP spid="132" grpId="0"/>
      <p:bldP spid="133" grpId="0"/>
      <p:bldP spid="134" grpId="0"/>
      <p:bldP spid="1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86C6-96CB-2386-1361-1BCF45656D83}"/>
              </a:ext>
            </a:extLst>
          </p:cNvPr>
          <p:cNvSpPr>
            <a:spLocks noGrp="1"/>
          </p:cNvSpPr>
          <p:nvPr>
            <p:ph type="title"/>
          </p:nvPr>
        </p:nvSpPr>
        <p:spPr>
          <a:xfrm>
            <a:off x="-1" y="213557"/>
            <a:ext cx="5047489" cy="647577"/>
          </a:xfrm>
        </p:spPr>
        <p:txBody>
          <a:bodyPr>
            <a:normAutofit fontScale="90000"/>
          </a:bodyPr>
          <a:lstStyle/>
          <a:p>
            <a:r>
              <a:rPr lang="en-GB" dirty="0">
                <a:solidFill>
                  <a:srgbClr val="525050"/>
                </a:solidFill>
              </a:rPr>
              <a:t>Plural nationality nouns</a:t>
            </a:r>
            <a:br>
              <a:rPr lang="en-GB" dirty="0"/>
            </a:br>
            <a:endParaRPr lang="en-GB" dirty="0"/>
          </a:p>
        </p:txBody>
      </p:sp>
      <p:sp>
        <p:nvSpPr>
          <p:cNvPr id="5" name="Rectangle: Rounded Corners 4">
            <a:extLst>
              <a:ext uri="{FF2B5EF4-FFF2-40B4-BE49-F238E27FC236}">
                <a16:creationId xmlns:a16="http://schemas.microsoft.com/office/drawing/2014/main" id="{03C247F3-28A6-4447-339D-86B1DFABF1A0}"/>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Grammatik</a:t>
            </a:r>
          </a:p>
        </p:txBody>
      </p:sp>
      <p:sp>
        <p:nvSpPr>
          <p:cNvPr id="6" name="TextBox 5">
            <a:extLst>
              <a:ext uri="{FF2B5EF4-FFF2-40B4-BE49-F238E27FC236}">
                <a16:creationId xmlns:a16="http://schemas.microsoft.com/office/drawing/2014/main" id="{C18BAAD0-2CDE-48BA-996C-55AF7DCFB904}"/>
              </a:ext>
            </a:extLst>
          </p:cNvPr>
          <p:cNvSpPr txBox="1"/>
          <p:nvPr/>
        </p:nvSpPr>
        <p:spPr>
          <a:xfrm>
            <a:off x="0" y="964139"/>
            <a:ext cx="12006072" cy="400110"/>
          </a:xfrm>
          <a:prstGeom prst="rect">
            <a:avLst/>
          </a:prstGeom>
          <a:noFill/>
        </p:spPr>
        <p:txBody>
          <a:bodyPr wrap="square">
            <a:spAutoFit/>
          </a:bodyPr>
          <a:lstStyle/>
          <a:p>
            <a:r>
              <a:rPr lang="en-US" sz="2000" dirty="0"/>
              <a:t>You know that masculine and neuter nouns ending in –</a:t>
            </a:r>
            <a:r>
              <a:rPr lang="en-US" sz="2000" b="1" dirty="0" err="1"/>
              <a:t>en</a:t>
            </a:r>
            <a:r>
              <a:rPr lang="en-US" sz="2000" dirty="0"/>
              <a:t>, –</a:t>
            </a:r>
            <a:r>
              <a:rPr lang="en-US" sz="2000" b="1" dirty="0" err="1"/>
              <a:t>el</a:t>
            </a:r>
            <a:r>
              <a:rPr lang="en-US" sz="2000" dirty="0"/>
              <a:t>, –</a:t>
            </a:r>
            <a:r>
              <a:rPr lang="en-US" sz="2000" b="1" dirty="0"/>
              <a:t>er</a:t>
            </a:r>
            <a:r>
              <a:rPr lang="en-US" sz="2000" dirty="0"/>
              <a:t> often don’t change for plural.</a:t>
            </a:r>
          </a:p>
        </p:txBody>
      </p:sp>
      <p:sp>
        <p:nvSpPr>
          <p:cNvPr id="35" name="TextBox 34">
            <a:extLst>
              <a:ext uri="{FF2B5EF4-FFF2-40B4-BE49-F238E27FC236}">
                <a16:creationId xmlns:a16="http://schemas.microsoft.com/office/drawing/2014/main" id="{A8EF79B4-3FE1-4DB0-9330-FB6ADD85EF06}"/>
              </a:ext>
            </a:extLst>
          </p:cNvPr>
          <p:cNvSpPr txBox="1"/>
          <p:nvPr/>
        </p:nvSpPr>
        <p:spPr>
          <a:xfrm>
            <a:off x="0" y="1467989"/>
            <a:ext cx="12006072" cy="400110"/>
          </a:xfrm>
          <a:prstGeom prst="rect">
            <a:avLst/>
          </a:prstGeom>
          <a:noFill/>
        </p:spPr>
        <p:txBody>
          <a:bodyPr wrap="square">
            <a:spAutoFit/>
          </a:bodyPr>
          <a:lstStyle/>
          <a:p>
            <a:r>
              <a:rPr lang="en-US" sz="2000" dirty="0"/>
              <a:t>This is the case for nationality nouns ending in –</a:t>
            </a:r>
            <a:r>
              <a:rPr lang="en-US" sz="2000" b="1" dirty="0"/>
              <a:t>er</a:t>
            </a:r>
            <a:r>
              <a:rPr lang="en-US" sz="2000" dirty="0"/>
              <a:t>, too:</a:t>
            </a:r>
          </a:p>
        </p:txBody>
      </p:sp>
      <p:sp>
        <p:nvSpPr>
          <p:cNvPr id="37" name="TextBox 36">
            <a:extLst>
              <a:ext uri="{FF2B5EF4-FFF2-40B4-BE49-F238E27FC236}">
                <a16:creationId xmlns:a16="http://schemas.microsoft.com/office/drawing/2014/main" id="{DF61CA61-00D4-4AEF-88F6-213908101CE9}"/>
              </a:ext>
            </a:extLst>
          </p:cNvPr>
          <p:cNvSpPr txBox="1"/>
          <p:nvPr/>
        </p:nvSpPr>
        <p:spPr>
          <a:xfrm>
            <a:off x="784032" y="2157710"/>
            <a:ext cx="3003624" cy="400110"/>
          </a:xfrm>
          <a:prstGeom prst="rect">
            <a:avLst/>
          </a:prstGeom>
          <a:noFill/>
        </p:spPr>
        <p:txBody>
          <a:bodyPr wrap="square">
            <a:spAutoFit/>
          </a:bodyPr>
          <a:lstStyle/>
          <a:p>
            <a:r>
              <a:rPr lang="en-GB" sz="2000" dirty="0">
                <a:solidFill>
                  <a:srgbClr val="525050"/>
                </a:solidFill>
              </a:rPr>
              <a:t>Mark </a:t>
            </a:r>
            <a:r>
              <a:rPr lang="en-GB" sz="2000" dirty="0" err="1">
                <a:solidFill>
                  <a:srgbClr val="525050"/>
                </a:solidFill>
              </a:rPr>
              <a:t>ist</a:t>
            </a:r>
            <a:r>
              <a:rPr lang="en-GB" sz="2000" dirty="0">
                <a:solidFill>
                  <a:srgbClr val="525050"/>
                </a:solidFill>
              </a:rPr>
              <a:t> </a:t>
            </a:r>
            <a:r>
              <a:rPr lang="en-GB" sz="2000" b="1" dirty="0" err="1">
                <a:solidFill>
                  <a:srgbClr val="525050"/>
                </a:solidFill>
              </a:rPr>
              <a:t>Amerikaner</a:t>
            </a:r>
            <a:r>
              <a:rPr lang="en-GB" sz="2000" dirty="0">
                <a:solidFill>
                  <a:srgbClr val="525050"/>
                </a:solidFill>
              </a:rPr>
              <a:t>.  </a:t>
            </a:r>
          </a:p>
        </p:txBody>
      </p:sp>
      <p:sp>
        <p:nvSpPr>
          <p:cNvPr id="39" name="TextBox 38">
            <a:extLst>
              <a:ext uri="{FF2B5EF4-FFF2-40B4-BE49-F238E27FC236}">
                <a16:creationId xmlns:a16="http://schemas.microsoft.com/office/drawing/2014/main" id="{98B5CE7D-7184-4460-AEB9-9E8D60DE5C81}"/>
              </a:ext>
            </a:extLst>
          </p:cNvPr>
          <p:cNvSpPr txBox="1"/>
          <p:nvPr/>
        </p:nvSpPr>
        <p:spPr>
          <a:xfrm>
            <a:off x="5104393" y="2161448"/>
            <a:ext cx="4315968" cy="400110"/>
          </a:xfrm>
          <a:prstGeom prst="rect">
            <a:avLst/>
          </a:prstGeom>
          <a:noFill/>
        </p:spPr>
        <p:txBody>
          <a:bodyPr wrap="square">
            <a:spAutoFit/>
          </a:bodyPr>
          <a:lstStyle/>
          <a:p>
            <a:r>
              <a:rPr kumimoji="0" lang="en-GB" sz="2000" b="0" i="0" u="none" strike="noStrike" kern="1200" cap="none" spc="0" normalizeH="0" baseline="0" noProof="0" dirty="0">
                <a:ln>
                  <a:noFill/>
                </a:ln>
                <a:solidFill>
                  <a:srgbClr val="525050"/>
                </a:solidFill>
                <a:effectLst/>
                <a:uLnTx/>
                <a:uFillTx/>
                <a:latin typeface="Century Gothic"/>
                <a:ea typeface="+mn-ea"/>
                <a:cs typeface="+mn-cs"/>
              </a:rPr>
              <a:t>Mark und Eva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sind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Amerikaner</a:t>
            </a:r>
            <a:r>
              <a:rPr kumimoji="0" lang="en-GB" sz="2000" b="0" i="0" u="none" strike="noStrike" kern="1200" cap="none" spc="0" normalizeH="0" baseline="0" noProof="0" dirty="0">
                <a:ln>
                  <a:noFill/>
                </a:ln>
                <a:solidFill>
                  <a:srgbClr val="525050"/>
                </a:solidFill>
                <a:effectLst/>
                <a:uLnTx/>
                <a:uFillTx/>
                <a:latin typeface="Century Gothic"/>
              </a:rPr>
              <a:t>.</a:t>
            </a:r>
            <a:endParaRPr lang="en-GB" sz="2000" dirty="0">
              <a:solidFill>
                <a:srgbClr val="525050"/>
              </a:solidFill>
            </a:endParaRPr>
          </a:p>
        </p:txBody>
      </p:sp>
      <p:grpSp>
        <p:nvGrpSpPr>
          <p:cNvPr id="13" name="Group 12">
            <a:extLst>
              <a:ext uri="{FF2B5EF4-FFF2-40B4-BE49-F238E27FC236}">
                <a16:creationId xmlns:a16="http://schemas.microsoft.com/office/drawing/2014/main" id="{346F6479-5ADD-4004-995F-4DE3B388B67E}"/>
              </a:ext>
            </a:extLst>
          </p:cNvPr>
          <p:cNvGrpSpPr/>
          <p:nvPr/>
        </p:nvGrpSpPr>
        <p:grpSpPr>
          <a:xfrm>
            <a:off x="10459614" y="1873751"/>
            <a:ext cx="1249824" cy="684069"/>
            <a:chOff x="10477664" y="1549502"/>
            <a:chExt cx="1249824" cy="684069"/>
          </a:xfrm>
        </p:grpSpPr>
        <p:grpSp>
          <p:nvGrpSpPr>
            <p:cNvPr id="51" name="Group 50">
              <a:extLst>
                <a:ext uri="{FF2B5EF4-FFF2-40B4-BE49-F238E27FC236}">
                  <a16:creationId xmlns:a16="http://schemas.microsoft.com/office/drawing/2014/main" id="{358C9F2F-9392-483E-820C-055520B59590}"/>
                </a:ext>
              </a:extLst>
            </p:cNvPr>
            <p:cNvGrpSpPr/>
            <p:nvPr/>
          </p:nvGrpSpPr>
          <p:grpSpPr>
            <a:xfrm>
              <a:off x="10477664" y="1672658"/>
              <a:ext cx="1249824" cy="560913"/>
              <a:chOff x="3178132" y="3255250"/>
              <a:chExt cx="1249824" cy="560913"/>
            </a:xfrm>
          </p:grpSpPr>
          <p:pic>
            <p:nvPicPr>
              <p:cNvPr id="52" name="Picture 51" descr="Logo&#10;&#10;Description automatically generated with medium confidence">
                <a:extLst>
                  <a:ext uri="{FF2B5EF4-FFF2-40B4-BE49-F238E27FC236}">
                    <a16:creationId xmlns:a16="http://schemas.microsoft.com/office/drawing/2014/main" id="{67E0BA35-A2D3-4A56-B0D6-2C690668EE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11908">
                <a:off x="4010737" y="3255250"/>
                <a:ext cx="417219" cy="477248"/>
              </a:xfrm>
              <a:prstGeom prst="rect">
                <a:avLst/>
              </a:prstGeom>
            </p:spPr>
          </p:pic>
          <p:pic>
            <p:nvPicPr>
              <p:cNvPr id="53" name="Graphic 52" descr="Confused person with solid fill">
                <a:extLst>
                  <a:ext uri="{FF2B5EF4-FFF2-40B4-BE49-F238E27FC236}">
                    <a16:creationId xmlns:a16="http://schemas.microsoft.com/office/drawing/2014/main" id="{8B3619A3-26BB-4F5D-BEC0-35FA46FA790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7750"/>
              <a:stretch/>
            </p:blipFill>
            <p:spPr>
              <a:xfrm>
                <a:off x="3178132" y="3260982"/>
                <a:ext cx="979674" cy="555181"/>
              </a:xfrm>
              <a:prstGeom prst="rect">
                <a:avLst/>
              </a:prstGeom>
            </p:spPr>
          </p:pic>
        </p:grpSp>
        <p:pic>
          <p:nvPicPr>
            <p:cNvPr id="54" name="Picture 53" descr="Shape&#10;&#10;Description automatically generated with low confidence">
              <a:extLst>
                <a:ext uri="{FF2B5EF4-FFF2-40B4-BE49-F238E27FC236}">
                  <a16:creationId xmlns:a16="http://schemas.microsoft.com/office/drawing/2014/main" id="{08663DD4-A5B0-42CA-A998-7320D9A4563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567558" y="1549502"/>
              <a:ext cx="235519" cy="410277"/>
            </a:xfrm>
            <a:prstGeom prst="rect">
              <a:avLst/>
            </a:prstGeom>
          </p:spPr>
        </p:pic>
      </p:grpSp>
      <p:grpSp>
        <p:nvGrpSpPr>
          <p:cNvPr id="12" name="Group 11">
            <a:extLst>
              <a:ext uri="{FF2B5EF4-FFF2-40B4-BE49-F238E27FC236}">
                <a16:creationId xmlns:a16="http://schemas.microsoft.com/office/drawing/2014/main" id="{5D27807D-0A5E-4759-84C4-CA8FFD337309}"/>
              </a:ext>
            </a:extLst>
          </p:cNvPr>
          <p:cNvGrpSpPr/>
          <p:nvPr/>
        </p:nvGrpSpPr>
        <p:grpSpPr>
          <a:xfrm>
            <a:off x="9048504" y="1900294"/>
            <a:ext cx="1249824" cy="657526"/>
            <a:chOff x="8875776" y="1567762"/>
            <a:chExt cx="1249824" cy="657526"/>
          </a:xfrm>
        </p:grpSpPr>
        <p:grpSp>
          <p:nvGrpSpPr>
            <p:cNvPr id="48" name="Group 47">
              <a:extLst>
                <a:ext uri="{FF2B5EF4-FFF2-40B4-BE49-F238E27FC236}">
                  <a16:creationId xmlns:a16="http://schemas.microsoft.com/office/drawing/2014/main" id="{8AD638D9-0315-4C1C-8978-AB0A6376EFF0}"/>
                </a:ext>
              </a:extLst>
            </p:cNvPr>
            <p:cNvGrpSpPr/>
            <p:nvPr/>
          </p:nvGrpSpPr>
          <p:grpSpPr>
            <a:xfrm>
              <a:off x="8875776" y="1664375"/>
              <a:ext cx="1249824" cy="560913"/>
              <a:chOff x="3178132" y="3255250"/>
              <a:chExt cx="1249824" cy="560913"/>
            </a:xfrm>
          </p:grpSpPr>
          <p:pic>
            <p:nvPicPr>
              <p:cNvPr id="49" name="Picture 48" descr="Logo&#10;&#10;Description automatically generated with medium confidence">
                <a:extLst>
                  <a:ext uri="{FF2B5EF4-FFF2-40B4-BE49-F238E27FC236}">
                    <a16:creationId xmlns:a16="http://schemas.microsoft.com/office/drawing/2014/main" id="{55AB5977-300C-4AA7-BDCE-E2F316B747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11908">
                <a:off x="4010737" y="3255250"/>
                <a:ext cx="417219" cy="477248"/>
              </a:xfrm>
              <a:prstGeom prst="rect">
                <a:avLst/>
              </a:prstGeom>
            </p:spPr>
          </p:pic>
          <p:pic>
            <p:nvPicPr>
              <p:cNvPr id="50" name="Graphic 49" descr="Confused person with solid fill">
                <a:extLst>
                  <a:ext uri="{FF2B5EF4-FFF2-40B4-BE49-F238E27FC236}">
                    <a16:creationId xmlns:a16="http://schemas.microsoft.com/office/drawing/2014/main" id="{0595EDA4-05DC-48E9-9AE6-F9E7D9CC5BBA}"/>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7750"/>
              <a:stretch/>
            </p:blipFill>
            <p:spPr>
              <a:xfrm>
                <a:off x="3178132" y="3260982"/>
                <a:ext cx="979674" cy="555181"/>
              </a:xfrm>
              <a:prstGeom prst="rect">
                <a:avLst/>
              </a:prstGeom>
            </p:spPr>
          </p:pic>
        </p:grpSp>
        <p:pic>
          <p:nvPicPr>
            <p:cNvPr id="55" name="Picture 54" descr="Shape&#10;&#10;Description automatically generated with low confidence">
              <a:extLst>
                <a:ext uri="{FF2B5EF4-FFF2-40B4-BE49-F238E27FC236}">
                  <a16:creationId xmlns:a16="http://schemas.microsoft.com/office/drawing/2014/main" id="{D535BCF5-214B-450A-A41D-F0B9A2DE9420}"/>
                </a:ext>
              </a:extLst>
            </p:cNvPr>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977546" y="1567762"/>
              <a:ext cx="265543" cy="369019"/>
            </a:xfrm>
            <a:prstGeom prst="rect">
              <a:avLst/>
            </a:prstGeom>
            <a:ln>
              <a:noFill/>
            </a:ln>
          </p:spPr>
        </p:pic>
      </p:grpSp>
      <p:grpSp>
        <p:nvGrpSpPr>
          <p:cNvPr id="11" name="Group 10">
            <a:extLst>
              <a:ext uri="{FF2B5EF4-FFF2-40B4-BE49-F238E27FC236}">
                <a16:creationId xmlns:a16="http://schemas.microsoft.com/office/drawing/2014/main" id="{8073CFD5-367B-4ACD-B509-EB475FF6071B}"/>
              </a:ext>
            </a:extLst>
          </p:cNvPr>
          <p:cNvGrpSpPr/>
          <p:nvPr/>
        </p:nvGrpSpPr>
        <p:grpSpPr>
          <a:xfrm>
            <a:off x="3423133" y="1945929"/>
            <a:ext cx="1249824" cy="646768"/>
            <a:chOff x="3127248" y="1685597"/>
            <a:chExt cx="1249824" cy="646768"/>
          </a:xfrm>
        </p:grpSpPr>
        <p:grpSp>
          <p:nvGrpSpPr>
            <p:cNvPr id="10" name="Group 9">
              <a:extLst>
                <a:ext uri="{FF2B5EF4-FFF2-40B4-BE49-F238E27FC236}">
                  <a16:creationId xmlns:a16="http://schemas.microsoft.com/office/drawing/2014/main" id="{85FAED47-0E25-497E-95C5-88ACE351EDE8}"/>
                </a:ext>
              </a:extLst>
            </p:cNvPr>
            <p:cNvGrpSpPr/>
            <p:nvPr/>
          </p:nvGrpSpPr>
          <p:grpSpPr>
            <a:xfrm>
              <a:off x="3127248" y="1771452"/>
              <a:ext cx="1249824" cy="560913"/>
              <a:chOff x="3178132" y="3255250"/>
              <a:chExt cx="1249824" cy="560913"/>
            </a:xfrm>
          </p:grpSpPr>
          <p:pic>
            <p:nvPicPr>
              <p:cNvPr id="9" name="Picture 8" descr="Logo&#10;&#10;Description automatically generated with medium confidence">
                <a:extLst>
                  <a:ext uri="{FF2B5EF4-FFF2-40B4-BE49-F238E27FC236}">
                    <a16:creationId xmlns:a16="http://schemas.microsoft.com/office/drawing/2014/main" id="{6F4BE38A-97C4-4BF5-A8CE-0974FC83AA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11908">
                <a:off x="4010737" y="3255250"/>
                <a:ext cx="417219" cy="477248"/>
              </a:xfrm>
              <a:prstGeom prst="rect">
                <a:avLst/>
              </a:prstGeom>
            </p:spPr>
          </p:pic>
          <p:pic>
            <p:nvPicPr>
              <p:cNvPr id="45" name="Graphic 44" descr="Confused person with solid fill">
                <a:extLst>
                  <a:ext uri="{FF2B5EF4-FFF2-40B4-BE49-F238E27FC236}">
                    <a16:creationId xmlns:a16="http://schemas.microsoft.com/office/drawing/2014/main" id="{C3BDE0F4-6B2C-454D-BD77-550DFCD1EF7B}"/>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7750"/>
              <a:stretch/>
            </p:blipFill>
            <p:spPr>
              <a:xfrm>
                <a:off x="3178132" y="3260982"/>
                <a:ext cx="979674" cy="555181"/>
              </a:xfrm>
              <a:prstGeom prst="rect">
                <a:avLst/>
              </a:prstGeom>
            </p:spPr>
          </p:pic>
        </p:grpSp>
        <p:pic>
          <p:nvPicPr>
            <p:cNvPr id="56" name="Picture 55" descr="Shape&#10;&#10;Description automatically generated with low confidence">
              <a:extLst>
                <a:ext uri="{FF2B5EF4-FFF2-40B4-BE49-F238E27FC236}">
                  <a16:creationId xmlns:a16="http://schemas.microsoft.com/office/drawing/2014/main" id="{C6B4C170-EB0D-488B-898A-9E7542751F1F}"/>
                </a:ext>
              </a:extLst>
            </p:cNvPr>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187118" y="1685597"/>
              <a:ext cx="265543" cy="369019"/>
            </a:xfrm>
            <a:prstGeom prst="rect">
              <a:avLst/>
            </a:prstGeom>
            <a:ln>
              <a:noFill/>
            </a:ln>
          </p:spPr>
        </p:pic>
      </p:grpSp>
      <p:sp>
        <p:nvSpPr>
          <p:cNvPr id="60" name="TextBox 59">
            <a:extLst>
              <a:ext uri="{FF2B5EF4-FFF2-40B4-BE49-F238E27FC236}">
                <a16:creationId xmlns:a16="http://schemas.microsoft.com/office/drawing/2014/main" id="{58A08934-9EDD-4F0B-A5D8-E8770265E5F5}"/>
              </a:ext>
            </a:extLst>
          </p:cNvPr>
          <p:cNvSpPr txBox="1"/>
          <p:nvPr/>
        </p:nvSpPr>
        <p:spPr>
          <a:xfrm>
            <a:off x="117869" y="3017769"/>
            <a:ext cx="12006072" cy="400110"/>
          </a:xfrm>
          <a:prstGeom prst="rect">
            <a:avLst/>
          </a:prstGeom>
          <a:noFill/>
        </p:spPr>
        <p:txBody>
          <a:bodyPr wrap="square">
            <a:spAutoFit/>
          </a:bodyPr>
          <a:lstStyle/>
          <a:p>
            <a:r>
              <a:rPr lang="en-US" sz="2000" dirty="0">
                <a:solidFill>
                  <a:srgbClr val="525050"/>
                </a:solidFill>
              </a:rPr>
              <a:t>Remember to add –</a:t>
            </a:r>
            <a:r>
              <a:rPr lang="en-US" sz="2000" b="1" dirty="0" err="1">
                <a:solidFill>
                  <a:srgbClr val="525050"/>
                </a:solidFill>
              </a:rPr>
              <a:t>nen</a:t>
            </a:r>
            <a:r>
              <a:rPr lang="en-US" sz="2000" dirty="0">
                <a:solidFill>
                  <a:srgbClr val="525050"/>
                </a:solidFill>
              </a:rPr>
              <a:t> to feminine person nouns ending in </a:t>
            </a:r>
            <a:r>
              <a:rPr lang="en-US" sz="2000" dirty="0"/>
              <a:t>–</a:t>
            </a:r>
            <a:r>
              <a:rPr lang="en-US" sz="2000" b="1" dirty="0">
                <a:solidFill>
                  <a:srgbClr val="525050"/>
                </a:solidFill>
              </a:rPr>
              <a:t>in</a:t>
            </a:r>
            <a:r>
              <a:rPr lang="en-US" sz="2000" dirty="0">
                <a:solidFill>
                  <a:srgbClr val="525050"/>
                </a:solidFill>
              </a:rPr>
              <a:t>, including nationalities: </a:t>
            </a:r>
          </a:p>
        </p:txBody>
      </p:sp>
      <p:sp>
        <p:nvSpPr>
          <p:cNvPr id="61" name="TextBox 60">
            <a:extLst>
              <a:ext uri="{FF2B5EF4-FFF2-40B4-BE49-F238E27FC236}">
                <a16:creationId xmlns:a16="http://schemas.microsoft.com/office/drawing/2014/main" id="{F0130B5D-602B-4A44-9700-59AABD1F49A4}"/>
              </a:ext>
            </a:extLst>
          </p:cNvPr>
          <p:cNvSpPr txBox="1"/>
          <p:nvPr/>
        </p:nvSpPr>
        <p:spPr>
          <a:xfrm>
            <a:off x="301152" y="4061290"/>
            <a:ext cx="3314622" cy="400110"/>
          </a:xfrm>
          <a:prstGeom prst="rect">
            <a:avLst/>
          </a:prstGeom>
          <a:noFill/>
        </p:spPr>
        <p:txBody>
          <a:bodyPr wrap="square">
            <a:spAutoFit/>
          </a:bodyPr>
          <a:lstStyle/>
          <a:p>
            <a:r>
              <a:rPr lang="en-GB" sz="2000" dirty="0">
                <a:solidFill>
                  <a:srgbClr val="525050"/>
                </a:solidFill>
              </a:rPr>
              <a:t>Maddy </a:t>
            </a:r>
            <a:r>
              <a:rPr lang="en-GB" sz="2000" dirty="0" err="1">
                <a:solidFill>
                  <a:srgbClr val="525050"/>
                </a:solidFill>
              </a:rPr>
              <a:t>ist</a:t>
            </a:r>
            <a:r>
              <a:rPr lang="en-GB" sz="2000" dirty="0">
                <a:solidFill>
                  <a:srgbClr val="525050"/>
                </a:solidFill>
              </a:rPr>
              <a:t> </a:t>
            </a:r>
            <a:r>
              <a:rPr lang="en-GB" sz="2000" b="1" dirty="0" err="1">
                <a:solidFill>
                  <a:srgbClr val="525050"/>
                </a:solidFill>
              </a:rPr>
              <a:t>Amerikanerin</a:t>
            </a:r>
            <a:r>
              <a:rPr lang="en-GB" sz="2000" dirty="0">
                <a:solidFill>
                  <a:srgbClr val="525050"/>
                </a:solidFill>
              </a:rPr>
              <a:t>.  </a:t>
            </a:r>
          </a:p>
        </p:txBody>
      </p:sp>
      <p:grpSp>
        <p:nvGrpSpPr>
          <p:cNvPr id="67" name="Group 66">
            <a:extLst>
              <a:ext uri="{FF2B5EF4-FFF2-40B4-BE49-F238E27FC236}">
                <a16:creationId xmlns:a16="http://schemas.microsoft.com/office/drawing/2014/main" id="{2E1DE4F5-FE89-4F28-B8A1-C923279D813A}"/>
              </a:ext>
            </a:extLst>
          </p:cNvPr>
          <p:cNvGrpSpPr/>
          <p:nvPr/>
        </p:nvGrpSpPr>
        <p:grpSpPr>
          <a:xfrm>
            <a:off x="3435181" y="3801360"/>
            <a:ext cx="1249824" cy="684069"/>
            <a:chOff x="10477664" y="1549502"/>
            <a:chExt cx="1249824" cy="684069"/>
          </a:xfrm>
        </p:grpSpPr>
        <p:grpSp>
          <p:nvGrpSpPr>
            <p:cNvPr id="68" name="Group 67">
              <a:extLst>
                <a:ext uri="{FF2B5EF4-FFF2-40B4-BE49-F238E27FC236}">
                  <a16:creationId xmlns:a16="http://schemas.microsoft.com/office/drawing/2014/main" id="{8A815622-3E8C-42FB-A50B-7E148A506937}"/>
                </a:ext>
              </a:extLst>
            </p:cNvPr>
            <p:cNvGrpSpPr/>
            <p:nvPr/>
          </p:nvGrpSpPr>
          <p:grpSpPr>
            <a:xfrm>
              <a:off x="10477664" y="1672658"/>
              <a:ext cx="1249824" cy="560913"/>
              <a:chOff x="3178132" y="3255250"/>
              <a:chExt cx="1249824" cy="560913"/>
            </a:xfrm>
          </p:grpSpPr>
          <p:pic>
            <p:nvPicPr>
              <p:cNvPr id="70" name="Picture 69" descr="Logo&#10;&#10;Description automatically generated with medium confidence">
                <a:extLst>
                  <a:ext uri="{FF2B5EF4-FFF2-40B4-BE49-F238E27FC236}">
                    <a16:creationId xmlns:a16="http://schemas.microsoft.com/office/drawing/2014/main" id="{966D5BA0-3E87-4F72-AE24-3E54F28CA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11908">
                <a:off x="4010737" y="3255250"/>
                <a:ext cx="417219" cy="477248"/>
              </a:xfrm>
              <a:prstGeom prst="rect">
                <a:avLst/>
              </a:prstGeom>
            </p:spPr>
          </p:pic>
          <p:pic>
            <p:nvPicPr>
              <p:cNvPr id="71" name="Graphic 70" descr="Confused person with solid fill">
                <a:extLst>
                  <a:ext uri="{FF2B5EF4-FFF2-40B4-BE49-F238E27FC236}">
                    <a16:creationId xmlns:a16="http://schemas.microsoft.com/office/drawing/2014/main" id="{2A2573D2-D95C-49E1-AB6D-BF543B89B71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7750"/>
              <a:stretch/>
            </p:blipFill>
            <p:spPr>
              <a:xfrm>
                <a:off x="3178132" y="3260982"/>
                <a:ext cx="979674" cy="555181"/>
              </a:xfrm>
              <a:prstGeom prst="rect">
                <a:avLst/>
              </a:prstGeom>
            </p:spPr>
          </p:pic>
        </p:grpSp>
        <p:pic>
          <p:nvPicPr>
            <p:cNvPr id="69" name="Picture 68" descr="Shape&#10;&#10;Description automatically generated with low confidence">
              <a:extLst>
                <a:ext uri="{FF2B5EF4-FFF2-40B4-BE49-F238E27FC236}">
                  <a16:creationId xmlns:a16="http://schemas.microsoft.com/office/drawing/2014/main" id="{305AB5BC-6EAE-4892-A9E6-D6848C0FE5D0}"/>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567558" y="1549502"/>
              <a:ext cx="235519" cy="410277"/>
            </a:xfrm>
            <a:prstGeom prst="rect">
              <a:avLst/>
            </a:prstGeom>
          </p:spPr>
        </p:pic>
      </p:grpSp>
      <p:sp>
        <p:nvSpPr>
          <p:cNvPr id="72" name="TextBox 71">
            <a:extLst>
              <a:ext uri="{FF2B5EF4-FFF2-40B4-BE49-F238E27FC236}">
                <a16:creationId xmlns:a16="http://schemas.microsoft.com/office/drawing/2014/main" id="{34EB96F4-4836-4E14-8062-F29585327E66}"/>
              </a:ext>
            </a:extLst>
          </p:cNvPr>
          <p:cNvSpPr txBox="1"/>
          <p:nvPr/>
        </p:nvSpPr>
        <p:spPr>
          <a:xfrm>
            <a:off x="4922412" y="4043101"/>
            <a:ext cx="5231509" cy="400110"/>
          </a:xfrm>
          <a:prstGeom prst="rect">
            <a:avLst/>
          </a:prstGeom>
          <a:noFill/>
        </p:spPr>
        <p:txBody>
          <a:bodyPr wrap="square">
            <a:spAutoFit/>
          </a:bodyPr>
          <a:lstStyle/>
          <a:p>
            <a:r>
              <a:rPr kumimoji="0" lang="en-GB" sz="2000" b="0" i="0" u="none" strike="noStrike" kern="1200" cap="none" spc="0" normalizeH="0" baseline="0" noProof="0" dirty="0">
                <a:ln>
                  <a:noFill/>
                </a:ln>
                <a:solidFill>
                  <a:srgbClr val="525050"/>
                </a:solidFill>
                <a:effectLst/>
                <a:uLnTx/>
                <a:uFillTx/>
                <a:latin typeface="Century Gothic"/>
                <a:ea typeface="+mn-ea"/>
                <a:cs typeface="+mn-cs"/>
              </a:rPr>
              <a:t>Maddy und Eva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sind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Amerikanerinnen</a:t>
            </a:r>
            <a:r>
              <a:rPr kumimoji="0" lang="en-GB" sz="2000" b="0" i="0" u="none" strike="noStrike" kern="1200" cap="none" spc="0" normalizeH="0" baseline="0" noProof="0" dirty="0">
                <a:ln>
                  <a:noFill/>
                </a:ln>
                <a:solidFill>
                  <a:srgbClr val="525050"/>
                </a:solidFill>
                <a:effectLst/>
                <a:uLnTx/>
                <a:uFillTx/>
                <a:latin typeface="Century Gothic"/>
              </a:rPr>
              <a:t>.</a:t>
            </a:r>
            <a:endParaRPr lang="en-GB" sz="2000" dirty="0">
              <a:solidFill>
                <a:srgbClr val="525050"/>
              </a:solidFill>
            </a:endParaRPr>
          </a:p>
        </p:txBody>
      </p:sp>
      <p:grpSp>
        <p:nvGrpSpPr>
          <p:cNvPr id="73" name="Group 72">
            <a:extLst>
              <a:ext uri="{FF2B5EF4-FFF2-40B4-BE49-F238E27FC236}">
                <a16:creationId xmlns:a16="http://schemas.microsoft.com/office/drawing/2014/main" id="{2FBC591E-F4D2-433A-84A1-201B74C3A586}"/>
              </a:ext>
            </a:extLst>
          </p:cNvPr>
          <p:cNvGrpSpPr/>
          <p:nvPr/>
        </p:nvGrpSpPr>
        <p:grpSpPr>
          <a:xfrm>
            <a:off x="9701993" y="3789361"/>
            <a:ext cx="1249824" cy="684069"/>
            <a:chOff x="10477664" y="1549502"/>
            <a:chExt cx="1249824" cy="684069"/>
          </a:xfrm>
        </p:grpSpPr>
        <p:grpSp>
          <p:nvGrpSpPr>
            <p:cNvPr id="74" name="Group 73">
              <a:extLst>
                <a:ext uri="{FF2B5EF4-FFF2-40B4-BE49-F238E27FC236}">
                  <a16:creationId xmlns:a16="http://schemas.microsoft.com/office/drawing/2014/main" id="{C1756918-12D6-493D-B651-1E096582B3ED}"/>
                </a:ext>
              </a:extLst>
            </p:cNvPr>
            <p:cNvGrpSpPr/>
            <p:nvPr/>
          </p:nvGrpSpPr>
          <p:grpSpPr>
            <a:xfrm>
              <a:off x="10477664" y="1672658"/>
              <a:ext cx="1249824" cy="560913"/>
              <a:chOff x="3178132" y="3255250"/>
              <a:chExt cx="1249824" cy="560913"/>
            </a:xfrm>
          </p:grpSpPr>
          <p:pic>
            <p:nvPicPr>
              <p:cNvPr id="76" name="Picture 75" descr="Logo&#10;&#10;Description automatically generated with medium confidence">
                <a:extLst>
                  <a:ext uri="{FF2B5EF4-FFF2-40B4-BE49-F238E27FC236}">
                    <a16:creationId xmlns:a16="http://schemas.microsoft.com/office/drawing/2014/main" id="{49384AFD-7C7A-48CF-AB0D-8F1E6EA9E6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11908">
                <a:off x="4010737" y="3255250"/>
                <a:ext cx="417219" cy="477248"/>
              </a:xfrm>
              <a:prstGeom prst="rect">
                <a:avLst/>
              </a:prstGeom>
            </p:spPr>
          </p:pic>
          <p:pic>
            <p:nvPicPr>
              <p:cNvPr id="77" name="Graphic 76" descr="Confused person with solid fill">
                <a:extLst>
                  <a:ext uri="{FF2B5EF4-FFF2-40B4-BE49-F238E27FC236}">
                    <a16:creationId xmlns:a16="http://schemas.microsoft.com/office/drawing/2014/main" id="{D23AB996-EF95-487B-8E54-685673E5F31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7750"/>
              <a:stretch/>
            </p:blipFill>
            <p:spPr>
              <a:xfrm>
                <a:off x="3178132" y="3260982"/>
                <a:ext cx="979674" cy="555181"/>
              </a:xfrm>
              <a:prstGeom prst="rect">
                <a:avLst/>
              </a:prstGeom>
            </p:spPr>
          </p:pic>
        </p:grpSp>
        <p:pic>
          <p:nvPicPr>
            <p:cNvPr id="75" name="Picture 74" descr="Shape&#10;&#10;Description automatically generated with low confidence">
              <a:extLst>
                <a:ext uri="{FF2B5EF4-FFF2-40B4-BE49-F238E27FC236}">
                  <a16:creationId xmlns:a16="http://schemas.microsoft.com/office/drawing/2014/main" id="{92892A48-3659-403D-AF9D-586C911817C0}"/>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567558" y="1549502"/>
              <a:ext cx="235519" cy="410277"/>
            </a:xfrm>
            <a:prstGeom prst="rect">
              <a:avLst/>
            </a:prstGeom>
          </p:spPr>
        </p:pic>
      </p:grpSp>
      <p:grpSp>
        <p:nvGrpSpPr>
          <p:cNvPr id="78" name="Group 77">
            <a:extLst>
              <a:ext uri="{FF2B5EF4-FFF2-40B4-BE49-F238E27FC236}">
                <a16:creationId xmlns:a16="http://schemas.microsoft.com/office/drawing/2014/main" id="{413DCFC3-E5E2-4A2E-A36A-2A8E55F80151}"/>
              </a:ext>
            </a:extLst>
          </p:cNvPr>
          <p:cNvGrpSpPr/>
          <p:nvPr/>
        </p:nvGrpSpPr>
        <p:grpSpPr>
          <a:xfrm>
            <a:off x="10864256" y="3828511"/>
            <a:ext cx="1249824" cy="684069"/>
            <a:chOff x="10477664" y="1549502"/>
            <a:chExt cx="1249824" cy="684069"/>
          </a:xfrm>
        </p:grpSpPr>
        <p:grpSp>
          <p:nvGrpSpPr>
            <p:cNvPr id="79" name="Group 78">
              <a:extLst>
                <a:ext uri="{FF2B5EF4-FFF2-40B4-BE49-F238E27FC236}">
                  <a16:creationId xmlns:a16="http://schemas.microsoft.com/office/drawing/2014/main" id="{BF08592F-AD1D-420C-B9F3-8F03ACC066AE}"/>
                </a:ext>
              </a:extLst>
            </p:cNvPr>
            <p:cNvGrpSpPr/>
            <p:nvPr/>
          </p:nvGrpSpPr>
          <p:grpSpPr>
            <a:xfrm>
              <a:off x="10477664" y="1672658"/>
              <a:ext cx="1249824" cy="560913"/>
              <a:chOff x="3178132" y="3255250"/>
              <a:chExt cx="1249824" cy="560913"/>
            </a:xfrm>
          </p:grpSpPr>
          <p:pic>
            <p:nvPicPr>
              <p:cNvPr id="81" name="Picture 80" descr="Logo&#10;&#10;Description automatically generated with medium confidence">
                <a:extLst>
                  <a:ext uri="{FF2B5EF4-FFF2-40B4-BE49-F238E27FC236}">
                    <a16:creationId xmlns:a16="http://schemas.microsoft.com/office/drawing/2014/main" id="{62FCC719-CDFA-42EC-A21D-09D1765CA6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11908">
                <a:off x="4010737" y="3255250"/>
                <a:ext cx="417219" cy="477248"/>
              </a:xfrm>
              <a:prstGeom prst="rect">
                <a:avLst/>
              </a:prstGeom>
            </p:spPr>
          </p:pic>
          <p:pic>
            <p:nvPicPr>
              <p:cNvPr id="82" name="Graphic 81" descr="Confused person with solid fill">
                <a:extLst>
                  <a:ext uri="{FF2B5EF4-FFF2-40B4-BE49-F238E27FC236}">
                    <a16:creationId xmlns:a16="http://schemas.microsoft.com/office/drawing/2014/main" id="{E0C943C6-37A3-43B7-8449-C60F0C112CA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7750"/>
              <a:stretch/>
            </p:blipFill>
            <p:spPr>
              <a:xfrm>
                <a:off x="3178132" y="3260982"/>
                <a:ext cx="979674" cy="555181"/>
              </a:xfrm>
              <a:prstGeom prst="rect">
                <a:avLst/>
              </a:prstGeom>
            </p:spPr>
          </p:pic>
        </p:grpSp>
        <p:pic>
          <p:nvPicPr>
            <p:cNvPr id="80" name="Picture 79" descr="Shape&#10;&#10;Description automatically generated with low confidence">
              <a:extLst>
                <a:ext uri="{FF2B5EF4-FFF2-40B4-BE49-F238E27FC236}">
                  <a16:creationId xmlns:a16="http://schemas.microsoft.com/office/drawing/2014/main" id="{94C07AAF-359C-40A2-BC09-14DC2C56B6A7}"/>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567558" y="1549502"/>
              <a:ext cx="235519" cy="410277"/>
            </a:xfrm>
            <a:prstGeom prst="rect">
              <a:avLst/>
            </a:prstGeom>
          </p:spPr>
        </p:pic>
      </p:grpSp>
      <p:sp>
        <p:nvSpPr>
          <p:cNvPr id="83" name="Speech Bubble: Rectangle with Corners Rounded 82">
            <a:extLst>
              <a:ext uri="{FF2B5EF4-FFF2-40B4-BE49-F238E27FC236}">
                <a16:creationId xmlns:a16="http://schemas.microsoft.com/office/drawing/2014/main" id="{73A6D823-BA5F-4F2C-9E87-89F9897E7FFD}"/>
              </a:ext>
            </a:extLst>
          </p:cNvPr>
          <p:cNvSpPr/>
          <p:nvPr/>
        </p:nvSpPr>
        <p:spPr>
          <a:xfrm>
            <a:off x="7650982" y="294871"/>
            <a:ext cx="2542861" cy="502385"/>
          </a:xfrm>
          <a:prstGeom prst="wedgeRoundRectCallout">
            <a:avLst>
              <a:gd name="adj1" fmla="val -42335"/>
              <a:gd name="adj2" fmla="val 9936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This is plural rule 2.</a:t>
            </a:r>
          </a:p>
        </p:txBody>
      </p:sp>
      <p:sp>
        <p:nvSpPr>
          <p:cNvPr id="84" name="Speech Bubble: Rectangle with Corners Rounded 83">
            <a:extLst>
              <a:ext uri="{FF2B5EF4-FFF2-40B4-BE49-F238E27FC236}">
                <a16:creationId xmlns:a16="http://schemas.microsoft.com/office/drawing/2014/main" id="{78D92BCB-B4C6-4074-B972-6821ADA2E0C2}"/>
              </a:ext>
            </a:extLst>
          </p:cNvPr>
          <p:cNvSpPr/>
          <p:nvPr/>
        </p:nvSpPr>
        <p:spPr>
          <a:xfrm>
            <a:off x="105340" y="3528631"/>
            <a:ext cx="2542861" cy="502385"/>
          </a:xfrm>
          <a:prstGeom prst="wedgeRoundRectCallout">
            <a:avLst>
              <a:gd name="adj1" fmla="val 49288"/>
              <a:gd name="adj2" fmla="val -8513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This is plural rule 6.</a:t>
            </a:r>
          </a:p>
        </p:txBody>
      </p:sp>
      <p:sp>
        <p:nvSpPr>
          <p:cNvPr id="85" name="TextBox 84">
            <a:extLst>
              <a:ext uri="{FF2B5EF4-FFF2-40B4-BE49-F238E27FC236}">
                <a16:creationId xmlns:a16="http://schemas.microsoft.com/office/drawing/2014/main" id="{E966F399-200B-49A3-A247-167E2FD0E319}"/>
              </a:ext>
            </a:extLst>
          </p:cNvPr>
          <p:cNvSpPr txBox="1"/>
          <p:nvPr/>
        </p:nvSpPr>
        <p:spPr>
          <a:xfrm>
            <a:off x="727127" y="5539670"/>
            <a:ext cx="3060529" cy="400110"/>
          </a:xfrm>
          <a:prstGeom prst="rect">
            <a:avLst/>
          </a:prstGeom>
          <a:noFill/>
        </p:spPr>
        <p:txBody>
          <a:bodyPr wrap="square">
            <a:spAutoFit/>
          </a:bodyPr>
          <a:lstStyle/>
          <a:p>
            <a:r>
              <a:rPr lang="en-US" sz="2000" b="1" dirty="0"/>
              <a:t>die </a:t>
            </a:r>
            <a:r>
              <a:rPr lang="en-US" sz="2000" dirty="0" err="1"/>
              <a:t>deutsch</a:t>
            </a:r>
            <a:r>
              <a:rPr lang="en-US" sz="2000" b="1" dirty="0" err="1"/>
              <a:t>en</a:t>
            </a:r>
            <a:r>
              <a:rPr lang="en-US" sz="2000" dirty="0"/>
              <a:t> </a:t>
            </a:r>
            <a:r>
              <a:rPr lang="en-US" sz="2000" dirty="0" err="1"/>
              <a:t>Bürger</a:t>
            </a:r>
            <a:endParaRPr lang="en-US" sz="2000" dirty="0"/>
          </a:p>
        </p:txBody>
      </p:sp>
      <p:sp>
        <p:nvSpPr>
          <p:cNvPr id="86" name="TextBox 85">
            <a:extLst>
              <a:ext uri="{FF2B5EF4-FFF2-40B4-BE49-F238E27FC236}">
                <a16:creationId xmlns:a16="http://schemas.microsoft.com/office/drawing/2014/main" id="{1BD55DD6-5428-40C8-923A-8092FE534F44}"/>
              </a:ext>
            </a:extLst>
          </p:cNvPr>
          <p:cNvSpPr txBox="1"/>
          <p:nvPr/>
        </p:nvSpPr>
        <p:spPr>
          <a:xfrm>
            <a:off x="3481539" y="5514819"/>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87" name="TextBox 86">
            <a:extLst>
              <a:ext uri="{FF2B5EF4-FFF2-40B4-BE49-F238E27FC236}">
                <a16:creationId xmlns:a16="http://schemas.microsoft.com/office/drawing/2014/main" id="{5ADE2990-4469-4B19-81BC-952A8D51B987}"/>
              </a:ext>
            </a:extLst>
          </p:cNvPr>
          <p:cNvSpPr txBox="1"/>
          <p:nvPr/>
        </p:nvSpPr>
        <p:spPr>
          <a:xfrm>
            <a:off x="727127" y="5845625"/>
            <a:ext cx="3348267" cy="400110"/>
          </a:xfrm>
          <a:prstGeom prst="rect">
            <a:avLst/>
          </a:prstGeom>
          <a:noFill/>
        </p:spPr>
        <p:txBody>
          <a:bodyPr wrap="square">
            <a:spAutoFit/>
          </a:bodyPr>
          <a:lstStyle/>
          <a:p>
            <a:r>
              <a:rPr lang="en-US" sz="2000" dirty="0"/>
              <a:t>(</a:t>
            </a:r>
            <a:r>
              <a:rPr lang="en-US" sz="2000" b="1" dirty="0"/>
              <a:t>the </a:t>
            </a:r>
            <a:r>
              <a:rPr lang="en-US" sz="2000" dirty="0"/>
              <a:t>German citizens) (pl)</a:t>
            </a:r>
          </a:p>
        </p:txBody>
      </p:sp>
      <p:sp>
        <p:nvSpPr>
          <p:cNvPr id="88" name="TextBox 87">
            <a:extLst>
              <a:ext uri="{FF2B5EF4-FFF2-40B4-BE49-F238E27FC236}">
                <a16:creationId xmlns:a16="http://schemas.microsoft.com/office/drawing/2014/main" id="{E8F83B34-8059-4BD2-84D3-9612D9BF702B}"/>
              </a:ext>
            </a:extLst>
          </p:cNvPr>
          <p:cNvSpPr txBox="1"/>
          <p:nvPr/>
        </p:nvSpPr>
        <p:spPr>
          <a:xfrm>
            <a:off x="4361277" y="5578055"/>
            <a:ext cx="3060529" cy="400110"/>
          </a:xfrm>
          <a:prstGeom prst="rect">
            <a:avLst/>
          </a:prstGeom>
          <a:noFill/>
        </p:spPr>
        <p:txBody>
          <a:bodyPr wrap="square">
            <a:spAutoFit/>
          </a:bodyPr>
          <a:lstStyle/>
          <a:p>
            <a:r>
              <a:rPr lang="en-US" sz="2000" b="1" dirty="0"/>
              <a:t>die </a:t>
            </a:r>
            <a:r>
              <a:rPr lang="en-US" sz="2000" dirty="0" err="1"/>
              <a:t>Deutsch</a:t>
            </a:r>
            <a:r>
              <a:rPr lang="en-US" sz="2000" b="1" dirty="0" err="1"/>
              <a:t>en</a:t>
            </a:r>
            <a:r>
              <a:rPr lang="en-US" sz="2000" dirty="0"/>
              <a:t> </a:t>
            </a:r>
            <a:r>
              <a:rPr lang="en-US" sz="2000" strike="sngStrike" dirty="0" err="1"/>
              <a:t>Bürger</a:t>
            </a:r>
            <a:endParaRPr lang="en-US" sz="2000" strike="sngStrike" dirty="0"/>
          </a:p>
        </p:txBody>
      </p:sp>
      <p:sp>
        <p:nvSpPr>
          <p:cNvPr id="89" name="TextBox 88">
            <a:extLst>
              <a:ext uri="{FF2B5EF4-FFF2-40B4-BE49-F238E27FC236}">
                <a16:creationId xmlns:a16="http://schemas.microsoft.com/office/drawing/2014/main" id="{0A643396-74AB-41E6-B9B1-152A6471B9CE}"/>
              </a:ext>
            </a:extLst>
          </p:cNvPr>
          <p:cNvSpPr txBox="1"/>
          <p:nvPr/>
        </p:nvSpPr>
        <p:spPr>
          <a:xfrm>
            <a:off x="4288045" y="5877434"/>
            <a:ext cx="3493880" cy="400110"/>
          </a:xfrm>
          <a:prstGeom prst="rect">
            <a:avLst/>
          </a:prstGeom>
          <a:noFill/>
        </p:spPr>
        <p:txBody>
          <a:bodyPr wrap="square">
            <a:spAutoFit/>
          </a:bodyPr>
          <a:lstStyle/>
          <a:p>
            <a:r>
              <a:rPr lang="en-US" sz="2000" dirty="0"/>
              <a:t>(</a:t>
            </a:r>
            <a:r>
              <a:rPr lang="en-US" sz="2000" b="1" dirty="0"/>
              <a:t>the </a:t>
            </a:r>
            <a:r>
              <a:rPr lang="en-US" sz="2000" dirty="0"/>
              <a:t>German</a:t>
            </a:r>
            <a:r>
              <a:rPr lang="en-US" sz="2000" b="1" dirty="0"/>
              <a:t>s</a:t>
            </a:r>
            <a:r>
              <a:rPr lang="en-US" sz="2000" dirty="0"/>
              <a:t> </a:t>
            </a:r>
            <a:r>
              <a:rPr lang="en-US" sz="2000" strike="sngStrike" dirty="0"/>
              <a:t>citizens</a:t>
            </a:r>
            <a:r>
              <a:rPr lang="en-US" sz="2000" dirty="0"/>
              <a:t>) (pl)</a:t>
            </a:r>
          </a:p>
        </p:txBody>
      </p:sp>
      <p:sp>
        <p:nvSpPr>
          <p:cNvPr id="90" name="TextBox 89">
            <a:extLst>
              <a:ext uri="{FF2B5EF4-FFF2-40B4-BE49-F238E27FC236}">
                <a16:creationId xmlns:a16="http://schemas.microsoft.com/office/drawing/2014/main" id="{E8F704BC-8A07-431E-AD44-FDDFCFF9D35D}"/>
              </a:ext>
            </a:extLst>
          </p:cNvPr>
          <p:cNvSpPr txBox="1"/>
          <p:nvPr/>
        </p:nvSpPr>
        <p:spPr>
          <a:xfrm>
            <a:off x="117869" y="4923212"/>
            <a:ext cx="12006072" cy="400110"/>
          </a:xfrm>
          <a:prstGeom prst="rect">
            <a:avLst/>
          </a:prstGeom>
          <a:noFill/>
        </p:spPr>
        <p:txBody>
          <a:bodyPr wrap="square">
            <a:spAutoFit/>
          </a:bodyPr>
          <a:lstStyle/>
          <a:p>
            <a:r>
              <a:rPr lang="en-US" sz="2000" dirty="0">
                <a:solidFill>
                  <a:srgbClr val="525050"/>
                </a:solidFill>
              </a:rPr>
              <a:t>To say ‘the Germans’ add –</a:t>
            </a:r>
            <a:r>
              <a:rPr lang="en-US" sz="2000" b="1" dirty="0">
                <a:solidFill>
                  <a:srgbClr val="525050"/>
                </a:solidFill>
              </a:rPr>
              <a:t>n</a:t>
            </a:r>
            <a:r>
              <a:rPr lang="en-US" sz="2000" dirty="0">
                <a:solidFill>
                  <a:srgbClr val="525050"/>
                </a:solidFill>
              </a:rPr>
              <a:t>, like the plural adjective:</a:t>
            </a:r>
          </a:p>
        </p:txBody>
      </p:sp>
      <p:sp>
        <p:nvSpPr>
          <p:cNvPr id="91" name="Speech Bubble: Rectangle with Corners Rounded 90">
            <a:extLst>
              <a:ext uri="{FF2B5EF4-FFF2-40B4-BE49-F238E27FC236}">
                <a16:creationId xmlns:a16="http://schemas.microsoft.com/office/drawing/2014/main" id="{1B16246E-6AEA-4B7D-B2C4-D287ECB9E519}"/>
              </a:ext>
            </a:extLst>
          </p:cNvPr>
          <p:cNvSpPr/>
          <p:nvPr/>
        </p:nvSpPr>
        <p:spPr>
          <a:xfrm>
            <a:off x="7649249" y="4892938"/>
            <a:ext cx="4474692" cy="1370233"/>
          </a:xfrm>
          <a:prstGeom prst="wedgeRoundRectCallout">
            <a:avLst>
              <a:gd name="adj1" fmla="val -60122"/>
              <a:gd name="adj2" fmla="val -3204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a:t>
            </a:r>
            <a:r>
              <a:rPr lang="en-GB" sz="2000" u="sng" dirty="0"/>
              <a:t>Without</a:t>
            </a:r>
            <a:r>
              <a:rPr lang="en-GB" sz="2000" dirty="0"/>
              <a:t> article, the plural adjective ending is just –</a:t>
            </a:r>
            <a:r>
              <a:rPr lang="en-GB" sz="2000" b="1" dirty="0"/>
              <a:t>e</a:t>
            </a:r>
            <a:r>
              <a:rPr lang="en-GB" sz="2000" dirty="0"/>
              <a:t>:</a:t>
            </a:r>
            <a:br>
              <a:rPr lang="en-GB" sz="2000" dirty="0"/>
            </a:br>
            <a:r>
              <a:rPr lang="en-GB" sz="2000" dirty="0"/>
              <a:t>Sie </a:t>
            </a:r>
            <a:r>
              <a:rPr lang="en-GB" sz="2000" dirty="0" err="1"/>
              <a:t>sind</a:t>
            </a:r>
            <a:r>
              <a:rPr lang="en-GB" sz="2000" dirty="0"/>
              <a:t> Deutsch</a:t>
            </a:r>
            <a:r>
              <a:rPr lang="en-GB" sz="2000" b="1" dirty="0"/>
              <a:t>e</a:t>
            </a:r>
            <a:r>
              <a:rPr lang="en-GB" sz="2000" dirty="0"/>
              <a:t>. </a:t>
            </a:r>
            <a:br>
              <a:rPr lang="en-GB" sz="2000" dirty="0"/>
            </a:br>
            <a:r>
              <a:rPr lang="en-GB" sz="2000" dirty="0"/>
              <a:t>(They are Germans.)</a:t>
            </a:r>
          </a:p>
        </p:txBody>
      </p:sp>
    </p:spTree>
    <p:extLst>
      <p:ext uri="{BB962C8B-B14F-4D97-AF65-F5344CB8AC3E}">
        <p14:creationId xmlns:p14="http://schemas.microsoft.com/office/powerpoint/2010/main" val="303265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5" grpId="0"/>
      <p:bldP spid="37" grpId="0"/>
      <p:bldP spid="39" grpId="0"/>
      <p:bldP spid="60" grpId="0"/>
      <p:bldP spid="61" grpId="0"/>
      <p:bldP spid="72" grpId="0"/>
      <p:bldP spid="83" grpId="0" animBg="1"/>
      <p:bldP spid="84" grpId="0" animBg="1"/>
      <p:bldP spid="85" grpId="0"/>
      <p:bldP spid="86" grpId="0"/>
      <p:bldP spid="87" grpId="0"/>
      <p:bldP spid="88" grpId="0"/>
      <p:bldP spid="89" grpId="0"/>
      <p:bldP spid="90" grpId="0"/>
      <p:bldP spid="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39C4-01F6-AEBF-176E-F4AA37EAD835}"/>
              </a:ext>
            </a:extLst>
          </p:cNvPr>
          <p:cNvSpPr>
            <a:spLocks noGrp="1"/>
          </p:cNvSpPr>
          <p:nvPr>
            <p:ph type="title"/>
          </p:nvPr>
        </p:nvSpPr>
        <p:spPr>
          <a:xfrm>
            <a:off x="-1" y="213557"/>
            <a:ext cx="5148197" cy="647577"/>
          </a:xfrm>
        </p:spPr>
        <p:txBody>
          <a:bodyPr>
            <a:normAutofit/>
          </a:bodyPr>
          <a:lstStyle/>
          <a:p>
            <a:r>
              <a:rPr lang="en-GB" dirty="0" err="1">
                <a:solidFill>
                  <a:srgbClr val="525050"/>
                </a:solidFill>
              </a:rPr>
              <a:t>Sieger</a:t>
            </a:r>
            <a:r>
              <a:rPr lang="en-GB" dirty="0">
                <a:solidFill>
                  <a:srgbClr val="525050"/>
                </a:solidFill>
              </a:rPr>
              <a:t>* </a:t>
            </a:r>
            <a:r>
              <a:rPr lang="en-GB" dirty="0" err="1">
                <a:solidFill>
                  <a:srgbClr val="525050"/>
                </a:solidFill>
              </a:rPr>
              <a:t>bei</a:t>
            </a:r>
            <a:r>
              <a:rPr lang="en-GB" dirty="0">
                <a:solidFill>
                  <a:srgbClr val="525050"/>
                </a:solidFill>
              </a:rPr>
              <a:t> Wimbledon</a:t>
            </a:r>
          </a:p>
        </p:txBody>
      </p:sp>
      <p:sp>
        <p:nvSpPr>
          <p:cNvPr id="3" name="Text Placeholder 2">
            <a:extLst>
              <a:ext uri="{FF2B5EF4-FFF2-40B4-BE49-F238E27FC236}">
                <a16:creationId xmlns:a16="http://schemas.microsoft.com/office/drawing/2014/main" id="{AD8EC60B-3536-8033-C443-B9C01ABF433A}"/>
              </a:ext>
            </a:extLst>
          </p:cNvPr>
          <p:cNvSpPr>
            <a:spLocks noGrp="1"/>
          </p:cNvSpPr>
          <p:nvPr>
            <p:ph type="body" sz="quarter" idx="10"/>
          </p:nvPr>
        </p:nvSpPr>
        <p:spPr>
          <a:xfrm>
            <a:off x="373063" y="1733480"/>
            <a:ext cx="11539189" cy="2837064"/>
          </a:xfrm>
          <a:solidFill>
            <a:schemeClr val="accent4">
              <a:lumMod val="20000"/>
              <a:lumOff val="80000"/>
            </a:schemeClr>
          </a:solidFill>
          <a:ln>
            <a:solidFill>
              <a:srgbClr val="525050"/>
            </a:solidFill>
          </a:ln>
          <a:effectLst>
            <a:outerShdw blurRad="50800" dist="38100" dir="5400000" algn="t" rotWithShape="0">
              <a:prstClr val="black">
                <a:alpha val="40000"/>
              </a:prstClr>
            </a:outerShdw>
          </a:effectLst>
        </p:spPr>
        <p:txBody>
          <a:bodyPr>
            <a:noAutofit/>
          </a:bodyPr>
          <a:lstStyle/>
          <a:p>
            <a:r>
              <a:rPr lang="en-GB" sz="2000" dirty="0"/>
              <a:t>Der ___________(</a:t>
            </a:r>
            <a:r>
              <a:rPr lang="en-GB" sz="2000" b="1" dirty="0"/>
              <a:t>1</a:t>
            </a:r>
            <a:r>
              <a:rPr lang="en-GB" sz="2000" dirty="0"/>
              <a:t>) Roger Federer </a:t>
            </a:r>
            <a:r>
              <a:rPr lang="en-GB" sz="2000" dirty="0" err="1"/>
              <a:t>spricht</a:t>
            </a:r>
            <a:r>
              <a:rPr lang="en-GB" sz="2000" dirty="0"/>
              <a:t> ___________(</a:t>
            </a:r>
            <a:r>
              <a:rPr lang="en-GB" sz="2000" b="1" dirty="0"/>
              <a:t>2</a:t>
            </a:r>
            <a:r>
              <a:rPr lang="en-GB" sz="2000" dirty="0"/>
              <a:t>) in Wimbledon, </a:t>
            </a:r>
            <a:r>
              <a:rPr lang="en-GB" sz="2000" dirty="0" err="1"/>
              <a:t>aber</a:t>
            </a:r>
            <a:r>
              <a:rPr lang="en-GB" sz="2000" dirty="0"/>
              <a:t> </a:t>
            </a:r>
            <a:r>
              <a:rPr lang="en-GB" sz="2000" dirty="0" err="1"/>
              <a:t>zu</a:t>
            </a:r>
            <a:r>
              <a:rPr lang="en-GB" sz="2000" dirty="0"/>
              <a:t> </a:t>
            </a:r>
            <a:r>
              <a:rPr lang="en-GB" sz="2000" dirty="0" err="1"/>
              <a:t>Hause</a:t>
            </a:r>
            <a:r>
              <a:rPr lang="en-GB" sz="2000" dirty="0"/>
              <a:t> </a:t>
            </a:r>
            <a:r>
              <a:rPr lang="en-GB" sz="2000" dirty="0" err="1"/>
              <a:t>kann</a:t>
            </a:r>
            <a:r>
              <a:rPr lang="en-GB" sz="2000" dirty="0"/>
              <a:t> er </a:t>
            </a:r>
            <a:r>
              <a:rPr lang="en-GB" sz="2000" dirty="0" err="1"/>
              <a:t>natürlich</a:t>
            </a:r>
            <a:r>
              <a:rPr lang="en-GB" sz="2000" dirty="0"/>
              <a:t> auch Deutsch und ____________(</a:t>
            </a:r>
            <a:r>
              <a:rPr lang="en-GB" sz="2000" b="1" dirty="0"/>
              <a:t>3</a:t>
            </a:r>
            <a:r>
              <a:rPr lang="en-GB" sz="2000" dirty="0"/>
              <a:t>) </a:t>
            </a:r>
            <a:r>
              <a:rPr lang="en-GB" sz="2000" dirty="0" err="1"/>
              <a:t>sprechen</a:t>
            </a:r>
            <a:r>
              <a:rPr lang="en-GB" sz="2000" dirty="0"/>
              <a:t>.</a:t>
            </a:r>
          </a:p>
          <a:p>
            <a:r>
              <a:rPr lang="en-GB" sz="2000" dirty="0" err="1"/>
              <a:t>Viele</a:t>
            </a:r>
            <a:r>
              <a:rPr lang="en-GB" sz="2000" dirty="0"/>
              <a:t> ___________ (</a:t>
            </a:r>
            <a:r>
              <a:rPr lang="en-GB" sz="2000" b="1" dirty="0"/>
              <a:t>4</a:t>
            </a:r>
            <a:r>
              <a:rPr lang="en-GB" sz="2000" dirty="0"/>
              <a:t>), wie John McEnroe und Pete Sampras, </a:t>
            </a:r>
            <a:r>
              <a:rPr lang="en-GB" sz="2000" dirty="0" err="1"/>
              <a:t>haben</a:t>
            </a:r>
            <a:r>
              <a:rPr lang="en-GB" sz="2000" dirty="0"/>
              <a:t> </a:t>
            </a:r>
            <a:r>
              <a:rPr lang="en-GB" sz="2000" dirty="0" err="1"/>
              <a:t>hier</a:t>
            </a:r>
            <a:r>
              <a:rPr lang="en-GB" sz="2000" dirty="0"/>
              <a:t> </a:t>
            </a:r>
            <a:r>
              <a:rPr lang="en-GB" sz="2000" dirty="0" err="1"/>
              <a:t>gewonnen</a:t>
            </a:r>
            <a:r>
              <a:rPr lang="en-GB" sz="2000" dirty="0"/>
              <a:t>, und die _________ (</a:t>
            </a:r>
            <a:r>
              <a:rPr lang="en-GB" sz="2000" b="1" dirty="0"/>
              <a:t>5</a:t>
            </a:r>
            <a:r>
              <a:rPr lang="en-GB" sz="2000" dirty="0"/>
              <a:t>), Venus und Serena Williams, </a:t>
            </a:r>
            <a:r>
              <a:rPr lang="en-GB" sz="2000" dirty="0" err="1"/>
              <a:t>haben</a:t>
            </a:r>
            <a:r>
              <a:rPr lang="en-GB" sz="2000" dirty="0"/>
              <a:t> 12 Mal </a:t>
            </a:r>
            <a:r>
              <a:rPr lang="en-GB" sz="2000" dirty="0" err="1"/>
              <a:t>gewonnen</a:t>
            </a:r>
            <a:r>
              <a:rPr lang="en-GB" sz="2000" dirty="0"/>
              <a:t>*.</a:t>
            </a:r>
          </a:p>
          <a:p>
            <a:r>
              <a:rPr lang="en-GB" sz="2000" dirty="0"/>
              <a:t>Ein __________(</a:t>
            </a:r>
            <a:r>
              <a:rPr lang="en-GB" sz="2000" b="1" dirty="0"/>
              <a:t>6</a:t>
            </a:r>
            <a:r>
              <a:rPr lang="en-GB" sz="2000" dirty="0"/>
              <a:t>), Boris Becker, hat Wimbledon </a:t>
            </a:r>
            <a:r>
              <a:rPr lang="en-GB" sz="2000" dirty="0" err="1"/>
              <a:t>dreimal</a:t>
            </a:r>
            <a:r>
              <a:rPr lang="en-GB" sz="2000" dirty="0"/>
              <a:t> </a:t>
            </a:r>
            <a:r>
              <a:rPr lang="en-GB" sz="2000" dirty="0" err="1"/>
              <a:t>gewonnen</a:t>
            </a:r>
            <a:r>
              <a:rPr lang="en-GB" sz="2000" dirty="0"/>
              <a:t>.</a:t>
            </a:r>
          </a:p>
          <a:p>
            <a:r>
              <a:rPr lang="en-GB" sz="2000" dirty="0"/>
              <a:t>Bis </a:t>
            </a:r>
            <a:r>
              <a:rPr lang="en-GB" sz="2000" dirty="0" err="1"/>
              <a:t>heute</a:t>
            </a:r>
            <a:r>
              <a:rPr lang="en-GB" sz="2000" dirty="0"/>
              <a:t> hat </a:t>
            </a:r>
            <a:r>
              <a:rPr lang="en-GB" sz="2000" dirty="0" err="1"/>
              <a:t>kein</a:t>
            </a:r>
            <a:r>
              <a:rPr lang="en-GB" sz="2000" dirty="0"/>
              <a:t> _____________ (</a:t>
            </a:r>
            <a:r>
              <a:rPr lang="en-GB" sz="2000" b="1" dirty="0"/>
              <a:t>7</a:t>
            </a:r>
            <a:r>
              <a:rPr lang="en-GB" sz="2000" dirty="0"/>
              <a:t>)Wimbledon </a:t>
            </a:r>
            <a:r>
              <a:rPr lang="en-GB" sz="2000" dirty="0" err="1"/>
              <a:t>gewonnen</a:t>
            </a:r>
            <a:r>
              <a:rPr lang="en-GB" sz="2000" dirty="0"/>
              <a:t>.</a:t>
            </a:r>
          </a:p>
          <a:p>
            <a:r>
              <a:rPr lang="en-GB" sz="2000" dirty="0"/>
              <a:t>Die 18-jährige*________ (</a:t>
            </a:r>
            <a:r>
              <a:rPr lang="en-GB" sz="2000" b="1" dirty="0"/>
              <a:t>8</a:t>
            </a:r>
            <a:r>
              <a:rPr lang="en-GB" sz="2000" dirty="0"/>
              <a:t>) Emma </a:t>
            </a:r>
            <a:r>
              <a:rPr lang="en-GB" sz="2000" dirty="0" err="1"/>
              <a:t>Raducanu</a:t>
            </a:r>
            <a:r>
              <a:rPr lang="en-GB" sz="2000" dirty="0"/>
              <a:t> </a:t>
            </a:r>
            <a:r>
              <a:rPr lang="en-GB" sz="2000" dirty="0" err="1"/>
              <a:t>musste</a:t>
            </a:r>
            <a:r>
              <a:rPr lang="en-GB" sz="2000" dirty="0"/>
              <a:t> 2021 </a:t>
            </a:r>
            <a:r>
              <a:rPr lang="en-GB" sz="2000" dirty="0" err="1"/>
              <a:t>im</a:t>
            </a:r>
            <a:r>
              <a:rPr lang="en-GB" sz="2000" dirty="0"/>
              <a:t> </a:t>
            </a:r>
            <a:r>
              <a:rPr lang="en-GB" sz="2000" dirty="0" err="1"/>
              <a:t>Achtelfinale</a:t>
            </a:r>
            <a:r>
              <a:rPr lang="en-GB" sz="2000" dirty="0"/>
              <a:t> </a:t>
            </a:r>
            <a:r>
              <a:rPr lang="en-GB" sz="2000" dirty="0" err="1"/>
              <a:t>aufgeben</a:t>
            </a:r>
            <a:r>
              <a:rPr lang="en-GB" sz="2000" dirty="0"/>
              <a:t>, </a:t>
            </a:r>
            <a:r>
              <a:rPr lang="en-GB" sz="2000" dirty="0" err="1"/>
              <a:t>weil</a:t>
            </a:r>
            <a:r>
              <a:rPr lang="en-GB" sz="2000" dirty="0"/>
              <a:t> </a:t>
            </a:r>
            <a:r>
              <a:rPr lang="en-GB" sz="2000" dirty="0" err="1"/>
              <a:t>sie</a:t>
            </a:r>
            <a:r>
              <a:rPr lang="en-GB" sz="2000" dirty="0"/>
              <a:t> </a:t>
            </a:r>
            <a:r>
              <a:rPr lang="en-GB" sz="2000" dirty="0" err="1"/>
              <a:t>krank</a:t>
            </a:r>
            <a:r>
              <a:rPr lang="en-GB" sz="2000" dirty="0"/>
              <a:t> war.</a:t>
            </a:r>
          </a:p>
        </p:txBody>
      </p:sp>
      <p:sp>
        <p:nvSpPr>
          <p:cNvPr id="7" name="Rectangle: Rounded Corners 6">
            <a:extLst>
              <a:ext uri="{FF2B5EF4-FFF2-40B4-BE49-F238E27FC236}">
                <a16:creationId xmlns:a16="http://schemas.microsoft.com/office/drawing/2014/main" id="{4B9D5A65-9A13-461E-92C5-F1278EDAFF05}"/>
              </a:ext>
            </a:extLst>
          </p:cNvPr>
          <p:cNvSpPr/>
          <p:nvPr/>
        </p:nvSpPr>
        <p:spPr>
          <a:xfrm>
            <a:off x="11022904" y="91546"/>
            <a:ext cx="1011174"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lesen</a:t>
            </a:r>
            <a:endParaRPr lang="en-GB" sz="2000" dirty="0"/>
          </a:p>
        </p:txBody>
      </p:sp>
      <p:sp>
        <p:nvSpPr>
          <p:cNvPr id="8" name="TextBox 7">
            <a:extLst>
              <a:ext uri="{FF2B5EF4-FFF2-40B4-BE49-F238E27FC236}">
                <a16:creationId xmlns:a16="http://schemas.microsoft.com/office/drawing/2014/main" id="{829016C4-645F-4CC3-A8A4-C1116C59C1F0}"/>
              </a:ext>
            </a:extLst>
          </p:cNvPr>
          <p:cNvSpPr txBox="1"/>
          <p:nvPr/>
        </p:nvSpPr>
        <p:spPr>
          <a:xfrm>
            <a:off x="0" y="861134"/>
            <a:ext cx="12192000" cy="77457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spricht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man so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Sprachen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gibt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es so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Nationalitäten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Lies die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Statistiken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und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die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fehlenden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Wörter</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p:txBody>
      </p:sp>
      <p:sp>
        <p:nvSpPr>
          <p:cNvPr id="10" name="TextBox 9">
            <a:extLst>
              <a:ext uri="{FF2B5EF4-FFF2-40B4-BE49-F238E27FC236}">
                <a16:creationId xmlns:a16="http://schemas.microsoft.com/office/drawing/2014/main" id="{E542C698-04BA-4442-AEA5-B835A7A9A58F}"/>
              </a:ext>
            </a:extLst>
          </p:cNvPr>
          <p:cNvSpPr txBox="1"/>
          <p:nvPr/>
        </p:nvSpPr>
        <p:spPr>
          <a:xfrm>
            <a:off x="4842328" y="377774"/>
            <a:ext cx="6914367" cy="400110"/>
          </a:xfrm>
          <a:prstGeom prst="rect">
            <a:avLst/>
          </a:prstGeom>
          <a:noFill/>
        </p:spPr>
        <p:txBody>
          <a:bodyPr wrap="square">
            <a:spAutoFit/>
          </a:bodyPr>
          <a:lstStyle/>
          <a:p>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Wimbledon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sehr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internationales</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Tennisturnier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lang="en-GB" sz="2000" dirty="0"/>
          </a:p>
        </p:txBody>
      </p:sp>
      <p:pic>
        <p:nvPicPr>
          <p:cNvPr id="12" name="Picture 11" descr="A person holding a tennis racket&#10;&#10;Description automatically generated">
            <a:extLst>
              <a:ext uri="{FF2B5EF4-FFF2-40B4-BE49-F238E27FC236}">
                <a16:creationId xmlns:a16="http://schemas.microsoft.com/office/drawing/2014/main" id="{C9589152-EBEA-4609-BBBF-9AC55EA23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5605" y="4383914"/>
            <a:ext cx="2028381" cy="1521286"/>
          </a:xfrm>
          <a:prstGeom prst="rect">
            <a:avLst/>
          </a:prstGeom>
          <a:ln>
            <a:solidFill>
              <a:srgbClr val="525050"/>
            </a:solidFill>
          </a:ln>
          <a:effectLst>
            <a:outerShdw blurRad="50800" dist="38100" dir="5400000" algn="t" rotWithShape="0">
              <a:prstClr val="black">
                <a:alpha val="40000"/>
              </a:prstClr>
            </a:outerShdw>
          </a:effectLst>
        </p:spPr>
      </p:pic>
      <p:pic>
        <p:nvPicPr>
          <p:cNvPr id="14" name="Picture 13" descr="A tennis ball on a green leaf&#10;&#10;Description automatically generated with low confidence">
            <a:extLst>
              <a:ext uri="{FF2B5EF4-FFF2-40B4-BE49-F238E27FC236}">
                <a16:creationId xmlns:a16="http://schemas.microsoft.com/office/drawing/2014/main" id="{C976163D-C9DE-4A36-9964-FD18B4677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347" y="817852"/>
            <a:ext cx="1530905" cy="861134"/>
          </a:xfrm>
          <a:prstGeom prst="rect">
            <a:avLst/>
          </a:prstGeom>
        </p:spPr>
      </p:pic>
      <p:sp>
        <p:nvSpPr>
          <p:cNvPr id="23" name="Rectangle 22">
            <a:extLst>
              <a:ext uri="{FF2B5EF4-FFF2-40B4-BE49-F238E27FC236}">
                <a16:creationId xmlns:a16="http://schemas.microsoft.com/office/drawing/2014/main" id="{EB47CA55-155E-428C-8463-E666AAB60A40}"/>
              </a:ext>
            </a:extLst>
          </p:cNvPr>
          <p:cNvSpPr/>
          <p:nvPr/>
        </p:nvSpPr>
        <p:spPr>
          <a:xfrm>
            <a:off x="60009" y="4708875"/>
            <a:ext cx="3051707" cy="1190889"/>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das </a:t>
            </a:r>
            <a:r>
              <a:rPr lang="en-GB" dirty="0" err="1">
                <a:solidFill>
                  <a:srgbClr val="FFF6D4"/>
                </a:solidFill>
              </a:rPr>
              <a:t>Turnier</a:t>
            </a:r>
            <a:r>
              <a:rPr lang="en-GB" dirty="0">
                <a:solidFill>
                  <a:srgbClr val="FFF6D4"/>
                </a:solidFill>
              </a:rPr>
              <a:t> – tournament </a:t>
            </a:r>
            <a:br>
              <a:rPr lang="en-GB" dirty="0">
                <a:solidFill>
                  <a:srgbClr val="FFF6D4"/>
                </a:solidFill>
              </a:rPr>
            </a:br>
            <a:r>
              <a:rPr lang="en-GB" dirty="0" err="1">
                <a:solidFill>
                  <a:srgbClr val="FFF6D4"/>
                </a:solidFill>
              </a:rPr>
              <a:t>jährig</a:t>
            </a:r>
            <a:r>
              <a:rPr lang="en-GB" dirty="0">
                <a:solidFill>
                  <a:srgbClr val="FFF6D4"/>
                </a:solidFill>
              </a:rPr>
              <a:t> – year-old</a:t>
            </a:r>
            <a:br>
              <a:rPr lang="en-GB" dirty="0">
                <a:solidFill>
                  <a:srgbClr val="FFF6D4"/>
                </a:solidFill>
              </a:rPr>
            </a:br>
            <a:r>
              <a:rPr lang="en-GB" dirty="0" err="1">
                <a:solidFill>
                  <a:srgbClr val="FFF6D4"/>
                </a:solidFill>
              </a:rPr>
              <a:t>gewonnen</a:t>
            </a:r>
            <a:r>
              <a:rPr lang="en-GB" dirty="0">
                <a:solidFill>
                  <a:srgbClr val="FFF6D4"/>
                </a:solidFill>
              </a:rPr>
              <a:t> – won</a:t>
            </a:r>
            <a:br>
              <a:rPr lang="en-GB" dirty="0">
                <a:solidFill>
                  <a:srgbClr val="FFF6D4"/>
                </a:solidFill>
              </a:rPr>
            </a:br>
            <a:r>
              <a:rPr lang="en-GB" dirty="0">
                <a:solidFill>
                  <a:srgbClr val="FFF6D4"/>
                </a:solidFill>
              </a:rPr>
              <a:t>das </a:t>
            </a:r>
            <a:r>
              <a:rPr lang="en-GB" dirty="0" err="1">
                <a:solidFill>
                  <a:srgbClr val="FFF6D4"/>
                </a:solidFill>
              </a:rPr>
              <a:t>Achtelfinale</a:t>
            </a:r>
            <a:r>
              <a:rPr lang="en-GB" dirty="0">
                <a:solidFill>
                  <a:srgbClr val="FFF6D4"/>
                </a:solidFill>
              </a:rPr>
              <a:t> – last 16</a:t>
            </a:r>
          </a:p>
        </p:txBody>
      </p:sp>
      <p:sp>
        <p:nvSpPr>
          <p:cNvPr id="24" name="Rectangle: Rounded Corners 23">
            <a:extLst>
              <a:ext uri="{FF2B5EF4-FFF2-40B4-BE49-F238E27FC236}">
                <a16:creationId xmlns:a16="http://schemas.microsoft.com/office/drawing/2014/main" id="{3C57DA9E-2100-4F18-BF06-9B093538F8BB}"/>
              </a:ext>
            </a:extLst>
          </p:cNvPr>
          <p:cNvSpPr/>
          <p:nvPr/>
        </p:nvSpPr>
        <p:spPr>
          <a:xfrm rot="433912">
            <a:off x="5193971" y="4829787"/>
            <a:ext cx="1497263"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E6F1EB3F-466F-4645-A736-365FE8560F0D}"/>
              </a:ext>
            </a:extLst>
          </p:cNvPr>
          <p:cNvSpPr txBox="1"/>
          <p:nvPr/>
        </p:nvSpPr>
        <p:spPr>
          <a:xfrm rot="433912">
            <a:off x="5111093" y="4795798"/>
            <a:ext cx="1605724" cy="400110"/>
          </a:xfrm>
          <a:prstGeom prst="rect">
            <a:avLst/>
          </a:prstGeom>
          <a:noFill/>
        </p:spPr>
        <p:txBody>
          <a:bodyPr wrap="square">
            <a:spAutoFit/>
          </a:bodyPr>
          <a:lstStyle/>
          <a:p>
            <a:pPr algn="ctr"/>
            <a:r>
              <a:rPr lang="en-GB" sz="2000" b="1" dirty="0" err="1"/>
              <a:t>Französisch</a:t>
            </a:r>
            <a:endParaRPr lang="en-GB" sz="2000" b="1" dirty="0"/>
          </a:p>
        </p:txBody>
      </p:sp>
      <p:sp>
        <p:nvSpPr>
          <p:cNvPr id="26" name="Rectangle: Rounded Corners 25">
            <a:extLst>
              <a:ext uri="{FF2B5EF4-FFF2-40B4-BE49-F238E27FC236}">
                <a16:creationId xmlns:a16="http://schemas.microsoft.com/office/drawing/2014/main" id="{49F1F0BF-03E9-4520-BD6B-D7A042BE0F46}"/>
              </a:ext>
            </a:extLst>
          </p:cNvPr>
          <p:cNvSpPr/>
          <p:nvPr/>
        </p:nvSpPr>
        <p:spPr>
          <a:xfrm rot="21240410">
            <a:off x="6972371" y="4837727"/>
            <a:ext cx="1405359"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4587E9C5-CC52-40D5-9FE8-1D2FDE735DB2}"/>
              </a:ext>
            </a:extLst>
          </p:cNvPr>
          <p:cNvSpPr txBox="1"/>
          <p:nvPr/>
        </p:nvSpPr>
        <p:spPr>
          <a:xfrm rot="21240410">
            <a:off x="6948339" y="4805705"/>
            <a:ext cx="1485201" cy="400110"/>
          </a:xfrm>
          <a:prstGeom prst="rect">
            <a:avLst/>
          </a:prstGeom>
          <a:noFill/>
        </p:spPr>
        <p:txBody>
          <a:bodyPr wrap="square">
            <a:spAutoFit/>
          </a:bodyPr>
          <a:lstStyle/>
          <a:p>
            <a:pPr algn="ctr"/>
            <a:r>
              <a:rPr lang="en-GB" sz="2000" b="1" dirty="0" err="1"/>
              <a:t>Engländer</a:t>
            </a:r>
            <a:endParaRPr lang="en-GB" sz="2000" b="1" dirty="0"/>
          </a:p>
        </p:txBody>
      </p:sp>
      <p:sp>
        <p:nvSpPr>
          <p:cNvPr id="28" name="Rectangle: Rounded Corners 27">
            <a:extLst>
              <a:ext uri="{FF2B5EF4-FFF2-40B4-BE49-F238E27FC236}">
                <a16:creationId xmlns:a16="http://schemas.microsoft.com/office/drawing/2014/main" id="{28B479AF-B088-4F3C-BB2D-CA915FE82B9E}"/>
              </a:ext>
            </a:extLst>
          </p:cNvPr>
          <p:cNvSpPr/>
          <p:nvPr/>
        </p:nvSpPr>
        <p:spPr>
          <a:xfrm rot="433912">
            <a:off x="8199188" y="5524182"/>
            <a:ext cx="168695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34AC41C3-2951-445B-B2BD-1FB0452F07C3}"/>
              </a:ext>
            </a:extLst>
          </p:cNvPr>
          <p:cNvSpPr txBox="1"/>
          <p:nvPr/>
        </p:nvSpPr>
        <p:spPr>
          <a:xfrm rot="433912">
            <a:off x="8153491" y="5490920"/>
            <a:ext cx="1732528" cy="400110"/>
          </a:xfrm>
          <a:prstGeom prst="rect">
            <a:avLst/>
          </a:prstGeom>
          <a:noFill/>
        </p:spPr>
        <p:txBody>
          <a:bodyPr wrap="square">
            <a:spAutoFit/>
          </a:bodyPr>
          <a:lstStyle/>
          <a:p>
            <a:pPr algn="ctr"/>
            <a:r>
              <a:rPr lang="en-GB" sz="2000" b="1" dirty="0" err="1"/>
              <a:t>Amerikaner</a:t>
            </a:r>
            <a:endParaRPr lang="en-GB" sz="2000" b="1" dirty="0"/>
          </a:p>
        </p:txBody>
      </p:sp>
      <p:sp>
        <p:nvSpPr>
          <p:cNvPr id="30" name="Rectangle: Rounded Corners 29">
            <a:extLst>
              <a:ext uri="{FF2B5EF4-FFF2-40B4-BE49-F238E27FC236}">
                <a16:creationId xmlns:a16="http://schemas.microsoft.com/office/drawing/2014/main" id="{DF05303E-F002-4266-A3FD-21D9E7F58764}"/>
              </a:ext>
            </a:extLst>
          </p:cNvPr>
          <p:cNvSpPr/>
          <p:nvPr/>
        </p:nvSpPr>
        <p:spPr>
          <a:xfrm rot="21240410">
            <a:off x="1469876" y="5906303"/>
            <a:ext cx="169820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B7C8D11B-9D5D-45B3-AE6C-81493E03D47E}"/>
              </a:ext>
            </a:extLst>
          </p:cNvPr>
          <p:cNvSpPr txBox="1"/>
          <p:nvPr/>
        </p:nvSpPr>
        <p:spPr>
          <a:xfrm rot="21240410">
            <a:off x="1418420" y="5900198"/>
            <a:ext cx="1801117" cy="400110"/>
          </a:xfrm>
          <a:prstGeom prst="rect">
            <a:avLst/>
          </a:prstGeom>
          <a:noFill/>
        </p:spPr>
        <p:txBody>
          <a:bodyPr wrap="square">
            <a:spAutoFit/>
          </a:bodyPr>
          <a:lstStyle/>
          <a:p>
            <a:pPr algn="ctr"/>
            <a:r>
              <a:rPr lang="en-GB" sz="2000" b="1" dirty="0" err="1"/>
              <a:t>Engländerin</a:t>
            </a:r>
            <a:endParaRPr lang="en-GB" sz="2000" b="1" dirty="0"/>
          </a:p>
        </p:txBody>
      </p:sp>
      <p:sp>
        <p:nvSpPr>
          <p:cNvPr id="32" name="Rectangle: Rounded Corners 31">
            <a:extLst>
              <a:ext uri="{FF2B5EF4-FFF2-40B4-BE49-F238E27FC236}">
                <a16:creationId xmlns:a16="http://schemas.microsoft.com/office/drawing/2014/main" id="{33CA8F29-D3E9-45F0-8D9F-8EBEE3CD4E18}"/>
              </a:ext>
            </a:extLst>
          </p:cNvPr>
          <p:cNvSpPr/>
          <p:nvPr/>
        </p:nvSpPr>
        <p:spPr>
          <a:xfrm rot="433912">
            <a:off x="4519577" y="5422364"/>
            <a:ext cx="137053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3FDAEA07-B3D0-4F4D-A9C2-CDD8F6A6F695}"/>
              </a:ext>
            </a:extLst>
          </p:cNvPr>
          <p:cNvSpPr txBox="1"/>
          <p:nvPr/>
        </p:nvSpPr>
        <p:spPr>
          <a:xfrm rot="433912">
            <a:off x="4499791" y="5406546"/>
            <a:ext cx="1447985" cy="400110"/>
          </a:xfrm>
          <a:prstGeom prst="rect">
            <a:avLst/>
          </a:prstGeom>
          <a:noFill/>
        </p:spPr>
        <p:txBody>
          <a:bodyPr wrap="square">
            <a:spAutoFit/>
          </a:bodyPr>
          <a:lstStyle/>
          <a:p>
            <a:pPr algn="ctr"/>
            <a:r>
              <a:rPr lang="en-GB" sz="2000" b="1" dirty="0"/>
              <a:t>Schweizer</a:t>
            </a:r>
          </a:p>
        </p:txBody>
      </p:sp>
      <p:sp>
        <p:nvSpPr>
          <p:cNvPr id="34" name="Rectangle: Rounded Corners 33">
            <a:extLst>
              <a:ext uri="{FF2B5EF4-FFF2-40B4-BE49-F238E27FC236}">
                <a16:creationId xmlns:a16="http://schemas.microsoft.com/office/drawing/2014/main" id="{9A6CC441-55B3-4CF1-9E9F-0DE5255F741A}"/>
              </a:ext>
            </a:extLst>
          </p:cNvPr>
          <p:cNvSpPr/>
          <p:nvPr/>
        </p:nvSpPr>
        <p:spPr>
          <a:xfrm rot="21240410">
            <a:off x="6469562" y="5439681"/>
            <a:ext cx="114185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51B71FAF-A3A3-44FE-AAE4-66B29815D7EF}"/>
              </a:ext>
            </a:extLst>
          </p:cNvPr>
          <p:cNvSpPr txBox="1"/>
          <p:nvPr/>
        </p:nvSpPr>
        <p:spPr>
          <a:xfrm rot="21240410">
            <a:off x="6291367" y="5410012"/>
            <a:ext cx="1485201" cy="400110"/>
          </a:xfrm>
          <a:prstGeom prst="rect">
            <a:avLst/>
          </a:prstGeom>
          <a:noFill/>
        </p:spPr>
        <p:txBody>
          <a:bodyPr wrap="square">
            <a:spAutoFit/>
          </a:bodyPr>
          <a:lstStyle/>
          <a:p>
            <a:pPr algn="ctr"/>
            <a:r>
              <a:rPr lang="en-GB" sz="2000" b="1" dirty="0" err="1"/>
              <a:t>Englisch</a:t>
            </a:r>
            <a:endParaRPr lang="en-GB" sz="2000" b="1" dirty="0"/>
          </a:p>
        </p:txBody>
      </p:sp>
      <p:sp>
        <p:nvSpPr>
          <p:cNvPr id="36" name="Rectangle: Rounded Corners 35">
            <a:extLst>
              <a:ext uri="{FF2B5EF4-FFF2-40B4-BE49-F238E27FC236}">
                <a16:creationId xmlns:a16="http://schemas.microsoft.com/office/drawing/2014/main" id="{799BF249-DE5C-479D-957C-3689615E8722}"/>
              </a:ext>
            </a:extLst>
          </p:cNvPr>
          <p:cNvSpPr/>
          <p:nvPr/>
        </p:nvSpPr>
        <p:spPr>
          <a:xfrm rot="433912">
            <a:off x="8701178" y="4834778"/>
            <a:ext cx="1178183"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974F18A8-E375-45D2-8BB7-F5D81DF7FE3C}"/>
              </a:ext>
            </a:extLst>
          </p:cNvPr>
          <p:cNvSpPr txBox="1"/>
          <p:nvPr/>
        </p:nvSpPr>
        <p:spPr>
          <a:xfrm rot="433912">
            <a:off x="8660903" y="4849439"/>
            <a:ext cx="1286636" cy="400110"/>
          </a:xfrm>
          <a:prstGeom prst="rect">
            <a:avLst/>
          </a:prstGeom>
          <a:noFill/>
        </p:spPr>
        <p:txBody>
          <a:bodyPr wrap="square">
            <a:spAutoFit/>
          </a:bodyPr>
          <a:lstStyle/>
          <a:p>
            <a:pPr algn="ctr"/>
            <a:r>
              <a:rPr lang="en-GB" sz="2000" b="1" dirty="0"/>
              <a:t>Deutsch</a:t>
            </a:r>
          </a:p>
        </p:txBody>
      </p:sp>
      <p:sp>
        <p:nvSpPr>
          <p:cNvPr id="40" name="Rectangle: Rounded Corners 39">
            <a:extLst>
              <a:ext uri="{FF2B5EF4-FFF2-40B4-BE49-F238E27FC236}">
                <a16:creationId xmlns:a16="http://schemas.microsoft.com/office/drawing/2014/main" id="{8A122C8C-0038-4332-9668-6EF102C64DA5}"/>
              </a:ext>
            </a:extLst>
          </p:cNvPr>
          <p:cNvSpPr/>
          <p:nvPr/>
        </p:nvSpPr>
        <p:spPr>
          <a:xfrm rot="21395231">
            <a:off x="3598247" y="5988121"/>
            <a:ext cx="238823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4A416FC0-CBA7-4792-A777-EC5CD949995F}"/>
              </a:ext>
            </a:extLst>
          </p:cNvPr>
          <p:cNvSpPr txBox="1"/>
          <p:nvPr/>
        </p:nvSpPr>
        <p:spPr>
          <a:xfrm rot="21395231">
            <a:off x="3574035" y="5967282"/>
            <a:ext cx="2376380" cy="400110"/>
          </a:xfrm>
          <a:prstGeom prst="rect">
            <a:avLst/>
          </a:prstGeom>
          <a:noFill/>
        </p:spPr>
        <p:txBody>
          <a:bodyPr wrap="square">
            <a:spAutoFit/>
          </a:bodyPr>
          <a:lstStyle/>
          <a:p>
            <a:pPr algn="ctr"/>
            <a:r>
              <a:rPr lang="en-GB" sz="2000" b="1" dirty="0" err="1"/>
              <a:t>Amerikanerinnen</a:t>
            </a:r>
            <a:endParaRPr lang="en-GB" sz="2000" b="1" dirty="0"/>
          </a:p>
        </p:txBody>
      </p:sp>
      <p:sp>
        <p:nvSpPr>
          <p:cNvPr id="42" name="Rectangle: Rounded Corners 41">
            <a:extLst>
              <a:ext uri="{FF2B5EF4-FFF2-40B4-BE49-F238E27FC236}">
                <a16:creationId xmlns:a16="http://schemas.microsoft.com/office/drawing/2014/main" id="{CDEA9550-B0D3-4F89-BFB7-F0271C0ACB9D}"/>
              </a:ext>
            </a:extLst>
          </p:cNvPr>
          <p:cNvSpPr/>
          <p:nvPr/>
        </p:nvSpPr>
        <p:spPr>
          <a:xfrm rot="433912">
            <a:off x="6682374" y="5966039"/>
            <a:ext cx="1675541"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87EDA48-4304-4E53-927E-DDD6020E111D}"/>
              </a:ext>
            </a:extLst>
          </p:cNvPr>
          <p:cNvSpPr txBox="1"/>
          <p:nvPr/>
        </p:nvSpPr>
        <p:spPr>
          <a:xfrm rot="433912">
            <a:off x="6644851" y="5966039"/>
            <a:ext cx="1779874" cy="400110"/>
          </a:xfrm>
          <a:prstGeom prst="rect">
            <a:avLst/>
          </a:prstGeom>
          <a:noFill/>
        </p:spPr>
        <p:txBody>
          <a:bodyPr wrap="square">
            <a:spAutoFit/>
          </a:bodyPr>
          <a:lstStyle/>
          <a:p>
            <a:pPr algn="ctr"/>
            <a:r>
              <a:rPr lang="en-GB" sz="2000" b="1" dirty="0" err="1">
                <a:latin typeface="Century Gothic" panose="020B0502020202020204" pitchFamily="34" charset="0"/>
              </a:rPr>
              <a:t>Österreicher</a:t>
            </a:r>
            <a:endParaRPr lang="en-GB" sz="2000" b="1" dirty="0"/>
          </a:p>
        </p:txBody>
      </p:sp>
      <p:sp>
        <p:nvSpPr>
          <p:cNvPr id="38" name="Oval 37">
            <a:hlinkClick r:id="" action="ppaction://noaction">
              <a:snd r:embed="rId5" name="10.1.1.1 slide 9 1.wav"/>
            </a:hlinkClick>
            <a:extLst>
              <a:ext uri="{FF2B5EF4-FFF2-40B4-BE49-F238E27FC236}">
                <a16:creationId xmlns:a16="http://schemas.microsoft.com/office/drawing/2014/main" id="{6D90364E-3D4E-4B6C-AE47-40F01126BA54}"/>
              </a:ext>
            </a:extLst>
          </p:cNvPr>
          <p:cNvSpPr/>
          <p:nvPr/>
        </p:nvSpPr>
        <p:spPr>
          <a:xfrm>
            <a:off x="65545" y="1871811"/>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1</a:t>
            </a:r>
          </a:p>
        </p:txBody>
      </p:sp>
      <p:sp>
        <p:nvSpPr>
          <p:cNvPr id="39" name="Oval 38">
            <a:hlinkClick r:id="" action="ppaction://noaction">
              <a:snd r:embed="rId6" name="10.1.1.1 slide 9 2.wav"/>
            </a:hlinkClick>
            <a:extLst>
              <a:ext uri="{FF2B5EF4-FFF2-40B4-BE49-F238E27FC236}">
                <a16:creationId xmlns:a16="http://schemas.microsoft.com/office/drawing/2014/main" id="{F5EDDEB3-DC99-42C4-BF72-53E1C8F8E26E}"/>
              </a:ext>
            </a:extLst>
          </p:cNvPr>
          <p:cNvSpPr/>
          <p:nvPr/>
        </p:nvSpPr>
        <p:spPr>
          <a:xfrm>
            <a:off x="65544" y="2468918"/>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2</a:t>
            </a:r>
          </a:p>
        </p:txBody>
      </p:sp>
      <p:sp>
        <p:nvSpPr>
          <p:cNvPr id="44" name="Oval 43">
            <a:hlinkClick r:id="" action="ppaction://noaction">
              <a:snd r:embed="rId7" name="10.1.1.1 slide 9 3.wav"/>
            </a:hlinkClick>
            <a:extLst>
              <a:ext uri="{FF2B5EF4-FFF2-40B4-BE49-F238E27FC236}">
                <a16:creationId xmlns:a16="http://schemas.microsoft.com/office/drawing/2014/main" id="{EEC03E9E-30D7-4AC2-B90B-9A67B644B5F7}"/>
              </a:ext>
            </a:extLst>
          </p:cNvPr>
          <p:cNvSpPr/>
          <p:nvPr/>
        </p:nvSpPr>
        <p:spPr>
          <a:xfrm>
            <a:off x="65544" y="3013323"/>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3</a:t>
            </a:r>
          </a:p>
        </p:txBody>
      </p:sp>
      <p:sp>
        <p:nvSpPr>
          <p:cNvPr id="45" name="Oval 44">
            <a:hlinkClick r:id="" action="ppaction://noaction">
              <a:snd r:embed="rId8" name="10.1.1.1 slide 9 4.wav"/>
            </a:hlinkClick>
            <a:extLst>
              <a:ext uri="{FF2B5EF4-FFF2-40B4-BE49-F238E27FC236}">
                <a16:creationId xmlns:a16="http://schemas.microsoft.com/office/drawing/2014/main" id="{F85722AF-4A40-4713-85B7-1A1C6F806C85}"/>
              </a:ext>
            </a:extLst>
          </p:cNvPr>
          <p:cNvSpPr/>
          <p:nvPr/>
        </p:nvSpPr>
        <p:spPr>
          <a:xfrm>
            <a:off x="69817" y="3511843"/>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4</a:t>
            </a:r>
          </a:p>
        </p:txBody>
      </p:sp>
      <p:sp>
        <p:nvSpPr>
          <p:cNvPr id="46" name="Oval 45">
            <a:hlinkClick r:id="" action="ppaction://noaction">
              <a:snd r:embed="rId9" name="10.1.1.1 slide 9 5.wav"/>
            </a:hlinkClick>
            <a:extLst>
              <a:ext uri="{FF2B5EF4-FFF2-40B4-BE49-F238E27FC236}">
                <a16:creationId xmlns:a16="http://schemas.microsoft.com/office/drawing/2014/main" id="{CE4D74C3-2CBB-4A0A-A64B-C94DFA63AD8D}"/>
              </a:ext>
            </a:extLst>
          </p:cNvPr>
          <p:cNvSpPr/>
          <p:nvPr/>
        </p:nvSpPr>
        <p:spPr>
          <a:xfrm>
            <a:off x="69817" y="3984253"/>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5</a:t>
            </a:r>
          </a:p>
        </p:txBody>
      </p:sp>
      <p:sp>
        <p:nvSpPr>
          <p:cNvPr id="47" name="Rectangle 46">
            <a:extLst>
              <a:ext uri="{FF2B5EF4-FFF2-40B4-BE49-F238E27FC236}">
                <a16:creationId xmlns:a16="http://schemas.microsoft.com/office/drawing/2014/main" id="{960330DC-EC8E-4D0B-8EF7-2247930DB5FC}"/>
              </a:ext>
            </a:extLst>
          </p:cNvPr>
          <p:cNvSpPr/>
          <p:nvPr/>
        </p:nvSpPr>
        <p:spPr>
          <a:xfrm>
            <a:off x="5362021" y="61900"/>
            <a:ext cx="2328918" cy="354802"/>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der </a:t>
            </a:r>
            <a:r>
              <a:rPr lang="en-GB" dirty="0" err="1">
                <a:solidFill>
                  <a:srgbClr val="FFF6D4"/>
                </a:solidFill>
              </a:rPr>
              <a:t>Sieger</a:t>
            </a:r>
            <a:r>
              <a:rPr lang="en-GB" dirty="0">
                <a:solidFill>
                  <a:srgbClr val="FFF6D4"/>
                </a:solidFill>
              </a:rPr>
              <a:t> - winner</a:t>
            </a:r>
          </a:p>
        </p:txBody>
      </p:sp>
      <p:sp>
        <p:nvSpPr>
          <p:cNvPr id="22" name="Rectangle: Rounded Corners 21">
            <a:extLst>
              <a:ext uri="{FF2B5EF4-FFF2-40B4-BE49-F238E27FC236}">
                <a16:creationId xmlns:a16="http://schemas.microsoft.com/office/drawing/2014/main" id="{170B4B90-9720-4E0A-8A38-AF3ADCCA27CD}"/>
              </a:ext>
            </a:extLst>
          </p:cNvPr>
          <p:cNvSpPr/>
          <p:nvPr/>
        </p:nvSpPr>
        <p:spPr>
          <a:xfrm rot="21240410">
            <a:off x="2975135" y="5038306"/>
            <a:ext cx="1412334"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2C89335C-31D5-422C-A37B-1A7789176B89}"/>
              </a:ext>
            </a:extLst>
          </p:cNvPr>
          <p:cNvSpPr txBox="1"/>
          <p:nvPr/>
        </p:nvSpPr>
        <p:spPr>
          <a:xfrm rot="21240410">
            <a:off x="2903942" y="5054258"/>
            <a:ext cx="1485201" cy="400110"/>
          </a:xfrm>
          <a:prstGeom prst="rect">
            <a:avLst/>
          </a:prstGeom>
          <a:noFill/>
        </p:spPr>
        <p:txBody>
          <a:bodyPr wrap="square">
            <a:spAutoFit/>
          </a:bodyPr>
          <a:lstStyle/>
          <a:p>
            <a:pPr algn="ctr"/>
            <a:r>
              <a:rPr lang="en-GB" sz="2000" b="1" dirty="0" err="1"/>
              <a:t>Deutscher</a:t>
            </a:r>
            <a:endParaRPr lang="en-GB" sz="2000" b="1" dirty="0"/>
          </a:p>
        </p:txBody>
      </p:sp>
    </p:spTree>
    <p:extLst>
      <p:ext uri="{BB962C8B-B14F-4D97-AF65-F5344CB8AC3E}">
        <p14:creationId xmlns:p14="http://schemas.microsoft.com/office/powerpoint/2010/main" val="3185603754"/>
      </p:ext>
    </p:extLst>
  </p:cSld>
  <p:clrMapOvr>
    <a:masterClrMapping/>
  </p:clrMapOvr>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rman_Master_Template" id="{A507D2D5-115B-4000-BF1B-7614FC5B0E5C}" vid="{7E794DFD-0E2C-4976-9098-A4677517E050}"/>
    </a:ext>
  </a:extLst>
</a:theme>
</file>

<file path=ppt/theme/theme2.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NCELP_German_Powerpoint_Template (1)</Template>
  <TotalTime>1392</TotalTime>
  <Words>5659</Words>
  <Application>Microsoft Office PowerPoint</Application>
  <PresentationFormat>Widescreen</PresentationFormat>
  <Paragraphs>683</Paragraphs>
  <Slides>22</Slides>
  <Notes>22</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Calibri Light</vt:lpstr>
      <vt:lpstr>Century Gothic</vt:lpstr>
      <vt:lpstr>Segoe UI Symbol</vt:lpstr>
      <vt:lpstr>NCELP_German_2022</vt:lpstr>
      <vt:lpstr>1_NCELP_German_2022</vt:lpstr>
      <vt:lpstr>PowerPoint Presentation</vt:lpstr>
      <vt:lpstr>Wo in der Welt?</vt:lpstr>
      <vt:lpstr>Nationality nouns [1]</vt:lpstr>
      <vt:lpstr>Nationality nouns [2] </vt:lpstr>
      <vt:lpstr>Der Eurovision Song Contest</vt:lpstr>
      <vt:lpstr>PowerPoint Presentation</vt:lpstr>
      <vt:lpstr>Nouns that behave like adjectives </vt:lpstr>
      <vt:lpstr>Plural nationality nouns </vt:lpstr>
      <vt:lpstr>Sieger* bei Wimbledon</vt:lpstr>
      <vt:lpstr>Sieger* bei Wimbledon</vt:lpstr>
      <vt:lpstr>Sieger* bei Wimbledon</vt:lpstr>
      <vt:lpstr>SEIN – to be, being </vt:lpstr>
      <vt:lpstr>Nationalität oder Sprache?</vt:lpstr>
      <vt:lpstr>Profil [1]</vt:lpstr>
      <vt:lpstr>Profil [2]</vt:lpstr>
      <vt:lpstr>Profil [1]</vt:lpstr>
      <vt:lpstr>Profil [2]</vt:lpstr>
      <vt:lpstr>Hausaufgaben</vt:lpstr>
      <vt:lpstr>Profil [1]</vt:lpstr>
      <vt:lpstr>Profil [1]</vt:lpstr>
      <vt:lpstr>Profil [2]</vt:lpstr>
      <vt:lpstr>Profil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Janine Turner</dc:creator>
  <cp:lastModifiedBy>Rachel Hawkes</cp:lastModifiedBy>
  <cp:revision>152</cp:revision>
  <cp:lastPrinted>2022-08-08T11:37:11Z</cp:lastPrinted>
  <dcterms:created xsi:type="dcterms:W3CDTF">2022-07-18T08:36:51Z</dcterms:created>
  <dcterms:modified xsi:type="dcterms:W3CDTF">2022-10-16T07:58:43Z</dcterms:modified>
</cp:coreProperties>
</file>